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92" r:id="rId2"/>
    <p:sldId id="293" r:id="rId3"/>
    <p:sldId id="294" r:id="rId4"/>
    <p:sldId id="295" r:id="rId5"/>
    <p:sldId id="300" r:id="rId6"/>
    <p:sldId id="298" r:id="rId7"/>
    <p:sldId id="299" r:id="rId8"/>
    <p:sldId id="296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9144000" cy="6858000" type="screen4x3"/>
  <p:notesSz cx="6810375" cy="9942513"/>
  <p:defaultTextStyle>
    <a:defPPr>
      <a:defRPr lang="nl-NL"/>
    </a:defPPr>
    <a:lvl1pPr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70C"/>
    <a:srgbClr val="FFCC00"/>
    <a:srgbClr val="FF9900"/>
    <a:srgbClr val="E78F8F"/>
    <a:srgbClr val="E9FDDB"/>
    <a:srgbClr val="D6FBBD"/>
    <a:srgbClr val="C0F999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83" autoAdjust="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18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096" y="-96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2" y="0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3C0C0C1-4FEC-417C-8792-5284ACE6C34A}" type="datetime4">
              <a:rPr lang="nl-NL" smtClean="0"/>
              <a:t>10 februari 2016</a:t>
            </a:fld>
            <a:endParaRPr lang="en-US"/>
          </a:p>
        </p:txBody>
      </p:sp>
      <p:sp>
        <p:nvSpPr>
          <p:cNvPr id="36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7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2" y="9445387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E0977F5-E2EF-475E-8CC4-00A1677569D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90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2" y="0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1C3FD2-A5AB-4452-82C2-10FFD41D2E24}" type="datetime4">
              <a:rPr lang="nl-NL" smtClean="0"/>
              <a:t>10 februari 2016</a:t>
            </a:fld>
            <a:endParaRPr lang="nl-NL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694"/>
            <a:ext cx="4994275" cy="447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Klik om het opmaakprofiel van de modeltekst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7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2" y="9445387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98E800-73EC-4BCD-8309-EEE3BD0F0F2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6388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59212" y="9445387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ADA293D1-AB22-496F-A862-A16DF28914D0}" type="slidenum">
              <a:rPr lang="nl-NL" sz="1600"/>
              <a:pPr algn="r"/>
              <a:t>1</a:t>
            </a:fld>
            <a:endParaRPr lang="nl-NL" sz="160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Burger is hier leidend.</a:t>
            </a:r>
          </a:p>
          <a:p>
            <a:r>
              <a:rPr lang="nl-NL" dirty="0" smtClean="0"/>
              <a:t>Voor 2010 weten we niet waar </a:t>
            </a:r>
            <a:r>
              <a:rPr lang="nl-NL" dirty="0" err="1" smtClean="0"/>
              <a:t>Jantien</a:t>
            </a:r>
            <a:r>
              <a:rPr lang="nl-NL" baseline="0" dirty="0" smtClean="0"/>
              <a:t> woont.</a:t>
            </a:r>
            <a:endParaRPr lang="nl-NL" dirty="0" smtClean="0"/>
          </a:p>
          <a:p>
            <a:r>
              <a:rPr lang="nl-NL" dirty="0" smtClean="0"/>
              <a:t>We hebben geen gegevens van </a:t>
            </a:r>
            <a:r>
              <a:rPr lang="nl-NL" dirty="0" err="1" smtClean="0"/>
              <a:t>Jantien</a:t>
            </a:r>
            <a:r>
              <a:rPr lang="nl-NL" dirty="0" smtClean="0"/>
              <a:t> na 9-9-2013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98E800-73EC-4BCD-8309-EEE3BD0F0F23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06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Burger is hier leidend.</a:t>
            </a:r>
          </a:p>
          <a:p>
            <a:r>
              <a:rPr lang="nl-NL" dirty="0" smtClean="0"/>
              <a:t>Voor 2010 weten we niet waar </a:t>
            </a:r>
            <a:r>
              <a:rPr lang="nl-NL" dirty="0" err="1" smtClean="0"/>
              <a:t>Jantien</a:t>
            </a:r>
            <a:r>
              <a:rPr lang="nl-NL" baseline="0" dirty="0" smtClean="0"/>
              <a:t> woont.</a:t>
            </a:r>
            <a:endParaRPr lang="nl-NL" dirty="0" smtClean="0"/>
          </a:p>
          <a:p>
            <a:r>
              <a:rPr lang="nl-NL" dirty="0" smtClean="0"/>
              <a:t>We hebben geen gegevens van </a:t>
            </a:r>
            <a:r>
              <a:rPr lang="nl-NL" dirty="0" err="1" smtClean="0"/>
              <a:t>Jantien</a:t>
            </a:r>
            <a:r>
              <a:rPr lang="nl-NL" dirty="0" smtClean="0"/>
              <a:t> na 9-9-2013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98E800-73EC-4BCD-8309-EEE3BD0F0F23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0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59212" y="9445387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ADA293D1-AB22-496F-A862-A16DF28914D0}" type="slidenum">
              <a:rPr lang="nl-NL" sz="1600"/>
              <a:pPr algn="r"/>
              <a:t>2</a:t>
            </a:fld>
            <a:endParaRPr lang="nl-NL" sz="160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59212" y="9445387"/>
            <a:ext cx="2951163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ADA293D1-AB22-496F-A862-A16DF28914D0}" type="slidenum">
              <a:rPr lang="nl-NL" sz="1600"/>
              <a:pPr algn="r"/>
              <a:t>3</a:t>
            </a:fld>
            <a:endParaRPr lang="nl-NL" sz="160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nl-NL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Zoals</a:t>
            </a:r>
            <a:r>
              <a:rPr lang="nl-NL" baseline="0" dirty="0" smtClean="0"/>
              <a:t> gezien is ID niet heel nuttig als </a:t>
            </a:r>
            <a:r>
              <a:rPr lang="nl-NL" baseline="0" dirty="0" err="1" smtClean="0"/>
              <a:t>identifier</a:t>
            </a:r>
            <a:r>
              <a:rPr lang="nl-NL" baseline="0" dirty="0" smtClean="0"/>
              <a:t>… deze kan dus worden gedegradeerd tot ”overige meetwaarde”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98E800-73EC-4BCD-8309-EEE3BD0F0F23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64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98E800-73EC-4BCD-8309-EEE3BD0F0F23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035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Burger is hier leidend.</a:t>
            </a:r>
          </a:p>
          <a:p>
            <a:r>
              <a:rPr lang="nl-NL" dirty="0" smtClean="0"/>
              <a:t>Voor 2010 weten we niet waar </a:t>
            </a:r>
            <a:r>
              <a:rPr lang="nl-NL" dirty="0" err="1" smtClean="0"/>
              <a:t>Jantien</a:t>
            </a:r>
            <a:r>
              <a:rPr lang="nl-NL" baseline="0" dirty="0" smtClean="0"/>
              <a:t> woont.</a:t>
            </a:r>
            <a:endParaRPr lang="nl-NL" dirty="0" smtClean="0"/>
          </a:p>
          <a:p>
            <a:r>
              <a:rPr lang="nl-NL" dirty="0" smtClean="0"/>
              <a:t>We hebben geen gegevens van </a:t>
            </a:r>
            <a:r>
              <a:rPr lang="nl-NL" dirty="0" err="1" smtClean="0"/>
              <a:t>Jantien</a:t>
            </a:r>
            <a:r>
              <a:rPr lang="nl-NL" dirty="0" smtClean="0"/>
              <a:t> na 9-9-2013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98E800-73EC-4BCD-8309-EEE3BD0F0F23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06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Burger is hier leidend.</a:t>
            </a:r>
          </a:p>
          <a:p>
            <a:r>
              <a:rPr lang="nl-NL" dirty="0" smtClean="0"/>
              <a:t>Voor 2010 weten we niet waar </a:t>
            </a:r>
            <a:r>
              <a:rPr lang="nl-NL" dirty="0" err="1" smtClean="0"/>
              <a:t>Jantien</a:t>
            </a:r>
            <a:r>
              <a:rPr lang="nl-NL" baseline="0" dirty="0" smtClean="0"/>
              <a:t> woont.</a:t>
            </a:r>
            <a:endParaRPr lang="nl-NL" dirty="0" smtClean="0"/>
          </a:p>
          <a:p>
            <a:r>
              <a:rPr lang="nl-NL" dirty="0" smtClean="0"/>
              <a:t>We hebben geen gegevens van </a:t>
            </a:r>
            <a:r>
              <a:rPr lang="nl-NL" dirty="0" err="1" smtClean="0"/>
              <a:t>Jantien</a:t>
            </a:r>
            <a:r>
              <a:rPr lang="nl-NL" dirty="0" smtClean="0"/>
              <a:t> na 9-9-2013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98E800-73EC-4BCD-8309-EEE3BD0F0F23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06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Burger is hier leidend.</a:t>
            </a:r>
          </a:p>
          <a:p>
            <a:r>
              <a:rPr lang="nl-NL" dirty="0" smtClean="0"/>
              <a:t>Voor 2010 weten we niet waar </a:t>
            </a:r>
            <a:r>
              <a:rPr lang="nl-NL" dirty="0" err="1" smtClean="0"/>
              <a:t>Jantien</a:t>
            </a:r>
            <a:r>
              <a:rPr lang="nl-NL" baseline="0" dirty="0" smtClean="0"/>
              <a:t> woont.</a:t>
            </a:r>
            <a:endParaRPr lang="nl-NL" dirty="0" smtClean="0"/>
          </a:p>
          <a:p>
            <a:r>
              <a:rPr lang="nl-NL" dirty="0" smtClean="0"/>
              <a:t>We hebben geen gegevens van </a:t>
            </a:r>
            <a:r>
              <a:rPr lang="nl-NL" dirty="0" err="1" smtClean="0"/>
              <a:t>Jantien</a:t>
            </a:r>
            <a:r>
              <a:rPr lang="nl-NL" dirty="0" smtClean="0"/>
              <a:t> na 9-9-2013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98E800-73EC-4BCD-8309-EEE3BD0F0F23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06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Burger is hier leidend.</a:t>
            </a:r>
          </a:p>
          <a:p>
            <a:r>
              <a:rPr lang="nl-NL" dirty="0" smtClean="0"/>
              <a:t>Voor 2010 weten we niet waar </a:t>
            </a:r>
            <a:r>
              <a:rPr lang="nl-NL" dirty="0" err="1" smtClean="0"/>
              <a:t>Jantien</a:t>
            </a:r>
            <a:r>
              <a:rPr lang="nl-NL" baseline="0" dirty="0" smtClean="0"/>
              <a:t> woont.</a:t>
            </a:r>
            <a:endParaRPr lang="nl-NL" dirty="0" smtClean="0"/>
          </a:p>
          <a:p>
            <a:r>
              <a:rPr lang="nl-NL" dirty="0" smtClean="0"/>
              <a:t>We hebben geen gegevens van </a:t>
            </a:r>
            <a:r>
              <a:rPr lang="nl-NL" dirty="0" err="1" smtClean="0"/>
              <a:t>Jantien</a:t>
            </a:r>
            <a:r>
              <a:rPr lang="nl-NL" dirty="0" smtClean="0"/>
              <a:t> na 9-9-2013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98E800-73EC-4BCD-8309-EEE3BD0F0F23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0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20272" y="6573838"/>
            <a:ext cx="1631603" cy="2841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04B92D4-A013-4878-893A-33222E02F1EA}" type="datetime4">
              <a:rPr lang="nl-NL" smtClean="0"/>
              <a:pPr>
                <a:defRPr/>
              </a:pPr>
              <a:t>10 februari 2016</a:t>
            </a:fld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4035C-FBDA-4CBD-922F-A5DD1F90C0A9}" type="slidenum">
              <a:rPr lang="nl-NL" smtClean="0"/>
              <a:pPr>
                <a:defRPr/>
              </a:pPr>
              <a:t>‹nr.›</a:t>
            </a:fld>
            <a:r>
              <a:rPr lang="nl-NL" dirty="0" smtClean="0"/>
              <a:t>/4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4420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‹nr.›</a:t>
            </a:fld>
            <a:r>
              <a:rPr lang="nl-NL" dirty="0" smtClean="0"/>
              <a:t>/4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96336" y="6545982"/>
            <a:ext cx="1526654" cy="2841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046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33475"/>
            <a:ext cx="84216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Titelstijl van model bewerken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98638"/>
            <a:ext cx="8421688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95800" y="6573838"/>
            <a:ext cx="41560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smtClean="0"/>
            </a:lvl1pPr>
          </a:lstStyle>
          <a:p>
            <a:pPr>
              <a:defRPr/>
            </a:pPr>
            <a:fld id="{417A8883-6915-44BD-80A7-BA61B16C6C49}" type="datetime4">
              <a:rPr lang="nl-NL" smtClean="0"/>
              <a:t>10 februari 2016</a:t>
            </a:fld>
            <a:endParaRPr lang="nl-NL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8775" y="6494463"/>
            <a:ext cx="7191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smtClean="0"/>
            </a:lvl1pPr>
          </a:lstStyle>
          <a:p>
            <a:pPr>
              <a:defRPr/>
            </a:pPr>
            <a:fld id="{1A93A863-363F-42BF-A479-4A6AE6368FE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032" name="shpKleurvlakBoven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00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1033" name="shpBeeldmerk" descr="RO__vervolgpagina~LP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71450" indent="-169863" algn="l" rtl="0" eaLnBrk="1" fontAlgn="base" hangingPunct="1">
        <a:spcBef>
          <a:spcPct val="20000"/>
        </a:spcBef>
        <a:spcAft>
          <a:spcPct val="0"/>
        </a:spcAft>
        <a:buSzPct val="80000"/>
        <a:buChar char="•"/>
        <a:defRPr>
          <a:solidFill>
            <a:schemeClr val="tx1"/>
          </a:solidFill>
          <a:latin typeface="+mn-lt"/>
        </a:defRPr>
      </a:lvl2pPr>
      <a:lvl3pPr marL="336550" indent="-16351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550863" indent="-190500" algn="l" rtl="0" eaLnBrk="1" fontAlgn="base" hangingPunct="1">
        <a:spcBef>
          <a:spcPct val="20000"/>
        </a:spcBef>
        <a:spcAft>
          <a:spcPct val="0"/>
        </a:spcAft>
        <a:buSzPct val="70000"/>
        <a:buChar char="&gt;"/>
        <a:defRPr>
          <a:solidFill>
            <a:schemeClr val="tx1"/>
          </a:solidFill>
          <a:latin typeface="+mn-lt"/>
        </a:defRPr>
      </a:lvl4pPr>
      <a:lvl5pPr marL="7397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1969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16541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1113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568575" indent="-174625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eedtoconsume.com/wp-content/uploads/2014/12/dr-who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584"/>
            <a:ext cx="9144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5" name="Tijdelijke aanduiding voor dianummer 5"/>
          <p:cNvSpPr txBox="1">
            <a:spLocks noGrp="1"/>
          </p:cNvSpPr>
          <p:nvPr/>
        </p:nvSpPr>
        <p:spPr bwMode="auto">
          <a:xfrm>
            <a:off x="358775" y="6494463"/>
            <a:ext cx="7191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4038E-2DFB-4326-A57B-5476B0DDEA40}" type="slidenum">
              <a:rPr lang="nl-NL" sz="10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000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7478" y="1844824"/>
            <a:ext cx="8421688" cy="1584176"/>
          </a:xfrm>
        </p:spPr>
        <p:txBody>
          <a:bodyPr/>
          <a:lstStyle/>
          <a:p>
            <a:pPr algn="ctr"/>
            <a:r>
              <a:rPr lang="nl-NL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Tijdreizen door </a:t>
            </a:r>
            <a:br>
              <a:rPr lang="nl-NL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NL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data </a:t>
            </a:r>
            <a:r>
              <a:rPr lang="nl-NL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vault</a:t>
            </a:r>
            <a:endParaRPr lang="nl-NL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0187" y="4815135"/>
            <a:ext cx="842168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A9006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A90061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A90061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A90061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A90061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A90061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A90061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A90061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A90061"/>
                </a:solidFill>
                <a:latin typeface="Verdana" pitchFamily="34" charset="0"/>
              </a:defRPr>
            </a:lvl9pPr>
          </a:lstStyle>
          <a:p>
            <a:pPr algn="ctr">
              <a:buNone/>
            </a:pPr>
            <a:r>
              <a:rPr lang="nl-NL" sz="1000" dirty="0" smtClean="0">
                <a:solidFill>
                  <a:schemeClr val="bg1">
                    <a:lumMod val="75000"/>
                  </a:schemeClr>
                </a:solidFill>
              </a:rPr>
              <a:t>Auteur: Robbert Michel     </a:t>
            </a:r>
          </a:p>
          <a:p>
            <a:pPr algn="ctr">
              <a:buNone/>
            </a:pPr>
            <a:r>
              <a:rPr lang="nl-NL" sz="1000" dirty="0" smtClean="0">
                <a:solidFill>
                  <a:schemeClr val="bg1">
                    <a:lumMod val="75000"/>
                  </a:schemeClr>
                </a:solidFill>
              </a:rPr>
              <a:t>datum: </a:t>
            </a:r>
            <a:r>
              <a:rPr lang="nl-NL" sz="1000" dirty="0" smtClean="0">
                <a:solidFill>
                  <a:schemeClr val="bg1">
                    <a:lumMod val="75000"/>
                  </a:schemeClr>
                </a:solidFill>
              </a:rPr>
              <a:t>2016-2-10</a:t>
            </a:r>
            <a:endParaRPr lang="nl-NL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nl-NL" sz="1000" dirty="0" smtClean="0">
                <a:solidFill>
                  <a:schemeClr val="bg1">
                    <a:lumMod val="75000"/>
                  </a:schemeClr>
                </a:solidFill>
              </a:rPr>
              <a:t>Versie: 0.1</a:t>
            </a:r>
            <a:endParaRPr lang="nl-NL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FCC27-64AE-439F-8FB4-A81D799197B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1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10</a:t>
            </a:fld>
            <a:r>
              <a:rPr lang="nl-NL" smtClean="0"/>
              <a:t>/4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3819" y="1052735"/>
            <a:ext cx="8928992" cy="738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Basis Query Actueel </a:t>
            </a:r>
            <a:r>
              <a:rPr lang="nl-NL" sz="3200" dirty="0"/>
              <a:t>m</a:t>
            </a:r>
            <a:r>
              <a:rPr lang="nl-NL" sz="3200" dirty="0" smtClean="0"/>
              <a:t>et geldigheid</a:t>
            </a:r>
          </a:p>
          <a:p>
            <a:pPr>
              <a:buNone/>
            </a:pP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h.BSN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s.Achternaam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s.Geldigvan_DT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s.Geldigtot_DT</a:t>
            </a:r>
            <a:endParaRPr lang="nl-N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Hub_Burger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pPr>
              <a:buNone/>
            </a:pP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Sat_Burger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>
              <a:buNone/>
            </a:pP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h.Burger_SK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S.Burger_SK</a:t>
            </a:r>
            <a:endParaRPr lang="nl-N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s.laadeinde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TS = 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31-12-9999</a:t>
            </a:r>
          </a:p>
          <a:p>
            <a:pPr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s.Broneinde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TS = 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31-12-9999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l-NL" sz="2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strike="sngStrik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b="1" i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400" b="1" i="1" strike="sngStrik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laad_ts</a:t>
            </a:r>
            <a:r>
              <a:rPr lang="nl-NL" sz="2400" b="1" i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2400" i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strike="sngStrik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2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strike="sngStrik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s.Geldigvan_DT</a:t>
            </a:r>
            <a:endParaRPr lang="nl-NL" sz="2400" strike="sngStrike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l-NL" sz="24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b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4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b="1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400" strike="sngStrik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strike="sngStrike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s.Geldigtot_DT</a:t>
            </a:r>
            <a:endParaRPr lang="nl-NL" sz="2400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nl-NL" sz="2400" dirty="0"/>
          </a:p>
          <a:p>
            <a:pPr marL="0" lvl="1">
              <a:buNone/>
            </a:pPr>
            <a:endParaRPr lang="nl-NL" sz="2400" dirty="0"/>
          </a:p>
          <a:p>
            <a:pPr>
              <a:buNone/>
            </a:pPr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36119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11</a:t>
            </a:fld>
            <a:r>
              <a:rPr lang="nl-NL" smtClean="0"/>
              <a:t>/4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3818" y="1052735"/>
            <a:ext cx="9130181" cy="228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Geldigheidsdatums uit meerdere satellieten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smtClean="0"/>
              <a:t>Maak een lijst van alle geldigheids- </a:t>
            </a:r>
            <a:br>
              <a:rPr lang="nl-NL" sz="2400" dirty="0" smtClean="0"/>
            </a:br>
            <a:r>
              <a:rPr lang="nl-NL" sz="2400" dirty="0" smtClean="0"/>
              <a:t>begin- en einddatums en zet deze op een lijn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smtClean="0"/>
              <a:t>Maak nieuwe einddatums van de volgende datum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 smtClean="0"/>
              <a:t>Bepaal per datum de situatie (behalve de </a:t>
            </a:r>
            <a:r>
              <a:rPr lang="nl-NL" sz="2400" i="1" dirty="0" err="1" smtClean="0"/>
              <a:t>maxdat</a:t>
            </a:r>
            <a:r>
              <a:rPr lang="nl-NL" sz="2400" dirty="0" smtClean="0"/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41052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6" y="4149080"/>
            <a:ext cx="4105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957042"/>
            <a:ext cx="1790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78" y="5373216"/>
            <a:ext cx="59626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JL-RECHTS 6"/>
          <p:cNvSpPr/>
          <p:nvPr/>
        </p:nvSpPr>
        <p:spPr bwMode="auto">
          <a:xfrm rot="729878">
            <a:off x="4543002" y="4181448"/>
            <a:ext cx="1541165" cy="2640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PIJL-RECHTS 12"/>
          <p:cNvSpPr/>
          <p:nvPr/>
        </p:nvSpPr>
        <p:spPr bwMode="auto">
          <a:xfrm rot="9411973">
            <a:off x="4568810" y="4855262"/>
            <a:ext cx="1541165" cy="26402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8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12</a:t>
            </a:fld>
            <a:r>
              <a:rPr lang="nl-NL" smtClean="0"/>
              <a:t>/4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80928"/>
            <a:ext cx="8016708" cy="92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46" y="3717032"/>
            <a:ext cx="6407360" cy="70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" y="5229200"/>
            <a:ext cx="1828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02694"/>
            <a:ext cx="1656184" cy="2042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13818" y="1052735"/>
            <a:ext cx="9130182" cy="18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Tijdreizen </a:t>
            </a:r>
            <a:r>
              <a:rPr lang="nl-NL" sz="2400" dirty="0" smtClean="0"/>
              <a:t>(Meerdere </a:t>
            </a:r>
            <a:r>
              <a:rPr lang="nl-NL" sz="2400" dirty="0"/>
              <a:t>soorten </a:t>
            </a:r>
            <a:r>
              <a:rPr lang="nl-NL" sz="2400" dirty="0" smtClean="0"/>
              <a:t>geldigheidsdatums)</a:t>
            </a:r>
          </a:p>
          <a:p>
            <a:pPr marL="342900" indent="-342900"/>
            <a:r>
              <a:rPr lang="nl-NL" sz="2400" dirty="0" smtClean="0"/>
              <a:t>Bepaal per set datums de begin en einddatums van de volgende set.</a:t>
            </a:r>
          </a:p>
          <a:p>
            <a:pPr marL="342900" indent="-342900"/>
            <a:r>
              <a:rPr lang="nl-NL" sz="2400" dirty="0" smtClean="0"/>
              <a:t>Bepaal per combinatie van begindatums de situatie. </a:t>
            </a:r>
          </a:p>
        </p:txBody>
      </p:sp>
      <p:cxnSp>
        <p:nvCxnSpPr>
          <p:cNvPr id="5" name="Rechte verbindingslijn met pijl 4"/>
          <p:cNvCxnSpPr>
            <a:stCxn id="10248" idx="3"/>
          </p:cNvCxnSpPr>
          <p:nvPr/>
        </p:nvCxnSpPr>
        <p:spPr bwMode="auto">
          <a:xfrm flipV="1">
            <a:off x="1842618" y="4725144"/>
            <a:ext cx="1721270" cy="81361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Rechte verbindingslijn met pijl 24"/>
          <p:cNvCxnSpPr/>
          <p:nvPr/>
        </p:nvCxnSpPr>
        <p:spPr bwMode="auto">
          <a:xfrm>
            <a:off x="1842618" y="5691163"/>
            <a:ext cx="1649262" cy="0"/>
          </a:xfrm>
          <a:prstGeom prst="straightConnector1">
            <a:avLst/>
          </a:prstGeom>
          <a:noFill/>
          <a:ln w="25400" cap="flat" cmpd="sng" algn="ctr">
            <a:solidFill>
              <a:srgbClr val="39870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Rechte verbindingslijn met pijl 27"/>
          <p:cNvCxnSpPr/>
          <p:nvPr/>
        </p:nvCxnSpPr>
        <p:spPr bwMode="auto">
          <a:xfrm flipV="1">
            <a:off x="5220072" y="3861049"/>
            <a:ext cx="2796637" cy="93610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Rechte verbindingslijn met pijl 30"/>
          <p:cNvCxnSpPr/>
          <p:nvPr/>
        </p:nvCxnSpPr>
        <p:spPr bwMode="auto">
          <a:xfrm flipV="1">
            <a:off x="5220072" y="4221088"/>
            <a:ext cx="2796637" cy="79208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Rechte verbindingslijn met pijl 33"/>
          <p:cNvCxnSpPr/>
          <p:nvPr/>
        </p:nvCxnSpPr>
        <p:spPr bwMode="auto">
          <a:xfrm flipV="1">
            <a:off x="5220072" y="4797152"/>
            <a:ext cx="2796637" cy="36842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Rechte verbindingslijn met pijl 36"/>
          <p:cNvCxnSpPr/>
          <p:nvPr/>
        </p:nvCxnSpPr>
        <p:spPr bwMode="auto">
          <a:xfrm>
            <a:off x="5220072" y="5317976"/>
            <a:ext cx="2736304" cy="0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Rechte verbindingslijn met pijl 39"/>
          <p:cNvCxnSpPr/>
          <p:nvPr/>
        </p:nvCxnSpPr>
        <p:spPr bwMode="auto">
          <a:xfrm flipV="1">
            <a:off x="5220072" y="3933056"/>
            <a:ext cx="2736304" cy="1935081"/>
          </a:xfrm>
          <a:prstGeom prst="straightConnector1">
            <a:avLst/>
          </a:prstGeom>
          <a:noFill/>
          <a:ln w="25400" cap="flat" cmpd="sng" algn="ctr">
            <a:solidFill>
              <a:srgbClr val="39870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Rechte verbindingslijn met pijl 41"/>
          <p:cNvCxnSpPr/>
          <p:nvPr/>
        </p:nvCxnSpPr>
        <p:spPr bwMode="auto">
          <a:xfrm flipV="1">
            <a:off x="5220072" y="4329100"/>
            <a:ext cx="2736304" cy="1692188"/>
          </a:xfrm>
          <a:prstGeom prst="straightConnector1">
            <a:avLst/>
          </a:prstGeom>
          <a:noFill/>
          <a:ln w="25400" cap="flat" cmpd="sng" algn="ctr">
            <a:solidFill>
              <a:srgbClr val="39870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Rechte verbindingslijn met pijl 44"/>
          <p:cNvCxnSpPr/>
          <p:nvPr/>
        </p:nvCxnSpPr>
        <p:spPr bwMode="auto">
          <a:xfrm flipV="1">
            <a:off x="5220072" y="4900596"/>
            <a:ext cx="2796637" cy="1336716"/>
          </a:xfrm>
          <a:prstGeom prst="straightConnector1">
            <a:avLst/>
          </a:prstGeom>
          <a:noFill/>
          <a:ln w="25400" cap="flat" cmpd="sng" algn="ctr">
            <a:solidFill>
              <a:srgbClr val="39870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Rechte verbindingslijn met pijl 47"/>
          <p:cNvCxnSpPr/>
          <p:nvPr/>
        </p:nvCxnSpPr>
        <p:spPr bwMode="auto">
          <a:xfrm flipV="1">
            <a:off x="5220072" y="5373216"/>
            <a:ext cx="2736304" cy="1016497"/>
          </a:xfrm>
          <a:prstGeom prst="straightConnector1">
            <a:avLst/>
          </a:prstGeom>
          <a:noFill/>
          <a:ln w="25400" cap="flat" cmpd="sng" algn="ctr">
            <a:solidFill>
              <a:srgbClr val="39870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Rechte verbindingslijn met pijl 50"/>
          <p:cNvCxnSpPr/>
          <p:nvPr/>
        </p:nvCxnSpPr>
        <p:spPr bwMode="auto">
          <a:xfrm flipV="1">
            <a:off x="5220072" y="6021288"/>
            <a:ext cx="2796637" cy="520824"/>
          </a:xfrm>
          <a:prstGeom prst="straightConnector1">
            <a:avLst/>
          </a:prstGeom>
          <a:noFill/>
          <a:ln w="25400" cap="flat" cmpd="sng" algn="ctr">
            <a:solidFill>
              <a:srgbClr val="39870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833" y="3717032"/>
            <a:ext cx="1042931" cy="306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8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13</a:t>
            </a:fld>
            <a:r>
              <a:rPr lang="nl-NL" smtClean="0"/>
              <a:t>/4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3818" y="1052735"/>
            <a:ext cx="9130182" cy="405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Tijdreizen resultaat</a:t>
            </a:r>
          </a:p>
          <a:p>
            <a:pPr>
              <a:buNone/>
            </a:pPr>
            <a:r>
              <a:rPr lang="nl-NL" sz="2800" dirty="0" smtClean="0"/>
              <a:t>Voorbeelden, eerste en laatste regels </a:t>
            </a:r>
            <a:br>
              <a:rPr lang="nl-NL" sz="2800" dirty="0" smtClean="0"/>
            </a:br>
            <a:r>
              <a:rPr lang="nl-NL" sz="2400" dirty="0" smtClean="0"/>
              <a:t>(Anders wordt het een hele grote tabel)</a:t>
            </a:r>
            <a:endParaRPr lang="nl-NL" sz="2400" dirty="0"/>
          </a:p>
          <a:p>
            <a:pPr marL="457200" indent="-457200"/>
            <a:r>
              <a:rPr lang="nl-NL" sz="2400" dirty="0" smtClean="0"/>
              <a:t>Op 1-1-2013 wisten wij dat de bron op 1-1-2010 wist dat …</a:t>
            </a:r>
          </a:p>
          <a:p>
            <a:pPr marL="457200" indent="-457200"/>
            <a:endParaRPr lang="nl-NL" sz="2400" dirty="0"/>
          </a:p>
          <a:p>
            <a:pPr marL="457200" indent="-457200"/>
            <a:r>
              <a:rPr lang="nl-NL" sz="2400" dirty="0" smtClean="0"/>
              <a:t>Op 1-1-2014 wisten wij dat de bron op 10-11-2013 wist dat …</a:t>
            </a:r>
          </a:p>
          <a:p>
            <a:pPr marL="457200" indent="-457200"/>
            <a:endParaRPr lang="nl-NL" sz="28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07973"/>
            <a:ext cx="9144000" cy="35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55668"/>
            <a:ext cx="9144000" cy="90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5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14</a:t>
            </a:fld>
            <a:r>
              <a:rPr lang="nl-NL" smtClean="0"/>
              <a:t>/4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3818" y="1052735"/>
            <a:ext cx="9130182" cy="494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err="1" smtClean="0"/>
              <a:t>Tijdreis</a:t>
            </a:r>
            <a:r>
              <a:rPr lang="nl-NL" sz="3200" dirty="0" smtClean="0"/>
              <a:t> Dimensies</a:t>
            </a:r>
          </a:p>
          <a:p>
            <a:pPr marL="514350" indent="-514350"/>
            <a:r>
              <a:rPr lang="nl-NL" sz="2400" dirty="0" smtClean="0"/>
              <a:t>Is het echt nodig?</a:t>
            </a:r>
            <a:r>
              <a:rPr lang="nl-NL" sz="2400" dirty="0"/>
              <a:t/>
            </a:r>
            <a:br>
              <a:rPr lang="nl-NL" sz="2400" dirty="0"/>
            </a:br>
            <a:r>
              <a:rPr lang="nl-NL" sz="2400" dirty="0" smtClean="0"/>
              <a:t>Stelt de eindgebruiker vragen als: Wat wist het EDW op </a:t>
            </a:r>
            <a:r>
              <a:rPr lang="nl-NL" sz="2400" dirty="0"/>
              <a:t>1-1-2013 </a:t>
            </a:r>
            <a:r>
              <a:rPr lang="nl-NL" sz="2400" dirty="0" smtClean="0"/>
              <a:t>dat </a:t>
            </a:r>
            <a:r>
              <a:rPr lang="nl-NL" sz="2400" dirty="0"/>
              <a:t>de bron op 1-1-2010 wist </a:t>
            </a:r>
            <a:r>
              <a:rPr lang="nl-NL" sz="2400" dirty="0" smtClean="0"/>
              <a:t>over de geldigheid van de burger en haar adres?</a:t>
            </a:r>
          </a:p>
          <a:p>
            <a:pPr marL="514350" indent="-514350"/>
            <a:r>
              <a:rPr lang="nl-NL" sz="2400" dirty="0" smtClean="0"/>
              <a:t>Bekijk per </a:t>
            </a:r>
            <a:r>
              <a:rPr lang="nl-NL" sz="2400" dirty="0" err="1" smtClean="0"/>
              <a:t>datumset</a:t>
            </a:r>
            <a:r>
              <a:rPr lang="nl-NL" sz="2400" dirty="0" smtClean="0"/>
              <a:t> of de eindgebruiker hem nodig heeft.</a:t>
            </a:r>
          </a:p>
          <a:p>
            <a:pPr marL="971550" lvl="1" indent="-514350"/>
            <a:r>
              <a:rPr lang="nl-NL" sz="2400" dirty="0" smtClean="0"/>
              <a:t>Misschien is voor de EDW laaddatum, de actuele gegevens wel genoeg, maar wil de eindgebruiker wel weten wat de bron wist op welk moment.</a:t>
            </a:r>
          </a:p>
          <a:p>
            <a:pPr marL="971550" lvl="1" indent="-514350"/>
            <a:r>
              <a:rPr lang="nl-NL" sz="2400" dirty="0" smtClean="0"/>
              <a:t>Vraag: Wanneer wist de bron dat dat deze </a:t>
            </a:r>
            <a:r>
              <a:rPr lang="nl-NL" sz="2400" dirty="0" err="1" smtClean="0"/>
              <a:t>burder</a:t>
            </a:r>
            <a:r>
              <a:rPr lang="nl-NL" sz="2400" dirty="0" smtClean="0"/>
              <a:t> was verhuisd?</a:t>
            </a:r>
          </a:p>
        </p:txBody>
      </p:sp>
    </p:spTree>
    <p:extLst>
      <p:ext uri="{BB962C8B-B14F-4D97-AF65-F5344CB8AC3E}">
        <p14:creationId xmlns:p14="http://schemas.microsoft.com/office/powerpoint/2010/main" val="41240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15</a:t>
            </a:fld>
            <a:r>
              <a:rPr lang="nl-NL" smtClean="0"/>
              <a:t>/4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3818" y="1052735"/>
            <a:ext cx="9130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err="1" smtClean="0"/>
              <a:t>Tijdreis</a:t>
            </a:r>
            <a:r>
              <a:rPr lang="nl-NL" sz="3200" dirty="0" smtClean="0"/>
              <a:t> Dimensie voorbeelden</a:t>
            </a:r>
          </a:p>
          <a:p>
            <a:pPr marL="457200" indent="-457200"/>
            <a:r>
              <a:rPr lang="nl-NL" sz="1600" dirty="0" smtClean="0"/>
              <a:t>In beide gevallen wordt er verwezen naar de record dat op dat moment geldig was volgens de bron. Dus :</a:t>
            </a:r>
          </a:p>
          <a:p>
            <a:pPr lvl="2">
              <a:buNone/>
            </a:pPr>
            <a:r>
              <a:rPr lang="nl-NL" sz="1600" dirty="0" smtClean="0"/>
              <a:t>Feit BSN = </a:t>
            </a:r>
            <a:r>
              <a:rPr lang="nl-NL" sz="1600" dirty="0" err="1" smtClean="0"/>
              <a:t>Dim.BSN</a:t>
            </a:r>
            <a:r>
              <a:rPr lang="nl-NL" sz="1600" dirty="0"/>
              <a:t/>
            </a:r>
            <a:br>
              <a:rPr lang="nl-NL" sz="1600" dirty="0"/>
            </a:br>
            <a:r>
              <a:rPr lang="nl-NL" sz="1600" dirty="0" smtClean="0"/>
              <a:t>en </a:t>
            </a:r>
            <a:r>
              <a:rPr lang="nl-NL" sz="1600" dirty="0" err="1" smtClean="0"/>
              <a:t>Feit.Bronbegin_TS</a:t>
            </a:r>
            <a:r>
              <a:rPr lang="nl-NL" sz="1600" dirty="0" smtClean="0"/>
              <a:t> tussen </a:t>
            </a:r>
            <a:r>
              <a:rPr lang="nl-NL" sz="1600" dirty="0" err="1" smtClean="0"/>
              <a:t>Dim.Bronbegin_TS</a:t>
            </a:r>
            <a:r>
              <a:rPr lang="nl-NL" sz="1600" dirty="0" smtClean="0"/>
              <a:t> &amp; </a:t>
            </a:r>
            <a:r>
              <a:rPr lang="nl-NL" sz="1600" dirty="0" err="1" smtClean="0"/>
              <a:t>Dim.Broneind_TS</a:t>
            </a:r>
            <a:r>
              <a:rPr lang="nl-NL" sz="1600" dirty="0"/>
              <a:t/>
            </a:r>
            <a:br>
              <a:rPr lang="nl-NL" sz="1600" dirty="0"/>
            </a:br>
            <a:r>
              <a:rPr lang="nl-NL" sz="1600" dirty="0" smtClean="0"/>
              <a:t>en </a:t>
            </a:r>
            <a:r>
              <a:rPr lang="nl-NL" sz="1600" dirty="0" err="1"/>
              <a:t>Feit</a:t>
            </a:r>
            <a:r>
              <a:rPr lang="nl-NL" sz="1600" dirty="0" err="1" smtClean="0"/>
              <a:t>.Geldigvan_DT</a:t>
            </a:r>
            <a:r>
              <a:rPr lang="nl-NL" sz="1600" dirty="0" smtClean="0"/>
              <a:t> tussen </a:t>
            </a:r>
            <a:r>
              <a:rPr lang="nl-NL" sz="1600" dirty="0" err="1" smtClean="0"/>
              <a:t>Dim.Geldigvan_DT</a:t>
            </a:r>
            <a:r>
              <a:rPr lang="nl-NL" sz="1600" dirty="0" smtClean="0"/>
              <a:t> &amp; </a:t>
            </a:r>
            <a:r>
              <a:rPr lang="nl-NL" sz="1600" dirty="0" err="1" smtClean="0"/>
              <a:t>Dim.Geldigtot_DT</a:t>
            </a:r>
            <a:endParaRPr lang="nl-NL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nl-NL" sz="1600" dirty="0" smtClean="0"/>
              <a:t>of: Gebruik Actuele velden die bij alle wijzigingen worden bijgewerkt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 smtClean="0"/>
              <a:t>of: voeg een </a:t>
            </a:r>
            <a:r>
              <a:rPr lang="nl-NL" sz="1600" dirty="0" err="1" smtClean="0"/>
              <a:t>self</a:t>
            </a:r>
            <a:r>
              <a:rPr lang="nl-NL" sz="1600" dirty="0" smtClean="0"/>
              <a:t>-join toe naar het actuele record in de eigen tabel </a:t>
            </a:r>
            <a:br>
              <a:rPr lang="nl-NL" sz="1600" dirty="0" smtClean="0"/>
            </a:br>
            <a:r>
              <a:rPr lang="nl-NL" sz="1600" dirty="0" smtClean="0"/>
              <a:t>(wordt met alle wijzigingen bijgewerkt)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600" dirty="0"/>
              <a:t>o</a:t>
            </a:r>
            <a:r>
              <a:rPr lang="nl-NL" sz="1600" dirty="0" smtClean="0"/>
              <a:t>f: Niet getoond: 2</a:t>
            </a:r>
            <a:r>
              <a:rPr lang="nl-NL" sz="1600" baseline="30000" dirty="0" smtClean="0"/>
              <a:t>e</a:t>
            </a:r>
            <a:r>
              <a:rPr lang="nl-NL" sz="1600" dirty="0" smtClean="0"/>
              <a:t> dimensie met alleen actuele waarden.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98000"/>
            <a:ext cx="1734658" cy="271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484" y="4098000"/>
            <a:ext cx="1944216" cy="234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ekromde PIJL-LINKS 10"/>
          <p:cNvSpPr/>
          <p:nvPr/>
        </p:nvSpPr>
        <p:spPr bwMode="auto">
          <a:xfrm flipV="1">
            <a:off x="7135700" y="4293094"/>
            <a:ext cx="1180716" cy="2151607"/>
          </a:xfrm>
          <a:prstGeom prst="curvedLeftArrow">
            <a:avLst>
              <a:gd name="adj1" fmla="val 4700"/>
              <a:gd name="adj2" fmla="val 18623"/>
              <a:gd name="adj3" fmla="val 15976"/>
            </a:avLst>
          </a:prstGeom>
          <a:solidFill>
            <a:schemeClr val="tx1"/>
          </a:solidFill>
          <a:ln cap="rnd" cmpd="sng">
            <a:solidFill>
              <a:schemeClr val="tx1"/>
            </a:solidFill>
            <a:miter lim="800000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783474" y="41490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4887930" y="41490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nl-NL" dirty="0" smtClean="0"/>
              <a:t>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07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16</a:t>
            </a:fld>
            <a:r>
              <a:rPr lang="nl-NL" smtClean="0"/>
              <a:t>/4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3818" y="1052735"/>
            <a:ext cx="913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Vragen?</a:t>
            </a:r>
          </a:p>
        </p:txBody>
      </p:sp>
      <p:pic>
        <p:nvPicPr>
          <p:cNvPr id="13314" name="Picture 2" descr="http://l7world.com/wp-content/uploads/2013/05/Doctor-Who-Name-Not-Revealed-in-Fina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70" y="1607176"/>
            <a:ext cx="4630135" cy="463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2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jdelijke aanduiding voor dianummer 5"/>
          <p:cNvSpPr txBox="1">
            <a:spLocks noGrp="1"/>
          </p:cNvSpPr>
          <p:nvPr/>
        </p:nvSpPr>
        <p:spPr bwMode="auto">
          <a:xfrm>
            <a:off x="358775" y="6494463"/>
            <a:ext cx="7191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4038E-2DFB-4326-A57B-5476B0DDEA40}" type="slidenum">
              <a:rPr lang="nl-NL" sz="10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nl-NL" sz="1000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FCC27-64AE-439F-8FB4-A81D799197B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052736"/>
            <a:ext cx="8820471" cy="592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Er zijn meerdere richtingen om door </a:t>
            </a:r>
            <a:b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 tijd te reizen binnen de Data </a:t>
            </a:r>
            <a:r>
              <a:rPr lang="nl-NL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Vault</a:t>
            </a:r>
            <a:endParaRPr lang="nl-N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Standaard: Technische laaddatum</a:t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Laadbegin_TS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Laadeinde_TS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Soms: Functionele geldigheidsdatums </a:t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(meestal hele dagen)</a:t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Geldigvan_DT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GeldigTot_DT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Heel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heel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Soms: de Laaddatums </a:t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uit de bron (“Waarnemingsdatum”) </a:t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Bronbegin_TS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nl-NL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Broneinde_TS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(Bij bronnen met onregelmatige aanlevering, of waarvan de </a:t>
            </a:r>
            <a:b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historie tussen aanleveringen meerdere malen kan wijzigen)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859" y="1052736"/>
            <a:ext cx="196556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04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jdelijke aanduiding voor dianummer 5"/>
          <p:cNvSpPr txBox="1">
            <a:spLocks noGrp="1"/>
          </p:cNvSpPr>
          <p:nvPr/>
        </p:nvSpPr>
        <p:spPr bwMode="auto">
          <a:xfrm>
            <a:off x="358775" y="6494463"/>
            <a:ext cx="7191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4038E-2DFB-4326-A57B-5476B0DDEA40}" type="slidenum">
              <a:rPr lang="nl-NL" sz="10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nl-NL" sz="1000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FCC27-64AE-439F-8FB4-A81D799197B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323528" y="1052736"/>
            <a:ext cx="8820471" cy="516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 eigenlijke vraag is dus:</a:t>
            </a:r>
          </a:p>
          <a:p>
            <a:pPr marL="457200" indent="-457200"/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Wat dachten wij op moment A, dat de bron dacht op moment B, dat de progressie van geldige situaties was?</a:t>
            </a:r>
          </a:p>
          <a:p>
            <a:pPr marL="457200" indent="-457200"/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Voorbeeld: Wat dachten wij op 10 februari dat, volgens de bron op 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30 januari, de 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geldigheidsdatums </a:t>
            </a:r>
            <a:r>
              <a:rPr lang="nl-NL" sz="2400" dirty="0">
                <a:latin typeface="Arial" panose="020B0604020202020204" pitchFamily="34" charset="0"/>
                <a:cs typeface="Arial" panose="020B0604020202020204" pitchFamily="34" charset="0"/>
              </a:rPr>
              <a:t>waren </a:t>
            </a:r>
            <a:endParaRPr lang="nl-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 op: Wij kunnen alleen wat zeggen over een waarnemingsdatum in de bron die ouder is dan onze technische laaddatum</a:t>
            </a:r>
            <a:endParaRPr lang="nl-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nl-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Pas op voor de valkuil:</a:t>
            </a:r>
          </a:p>
          <a:p>
            <a:pPr marL="457200" indent="-457200"/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Ook al verandert het uiterlijk </a:t>
            </a:r>
            <a:b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(de meetwaarden)…</a:t>
            </a:r>
            <a:b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De Hub veranderd niet over tijd! Het is dezelfde persoon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95" y="4509120"/>
            <a:ext cx="4355975" cy="123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www.strategy-business.com/media/image/10202_thumb2_220x24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38364"/>
            <a:ext cx="1368151" cy="151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menigvuldigen 5"/>
          <p:cNvSpPr/>
          <p:nvPr/>
        </p:nvSpPr>
        <p:spPr bwMode="auto">
          <a:xfrm>
            <a:off x="7452320" y="2852936"/>
            <a:ext cx="1742491" cy="1758530"/>
          </a:xfrm>
          <a:prstGeom prst="mathMultiply">
            <a:avLst/>
          </a:prstGeom>
          <a:solidFill>
            <a:srgbClr val="FF0000">
              <a:alpha val="44000"/>
            </a:srgb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07504" y="1052736"/>
            <a:ext cx="8928992" cy="342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Hoe ziet dat er dan uit?</a:t>
            </a:r>
          </a:p>
          <a:p>
            <a:pPr marL="457200" indent="-457200"/>
            <a:r>
              <a:rPr lang="nl-NL" sz="2800" dirty="0" smtClean="0"/>
              <a:t>In principe als een gewone </a:t>
            </a:r>
            <a:br>
              <a:rPr lang="nl-NL" sz="2800" dirty="0" smtClean="0"/>
            </a:br>
            <a:r>
              <a:rPr lang="nl-NL" sz="2800" dirty="0" smtClean="0"/>
              <a:t>Hub-Satelliet</a:t>
            </a:r>
          </a:p>
          <a:p>
            <a:pPr marL="457200" indent="-457200"/>
            <a:r>
              <a:rPr lang="nl-NL" sz="2800" dirty="0" smtClean="0"/>
              <a:t>Met een Geldigheidsdatum</a:t>
            </a:r>
            <a:br>
              <a:rPr lang="nl-NL" sz="2800" dirty="0" smtClean="0"/>
            </a:br>
            <a:r>
              <a:rPr lang="nl-NL" sz="2800" dirty="0" smtClean="0"/>
              <a:t>(</a:t>
            </a:r>
            <a:r>
              <a:rPr lang="nl-NL" sz="2800" dirty="0" err="1"/>
              <a:t>b</a:t>
            </a:r>
            <a:r>
              <a:rPr lang="nl-NL" sz="2800" dirty="0" err="1" smtClean="0"/>
              <a:t>eginDatum</a:t>
            </a:r>
            <a:r>
              <a:rPr lang="nl-NL" sz="2800" dirty="0" smtClean="0"/>
              <a:t> deel van de PK)</a:t>
            </a:r>
          </a:p>
          <a:p>
            <a:pPr marL="457200" indent="-457200"/>
            <a:r>
              <a:rPr lang="nl-NL" sz="2800" dirty="0" smtClean="0"/>
              <a:t>En een bronbegin en –einde</a:t>
            </a:r>
            <a:br>
              <a:rPr lang="nl-NL" sz="2800" dirty="0" smtClean="0"/>
            </a:br>
            <a:r>
              <a:rPr lang="nl-NL" sz="2800" dirty="0" smtClean="0"/>
              <a:t>(</a:t>
            </a:r>
            <a:r>
              <a:rPr lang="nl-NL" sz="2800" dirty="0" err="1" smtClean="0"/>
              <a:t>beginDatum</a:t>
            </a:r>
            <a:r>
              <a:rPr lang="nl-NL" sz="2800" dirty="0" smtClean="0"/>
              <a:t> </a:t>
            </a:r>
            <a:r>
              <a:rPr lang="nl-NL" sz="2800" dirty="0"/>
              <a:t>deel van de PK)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8" y="1204913"/>
            <a:ext cx="27146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45" y="1285081"/>
            <a:ext cx="26670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808" y="1285081"/>
            <a:ext cx="265747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22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07504" y="1052736"/>
            <a:ext cx="8928992" cy="516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Waarom verandert de Hub niet?</a:t>
            </a:r>
          </a:p>
          <a:p>
            <a:pPr>
              <a:buNone/>
            </a:pPr>
            <a:r>
              <a:rPr lang="nl-NL" sz="2400" dirty="0" smtClean="0"/>
              <a:t>Stel: Je huis krijgt een uitbouw.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smtClean="0"/>
              <a:t>Verandert je adres?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smtClean="0"/>
              <a:t>Verander jij?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smtClean="0"/>
              <a:t>Verandert er iets aan de relatie tussen jou en jouw adres?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400" dirty="0" smtClean="0"/>
              <a:t>Welke van jouw waarnemingsdatums hoort bij de waarnemingsdatums van jouw huis?</a:t>
            </a:r>
          </a:p>
          <a:p>
            <a:pPr marL="457200" indent="-457200"/>
            <a:r>
              <a:rPr lang="nl-NL" sz="2400" dirty="0" smtClean="0"/>
              <a:t>Indien we datums aan de Business </a:t>
            </a:r>
            <a:r>
              <a:rPr lang="nl-NL" sz="2400" dirty="0" err="1" smtClean="0"/>
              <a:t>key</a:t>
            </a:r>
            <a:r>
              <a:rPr lang="nl-NL" sz="2400" dirty="0" smtClean="0"/>
              <a:t> toevoegen, veranderd dit allemaal.</a:t>
            </a:r>
            <a:endParaRPr lang="nl-NL" sz="2400" dirty="0"/>
          </a:p>
          <a:p>
            <a:pPr marL="457200" indent="-457200"/>
            <a:r>
              <a:rPr lang="nl-NL" sz="2400" dirty="0" smtClean="0"/>
              <a:t>Het eenvoudig houden van de Hub houdt het laadproces, en de selectie ook eenvoudig.</a:t>
            </a:r>
          </a:p>
        </p:txBody>
      </p:sp>
      <p:pic>
        <p:nvPicPr>
          <p:cNvPr id="16386" name="Picture 2" descr="http://velveteenrabbi.blogs.com/.a/6a00d8341c019953ef01b8d0627178970c-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572" y="1104020"/>
            <a:ext cx="1748916" cy="174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9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3818" y="1035220"/>
            <a:ext cx="9022677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Hoe vul je dat dan?</a:t>
            </a:r>
          </a:p>
          <a:p>
            <a:pPr>
              <a:buNone/>
            </a:pPr>
            <a:r>
              <a:rPr lang="nl-NL" sz="2800" dirty="0" smtClean="0"/>
              <a:t>Verrassend genoeg heeft de bron het meeste werk al gedaan. We krijgen de data meestal aangeleverd op deze manier:</a:t>
            </a:r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4" name="Gekromde PIJL-RECHTS 3"/>
          <p:cNvSpPr/>
          <p:nvPr/>
        </p:nvSpPr>
        <p:spPr bwMode="auto">
          <a:xfrm>
            <a:off x="107504" y="3645093"/>
            <a:ext cx="216024" cy="523537"/>
          </a:xfrm>
          <a:prstGeom prst="curved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Gekromde PIJL-RECHTS 8"/>
          <p:cNvSpPr/>
          <p:nvPr/>
        </p:nvSpPr>
        <p:spPr bwMode="auto">
          <a:xfrm>
            <a:off x="107504" y="4777671"/>
            <a:ext cx="216024" cy="523537"/>
          </a:xfrm>
          <a:prstGeom prst="curvedRightArrow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" y="5319496"/>
            <a:ext cx="9123290" cy="72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4926"/>
            <a:ext cx="9144001" cy="55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" y="3212976"/>
            <a:ext cx="9130182" cy="35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5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5"/>
          <p:cNvSpPr txBox="1"/>
          <p:nvPr/>
        </p:nvSpPr>
        <p:spPr>
          <a:xfrm>
            <a:off x="13818" y="1035220"/>
            <a:ext cx="902267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Afleiding:</a:t>
            </a:r>
          </a:p>
          <a:p>
            <a:pPr>
              <a:buNone/>
            </a:pPr>
            <a:r>
              <a:rPr lang="nl-NL" sz="2200" dirty="0" smtClean="0"/>
              <a:t>ID</a:t>
            </a:r>
          </a:p>
          <a:p>
            <a:pPr>
              <a:buNone/>
            </a:pPr>
            <a:r>
              <a:rPr lang="nl-NL" sz="2200" dirty="0" err="1" smtClean="0"/>
              <a:t>Registratiebegin_TS</a:t>
            </a:r>
            <a:endParaRPr lang="nl-NL" sz="2200" dirty="0" smtClean="0"/>
          </a:p>
          <a:p>
            <a:pPr>
              <a:buNone/>
            </a:pPr>
            <a:r>
              <a:rPr lang="nl-NL" sz="2200" dirty="0" err="1" smtClean="0"/>
              <a:t>Registratieeinde_TS</a:t>
            </a:r>
            <a:endParaRPr lang="nl-NL" sz="2200" dirty="0" smtClean="0"/>
          </a:p>
          <a:p>
            <a:pPr>
              <a:buNone/>
            </a:pPr>
            <a:r>
              <a:rPr lang="nl-NL" sz="2200" dirty="0" err="1" smtClean="0"/>
              <a:t>Gedigvan_DT</a:t>
            </a:r>
            <a:endParaRPr lang="nl-NL" sz="2200" dirty="0" smtClean="0"/>
          </a:p>
          <a:p>
            <a:pPr>
              <a:buNone/>
            </a:pPr>
            <a:r>
              <a:rPr lang="nl-NL" sz="2200" dirty="0" err="1" smtClean="0"/>
              <a:t>Geldigtot_DT</a:t>
            </a:r>
            <a:endParaRPr lang="nl-NL" sz="2200" dirty="0" smtClean="0"/>
          </a:p>
          <a:p>
            <a:pPr>
              <a:buNone/>
            </a:pPr>
            <a:r>
              <a:rPr lang="nl-NL" sz="2200" dirty="0" smtClean="0"/>
              <a:t>BSN</a:t>
            </a:r>
          </a:p>
          <a:p>
            <a:pPr>
              <a:buNone/>
            </a:pPr>
            <a:r>
              <a:rPr lang="nl-NL" sz="2200" dirty="0" smtClean="0"/>
              <a:t>Voornaam</a:t>
            </a:r>
          </a:p>
          <a:p>
            <a:pPr>
              <a:buNone/>
            </a:pPr>
            <a:r>
              <a:rPr lang="nl-NL" sz="2200" dirty="0" smtClean="0"/>
              <a:t>Achternaam</a:t>
            </a:r>
          </a:p>
          <a:p>
            <a:pPr>
              <a:buNone/>
            </a:pPr>
            <a:r>
              <a:rPr lang="nl-NL" sz="2200" dirty="0" err="1" smtClean="0"/>
              <a:t>Geboorte_DT</a:t>
            </a:r>
            <a:endParaRPr lang="nl-NL" sz="2200" dirty="0" smtClean="0"/>
          </a:p>
          <a:p>
            <a:pPr>
              <a:buNone/>
            </a:pPr>
            <a:r>
              <a:rPr lang="nl-NL" sz="2200" dirty="0" err="1" smtClean="0"/>
              <a:t>Overleidings_DT</a:t>
            </a:r>
            <a:endParaRPr lang="nl-NL" sz="2200" dirty="0" smtClean="0"/>
          </a:p>
          <a:p>
            <a:pPr>
              <a:buNone/>
            </a:pPr>
            <a:r>
              <a:rPr lang="nl-NL" sz="2200" dirty="0" smtClean="0"/>
              <a:t>Geslacht</a:t>
            </a:r>
          </a:p>
          <a:p>
            <a:pPr>
              <a:buNone/>
            </a:pPr>
            <a:endParaRPr lang="nl-NL" sz="2800" dirty="0" smtClean="0"/>
          </a:p>
        </p:txBody>
      </p:sp>
      <p:cxnSp>
        <p:nvCxnSpPr>
          <p:cNvPr id="60" name="Rechte verbindingslijn 59"/>
          <p:cNvCxnSpPr/>
          <p:nvPr/>
        </p:nvCxnSpPr>
        <p:spPr bwMode="auto">
          <a:xfrm>
            <a:off x="683568" y="1844824"/>
            <a:ext cx="2232248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Rechte verbindingslijn met pijl 58"/>
          <p:cNvCxnSpPr/>
          <p:nvPr/>
        </p:nvCxnSpPr>
        <p:spPr bwMode="auto">
          <a:xfrm>
            <a:off x="2915816" y="1844824"/>
            <a:ext cx="3072677" cy="4176464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93" y="1124744"/>
            <a:ext cx="3054403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Rechte verbindingslijn met pijl 30"/>
          <p:cNvCxnSpPr/>
          <p:nvPr/>
        </p:nvCxnSpPr>
        <p:spPr bwMode="auto">
          <a:xfrm>
            <a:off x="1619672" y="4221088"/>
            <a:ext cx="4368821" cy="70627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Rechte verbindingslijn met pijl 33"/>
          <p:cNvCxnSpPr/>
          <p:nvPr/>
        </p:nvCxnSpPr>
        <p:spPr bwMode="auto">
          <a:xfrm>
            <a:off x="1907704" y="4697524"/>
            <a:ext cx="4080789" cy="4596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Rechte verbindingslijn met pijl 36"/>
          <p:cNvCxnSpPr/>
          <p:nvPr/>
        </p:nvCxnSpPr>
        <p:spPr bwMode="auto">
          <a:xfrm>
            <a:off x="1979712" y="5021560"/>
            <a:ext cx="4008781" cy="351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Rechte verbindingslijn met pijl 39"/>
          <p:cNvCxnSpPr/>
          <p:nvPr/>
        </p:nvCxnSpPr>
        <p:spPr bwMode="auto">
          <a:xfrm>
            <a:off x="2411760" y="5481228"/>
            <a:ext cx="3576733" cy="1080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Rechte verbindingslijn met pijl 44"/>
          <p:cNvCxnSpPr/>
          <p:nvPr/>
        </p:nvCxnSpPr>
        <p:spPr bwMode="auto">
          <a:xfrm flipV="1">
            <a:off x="1403648" y="5809456"/>
            <a:ext cx="4584845" cy="678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Rechte verbindingslijn met pijl 64"/>
          <p:cNvCxnSpPr/>
          <p:nvPr/>
        </p:nvCxnSpPr>
        <p:spPr bwMode="auto">
          <a:xfrm>
            <a:off x="2915816" y="2204864"/>
            <a:ext cx="3072677" cy="1872208"/>
          </a:xfrm>
          <a:prstGeom prst="straightConnector1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Rechte verbindingslijn met pijl 67"/>
          <p:cNvCxnSpPr/>
          <p:nvPr/>
        </p:nvCxnSpPr>
        <p:spPr bwMode="auto">
          <a:xfrm>
            <a:off x="2915816" y="2636912"/>
            <a:ext cx="3072677" cy="1592560"/>
          </a:xfrm>
          <a:prstGeom prst="straightConnector1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Rechte verbindingslijn met pijl 70"/>
          <p:cNvCxnSpPr/>
          <p:nvPr/>
        </p:nvCxnSpPr>
        <p:spPr bwMode="auto">
          <a:xfrm>
            <a:off x="1979712" y="2996952"/>
            <a:ext cx="4008781" cy="1512168"/>
          </a:xfrm>
          <a:prstGeom prst="straightConnector1">
            <a:avLst/>
          </a:prstGeom>
          <a:noFill/>
          <a:ln w="25400" cap="flat" cmpd="sng" algn="ctr">
            <a:solidFill>
              <a:srgbClr val="39870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Rechte verbindingslijn met pijl 73"/>
          <p:cNvCxnSpPr/>
          <p:nvPr/>
        </p:nvCxnSpPr>
        <p:spPr bwMode="auto">
          <a:xfrm>
            <a:off x="1979712" y="3433192"/>
            <a:ext cx="4008781" cy="1264332"/>
          </a:xfrm>
          <a:prstGeom prst="straightConnector1">
            <a:avLst/>
          </a:prstGeom>
          <a:noFill/>
          <a:ln w="25400" cap="flat" cmpd="sng" algn="ctr">
            <a:solidFill>
              <a:srgbClr val="39870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Rechte verbindingslijn met pijl 24"/>
          <p:cNvCxnSpPr/>
          <p:nvPr/>
        </p:nvCxnSpPr>
        <p:spPr bwMode="auto">
          <a:xfrm flipV="1">
            <a:off x="1115616" y="2348880"/>
            <a:ext cx="4872877" cy="158417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2349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10468" y="1052735"/>
            <a:ext cx="8928992" cy="545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Hoe Lees je dat dan?</a:t>
            </a:r>
          </a:p>
          <a:p>
            <a:pPr marL="457200" indent="-457200"/>
            <a:r>
              <a:rPr lang="nl-NL" sz="2400" dirty="0" smtClean="0"/>
              <a:t>Begin met de gewone relatie</a:t>
            </a:r>
          </a:p>
          <a:p>
            <a:pPr marL="457200" indent="-457200"/>
            <a:r>
              <a:rPr lang="nl-NL" sz="2400" dirty="0" smtClean="0"/>
              <a:t>Bepaal de datum waarop het geldig moest zijn in het EDW…</a:t>
            </a:r>
          </a:p>
          <a:p>
            <a:pPr marL="914400" lvl="1" indent="-457200"/>
            <a:r>
              <a:rPr lang="nl-NL" sz="2400" dirty="0" smtClean="0"/>
              <a:t>En voer deze in tussen de </a:t>
            </a:r>
            <a:br>
              <a:rPr lang="nl-NL" sz="2400" dirty="0" smtClean="0"/>
            </a:br>
            <a:r>
              <a:rPr lang="nl-NL" sz="2400" dirty="0" err="1" smtClean="0"/>
              <a:t>laadbegin_TS</a:t>
            </a:r>
            <a:r>
              <a:rPr lang="nl-NL" sz="2400" dirty="0" smtClean="0"/>
              <a:t> &amp; laadeinde TS</a:t>
            </a:r>
          </a:p>
          <a:p>
            <a:pPr lvl="1" indent="-457200"/>
            <a:r>
              <a:rPr lang="nl-NL" sz="2400" dirty="0"/>
              <a:t>Bepaal de datum waarop het geldig moest zijn in </a:t>
            </a:r>
            <a:r>
              <a:rPr lang="nl-NL" sz="2400" dirty="0" smtClean="0"/>
              <a:t>de bron…</a:t>
            </a:r>
          </a:p>
          <a:p>
            <a:pPr lvl="2" indent="-457200"/>
            <a:r>
              <a:rPr lang="nl-NL" sz="2400" dirty="0" smtClean="0"/>
              <a:t>En </a:t>
            </a:r>
            <a:r>
              <a:rPr lang="nl-NL" sz="2400" dirty="0"/>
              <a:t>voer deze in tussen de </a:t>
            </a: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err="1" smtClean="0"/>
              <a:t>bronbegin_TS</a:t>
            </a:r>
            <a:r>
              <a:rPr lang="nl-NL" sz="2400" dirty="0" smtClean="0"/>
              <a:t> </a:t>
            </a:r>
            <a:r>
              <a:rPr lang="nl-NL" sz="2400" dirty="0"/>
              <a:t>&amp; </a:t>
            </a:r>
            <a:r>
              <a:rPr lang="nl-NL" sz="2400" dirty="0" smtClean="0"/>
              <a:t>broneinde TS</a:t>
            </a:r>
            <a:endParaRPr lang="nl-NL" sz="2400" dirty="0"/>
          </a:p>
          <a:p>
            <a:pPr marL="457200" indent="-457200"/>
            <a:r>
              <a:rPr lang="nl-NL" sz="2400" dirty="0" smtClean="0"/>
              <a:t>Je blijft over met de geldigheidsdatums</a:t>
            </a:r>
            <a:br>
              <a:rPr lang="nl-NL" sz="2400" dirty="0" smtClean="0"/>
            </a:br>
            <a:r>
              <a:rPr lang="nl-NL" sz="2400" dirty="0" smtClean="0"/>
              <a:t>(Eventueel kan je ook hier met een datum tussen prikken)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2811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F4B43-768B-4BE3-B5D1-BDF58FF2B314}" type="slidenum">
              <a:rPr lang="nl-NL" smtClean="0"/>
              <a:pPr>
                <a:defRPr/>
              </a:pPr>
              <a:t>9</a:t>
            </a:fld>
            <a:r>
              <a:rPr lang="nl-NL" smtClean="0"/>
              <a:t>/4</a:t>
            </a: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08210A-8A1E-4889-85D6-6FAE03125DE8}" type="datetime4">
              <a:rPr lang="nl-NL" smtClean="0"/>
              <a:t>10 februari 2016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13819" y="1052735"/>
            <a:ext cx="892899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nl-NL" sz="3200" dirty="0" smtClean="0"/>
              <a:t>Basis Query Actueel</a:t>
            </a:r>
          </a:p>
          <a:p>
            <a:pPr>
              <a:buNone/>
            </a:pP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h.BSN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s.Achternaam</a:t>
            </a:r>
            <a:endParaRPr lang="nl-N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Hub_Burger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</a:t>
            </a:r>
          </a:p>
          <a:p>
            <a:pPr>
              <a:buNone/>
            </a:pP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join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Sat_Burger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>
              <a:buNone/>
            </a:pP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on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h.Burger_SK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S.Burger_SK</a:t>
            </a:r>
            <a:endParaRPr lang="nl-N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s.laadeinde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TS = 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31-12-9999</a:t>
            </a:r>
          </a:p>
          <a:p>
            <a:pPr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s.Broneinde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TS = 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31-12-9999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4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laad_ts</a:t>
            </a:r>
            <a:r>
              <a:rPr lang="nl-NL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l-NL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s.Geldigvan_DT</a:t>
            </a:r>
            <a:endParaRPr lang="nl-NL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s.Geldigtot_DT</a:t>
            </a:r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nl-NL" sz="2400" dirty="0"/>
          </a:p>
          <a:p>
            <a:pPr marL="0" lvl="1">
              <a:buNone/>
            </a:pPr>
            <a:endParaRPr lang="nl-NL" sz="2400" dirty="0"/>
          </a:p>
          <a:p>
            <a:pPr>
              <a:buNone/>
            </a:pPr>
            <a:endParaRPr lang="nl-NL" sz="3200" dirty="0" smtClean="0"/>
          </a:p>
        </p:txBody>
      </p:sp>
    </p:spTree>
    <p:extLst>
      <p:ext uri="{BB962C8B-B14F-4D97-AF65-F5344CB8AC3E}">
        <p14:creationId xmlns:p14="http://schemas.microsoft.com/office/powerpoint/2010/main" val="162233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dleiding oplevering FPA .pptx">
  <a:themeElements>
    <a:clrScheme name="">
      <a:dk1>
        <a:srgbClr val="000000"/>
      </a:dk1>
      <a:lt1>
        <a:srgbClr val="FFFFFF"/>
      </a:lt1>
      <a:dk2>
        <a:srgbClr val="673327"/>
      </a:dk2>
      <a:lt2>
        <a:srgbClr val="275937"/>
      </a:lt2>
      <a:accent1>
        <a:srgbClr val="8FCAE7"/>
      </a:accent1>
      <a:accent2>
        <a:srgbClr val="76D2B6"/>
      </a:accent2>
      <a:accent3>
        <a:srgbClr val="FFFFFF"/>
      </a:accent3>
      <a:accent4>
        <a:srgbClr val="000000"/>
      </a:accent4>
      <a:accent5>
        <a:srgbClr val="C6E1F1"/>
      </a:accent5>
      <a:accent6>
        <a:srgbClr val="6ABEA5"/>
      </a:accent6>
      <a:hlink>
        <a:srgbClr val="39870C"/>
      </a:hlink>
      <a:folHlink>
        <a:srgbClr val="777C00"/>
      </a:folHlink>
    </a:clrScheme>
    <a:fontScheme name="Sjabloon standaard (11 LichtBlauw) 9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jabloon standaard (11 LichtBlauw) 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Handleiding oplevering FPA .pptx</Template>
  <TotalTime>6314</TotalTime>
  <Words>546</Words>
  <Application>Microsoft Office PowerPoint</Application>
  <PresentationFormat>Diavoorstelling (4:3)</PresentationFormat>
  <Paragraphs>164</Paragraphs>
  <Slides>16</Slides>
  <Notes>11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7" baseType="lpstr">
      <vt:lpstr>Handleiding oplevering FPA .pptx</vt:lpstr>
      <vt:lpstr>Tijdreizen door  de data vault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Ministerie van Financiën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Handleiding  oplevering FPA</dc:title>
  <dc:creator>Nico Essenstam</dc:creator>
  <cp:lastModifiedBy>Robbert Michel - </cp:lastModifiedBy>
  <cp:revision>210</cp:revision>
  <cp:lastPrinted>2014-05-01T11:52:49Z</cp:lastPrinted>
  <dcterms:created xsi:type="dcterms:W3CDTF">2014-04-30T09:44:32Z</dcterms:created>
  <dcterms:modified xsi:type="dcterms:W3CDTF">2016-02-10T17:14:06Z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ntalSlides">
    <vt:lpwstr>4</vt:lpwstr>
  </property>
</Properties>
</file>