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0" r:id="rId3"/>
    <p:sldId id="338" r:id="rId4"/>
    <p:sldId id="339" r:id="rId5"/>
    <p:sldId id="340" r:id="rId6"/>
    <p:sldId id="341" r:id="rId7"/>
    <p:sldId id="342" r:id="rId8"/>
    <p:sldId id="343" r:id="rId9"/>
    <p:sldId id="349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93BAE1"/>
    <a:srgbClr val="B2B2B2"/>
    <a:srgbClr val="354A8F"/>
    <a:srgbClr val="3B6AA0"/>
    <a:srgbClr val="2B62AC"/>
    <a:srgbClr val="008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FA32-5C4D-4D8E-BC03-8BCD5A6942E3}" type="datetimeFigureOut">
              <a:rPr lang="ko-KR" altLang="en-US" smtClean="0"/>
              <a:pPr/>
              <a:t>2016-09-12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8DC15-FF21-429A-A6D4-0FF006984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72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7B734-AA83-4925-9946-FC710BBFC2BC}" type="datetimeFigureOut">
              <a:rPr lang="ko-KR" altLang="en-US" smtClean="0"/>
              <a:pPr/>
              <a:t>2016-09-12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358D-48F7-432B-9034-5C6E6283F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6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000" y="1582209"/>
            <a:ext cx="8636000" cy="957792"/>
          </a:xfrm>
        </p:spPr>
        <p:txBody>
          <a:bodyPr>
            <a:normAutofit/>
          </a:bodyPr>
          <a:lstStyle>
            <a:lvl1pPr>
              <a:defRPr sz="4000" b="1">
                <a:ln w="2540">
                  <a:solidFill>
                    <a:schemeClr val="tx1">
                      <a:lumMod val="85000"/>
                      <a:lumOff val="15000"/>
                      <a:alpha val="25000"/>
                    </a:schemeClr>
                  </a:solidFill>
                </a:ln>
                <a:gradFill>
                  <a:gsLst>
                    <a:gs pos="13000">
                      <a:srgbClr val="2B62AC"/>
                    </a:gs>
                    <a:gs pos="94000">
                      <a:srgbClr val="0085AB"/>
                    </a:gs>
                  </a:gsLst>
                  <a:lin ang="5400000" scaled="0"/>
                </a:gradFill>
                <a:effectLst>
                  <a:glow rad="127000">
                    <a:schemeClr val="bg1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01333" y="4631267"/>
            <a:ext cx="4741334" cy="1583266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9353" y="156297"/>
            <a:ext cx="967223" cy="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08" t="20060" r="8422" b="28684"/>
          <a:stretch/>
        </p:blipFill>
        <p:spPr>
          <a:xfrm>
            <a:off x="462514" y="861238"/>
            <a:ext cx="3094076" cy="659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9353" y="156297"/>
            <a:ext cx="967223" cy="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778933"/>
          </a:xfrm>
          <a:prstGeom prst="rect">
            <a:avLst/>
          </a:prstGeom>
          <a:gradFill>
            <a:gsLst>
              <a:gs pos="0">
                <a:srgbClr val="93BAE1"/>
              </a:gs>
              <a:gs pos="50000">
                <a:srgbClr val="93BAE1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56" y="0"/>
            <a:ext cx="8846288" cy="639762"/>
          </a:xfrm>
        </p:spPr>
        <p:txBody>
          <a:bodyPr>
            <a:normAutofit/>
          </a:bodyPr>
          <a:lstStyle>
            <a:lvl1pPr algn="l">
              <a:defRPr sz="28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schemeClr val="bg1">
                      <a:alpha val="65000"/>
                    </a:scheme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5199912"/>
          </a:xfrm>
        </p:spPr>
        <p:txBody>
          <a:bodyPr>
            <a:normAutofit/>
          </a:bodyPr>
          <a:lstStyle>
            <a:lvl1pPr marL="265113" indent="-26511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－"/>
              <a:defRPr lang="ko-KR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›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1" hangingPunct="1">
              <a:lnSpc>
                <a:spcPct val="150000"/>
              </a:lnSpc>
              <a:spcBef>
                <a:spcPct val="20000"/>
              </a:spcBef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9679" y="6624000"/>
            <a:ext cx="550572" cy="234000"/>
          </a:xfrm>
        </p:spPr>
        <p:txBody>
          <a:bodyPr/>
          <a:lstStyle>
            <a:lvl1pPr marL="0" algn="r" defTabSz="914400" rtl="0" eaLnBrk="1" latinLnBrk="1" hangingPunct="1">
              <a:defRPr lang="ko-KR" alt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05687F-B5C1-4022-BC92-E55BE8DE57FB}" type="slidenum">
              <a:rPr lang="en-US" altLang="ko-KR" smtClean="0"/>
              <a:pPr/>
              <a:t>‹#›</a:t>
            </a:fld>
            <a:r>
              <a:rPr lang="en-US" altLang="ko-KR" dirty="0"/>
              <a:t>/12</a:t>
            </a:r>
            <a:endParaRPr lang="en-US" dirty="0"/>
          </a:p>
        </p:txBody>
      </p:sp>
      <p:sp>
        <p:nvSpPr>
          <p:cNvPr id="7" name="바닥글 개체 틀 3"/>
          <p:cNvSpPr txBox="1">
            <a:spLocks/>
          </p:cNvSpPr>
          <p:nvPr userDrawn="1"/>
        </p:nvSpPr>
        <p:spPr>
          <a:xfrm>
            <a:off x="213254" y="6624000"/>
            <a:ext cx="35532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en-US" altLang="ko-K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DMC R&amp;D Center ⓒ 2013 Samsung Electronic Co., Ltd.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13254" y="6620938"/>
            <a:ext cx="8717492" cy="0"/>
          </a:xfrm>
          <a:prstGeom prst="line">
            <a:avLst/>
          </a:prstGeom>
          <a:ln w="1905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9353" y="156297"/>
            <a:ext cx="967223" cy="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778933"/>
          </a:xfrm>
          <a:prstGeom prst="rect">
            <a:avLst/>
          </a:prstGeom>
          <a:gradFill>
            <a:gsLst>
              <a:gs pos="0">
                <a:srgbClr val="93BAE1"/>
              </a:gs>
              <a:gs pos="50000">
                <a:srgbClr val="93BAE1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00" y="0"/>
            <a:ext cx="8845200" cy="640800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b="1" kern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schemeClr val="bg1">
                      <a:alpha val="6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41145" y="6624000"/>
            <a:ext cx="500553" cy="234000"/>
          </a:xfrm>
        </p:spPr>
        <p:txBody>
          <a:bodyPr/>
          <a:lstStyle>
            <a:lvl1pPr>
              <a:defRPr lang="ko-KR" alt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05687F-B5C1-4022-BC92-E55BE8DE57FB}" type="slidenum">
              <a:rPr lang="en-US" altLang="ko-KR" smtClean="0"/>
              <a:pPr/>
              <a:t>‹#›</a:t>
            </a:fld>
            <a:r>
              <a:rPr lang="en-US" altLang="ko-KR" dirty="0"/>
              <a:t>/12</a:t>
            </a:r>
            <a:endParaRPr lang="en-US" dirty="0"/>
          </a:p>
        </p:txBody>
      </p:sp>
      <p:sp>
        <p:nvSpPr>
          <p:cNvPr id="6" name="바닥글 개체 틀 3"/>
          <p:cNvSpPr txBox="1">
            <a:spLocks/>
          </p:cNvSpPr>
          <p:nvPr userDrawn="1"/>
        </p:nvSpPr>
        <p:spPr>
          <a:xfrm>
            <a:off x="213254" y="6624000"/>
            <a:ext cx="35532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en-US" altLang="ko-K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DMC R&amp;D Center ⓒ 2013 Samsung Electronic Co., Ltd.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566679" y="6624000"/>
            <a:ext cx="3640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3254" y="6620938"/>
            <a:ext cx="8717492" cy="0"/>
          </a:xfrm>
          <a:prstGeom prst="line">
            <a:avLst/>
          </a:prstGeom>
          <a:ln w="1905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9353" y="156297"/>
            <a:ext cx="967223" cy="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2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687F-B5C1-4022-BC92-E55BE8DE57FB}" type="slidenum">
              <a:rPr lang="ko-KR" altLang="en-US" smtClean="0"/>
              <a:pPr/>
              <a:t>‹#›</a:t>
            </a:fld>
            <a:r>
              <a:rPr lang="en-US" altLang="ko-KR" dirty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jpeg"/><Relationship Id="rId4" Type="http://schemas.openxmlformats.org/officeDocument/2006/relationships/image" Target="../media/image54.png"/><Relationship Id="rId9" Type="http://schemas.openxmlformats.org/officeDocument/2006/relationships/image" Target="../media/image5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jpe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haesoon75@naver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RESUME</a:t>
            </a:r>
            <a:endParaRPr lang="ko-KR" altLang="en-US" sz="4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01332" y="4631267"/>
            <a:ext cx="5300480" cy="733835"/>
          </a:xfrm>
        </p:spPr>
        <p:txBody>
          <a:bodyPr>
            <a:normAutofit/>
          </a:bodyPr>
          <a:lstStyle/>
          <a:p>
            <a:r>
              <a:rPr lang="en-US" altLang="ko-KR" dirty="0"/>
              <a:t>2016.07.30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9124" y="2601384"/>
            <a:ext cx="8636000" cy="95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ln w="2540">
                  <a:solidFill>
                    <a:schemeClr val="tx1">
                      <a:lumMod val="85000"/>
                      <a:lumOff val="15000"/>
                      <a:alpha val="25000"/>
                    </a:schemeClr>
                  </a:solidFill>
                </a:ln>
                <a:gradFill>
                  <a:gsLst>
                    <a:gs pos="13000">
                      <a:srgbClr val="2B62AC"/>
                    </a:gs>
                    <a:gs pos="94000">
                      <a:srgbClr val="0085AB"/>
                    </a:gs>
                  </a:gsLst>
                  <a:lin ang="5400000" scaled="0"/>
                </a:gradFill>
                <a:effectLst>
                  <a:glow rad="127000">
                    <a:schemeClr val="bg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[Digital Appliances]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80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9</a:t>
            </a:fld>
            <a:r>
              <a:rPr lang="en-US" altLang="ko-KR" dirty="0"/>
              <a:t>/12</a:t>
            </a:r>
            <a:endParaRPr lang="en-US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47466"/>
            <a:ext cx="8880529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66FF"/>
                </a:solidFill>
              </a:rPr>
              <a:t>[2003.02~2012.03 </a:t>
            </a:r>
            <a:r>
              <a:rPr lang="ko-KR" altLang="en-US" b="1" dirty="0">
                <a:solidFill>
                  <a:srgbClr val="0066FF"/>
                </a:solidFill>
              </a:rPr>
              <a:t>삼성전자㈜ 광주사업장 수석연구원</a:t>
            </a:r>
            <a:r>
              <a:rPr lang="en-US" altLang="ko-KR" b="1" dirty="0">
                <a:solidFill>
                  <a:srgbClr val="0066FF"/>
                </a:solidFill>
              </a:rPr>
              <a:t>(</a:t>
            </a:r>
            <a:r>
              <a:rPr lang="ko-KR" altLang="en-US" b="1" dirty="0">
                <a:solidFill>
                  <a:srgbClr val="0066FF"/>
                </a:solidFill>
              </a:rPr>
              <a:t>기구개발총괄</a:t>
            </a:r>
            <a:r>
              <a:rPr lang="en-US" altLang="ko-KR" b="1" dirty="0">
                <a:solidFill>
                  <a:srgbClr val="0066FF"/>
                </a:solidFill>
              </a:rPr>
              <a:t>) </a:t>
            </a:r>
            <a:r>
              <a:rPr lang="ko-KR" altLang="en-US" b="1" dirty="0">
                <a:solidFill>
                  <a:srgbClr val="0066FF"/>
                </a:solidFill>
              </a:rPr>
              <a:t>및 </a:t>
            </a:r>
            <a:endParaRPr lang="en-US" altLang="ko-KR" b="1" dirty="0">
              <a:solidFill>
                <a:srgbClr val="0066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66FF"/>
                </a:solidFill>
              </a:rPr>
              <a:t>                         </a:t>
            </a:r>
            <a:r>
              <a:rPr lang="ko-KR" altLang="en-US" b="1" dirty="0">
                <a:solidFill>
                  <a:srgbClr val="0066FF"/>
                </a:solidFill>
              </a:rPr>
              <a:t>품질</a:t>
            </a:r>
            <a:r>
              <a:rPr lang="en-US" altLang="ko-KR" b="1" dirty="0">
                <a:solidFill>
                  <a:srgbClr val="0066FF"/>
                </a:solidFill>
              </a:rPr>
              <a:t>T/F</a:t>
            </a:r>
            <a:r>
              <a:rPr lang="ko-KR" altLang="en-US" b="1" dirty="0">
                <a:solidFill>
                  <a:srgbClr val="0066FF"/>
                </a:solidFill>
              </a:rPr>
              <a:t> 장 겸직</a:t>
            </a:r>
            <a:endParaRPr lang="en-US" altLang="ko-KR" b="1" dirty="0">
              <a:solidFill>
                <a:srgbClr val="0066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   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</a:t>
            </a:r>
            <a:r>
              <a:rPr lang="ko-KR" altLang="en-US" sz="1600" b="1" dirty="0">
                <a:sym typeface="Wingdings"/>
              </a:rPr>
              <a:t>직무내용 </a:t>
            </a:r>
            <a:r>
              <a:rPr lang="en-US" altLang="ko-KR" sz="1600" b="1" dirty="0">
                <a:sym typeface="Wingdings"/>
              </a:rPr>
              <a:t>: </a:t>
            </a:r>
            <a:r>
              <a:rPr lang="ko-KR" altLang="en-US" sz="1600" b="1" dirty="0">
                <a:sym typeface="Wingdings"/>
              </a:rPr>
              <a:t>기구개발총괄 </a:t>
            </a:r>
            <a:r>
              <a:rPr lang="en-US" altLang="ko-KR" sz="1600" b="1" dirty="0">
                <a:sym typeface="Wingdings"/>
              </a:rPr>
              <a:t>/</a:t>
            </a:r>
            <a:r>
              <a:rPr lang="ko-KR" altLang="en-US" sz="1600" b="1" dirty="0">
                <a:sym typeface="Wingdings"/>
              </a:rPr>
              <a:t> 품질</a:t>
            </a:r>
            <a:r>
              <a:rPr lang="en-US" altLang="ko-KR" sz="1600" b="1" dirty="0">
                <a:sym typeface="Wingdings"/>
              </a:rPr>
              <a:t>T/F</a:t>
            </a:r>
            <a:r>
              <a:rPr lang="ko-KR" altLang="en-US" sz="1600" b="1" dirty="0">
                <a:sym typeface="Wingdings"/>
              </a:rPr>
              <a:t>장 겸직 및 제조혁신 </a:t>
            </a:r>
            <a:r>
              <a:rPr lang="en-US" altLang="ko-KR" sz="1600" b="1" dirty="0">
                <a:sym typeface="Wingdings"/>
              </a:rPr>
              <a:t>TF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o"/>
            </a:pPr>
            <a:endParaRPr lang="en-US" altLang="ko-KR" sz="1600" b="1" dirty="0"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[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주요성과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olidFill>
                <a:srgbClr val="0066FF"/>
              </a:solidFill>
            </a:endParaRPr>
          </a:p>
          <a:p>
            <a:pPr latinLnBrk="0"/>
            <a:r>
              <a:rPr lang="en-US" altLang="ko-KR" sz="1600" b="1" dirty="0">
                <a:latin typeface="+mj-lt"/>
              </a:rPr>
              <a:t>   </a:t>
            </a:r>
            <a:r>
              <a:rPr lang="en-US" altLang="ko-KR" sz="1600" b="1" dirty="0">
                <a:solidFill>
                  <a:srgbClr val="0066FF"/>
                </a:solidFill>
                <a:latin typeface="+mj-lt"/>
                <a:sym typeface="Wingdings"/>
              </a:rPr>
              <a:t></a:t>
            </a:r>
            <a:r>
              <a:rPr lang="en-US" altLang="ko-KR" sz="1600" b="1" dirty="0">
                <a:latin typeface="+mj-lt"/>
                <a:sym typeface="Wingdings"/>
              </a:rPr>
              <a:t> </a:t>
            </a:r>
            <a:r>
              <a:rPr lang="en-US" altLang="ko-KR" sz="1600" b="1" dirty="0">
                <a:latin typeface="+mj-lt"/>
              </a:rPr>
              <a:t>B10 </a:t>
            </a:r>
            <a:r>
              <a:rPr lang="ko-KR" altLang="en-US" sz="1600" b="1" dirty="0">
                <a:latin typeface="+mj-lt"/>
              </a:rPr>
              <a:t>추진위원장 활동</a:t>
            </a:r>
            <a:endParaRPr lang="en-US" altLang="ko-KR" sz="1600" b="1" dirty="0">
              <a:latin typeface="+mj-lt"/>
            </a:endParaRPr>
          </a:p>
          <a:p>
            <a:pPr latinLnBrk="0"/>
            <a:r>
              <a:rPr lang="en-US" altLang="ko-KR" sz="1600" dirty="0"/>
              <a:t>       -  IR(</a:t>
            </a:r>
            <a:r>
              <a:rPr lang="ko-KR" altLang="ko-KR" sz="1600" dirty="0"/>
              <a:t>초기</a:t>
            </a:r>
            <a:r>
              <a:rPr lang="en-US" altLang="ko-KR" sz="1600" dirty="0"/>
              <a:t>),CAR(</a:t>
            </a:r>
            <a:r>
              <a:rPr lang="ko-KR" altLang="ko-KR" sz="1600" dirty="0"/>
              <a:t>당년</a:t>
            </a:r>
            <a:r>
              <a:rPr lang="en-US" altLang="ko-KR" sz="1600" dirty="0"/>
              <a:t> </a:t>
            </a:r>
            <a:r>
              <a:rPr lang="ko-KR" altLang="ko-KR" sz="1600" dirty="0"/>
              <a:t>누적</a:t>
            </a:r>
            <a:r>
              <a:rPr lang="en-US" altLang="ko-KR" sz="1600" dirty="0"/>
              <a:t> </a:t>
            </a:r>
            <a:r>
              <a:rPr lang="ko-KR" altLang="ko-KR" sz="1600" dirty="0" err="1"/>
              <a:t>불량율</a:t>
            </a:r>
            <a:r>
              <a:rPr lang="en-US" altLang="ko-KR" sz="1600" dirty="0"/>
              <a:t>) </a:t>
            </a:r>
          </a:p>
          <a:p>
            <a:pPr latinLnBrk="0"/>
            <a:r>
              <a:rPr lang="en-US" altLang="ko-KR" sz="1600" dirty="0"/>
              <a:t>         </a:t>
            </a:r>
            <a:r>
              <a:rPr lang="ko-KR" altLang="ko-KR" sz="1600" dirty="0"/>
              <a:t>목표달성을 위한 활동</a:t>
            </a:r>
            <a:r>
              <a:rPr lang="en-US" altLang="ko-KR" sz="1600" dirty="0"/>
              <a:t>(</a:t>
            </a:r>
            <a:r>
              <a:rPr lang="ko-KR" altLang="en-US" sz="1600" dirty="0"/>
              <a:t>냉장고</a:t>
            </a:r>
            <a:r>
              <a:rPr lang="en-US" altLang="ko-KR" sz="1600" dirty="0"/>
              <a:t>,</a:t>
            </a:r>
            <a:r>
              <a:rPr lang="ko-KR" altLang="en-US" sz="1600" dirty="0"/>
              <a:t>에어컨</a:t>
            </a:r>
            <a:r>
              <a:rPr lang="en-US" altLang="ko-KR" sz="1600" dirty="0"/>
              <a:t>,</a:t>
            </a:r>
            <a:r>
              <a:rPr lang="ko-KR" altLang="en-US" sz="1600" dirty="0"/>
              <a:t>세탁기</a:t>
            </a:r>
            <a:r>
              <a:rPr lang="en-US" altLang="ko-KR" sz="1600" dirty="0"/>
              <a:t>,</a:t>
            </a:r>
            <a:r>
              <a:rPr lang="ko-KR" altLang="en-US" sz="1600" dirty="0"/>
              <a:t>청소기 공동 활동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   Ex1) </a:t>
            </a:r>
            <a:r>
              <a:rPr lang="ko-KR" altLang="ko-KR" sz="1600" dirty="0"/>
              <a:t>내구력 중심</a:t>
            </a:r>
            <a:r>
              <a:rPr lang="en-US" altLang="ko-KR" sz="1600" dirty="0"/>
              <a:t> : 1</a:t>
            </a:r>
            <a:r>
              <a:rPr lang="ko-KR" altLang="ko-KR" sz="1600" dirty="0"/>
              <a:t>회</a:t>
            </a:r>
            <a:r>
              <a:rPr lang="en-US" altLang="ko-KR" sz="1600" dirty="0"/>
              <a:t>/</a:t>
            </a:r>
            <a:r>
              <a:rPr lang="ko-KR" altLang="ko-KR" sz="1600" dirty="0"/>
              <a:t>월 사업부장에게 운영 보고</a:t>
            </a:r>
          </a:p>
          <a:p>
            <a:pPr latinLnBrk="0"/>
            <a:r>
              <a:rPr lang="en-US" altLang="ko-KR" sz="1600" dirty="0"/>
              <a:t>         Ex2) NDF(Non Defect Fail)(</a:t>
            </a:r>
            <a:r>
              <a:rPr lang="ko-KR" altLang="ko-KR" sz="1600" dirty="0"/>
              <a:t>불량이 아닌 불량</a:t>
            </a:r>
            <a:r>
              <a:rPr lang="en-US" altLang="ko-KR" sz="1600" dirty="0"/>
              <a:t>Call) </a:t>
            </a:r>
            <a:r>
              <a:rPr lang="ko-KR" altLang="ko-KR" sz="1600" dirty="0"/>
              <a:t>분석 개선 보고</a:t>
            </a:r>
            <a:endParaRPr lang="en-US" altLang="ko-KR" sz="1600" dirty="0"/>
          </a:p>
          <a:p>
            <a:pPr latinLnBrk="0"/>
            <a:endParaRPr lang="ko-KR" altLang="ko-KR" sz="1600" dirty="0"/>
          </a:p>
          <a:p>
            <a:pPr latinLnBrk="0"/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0066FF"/>
                </a:solidFill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ko-KR" altLang="ko-KR" sz="1600" b="1" dirty="0"/>
              <a:t>전사</a:t>
            </a:r>
            <a:r>
              <a:rPr lang="en-US" altLang="ko-KR" sz="1600" b="1" dirty="0"/>
              <a:t>SPS(</a:t>
            </a:r>
            <a:r>
              <a:rPr lang="ko-KR" altLang="ko-KR" sz="1600" b="1" dirty="0"/>
              <a:t>삼성생산시스템</a:t>
            </a:r>
            <a:r>
              <a:rPr lang="en-US" altLang="ko-KR" sz="1600" b="1" dirty="0"/>
              <a:t>)(</a:t>
            </a:r>
            <a:r>
              <a:rPr lang="ko-KR" altLang="ko-KR" sz="1600" b="1" dirty="0"/>
              <a:t>시스템</a:t>
            </a:r>
            <a:r>
              <a:rPr lang="en-US" altLang="ko-KR" sz="1600" b="1" dirty="0"/>
              <a:t>,</a:t>
            </a:r>
            <a:r>
              <a:rPr lang="ko-KR" altLang="ko-KR" sz="1600" b="1" dirty="0"/>
              <a:t>제조</a:t>
            </a:r>
            <a:r>
              <a:rPr lang="en-US" altLang="ko-KR" sz="1600" b="1" dirty="0"/>
              <a:t>,</a:t>
            </a:r>
            <a:r>
              <a:rPr lang="ko-KR" altLang="ko-KR" sz="1600" b="1" dirty="0"/>
              <a:t>설비체질개선</a:t>
            </a:r>
            <a:r>
              <a:rPr lang="en-US" altLang="ko-KR" sz="1600" b="1" dirty="0"/>
              <a:t>)</a:t>
            </a:r>
            <a:r>
              <a:rPr lang="ko-KR" altLang="ko-KR" sz="1600" b="1" dirty="0"/>
              <a:t>혁신활동전개</a:t>
            </a:r>
            <a:endParaRPr lang="en-US" altLang="ko-KR" sz="1600" b="1" dirty="0"/>
          </a:p>
          <a:p>
            <a:pPr latinLnBrk="0"/>
            <a:r>
              <a:rPr lang="en-US" altLang="ko-KR" sz="1600" b="1" dirty="0"/>
              <a:t>        Ex1)Cell</a:t>
            </a:r>
            <a:r>
              <a:rPr lang="ko-KR" altLang="en-US" sz="1600" b="1" dirty="0"/>
              <a:t>방식 추진활동전개</a:t>
            </a:r>
            <a:endParaRPr lang="en-US" altLang="ko-KR" sz="1600" b="1" dirty="0"/>
          </a:p>
          <a:p>
            <a:pPr latinLnBrk="0"/>
            <a:endParaRPr lang="en-US" altLang="ko-KR" sz="1600" b="1" dirty="0"/>
          </a:p>
          <a:p>
            <a:pPr lvl="0" latinLnBrk="0"/>
            <a:r>
              <a:rPr lang="ko-KR" altLang="en-US" sz="1600" b="1" dirty="0">
                <a:sym typeface="Wingdings"/>
              </a:rPr>
              <a:t> 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 </a:t>
            </a:r>
            <a:r>
              <a:rPr lang="ko-KR" altLang="ko-KR" sz="1600" b="1" dirty="0"/>
              <a:t>베트남 청소기 해외 이전</a:t>
            </a:r>
            <a:r>
              <a:rPr lang="en-US" altLang="ko-KR" sz="1600" b="1" dirty="0"/>
              <a:t> T/F </a:t>
            </a:r>
            <a:r>
              <a:rPr lang="ko-KR" altLang="ko-KR" sz="1600" b="1" dirty="0"/>
              <a:t>활동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 - </a:t>
            </a:r>
            <a:r>
              <a:rPr lang="ko-KR" altLang="ko-KR" sz="1600" dirty="0"/>
              <a:t>일반</a:t>
            </a:r>
            <a:r>
              <a:rPr lang="en-US" altLang="ko-KR" sz="1600" dirty="0"/>
              <a:t>,</a:t>
            </a:r>
            <a:r>
              <a:rPr lang="ko-KR" altLang="ko-KR" sz="1600" dirty="0"/>
              <a:t>세로</a:t>
            </a:r>
            <a:r>
              <a:rPr lang="en-US" altLang="ko-KR" sz="1600" dirty="0"/>
              <a:t> </a:t>
            </a:r>
            <a:r>
              <a:rPr lang="ko-KR" altLang="ko-KR" sz="1600" dirty="0"/>
              <a:t>형</a:t>
            </a:r>
            <a:r>
              <a:rPr lang="en-US" altLang="ko-KR" sz="1600" dirty="0"/>
              <a:t>,</a:t>
            </a:r>
            <a:r>
              <a:rPr lang="ko-KR" altLang="ko-KR" sz="1600" dirty="0"/>
              <a:t>핸디</a:t>
            </a:r>
            <a:r>
              <a:rPr lang="en-US" altLang="ko-KR" sz="1600" dirty="0"/>
              <a:t>,</a:t>
            </a:r>
            <a:r>
              <a:rPr lang="ko-KR" altLang="ko-KR" sz="1600" dirty="0"/>
              <a:t>로봇</a:t>
            </a:r>
            <a:r>
              <a:rPr lang="en-US" altLang="ko-KR" sz="1600" dirty="0"/>
              <a:t>,</a:t>
            </a:r>
            <a:r>
              <a:rPr lang="ko-KR" altLang="ko-KR" sz="1600" dirty="0"/>
              <a:t>기타 공정품질확보 및 조기</a:t>
            </a:r>
            <a:r>
              <a:rPr lang="en-US" altLang="ko-KR" sz="1600" dirty="0"/>
              <a:t>Set-Up</a:t>
            </a:r>
          </a:p>
          <a:p>
            <a:pPr lvl="0" latinLnBrk="0"/>
            <a:r>
              <a:rPr lang="ko-KR" altLang="en-US" sz="1600" b="1" dirty="0">
                <a:sym typeface="Wingdings"/>
              </a:rPr>
              <a:t>  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제품개발</a:t>
            </a:r>
            <a:endParaRPr lang="ko-KR" altLang="ko-KR" sz="1600" dirty="0"/>
          </a:p>
          <a:p>
            <a:r>
              <a:rPr lang="en-US" altLang="ko-KR" sz="1600" dirty="0"/>
              <a:t>       - Smart</a:t>
            </a:r>
            <a:r>
              <a:rPr lang="ko-KR" altLang="ko-KR" sz="1600" dirty="0"/>
              <a:t>청소로봇 </a:t>
            </a:r>
            <a:r>
              <a:rPr lang="en-US" altLang="ko-KR" sz="1600" dirty="0"/>
              <a:t>, </a:t>
            </a:r>
            <a:r>
              <a:rPr lang="ko-KR" altLang="ko-KR" sz="1600" dirty="0"/>
              <a:t>세계최초 순간 가열 스팀개발 </a:t>
            </a:r>
          </a:p>
          <a:p>
            <a:r>
              <a:rPr lang="en-US" altLang="ko-KR" sz="1600" dirty="0"/>
              <a:t>       - </a:t>
            </a:r>
            <a:r>
              <a:rPr lang="ko-KR" altLang="ko-KR" sz="1600" dirty="0"/>
              <a:t>멀티 </a:t>
            </a:r>
            <a:r>
              <a:rPr lang="ko-KR" altLang="ko-KR" sz="1600" dirty="0" err="1"/>
              <a:t>싸이클론</a:t>
            </a:r>
            <a:r>
              <a:rPr lang="ko-KR" altLang="ko-KR" sz="1600" dirty="0"/>
              <a:t> 개발</a:t>
            </a:r>
            <a:r>
              <a:rPr lang="en-US" altLang="ko-KR" sz="1600" dirty="0"/>
              <a:t>(</a:t>
            </a:r>
            <a:r>
              <a:rPr lang="ko-KR" altLang="ko-KR" sz="1600" dirty="0"/>
              <a:t>효율</a:t>
            </a:r>
            <a:r>
              <a:rPr lang="en-US" altLang="ko-KR" sz="1600" dirty="0"/>
              <a:t> 99.5%)</a:t>
            </a:r>
            <a:endParaRPr lang="ko-KR" altLang="ko-KR" sz="1600" dirty="0"/>
          </a:p>
          <a:p>
            <a:r>
              <a:rPr lang="en-US" altLang="ko-KR" sz="1600" dirty="0"/>
              <a:t>       - </a:t>
            </a:r>
            <a:r>
              <a:rPr lang="ko-KR" altLang="ko-KR" sz="1600" dirty="0"/>
              <a:t>세계최초 저소음 개발</a:t>
            </a:r>
            <a:r>
              <a:rPr lang="en-US" altLang="ko-KR" sz="1600" dirty="0"/>
              <a:t>(Bag</a:t>
            </a:r>
            <a:r>
              <a:rPr lang="ko-KR" altLang="ko-KR" sz="1600" dirty="0"/>
              <a:t>모델</a:t>
            </a:r>
            <a:r>
              <a:rPr lang="en-US" altLang="ko-KR" sz="1600" dirty="0"/>
              <a:t>:65dBA , Bagless:70dBA) </a:t>
            </a:r>
            <a:endParaRPr lang="ko-KR" altLang="ko-KR" sz="1600" dirty="0"/>
          </a:p>
          <a:p>
            <a:r>
              <a:rPr lang="en-US" altLang="ko-KR" sz="1600" dirty="0"/>
              <a:t>       - Easy Empty </a:t>
            </a:r>
            <a:r>
              <a:rPr lang="ko-KR" altLang="ko-KR" sz="1600" dirty="0" err="1"/>
              <a:t>싸이클론</a:t>
            </a:r>
            <a:r>
              <a:rPr lang="en-US" altLang="ko-KR" sz="1600" dirty="0"/>
              <a:t> Concept</a:t>
            </a:r>
            <a:r>
              <a:rPr lang="ko-KR" altLang="ko-KR" sz="1600" dirty="0"/>
              <a:t>개발</a:t>
            </a:r>
            <a:r>
              <a:rPr lang="en-US" altLang="ko-KR" sz="1600" dirty="0"/>
              <a:t>(</a:t>
            </a:r>
            <a:r>
              <a:rPr lang="ko-KR" altLang="ko-KR" sz="1600" dirty="0"/>
              <a:t>세계 유일 간편 </a:t>
            </a:r>
            <a:r>
              <a:rPr lang="ko-KR" altLang="ko-KR" sz="1600" dirty="0" err="1"/>
              <a:t>싸이클론</a:t>
            </a:r>
            <a:r>
              <a:rPr lang="en-US" altLang="ko-KR" sz="1600" dirty="0"/>
              <a:t>) </a:t>
            </a:r>
            <a:endParaRPr lang="ko-KR" altLang="ko-KR" sz="1600" dirty="0"/>
          </a:p>
          <a:p>
            <a:r>
              <a:rPr lang="en-US" altLang="ko-KR" sz="1600" dirty="0"/>
              <a:t>       - </a:t>
            </a:r>
            <a:r>
              <a:rPr lang="ko-KR" altLang="ko-KR" sz="1600" dirty="0"/>
              <a:t>세계최초</a:t>
            </a:r>
            <a:r>
              <a:rPr lang="en-US" altLang="ko-KR" sz="1600" dirty="0"/>
              <a:t>2000~2200W </a:t>
            </a:r>
            <a:r>
              <a:rPr lang="ko-KR" altLang="ko-KR" sz="1600" b="1" dirty="0"/>
              <a:t>고출력 모터</a:t>
            </a:r>
            <a:r>
              <a:rPr lang="ko-KR" altLang="ko-KR" sz="1600" dirty="0"/>
              <a:t>개발 적용 </a:t>
            </a:r>
          </a:p>
          <a:p>
            <a:r>
              <a:rPr lang="en-US" altLang="ko-KR" sz="1600" dirty="0"/>
              <a:t>       - </a:t>
            </a:r>
            <a:r>
              <a:rPr lang="ko-KR" altLang="ko-KR" sz="1600" dirty="0"/>
              <a:t>세계 최초 회전 물걸레브러시 개발</a:t>
            </a:r>
          </a:p>
          <a:p>
            <a:r>
              <a:rPr lang="en-US" altLang="ko-KR" sz="1600" b="1" dirty="0"/>
              <a:t>       - </a:t>
            </a:r>
            <a:r>
              <a:rPr lang="ko-KR" altLang="ko-KR" sz="1600" b="1" dirty="0"/>
              <a:t>유럽 에너지 대응 방향 전개 </a:t>
            </a:r>
            <a:endParaRPr lang="ko-KR" altLang="ko-KR" sz="1600" b="1" dirty="0">
              <a:solidFill>
                <a:srgbClr val="0066FF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25951" y="5139680"/>
            <a:ext cx="1356289" cy="1366228"/>
            <a:chOff x="6556706" y="3284121"/>
            <a:chExt cx="2459109" cy="3304688"/>
          </a:xfrm>
        </p:grpSpPr>
        <p:pic>
          <p:nvPicPr>
            <p:cNvPr id="18" name="그림 17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36579" y="3305773"/>
              <a:ext cx="1020834" cy="915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그림 18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6706" y="3284121"/>
              <a:ext cx="1162900" cy="11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그림 19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1390" y="4202069"/>
              <a:ext cx="669537" cy="819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그림 20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32578" y="4252547"/>
              <a:ext cx="811606" cy="839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그림 21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41843" y="4256529"/>
              <a:ext cx="907181" cy="86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그림 22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05459" y="5896597"/>
              <a:ext cx="510356" cy="616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그림 23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81001" y="5859617"/>
              <a:ext cx="935592" cy="729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462975" y="5204389"/>
              <a:ext cx="606904" cy="555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135597" y="5161661"/>
              <a:ext cx="835270" cy="640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19544" y="5973509"/>
              <a:ext cx="580528" cy="571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691357" y="5204389"/>
              <a:ext cx="683664" cy="558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44" y="1146317"/>
            <a:ext cx="1239063" cy="2095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44" y="3397552"/>
            <a:ext cx="1279996" cy="14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863180"/>
            <a:ext cx="888052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66FF"/>
                </a:solidFill>
                <a:latin typeface="+mj-lt"/>
                <a:sym typeface="Wingdings"/>
              </a:rPr>
              <a:t> </a:t>
            </a:r>
            <a:r>
              <a:rPr lang="en-US" altLang="ko-KR" sz="1600" b="1" dirty="0">
                <a:latin typeface="+mj-lt"/>
                <a:sym typeface="Wingdings"/>
              </a:rPr>
              <a:t>1004(</a:t>
            </a:r>
            <a:r>
              <a:rPr lang="ko-KR" altLang="en-US" sz="1600" b="1" dirty="0">
                <a:latin typeface="+mj-lt"/>
                <a:sym typeface="Wingdings"/>
              </a:rPr>
              <a:t>천사</a:t>
            </a:r>
            <a:r>
              <a:rPr lang="en-US" altLang="ko-KR" sz="1600" b="1" dirty="0">
                <a:latin typeface="+mj-lt"/>
                <a:sym typeface="Wingdings"/>
              </a:rPr>
              <a:t>) T/F</a:t>
            </a:r>
            <a:r>
              <a:rPr lang="ko-KR" altLang="en-US" sz="1600" b="1" dirty="0">
                <a:latin typeface="+mj-lt"/>
                <a:sym typeface="Wingdings"/>
              </a:rPr>
              <a:t>장</a:t>
            </a:r>
            <a:endParaRPr lang="en-US" altLang="ko-KR" sz="1600" b="1" dirty="0">
              <a:latin typeface="+mj-lt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o"/>
            </a:pPr>
            <a:endParaRPr lang="en-US" altLang="ko-KR" sz="1600" b="1" dirty="0">
              <a:latin typeface="+mj-lt"/>
              <a:sym typeface="Wingdings"/>
            </a:endParaRPr>
          </a:p>
          <a:p>
            <a:r>
              <a:rPr lang="en-US" altLang="ko-KR" sz="1600" b="1" dirty="0"/>
              <a:t>  (</a:t>
            </a:r>
            <a:r>
              <a:rPr lang="ko-KR" altLang="ko-KR" sz="1600" b="1" dirty="0"/>
              <a:t>천사목표</a:t>
            </a:r>
            <a:r>
              <a:rPr lang="en-US" altLang="ko-KR" sz="1600" b="1" dirty="0"/>
              <a:t> : </a:t>
            </a:r>
            <a:r>
              <a:rPr lang="ko-KR" altLang="ko-KR" sz="1600" b="1" dirty="0"/>
              <a:t>환율</a:t>
            </a:r>
            <a:r>
              <a:rPr lang="en-US" altLang="ko-KR" sz="1600" b="1" dirty="0"/>
              <a:t>1000</a:t>
            </a:r>
            <a:r>
              <a:rPr lang="ko-KR" altLang="ko-KR" sz="1600" b="1" dirty="0"/>
              <a:t>원대</a:t>
            </a:r>
            <a:r>
              <a:rPr lang="en-US" altLang="ko-KR" sz="1600" b="1" dirty="0"/>
              <a:t>, </a:t>
            </a:r>
            <a:r>
              <a:rPr lang="ko-KR" altLang="ko-KR" sz="1600" b="1" dirty="0" err="1"/>
              <a:t>국판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매출</a:t>
            </a:r>
            <a:r>
              <a:rPr lang="en-US" altLang="ko-KR" sz="1600" b="1" dirty="0"/>
              <a:t>1000</a:t>
            </a:r>
            <a:r>
              <a:rPr lang="ko-KR" altLang="ko-KR" sz="1600" b="1" dirty="0"/>
              <a:t>억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물량</a:t>
            </a:r>
            <a:r>
              <a:rPr lang="en-US" altLang="ko-KR" sz="1600" b="1" dirty="0"/>
              <a:t>1000</a:t>
            </a:r>
            <a:r>
              <a:rPr lang="ko-KR" altLang="ko-KR" sz="1600" b="1" dirty="0"/>
              <a:t>만대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영업이익</a:t>
            </a:r>
            <a:r>
              <a:rPr lang="en-US" altLang="ko-KR" sz="1600" b="1" dirty="0"/>
              <a:t>1000</a:t>
            </a:r>
            <a:r>
              <a:rPr lang="ko-KR" altLang="ko-KR" sz="1600" b="1" dirty="0"/>
              <a:t>억</a:t>
            </a:r>
            <a:r>
              <a:rPr lang="en-US" altLang="ko-KR" sz="1600" b="1" dirty="0"/>
              <a:t>)</a:t>
            </a:r>
          </a:p>
          <a:p>
            <a:endParaRPr lang="ko-KR" altLang="ko-KR" sz="1600" dirty="0"/>
          </a:p>
          <a:p>
            <a:r>
              <a:rPr lang="en-US" altLang="ko-KR" sz="1600" b="1" dirty="0"/>
              <a:t>  - </a:t>
            </a:r>
            <a:r>
              <a:rPr lang="ko-KR" altLang="ko-KR" sz="1600" b="1" dirty="0"/>
              <a:t>물량</a:t>
            </a:r>
            <a:r>
              <a:rPr lang="en-US" altLang="ko-KR" sz="1600" b="1" dirty="0"/>
              <a:t> 1020</a:t>
            </a:r>
            <a:r>
              <a:rPr lang="ko-KR" altLang="ko-KR" sz="1600" b="1" dirty="0"/>
              <a:t>만대 달성</a:t>
            </a:r>
            <a:r>
              <a:rPr lang="en-US" altLang="ko-KR" sz="1600" dirty="0"/>
              <a:t>(</a:t>
            </a:r>
            <a:r>
              <a:rPr lang="ko-KR" altLang="ko-KR" sz="1600" dirty="0"/>
              <a:t>자가</a:t>
            </a:r>
            <a:r>
              <a:rPr lang="en-US" altLang="ko-KR" sz="1600" dirty="0"/>
              <a:t>700</a:t>
            </a:r>
            <a:r>
              <a:rPr lang="ko-KR" altLang="ko-KR" sz="1600" dirty="0"/>
              <a:t>만대</a:t>
            </a:r>
            <a:r>
              <a:rPr lang="en-US" altLang="ko-KR" sz="1600" dirty="0"/>
              <a:t>, Bissell ODM 320</a:t>
            </a:r>
            <a:r>
              <a:rPr lang="ko-KR" altLang="ko-KR" sz="1600" dirty="0"/>
              <a:t>만대</a:t>
            </a:r>
            <a:r>
              <a:rPr lang="en-US" altLang="ko-KR" sz="1600" dirty="0"/>
              <a:t>) , </a:t>
            </a:r>
            <a:r>
              <a:rPr lang="ko-KR" altLang="ko-KR" sz="1600" b="1" dirty="0"/>
              <a:t>영업이익</a:t>
            </a:r>
            <a:r>
              <a:rPr lang="en-US" altLang="ko-KR" sz="1600" b="1" dirty="0"/>
              <a:t>700</a:t>
            </a:r>
            <a:r>
              <a:rPr lang="ko-KR" altLang="ko-KR" sz="1600" b="1" dirty="0"/>
              <a:t>억 달성</a:t>
            </a:r>
            <a:endParaRPr lang="en-US" altLang="ko-KR" sz="1600" b="1" dirty="0"/>
          </a:p>
          <a:p>
            <a:endParaRPr lang="ko-KR" altLang="ko-KR" sz="1600" dirty="0"/>
          </a:p>
          <a:p>
            <a:r>
              <a:rPr lang="en-US" altLang="ko-KR" sz="1600" b="1" dirty="0"/>
              <a:t>  -</a:t>
            </a:r>
            <a:r>
              <a:rPr lang="en-US" altLang="ko-KR" sz="1600" dirty="0"/>
              <a:t> </a:t>
            </a:r>
            <a:r>
              <a:rPr lang="ko-KR" altLang="ko-KR" sz="1600" b="1" dirty="0"/>
              <a:t>총원가절감활동전개</a:t>
            </a:r>
            <a:r>
              <a:rPr lang="en-US" altLang="ko-KR" sz="1600" b="1" dirty="0"/>
              <a:t>(</a:t>
            </a:r>
            <a:r>
              <a:rPr lang="ko-KR" altLang="ko-KR" sz="1600" b="1" dirty="0"/>
              <a:t>재료비</a:t>
            </a:r>
            <a:r>
              <a:rPr lang="en-US" altLang="ko-KR" sz="1600" b="1" dirty="0"/>
              <a:t> , O/H</a:t>
            </a:r>
            <a:r>
              <a:rPr lang="ko-KR" altLang="ko-KR" sz="1600" b="1" dirty="0"/>
              <a:t>절감</a:t>
            </a:r>
            <a:r>
              <a:rPr lang="en-US" altLang="ko-KR" sz="1600" b="1" dirty="0"/>
              <a:t>)</a:t>
            </a:r>
            <a:r>
              <a:rPr lang="en-US" altLang="ko-KR" sz="1600" dirty="0"/>
              <a:t> : </a:t>
            </a:r>
            <a:r>
              <a:rPr lang="ko-KR" altLang="ko-KR" sz="1600" dirty="0" err="1"/>
              <a:t>금형</a:t>
            </a:r>
            <a:r>
              <a:rPr lang="ko-KR" altLang="ko-KR" sz="1600" dirty="0"/>
              <a:t> </a:t>
            </a:r>
            <a:r>
              <a:rPr lang="ko-KR" altLang="ko-KR" sz="1600" dirty="0" err="1"/>
              <a:t>다캐비티</a:t>
            </a:r>
            <a:r>
              <a:rPr lang="en-US" altLang="ko-KR" sz="1600" dirty="0"/>
              <a:t> </a:t>
            </a:r>
            <a:r>
              <a:rPr lang="ko-KR" altLang="ko-KR" sz="1600" dirty="0"/>
              <a:t>화</a:t>
            </a:r>
            <a:r>
              <a:rPr lang="en-US" altLang="ko-KR" sz="1600" dirty="0"/>
              <a:t>, </a:t>
            </a:r>
            <a:r>
              <a:rPr lang="ko-KR" altLang="ko-KR" sz="1600" dirty="0"/>
              <a:t>표준화</a:t>
            </a:r>
            <a:r>
              <a:rPr lang="en-US" altLang="ko-KR" sz="1600" dirty="0"/>
              <a:t>,</a:t>
            </a:r>
            <a:r>
              <a:rPr lang="ko-KR" altLang="ko-KR" sz="1600" dirty="0"/>
              <a:t>공용화</a:t>
            </a:r>
            <a:r>
              <a:rPr lang="en-US" altLang="ko-KR" sz="1600" dirty="0"/>
              <a:t>, 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ko-KR" altLang="ko-KR" sz="1600" dirty="0"/>
              <a:t>부품일체화</a:t>
            </a:r>
            <a:r>
              <a:rPr lang="en-US" altLang="ko-KR" sz="1600" dirty="0"/>
              <a:t>, </a:t>
            </a:r>
            <a:r>
              <a:rPr lang="ko-KR" altLang="ko-KR" sz="1600" dirty="0"/>
              <a:t>내부부품색상일체화</a:t>
            </a:r>
            <a:r>
              <a:rPr lang="en-US" altLang="ko-KR" sz="1600" dirty="0"/>
              <a:t>, </a:t>
            </a:r>
            <a:r>
              <a:rPr lang="ko-KR" altLang="ko-KR" sz="1600" dirty="0"/>
              <a:t>도장부품일원화 등</a:t>
            </a:r>
            <a:endParaRPr lang="en-US" altLang="ko-KR" sz="1600" dirty="0"/>
          </a:p>
          <a:p>
            <a:endParaRPr lang="ko-KR" altLang="ko-KR" sz="1600" dirty="0"/>
          </a:p>
          <a:p>
            <a:r>
              <a:rPr lang="en-US" altLang="ko-KR" sz="1600" dirty="0"/>
              <a:t>  - </a:t>
            </a:r>
            <a:r>
              <a:rPr lang="ko-KR" altLang="ko-KR" sz="1600" dirty="0"/>
              <a:t>동남아 시장</a:t>
            </a:r>
            <a:r>
              <a:rPr lang="en-US" altLang="ko-KR" sz="1600" dirty="0"/>
              <a:t> M/S1</a:t>
            </a:r>
            <a:r>
              <a:rPr lang="ko-KR" altLang="ko-KR" sz="1600" dirty="0"/>
              <a:t>위 활동</a:t>
            </a:r>
            <a:r>
              <a:rPr lang="en-US" altLang="ko-KR" sz="1600" dirty="0"/>
              <a:t>(</a:t>
            </a:r>
            <a:r>
              <a:rPr lang="ko-KR" altLang="ko-KR" sz="1600" dirty="0"/>
              <a:t>베트남</a:t>
            </a:r>
            <a:r>
              <a:rPr lang="en-US" altLang="ko-KR" sz="1600" dirty="0"/>
              <a:t>,</a:t>
            </a:r>
            <a:r>
              <a:rPr lang="ko-KR" altLang="ko-KR" sz="1600" dirty="0"/>
              <a:t>태국</a:t>
            </a:r>
            <a:r>
              <a:rPr lang="en-US" altLang="ko-KR" sz="1600" dirty="0"/>
              <a:t>1</a:t>
            </a:r>
            <a:r>
              <a:rPr lang="ko-KR" altLang="ko-KR" sz="1600" dirty="0"/>
              <a:t>위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싱가폴</a:t>
            </a:r>
            <a:r>
              <a:rPr lang="en-US" altLang="ko-KR" sz="1600" dirty="0"/>
              <a:t> 2</a:t>
            </a:r>
            <a:r>
              <a:rPr lang="ko-KR" altLang="ko-KR" sz="1600" dirty="0"/>
              <a:t>위</a:t>
            </a:r>
            <a:r>
              <a:rPr lang="en-US" altLang="ko-KR" sz="1600" dirty="0"/>
              <a:t>, </a:t>
            </a:r>
            <a:r>
              <a:rPr lang="ko-KR" altLang="ko-KR" sz="1600" dirty="0"/>
              <a:t>호주</a:t>
            </a:r>
            <a:r>
              <a:rPr lang="en-US" altLang="ko-KR" sz="1600" dirty="0"/>
              <a:t>3</a:t>
            </a:r>
            <a:r>
              <a:rPr lang="ko-KR" altLang="ko-KR" sz="1600" dirty="0"/>
              <a:t>위 등</a:t>
            </a:r>
            <a:r>
              <a:rPr lang="en-US" altLang="ko-KR" sz="1600" dirty="0"/>
              <a:t>) </a:t>
            </a:r>
            <a:r>
              <a:rPr lang="ko-KR" altLang="ko-KR" sz="1600" dirty="0"/>
              <a:t>전개</a:t>
            </a:r>
            <a:endParaRPr lang="en-US" altLang="ko-KR" sz="1600" dirty="0"/>
          </a:p>
          <a:p>
            <a:endParaRPr lang="ko-KR" altLang="ko-KR" sz="1600" dirty="0"/>
          </a:p>
          <a:p>
            <a:r>
              <a:rPr lang="en-US" altLang="ko-KR" sz="1600" dirty="0"/>
              <a:t>  - CIS(</a:t>
            </a:r>
            <a:r>
              <a:rPr lang="ko-KR" altLang="ko-KR" sz="1600" dirty="0"/>
              <a:t>러시아</a:t>
            </a:r>
            <a:r>
              <a:rPr lang="en-US" altLang="ko-KR" sz="1600" dirty="0"/>
              <a:t>) M/S1</a:t>
            </a:r>
            <a:r>
              <a:rPr lang="ko-KR" altLang="ko-KR" sz="1600" dirty="0"/>
              <a:t>위 지속 유지</a:t>
            </a:r>
            <a:r>
              <a:rPr lang="en-US" altLang="ko-KR" sz="1600" dirty="0"/>
              <a:t> Line-Up</a:t>
            </a:r>
            <a:r>
              <a:rPr lang="ko-KR" altLang="ko-KR" sz="1600" dirty="0"/>
              <a:t>보강 및</a:t>
            </a:r>
            <a:r>
              <a:rPr lang="en-US" altLang="ko-KR" sz="1600" dirty="0"/>
              <a:t> New Concept</a:t>
            </a:r>
            <a:r>
              <a:rPr lang="ko-KR" altLang="ko-KR" sz="1600" dirty="0"/>
              <a:t>발굴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427794" y="1290414"/>
            <a:ext cx="1716206" cy="1935965"/>
            <a:chOff x="7427794" y="1290414"/>
            <a:chExt cx="1716206" cy="1935965"/>
          </a:xfrm>
        </p:grpSpPr>
        <p:grpSp>
          <p:nvGrpSpPr>
            <p:cNvPr id="13" name="그룹 12"/>
            <p:cNvGrpSpPr/>
            <p:nvPr/>
          </p:nvGrpSpPr>
          <p:grpSpPr>
            <a:xfrm>
              <a:off x="8364165" y="1336983"/>
              <a:ext cx="779835" cy="1866604"/>
              <a:chOff x="4396600" y="3767030"/>
              <a:chExt cx="598771" cy="1013254"/>
            </a:xfrm>
          </p:grpSpPr>
          <p:pic>
            <p:nvPicPr>
              <p:cNvPr id="11" name="그림 10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96600" y="3767030"/>
                <a:ext cx="598771" cy="1013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그림 1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33546" y="4309157"/>
                <a:ext cx="123827" cy="126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99" descr="6164553 Angl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7794" y="1290414"/>
              <a:ext cx="869887" cy="1935965"/>
            </a:xfrm>
            <a:prstGeom prst="rect">
              <a:avLst/>
            </a:prstGeom>
            <a:noFill/>
          </p:spPr>
        </p:pic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10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274597"/>
            <a:ext cx="888052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b="1" dirty="0">
                <a:solidFill>
                  <a:srgbClr val="0066FF"/>
                </a:solidFill>
                <a:latin typeface="+mj-lt"/>
                <a:sym typeface="Wingdings"/>
              </a:rPr>
              <a:t>[</a:t>
            </a:r>
            <a:r>
              <a:rPr lang="en-US" altLang="ko-KR" b="1" dirty="0">
                <a:solidFill>
                  <a:srgbClr val="0066FF"/>
                </a:solidFill>
              </a:rPr>
              <a:t>1999.01 ~ 2003.02 </a:t>
            </a:r>
            <a:r>
              <a:rPr lang="ko-KR" altLang="ko-KR" b="1" dirty="0">
                <a:solidFill>
                  <a:srgbClr val="0066FF"/>
                </a:solidFill>
              </a:rPr>
              <a:t>삼성전자㈜</a:t>
            </a:r>
            <a:r>
              <a:rPr lang="en-US" altLang="ko-KR" b="1" dirty="0">
                <a:solidFill>
                  <a:srgbClr val="0066FF"/>
                </a:solidFill>
              </a:rPr>
              <a:t>  </a:t>
            </a:r>
            <a:r>
              <a:rPr lang="ko-KR" altLang="ko-KR" b="1" dirty="0">
                <a:solidFill>
                  <a:srgbClr val="0066FF"/>
                </a:solidFill>
              </a:rPr>
              <a:t>광주사업장 청소기</a:t>
            </a:r>
            <a:r>
              <a:rPr lang="en-US" altLang="ko-KR" b="1" dirty="0">
                <a:solidFill>
                  <a:srgbClr val="0066FF"/>
                </a:solidFill>
              </a:rPr>
              <a:t> </a:t>
            </a:r>
            <a:r>
              <a:rPr lang="ko-KR" altLang="en-US" b="1" dirty="0">
                <a:solidFill>
                  <a:srgbClr val="0066FF"/>
                </a:solidFill>
              </a:rPr>
              <a:t>품질총괄</a:t>
            </a:r>
            <a:r>
              <a:rPr lang="en-US" altLang="ko-KR" b="1" dirty="0">
                <a:solidFill>
                  <a:srgbClr val="0066FF"/>
                </a:solidFill>
              </a:rPr>
              <a:t> </a:t>
            </a:r>
            <a:r>
              <a:rPr lang="ko-KR" altLang="ko-KR" b="1" dirty="0">
                <a:solidFill>
                  <a:srgbClr val="0066FF"/>
                </a:solidFill>
              </a:rPr>
              <a:t>및</a:t>
            </a:r>
            <a:r>
              <a:rPr lang="en-US" altLang="ko-KR" b="1" dirty="0">
                <a:solidFill>
                  <a:srgbClr val="0066FF"/>
                </a:solidFill>
              </a:rPr>
              <a:t> </a:t>
            </a:r>
          </a:p>
          <a:p>
            <a:pPr latinLnBrk="0"/>
            <a:r>
              <a:rPr lang="en-US" altLang="ko-KR" b="1" dirty="0">
                <a:solidFill>
                  <a:srgbClr val="0066FF"/>
                </a:solidFill>
              </a:rPr>
              <a:t>                                                                    </a:t>
            </a:r>
            <a:r>
              <a:rPr lang="ko-KR" altLang="ko-KR" b="1" dirty="0">
                <a:solidFill>
                  <a:srgbClr val="0066FF"/>
                </a:solidFill>
              </a:rPr>
              <a:t>책임연구원</a:t>
            </a:r>
            <a:r>
              <a:rPr lang="en-US" altLang="ko-KR" b="1" dirty="0">
                <a:solidFill>
                  <a:srgbClr val="0066FF"/>
                </a:solidFill>
              </a:rPr>
              <a:t>(</a:t>
            </a:r>
            <a:r>
              <a:rPr lang="ko-KR" altLang="ko-KR" b="1" dirty="0" err="1">
                <a:solidFill>
                  <a:srgbClr val="0066FF"/>
                </a:solidFill>
              </a:rPr>
              <a:t>파트장</a:t>
            </a:r>
            <a:r>
              <a:rPr lang="en-US" altLang="ko-KR" b="1" dirty="0">
                <a:solidFill>
                  <a:srgbClr val="0066FF"/>
                </a:solidFill>
              </a:rPr>
              <a:t>)]</a:t>
            </a:r>
            <a:r>
              <a:rPr lang="en-US" altLang="ko-KR" sz="1600" b="1" dirty="0">
                <a:solidFill>
                  <a:srgbClr val="0066FF"/>
                </a:solidFill>
              </a:rPr>
              <a:t>  </a:t>
            </a:r>
          </a:p>
          <a:p>
            <a:pPr latinLnBrk="0"/>
            <a:endParaRPr lang="en-US" altLang="ko-KR" sz="1600" b="1" dirty="0">
              <a:solidFill>
                <a:srgbClr val="0066FF"/>
              </a:solidFill>
            </a:endParaRPr>
          </a:p>
          <a:p>
            <a:pPr lvl="0" latinLnBrk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  </a:t>
            </a:r>
            <a:r>
              <a:rPr lang="ko-KR" altLang="en-US" sz="1600" b="1" dirty="0">
                <a:sym typeface="Wingdings"/>
              </a:rPr>
              <a:t>직무내용 </a:t>
            </a:r>
            <a:r>
              <a:rPr lang="en-US" altLang="ko-KR" sz="1600" b="1" dirty="0">
                <a:sym typeface="Wingdings"/>
              </a:rPr>
              <a:t>: </a:t>
            </a:r>
            <a:r>
              <a:rPr lang="ko-KR" altLang="ko-KR" sz="1600" b="1" dirty="0"/>
              <a:t>품질관리</a:t>
            </a:r>
            <a:r>
              <a:rPr lang="en-US" altLang="ko-KR" sz="1600" b="1" dirty="0"/>
              <a:t> , </a:t>
            </a:r>
            <a:r>
              <a:rPr lang="ko-KR" altLang="ko-KR" sz="1600" b="1" dirty="0"/>
              <a:t>프로젝트 리드</a:t>
            </a:r>
          </a:p>
          <a:p>
            <a:pPr latinLnBrk="0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0"/>
            <a:r>
              <a:rPr lang="en-US" altLang="ko-KR" sz="1600" b="1" dirty="0">
                <a:solidFill>
                  <a:srgbClr val="0066FF"/>
                </a:solidFill>
              </a:rPr>
              <a:t>[</a:t>
            </a:r>
            <a:r>
              <a:rPr lang="ko-KR" altLang="ko-KR" sz="1600" b="1" dirty="0">
                <a:solidFill>
                  <a:srgbClr val="0066FF"/>
                </a:solidFill>
              </a:rPr>
              <a:t>주요성과</a:t>
            </a:r>
            <a:r>
              <a:rPr lang="en-US" altLang="ko-KR" sz="1600" b="1" dirty="0">
                <a:solidFill>
                  <a:srgbClr val="0066FF"/>
                </a:solidFill>
              </a:rPr>
              <a:t>]</a:t>
            </a:r>
          </a:p>
          <a:p>
            <a:pPr latinLnBrk="0"/>
            <a:endParaRPr lang="en-US" altLang="ko-KR" sz="1600" b="1" dirty="0">
              <a:solidFill>
                <a:srgbClr val="0066FF"/>
              </a:solidFill>
            </a:endParaRPr>
          </a:p>
          <a:p>
            <a:pPr lvl="0" latinLnBrk="0"/>
            <a:r>
              <a:rPr lang="en-US" altLang="ko-KR" sz="1600" dirty="0">
                <a:sym typeface="Wingdings"/>
              </a:rPr>
              <a:t> 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품질기동대</a:t>
            </a:r>
            <a:r>
              <a:rPr lang="en-US" altLang="ko-KR" sz="1600" b="1" dirty="0"/>
              <a:t>, </a:t>
            </a:r>
            <a:r>
              <a:rPr lang="ko-KR" altLang="ko-KR" sz="1600" b="1" dirty="0" err="1"/>
              <a:t>커미티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활동</a:t>
            </a:r>
            <a:r>
              <a:rPr lang="en-US" altLang="ko-KR" sz="1600" b="1" dirty="0"/>
              <a:t>, 3</a:t>
            </a:r>
            <a:r>
              <a:rPr lang="ko-KR" altLang="ko-KR" sz="1600" b="1" dirty="0"/>
              <a:t>현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활동으로 전사품질</a:t>
            </a:r>
            <a:r>
              <a:rPr lang="en-US" altLang="ko-KR" sz="1600" b="1" dirty="0"/>
              <a:t> 2</a:t>
            </a:r>
            <a:r>
              <a:rPr lang="ko-KR" altLang="ko-KR" sz="1600" b="1" dirty="0" err="1"/>
              <a:t>위달성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독일 평가기관</a:t>
            </a:r>
            <a:r>
              <a:rPr lang="en-US" altLang="ko-KR" sz="1600" dirty="0"/>
              <a:t>(SLG) </a:t>
            </a:r>
            <a:r>
              <a:rPr lang="ko-KR" altLang="ko-KR" sz="1600" dirty="0"/>
              <a:t>평가 시험 시스템 구축</a:t>
            </a:r>
            <a:endParaRPr lang="en-US" altLang="ko-KR" sz="1600" dirty="0"/>
          </a:p>
          <a:p>
            <a:pPr latinLnBrk="0"/>
            <a:endParaRPr lang="ko-KR" altLang="ko-KR" sz="1600" dirty="0"/>
          </a:p>
          <a:p>
            <a:pPr lvl="0" latinLnBrk="0"/>
            <a:r>
              <a:rPr lang="ko-KR" altLang="en-US" sz="1600" b="1" dirty="0">
                <a:sym typeface="Wingdings"/>
              </a:rPr>
              <a:t> 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전사최초 미</a:t>
            </a:r>
            <a:r>
              <a:rPr lang="en-US" altLang="ko-KR" sz="1600" b="1" dirty="0"/>
              <a:t>)Gold Mark  6</a:t>
            </a:r>
            <a:r>
              <a:rPr lang="ko-KR" altLang="ko-KR" sz="1600" b="1" dirty="0"/>
              <a:t>시그마</a:t>
            </a:r>
            <a:r>
              <a:rPr lang="en-US" altLang="ko-KR" sz="1600" b="1" dirty="0"/>
              <a:t> Black-Belt </a:t>
            </a:r>
            <a:r>
              <a:rPr lang="ko-KR" altLang="ko-KR" sz="1600" b="1" dirty="0"/>
              <a:t>취득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그린벨트 교육강사 및 교재편찬 위원회 활동</a:t>
            </a:r>
            <a:r>
              <a:rPr lang="en-US" altLang="ko-KR" sz="1600" dirty="0"/>
              <a:t>	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모터 아마추어 품질혁신 활동 전개</a:t>
            </a:r>
            <a:endParaRPr lang="en-US" altLang="ko-KR" sz="1600" dirty="0"/>
          </a:p>
          <a:p>
            <a:pPr latinLnBrk="0">
              <a:buFontTx/>
              <a:buChar char="-"/>
            </a:pPr>
            <a:endParaRPr lang="ko-KR" altLang="ko-KR" sz="1600" dirty="0"/>
          </a:p>
          <a:p>
            <a:pPr lvl="0" latinLnBrk="0"/>
            <a:r>
              <a:rPr lang="ko-KR" altLang="en-US" sz="1600" b="1" dirty="0">
                <a:sym typeface="Wingdings"/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 </a:t>
            </a:r>
            <a:r>
              <a:rPr lang="ko-KR" altLang="ko-KR" sz="1600" b="1" dirty="0"/>
              <a:t>전사 최초</a:t>
            </a:r>
            <a:r>
              <a:rPr lang="en-US" altLang="ko-KR" sz="1600" b="1" dirty="0"/>
              <a:t> PLC(</a:t>
            </a:r>
            <a:r>
              <a:rPr lang="ko-KR" altLang="ko-KR" sz="1600" b="1" dirty="0"/>
              <a:t>개발업무규칙</a:t>
            </a:r>
            <a:r>
              <a:rPr lang="en-US" altLang="ko-KR" sz="1600" b="1" dirty="0"/>
              <a:t>) </a:t>
            </a:r>
            <a:r>
              <a:rPr lang="ko-KR" altLang="ko-KR" sz="1600" b="1" dirty="0"/>
              <a:t>구축</a:t>
            </a:r>
            <a:r>
              <a:rPr lang="en-US" altLang="ko-KR" sz="1600" b="1" dirty="0"/>
              <a:t> T/F</a:t>
            </a:r>
            <a:r>
              <a:rPr lang="ko-KR" altLang="ko-KR" sz="1600" b="1" dirty="0"/>
              <a:t>활동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현 </a:t>
            </a:r>
            <a:r>
              <a:rPr lang="en-US" altLang="ko-KR" sz="1600" dirty="0"/>
              <a:t>PLM, PDM</a:t>
            </a:r>
            <a:r>
              <a:rPr lang="ko-KR" altLang="ko-KR" sz="1600" dirty="0"/>
              <a:t>시스템의 근간 역할</a:t>
            </a:r>
            <a:endParaRPr lang="en-US" altLang="ko-KR" sz="1600" dirty="0"/>
          </a:p>
          <a:p>
            <a:pPr latinLnBrk="0">
              <a:buFontTx/>
              <a:buChar char="-"/>
            </a:pPr>
            <a:endParaRPr lang="ko-KR" altLang="ko-KR" sz="1600" dirty="0"/>
          </a:p>
          <a:p>
            <a:pPr lvl="0" latinLnBrk="0"/>
            <a:r>
              <a:rPr lang="ko-KR" altLang="en-US" sz="1600" b="1" dirty="0">
                <a:sym typeface="Wingdings"/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 </a:t>
            </a:r>
            <a:r>
              <a:rPr lang="ko-KR" altLang="ko-KR" sz="1600" b="1" dirty="0"/>
              <a:t>제품개발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세계최초 핸들 장착 </a:t>
            </a:r>
            <a:r>
              <a:rPr lang="ko-KR" altLang="ko-KR" sz="1600" dirty="0" err="1"/>
              <a:t>싸이클론</a:t>
            </a:r>
            <a:r>
              <a:rPr lang="ko-KR" altLang="ko-KR" sz="1600" dirty="0"/>
              <a:t> 개발</a:t>
            </a:r>
            <a:r>
              <a:rPr lang="en-US" altLang="ko-KR" sz="1600" dirty="0"/>
              <a:t>(</a:t>
            </a:r>
            <a:r>
              <a:rPr lang="ko-KR" altLang="ko-KR" sz="1600" dirty="0"/>
              <a:t>삼성 유일</a:t>
            </a:r>
            <a:r>
              <a:rPr lang="en-US" altLang="ko-KR" sz="1600" dirty="0"/>
              <a:t>) 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세계최초 상부 알루미늄 개발</a:t>
            </a:r>
            <a:r>
              <a:rPr lang="en-US" altLang="ko-KR" sz="1600" dirty="0"/>
              <a:t>(</a:t>
            </a:r>
            <a:r>
              <a:rPr lang="ko-KR" altLang="ko-KR" sz="1600" dirty="0"/>
              <a:t>베스트셀러</a:t>
            </a:r>
            <a:r>
              <a:rPr lang="en-US" altLang="ko-KR" sz="1600" dirty="0"/>
              <a:t>:130</a:t>
            </a:r>
            <a:r>
              <a:rPr lang="ko-KR" altLang="ko-KR" sz="1600" dirty="0"/>
              <a:t>만</a:t>
            </a:r>
            <a:r>
              <a:rPr lang="en-US" altLang="ko-KR" sz="1600" dirty="0"/>
              <a:t>/</a:t>
            </a:r>
            <a:r>
              <a:rPr lang="ko-KR" altLang="ko-KR" sz="1600" dirty="0"/>
              <a:t>년 판매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      - </a:t>
            </a:r>
            <a:r>
              <a:rPr lang="ko-KR" altLang="ko-KR" sz="1600" dirty="0"/>
              <a:t>일반형 충전</a:t>
            </a:r>
            <a:r>
              <a:rPr lang="en-US" altLang="ko-KR" sz="1600" dirty="0"/>
              <a:t> </a:t>
            </a:r>
            <a:r>
              <a:rPr lang="ko-KR" altLang="ko-KR" sz="1600" dirty="0"/>
              <a:t>식 및 먼지봉투</a:t>
            </a:r>
            <a:r>
              <a:rPr lang="en-US" altLang="ko-KR" sz="1600" dirty="0"/>
              <a:t> </a:t>
            </a:r>
            <a:r>
              <a:rPr lang="ko-KR" altLang="ko-KR" sz="1600" dirty="0"/>
              <a:t>없는 청소기 개발</a:t>
            </a:r>
            <a:r>
              <a:rPr lang="en-US" altLang="ko-KR" sz="1600" dirty="0"/>
              <a:t>(</a:t>
            </a:r>
            <a:r>
              <a:rPr lang="ko-KR" altLang="ko-KR" sz="1600" dirty="0"/>
              <a:t>일본 </a:t>
            </a:r>
            <a:r>
              <a:rPr lang="en-US" altLang="ko-KR" sz="1600" dirty="0"/>
              <a:t>TOSHIBA</a:t>
            </a:r>
            <a:r>
              <a:rPr lang="ko-KR" altLang="ko-KR" sz="1600" dirty="0"/>
              <a:t> 공동개발</a:t>
            </a:r>
            <a:r>
              <a:rPr lang="en-US" altLang="ko-KR" sz="1600" dirty="0"/>
              <a:t>) </a:t>
            </a:r>
            <a:endParaRPr lang="ko-KR" altLang="ko-KR" sz="1600" dirty="0">
              <a:solidFill>
                <a:srgbClr val="0066FF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72639" y="1658318"/>
            <a:ext cx="4093128" cy="2721349"/>
            <a:chOff x="4748655" y="1658318"/>
            <a:chExt cx="4093128" cy="2721349"/>
          </a:xfrm>
        </p:grpSpPr>
        <p:pic>
          <p:nvPicPr>
            <p:cNvPr id="7" name="그림 6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08077" y="1711563"/>
              <a:ext cx="890146" cy="86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그림 7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6649" y="1658318"/>
              <a:ext cx="1087664" cy="9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그림 8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08823" y="2735451"/>
              <a:ext cx="1306018" cy="88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그림 9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5894" y="2719951"/>
              <a:ext cx="1169116" cy="829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그림 12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48655" y="3719595"/>
              <a:ext cx="4093128" cy="660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그룹 19"/>
          <p:cNvGrpSpPr/>
          <p:nvPr/>
        </p:nvGrpSpPr>
        <p:grpSpPr>
          <a:xfrm>
            <a:off x="1134192" y="5564690"/>
            <a:ext cx="4600036" cy="1060934"/>
            <a:chOff x="1134192" y="5564690"/>
            <a:chExt cx="4600036" cy="1060934"/>
          </a:xfrm>
        </p:grpSpPr>
        <p:pic>
          <p:nvPicPr>
            <p:cNvPr id="14" name="그림 13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02843" y="5587936"/>
              <a:ext cx="841069" cy="942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그림 14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34192" y="5564690"/>
              <a:ext cx="735163" cy="1060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그림 15" descr="C:\손종길\MODEL\ELF-BAG-project\NEW-TWISTER\352_5206.JPG"/>
            <p:cNvPicPr/>
            <p:nvPr/>
          </p:nvPicPr>
          <p:blipFill>
            <a:blip r:embed="rId9" cstate="print">
              <a:lum bright="12000" contrast="30000"/>
            </a:blip>
            <a:srcRect l="10223" r="23323"/>
            <a:stretch>
              <a:fillRect/>
            </a:stretch>
          </p:blipFill>
          <p:spPr bwMode="auto">
            <a:xfrm>
              <a:off x="1991767" y="5611185"/>
              <a:ext cx="652504" cy="1010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그림 16" descr="c:\temp\hunclip1\01\huntemp.files\img0001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825733" y="5634431"/>
              <a:ext cx="1019298" cy="879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53845" y="5572484"/>
              <a:ext cx="780383" cy="1000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11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462208"/>
            <a:ext cx="8880529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b="1" dirty="0">
                <a:solidFill>
                  <a:srgbClr val="0066FF"/>
                </a:solidFill>
                <a:latin typeface="+mj-lt"/>
                <a:sym typeface="Wingdings"/>
              </a:rPr>
              <a:t>[</a:t>
            </a:r>
            <a:r>
              <a:rPr lang="en-US" altLang="ko-KR" b="1" dirty="0">
                <a:solidFill>
                  <a:srgbClr val="0066FF"/>
                </a:solidFill>
              </a:rPr>
              <a:t>1994.07~1999.01 </a:t>
            </a:r>
            <a:r>
              <a:rPr lang="ko-KR" altLang="en-US" b="1" dirty="0">
                <a:solidFill>
                  <a:srgbClr val="0066FF"/>
                </a:solidFill>
              </a:rPr>
              <a:t>삼성전자㈜ 광주사업장 청소기개발 선임연구원</a:t>
            </a:r>
            <a:r>
              <a:rPr lang="en-US" altLang="ko-KR" b="1" dirty="0">
                <a:solidFill>
                  <a:srgbClr val="0066FF"/>
                </a:solidFill>
              </a:rPr>
              <a:t>(</a:t>
            </a:r>
            <a:r>
              <a:rPr lang="ko-KR" altLang="en-US" b="1" dirty="0">
                <a:solidFill>
                  <a:srgbClr val="0066FF"/>
                </a:solidFill>
              </a:rPr>
              <a:t>프로젝트 리더</a:t>
            </a:r>
            <a:r>
              <a:rPr lang="en-US" altLang="ko-KR" b="1" dirty="0">
                <a:solidFill>
                  <a:srgbClr val="0066FF"/>
                </a:solidFill>
              </a:rPr>
              <a:t>)]</a:t>
            </a:r>
          </a:p>
          <a:p>
            <a:pPr latinLnBrk="0"/>
            <a:endParaRPr lang="en-US" altLang="ko-KR" b="1" dirty="0">
              <a:solidFill>
                <a:srgbClr val="0066FF"/>
              </a:solidFill>
            </a:endParaRPr>
          </a:p>
          <a:p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  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ko-KR" altLang="ko-KR" sz="1600" b="1" dirty="0"/>
              <a:t>직무내용</a:t>
            </a:r>
            <a:r>
              <a:rPr lang="en-US" altLang="ko-KR" sz="1600" b="1" dirty="0"/>
              <a:t> : </a:t>
            </a:r>
            <a:r>
              <a:rPr lang="ko-KR" altLang="ko-KR" sz="1600" b="1" dirty="0"/>
              <a:t>프로젝트 리드</a:t>
            </a:r>
          </a:p>
          <a:p>
            <a:pPr latinLnBrk="0"/>
            <a:r>
              <a:rPr lang="en-US" altLang="ko-KR" sz="1600" dirty="0">
                <a:solidFill>
                  <a:srgbClr val="0066FF"/>
                </a:solidFill>
              </a:rPr>
              <a:t> </a:t>
            </a:r>
            <a:endParaRPr lang="ko-KR" altLang="ko-KR" sz="1600" dirty="0">
              <a:solidFill>
                <a:srgbClr val="0066FF"/>
              </a:solidFill>
            </a:endParaRPr>
          </a:p>
          <a:p>
            <a:pPr latinLnBrk="0"/>
            <a:r>
              <a:rPr lang="en-US" altLang="ko-KR" sz="1600" b="1" dirty="0">
                <a:solidFill>
                  <a:srgbClr val="0066FF"/>
                </a:solidFill>
              </a:rPr>
              <a:t>[</a:t>
            </a:r>
            <a:r>
              <a:rPr lang="ko-KR" altLang="ko-KR" sz="1600" b="1" dirty="0">
                <a:solidFill>
                  <a:srgbClr val="0066FF"/>
                </a:solidFill>
              </a:rPr>
              <a:t>주요성과</a:t>
            </a:r>
            <a:r>
              <a:rPr lang="en-US" altLang="ko-KR" sz="1600" b="1" dirty="0">
                <a:solidFill>
                  <a:srgbClr val="0066FF"/>
                </a:solidFill>
              </a:rPr>
              <a:t>]</a:t>
            </a:r>
          </a:p>
          <a:p>
            <a:pPr latinLnBrk="0"/>
            <a:endParaRPr lang="ko-KR" altLang="ko-KR" sz="1600" dirty="0">
              <a:solidFill>
                <a:srgbClr val="0066FF"/>
              </a:solidFill>
            </a:endParaRPr>
          </a:p>
          <a:p>
            <a:pPr lvl="0" latinLnBrk="0"/>
            <a:r>
              <a:rPr lang="ko-KR" altLang="en-US" sz="1600" b="1" dirty="0">
                <a:sym typeface="Wingdings"/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 </a:t>
            </a:r>
            <a:r>
              <a:rPr lang="ko-KR" altLang="ko-KR" sz="1600" b="1" dirty="0"/>
              <a:t>제품개발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국내최초 벌레퇴치기능 청소기개발</a:t>
            </a:r>
            <a:r>
              <a:rPr lang="en-US" altLang="ko-KR" sz="1600" dirty="0"/>
              <a:t>(</a:t>
            </a:r>
            <a:r>
              <a:rPr lang="ko-KR" altLang="ko-KR" sz="1600" dirty="0"/>
              <a:t>일본 산요 공동개발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국내최초 자주브러시기능 세로</a:t>
            </a:r>
            <a:r>
              <a:rPr lang="en-US" altLang="ko-KR" sz="1600" dirty="0"/>
              <a:t> </a:t>
            </a:r>
            <a:r>
              <a:rPr lang="ko-KR" altLang="ko-KR" sz="1600" dirty="0"/>
              <a:t>형 청소기개발</a:t>
            </a:r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국내최초</a:t>
            </a:r>
            <a:r>
              <a:rPr lang="en-US" altLang="ko-KR" sz="1600" dirty="0"/>
              <a:t> 110V/220V</a:t>
            </a:r>
            <a:r>
              <a:rPr lang="ko-KR" altLang="ko-KR" sz="1600" dirty="0"/>
              <a:t>겸용 청소기개발</a:t>
            </a:r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대형일반청소기 미국처녀수출</a:t>
            </a:r>
            <a:r>
              <a:rPr lang="en-US" altLang="ko-KR" sz="1600" dirty="0"/>
              <a:t>(Kenmore</a:t>
            </a:r>
            <a:r>
              <a:rPr lang="ko-KR" altLang="ko-KR" sz="1600" dirty="0"/>
              <a:t>향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 err="1"/>
              <a:t>확판</a:t>
            </a:r>
            <a:r>
              <a:rPr lang="ko-KR" altLang="ko-KR" sz="1600" dirty="0"/>
              <a:t> 일반청소기</a:t>
            </a:r>
            <a:r>
              <a:rPr lang="en-US" altLang="ko-KR" sz="1600" dirty="0"/>
              <a:t> Line-Up </a:t>
            </a:r>
            <a:r>
              <a:rPr lang="ko-KR" altLang="ko-KR" sz="1600" dirty="0"/>
              <a:t>개발</a:t>
            </a:r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수출 드라이버</a:t>
            </a:r>
            <a:r>
              <a:rPr lang="en-US" altLang="ko-KR" sz="1600" dirty="0"/>
              <a:t>(</a:t>
            </a:r>
            <a:r>
              <a:rPr lang="ko-KR" altLang="ko-KR" sz="1600" dirty="0"/>
              <a:t>러시아</a:t>
            </a:r>
            <a:r>
              <a:rPr lang="en-US" altLang="ko-KR" sz="1600" dirty="0"/>
              <a:t>,</a:t>
            </a:r>
            <a:r>
              <a:rPr lang="ko-KR" altLang="ko-KR" sz="1600" dirty="0"/>
              <a:t>중동</a:t>
            </a:r>
            <a:r>
              <a:rPr lang="en-US" altLang="ko-KR" sz="1600" dirty="0"/>
              <a:t>,</a:t>
            </a:r>
            <a:r>
              <a:rPr lang="ko-KR" altLang="ko-KR" sz="1600" dirty="0"/>
              <a:t>유럽</a:t>
            </a:r>
            <a:r>
              <a:rPr lang="en-US" altLang="ko-KR" sz="1600" dirty="0"/>
              <a:t>)(100</a:t>
            </a:r>
            <a:r>
              <a:rPr lang="ko-KR" altLang="ko-KR" sz="1600" dirty="0"/>
              <a:t>만대</a:t>
            </a:r>
            <a:r>
              <a:rPr lang="en-US" altLang="ko-KR" sz="1600" dirty="0"/>
              <a:t>/</a:t>
            </a:r>
            <a:r>
              <a:rPr lang="ko-KR" altLang="ko-KR" sz="1600" dirty="0"/>
              <a:t>년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  - </a:t>
            </a:r>
            <a:r>
              <a:rPr lang="ko-KR" altLang="ko-KR" sz="1600" dirty="0"/>
              <a:t>핸디</a:t>
            </a:r>
            <a:r>
              <a:rPr lang="en-US" altLang="ko-KR" sz="1600" dirty="0"/>
              <a:t> </a:t>
            </a:r>
            <a:r>
              <a:rPr lang="ko-KR" altLang="ko-KR" sz="1600" dirty="0"/>
              <a:t>형 청소기개발 및 무궁화전자 이관</a:t>
            </a:r>
            <a:r>
              <a:rPr lang="en-US" altLang="ko-KR" sz="1600" b="1" dirty="0">
                <a:solidFill>
                  <a:srgbClr val="0066FF"/>
                </a:solidFill>
              </a:rPr>
              <a:t> 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283204" y="4291057"/>
            <a:ext cx="6740114" cy="1781798"/>
            <a:chOff x="1069559" y="4291057"/>
            <a:chExt cx="6740114" cy="1781798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1076" y="4291057"/>
              <a:ext cx="808290" cy="158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5387" y="4324171"/>
              <a:ext cx="884286" cy="1597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9559" y="4361999"/>
              <a:ext cx="1083981" cy="1530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86563" y="4447243"/>
              <a:ext cx="942708" cy="1433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E:\2008_Vacuum_Cleaner_CD\2008_VacuumCleaner_image\SC7900_Series\cleaner_Black-A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28066" y="4364824"/>
              <a:ext cx="1087704" cy="170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27" descr="img0001"/>
            <p:cNvPicPr>
              <a:picLocks noChangeAspect="1" noChangeArrowheads="1"/>
            </p:cNvPicPr>
            <p:nvPr/>
          </p:nvPicPr>
          <p:blipFill>
            <a:blip r:embed="rId7" cstate="print"/>
            <a:srcRect l="5899" t="13167" r="42139" b="11124"/>
            <a:stretch>
              <a:fillRect/>
            </a:stretch>
          </p:blipFill>
          <p:spPr bwMode="auto">
            <a:xfrm>
              <a:off x="4659372" y="4538199"/>
              <a:ext cx="1365413" cy="1222571"/>
            </a:xfrm>
            <a:prstGeom prst="rect">
              <a:avLst/>
            </a:prstGeom>
            <a:noFill/>
          </p:spPr>
        </p:pic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12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95701" y="2493466"/>
            <a:ext cx="6913563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7200" b="1" dirty="0">
                <a:latin typeface="Trebuchet MS" pitchFamily="34" charset="0"/>
              </a:rPr>
              <a:t>Thank You!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13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335473"/>
            <a:ext cx="8880529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latin typeface="+mj-lt"/>
              </a:rPr>
              <a:t>지원분야 </a:t>
            </a:r>
            <a:r>
              <a:rPr lang="en-US" altLang="ko-KR" sz="2000" b="1" dirty="0">
                <a:latin typeface="+mj-lt"/>
              </a:rPr>
              <a:t>: </a:t>
            </a:r>
            <a:r>
              <a:rPr lang="ko-KR" altLang="en-US" sz="2000" b="1" dirty="0">
                <a:latin typeface="+mj-lt"/>
              </a:rPr>
              <a:t>생활가전 제품 개발 </a:t>
            </a:r>
            <a:r>
              <a:rPr lang="en-US" altLang="ko-KR" sz="2000" b="1" dirty="0">
                <a:latin typeface="+mj-lt"/>
              </a:rPr>
              <a:t>/</a:t>
            </a:r>
            <a:r>
              <a:rPr lang="ko-KR" altLang="en-US" sz="2000" b="1" dirty="0">
                <a:latin typeface="+mj-lt"/>
              </a:rPr>
              <a:t>품질</a:t>
            </a:r>
            <a:r>
              <a:rPr lang="en-US" altLang="ko-KR" sz="2000" b="1" dirty="0">
                <a:latin typeface="+mj-lt"/>
              </a:rPr>
              <a:t>/</a:t>
            </a:r>
            <a:r>
              <a:rPr lang="ko-KR" altLang="en-US" sz="2000" b="1" dirty="0">
                <a:latin typeface="+mj-lt"/>
              </a:rPr>
              <a:t>제조 전 분야</a:t>
            </a:r>
            <a:endParaRPr lang="en-US" altLang="ko-KR" sz="2000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r>
              <a:rPr lang="ko-KR" altLang="ko-KR" b="1" dirty="0">
                <a:latin typeface="+mj-lt"/>
              </a:rPr>
              <a:t>개인 정보</a:t>
            </a:r>
            <a:r>
              <a:rPr lang="ko-KR" altLang="ko-KR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                            </a:t>
            </a:r>
          </a:p>
          <a:p>
            <a:r>
              <a:rPr lang="en-US" altLang="ko-KR" sz="1600" dirty="0">
                <a:latin typeface="+mj-lt"/>
              </a:rPr>
              <a:t>                             </a:t>
            </a:r>
            <a:r>
              <a:rPr lang="ko-KR" altLang="ko-KR" sz="1600" dirty="0">
                <a:latin typeface="+mj-lt"/>
              </a:rPr>
              <a:t>성</a:t>
            </a:r>
            <a:r>
              <a:rPr lang="en-US" altLang="ko-KR" sz="1600" dirty="0">
                <a:latin typeface="+mj-lt"/>
              </a:rPr>
              <a:t>    </a:t>
            </a:r>
            <a:r>
              <a:rPr lang="ko-KR" altLang="ko-KR" sz="1600" dirty="0">
                <a:latin typeface="+mj-lt"/>
              </a:rPr>
              <a:t>명</a:t>
            </a:r>
            <a:r>
              <a:rPr lang="en-US" altLang="ko-KR" sz="1600" dirty="0">
                <a:latin typeface="+mj-lt"/>
              </a:rPr>
              <a:t>  :  </a:t>
            </a:r>
            <a:r>
              <a:rPr lang="ko-KR" altLang="ko-KR" sz="1600" dirty="0">
                <a:latin typeface="+mj-lt"/>
              </a:rPr>
              <a:t>최 건 수</a:t>
            </a:r>
            <a:endParaRPr lang="en-US" altLang="ko-KR" sz="1600" dirty="0">
              <a:latin typeface="+mj-lt"/>
            </a:endParaRPr>
          </a:p>
          <a:p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                            </a:t>
            </a:r>
            <a:r>
              <a:rPr lang="ko-KR" altLang="ko-KR" sz="1600" dirty="0">
                <a:latin typeface="+mj-lt"/>
              </a:rPr>
              <a:t>생년월일</a:t>
            </a:r>
            <a:r>
              <a:rPr lang="en-US" altLang="ko-KR" sz="1600" dirty="0">
                <a:latin typeface="+mj-lt"/>
              </a:rPr>
              <a:t>  :  1960.10.11</a:t>
            </a:r>
          </a:p>
          <a:p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                            </a:t>
            </a:r>
            <a:r>
              <a:rPr lang="ko-KR" altLang="ko-KR" sz="1600" dirty="0">
                <a:latin typeface="+mj-lt"/>
              </a:rPr>
              <a:t>주</a:t>
            </a:r>
            <a:r>
              <a:rPr lang="en-US" altLang="ko-KR" sz="1600" dirty="0">
                <a:latin typeface="+mj-lt"/>
              </a:rPr>
              <a:t>    </a:t>
            </a:r>
            <a:r>
              <a:rPr lang="ko-KR" altLang="ko-KR" sz="1600" dirty="0">
                <a:latin typeface="+mj-lt"/>
              </a:rPr>
              <a:t>소</a:t>
            </a:r>
            <a:r>
              <a:rPr lang="en-US" altLang="ko-KR" sz="1600" dirty="0">
                <a:latin typeface="+mj-lt"/>
              </a:rPr>
              <a:t>  : </a:t>
            </a:r>
            <a:r>
              <a:rPr lang="ko-KR" altLang="en-US" sz="1600" dirty="0">
                <a:latin typeface="+mj-lt"/>
              </a:rPr>
              <a:t>인천 남구 </a:t>
            </a:r>
            <a:r>
              <a:rPr lang="ko-KR" altLang="en-US" sz="1600" dirty="0" err="1">
                <a:latin typeface="+mj-lt"/>
              </a:rPr>
              <a:t>학익동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676-7 </a:t>
            </a:r>
            <a:r>
              <a:rPr lang="ko-KR" altLang="en-US" sz="1600" dirty="0">
                <a:latin typeface="+mj-lt"/>
              </a:rPr>
              <a:t>태지</a:t>
            </a:r>
            <a:r>
              <a:rPr lang="en-US" altLang="ko-KR" sz="1600" dirty="0">
                <a:latin typeface="+mj-lt"/>
              </a:rPr>
              <a:t>a 204</a:t>
            </a:r>
            <a:r>
              <a:rPr lang="ko-KR" altLang="en-US" sz="1600" dirty="0">
                <a:latin typeface="+mj-lt"/>
              </a:rPr>
              <a:t>호</a:t>
            </a:r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                                         (</a:t>
            </a:r>
            <a:r>
              <a:rPr lang="ko-KR" altLang="en-US" sz="1600" dirty="0">
                <a:latin typeface="+mj-lt"/>
              </a:rPr>
              <a:t>충남 홍성군 </a:t>
            </a:r>
            <a:r>
              <a:rPr lang="ko-KR" altLang="en-US" sz="1600" dirty="0" err="1">
                <a:latin typeface="+mj-lt"/>
              </a:rPr>
              <a:t>홍북면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홍학로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88 </a:t>
            </a:r>
            <a:r>
              <a:rPr lang="ko-KR" altLang="en-US" sz="1600" dirty="0" err="1">
                <a:latin typeface="+mj-lt"/>
              </a:rPr>
              <a:t>모아엘가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a 115-1404</a:t>
            </a:r>
            <a:r>
              <a:rPr lang="ko-KR" altLang="en-US" sz="1600" dirty="0">
                <a:latin typeface="+mj-lt"/>
              </a:rPr>
              <a:t>호</a:t>
            </a:r>
            <a:r>
              <a:rPr lang="en-US" altLang="ko-KR" sz="1600" dirty="0">
                <a:latin typeface="+mj-lt"/>
              </a:rPr>
              <a:t>)</a:t>
            </a:r>
          </a:p>
          <a:p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                            </a:t>
            </a:r>
            <a:r>
              <a:rPr lang="ko-KR" altLang="ko-KR" sz="1600" dirty="0">
                <a:latin typeface="+mj-lt"/>
              </a:rPr>
              <a:t>연 </a:t>
            </a:r>
            <a:r>
              <a:rPr lang="ko-KR" altLang="ko-KR" sz="1600" dirty="0" err="1">
                <a:latin typeface="+mj-lt"/>
              </a:rPr>
              <a:t>락</a:t>
            </a:r>
            <a:r>
              <a:rPr lang="ko-KR" altLang="ko-KR" sz="1600" dirty="0">
                <a:latin typeface="+mj-lt"/>
              </a:rPr>
              <a:t> 처 </a:t>
            </a:r>
            <a:r>
              <a:rPr lang="en-US" altLang="ko-KR" sz="1600" dirty="0">
                <a:latin typeface="+mj-lt"/>
              </a:rPr>
              <a:t> :   H/P : 010-3601-7532</a:t>
            </a:r>
          </a:p>
          <a:p>
            <a:r>
              <a:rPr lang="en-US" altLang="ko-KR" sz="1600" dirty="0">
                <a:latin typeface="+mj-lt"/>
              </a:rPr>
              <a:t>                                                                       </a:t>
            </a:r>
          </a:p>
          <a:p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                            E - Mail  :  </a:t>
            </a:r>
            <a:r>
              <a:rPr lang="en-US" altLang="ko-KR" sz="1600" dirty="0">
                <a:latin typeface="+mj-lt"/>
                <a:hlinkClick r:id="rId2"/>
              </a:rPr>
              <a:t>haesoon75@naver.com</a:t>
            </a:r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kumimoji="1" lang="ko-KR" altLang="en-US" b="1" dirty="0">
                <a:latin typeface="+mn-ea"/>
                <a:cs typeface="Times New Roman" pitchFamily="18" charset="0"/>
              </a:rPr>
              <a:t>학력사항</a:t>
            </a:r>
            <a:endParaRPr kumimoji="1" lang="en-US" altLang="ko-KR" b="1" dirty="0">
              <a:latin typeface="+mn-ea"/>
              <a:cs typeface="Times New Roman" pitchFamily="18" charset="0"/>
            </a:endParaRPr>
          </a:p>
          <a:p>
            <a:endParaRPr kumimoji="1" lang="en-US" altLang="ko-KR" b="1" dirty="0">
              <a:latin typeface="+mn-ea"/>
              <a:cs typeface="Times New Roman" pitchFamily="18" charset="0"/>
            </a:endParaRPr>
          </a:p>
          <a:p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1980.03~1987.02  </a:t>
            </a: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인하대학교 공과대학 기계공학과 졸업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인천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</a:t>
            </a:r>
          </a:p>
          <a:p>
            <a:r>
              <a:rPr kumimoji="1" lang="en-US" altLang="ko-KR" sz="1600" dirty="0">
                <a:latin typeface="+mn-ea"/>
                <a:cs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kumimoji="1" lang="en-US" altLang="ko-KR" sz="1600" dirty="0">
                <a:latin typeface="+mn-ea"/>
                <a:cs typeface="Times New Roman" pitchFamily="18" charset="0"/>
              </a:rPr>
              <a:t>1976.03~1979.02  </a:t>
            </a:r>
            <a:r>
              <a:rPr kumimoji="1" lang="ko-KR" altLang="en-US" sz="1600" dirty="0">
                <a:latin typeface="+mn-ea"/>
                <a:cs typeface="Times New Roman" pitchFamily="18" charset="0"/>
              </a:rPr>
              <a:t>진해고등학교 졸업</a:t>
            </a:r>
            <a:r>
              <a:rPr kumimoji="1" lang="en-US" altLang="ko-KR" sz="1600" dirty="0">
                <a:latin typeface="+mn-ea"/>
                <a:cs typeface="Times New Roman" pitchFamily="18" charset="0"/>
              </a:rPr>
              <a:t>(</a:t>
            </a:r>
            <a:r>
              <a:rPr kumimoji="1" lang="ko-KR" altLang="en-US" sz="1600" dirty="0">
                <a:latin typeface="+mn-ea"/>
                <a:cs typeface="Times New Roman" pitchFamily="18" charset="0"/>
              </a:rPr>
              <a:t>경남</a:t>
            </a:r>
            <a:r>
              <a:rPr kumimoji="1" lang="en-US" altLang="ko-KR" sz="1600" dirty="0">
                <a:latin typeface="+mn-ea"/>
                <a:cs typeface="Times New Roman" pitchFamily="18" charset="0"/>
              </a:rPr>
              <a:t>)</a:t>
            </a:r>
          </a:p>
          <a:p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바탕" pitchFamily="18" charset="-127"/>
              <a:cs typeface="Times New Roman" pitchFamily="18" charset="0"/>
            </a:endParaRPr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78" y="1968283"/>
            <a:ext cx="1704814" cy="223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1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54983" y="76944"/>
            <a:ext cx="8880529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lt"/>
              </a:rPr>
              <a:t>경력사항</a:t>
            </a: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 각 부분 총괄 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품질 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제조 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개발 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기술 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) 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경험  및 미래 먹거리 핵심기술 발굴</a:t>
            </a:r>
            <a:endParaRPr lang="en-US" altLang="ko-KR" sz="1600" b="1" dirty="0">
              <a:solidFill>
                <a:srgbClr val="0066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 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2015.01 ~ 2016.02 :  </a:t>
            </a:r>
            <a:r>
              <a:rPr lang="ko-KR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중국</a:t>
            </a:r>
            <a:r>
              <a:rPr lang="ko-KR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LEXY</a:t>
            </a:r>
            <a:r>
              <a:rPr lang="en-US" altLang="ko-KR" sz="1600" b="1" kern="100" dirty="0">
                <a:latin typeface="+mn-ea"/>
              </a:rPr>
              <a:t>(</a:t>
            </a:r>
            <a:r>
              <a:rPr lang="ko-KR" altLang="en-US" sz="1600" b="1" kern="100" dirty="0">
                <a:latin typeface="+mn-ea"/>
              </a:rPr>
              <a:t>유</a:t>
            </a:r>
            <a:r>
              <a:rPr lang="en-US" altLang="ko-KR" sz="1600" b="1" kern="100" dirty="0">
                <a:latin typeface="+mn-ea"/>
              </a:rPr>
              <a:t>)(</a:t>
            </a:r>
            <a:r>
              <a:rPr lang="en-US" altLang="ko-KR" sz="1600" b="1" kern="100" dirty="0" err="1">
                <a:latin typeface="+mn-ea"/>
              </a:rPr>
              <a:t>Kingclean</a:t>
            </a:r>
            <a:r>
              <a:rPr lang="en-US" altLang="ko-KR" sz="1600" b="1" kern="100" dirty="0">
                <a:latin typeface="+mn-ea"/>
              </a:rPr>
              <a:t>) </a:t>
            </a:r>
            <a:r>
              <a:rPr lang="ko-KR" altLang="en-US" sz="1600" b="1" kern="100" dirty="0" err="1">
                <a:latin typeface="+mn-ea"/>
              </a:rPr>
              <a:t>가전소물</a:t>
            </a:r>
            <a:r>
              <a:rPr lang="en-US" altLang="ko-KR" sz="1600" b="1" kern="100" dirty="0">
                <a:latin typeface="+mn-ea"/>
              </a:rPr>
              <a:t>(</a:t>
            </a:r>
            <a:r>
              <a:rPr lang="ko-KR" altLang="en-US" sz="1600" b="1" kern="100" dirty="0">
                <a:latin typeface="+mn-ea"/>
              </a:rPr>
              <a:t>청소기</a:t>
            </a:r>
            <a:r>
              <a:rPr lang="en-US" altLang="ko-KR" sz="1600" b="1" kern="100" dirty="0">
                <a:latin typeface="+mn-ea"/>
              </a:rPr>
              <a:t>,</a:t>
            </a:r>
            <a:r>
              <a:rPr lang="ko-KR" altLang="en-US" sz="1600" b="1" kern="100" dirty="0">
                <a:latin typeface="+mn-ea"/>
              </a:rPr>
              <a:t>정수기</a:t>
            </a:r>
            <a:r>
              <a:rPr lang="en-US" altLang="ko-KR" sz="1600" b="1" kern="100" dirty="0">
                <a:latin typeface="+mn-ea"/>
              </a:rPr>
              <a:t>,</a:t>
            </a:r>
            <a:r>
              <a:rPr lang="ko-KR" altLang="en-US" sz="1600" b="1" kern="100" dirty="0" err="1">
                <a:latin typeface="+mn-ea"/>
              </a:rPr>
              <a:t>공기청정기외</a:t>
            </a:r>
            <a:r>
              <a:rPr lang="en-US" altLang="ko-KR" sz="1600" b="1" kern="100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kern="100" dirty="0">
                <a:latin typeface="+mn-ea"/>
              </a:rPr>
              <a:t>                               </a:t>
            </a:r>
            <a:r>
              <a:rPr lang="ko-KR" altLang="en-US" sz="1600" b="1" kern="100" dirty="0">
                <a:latin typeface="+mn-ea"/>
              </a:rPr>
              <a:t> 품질</a:t>
            </a:r>
            <a:r>
              <a:rPr lang="en-US" altLang="ko-KR" sz="1600" b="1" kern="100" dirty="0">
                <a:latin typeface="+mn-ea"/>
              </a:rPr>
              <a:t>,</a:t>
            </a:r>
            <a:r>
              <a:rPr lang="ko-KR" altLang="en-US" sz="1600" b="1" kern="100" dirty="0">
                <a:latin typeface="+mn-ea"/>
              </a:rPr>
              <a:t>개발</a:t>
            </a:r>
            <a:r>
              <a:rPr lang="en-US" altLang="ko-KR" sz="1600" b="1" kern="100" dirty="0">
                <a:latin typeface="+mn-ea"/>
              </a:rPr>
              <a:t>,</a:t>
            </a:r>
            <a:r>
              <a:rPr lang="ko-KR" altLang="en-US" sz="1600" b="1" kern="100" dirty="0">
                <a:latin typeface="+mn-ea"/>
              </a:rPr>
              <a:t>제조분야 혁신활동 및 전문가 역할</a:t>
            </a:r>
            <a:endParaRPr lang="en-US" altLang="ko-KR" sz="1600" dirty="0">
              <a:latin typeface="+mn-ea"/>
            </a:endParaRPr>
          </a:p>
          <a:p>
            <a:pPr marL="34290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2012.03 ~ 2014.10 :  </a:t>
            </a:r>
            <a:r>
              <a:rPr lang="ko-KR" altLang="ko-KR" sz="1600" b="1" kern="100" dirty="0">
                <a:latin typeface="+mn-ea"/>
              </a:rPr>
              <a:t>삼성전자㈜</a:t>
            </a:r>
            <a:r>
              <a:rPr lang="en-US" altLang="ko-KR" sz="1600" b="1" kern="100" dirty="0">
                <a:latin typeface="+mn-ea"/>
              </a:rPr>
              <a:t> DMC</a:t>
            </a:r>
            <a:r>
              <a:rPr lang="ko-KR" altLang="ko-KR" sz="1600" b="1" kern="100" dirty="0">
                <a:latin typeface="+mn-ea"/>
              </a:rPr>
              <a:t>연구소 수석연구원</a:t>
            </a:r>
            <a:r>
              <a:rPr lang="en-US" altLang="ko-KR" sz="1600" b="1" kern="100" dirty="0">
                <a:latin typeface="+mn-ea"/>
              </a:rPr>
              <a:t>(</a:t>
            </a:r>
            <a:r>
              <a:rPr lang="ko-KR" altLang="ko-KR" sz="1600" b="1" kern="100" dirty="0">
                <a:latin typeface="+mn-ea"/>
              </a:rPr>
              <a:t>청소로봇</a:t>
            </a:r>
            <a:r>
              <a:rPr lang="en-US" altLang="ko-KR" sz="1600" b="1" kern="100" dirty="0">
                <a:latin typeface="+mn-ea"/>
              </a:rPr>
              <a:t>,</a:t>
            </a:r>
            <a:r>
              <a:rPr lang="ko-KR" altLang="en-US" sz="1600" b="1" kern="100" dirty="0">
                <a:latin typeface="+mn-ea"/>
              </a:rPr>
              <a:t>청소기</a:t>
            </a:r>
            <a:r>
              <a:rPr lang="ko-KR" altLang="ko-KR" sz="1600" b="1" kern="100" dirty="0">
                <a:latin typeface="+mn-ea"/>
              </a:rPr>
              <a:t> 및 생활가전</a:t>
            </a:r>
            <a:endParaRPr lang="en-US" altLang="ko-KR" sz="1600" b="1" kern="100" dirty="0">
              <a:latin typeface="+mn-ea"/>
            </a:endParaRPr>
          </a:p>
          <a:p>
            <a:pPr marL="342900" indent="-342900">
              <a:buClr>
                <a:srgbClr val="0070C0"/>
              </a:buClr>
              <a:buSzPts val="800"/>
            </a:pPr>
            <a:r>
              <a:rPr lang="en-US" altLang="ko-KR" sz="1600" b="1" kern="100" dirty="0">
                <a:latin typeface="+mn-ea"/>
              </a:rPr>
              <a:t>                                </a:t>
            </a:r>
            <a:r>
              <a:rPr lang="ko-KR" altLang="en-US" sz="1600" b="1" kern="100" dirty="0">
                <a:latin typeface="+mn-ea"/>
              </a:rPr>
              <a:t>김치냉장고</a:t>
            </a:r>
            <a:r>
              <a:rPr lang="en-US" altLang="ko-KR" sz="1600" b="1" kern="100" dirty="0">
                <a:latin typeface="+mn-ea"/>
              </a:rPr>
              <a:t>,</a:t>
            </a:r>
            <a:r>
              <a:rPr lang="ko-KR" altLang="en-US" sz="1600" b="1" kern="100" dirty="0">
                <a:latin typeface="+mn-ea"/>
              </a:rPr>
              <a:t>냉장고 일부 산학활동</a:t>
            </a:r>
            <a:r>
              <a:rPr lang="en-US" altLang="ko-KR" sz="1600" b="1" kern="100" dirty="0">
                <a:latin typeface="+mn-ea"/>
              </a:rPr>
              <a:t>)</a:t>
            </a:r>
            <a:endParaRPr lang="ko-KR" altLang="ko-KR" sz="12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solidFill>
                  <a:srgbClr val="0066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en-US" altLang="ko-KR" sz="1600" kern="100" dirty="0">
                <a:latin typeface="+mn-ea"/>
              </a:rPr>
              <a:t>2003.02 ~ 2012.03 :  </a:t>
            </a:r>
            <a:r>
              <a:rPr lang="ko-KR" altLang="ko-KR" sz="1600" b="1" kern="100" dirty="0">
                <a:latin typeface="+mn-ea"/>
              </a:rPr>
              <a:t>청소기</a:t>
            </a:r>
            <a:r>
              <a:rPr lang="en-US" altLang="ko-KR" sz="1600" b="1" kern="100" dirty="0">
                <a:latin typeface="+mn-ea"/>
              </a:rPr>
              <a:t> </a:t>
            </a:r>
            <a:r>
              <a:rPr lang="ko-KR" altLang="ko-KR" sz="1600" b="1" kern="100" dirty="0">
                <a:latin typeface="+mn-ea"/>
              </a:rPr>
              <a:t>수석연구원</a:t>
            </a:r>
            <a:r>
              <a:rPr lang="en-US" altLang="ko-KR" sz="1600" b="1" kern="100" dirty="0">
                <a:latin typeface="+mn-ea"/>
              </a:rPr>
              <a:t>(</a:t>
            </a:r>
            <a:r>
              <a:rPr lang="ko-KR" altLang="ko-KR" sz="1600" b="1" kern="100" dirty="0">
                <a:latin typeface="+mn-ea"/>
              </a:rPr>
              <a:t>기구개발총괄</a:t>
            </a:r>
            <a:r>
              <a:rPr lang="en-US" altLang="ko-KR" sz="1600" b="1" kern="100" dirty="0">
                <a:latin typeface="+mn-ea"/>
              </a:rPr>
              <a:t> </a:t>
            </a:r>
            <a:r>
              <a:rPr lang="ko-KR" altLang="en-US" sz="1600" b="1" kern="100" dirty="0">
                <a:latin typeface="+mn-ea"/>
              </a:rPr>
              <a:t>및 품질혁신</a:t>
            </a:r>
            <a:r>
              <a:rPr lang="en-US" altLang="ko-KR" sz="1600" b="1" kern="100" dirty="0">
                <a:latin typeface="+mn-ea"/>
              </a:rPr>
              <a:t>T/F</a:t>
            </a:r>
            <a:r>
              <a:rPr lang="ko-KR" altLang="en-US" sz="1600" b="1" kern="100" dirty="0">
                <a:latin typeface="+mn-ea"/>
              </a:rPr>
              <a:t>장</a:t>
            </a:r>
            <a:r>
              <a:rPr lang="en-US" altLang="ko-KR" sz="1600" b="1" kern="100" dirty="0">
                <a:latin typeface="+mn-ea"/>
              </a:rPr>
              <a:t>)</a:t>
            </a:r>
            <a:endParaRPr lang="ko-KR" altLang="ko-KR" sz="12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1999.01 ~ 2003.02 :  </a:t>
            </a:r>
            <a:r>
              <a:rPr lang="ko-KR" altLang="ko-KR" sz="1600" b="1" kern="100" dirty="0">
                <a:latin typeface="+mn-ea"/>
              </a:rPr>
              <a:t>청소기 </a:t>
            </a:r>
            <a:r>
              <a:rPr lang="ko-KR" altLang="en-US" sz="1600" b="1" kern="100" dirty="0">
                <a:latin typeface="+mn-ea"/>
              </a:rPr>
              <a:t>품질총괄 </a:t>
            </a:r>
            <a:r>
              <a:rPr lang="ko-KR" altLang="ko-KR" sz="1600" b="1" kern="100" dirty="0">
                <a:latin typeface="+mn-ea"/>
              </a:rPr>
              <a:t>및 개발 책임연구원</a:t>
            </a:r>
            <a:r>
              <a:rPr lang="en-US" altLang="ko-KR" sz="1600" b="1" kern="100" dirty="0">
                <a:latin typeface="+mn-ea"/>
              </a:rPr>
              <a:t>(Part</a:t>
            </a:r>
            <a:r>
              <a:rPr lang="ko-KR" altLang="en-US" sz="1600" b="1" kern="100" dirty="0">
                <a:latin typeface="+mn-ea"/>
              </a:rPr>
              <a:t>장</a:t>
            </a:r>
            <a:r>
              <a:rPr lang="en-US" altLang="ko-KR" sz="1600" b="1" kern="100" dirty="0">
                <a:latin typeface="+mn-ea"/>
              </a:rPr>
              <a:t>)</a:t>
            </a:r>
            <a:endParaRPr lang="ko-KR" altLang="ko-KR" sz="12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1994.07 ~ 1999.01 :  </a:t>
            </a:r>
            <a:r>
              <a:rPr lang="ko-KR" altLang="ko-KR" sz="1600" kern="100" dirty="0">
                <a:latin typeface="+mn-ea"/>
              </a:rPr>
              <a:t>청소기개발 선임연구원</a:t>
            </a:r>
            <a:r>
              <a:rPr lang="en-US" altLang="ko-KR" sz="1600" kern="100" dirty="0">
                <a:latin typeface="+mn-ea"/>
              </a:rPr>
              <a:t>(Project Leader)</a:t>
            </a:r>
            <a:endParaRPr lang="ko-KR" altLang="ko-KR" sz="12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1991.03 ~ 1994.07 :  </a:t>
            </a:r>
            <a:r>
              <a:rPr lang="ko-KR" altLang="ko-KR" sz="1600" kern="100" dirty="0">
                <a:latin typeface="+mn-ea"/>
              </a:rPr>
              <a:t>청소기개발 주임연구원</a:t>
            </a:r>
            <a:endParaRPr lang="ko-KR" altLang="ko-KR" sz="12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1989.10 ~ 1991.03 :  </a:t>
            </a:r>
            <a:r>
              <a:rPr lang="ko-KR" altLang="en-US" sz="1600" kern="100" dirty="0">
                <a:latin typeface="+mn-ea"/>
              </a:rPr>
              <a:t>삼성전자㈜ </a:t>
            </a:r>
            <a:r>
              <a:rPr lang="ko-KR" altLang="ko-KR" sz="1600" kern="100" dirty="0">
                <a:latin typeface="+mn-ea"/>
              </a:rPr>
              <a:t>청소기개발 사원</a:t>
            </a:r>
            <a:endParaRPr lang="ko-KR" altLang="ko-KR" sz="12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r>
              <a:rPr lang="en-US" altLang="ko-KR" sz="1600" kern="1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b="1" dirty="0">
                <a:sym typeface="Wingdings"/>
              </a:rPr>
              <a:t> </a:t>
            </a:r>
            <a:r>
              <a:rPr lang="en-US" altLang="ko-KR" sz="1600" kern="100" dirty="0">
                <a:latin typeface="+mn-ea"/>
              </a:rPr>
              <a:t>1986.12 ~ 1989.10 :  LG</a:t>
            </a:r>
            <a:r>
              <a:rPr lang="ko-KR" altLang="ko-KR" sz="1600" kern="100" dirty="0">
                <a:latin typeface="+mn-ea"/>
              </a:rPr>
              <a:t>전자㈜  청소기개발 사원</a:t>
            </a:r>
            <a:endParaRPr lang="en-US" altLang="ko-KR" sz="1600" kern="100" dirty="0">
              <a:latin typeface="+mn-ea"/>
            </a:endParaRPr>
          </a:p>
          <a:p>
            <a:pPr marL="342900" lvl="0" indent="-342900">
              <a:buClr>
                <a:srgbClr val="0070C0"/>
              </a:buClr>
              <a:buSzPts val="800"/>
            </a:pPr>
            <a:endParaRPr lang="en-US" altLang="ko-KR" sz="1600" kern="100" dirty="0">
              <a:latin typeface="+mn-ea"/>
            </a:endParaRPr>
          </a:p>
          <a:p>
            <a:pPr marL="342900" indent="-342900">
              <a:buClr>
                <a:srgbClr val="0070C0"/>
              </a:buClr>
              <a:buSzPts val="800"/>
            </a:pPr>
            <a:r>
              <a:rPr lang="ko-KR" altLang="ko-KR" b="1" dirty="0"/>
              <a:t>자격 및 어학사항 </a:t>
            </a:r>
            <a:endParaRPr lang="en-US" altLang="ko-KR" b="1" dirty="0"/>
          </a:p>
          <a:p>
            <a:pPr marL="342900" indent="-342900">
              <a:buClr>
                <a:srgbClr val="0070C0"/>
              </a:buClr>
              <a:buSzPts val="800"/>
            </a:pPr>
            <a:endParaRPr lang="ko-KR" altLang="ko-KR" dirty="0"/>
          </a:p>
          <a:p>
            <a:pPr lvl="0">
              <a:buClr>
                <a:srgbClr val="0066FF"/>
              </a:buClr>
            </a:pP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en-US" altLang="ko-KR" sz="1600" b="1" dirty="0"/>
              <a:t>“6</a:t>
            </a:r>
            <a:r>
              <a:rPr lang="ko-KR" altLang="ko-KR" sz="1600" b="1" dirty="0"/>
              <a:t>시그마 </a:t>
            </a:r>
            <a:r>
              <a:rPr lang="en-US" altLang="ko-KR" sz="1600" b="1" dirty="0"/>
              <a:t>Black Belt”</a:t>
            </a:r>
            <a:r>
              <a:rPr lang="ko-KR" altLang="en-US" sz="1600" b="1" dirty="0"/>
              <a:t>최초</a:t>
            </a:r>
            <a:r>
              <a:rPr lang="ko-KR" altLang="ko-KR" sz="1600" b="1" dirty="0"/>
              <a:t>인증 획득</a:t>
            </a:r>
            <a:r>
              <a:rPr lang="en-US" altLang="ko-KR" sz="1600" dirty="0"/>
              <a:t>( </a:t>
            </a:r>
            <a:r>
              <a:rPr lang="ko-KR" altLang="ko-KR" sz="1600" dirty="0"/>
              <a:t>미국</a:t>
            </a:r>
            <a:r>
              <a:rPr lang="en-US" altLang="ko-KR" sz="1600" dirty="0"/>
              <a:t> Gold Mark) </a:t>
            </a:r>
            <a:r>
              <a:rPr lang="ko-KR" altLang="ko-KR" sz="1600" dirty="0"/>
              <a:t>및 </a:t>
            </a:r>
            <a:r>
              <a:rPr lang="ko-KR" altLang="en-US" sz="1600" dirty="0"/>
              <a:t>전사</a:t>
            </a:r>
            <a:r>
              <a:rPr lang="ko-KR" altLang="ko-KR" sz="1600" dirty="0"/>
              <a:t> </a:t>
            </a:r>
            <a:r>
              <a:rPr lang="en-US" altLang="ko-KR" sz="1600" b="1" dirty="0"/>
              <a:t>Green Belt</a:t>
            </a:r>
            <a:r>
              <a:rPr lang="ko-KR" altLang="ko-KR" sz="1600" b="1" dirty="0"/>
              <a:t>강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(2</a:t>
            </a:r>
            <a:r>
              <a:rPr lang="ko-KR" altLang="ko-KR" sz="1600" b="1" dirty="0"/>
              <a:t>년</a:t>
            </a:r>
            <a:r>
              <a:rPr lang="en-US" altLang="ko-KR" sz="1600" b="1" dirty="0"/>
              <a:t>)</a:t>
            </a:r>
            <a:endParaRPr lang="ko-KR" altLang="ko-KR" sz="1600" b="1" dirty="0"/>
          </a:p>
          <a:p>
            <a:r>
              <a:rPr lang="en-US" altLang="ko-KR" sz="1600" dirty="0">
                <a:solidFill>
                  <a:srgbClr val="0066FF"/>
                </a:solidFill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ko-KR" altLang="ko-KR" sz="1600" dirty="0"/>
              <a:t>영어 회화</a:t>
            </a:r>
            <a:r>
              <a:rPr lang="en-US" altLang="ko-KR" sz="1600" dirty="0"/>
              <a:t>: </a:t>
            </a:r>
            <a:r>
              <a:rPr lang="ko-KR" altLang="ko-KR" sz="1600" dirty="0"/>
              <a:t>중</a:t>
            </a:r>
            <a:r>
              <a:rPr lang="en-US" altLang="ko-KR" sz="1600" dirty="0"/>
              <a:t>( </a:t>
            </a:r>
            <a:r>
              <a:rPr lang="ko-KR" altLang="ko-KR" sz="1600" dirty="0"/>
              <a:t>비</a:t>
            </a:r>
            <a:r>
              <a:rPr lang="ko-KR" altLang="en-US" sz="1600" dirty="0"/>
              <a:t>즈니스</a:t>
            </a:r>
            <a:r>
              <a:rPr lang="en-US" altLang="ko-KR" sz="1600" dirty="0"/>
              <a:t> ) ,</a:t>
            </a:r>
            <a:r>
              <a:rPr lang="ko-KR" altLang="en-US" sz="1600" dirty="0"/>
              <a:t>중국어회화 </a:t>
            </a:r>
            <a:r>
              <a:rPr lang="en-US" altLang="ko-KR" sz="1600" dirty="0"/>
              <a:t>: </a:t>
            </a:r>
            <a:r>
              <a:rPr lang="ko-KR" altLang="en-US" sz="1600" dirty="0"/>
              <a:t>중</a:t>
            </a:r>
            <a:r>
              <a:rPr lang="en-US" altLang="ko-KR" sz="1600" dirty="0"/>
              <a:t>(</a:t>
            </a:r>
            <a:r>
              <a:rPr lang="ko-KR" altLang="en-US" sz="1600" dirty="0"/>
              <a:t>소통</a:t>
            </a:r>
            <a:r>
              <a:rPr lang="en-US" altLang="ko-KR" sz="1600" dirty="0"/>
              <a:t>)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b="1" dirty="0"/>
              <a:t>해외 연수 및 교육 훈련사항</a:t>
            </a:r>
            <a:endParaRPr lang="en-US" altLang="ko-KR" b="1" dirty="0"/>
          </a:p>
          <a:p>
            <a:endParaRPr lang="en-US" altLang="ko-KR" sz="1600" b="1" dirty="0"/>
          </a:p>
          <a:p>
            <a:pPr lvl="0"/>
            <a:r>
              <a:rPr lang="ko-KR" altLang="en-US" sz="1600" dirty="0">
                <a:solidFill>
                  <a:srgbClr val="0066FF"/>
                </a:solidFill>
                <a:sym typeface="Wingdings"/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dirty="0">
                <a:sym typeface="Wingdings"/>
              </a:rPr>
              <a:t> 베트남 청소기 해외이전 </a:t>
            </a:r>
            <a:r>
              <a:rPr lang="en-US" altLang="ko-KR" sz="1600" dirty="0">
                <a:sym typeface="Wingdings"/>
              </a:rPr>
              <a:t>T/F</a:t>
            </a:r>
            <a:r>
              <a:rPr lang="ko-KR" altLang="en-US" sz="1600" dirty="0">
                <a:sym typeface="Wingdings"/>
              </a:rPr>
              <a:t>활동</a:t>
            </a:r>
            <a:r>
              <a:rPr lang="en-US" altLang="ko-KR" sz="1600" dirty="0">
                <a:sym typeface="Wingdings"/>
              </a:rPr>
              <a:t>(2010~2011)</a:t>
            </a:r>
            <a:endParaRPr lang="ko-KR" altLang="ko-KR" sz="1600" dirty="0"/>
          </a:p>
          <a:p>
            <a:pPr lvl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dirty="0"/>
              <a:t>미국 </a:t>
            </a:r>
            <a:r>
              <a:rPr lang="en-US" altLang="ko-KR" sz="1600" b="1" dirty="0"/>
              <a:t>Bissell(</a:t>
            </a:r>
            <a:r>
              <a:rPr lang="ko-KR" altLang="ko-KR" sz="1600" b="1" dirty="0"/>
              <a:t>비셀</a:t>
            </a:r>
            <a:r>
              <a:rPr lang="en-US" altLang="ko-KR" sz="1600" b="1" dirty="0"/>
              <a:t>)</a:t>
            </a:r>
            <a:r>
              <a:rPr lang="en-US" altLang="ko-KR" sz="1600" dirty="0"/>
              <a:t> ODM</a:t>
            </a:r>
            <a:r>
              <a:rPr lang="ko-KR" altLang="ko-KR" sz="1600" dirty="0"/>
              <a:t>추진</a:t>
            </a:r>
            <a:r>
              <a:rPr lang="en-US" altLang="ko-KR" sz="1600" dirty="0"/>
              <a:t>(2003~2011)---</a:t>
            </a:r>
            <a:r>
              <a:rPr lang="ko-KR" altLang="en-US" sz="1600" dirty="0"/>
              <a:t>미국</a:t>
            </a:r>
            <a:r>
              <a:rPr lang="en-US" altLang="ko-KR" sz="1600" dirty="0"/>
              <a:t>MS1</a:t>
            </a:r>
            <a:r>
              <a:rPr lang="ko-KR" altLang="en-US" sz="1600" dirty="0"/>
              <a:t>위</a:t>
            </a:r>
            <a:endParaRPr lang="ko-KR" altLang="ko-KR" sz="1600" dirty="0"/>
          </a:p>
          <a:p>
            <a:pPr lvl="0"/>
            <a:r>
              <a:rPr lang="en-US" altLang="ko-KR" sz="1600" dirty="0">
                <a:solidFill>
                  <a:srgbClr val="0066FF"/>
                </a:solidFill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dirty="0">
                <a:solidFill>
                  <a:srgbClr val="0066FF"/>
                </a:solidFill>
              </a:rPr>
              <a:t> </a:t>
            </a:r>
            <a:r>
              <a:rPr lang="ko-KR" altLang="ko-KR" sz="1600" dirty="0"/>
              <a:t>기술해외연수</a:t>
            </a:r>
            <a:r>
              <a:rPr lang="en-US" altLang="ko-KR" sz="1600" dirty="0"/>
              <a:t> : </a:t>
            </a:r>
            <a:r>
              <a:rPr lang="en-US" altLang="ko-KR" sz="1600" b="1" dirty="0"/>
              <a:t>SANYO</a:t>
            </a:r>
            <a:r>
              <a:rPr lang="ko-KR" altLang="ko-KR" sz="1600" b="1" dirty="0"/>
              <a:t> </a:t>
            </a:r>
            <a:r>
              <a:rPr lang="en-US" altLang="ko-KR" sz="1600" b="1" dirty="0"/>
              <a:t>,TOSHIBA</a:t>
            </a:r>
            <a:r>
              <a:rPr lang="ko-KR" altLang="ko-KR" sz="1600" b="1" dirty="0"/>
              <a:t> </a:t>
            </a:r>
            <a:r>
              <a:rPr lang="en-US" altLang="ko-KR" sz="1600" b="1" dirty="0"/>
              <a:t>Project </a:t>
            </a:r>
            <a:r>
              <a:rPr lang="ko-KR" altLang="ko-KR" sz="1600" b="1" dirty="0"/>
              <a:t>공동개발</a:t>
            </a:r>
            <a:r>
              <a:rPr lang="en-US" altLang="ko-KR" sz="1600" dirty="0"/>
              <a:t>(1994~2003), </a:t>
            </a:r>
            <a:r>
              <a:rPr lang="en-US" altLang="ko-KR" sz="1600" b="1" dirty="0"/>
              <a:t>TEC</a:t>
            </a:r>
            <a:r>
              <a:rPr lang="ko-KR" altLang="ko-KR" sz="1600" b="1" dirty="0"/>
              <a:t>모터교류</a:t>
            </a:r>
            <a:endParaRPr lang="ko-KR" altLang="ko-KR" sz="1600" dirty="0"/>
          </a:p>
          <a:p>
            <a:pPr lvl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 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dirty="0"/>
              <a:t>생기센</a:t>
            </a:r>
            <a:r>
              <a:rPr lang="ko-KR" altLang="en-US" sz="1600" dirty="0"/>
              <a:t>터 </a:t>
            </a:r>
            <a:r>
              <a:rPr lang="ko-KR" altLang="ko-KR" sz="1600" dirty="0"/>
              <a:t>주관</a:t>
            </a:r>
            <a:r>
              <a:rPr lang="en-US" altLang="ko-KR" sz="1600" dirty="0"/>
              <a:t> : Mold </a:t>
            </a:r>
            <a:r>
              <a:rPr lang="ko-KR" altLang="ko-KR" sz="1600" dirty="0"/>
              <a:t>설계</a:t>
            </a:r>
            <a:r>
              <a:rPr lang="en-US" altLang="ko-KR" sz="1600" dirty="0"/>
              <a:t>~</a:t>
            </a:r>
            <a:r>
              <a:rPr lang="ko-KR" altLang="ko-KR" sz="1600" dirty="0"/>
              <a:t>프로그램</a:t>
            </a:r>
            <a:r>
              <a:rPr lang="en-US" altLang="ko-KR" sz="1600" dirty="0"/>
              <a:t>~</a:t>
            </a:r>
            <a:r>
              <a:rPr lang="ko-KR" altLang="ko-KR" sz="1600" dirty="0"/>
              <a:t>가공</a:t>
            </a:r>
            <a:r>
              <a:rPr lang="en-US" altLang="ko-KR" sz="1600" dirty="0"/>
              <a:t>~</a:t>
            </a:r>
            <a:r>
              <a:rPr lang="ko-KR" altLang="ko-KR" sz="1600" dirty="0"/>
              <a:t>조립</a:t>
            </a:r>
            <a:r>
              <a:rPr lang="en-US" altLang="ko-KR" sz="1600" dirty="0"/>
              <a:t>~</a:t>
            </a:r>
            <a:r>
              <a:rPr lang="ko-KR" altLang="ko-KR" sz="1600" dirty="0"/>
              <a:t>사상</a:t>
            </a:r>
            <a:r>
              <a:rPr lang="en-US" altLang="ko-KR" sz="1600" dirty="0"/>
              <a:t>~</a:t>
            </a:r>
            <a:r>
              <a:rPr lang="ko-KR" altLang="ko-KR" sz="1600" dirty="0"/>
              <a:t>사출 현업활동</a:t>
            </a:r>
            <a:r>
              <a:rPr lang="en-US" altLang="ko-KR" sz="1600" dirty="0"/>
              <a:t>(1991~1992)</a:t>
            </a:r>
            <a:endParaRPr lang="en-US" altLang="ko-KR" sz="1600" dirty="0">
              <a:latin typeface="+mj-lt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58601" y="2678209"/>
            <a:ext cx="2056364" cy="1199221"/>
            <a:chOff x="6671208" y="4812225"/>
            <a:chExt cx="2356551" cy="1594468"/>
          </a:xfrm>
        </p:grpSpPr>
        <p:pic>
          <p:nvPicPr>
            <p:cNvPr id="5" name="그림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70347" y="4812225"/>
              <a:ext cx="857412" cy="147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71208" y="5672380"/>
              <a:ext cx="1101187" cy="73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구부러진 연결선 8"/>
            <p:cNvCxnSpPr>
              <a:stCxn id="7" idx="3"/>
            </p:cNvCxnSpPr>
            <p:nvPr/>
          </p:nvCxnSpPr>
          <p:spPr>
            <a:xfrm>
              <a:off x="7772395" y="6039537"/>
              <a:ext cx="526944" cy="11329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다리꼴 10"/>
            <p:cNvSpPr/>
            <p:nvPr/>
          </p:nvSpPr>
          <p:spPr>
            <a:xfrm>
              <a:off x="8229598" y="5610386"/>
              <a:ext cx="418453" cy="278969"/>
            </a:xfrm>
            <a:prstGeom prst="trapezoi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Object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9387" y="4969302"/>
            <a:ext cx="754817" cy="648834"/>
          </a:xfrm>
          <a:prstGeom prst="rect">
            <a:avLst/>
          </a:prstGeom>
          <a:noFill/>
        </p:spPr>
      </p:pic>
      <p:pic>
        <p:nvPicPr>
          <p:cNvPr id="15" name="그림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0128" y="5184184"/>
            <a:ext cx="818185" cy="7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2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09722" y="301380"/>
            <a:ext cx="8880529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lt"/>
              </a:rPr>
              <a:t>주요 업무성과</a:t>
            </a: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pPr lvl="0"/>
            <a:r>
              <a:rPr lang="ko-KR" altLang="ko-KR" sz="1600" b="1" dirty="0">
                <a:solidFill>
                  <a:srgbClr val="0066FF"/>
                </a:solidFill>
              </a:rPr>
              <a:t>경영 성과 목표 달성 및 개선 활동</a:t>
            </a:r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en-US" altLang="ko-KR" sz="1600" dirty="0"/>
              <a:t>2015~2016</a:t>
            </a:r>
            <a:r>
              <a:rPr lang="ko-KR" altLang="ko-KR" sz="1600" dirty="0"/>
              <a:t>년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개발품질지도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품질혁신활동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부품전시회 </a:t>
            </a:r>
            <a:r>
              <a:rPr lang="ko-KR" altLang="en-US" sz="1600" b="1" dirty="0" err="1"/>
              <a:t>개최등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 Biz(</a:t>
            </a:r>
            <a:r>
              <a:rPr lang="ko-KR" altLang="en-US" sz="1600" b="1" dirty="0" err="1"/>
              <a:t>위니아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삼성 등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                        </a:t>
            </a:r>
            <a:r>
              <a:rPr lang="ko-KR" altLang="en-US" sz="1600" b="1" dirty="0"/>
              <a:t>추진 </a:t>
            </a:r>
            <a:r>
              <a:rPr lang="en-US" altLang="ko-KR" sz="1600" b="1" dirty="0"/>
              <a:t>, CFD(</a:t>
            </a:r>
            <a:r>
              <a:rPr lang="ko-KR" altLang="en-US" sz="1600" b="1" dirty="0"/>
              <a:t>유체해석</a:t>
            </a:r>
            <a:r>
              <a:rPr lang="en-US" altLang="ko-KR" sz="1600" b="1" dirty="0"/>
              <a:t>),CAE(</a:t>
            </a:r>
            <a:r>
              <a:rPr lang="ko-KR" altLang="en-US" sz="1600" b="1" dirty="0" err="1"/>
              <a:t>강도해석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추진으로 조기품질확보 </a:t>
            </a:r>
            <a:r>
              <a:rPr lang="en-US" altLang="ko-KR" sz="1600" b="1" dirty="0"/>
              <a:t>, </a:t>
            </a:r>
          </a:p>
          <a:p>
            <a:r>
              <a:rPr lang="en-US" altLang="ko-KR" sz="1600" b="1" dirty="0"/>
              <a:t>                        </a:t>
            </a:r>
            <a:r>
              <a:rPr lang="ko-KR" altLang="en-US" sz="1600" b="1" dirty="0"/>
              <a:t>제조혁신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불끄고</a:t>
            </a:r>
            <a:r>
              <a:rPr lang="ko-KR" altLang="en-US" sz="1600" b="1" dirty="0"/>
              <a:t> 생산가능한 모타자동화추진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포장 및 물류 단순화활동</a:t>
            </a:r>
            <a:r>
              <a:rPr lang="en-US" altLang="ko-KR" sz="1600" b="1" dirty="0"/>
              <a:t>)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en-US" altLang="ko-KR" sz="1600" dirty="0"/>
              <a:t>2010~2014</a:t>
            </a:r>
            <a:r>
              <a:rPr lang="ko-KR" altLang="ko-KR" sz="1600" dirty="0"/>
              <a:t>년 </a:t>
            </a:r>
            <a:r>
              <a:rPr lang="en-US" altLang="ko-KR" sz="1600" b="1" dirty="0"/>
              <a:t>: Smart</a:t>
            </a:r>
            <a:r>
              <a:rPr lang="ko-KR" altLang="ko-KR" sz="1600" b="1" dirty="0"/>
              <a:t>청소로봇 개발 </a:t>
            </a:r>
            <a:r>
              <a:rPr lang="en-US" altLang="ko-KR" sz="1600" b="1" dirty="0"/>
              <a:t>, B10(10</a:t>
            </a:r>
            <a:r>
              <a:rPr lang="ko-KR" altLang="ko-KR" sz="1600" b="1" dirty="0"/>
              <a:t>년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뒤 품질불량</a:t>
            </a:r>
            <a:r>
              <a:rPr lang="en-US" altLang="ko-KR" sz="1600" b="1" dirty="0"/>
              <a:t>10%)</a:t>
            </a:r>
            <a:r>
              <a:rPr lang="ko-KR" altLang="ko-KR" sz="1600" b="1" dirty="0"/>
              <a:t>활동 품질</a:t>
            </a:r>
            <a:r>
              <a:rPr lang="en-US" altLang="ko-KR" sz="1600" b="1" dirty="0"/>
              <a:t>30%</a:t>
            </a:r>
            <a:r>
              <a:rPr lang="ko-KR" altLang="ko-KR" sz="1600" b="1" dirty="0"/>
              <a:t>향상</a:t>
            </a:r>
            <a:endParaRPr lang="en-US" altLang="ko-KR" sz="1600" b="1" dirty="0"/>
          </a:p>
          <a:p>
            <a:r>
              <a:rPr lang="en-US" altLang="ko-KR" sz="1600" b="1" dirty="0"/>
              <a:t>                        </a:t>
            </a:r>
            <a:r>
              <a:rPr lang="ko-KR" altLang="ko-KR" sz="1600" b="1" dirty="0"/>
              <a:t>청소로봇 및 가전</a:t>
            </a:r>
            <a:r>
              <a:rPr lang="en-US" altLang="ko-KR" sz="1600" b="1" dirty="0"/>
              <a:t>(</a:t>
            </a:r>
            <a:r>
              <a:rPr lang="ko-KR" altLang="ko-KR" sz="1600" b="1" dirty="0"/>
              <a:t>냉장고</a:t>
            </a:r>
            <a:r>
              <a:rPr lang="en-US" altLang="ko-KR" sz="1600" b="1" dirty="0"/>
              <a:t>,</a:t>
            </a:r>
            <a:r>
              <a:rPr lang="ko-KR" altLang="ko-KR" sz="1600" b="1" dirty="0"/>
              <a:t>세탁기</a:t>
            </a:r>
            <a:r>
              <a:rPr lang="en-US" altLang="ko-KR" sz="1600" b="1" dirty="0"/>
              <a:t>)</a:t>
            </a:r>
            <a:r>
              <a:rPr lang="ko-KR" altLang="ko-KR" sz="1600" b="1" dirty="0"/>
              <a:t>핵심기술 생활가전사업부로 </a:t>
            </a:r>
            <a:endParaRPr lang="en-US" altLang="ko-KR" sz="1600" b="1" dirty="0"/>
          </a:p>
          <a:p>
            <a:r>
              <a:rPr lang="en-US" altLang="ko-KR" sz="1600" b="1" dirty="0"/>
              <a:t>                        </a:t>
            </a:r>
            <a:r>
              <a:rPr lang="ko-KR" altLang="ko-KR" sz="1600" b="1" dirty="0"/>
              <a:t>이관 및 상품화</a:t>
            </a:r>
            <a:endParaRPr lang="ko-KR" altLang="ko-KR" sz="1600" dirty="0"/>
          </a:p>
          <a:p>
            <a:r>
              <a:rPr lang="ko-KR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dirty="0">
                <a:sym typeface="Wingdings"/>
              </a:rPr>
              <a:t> </a:t>
            </a:r>
            <a:r>
              <a:rPr lang="en-US" altLang="ko-KR" sz="1600" dirty="0"/>
              <a:t>2008~2009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청소기 경영목표</a:t>
            </a:r>
            <a:r>
              <a:rPr lang="en-US" altLang="ko-KR" sz="1600" dirty="0"/>
              <a:t>(1004:</a:t>
            </a:r>
            <a:r>
              <a:rPr lang="ko-KR" altLang="ko-KR" sz="1600" dirty="0"/>
              <a:t>천사</a:t>
            </a:r>
            <a:r>
              <a:rPr lang="en-US" altLang="ko-KR" sz="1600" dirty="0"/>
              <a:t>T/F)</a:t>
            </a:r>
          </a:p>
          <a:p>
            <a:r>
              <a:rPr lang="en-US" altLang="ko-KR" sz="1600" dirty="0"/>
              <a:t>                      (</a:t>
            </a:r>
            <a:r>
              <a:rPr lang="ko-KR" altLang="ko-KR" sz="1600" dirty="0"/>
              <a:t>환율</a:t>
            </a:r>
            <a:r>
              <a:rPr lang="en-US" altLang="ko-KR" sz="1600" dirty="0"/>
              <a:t>1000</a:t>
            </a:r>
            <a:r>
              <a:rPr lang="ko-KR" altLang="ko-KR" sz="1600" dirty="0"/>
              <a:t>원</a:t>
            </a:r>
            <a:r>
              <a:rPr lang="en-US" altLang="ko-KR" sz="1600" dirty="0"/>
              <a:t>,</a:t>
            </a:r>
            <a:r>
              <a:rPr lang="ko-KR" altLang="ko-KR" sz="1600" dirty="0" err="1"/>
              <a:t>국판매출</a:t>
            </a:r>
            <a:r>
              <a:rPr lang="en-US" altLang="ko-KR" sz="1600" dirty="0"/>
              <a:t>1000</a:t>
            </a:r>
            <a:r>
              <a:rPr lang="ko-KR" altLang="ko-KR" sz="1600" dirty="0"/>
              <a:t>억</a:t>
            </a:r>
            <a:r>
              <a:rPr lang="en-US" altLang="ko-KR" sz="1600" dirty="0"/>
              <a:t>,</a:t>
            </a:r>
            <a:r>
              <a:rPr lang="ko-KR" altLang="ko-KR" sz="1600" dirty="0"/>
              <a:t>영업이익</a:t>
            </a:r>
            <a:r>
              <a:rPr lang="en-US" altLang="ko-KR" sz="1600" dirty="0"/>
              <a:t>1000</a:t>
            </a:r>
            <a:r>
              <a:rPr lang="ko-KR" altLang="ko-KR" sz="1600" dirty="0"/>
              <a:t>억</a:t>
            </a:r>
            <a:r>
              <a:rPr lang="en-US" altLang="ko-KR" sz="1600" dirty="0"/>
              <a:t>,</a:t>
            </a:r>
            <a:r>
              <a:rPr lang="ko-KR" altLang="ko-KR" sz="1600" dirty="0"/>
              <a:t>물량</a:t>
            </a:r>
            <a:r>
              <a:rPr lang="en-US" altLang="ko-KR" sz="1600" dirty="0"/>
              <a:t>1000</a:t>
            </a:r>
            <a:r>
              <a:rPr lang="ko-KR" altLang="ko-KR" sz="1600" dirty="0"/>
              <a:t>만대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b="1" dirty="0"/>
              <a:t>                      : </a:t>
            </a:r>
            <a:r>
              <a:rPr lang="ko-KR" altLang="ko-KR" sz="1600" b="1" dirty="0"/>
              <a:t>물량</a:t>
            </a:r>
            <a:r>
              <a:rPr lang="en-US" altLang="ko-KR" sz="1600" b="1" dirty="0"/>
              <a:t>1020</a:t>
            </a:r>
            <a:r>
              <a:rPr lang="ko-KR" altLang="ko-KR" sz="1600" b="1" dirty="0"/>
              <a:t>만대</a:t>
            </a:r>
            <a:r>
              <a:rPr lang="en-US" altLang="ko-KR" sz="1600" b="1" dirty="0"/>
              <a:t>/</a:t>
            </a:r>
            <a:r>
              <a:rPr lang="ko-KR" altLang="ko-KR" sz="1600" b="1" dirty="0"/>
              <a:t>년 달성</a:t>
            </a:r>
            <a:r>
              <a:rPr lang="en-US" altLang="ko-KR" sz="1600" b="1" dirty="0"/>
              <a:t> , </a:t>
            </a:r>
            <a:r>
              <a:rPr lang="ko-KR" altLang="ko-KR" sz="1600" b="1" dirty="0"/>
              <a:t>영업이익</a:t>
            </a:r>
            <a:r>
              <a:rPr lang="en-US" altLang="ko-KR" sz="1600" b="1" dirty="0"/>
              <a:t>700</a:t>
            </a:r>
            <a:r>
              <a:rPr lang="ko-KR" altLang="ko-KR" sz="1600" b="1" dirty="0"/>
              <a:t>억</a:t>
            </a:r>
            <a:r>
              <a:rPr lang="en-US" altLang="ko-KR" sz="1600" b="1" dirty="0"/>
              <a:t>(6700</a:t>
            </a:r>
            <a:r>
              <a:rPr lang="ko-KR" altLang="ko-KR" sz="1600" b="1" dirty="0"/>
              <a:t>만</a:t>
            </a:r>
            <a:r>
              <a:rPr lang="en-US" altLang="ko-KR" sz="1600" b="1" dirty="0"/>
              <a:t>$)/</a:t>
            </a:r>
            <a:r>
              <a:rPr lang="ko-KR" altLang="ko-KR" sz="1600" b="1" dirty="0"/>
              <a:t>년 달성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dirty="0">
                <a:solidFill>
                  <a:srgbClr val="0066FF"/>
                </a:solidFill>
                <a:sym typeface="Wingdings"/>
              </a:rPr>
              <a:t> </a:t>
            </a:r>
            <a:r>
              <a:rPr lang="en-US" altLang="ko-KR" sz="1600" dirty="0"/>
              <a:t>2001~2002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b="1" dirty="0"/>
              <a:t>전사 최초</a:t>
            </a:r>
            <a:r>
              <a:rPr lang="en-US" altLang="ko-KR" sz="1600" b="1" dirty="0"/>
              <a:t> PLC(</a:t>
            </a:r>
            <a:r>
              <a:rPr lang="ko-KR" altLang="ko-KR" sz="1600" b="1" dirty="0"/>
              <a:t>개발업무규칙</a:t>
            </a:r>
            <a:r>
              <a:rPr lang="en-US" altLang="ko-KR" sz="1600" b="1" dirty="0"/>
              <a:t>) </a:t>
            </a:r>
            <a:r>
              <a:rPr lang="ko-KR" altLang="ko-KR" sz="1600" b="1" dirty="0"/>
              <a:t>도입 구축</a:t>
            </a:r>
            <a:r>
              <a:rPr lang="en-US" altLang="ko-KR" sz="1600" b="1" dirty="0"/>
              <a:t>T/F</a:t>
            </a:r>
            <a:r>
              <a:rPr lang="ko-KR" altLang="ko-KR" sz="1600" b="1" dirty="0"/>
              <a:t>활동 </a:t>
            </a:r>
            <a:endParaRPr lang="ko-KR" altLang="ko-KR" sz="1600" dirty="0"/>
          </a:p>
          <a:p>
            <a:r>
              <a:rPr lang="en-US" altLang="ko-KR" sz="1600" dirty="0"/>
              <a:t>                   (</a:t>
            </a:r>
            <a:r>
              <a:rPr lang="ko-KR" altLang="ko-KR" sz="1600" dirty="0"/>
              <a:t>현</a:t>
            </a:r>
            <a:r>
              <a:rPr lang="en-US" altLang="ko-KR" sz="1600" dirty="0"/>
              <a:t>PLM,PDM(</a:t>
            </a:r>
            <a:r>
              <a:rPr lang="ko-KR" altLang="ko-KR" sz="1600" dirty="0"/>
              <a:t>제품정보통합관리</a:t>
            </a:r>
            <a:r>
              <a:rPr lang="en-US" altLang="ko-KR" sz="1600" dirty="0"/>
              <a:t>)</a:t>
            </a:r>
            <a:r>
              <a:rPr lang="ko-KR" altLang="ko-KR" sz="1600" dirty="0"/>
              <a:t>의 근간</a:t>
            </a:r>
            <a:r>
              <a:rPr lang="en-US" altLang="ko-KR" sz="1600" dirty="0"/>
              <a:t>) 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en-US" altLang="ko-KR" sz="1600" dirty="0">
                <a:sym typeface="Wingdings"/>
              </a:rPr>
              <a:t> </a:t>
            </a:r>
            <a:r>
              <a:rPr lang="en-US" altLang="ko-KR" sz="1600" dirty="0"/>
              <a:t>1999~2000</a:t>
            </a:r>
            <a:r>
              <a:rPr lang="ko-KR" altLang="ko-KR" sz="1600" dirty="0"/>
              <a:t>년 </a:t>
            </a:r>
            <a:r>
              <a:rPr lang="en-US" altLang="ko-KR" sz="1600" dirty="0"/>
              <a:t>: </a:t>
            </a:r>
            <a:r>
              <a:rPr lang="ko-KR" altLang="ko-KR" sz="1600" dirty="0"/>
              <a:t>품질기동대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커미티활동으로</a:t>
            </a:r>
            <a:r>
              <a:rPr lang="ko-KR" altLang="ko-KR" sz="1600" dirty="0"/>
              <a:t> </a:t>
            </a:r>
            <a:r>
              <a:rPr lang="ko-KR" altLang="ko-KR" sz="1600" b="1" dirty="0"/>
              <a:t>전사 품질</a:t>
            </a:r>
            <a:r>
              <a:rPr lang="en-US" altLang="ko-KR" sz="1600" b="1" dirty="0"/>
              <a:t> 2</a:t>
            </a:r>
            <a:r>
              <a:rPr lang="ko-KR" altLang="ko-KR" sz="1600" b="1" dirty="0"/>
              <a:t>위</a:t>
            </a:r>
            <a:r>
              <a:rPr lang="en-US" altLang="ko-KR" sz="1600" b="1" dirty="0"/>
              <a:t> </a:t>
            </a:r>
            <a:r>
              <a:rPr lang="ko-KR" altLang="ko-KR" sz="1600" dirty="0"/>
              <a:t>달성</a:t>
            </a:r>
          </a:p>
          <a:p>
            <a:r>
              <a:rPr lang="en-US" altLang="ko-KR" sz="1600" dirty="0"/>
              <a:t>                      </a:t>
            </a:r>
            <a:r>
              <a:rPr lang="en-US" altLang="ko-KR" sz="1600" b="1" dirty="0"/>
              <a:t>: </a:t>
            </a:r>
            <a:r>
              <a:rPr lang="ko-KR" altLang="ko-KR" sz="1600" b="1" dirty="0"/>
              <a:t>독일</a:t>
            </a:r>
            <a:r>
              <a:rPr lang="en-US" altLang="ko-KR" sz="1600" b="1" dirty="0"/>
              <a:t>SLG(</a:t>
            </a:r>
            <a:r>
              <a:rPr lang="ko-KR" altLang="ko-KR" sz="1600" b="1" dirty="0"/>
              <a:t>품질평가인증기관</a:t>
            </a:r>
            <a:r>
              <a:rPr lang="en-US" altLang="ko-KR" sz="1600" b="1" dirty="0"/>
              <a:t>)</a:t>
            </a:r>
            <a:r>
              <a:rPr lang="ko-KR" altLang="ko-KR" sz="1600" b="1" dirty="0"/>
              <a:t>협업으로 모든 시험평가시스템 구축</a:t>
            </a:r>
            <a:endParaRPr lang="en-US" altLang="ko-KR" sz="1600" b="1" dirty="0"/>
          </a:p>
          <a:p>
            <a:endParaRPr lang="en-US" altLang="ko-KR" sz="1600" b="1" dirty="0"/>
          </a:p>
          <a:p>
            <a:pPr lvl="0"/>
            <a:r>
              <a:rPr lang="ko-KR" altLang="ko-KR" sz="1600" b="1" dirty="0">
                <a:solidFill>
                  <a:srgbClr val="0066FF"/>
                </a:solidFill>
              </a:rPr>
              <a:t>사내 수상 및 대외 수상</a:t>
            </a:r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en-US" altLang="ko-KR" sz="1600" b="1" dirty="0"/>
              <a:t> </a:t>
            </a:r>
            <a:endParaRPr lang="ko-KR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 2010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개발</a:t>
            </a:r>
            <a:r>
              <a:rPr lang="en-US" altLang="ko-KR" sz="1600" dirty="0"/>
              <a:t>,</a:t>
            </a:r>
            <a:r>
              <a:rPr lang="ko-KR" altLang="en-US" sz="1600" dirty="0"/>
              <a:t>품질</a:t>
            </a:r>
            <a:r>
              <a:rPr lang="ko-KR" altLang="ko-KR" sz="1600" dirty="0"/>
              <a:t> 년말 금장</a:t>
            </a:r>
            <a:r>
              <a:rPr lang="en-US" altLang="ko-KR" sz="1600" dirty="0"/>
              <a:t>  - 2009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개발</a:t>
            </a:r>
            <a:r>
              <a:rPr lang="en-US" altLang="ko-KR" sz="1600" dirty="0"/>
              <a:t>,</a:t>
            </a:r>
            <a:r>
              <a:rPr lang="ko-KR" altLang="en-US" sz="1600" dirty="0"/>
              <a:t>제조</a:t>
            </a:r>
            <a:r>
              <a:rPr lang="ko-KR" altLang="ko-KR" sz="1600" dirty="0"/>
              <a:t> 년말 금장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- 2008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개발</a:t>
            </a:r>
            <a:r>
              <a:rPr lang="en-US" altLang="ko-KR" sz="1600" dirty="0"/>
              <a:t>,</a:t>
            </a:r>
            <a:r>
              <a:rPr lang="ko-KR" altLang="en-US" sz="1600" dirty="0"/>
              <a:t>품질</a:t>
            </a:r>
            <a:r>
              <a:rPr lang="ko-KR" altLang="ko-KR" sz="1600" dirty="0"/>
              <a:t> 년말 </a:t>
            </a:r>
            <a:r>
              <a:rPr lang="ko-KR" altLang="ko-KR" sz="1600" dirty="0" err="1"/>
              <a:t>은장</a:t>
            </a:r>
            <a:r>
              <a:rPr lang="en-US" altLang="ko-KR" sz="1600" dirty="0"/>
              <a:t>  - 2006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개발부문 </a:t>
            </a:r>
            <a:r>
              <a:rPr lang="ko-KR" altLang="ko-KR" sz="1600" dirty="0" err="1"/>
              <a:t>년말</a:t>
            </a:r>
            <a:r>
              <a:rPr lang="ko-KR" altLang="ko-KR" sz="1600" dirty="0"/>
              <a:t> 금장</a:t>
            </a:r>
            <a:r>
              <a:rPr lang="en-US" altLang="ko-KR" sz="1600" dirty="0"/>
              <a:t>   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 2014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독일</a:t>
            </a:r>
            <a:r>
              <a:rPr lang="en-US" altLang="ko-KR" sz="1600" dirty="0"/>
              <a:t>IF</a:t>
            </a:r>
            <a:r>
              <a:rPr lang="ko-KR" altLang="ko-KR" sz="1600" dirty="0"/>
              <a:t>상</a:t>
            </a:r>
            <a:r>
              <a:rPr lang="en-US" altLang="ko-KR" sz="1600" dirty="0"/>
              <a:t>(</a:t>
            </a:r>
            <a:r>
              <a:rPr lang="ko-KR" altLang="ko-KR" sz="1600" dirty="0"/>
              <a:t>디자인과 협업</a:t>
            </a:r>
            <a:r>
              <a:rPr lang="en-US" altLang="ko-KR" sz="1600" dirty="0"/>
              <a:t>)           - 2002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일본 </a:t>
            </a:r>
            <a:r>
              <a:rPr lang="en-US" altLang="ko-KR" sz="1600" dirty="0"/>
              <a:t>GD</a:t>
            </a:r>
            <a:r>
              <a:rPr lang="ko-KR" altLang="ko-KR" sz="1600" dirty="0"/>
              <a:t>상</a:t>
            </a:r>
            <a:r>
              <a:rPr lang="en-US" altLang="ko-KR" sz="1600" dirty="0"/>
              <a:t>(</a:t>
            </a:r>
            <a:r>
              <a:rPr lang="ko-KR" altLang="ko-KR" sz="1600" dirty="0"/>
              <a:t>디자인과 협업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- 1994</a:t>
            </a:r>
            <a:r>
              <a:rPr lang="ko-KR" altLang="ko-KR" sz="1600" dirty="0"/>
              <a:t>년</a:t>
            </a:r>
            <a:r>
              <a:rPr lang="en-US" altLang="ko-KR" sz="1600" dirty="0"/>
              <a:t> : </a:t>
            </a:r>
            <a:r>
              <a:rPr lang="ko-KR" altLang="ko-KR" sz="1600" dirty="0"/>
              <a:t>독일</a:t>
            </a:r>
            <a:r>
              <a:rPr lang="en-US" altLang="ko-KR" sz="1600" dirty="0"/>
              <a:t> IF</a:t>
            </a:r>
            <a:r>
              <a:rPr lang="ko-KR" altLang="ko-KR" sz="1600" dirty="0"/>
              <a:t>상</a:t>
            </a:r>
            <a:r>
              <a:rPr lang="en-US" altLang="ko-KR" sz="1600" dirty="0"/>
              <a:t>(</a:t>
            </a:r>
            <a:r>
              <a:rPr lang="ko-KR" altLang="ko-KR" sz="1600" dirty="0"/>
              <a:t>디자인과 협업</a:t>
            </a:r>
            <a:r>
              <a:rPr lang="en-US" altLang="ko-KR" sz="1600" dirty="0"/>
              <a:t>)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329" y="5806639"/>
            <a:ext cx="604217" cy="55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255" y="5773120"/>
            <a:ext cx="525097" cy="6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3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85239"/>
            <a:ext cx="8880529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lt"/>
              </a:rPr>
              <a:t>주요 경험분야 및 경쟁력</a:t>
            </a: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r>
              <a:rPr lang="ko-KR" altLang="ko-KR" sz="1600" b="1" dirty="0">
                <a:solidFill>
                  <a:srgbClr val="0066FF"/>
                </a:solidFill>
              </a:rPr>
              <a:t>마케팅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디자인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개발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품질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구매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기술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제조</a:t>
            </a:r>
            <a:r>
              <a:rPr lang="en-US" altLang="ko-KR" sz="1600" b="1" dirty="0">
                <a:solidFill>
                  <a:srgbClr val="0066FF"/>
                </a:solidFill>
              </a:rPr>
              <a:t>,</a:t>
            </a:r>
            <a:r>
              <a:rPr lang="ko-KR" altLang="ko-KR" sz="1600" b="1" dirty="0">
                <a:solidFill>
                  <a:srgbClr val="0066FF"/>
                </a:solidFill>
              </a:rPr>
              <a:t>협력업체협업 활동으로 회사 경영 성과 극대화 </a:t>
            </a:r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ko-KR" altLang="ko-KR" sz="1600" b="1" dirty="0">
                <a:solidFill>
                  <a:srgbClr val="0066FF"/>
                </a:solidFill>
              </a:rPr>
              <a:t>및 지속적 성장을 위한 </a:t>
            </a:r>
            <a:r>
              <a:rPr lang="ko-KR" altLang="en-US" sz="1600" b="1" dirty="0">
                <a:solidFill>
                  <a:srgbClr val="0066FF"/>
                </a:solidFill>
              </a:rPr>
              <a:t>혁신</a:t>
            </a:r>
            <a:r>
              <a:rPr lang="ko-KR" altLang="ko-KR" sz="1600" b="1" dirty="0">
                <a:solidFill>
                  <a:srgbClr val="0066FF"/>
                </a:solidFill>
              </a:rPr>
              <a:t> 활동</a:t>
            </a:r>
            <a:r>
              <a:rPr lang="en-US" altLang="ko-KR" sz="1600" b="1" dirty="0">
                <a:solidFill>
                  <a:srgbClr val="0066FF"/>
                </a:solidFill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</a:rPr>
              <a:t>전개</a:t>
            </a:r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en-US" altLang="ko-KR" sz="1600" b="1" dirty="0"/>
              <a:t> </a:t>
            </a:r>
            <a:endParaRPr lang="ko-KR" altLang="ko-KR" sz="1600" dirty="0"/>
          </a:p>
          <a:p>
            <a:pPr lvl="0" latinLnBrk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품질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부분</a:t>
            </a:r>
            <a:endParaRPr lang="ko-KR" altLang="ko-KR" sz="1600" dirty="0"/>
          </a:p>
          <a:p>
            <a:pPr lvl="0" latinLnBrk="0"/>
            <a:r>
              <a:rPr lang="en-US" altLang="ko-KR" sz="1600" dirty="0"/>
              <a:t>    - </a:t>
            </a:r>
            <a:r>
              <a:rPr lang="ko-KR" altLang="ko-KR" sz="1600" dirty="0"/>
              <a:t>원류품질의 다방면경험</a:t>
            </a:r>
            <a:r>
              <a:rPr lang="en-US" altLang="ko-KR" sz="1600" dirty="0"/>
              <a:t>(</a:t>
            </a:r>
            <a:r>
              <a:rPr lang="ko-KR" altLang="ko-KR" sz="1600" dirty="0"/>
              <a:t>실패사례</a:t>
            </a:r>
            <a:r>
              <a:rPr lang="en-US" altLang="ko-KR" sz="1600" dirty="0"/>
              <a:t>,FMEA,FCA</a:t>
            </a:r>
            <a:r>
              <a:rPr lang="ko-KR" altLang="ko-KR" sz="1600" dirty="0"/>
              <a:t>분석</a:t>
            </a:r>
            <a:r>
              <a:rPr lang="en-US" altLang="ko-KR" sz="1600" dirty="0"/>
              <a:t>)</a:t>
            </a:r>
            <a:r>
              <a:rPr lang="ko-KR" altLang="ko-KR" sz="1600" dirty="0"/>
              <a:t>으로 </a:t>
            </a:r>
            <a:r>
              <a:rPr lang="ko-KR" altLang="ko-KR" sz="1600" b="1" dirty="0"/>
              <a:t>개발초기품질확보</a:t>
            </a:r>
            <a:r>
              <a:rPr lang="ko-KR" altLang="ko-KR" sz="1600" dirty="0"/>
              <a:t>로 시장품질</a:t>
            </a:r>
            <a:endParaRPr lang="en-US" altLang="ko-KR" sz="1600" dirty="0"/>
          </a:p>
          <a:p>
            <a:pPr lvl="0" latinLnBrk="0"/>
            <a:r>
              <a:rPr lang="en-US" altLang="ko-KR" sz="1600" dirty="0"/>
              <a:t>      </a:t>
            </a:r>
            <a:r>
              <a:rPr lang="ko-KR" altLang="ko-KR" sz="1600" dirty="0"/>
              <a:t>안정화에 기여</a:t>
            </a:r>
          </a:p>
          <a:p>
            <a:pPr lvl="0" latinLnBrk="0"/>
            <a:r>
              <a:rPr lang="en-US" altLang="ko-KR" sz="1600" dirty="0"/>
              <a:t>    - B10</a:t>
            </a:r>
            <a:r>
              <a:rPr lang="ko-KR" altLang="ko-KR" sz="1600" dirty="0"/>
              <a:t>추진위원장으로 </a:t>
            </a:r>
            <a:r>
              <a:rPr lang="en-US" altLang="ko-KR" sz="1600" b="1" dirty="0"/>
              <a:t>IR(</a:t>
            </a:r>
            <a:r>
              <a:rPr lang="ko-KR" altLang="ko-KR" sz="1600" b="1" dirty="0"/>
              <a:t>초기불량</a:t>
            </a:r>
            <a:r>
              <a:rPr lang="en-US" altLang="ko-KR" sz="1600" b="1" dirty="0"/>
              <a:t>),CAR(</a:t>
            </a:r>
            <a:r>
              <a:rPr lang="ko-KR" altLang="ko-KR" sz="1600" b="1" dirty="0"/>
              <a:t>당년누적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시장불량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율</a:t>
            </a:r>
            <a:r>
              <a:rPr lang="en-US" altLang="ko-KR" sz="1600" b="1" dirty="0"/>
              <a:t>)</a:t>
            </a:r>
            <a:r>
              <a:rPr lang="ko-KR" altLang="ko-KR" sz="1600" dirty="0"/>
              <a:t>품질목표달성에 기여</a:t>
            </a:r>
          </a:p>
          <a:p>
            <a:pPr lvl="0" latinLnBrk="0"/>
            <a:r>
              <a:rPr lang="en-US" altLang="ko-KR" sz="1600" dirty="0"/>
              <a:t>    - 6</a:t>
            </a:r>
            <a:r>
              <a:rPr lang="ko-KR" altLang="ko-KR" sz="1600" dirty="0"/>
              <a:t>시그마품질</a:t>
            </a:r>
            <a:r>
              <a:rPr lang="en-US" altLang="ko-KR" sz="1600" dirty="0"/>
              <a:t>,</a:t>
            </a:r>
            <a:r>
              <a:rPr lang="ko-KR" altLang="ko-KR" sz="1600" dirty="0"/>
              <a:t>경영혁신 활동 전파 및 성능부분 </a:t>
            </a:r>
            <a:r>
              <a:rPr lang="ko-KR" altLang="ko-KR" sz="1600" b="1" dirty="0"/>
              <a:t>공정불량</a:t>
            </a:r>
            <a:r>
              <a:rPr lang="en-US" altLang="ko-KR" sz="1600" b="1" dirty="0"/>
              <a:t>Cpk1.3</a:t>
            </a:r>
            <a:r>
              <a:rPr lang="ko-KR" altLang="ko-KR" sz="1600" dirty="0"/>
              <a:t>이상관리 추진</a:t>
            </a:r>
            <a:endParaRPr lang="en-US" altLang="ko-KR" sz="1600" dirty="0"/>
          </a:p>
          <a:p>
            <a:pPr lvl="0" latinLnBrk="0"/>
            <a:endParaRPr lang="en-US" altLang="ko-KR" sz="1600" dirty="0"/>
          </a:p>
          <a:p>
            <a:pPr lvl="0" latinLnBrk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개발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제조</a:t>
            </a:r>
            <a:r>
              <a:rPr lang="ko-KR" altLang="ko-KR" sz="1600" b="1" dirty="0"/>
              <a:t> 부분</a:t>
            </a:r>
            <a:r>
              <a:rPr lang="en-US" altLang="ko-KR" sz="1600" b="1" dirty="0"/>
              <a:t> , </a:t>
            </a:r>
            <a:r>
              <a:rPr lang="ko-KR" altLang="en-US" sz="1600" b="1" dirty="0"/>
              <a:t>협력업체 체질 강화</a:t>
            </a:r>
            <a:endParaRPr lang="ko-KR" altLang="ko-KR" sz="1600" dirty="0"/>
          </a:p>
          <a:p>
            <a:pPr lvl="0" latinLnBrk="0"/>
            <a:r>
              <a:rPr lang="en-US" altLang="ko-KR" sz="1600" dirty="0"/>
              <a:t>    - </a:t>
            </a:r>
            <a:r>
              <a:rPr lang="ko-KR" altLang="ko-KR" sz="1600" dirty="0"/>
              <a:t>마케팅과 주기적 협업으로 </a:t>
            </a:r>
            <a:r>
              <a:rPr lang="ko-KR" altLang="ko-KR" sz="1600" b="1" dirty="0"/>
              <a:t>라인업 구축활동</a:t>
            </a:r>
            <a:endParaRPr lang="ko-KR" altLang="ko-KR" sz="1600" dirty="0"/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디자인협업으로 초기 제품</a:t>
            </a:r>
            <a:r>
              <a:rPr lang="en-US" altLang="ko-KR" sz="1600" dirty="0"/>
              <a:t> </a:t>
            </a:r>
            <a:r>
              <a:rPr lang="ko-KR" altLang="ko-KR" sz="1600" dirty="0"/>
              <a:t>개발</a:t>
            </a:r>
            <a:r>
              <a:rPr lang="en-US" altLang="ko-KR" sz="1600" dirty="0"/>
              <a:t> </a:t>
            </a:r>
            <a:r>
              <a:rPr lang="ko-KR" altLang="ko-KR" sz="1600" dirty="0"/>
              <a:t>시 설계문제점 주도적 해결활동</a:t>
            </a:r>
            <a:r>
              <a:rPr lang="ko-KR" altLang="en-US" sz="1600" dirty="0"/>
              <a:t>으로 제조 자동화 추진</a:t>
            </a:r>
            <a:endParaRPr lang="ko-KR" altLang="ko-KR" sz="1600" dirty="0"/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모터</a:t>
            </a:r>
            <a:r>
              <a:rPr lang="en-US" altLang="ko-KR" sz="1600" dirty="0"/>
              <a:t>, </a:t>
            </a:r>
            <a:r>
              <a:rPr lang="ko-KR" altLang="ko-KR" sz="1600" dirty="0"/>
              <a:t>소음</a:t>
            </a:r>
            <a:r>
              <a:rPr lang="en-US" altLang="ko-KR" sz="1600" dirty="0"/>
              <a:t>, </a:t>
            </a:r>
            <a:r>
              <a:rPr lang="ko-KR" altLang="ko-KR" sz="1600" dirty="0"/>
              <a:t>구동</a:t>
            </a:r>
            <a:r>
              <a:rPr lang="en-US" altLang="ko-KR" sz="1600" dirty="0"/>
              <a:t> </a:t>
            </a:r>
            <a:r>
              <a:rPr lang="ko-KR" altLang="ko-KR" sz="1600" dirty="0"/>
              <a:t>부</a:t>
            </a:r>
            <a:r>
              <a:rPr lang="en-US" altLang="ko-KR" sz="1600" dirty="0"/>
              <a:t>, </a:t>
            </a:r>
            <a:r>
              <a:rPr lang="ko-KR" altLang="ko-KR" sz="1600" dirty="0"/>
              <a:t>에너지효율</a:t>
            </a:r>
            <a:r>
              <a:rPr lang="en-US" altLang="ko-KR" sz="1600" dirty="0"/>
              <a:t>, </a:t>
            </a:r>
            <a:r>
              <a:rPr lang="ko-KR" altLang="ko-KR" sz="1600" dirty="0"/>
              <a:t>로봇주행기술 등 다양한 요소기술능력 창출하여 </a:t>
            </a:r>
            <a:endParaRPr lang="en-US" altLang="ko-KR" sz="1600" dirty="0"/>
          </a:p>
          <a:p>
            <a:r>
              <a:rPr lang="en-US" altLang="ko-KR" sz="1600" b="1" dirty="0"/>
              <a:t>      </a:t>
            </a:r>
            <a:r>
              <a:rPr lang="ko-KR" altLang="ko-KR" sz="1600" b="1" dirty="0"/>
              <a:t>제품구조시스템 완성 주도</a:t>
            </a:r>
            <a:endParaRPr lang="ko-KR" altLang="ko-KR" sz="1600" dirty="0"/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기술</a:t>
            </a:r>
            <a:r>
              <a:rPr lang="en-US" altLang="ko-KR" sz="1600" dirty="0"/>
              <a:t>,</a:t>
            </a:r>
            <a:r>
              <a:rPr lang="ko-KR" altLang="ko-KR" sz="1600" dirty="0"/>
              <a:t>제조와 협업으로 제품해외이전 조기 공정품질확보 및 안정화</a:t>
            </a:r>
            <a:r>
              <a:rPr lang="en-US" altLang="ko-KR" sz="1600" dirty="0"/>
              <a:t>Set-up</a:t>
            </a:r>
            <a:endParaRPr lang="ko-KR" altLang="ko-KR" sz="1600" dirty="0"/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협력업체협업으로 </a:t>
            </a:r>
            <a:r>
              <a:rPr lang="en-US" altLang="ko-KR" sz="1600" b="1" dirty="0"/>
              <a:t>SPS(</a:t>
            </a:r>
            <a:r>
              <a:rPr lang="ko-KR" altLang="ko-KR" sz="1600" b="1" dirty="0"/>
              <a:t>삼성생산시스템</a:t>
            </a:r>
            <a:r>
              <a:rPr lang="en-US" altLang="ko-KR" sz="1600" b="1" dirty="0"/>
              <a:t>)</a:t>
            </a:r>
            <a:r>
              <a:rPr lang="ko-KR" altLang="ko-KR" sz="1600" b="1" dirty="0"/>
              <a:t>혁신활동</a:t>
            </a:r>
            <a:r>
              <a:rPr lang="en-US" altLang="ko-KR" sz="1600" dirty="0"/>
              <a:t>(</a:t>
            </a:r>
            <a:r>
              <a:rPr lang="ko-KR" altLang="ko-KR" sz="1600" dirty="0"/>
              <a:t>시스템체질개선</a:t>
            </a:r>
            <a:r>
              <a:rPr lang="en-US" altLang="ko-KR" sz="1600" dirty="0"/>
              <a:t>,</a:t>
            </a:r>
            <a:r>
              <a:rPr lang="ko-KR" altLang="ko-KR" sz="1600" dirty="0"/>
              <a:t>제조체질개선</a:t>
            </a:r>
            <a:r>
              <a:rPr lang="en-US" altLang="ko-KR" sz="1600" dirty="0"/>
              <a:t>,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ko-KR" altLang="ko-KR" sz="1600" dirty="0"/>
              <a:t>설비체질개선</a:t>
            </a:r>
            <a:r>
              <a:rPr lang="en-US" altLang="ko-KR" sz="1600" dirty="0"/>
              <a:t>)</a:t>
            </a:r>
            <a:r>
              <a:rPr lang="ko-KR" altLang="ko-KR" sz="1600" dirty="0"/>
              <a:t>에 적극적 참여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pPr lvl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ko-KR" altLang="ko-KR" sz="1600" b="1" dirty="0"/>
              <a:t>사업</a:t>
            </a:r>
            <a:r>
              <a:rPr lang="en-US" altLang="ko-KR" sz="1600" b="1" dirty="0"/>
              <a:t>Biz </a:t>
            </a:r>
            <a:r>
              <a:rPr lang="ko-KR" altLang="ko-KR" sz="1600" b="1" dirty="0"/>
              <a:t>확대 및 </a:t>
            </a:r>
            <a:r>
              <a:rPr lang="ko-KR" altLang="en-US" sz="1600" b="1" dirty="0"/>
              <a:t>회사경영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부분</a:t>
            </a:r>
            <a:endParaRPr lang="ko-KR" altLang="ko-KR" sz="1600" dirty="0"/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사업일류화 진행</a:t>
            </a:r>
            <a:r>
              <a:rPr lang="en-US" altLang="ko-KR" sz="1600" dirty="0"/>
              <a:t>(1004 T/F</a:t>
            </a:r>
            <a:r>
              <a:rPr lang="ko-KR" altLang="ko-KR" sz="1600" dirty="0"/>
              <a:t>장</a:t>
            </a:r>
            <a:r>
              <a:rPr lang="en-US" altLang="ko-KR" sz="1600" dirty="0"/>
              <a:t>)</a:t>
            </a:r>
            <a:r>
              <a:rPr lang="ko-KR" altLang="ko-KR" sz="1600" dirty="0"/>
              <a:t>으로</a:t>
            </a:r>
            <a:r>
              <a:rPr lang="en-US" altLang="ko-KR" sz="1600" dirty="0"/>
              <a:t> 100</a:t>
            </a:r>
            <a:r>
              <a:rPr lang="ko-KR" altLang="ko-KR" sz="1600" dirty="0"/>
              <a:t>만대</a:t>
            </a:r>
            <a:r>
              <a:rPr lang="en-US" altLang="ko-KR" sz="1600" dirty="0"/>
              <a:t>/96</a:t>
            </a:r>
            <a:r>
              <a:rPr lang="ko-KR" altLang="ko-KR" sz="1600" dirty="0"/>
              <a:t>년</a:t>
            </a:r>
            <a:r>
              <a:rPr lang="en-US" altLang="ko-KR" sz="1600" dirty="0">
                <a:sym typeface="Wingdings"/>
              </a:rPr>
              <a:t></a:t>
            </a:r>
            <a:r>
              <a:rPr lang="en-US" altLang="ko-KR" sz="1600" dirty="0"/>
              <a:t>1020</a:t>
            </a:r>
            <a:r>
              <a:rPr lang="ko-KR" altLang="ko-KR" sz="1600" dirty="0"/>
              <a:t>만대</a:t>
            </a:r>
            <a:r>
              <a:rPr lang="en-US" altLang="ko-KR" sz="1600" dirty="0"/>
              <a:t>/09</a:t>
            </a:r>
            <a:r>
              <a:rPr lang="ko-KR" altLang="ko-KR" sz="1600" dirty="0"/>
              <a:t>년</a:t>
            </a:r>
            <a:r>
              <a:rPr lang="en-US" altLang="ko-KR" sz="1600" dirty="0"/>
              <a:t> </a:t>
            </a:r>
            <a:r>
              <a:rPr lang="ko-KR" altLang="ko-KR" sz="1600" dirty="0"/>
              <a:t>달성</a:t>
            </a:r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물량</a:t>
            </a:r>
            <a:r>
              <a:rPr lang="en-US" altLang="ko-KR" sz="1600" dirty="0"/>
              <a:t>,</a:t>
            </a:r>
            <a:r>
              <a:rPr lang="ko-KR" altLang="ko-KR" sz="1600" dirty="0"/>
              <a:t>판가관리 등 </a:t>
            </a:r>
            <a:r>
              <a:rPr lang="ko-KR" altLang="ko-KR" sz="1600" b="1" dirty="0"/>
              <a:t>각</a:t>
            </a:r>
            <a:r>
              <a:rPr lang="en-US" altLang="ko-KR" sz="1600" b="1" dirty="0"/>
              <a:t>1</a:t>
            </a:r>
            <a:r>
              <a:rPr lang="ko-KR" altLang="ko-KR" sz="1600" b="1" dirty="0"/>
              <a:t>국</a:t>
            </a:r>
            <a:r>
              <a:rPr lang="en-US" altLang="ko-KR" sz="1600" b="1" dirty="0"/>
              <a:t>1</a:t>
            </a:r>
            <a:r>
              <a:rPr lang="ko-KR" altLang="ko-KR" sz="1600" b="1" dirty="0"/>
              <a:t>사 </a:t>
            </a:r>
            <a:r>
              <a:rPr lang="ko-KR" altLang="ko-KR" sz="1600" b="1" dirty="0" err="1"/>
              <a:t>커미티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활동</a:t>
            </a:r>
            <a:endParaRPr lang="ko-KR" altLang="ko-KR" sz="1600" dirty="0"/>
          </a:p>
          <a:p>
            <a:pPr lvl="0"/>
            <a:r>
              <a:rPr lang="en-US" altLang="ko-KR" sz="1600" b="1" dirty="0"/>
              <a:t>    - Global</a:t>
            </a:r>
            <a:r>
              <a:rPr lang="ko-KR" altLang="ko-KR" sz="1600" b="1" dirty="0"/>
              <a:t>잡지</a:t>
            </a:r>
            <a:r>
              <a:rPr lang="en-US" altLang="ko-KR" sz="1600" dirty="0"/>
              <a:t>(Which</a:t>
            </a:r>
            <a:r>
              <a:rPr lang="ko-KR" altLang="ko-KR" sz="1600" dirty="0"/>
              <a:t>지</a:t>
            </a:r>
            <a:r>
              <a:rPr lang="en-US" altLang="ko-KR" sz="1600" dirty="0"/>
              <a:t>,</a:t>
            </a:r>
            <a:r>
              <a:rPr lang="en-US" altLang="ko-KR" sz="1600" dirty="0" err="1"/>
              <a:t>Stiwa,Consumer</a:t>
            </a:r>
            <a:r>
              <a:rPr lang="en-US" altLang="ko-KR" sz="1600" dirty="0"/>
              <a:t> Report</a:t>
            </a:r>
            <a:r>
              <a:rPr lang="ko-KR" altLang="ko-KR" sz="1600" dirty="0"/>
              <a:t>등</a:t>
            </a:r>
            <a:r>
              <a:rPr lang="en-US" altLang="ko-KR" sz="1600" dirty="0"/>
              <a:t>)</a:t>
            </a:r>
            <a:r>
              <a:rPr lang="ko-KR" altLang="ko-KR" sz="1600" b="1" dirty="0"/>
              <a:t>평가 대응</a:t>
            </a:r>
            <a:r>
              <a:rPr lang="ko-KR" altLang="ko-KR" sz="1600" dirty="0"/>
              <a:t>으로</a:t>
            </a:r>
            <a:r>
              <a:rPr lang="en-US" altLang="ko-KR" sz="1600" dirty="0"/>
              <a:t> Brand</a:t>
            </a:r>
            <a:r>
              <a:rPr lang="ko-KR" altLang="ko-KR" sz="1600" dirty="0"/>
              <a:t>향상</a:t>
            </a:r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각국 </a:t>
            </a:r>
            <a:r>
              <a:rPr lang="ko-KR" altLang="ko-KR" sz="1600" b="1" dirty="0"/>
              <a:t>에너지 규제</a:t>
            </a:r>
            <a:r>
              <a:rPr lang="ko-KR" altLang="ko-KR" sz="1600" dirty="0"/>
              <a:t> 대응</a:t>
            </a:r>
            <a:r>
              <a:rPr lang="en-US" altLang="ko-KR" sz="1600" dirty="0"/>
              <a:t>(</a:t>
            </a:r>
            <a:r>
              <a:rPr lang="ko-KR" altLang="ko-KR" sz="1600" dirty="0"/>
              <a:t>유럽</a:t>
            </a:r>
            <a:r>
              <a:rPr lang="en-US" altLang="ko-KR" sz="1600" dirty="0"/>
              <a:t> 2014.09~</a:t>
            </a:r>
            <a:r>
              <a:rPr lang="ko-KR" altLang="ko-KR" sz="1600" dirty="0"/>
              <a:t>부터</a:t>
            </a:r>
            <a:r>
              <a:rPr lang="en-US" altLang="ko-KR" sz="1600" dirty="0"/>
              <a:t> </a:t>
            </a:r>
            <a:r>
              <a:rPr lang="en-US" altLang="ko-KR" sz="1600" b="1" dirty="0"/>
              <a:t>G</a:t>
            </a:r>
            <a:r>
              <a:rPr lang="ko-KR" altLang="ko-KR" sz="1600" b="1" dirty="0"/>
              <a:t>등급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이하 수입금지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lvl="0"/>
            <a:r>
              <a:rPr lang="en-US" altLang="ko-KR" sz="1600" dirty="0"/>
              <a:t>    - </a:t>
            </a:r>
            <a:r>
              <a:rPr lang="ko-KR" altLang="ko-KR" sz="1600" dirty="0"/>
              <a:t>총원가절감</a:t>
            </a:r>
            <a:r>
              <a:rPr lang="en-US" altLang="ko-KR" sz="1600" dirty="0"/>
              <a:t>(O/H,</a:t>
            </a:r>
            <a:r>
              <a:rPr lang="ko-KR" altLang="ko-KR" sz="1600" dirty="0"/>
              <a:t>재료비절감</a:t>
            </a:r>
            <a:r>
              <a:rPr lang="en-US" altLang="ko-KR" sz="1600" dirty="0"/>
              <a:t>)</a:t>
            </a:r>
            <a:r>
              <a:rPr lang="ko-KR" altLang="ko-KR" sz="1600" dirty="0"/>
              <a:t>활동 참여 </a:t>
            </a:r>
            <a:endParaRPr lang="ko-KR" altLang="ko-KR" sz="1600" dirty="0">
              <a:solidFill>
                <a:srgbClr val="0066FF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939" y="5269425"/>
            <a:ext cx="891153" cy="129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843" y="5300422"/>
            <a:ext cx="590930" cy="127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4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700793"/>
            <a:ext cx="888052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lt"/>
              </a:rPr>
              <a:t>리더로서의 핵심역량</a:t>
            </a: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r>
              <a:rPr lang="ko-KR" altLang="ko-KR" sz="1600" b="1" dirty="0">
                <a:solidFill>
                  <a:srgbClr val="0066FF"/>
                </a:solidFill>
              </a:rPr>
              <a:t>회사 발전을 위한 전략적 사고와 명확한 비전을 제시하며</a:t>
            </a:r>
            <a:r>
              <a:rPr lang="en-US" altLang="ko-KR" sz="1600" b="1" dirty="0">
                <a:solidFill>
                  <a:srgbClr val="0066FF"/>
                </a:solidFill>
              </a:rPr>
              <a:t>, </a:t>
            </a:r>
            <a:r>
              <a:rPr lang="ko-KR" altLang="ko-KR" sz="1600" b="1" dirty="0">
                <a:solidFill>
                  <a:srgbClr val="0066FF"/>
                </a:solidFill>
              </a:rPr>
              <a:t>팀</a:t>
            </a:r>
            <a:r>
              <a:rPr lang="en-US" altLang="ko-KR" sz="1600" b="1" dirty="0">
                <a:solidFill>
                  <a:srgbClr val="0066FF"/>
                </a:solidFill>
              </a:rPr>
              <a:t> </a:t>
            </a:r>
            <a:r>
              <a:rPr lang="ko-KR" altLang="ko-KR" sz="1600" b="1" dirty="0">
                <a:solidFill>
                  <a:srgbClr val="0066FF"/>
                </a:solidFill>
              </a:rPr>
              <a:t>리더십을 발휘하여 </a:t>
            </a:r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ko-KR" altLang="ko-KR" sz="1600" b="1" dirty="0">
                <a:solidFill>
                  <a:srgbClr val="0066FF"/>
                </a:solidFill>
              </a:rPr>
              <a:t>미래 </a:t>
            </a:r>
            <a:r>
              <a:rPr lang="ko-KR" altLang="ko-KR" sz="1600" b="1">
                <a:solidFill>
                  <a:srgbClr val="0066FF"/>
                </a:solidFill>
              </a:rPr>
              <a:t>지향 경영</a:t>
            </a:r>
            <a:r>
              <a:rPr lang="ko-KR" altLang="en-US" sz="1600" b="1">
                <a:solidFill>
                  <a:srgbClr val="0066FF"/>
                </a:solidFill>
              </a:rPr>
              <a:t>을</a:t>
            </a:r>
            <a:r>
              <a:rPr lang="ko-KR" altLang="ko-KR" sz="1600" b="1">
                <a:solidFill>
                  <a:srgbClr val="0066FF"/>
                </a:solidFill>
              </a:rPr>
              <a:t> </a:t>
            </a:r>
            <a:r>
              <a:rPr lang="ko-KR" altLang="ko-KR" sz="1600" b="1" dirty="0">
                <a:solidFill>
                  <a:srgbClr val="0066FF"/>
                </a:solidFill>
              </a:rPr>
              <a:t>실천하겠습니다</a:t>
            </a:r>
            <a:r>
              <a:rPr lang="en-US" altLang="ko-KR" sz="1600" b="1" dirty="0">
                <a:solidFill>
                  <a:srgbClr val="0066FF"/>
                </a:solidFill>
              </a:rPr>
              <a:t>.</a:t>
            </a:r>
          </a:p>
          <a:p>
            <a:endParaRPr lang="en-US" altLang="ko-KR" sz="1600" b="1" dirty="0">
              <a:solidFill>
                <a:srgbClr val="0066FF"/>
              </a:solidFill>
            </a:endParaRPr>
          </a:p>
          <a:p>
            <a:pPr lvl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ko-KR" altLang="ko-KR" sz="1600" b="1" dirty="0"/>
              <a:t>명확한 비전 제시와 실천</a:t>
            </a:r>
            <a:endParaRPr lang="ko-KR" altLang="ko-KR" sz="1600" dirty="0"/>
          </a:p>
          <a:p>
            <a:r>
              <a:rPr lang="en-US" altLang="ko-KR" sz="1600" dirty="0"/>
              <a:t>    - </a:t>
            </a:r>
            <a:r>
              <a:rPr lang="ko-KR" altLang="ko-KR" sz="1600" dirty="0"/>
              <a:t>회사의 비전 및 미래 모습</a:t>
            </a:r>
            <a:r>
              <a:rPr lang="en-US" altLang="ko-KR" sz="1600" dirty="0"/>
              <a:t>(TO-BE)</a:t>
            </a:r>
            <a:r>
              <a:rPr lang="ko-KR" altLang="ko-KR" sz="1600" dirty="0"/>
              <a:t>을 명확히 제시하여 </a:t>
            </a:r>
            <a:r>
              <a:rPr lang="ko-KR" altLang="ko-KR" sz="1600" b="1" dirty="0"/>
              <a:t>한방향으로 지속발전 추진</a:t>
            </a:r>
            <a:endParaRPr lang="ko-KR" altLang="ko-KR" sz="1600" dirty="0"/>
          </a:p>
          <a:p>
            <a:r>
              <a:rPr lang="en-US" altLang="ko-KR" sz="1600" dirty="0"/>
              <a:t>    - </a:t>
            </a:r>
            <a:r>
              <a:rPr lang="ko-KR" altLang="ko-KR" sz="1600" b="1" dirty="0"/>
              <a:t>차별화 전략 </a:t>
            </a:r>
            <a:r>
              <a:rPr lang="en-US" altLang="ko-KR" sz="1600" dirty="0"/>
              <a:t>,</a:t>
            </a:r>
            <a:r>
              <a:rPr lang="ko-KR" altLang="ko-KR" sz="1600" dirty="0"/>
              <a:t>사업 다각화</a:t>
            </a:r>
            <a:r>
              <a:rPr lang="en-US" altLang="ko-KR" sz="1600" dirty="0"/>
              <a:t> </a:t>
            </a:r>
            <a:r>
              <a:rPr lang="ko-KR" altLang="ko-KR" sz="1600" dirty="0"/>
              <a:t>등 추진으로 </a:t>
            </a:r>
            <a:r>
              <a:rPr lang="ko-KR" altLang="ko-KR" sz="1600" b="1" dirty="0"/>
              <a:t>최적의 경영 성과 극대화 추진 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pPr lvl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경영 목표달성을 위한 집념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추진력 및 동기부여</a:t>
            </a:r>
            <a:endParaRPr lang="ko-KR" altLang="ko-KR" sz="1600" dirty="0"/>
          </a:p>
          <a:p>
            <a:r>
              <a:rPr lang="en-US" altLang="ko-KR" sz="1600" dirty="0"/>
              <a:t>    - </a:t>
            </a:r>
            <a:r>
              <a:rPr lang="ko-KR" altLang="ko-KR" sz="1600" dirty="0"/>
              <a:t>주어진 목표는 모든 시간 역량을 투자</a:t>
            </a:r>
            <a:r>
              <a:rPr lang="en-US" altLang="ko-KR" sz="1600" dirty="0"/>
              <a:t>, </a:t>
            </a:r>
            <a:r>
              <a:rPr lang="ko-KR" altLang="ko-KR" sz="1600" b="1" dirty="0"/>
              <a:t>끝까지 달성을 위한 집념과 열정</a:t>
            </a:r>
            <a:r>
              <a:rPr lang="ko-KR" altLang="ko-KR" sz="1600" dirty="0"/>
              <a:t>으로 추진</a:t>
            </a:r>
          </a:p>
          <a:p>
            <a:r>
              <a:rPr lang="en-US" altLang="ko-KR" sz="1600" dirty="0"/>
              <a:t>    - </a:t>
            </a:r>
            <a:r>
              <a:rPr lang="ko-KR" altLang="ko-KR" sz="1600" dirty="0"/>
              <a:t>부서원들과의 목표를 공유하고</a:t>
            </a:r>
            <a:r>
              <a:rPr lang="en-US" altLang="ko-KR" sz="1600" dirty="0"/>
              <a:t>, </a:t>
            </a:r>
            <a:r>
              <a:rPr lang="ko-KR" altLang="ko-KR" sz="1600" dirty="0"/>
              <a:t>선택과 집중을 통한 </a:t>
            </a:r>
            <a:r>
              <a:rPr lang="ko-KR" altLang="ko-KR" sz="1600" b="1" dirty="0"/>
              <a:t>자원 활용을 최적화</a:t>
            </a:r>
            <a:r>
              <a:rPr lang="ko-KR" altLang="ko-KR" sz="1600" dirty="0"/>
              <a:t>로</a:t>
            </a:r>
          </a:p>
          <a:p>
            <a:r>
              <a:rPr lang="en-US" altLang="ko-KR" sz="1600" b="1" dirty="0"/>
              <a:t>      </a:t>
            </a:r>
            <a:r>
              <a:rPr lang="ko-KR" altLang="ko-KR" sz="1600" b="1" dirty="0"/>
              <a:t>추진</a:t>
            </a:r>
            <a:r>
              <a:rPr lang="ko-KR" altLang="ko-KR" sz="1600" dirty="0"/>
              <a:t>하고 자발적 참여 유도 및 </a:t>
            </a:r>
            <a:r>
              <a:rPr lang="ko-KR" altLang="ko-KR" sz="1600" b="1" dirty="0"/>
              <a:t>근본적 문제해결 추진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pPr lvl="0"/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조직력 극대화를 위한 종업원의 역량 계발</a:t>
            </a:r>
            <a:r>
              <a:rPr lang="en-US" altLang="ko-KR" sz="1600" b="1" dirty="0"/>
              <a:t>,</a:t>
            </a:r>
            <a:r>
              <a:rPr lang="ko-KR" altLang="ko-KR" sz="1600" b="1" dirty="0"/>
              <a:t>능력 함양과 </a:t>
            </a:r>
            <a:r>
              <a:rPr lang="ko-KR" altLang="ko-KR" sz="1600" b="1" dirty="0" err="1"/>
              <a:t>팀리더</a:t>
            </a:r>
            <a:r>
              <a:rPr lang="ko-KR" altLang="en-US" sz="1600" b="1" dirty="0" err="1"/>
              <a:t>십</a:t>
            </a:r>
            <a:endParaRPr lang="ko-KR" altLang="ko-KR" sz="1600" dirty="0"/>
          </a:p>
          <a:p>
            <a:r>
              <a:rPr lang="en-US" altLang="ko-KR" sz="1600" dirty="0"/>
              <a:t>    - </a:t>
            </a:r>
            <a:r>
              <a:rPr lang="en-US" altLang="ko-KR" sz="1600" b="1" dirty="0"/>
              <a:t>“</a:t>
            </a:r>
            <a:r>
              <a:rPr lang="ko-KR" altLang="ko-KR" sz="1600" b="1" dirty="0"/>
              <a:t>가장 일하기 좋은 회사</a:t>
            </a:r>
            <a:r>
              <a:rPr lang="en-US" altLang="ko-KR" sz="1600" b="1" dirty="0"/>
              <a:t>”</a:t>
            </a:r>
            <a:r>
              <a:rPr lang="en-US" altLang="ko-KR" sz="1600" dirty="0"/>
              <a:t> </a:t>
            </a:r>
            <a:r>
              <a:rPr lang="ko-KR" altLang="ko-KR" sz="1600" dirty="0"/>
              <a:t>를 위한 종업원 </a:t>
            </a:r>
            <a:r>
              <a:rPr lang="ko-KR" altLang="ko-KR" sz="1600" b="1" dirty="0"/>
              <a:t>개개인의 자긍심 함양 및</a:t>
            </a:r>
            <a:r>
              <a:rPr lang="ko-KR" altLang="ko-KR" sz="1600" dirty="0"/>
              <a:t> </a:t>
            </a:r>
            <a:r>
              <a:rPr lang="ko-KR" altLang="ko-KR" sz="1600" b="1" dirty="0"/>
              <a:t>핵심역량 계발</a:t>
            </a:r>
            <a:r>
              <a:rPr lang="en-US" altLang="ko-KR" sz="1600" b="1" dirty="0"/>
              <a:t>,</a:t>
            </a:r>
            <a:r>
              <a:rPr lang="en-US" altLang="ko-KR" sz="1600" dirty="0"/>
              <a:t> 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ko-KR" altLang="ko-KR" sz="1600" dirty="0"/>
              <a:t>적재 적소 배치</a:t>
            </a:r>
            <a:r>
              <a:rPr lang="en-US" altLang="ko-KR" sz="1600" dirty="0"/>
              <a:t>, </a:t>
            </a:r>
            <a:r>
              <a:rPr lang="ko-KR" altLang="ko-KR" sz="1600" b="1" dirty="0"/>
              <a:t>팀워크 강화</a:t>
            </a:r>
            <a:endParaRPr lang="ko-KR" altLang="ko-KR" sz="1600" dirty="0"/>
          </a:p>
          <a:p>
            <a:r>
              <a:rPr lang="en-US" altLang="ko-KR" sz="1600" dirty="0"/>
              <a:t>    - </a:t>
            </a:r>
            <a:r>
              <a:rPr lang="ko-KR" altLang="ko-KR" sz="1600" b="1" dirty="0"/>
              <a:t>유연한 사고와 배려</a:t>
            </a:r>
            <a:r>
              <a:rPr lang="ko-KR" altLang="ko-KR" sz="1600" dirty="0"/>
              <a:t>를 바탕으로 조직</a:t>
            </a:r>
            <a:r>
              <a:rPr lang="en-US" altLang="ko-KR" sz="1600" dirty="0"/>
              <a:t> </a:t>
            </a:r>
            <a:r>
              <a:rPr lang="ko-KR" altLang="ko-KR" sz="1600" dirty="0"/>
              <a:t>내 갈등 해소를 위한 </a:t>
            </a:r>
            <a:r>
              <a:rPr lang="ko-KR" altLang="ko-KR" sz="1600" b="1" dirty="0"/>
              <a:t>의사소통 개선</a:t>
            </a:r>
            <a:r>
              <a:rPr lang="ko-KR" altLang="ko-KR" sz="1600" dirty="0"/>
              <a:t>과 </a:t>
            </a:r>
          </a:p>
          <a:p>
            <a:r>
              <a:rPr lang="en-US" altLang="ko-KR" sz="1600" b="1" dirty="0"/>
              <a:t>      </a:t>
            </a:r>
            <a:r>
              <a:rPr lang="ko-KR" altLang="ko-KR" sz="1600" b="1" dirty="0"/>
              <a:t>팀 역량 및 팀 성과 극대화</a:t>
            </a:r>
            <a:endParaRPr lang="ko-KR" altLang="ko-KR" sz="1600" dirty="0"/>
          </a:p>
          <a:p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en-US" altLang="ko-KR" sz="1600" b="1" dirty="0"/>
              <a:t> </a:t>
            </a:r>
            <a:endParaRPr lang="ko-KR" altLang="ko-KR" sz="1600" dirty="0">
              <a:solidFill>
                <a:srgbClr val="0066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5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516129"/>
            <a:ext cx="8880529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lt"/>
              </a:rPr>
              <a:t>전문가로서의 미래비전</a:t>
            </a: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r>
              <a:rPr lang="en-US" altLang="ko-KR" sz="1600" b="1" dirty="0">
                <a:solidFill>
                  <a:srgbClr val="0066FF"/>
                </a:solidFill>
              </a:rPr>
              <a:t>Owner/CEO</a:t>
            </a:r>
            <a:r>
              <a:rPr lang="ko-KR" altLang="ko-KR" sz="1600" b="1" dirty="0">
                <a:solidFill>
                  <a:srgbClr val="0066FF"/>
                </a:solidFill>
              </a:rPr>
              <a:t>의 경영 철학을 창의적으로 실천하여 회사가</a:t>
            </a:r>
            <a:r>
              <a:rPr lang="en-US" altLang="ko-KR" sz="1600" b="1" dirty="0">
                <a:solidFill>
                  <a:srgbClr val="0066FF"/>
                </a:solidFill>
              </a:rPr>
              <a:t> First Mover &amp; Global Leader</a:t>
            </a:r>
            <a:r>
              <a:rPr lang="ko-KR" altLang="ko-KR" sz="1600" b="1" dirty="0">
                <a:solidFill>
                  <a:srgbClr val="0066FF"/>
                </a:solidFill>
              </a:rPr>
              <a:t>로의 </a:t>
            </a:r>
            <a:endParaRPr lang="en-US" altLang="ko-KR" sz="1600" b="1" dirty="0">
              <a:solidFill>
                <a:srgbClr val="0066FF"/>
              </a:solidFill>
            </a:endParaRPr>
          </a:p>
          <a:p>
            <a:r>
              <a:rPr lang="ko-KR" altLang="ko-KR" sz="1600" b="1" dirty="0">
                <a:solidFill>
                  <a:srgbClr val="0066FF"/>
                </a:solidFill>
              </a:rPr>
              <a:t>진입</a:t>
            </a:r>
            <a:r>
              <a:rPr lang="en-US" altLang="ko-KR" sz="1600" b="1" dirty="0">
                <a:solidFill>
                  <a:srgbClr val="0066FF"/>
                </a:solidFill>
              </a:rPr>
              <a:t>/</a:t>
            </a:r>
            <a:r>
              <a:rPr lang="ko-KR" altLang="ko-KR" sz="1600" b="1" dirty="0">
                <a:solidFill>
                  <a:srgbClr val="0066FF"/>
                </a:solidFill>
              </a:rPr>
              <a:t>실현에 기여하겠습니다</a:t>
            </a:r>
            <a:r>
              <a:rPr lang="en-US" altLang="ko-KR" sz="1600" b="1" dirty="0">
                <a:solidFill>
                  <a:srgbClr val="0066FF"/>
                </a:solidFill>
              </a:rPr>
              <a:t>.</a:t>
            </a:r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pPr lvl="0"/>
            <a:r>
              <a:rPr lang="ko-KR" altLang="en-US" sz="1600" b="1" dirty="0">
                <a:sym typeface="Wingdings"/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비전과 전략을 제시하고 창조적 변화를 이끄는 리더</a:t>
            </a:r>
            <a:endParaRPr lang="ko-KR" altLang="ko-KR" sz="1600" dirty="0"/>
          </a:p>
          <a:p>
            <a:r>
              <a:rPr lang="en-US" altLang="ko-KR" sz="1600" dirty="0"/>
              <a:t>     - </a:t>
            </a:r>
            <a:r>
              <a:rPr lang="ko-KR" altLang="ko-KR" sz="1600" dirty="0"/>
              <a:t>미래 지향적</a:t>
            </a:r>
            <a:r>
              <a:rPr lang="en-US" altLang="ko-KR" sz="1600" dirty="0"/>
              <a:t> : </a:t>
            </a:r>
            <a:r>
              <a:rPr lang="ko-KR" altLang="ko-KR" sz="1600" dirty="0"/>
              <a:t>장기 비전 및 전략을 제시하며 </a:t>
            </a:r>
            <a:r>
              <a:rPr lang="ko-KR" altLang="ko-KR" sz="1600" b="1" dirty="0"/>
              <a:t>업계 최고 추구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혁신의 지속 실천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  - </a:t>
            </a:r>
            <a:r>
              <a:rPr lang="ko-KR" altLang="ko-KR" sz="1600" dirty="0"/>
              <a:t>업무의 경중완급에 따른 </a:t>
            </a:r>
            <a:r>
              <a:rPr lang="ko-KR" altLang="ko-KR" sz="1600" b="1" dirty="0"/>
              <a:t>우선 순위 관리로 효율적 자원 운용과 성과 극대화 기여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pPr lvl="0"/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ko-KR" altLang="ko-KR" sz="1600" b="1" dirty="0"/>
              <a:t>주인 의식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사명감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변화를 선도하여 조직 성과 극대화를 실현하고</a:t>
            </a:r>
            <a:r>
              <a:rPr lang="en-US" altLang="ko-KR" sz="1600" b="1" dirty="0"/>
              <a:t>, </a:t>
            </a:r>
            <a:endParaRPr lang="ko-KR" altLang="ko-KR" sz="1600" dirty="0"/>
          </a:p>
          <a:p>
            <a:r>
              <a:rPr lang="en-US" altLang="ko-KR" sz="1600" b="1" dirty="0"/>
              <a:t>    </a:t>
            </a:r>
            <a:r>
              <a:rPr lang="ko-KR" altLang="ko-KR" sz="1600" b="1" dirty="0"/>
              <a:t>미래 지속 성장</a:t>
            </a:r>
            <a:r>
              <a:rPr lang="en-US" altLang="ko-KR" sz="1600" b="1" dirty="0"/>
              <a:t>/</a:t>
            </a:r>
            <a:r>
              <a:rPr lang="ko-KR" altLang="ko-KR" sz="1600" b="1" dirty="0"/>
              <a:t>발전 견인</a:t>
            </a:r>
            <a:endParaRPr lang="ko-KR" altLang="ko-KR" sz="1600" dirty="0"/>
          </a:p>
          <a:p>
            <a:r>
              <a:rPr lang="en-US" altLang="ko-KR" sz="1600" dirty="0"/>
              <a:t>     - </a:t>
            </a:r>
            <a:r>
              <a:rPr lang="ko-KR" altLang="ko-KR" sz="1600" dirty="0"/>
              <a:t>성과 지향 활동으로 </a:t>
            </a:r>
            <a:r>
              <a:rPr lang="ko-KR" altLang="ko-KR" sz="1600" b="1" dirty="0"/>
              <a:t>전체 최적화</a:t>
            </a:r>
            <a:r>
              <a:rPr lang="en-US" altLang="ko-KR" sz="1600" b="1" dirty="0"/>
              <a:t> , </a:t>
            </a:r>
            <a:r>
              <a:rPr lang="ko-KR" altLang="ko-KR" sz="1600" b="1" dirty="0"/>
              <a:t>고부가 가치를 중시하여 손익 구조 개선 추구</a:t>
            </a:r>
            <a:endParaRPr lang="ko-KR" altLang="ko-KR" sz="1600" dirty="0"/>
          </a:p>
          <a:p>
            <a:r>
              <a:rPr lang="en-US" altLang="ko-KR" sz="1600" dirty="0"/>
              <a:t>     - </a:t>
            </a:r>
            <a:r>
              <a:rPr lang="ko-KR" altLang="ko-KR" sz="1600" b="1" dirty="0"/>
              <a:t>예측과 대응 가능 경영</a:t>
            </a:r>
            <a:r>
              <a:rPr lang="en-US" altLang="ko-KR" sz="1600" dirty="0"/>
              <a:t>: </a:t>
            </a:r>
            <a:r>
              <a:rPr lang="ko-KR" altLang="ko-KR" sz="1600" dirty="0"/>
              <a:t>시나리오</a:t>
            </a:r>
            <a:r>
              <a:rPr lang="en-US" altLang="ko-KR" sz="1600" dirty="0"/>
              <a:t> </a:t>
            </a:r>
            <a:r>
              <a:rPr lang="ko-KR" altLang="ko-KR" sz="1600" dirty="0"/>
              <a:t>별 대책 운용 및</a:t>
            </a:r>
            <a:r>
              <a:rPr lang="en-US" altLang="ko-KR" sz="1600" dirty="0"/>
              <a:t> Risk </a:t>
            </a:r>
            <a:r>
              <a:rPr lang="ko-KR" altLang="ko-KR" sz="1600" dirty="0"/>
              <a:t>관리</a:t>
            </a:r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pPr lvl="0"/>
            <a:r>
              <a:rPr lang="ko-KR" altLang="en-US" sz="1600" b="1" dirty="0">
                <a:sym typeface="Wingdings"/>
              </a:rPr>
              <a:t> 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</a:t>
            </a:r>
            <a:r>
              <a:rPr lang="ko-KR" altLang="en-US" sz="1600" b="1" dirty="0">
                <a:sym typeface="Wingdings"/>
              </a:rPr>
              <a:t> </a:t>
            </a:r>
            <a:r>
              <a:rPr lang="ko-KR" altLang="ko-KR" sz="1600" b="1" dirty="0"/>
              <a:t>조직 문화 창</a:t>
            </a:r>
            <a:r>
              <a:rPr lang="ko-KR" altLang="en-US" sz="1600" b="1" dirty="0"/>
              <a:t>출</a:t>
            </a:r>
            <a:r>
              <a:rPr lang="en-US" altLang="ko-KR" sz="1600" b="1" dirty="0"/>
              <a:t> : “</a:t>
            </a:r>
            <a:r>
              <a:rPr lang="ko-KR" altLang="ko-KR" sz="1600" b="1" dirty="0"/>
              <a:t>행복한 일터</a:t>
            </a:r>
            <a:r>
              <a:rPr lang="en-US" altLang="ko-KR" sz="1600" b="1" dirty="0"/>
              <a:t>” </a:t>
            </a:r>
            <a:r>
              <a:rPr lang="ko-KR" altLang="ko-KR" sz="1600" b="1" dirty="0"/>
              <a:t>조직 문화 구축</a:t>
            </a:r>
            <a:endParaRPr lang="ko-KR" altLang="ko-KR" sz="1600" dirty="0"/>
          </a:p>
          <a:p>
            <a:r>
              <a:rPr lang="en-US" altLang="ko-KR" sz="1600" dirty="0"/>
              <a:t>     - </a:t>
            </a:r>
            <a:r>
              <a:rPr lang="ko-KR" altLang="ko-KR" sz="1600" dirty="0"/>
              <a:t>주인의식 함양으로 </a:t>
            </a:r>
            <a:r>
              <a:rPr lang="ko-KR" altLang="ko-KR" sz="1600" b="1" dirty="0"/>
              <a:t>현장 완결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형 조직 문화 정착</a:t>
            </a:r>
            <a:endParaRPr lang="ko-KR" altLang="ko-KR" sz="1600" dirty="0"/>
          </a:p>
          <a:p>
            <a:r>
              <a:rPr lang="en-US" altLang="ko-KR" sz="1600" dirty="0"/>
              <a:t>     - </a:t>
            </a:r>
            <a:r>
              <a:rPr lang="ko-KR" altLang="ko-KR" sz="1600" dirty="0"/>
              <a:t>회사 공헌지표 개발하여 </a:t>
            </a:r>
            <a:r>
              <a:rPr lang="ko-KR" altLang="ko-KR" sz="1600" b="1" dirty="0"/>
              <a:t>부서간 협업 강화 및 성과 공유 실천</a:t>
            </a:r>
            <a:endParaRPr lang="ko-KR" altLang="ko-KR" sz="1600" dirty="0"/>
          </a:p>
          <a:p>
            <a:endParaRPr lang="ko-KR" altLang="ko-KR" sz="16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+mj-lt"/>
            </a:endParaRPr>
          </a:p>
          <a:p>
            <a:endParaRPr lang="ko-KR" altLang="ko-KR" sz="1600" dirty="0">
              <a:solidFill>
                <a:srgbClr val="0066FF"/>
              </a:solidFill>
            </a:endParaRPr>
          </a:p>
          <a:p>
            <a:r>
              <a:rPr lang="en-US" altLang="ko-KR" sz="1600" b="1" dirty="0"/>
              <a:t> </a:t>
            </a:r>
            <a:endParaRPr lang="ko-KR" altLang="ko-KR" sz="1600" dirty="0">
              <a:solidFill>
                <a:srgbClr val="0066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6</a:t>
            </a:fld>
            <a:r>
              <a:rPr lang="en-US" altLang="ko-KR" dirty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940014"/>
            <a:ext cx="895802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66FF"/>
                </a:solidFill>
              </a:rPr>
              <a:t>[2015.01 ~ 2016.02  </a:t>
            </a:r>
            <a:r>
              <a:rPr lang="ko-KR" altLang="en-US" b="1" dirty="0">
                <a:solidFill>
                  <a:srgbClr val="0066FF"/>
                </a:solidFill>
              </a:rPr>
              <a:t>중국 </a:t>
            </a:r>
            <a:r>
              <a:rPr lang="en-US" altLang="ko-KR" b="1" dirty="0">
                <a:solidFill>
                  <a:srgbClr val="0066FF"/>
                </a:solidFill>
              </a:rPr>
              <a:t>LEXY(</a:t>
            </a:r>
            <a:r>
              <a:rPr lang="ko-KR" altLang="en-US" b="1" dirty="0">
                <a:solidFill>
                  <a:srgbClr val="0066FF"/>
                </a:solidFill>
              </a:rPr>
              <a:t>유</a:t>
            </a:r>
            <a:r>
              <a:rPr lang="en-US" altLang="ko-KR" b="1" dirty="0">
                <a:solidFill>
                  <a:srgbClr val="0066FF"/>
                </a:solidFill>
              </a:rPr>
              <a:t>)  </a:t>
            </a:r>
            <a:r>
              <a:rPr lang="ko-KR" altLang="en-US" b="1" dirty="0">
                <a:solidFill>
                  <a:srgbClr val="0066FF"/>
                </a:solidFill>
              </a:rPr>
              <a:t>개발 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품질 </a:t>
            </a:r>
            <a:r>
              <a:rPr lang="en-US" altLang="ko-KR" b="1" dirty="0">
                <a:solidFill>
                  <a:srgbClr val="0066FF"/>
                </a:solidFill>
              </a:rPr>
              <a:t>,</a:t>
            </a:r>
            <a:r>
              <a:rPr lang="ko-KR" altLang="en-US" b="1" dirty="0">
                <a:solidFill>
                  <a:srgbClr val="0066FF"/>
                </a:solidFill>
              </a:rPr>
              <a:t>제조 혁신</a:t>
            </a:r>
            <a:r>
              <a:rPr lang="en-US" altLang="ko-KR" b="1" dirty="0">
                <a:solidFill>
                  <a:srgbClr val="0066FF"/>
                </a:solidFill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o"/>
            </a:pPr>
            <a:r>
              <a:rPr lang="ko-KR" altLang="en-US" sz="1600" b="1" dirty="0">
                <a:latin typeface="+mn-ea"/>
                <a:sym typeface="Wingdings"/>
              </a:rPr>
              <a:t>직무내용 </a:t>
            </a:r>
            <a:r>
              <a:rPr lang="en-US" altLang="ko-KR" sz="1600" b="1" dirty="0">
                <a:latin typeface="+mn-ea"/>
                <a:sym typeface="Wingdings"/>
              </a:rPr>
              <a:t>: </a:t>
            </a:r>
            <a:r>
              <a:rPr lang="ko-KR" altLang="en-US" sz="1600" b="1" dirty="0">
                <a:latin typeface="+mn-ea"/>
                <a:sym typeface="Wingdings"/>
              </a:rPr>
              <a:t> 가전 </a:t>
            </a:r>
            <a:r>
              <a:rPr lang="ko-KR" altLang="en-US" sz="1600" b="1" dirty="0" err="1">
                <a:latin typeface="+mn-ea"/>
                <a:sym typeface="Wingdings"/>
              </a:rPr>
              <a:t>소물</a:t>
            </a:r>
            <a:r>
              <a:rPr lang="ko-KR" altLang="en-US" sz="1600" b="1" dirty="0">
                <a:latin typeface="+mn-ea"/>
                <a:sym typeface="Wingdings"/>
              </a:rPr>
              <a:t> 개발 및 품질 지도</a:t>
            </a:r>
            <a:r>
              <a:rPr lang="en-US" altLang="ko-KR" sz="1600" b="1" dirty="0">
                <a:latin typeface="+mn-ea"/>
                <a:sym typeface="Wingdings"/>
              </a:rPr>
              <a:t> , Biz</a:t>
            </a:r>
            <a:r>
              <a:rPr lang="ko-KR" altLang="en-US" sz="1600" b="1" dirty="0">
                <a:latin typeface="+mn-ea"/>
                <a:sym typeface="Wingdings"/>
              </a:rPr>
              <a:t>추진</a:t>
            </a:r>
            <a:r>
              <a:rPr lang="en-US" altLang="ko-KR" sz="1600" b="1" dirty="0">
                <a:latin typeface="+mn-ea"/>
                <a:sym typeface="Wingdings"/>
              </a:rPr>
              <a:t>(</a:t>
            </a:r>
            <a:r>
              <a:rPr lang="ko-KR" altLang="en-US" sz="1600" b="1" dirty="0">
                <a:latin typeface="+mn-ea"/>
                <a:sym typeface="Wingdings"/>
              </a:rPr>
              <a:t>삼성</a:t>
            </a:r>
            <a:r>
              <a:rPr lang="en-US" altLang="ko-KR" sz="1600" b="1" dirty="0">
                <a:latin typeface="+mn-ea"/>
                <a:sym typeface="Wingdings"/>
              </a:rPr>
              <a:t>,</a:t>
            </a:r>
            <a:r>
              <a:rPr lang="ko-KR" altLang="en-US" sz="1600" b="1" dirty="0" err="1">
                <a:latin typeface="+mn-ea"/>
                <a:sym typeface="Wingdings"/>
              </a:rPr>
              <a:t>위니아</a:t>
            </a:r>
            <a:r>
              <a:rPr lang="ko-KR" altLang="en-US" sz="1600" b="1" dirty="0">
                <a:latin typeface="+mn-ea"/>
                <a:sym typeface="Wingdings"/>
              </a:rPr>
              <a:t> 등</a:t>
            </a:r>
            <a:r>
              <a:rPr lang="en-US" altLang="ko-KR" sz="1600" b="1" dirty="0">
                <a:latin typeface="+mn-ea"/>
                <a:sym typeface="Wingdings"/>
              </a:rPr>
              <a:t>) ,</a:t>
            </a:r>
            <a:r>
              <a:rPr lang="ko-KR" altLang="en-US" sz="1600" b="1" dirty="0">
                <a:latin typeface="+mn-ea"/>
                <a:sym typeface="Wingdings"/>
              </a:rPr>
              <a:t>제조혁신활동</a:t>
            </a:r>
            <a:endParaRPr lang="en-US" altLang="ko-KR" sz="1600" b="1" dirty="0">
              <a:latin typeface="+mn-ea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latin typeface="+mn-ea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66FF"/>
                </a:solidFill>
                <a:latin typeface="+mn-ea"/>
                <a:sym typeface="Wingdings"/>
              </a:rPr>
              <a:t>[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  <a:sym typeface="Wingdings"/>
              </a:rPr>
              <a:t>주요성과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  <a:sym typeface="Wingdings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olidFill>
                <a:srgbClr val="0066FF"/>
              </a:solidFill>
              <a:latin typeface="+mn-ea"/>
            </a:endParaRPr>
          </a:p>
          <a:p>
            <a:pPr latinLnBrk="0"/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가전소물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청소기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정수기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청정기 외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개발지도 및 조기품질확보</a:t>
            </a:r>
            <a:r>
              <a:rPr lang="en-US" altLang="ko-KR" sz="1600" dirty="0">
                <a:latin typeface="+mn-ea"/>
              </a:rPr>
              <a:t>(CFD,CAE</a:t>
            </a:r>
            <a:r>
              <a:rPr lang="ko-KR" altLang="en-US" sz="1600" dirty="0">
                <a:latin typeface="+mn-ea"/>
              </a:rPr>
              <a:t>등 소프트웨어도입추진</a:t>
            </a:r>
            <a:r>
              <a:rPr lang="en-US" altLang="ko-KR" sz="1600" dirty="0">
                <a:latin typeface="+mn-ea"/>
              </a:rPr>
              <a:t>)</a:t>
            </a:r>
            <a:endParaRPr lang="ko-KR" altLang="ko-KR" sz="1600" dirty="0">
              <a:latin typeface="+mn-ea"/>
            </a:endParaRPr>
          </a:p>
          <a:p>
            <a:pPr latinLnBrk="0"/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삼성 </a:t>
            </a:r>
            <a:r>
              <a:rPr lang="ko-KR" altLang="en-US" sz="1600" dirty="0" err="1">
                <a:latin typeface="+mn-ea"/>
              </a:rPr>
              <a:t>충전식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DC Motor Biz </a:t>
            </a:r>
            <a:r>
              <a:rPr lang="ko-KR" altLang="en-US" sz="1600" dirty="0">
                <a:latin typeface="+mn-ea"/>
              </a:rPr>
              <a:t>추진</a:t>
            </a:r>
            <a:endParaRPr lang="ko-KR" altLang="ko-KR" sz="1600" dirty="0">
              <a:latin typeface="+mn-ea"/>
            </a:endParaRPr>
          </a:p>
          <a:p>
            <a:pPr latinLnBrk="0"/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위니아</a:t>
            </a:r>
            <a:r>
              <a:rPr lang="ko-KR" altLang="en-US" sz="1600" dirty="0">
                <a:latin typeface="+mn-ea"/>
              </a:rPr>
              <a:t> 청소기 </a:t>
            </a:r>
            <a:r>
              <a:rPr lang="en-US" altLang="ko-KR" sz="1600" dirty="0">
                <a:latin typeface="+mn-ea"/>
              </a:rPr>
              <a:t>OEM</a:t>
            </a:r>
            <a:r>
              <a:rPr lang="ko-KR" altLang="en-US" sz="1600" dirty="0">
                <a:latin typeface="+mn-ea"/>
              </a:rPr>
              <a:t>추진중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- </a:t>
            </a:r>
            <a:r>
              <a:rPr lang="ko-KR" altLang="en-US" sz="1600" dirty="0"/>
              <a:t>품질 혁신</a:t>
            </a:r>
            <a:r>
              <a:rPr lang="en-US" altLang="ko-KR" sz="1600" dirty="0"/>
              <a:t>(</a:t>
            </a:r>
            <a:r>
              <a:rPr lang="ko-KR" altLang="en-US" sz="1600" dirty="0"/>
              <a:t>품질기동대 조직</a:t>
            </a:r>
            <a:r>
              <a:rPr lang="en-US" altLang="ko-KR" sz="1600" dirty="0"/>
              <a:t>) </a:t>
            </a:r>
            <a:r>
              <a:rPr lang="ko-KR" altLang="en-US" sz="1600" dirty="0"/>
              <a:t>및 제조 혁신</a:t>
            </a:r>
            <a:r>
              <a:rPr lang="en-US" altLang="ko-KR" sz="1600" dirty="0"/>
              <a:t>(</a:t>
            </a:r>
            <a:r>
              <a:rPr lang="ko-KR" altLang="en-US" sz="1600" dirty="0"/>
              <a:t>부품전시회 활동</a:t>
            </a:r>
            <a:r>
              <a:rPr lang="en-US" altLang="ko-KR" sz="1600" dirty="0"/>
              <a:t>)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품종</a:t>
            </a:r>
            <a:r>
              <a:rPr lang="en-US" altLang="ko-KR" sz="1600" dirty="0"/>
              <a:t>,</a:t>
            </a:r>
            <a:r>
              <a:rPr lang="ko-KR" altLang="en-US" sz="1600" dirty="0"/>
              <a:t>색상</a:t>
            </a:r>
            <a:r>
              <a:rPr lang="en-US" altLang="ko-KR" sz="1600" dirty="0"/>
              <a:t>,</a:t>
            </a:r>
            <a:r>
              <a:rPr lang="ko-KR" altLang="en-US" sz="1600" dirty="0"/>
              <a:t>재질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체결류</a:t>
            </a:r>
            <a:r>
              <a:rPr lang="en-US" altLang="ko-KR" sz="1600" dirty="0"/>
              <a:t>,</a:t>
            </a:r>
          </a:p>
          <a:p>
            <a:pPr latinLnBrk="0"/>
            <a:r>
              <a:rPr lang="ko-KR" altLang="en-US" sz="1600" dirty="0"/>
              <a:t>    부자재 </a:t>
            </a:r>
            <a:r>
              <a:rPr lang="en-US" altLang="ko-KR" sz="1600" dirty="0"/>
              <a:t>30% </a:t>
            </a:r>
            <a:r>
              <a:rPr lang="ko-KR" altLang="en-US" sz="1600" dirty="0"/>
              <a:t>감축으로 초기 품질 확보 및 생산성 향상</a:t>
            </a:r>
            <a:endParaRPr lang="en-US" altLang="ko-KR" sz="1600" dirty="0"/>
          </a:p>
        </p:txBody>
      </p:sp>
      <p:pic>
        <p:nvPicPr>
          <p:cNvPr id="22" name="Picture 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39583" r="21094" b="23958"/>
          <a:stretch>
            <a:fillRect/>
          </a:stretch>
        </p:blipFill>
        <p:spPr bwMode="auto">
          <a:xfrm>
            <a:off x="282337" y="4020210"/>
            <a:ext cx="1066646" cy="76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0" y="5333038"/>
            <a:ext cx="2461726" cy="91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271381" y="3618651"/>
            <a:ext cx="1095035" cy="2466023"/>
            <a:chOff x="14756269" y="-647590"/>
            <a:chExt cx="3043110" cy="4804494"/>
          </a:xfrm>
        </p:grpSpPr>
        <p:pic>
          <p:nvPicPr>
            <p:cNvPr id="26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2800" y="-647590"/>
              <a:ext cx="2746579" cy="447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5"/>
            <p:cNvSpPr/>
            <p:nvPr/>
          </p:nvSpPr>
          <p:spPr>
            <a:xfrm>
              <a:off x="16426042" y="3035168"/>
              <a:ext cx="1373337" cy="790962"/>
            </a:xfrm>
            <a:prstGeom prst="rect">
              <a:avLst/>
            </a:prstGeom>
            <a:noFill/>
            <a:ln w="19050">
              <a:solidFill>
                <a:srgbClr val="1858A8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Arrow Connector 7"/>
            <p:cNvCxnSpPr>
              <a:stCxn id="27" idx="1"/>
            </p:cNvCxnSpPr>
            <p:nvPr/>
          </p:nvCxnSpPr>
          <p:spPr>
            <a:xfrm flipH="1">
              <a:off x="14756269" y="3430649"/>
              <a:ext cx="1669772" cy="726255"/>
            </a:xfrm>
            <a:prstGeom prst="straightConnector1">
              <a:avLst/>
            </a:prstGeom>
            <a:ln>
              <a:solidFill>
                <a:srgbClr val="1858A8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3414152" y="6183552"/>
            <a:ext cx="299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CAE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강도 해석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최적화</a:t>
            </a:r>
            <a:endParaRPr lang="ko-KR" altLang="en-US" dirty="0"/>
          </a:p>
        </p:txBody>
      </p:sp>
      <p:pic>
        <p:nvPicPr>
          <p:cNvPr id="30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77" y="3534040"/>
            <a:ext cx="720246" cy="145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92" y="3473137"/>
            <a:ext cx="416288" cy="12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469" y="3523352"/>
            <a:ext cx="541654" cy="119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410428" y="495898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위니아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OEM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03438" y="6208250"/>
            <a:ext cx="275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CFD(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유체해석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최적화</a:t>
            </a:r>
            <a:endParaRPr lang="ko-KR" altLang="en-US" dirty="0"/>
          </a:p>
        </p:txBody>
      </p:sp>
      <p:sp>
        <p:nvSpPr>
          <p:cNvPr id="2" name="화살표: 위로 구부러짐 1"/>
          <p:cNvSpPr/>
          <p:nvPr/>
        </p:nvSpPr>
        <p:spPr>
          <a:xfrm>
            <a:off x="1731202" y="4872279"/>
            <a:ext cx="550830" cy="410045"/>
          </a:xfrm>
          <a:prstGeom prst="curvedUp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37" y="3873493"/>
            <a:ext cx="906503" cy="901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51" y="3869544"/>
            <a:ext cx="902197" cy="122225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88642" y="495898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삼성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BIZ(DC</a:t>
            </a:r>
            <a:r>
              <a:rPr lang="ko-KR" altLang="en-US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모타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78" y="3679145"/>
            <a:ext cx="1259633" cy="7636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02" y="5502744"/>
            <a:ext cx="1059293" cy="70550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704600" y="62067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부품전시회</a:t>
            </a:r>
            <a:endParaRPr lang="ko-KR" altLang="en-US" dirty="0"/>
          </a:p>
        </p:txBody>
      </p:sp>
      <p:pic>
        <p:nvPicPr>
          <p:cNvPr id="23" name="Picture 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39583" r="21094" b="23958"/>
          <a:stretch>
            <a:fillRect/>
          </a:stretch>
        </p:blipFill>
        <p:spPr bwMode="auto">
          <a:xfrm>
            <a:off x="254345" y="4012622"/>
            <a:ext cx="1066646" cy="76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7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85979" y="816904"/>
            <a:ext cx="8880529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66FF"/>
                </a:solidFill>
              </a:rPr>
              <a:t>[2012.03 ~ 2014.10  </a:t>
            </a:r>
            <a:r>
              <a:rPr lang="ko-KR" altLang="ko-KR" b="1" dirty="0">
                <a:solidFill>
                  <a:srgbClr val="0066FF"/>
                </a:solidFill>
              </a:rPr>
              <a:t>삼성전자㈜</a:t>
            </a:r>
            <a:r>
              <a:rPr lang="en-US" altLang="ko-KR" b="1" dirty="0">
                <a:solidFill>
                  <a:srgbClr val="0066FF"/>
                </a:solidFill>
              </a:rPr>
              <a:t>  </a:t>
            </a:r>
            <a:r>
              <a:rPr lang="ko-KR" altLang="ko-KR" b="1" dirty="0">
                <a:solidFill>
                  <a:srgbClr val="0066FF"/>
                </a:solidFill>
              </a:rPr>
              <a:t>수원사업장 </a:t>
            </a:r>
            <a:r>
              <a:rPr lang="en-US" altLang="ko-KR" b="1" dirty="0">
                <a:solidFill>
                  <a:srgbClr val="0066FF"/>
                </a:solidFill>
              </a:rPr>
              <a:t>DMC</a:t>
            </a:r>
            <a:r>
              <a:rPr lang="ko-KR" altLang="ko-KR" b="1" dirty="0">
                <a:solidFill>
                  <a:srgbClr val="0066FF"/>
                </a:solidFill>
              </a:rPr>
              <a:t>연구소 수석연구원</a:t>
            </a:r>
            <a:r>
              <a:rPr lang="en-US" altLang="ko-KR" b="1" dirty="0">
                <a:solidFill>
                  <a:srgbClr val="0066FF"/>
                </a:solidFill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 </a:t>
            </a:r>
            <a:r>
              <a:rPr lang="ko-KR" altLang="en-US" sz="1600" b="1" dirty="0">
                <a:sym typeface="Wingdings"/>
              </a:rPr>
              <a:t>직무내용 </a:t>
            </a:r>
            <a:r>
              <a:rPr lang="en-US" altLang="ko-KR" sz="1600" b="1" dirty="0">
                <a:sym typeface="Wingdings"/>
              </a:rPr>
              <a:t>: </a:t>
            </a:r>
            <a:r>
              <a:rPr lang="ko-KR" altLang="en-US" sz="1600" b="1" dirty="0">
                <a:sym typeface="Wingdings"/>
              </a:rPr>
              <a:t>미래가전 핵심기술 발굴 </a:t>
            </a:r>
            <a:r>
              <a:rPr lang="en-US" altLang="ko-KR" sz="1600" b="1" dirty="0">
                <a:sym typeface="Wingdings"/>
              </a:rPr>
              <a:t>,</a:t>
            </a:r>
            <a:r>
              <a:rPr lang="ko-KR" altLang="en-US" sz="1600" b="1" dirty="0">
                <a:sym typeface="Wingdings"/>
              </a:rPr>
              <a:t> 생활가전사업부 이관 및 상품화</a:t>
            </a:r>
            <a:endParaRPr lang="en-US" altLang="ko-KR" sz="1600" b="1" dirty="0"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o"/>
            </a:pPr>
            <a:endParaRPr lang="en-US" altLang="ko-KR" sz="1600" b="1" dirty="0"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[</a:t>
            </a:r>
            <a:r>
              <a:rPr lang="ko-KR" altLang="en-US" sz="1600" b="1" dirty="0">
                <a:solidFill>
                  <a:srgbClr val="0066FF"/>
                </a:solidFill>
                <a:sym typeface="Wingdings"/>
              </a:rPr>
              <a:t>주요성과</a:t>
            </a:r>
            <a:r>
              <a:rPr lang="en-US" altLang="ko-KR" sz="1600" b="1" dirty="0">
                <a:solidFill>
                  <a:srgbClr val="0066FF"/>
                </a:solidFill>
                <a:sym typeface="Wingdings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olidFill>
                <a:srgbClr val="0066FF"/>
              </a:solidFill>
            </a:endParaRPr>
          </a:p>
          <a:p>
            <a:pPr latinLnBrk="0"/>
            <a:r>
              <a:rPr lang="en-US" altLang="ko-KR" sz="1600" dirty="0"/>
              <a:t>   - </a:t>
            </a:r>
            <a:r>
              <a:rPr lang="ko-KR" altLang="ko-KR" sz="1600" dirty="0"/>
              <a:t>로봇 </a:t>
            </a:r>
            <a:r>
              <a:rPr lang="en-US" altLang="ko-KR" sz="1600" dirty="0"/>
              <a:t>Stuck-Free(</a:t>
            </a:r>
            <a:r>
              <a:rPr lang="ko-KR" altLang="ko-KR" sz="1600" dirty="0"/>
              <a:t>장애물통과</a:t>
            </a:r>
            <a:r>
              <a:rPr lang="en-US" altLang="ko-KR" sz="1600" dirty="0"/>
              <a:t>)</a:t>
            </a:r>
            <a:r>
              <a:rPr lang="ko-KR" altLang="ko-KR" sz="1600" dirty="0"/>
              <a:t>기술개발 및 이전</a:t>
            </a:r>
          </a:p>
          <a:p>
            <a:pPr latinLnBrk="0"/>
            <a:r>
              <a:rPr lang="en-US" altLang="ko-KR" sz="1600" dirty="0"/>
              <a:t>   - Robot</a:t>
            </a:r>
            <a:r>
              <a:rPr lang="ko-KR" altLang="ko-KR" sz="1600" dirty="0"/>
              <a:t> </a:t>
            </a:r>
            <a:r>
              <a:rPr lang="en-US" altLang="ko-KR" sz="1600" dirty="0"/>
              <a:t>Single</a:t>
            </a:r>
            <a:r>
              <a:rPr lang="ko-KR" altLang="ko-KR" sz="1600" dirty="0"/>
              <a:t> </a:t>
            </a:r>
            <a:r>
              <a:rPr lang="en-US" altLang="ko-KR" sz="1600" dirty="0"/>
              <a:t>Cyclone, </a:t>
            </a:r>
            <a:r>
              <a:rPr lang="ko-KR" altLang="ko-KR" sz="1600" dirty="0"/>
              <a:t>핵심</a:t>
            </a:r>
            <a:r>
              <a:rPr lang="en-US" altLang="ko-KR" sz="1600" dirty="0"/>
              <a:t> </a:t>
            </a:r>
            <a:r>
              <a:rPr lang="ko-KR" altLang="ko-KR" sz="1600" dirty="0"/>
              <a:t>구동</a:t>
            </a:r>
            <a:r>
              <a:rPr lang="en-US" altLang="ko-KR" sz="1600" dirty="0"/>
              <a:t> </a:t>
            </a:r>
            <a:r>
              <a:rPr lang="ko-KR" altLang="ko-KR" sz="1600" dirty="0"/>
              <a:t>부 개발 및 이전</a:t>
            </a:r>
          </a:p>
          <a:p>
            <a:pPr latinLnBrk="0"/>
            <a:r>
              <a:rPr lang="en-US" altLang="ko-KR" sz="1600" dirty="0"/>
              <a:t>   - Robot</a:t>
            </a:r>
            <a:r>
              <a:rPr lang="ko-KR" altLang="ko-KR" sz="1600" dirty="0"/>
              <a:t> </a:t>
            </a:r>
            <a:r>
              <a:rPr lang="en-US" altLang="ko-KR" sz="1600" dirty="0"/>
              <a:t>Multi Cyclone, </a:t>
            </a:r>
            <a:r>
              <a:rPr lang="ko-KR" altLang="ko-KR" sz="1600" dirty="0"/>
              <a:t>핵심</a:t>
            </a:r>
            <a:r>
              <a:rPr lang="en-US" altLang="ko-KR" sz="1600" dirty="0"/>
              <a:t> </a:t>
            </a:r>
            <a:r>
              <a:rPr lang="ko-KR" altLang="ko-KR" sz="1600" dirty="0"/>
              <a:t>센서</a:t>
            </a:r>
            <a:r>
              <a:rPr lang="en-US" altLang="ko-KR" sz="1600" dirty="0"/>
              <a:t> </a:t>
            </a:r>
            <a:r>
              <a:rPr lang="ko-KR" altLang="ko-KR" sz="1600" dirty="0"/>
              <a:t>류 개발</a:t>
            </a:r>
          </a:p>
          <a:p>
            <a:pPr latinLnBrk="0"/>
            <a:r>
              <a:rPr lang="en-US" altLang="ko-KR" sz="1600" dirty="0"/>
              <a:t>   - BLDC/SRM FAN</a:t>
            </a:r>
            <a:r>
              <a:rPr lang="ko-KR" altLang="ko-KR" sz="1600" dirty="0"/>
              <a:t>효율 향상 및 개발 산학협력</a:t>
            </a:r>
            <a:r>
              <a:rPr lang="en-US" altLang="ko-KR" sz="1600" dirty="0"/>
              <a:t>(</a:t>
            </a:r>
            <a:r>
              <a:rPr lang="ko-KR" altLang="ko-KR" sz="1600" dirty="0"/>
              <a:t>한국기연</a:t>
            </a:r>
            <a:r>
              <a:rPr lang="en-US" altLang="ko-KR" sz="1600" dirty="0"/>
              <a:t>, </a:t>
            </a:r>
            <a:r>
              <a:rPr lang="ko-KR" altLang="en-US" sz="1600" dirty="0"/>
              <a:t>삼성</a:t>
            </a:r>
            <a:r>
              <a:rPr lang="ko-KR" altLang="ko-KR" sz="1600" dirty="0"/>
              <a:t>전기</a:t>
            </a:r>
            <a:r>
              <a:rPr lang="en-US" altLang="ko-KR" sz="1600" dirty="0"/>
              <a:t>),Battery </a:t>
            </a:r>
            <a:r>
              <a:rPr lang="ko-KR" altLang="ko-KR" sz="1600" dirty="0"/>
              <a:t>산학협력</a:t>
            </a:r>
            <a:r>
              <a:rPr lang="en-US" altLang="ko-KR" sz="1600" dirty="0"/>
              <a:t>(</a:t>
            </a:r>
            <a:r>
              <a:rPr lang="ko-KR" altLang="ko-KR" sz="1600" dirty="0"/>
              <a:t>삼성</a:t>
            </a:r>
            <a:r>
              <a:rPr lang="en-US" altLang="ko-KR" sz="1600" dirty="0"/>
              <a:t>SDI)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- </a:t>
            </a:r>
            <a:r>
              <a:rPr lang="ko-KR" altLang="ko-KR" sz="1600" dirty="0"/>
              <a:t>냉장고 착상</a:t>
            </a:r>
            <a:r>
              <a:rPr lang="en-US" altLang="ko-KR" sz="1600" dirty="0"/>
              <a:t> </a:t>
            </a:r>
            <a:r>
              <a:rPr lang="ko-KR" altLang="ko-KR" sz="1600" dirty="0" err="1"/>
              <a:t>센싱</a:t>
            </a:r>
            <a:r>
              <a:rPr lang="en-US" altLang="ko-KR" sz="1600" dirty="0"/>
              <a:t>, </a:t>
            </a:r>
            <a:r>
              <a:rPr lang="ko-KR" altLang="ko-KR" sz="1600" dirty="0"/>
              <a:t>소비전력개선 </a:t>
            </a:r>
            <a:r>
              <a:rPr lang="en-US" altLang="ko-KR" sz="1600" dirty="0"/>
              <a:t> </a:t>
            </a:r>
            <a:r>
              <a:rPr lang="ko-KR" altLang="en-US" sz="1600" dirty="0"/>
              <a:t>및 김치냉장고 메탈냉각 연구 협업</a:t>
            </a:r>
            <a:r>
              <a:rPr lang="en-US" altLang="ko-KR" sz="1600" dirty="0"/>
              <a:t>(</a:t>
            </a:r>
            <a:r>
              <a:rPr lang="ko-KR" altLang="en-US" sz="1600" dirty="0"/>
              <a:t>사업부</a:t>
            </a:r>
            <a:r>
              <a:rPr lang="en-US" altLang="ko-KR" sz="1600" dirty="0"/>
              <a:t>)</a:t>
            </a:r>
            <a:r>
              <a:rPr lang="en-US" altLang="ko-KR" sz="1600" b="1" dirty="0"/>
              <a:t> </a:t>
            </a:r>
            <a:endParaRPr lang="ko-KR" altLang="ko-KR" sz="1600" dirty="0">
              <a:solidFill>
                <a:srgbClr val="0066FF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5979" y="4114511"/>
            <a:ext cx="2284338" cy="1623526"/>
            <a:chOff x="697558" y="4162170"/>
            <a:chExt cx="6857865" cy="2256522"/>
          </a:xfrm>
        </p:grpSpPr>
        <p:pic>
          <p:nvPicPr>
            <p:cNvPr id="9" name="그림 8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0338" y="5306461"/>
              <a:ext cx="1095079" cy="1046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그림 9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40007" y="4300784"/>
              <a:ext cx="1120907" cy="108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그림 10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7558" y="4246538"/>
              <a:ext cx="1061499" cy="107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그림 11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9218" y="5445946"/>
              <a:ext cx="1025337" cy="85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그림 12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1179" y="5388055"/>
              <a:ext cx="1376632" cy="1030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그림 13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64007" y="4162170"/>
              <a:ext cx="1317221" cy="122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그림 14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64759" y="4225681"/>
              <a:ext cx="1234564" cy="1154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그림 15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7328" y="5416660"/>
              <a:ext cx="1268142" cy="937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그림 16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08685" y="4206418"/>
              <a:ext cx="1146738" cy="1154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687F-B5C1-4022-BC92-E55BE8DE57FB}" type="slidenum">
              <a:rPr lang="en-US" altLang="ko-KR" smtClean="0"/>
              <a:pPr/>
              <a:t>8</a:t>
            </a:fld>
            <a:r>
              <a:rPr lang="en-US" altLang="ko-KR" dirty="0"/>
              <a:t>/12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375127" y="6099627"/>
            <a:ext cx="45640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냉장고 </a:t>
            </a:r>
            <a:r>
              <a:rPr lang="ko-KR" altLang="en-US" sz="15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착상센싱연구로</a:t>
            </a:r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소비전력개선</a:t>
            </a: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사업부 협업</a:t>
            </a: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)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30957" y="6129273"/>
            <a:ext cx="37721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BLDC,</a:t>
            </a:r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배터리</a:t>
            </a: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로봇</a:t>
            </a: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5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구동부제어등</a:t>
            </a:r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산학협력</a:t>
            </a:r>
            <a:endParaRPr lang="ko-KR" altLang="en-US" sz="1500" dirty="0"/>
          </a:p>
        </p:txBody>
      </p:sp>
      <p:sp>
        <p:nvSpPr>
          <p:cNvPr id="22" name="직사각형 21"/>
          <p:cNvSpPr/>
          <p:nvPr/>
        </p:nvSpPr>
        <p:spPr>
          <a:xfrm>
            <a:off x="5376595" y="5516058"/>
            <a:ext cx="37674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김치냉장고 메탈냉각</a:t>
            </a: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사업부 협업</a:t>
            </a: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)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3" y="3936264"/>
            <a:ext cx="1301475" cy="1424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4" y="4035134"/>
            <a:ext cx="1309258" cy="1805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52" y="3925447"/>
            <a:ext cx="1390636" cy="21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1243</Words>
  <Application>Microsoft Office PowerPoint</Application>
  <PresentationFormat>화면 슬라이드 쇼(4:3)</PresentationFormat>
  <Paragraphs>261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微软雅黑</vt:lpstr>
      <vt:lpstr>맑은 고딕</vt:lpstr>
      <vt:lpstr>바탕</vt:lpstr>
      <vt:lpstr>Arial</vt:lpstr>
      <vt:lpstr>Times New Roman</vt:lpstr>
      <vt:lpstr>Trebuchet MS</vt:lpstr>
      <vt:lpstr>Wingdings</vt:lpstr>
      <vt:lpstr>Office 테마</vt:lpstr>
      <vt:lpstr>RESUME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choikeonsoo</cp:lastModifiedBy>
  <cp:revision>239</cp:revision>
  <cp:lastPrinted>2013-06-05T05:08:39Z</cp:lastPrinted>
  <dcterms:created xsi:type="dcterms:W3CDTF">2013-06-03T06:03:22Z</dcterms:created>
  <dcterms:modified xsi:type="dcterms:W3CDTF">2016-09-12T03:24:56Z</dcterms:modified>
</cp:coreProperties>
</file>