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57" r:id="rId4"/>
    <p:sldId id="258" r:id="rId5"/>
    <p:sldId id="259"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
            <a:r>
              <a:rPr lang="en-US" smtClean="0"/>
              <a:t>*</a:t>
            </a:r>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
            <a:r>
              <a:rPr lang="en-US" smtClean="0"/>
              <a:t>#</a:t>
            </a:r>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7D6A93E-457B-4016-AB12-CAEC72B72A6F}"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3BB4CC5-A30D-4416-85E1-9D466D49C4B8}"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E96E3E4-ADCD-4054-8AE0-41B5D869B1C8}"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E3ACC87-C776-4B3E-AE0A-FC0DC58E800E}"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82293B7-03C0-4CEC-BA73-995E3367541C}"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B1C9C80-CE3D-4B3B-8ED6-6167B4ED0E36}"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B30FAD1-97BE-40CE-8C4C-D3050C92C3A4}"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27D3C76-2B0A-487F-AB42-454D0AC2B748}"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13CA700-31CD-4B6B-B38D-ECF679E5466F}"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7335934-B9B5-48BE-A70C-17804A81B81C}"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45CADB6-82FE-464D-9493-41BB271986F2}"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4F43D54-C5E1-44C9-A563-6E19B51F98A0}"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013392F-D8A4-450A-B6F8-99573DE63BDC}"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F797C0D8-A5A7-4F56-A03E-FFBD11A2D8C7}" type="datetimeFigureOut">
              <a:rPr lang="en-US" smtClean="0"/>
              <a:t>5/5/2023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513D2D66-B572-4A57-B52C-E994B23EEA39}"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7C0D8-A5A7-4F56-A03E-FFBD11A2D8C7}" type="datetimeFigureOut">
              <a:rPr lang="en-US" smtClean="0"/>
              <a:t>5/5/2023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D2D66-B572-4A57-B52C-E994B23EEA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www.analyticsvidhya.com/blog/2020/12/predicting-using-linear-regression-in-r/" TargetMode="Externa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p:txBody>
          <a:bodyPr/>
          <a:lstStyle/>
          <a:p>
            <a:r>
              <a:rPr lang="en-US" b="1" dirty="0"/>
              <a:t>Analysis on Major Air Pollutants in Urban Areas</a:t>
            </a:r>
          </a:p>
        </p:txBody>
      </p:sp>
      <p:sp>
        <p:nvSpPr>
          <p:cNvPr id="3" name="Subtitle 2"/>
          <p:cNvSpPr>
            <a:spLocks noGrp="1" noEditPoints="1"/>
          </p:cNvSpPr>
          <p:nvPr>
            <p:ph type="subTitle" idx="1"/>
          </p:nvPr>
        </p:nvSpPr>
        <p:spPr/>
        <p:txBody>
          <a:bodyPr>
            <a:noAutofit/>
          </a:bodyPr>
          <a:lstStyle/>
          <a:p>
            <a:r>
              <a:rPr lang="en-US" sz="1600" dirty="0">
                <a:latin typeface="Times New Roman" pitchFamily="18" charset="0" panose="02020603050405020304"/>
                <a:cs typeface="Times New Roman" pitchFamily="18" charset="0" panose="02020603050405020304"/>
              </a:rPr>
              <a:t>Name: Saikiran Jelloji</a:t>
            </a:r>
          </a:p>
          <a:p>
            <a:r>
              <a:rPr lang="en-US" sz="1600" dirty="0">
                <a:latin typeface="Times New Roman" pitchFamily="18" charset="0" panose="02020603050405020304"/>
                <a:cs typeface="Times New Roman" pitchFamily="18" charset="0" panose="02020603050405020304"/>
              </a:rPr>
              <a:t>Student ID: M00341403</a:t>
            </a:r>
          </a:p>
          <a:p>
            <a:r>
              <a:rPr lang="en-US" sz="1600" dirty="0">
                <a:latin typeface="Times New Roman" pitchFamily="18" charset="0" panose="02020603050405020304"/>
                <a:cs typeface="Times New Roman" pitchFamily="18" charset="0" panose="02020603050405020304"/>
              </a:rPr>
              <a:t>Class Code: CIS663-01-SP23</a:t>
            </a:r>
          </a:p>
          <a:p>
            <a:r>
              <a:rPr lang="en-US" sz="1600" dirty="0">
                <a:latin typeface="Times New Roman" pitchFamily="18" charset="0" panose="02020603050405020304"/>
                <a:cs typeface="Times New Roman" pitchFamily="18" charset="0" panose="02020603050405020304"/>
              </a:rPr>
              <a:t>Class Name: R Studio</a:t>
            </a:r>
          </a:p>
          <a:p>
            <a:r>
              <a:rPr lang="en-US" sz="1600" dirty="0">
                <a:latin typeface="Times New Roman" pitchFamily="18" charset="0" panose="02020603050405020304"/>
                <a:cs typeface="Times New Roman" pitchFamily="18" charset="0" panose="02020603050405020304"/>
              </a:rPr>
              <a:t>Semester/Year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Results Contd.</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The results of the linear regression model show that the equation for use for predicting having a respiratory disease is:</a:t>
            </a:r>
          </a:p>
          <a:p>
            <a:r>
              <a:rPr lang="en-US" dirty="0" err="1">
                <a:latin typeface="Times New Roman" pitchFamily="18" charset="0" panose="02020603050405020304"/>
                <a:cs typeface="Times New Roman" pitchFamily="18" charset="0" panose="02020603050405020304"/>
              </a:rPr>
              <a:t>Predicted_outcome</a:t>
            </a:r>
            <a:r>
              <a:rPr lang="en-US" dirty="0">
                <a:latin typeface="Times New Roman" pitchFamily="18" charset="0" panose="02020603050405020304"/>
                <a:cs typeface="Times New Roman" pitchFamily="18" charset="0" panose="02020603050405020304"/>
              </a:rPr>
              <a:t>= </a:t>
            </a:r>
            <a:r>
              <a:rPr kumimoji="0" lang="en-US" altLang="en-US" sz="2400" b="0" i="0" u="none" strike="noStrike" cap="none" baseline="0" dirty="0">
                <a:ln>
                  <a:noFill/>
                </a:ln>
                <a:solidFill>
                  <a:srgbClr val="000000"/>
                </a:solidFill>
                <a:effectLst/>
                <a:latin typeface="Times New Roman" pitchFamily="18" charset="0" panose="02020603050405020304"/>
                <a:cs typeface="Times New Roman" pitchFamily="18" charset="0" panose="02020603050405020304"/>
              </a:rPr>
              <a:t>0.0868051</a:t>
            </a:r>
            <a:r>
              <a:rPr lang="en-US" altLang="en-US" dirty="0">
                <a:solidFill>
                  <a:srgbClr val="000000"/>
                </a:solidFill>
                <a:latin typeface="Lucida Console" pitchFamily="49" charset="0" panose="020B0609040504020204"/>
                <a:cs typeface="Times New Roman" pitchFamily="18" charset="0" panose="02020603050405020304"/>
              </a:rPr>
              <a:t>+</a:t>
            </a:r>
            <a:r>
              <a:rPr lang="en-US" sz="2400" dirty="0">
                <a:solidFill>
                  <a:srgbClr val="000000"/>
                </a:solidFill>
                <a:effectLst/>
                <a:latin typeface="Times New Roman" pitchFamily="18" charset="0" panose="02020603050405020304"/>
                <a:ea typeface="Times New Roman" pitchFamily="18" charset="0" panose="02020603050405020304"/>
                <a:cs typeface="Times New Roman" pitchFamily="18" charset="0" panose="02020603050405020304"/>
              </a:rPr>
              <a:t>0.0006991*SO2.Mean-						      0.0154271*CO.Mean+0.0007094*NO2.Mean. </a:t>
            </a:r>
            <a:endParaRPr lang="en-US" sz="2400" dirty="0">
              <a:effectLst/>
              <a:latin typeface="Times New Roman" pitchFamily="18" charset="0" panose="02020603050405020304"/>
              <a:ea typeface="Times New Roman" pitchFamily="18" charset="0" panose="02020603050405020304"/>
              <a:cs typeface="Times New Roman" pitchFamily="18" charset="0" panose="02020603050405020304"/>
            </a:endParaRPr>
          </a:p>
          <a:p>
            <a:endParaRPr lang="en-US" dirty="0">
              <a:latin typeface="Times New Roman" pitchFamily="18" charset="0" panose="02020603050405020304"/>
              <a:cs typeface="Times New Roman" pitchFamily="18" charset="0" panose="02020603050405020304"/>
            </a:endParaRPr>
          </a:p>
        </p:txBody>
      </p:sp>
      <p:sp>
        <p:nvSpPr>
          <p:cNvPr id="4" name="Rectangle 1"/>
          <p:cNvSpPr>
            <a:spLocks noChangeArrowheads="1"/>
          </p:cNvSpPr>
          <p:nvPr/>
        </p:nvSpPr>
        <p:spPr bwMode="auto">
          <a:xfrm>
            <a:off x="0" y="90100"/>
            <a:ext cx="184731" cy="276999"/>
          </a:xfrm>
          <a:prstGeom prst="rect">
            <a:avLst/>
          </a:prstGeom>
          <a:solidFill>
            <a:srgbClr val="FFFFFF"/>
          </a:solidFill>
          <a:ln>
            <a:noFill/>
          </a:ln>
          <a:effectLst/>
        </p:spPr>
        <p:txBody>
          <a:bodyPr vert="horz" wrap="none" lIns="91440" tIns="0" rIns="91440" bIns="0" anchor="ctr">
            <a:prstTxWarp prst="textNoShape">
              <a:avLst/>
            </a:prstTxWarp>
            <a:spAutoFit/>
          </a:bodyPr>
          <a:lstStyle/>
          <a:p>
            <a:pPr marL="0" marR="0" indent="0" algn="l" defTabSz="914400" rtl="0" eaLnBrk="0" fontAlgn="base" latinLnBrk="0" hangingPunct="0">
              <a:lnSpc>
                <a:spcPct val="100000"/>
              </a:lnSpc>
              <a:spcBef>
                <a:spcPct val="0"/>
              </a:spcBef>
              <a:spcAft>
                <a:spcPct val="0"/>
              </a:spcAft>
              <a:buSzPct val="100000"/>
              <a:buFontTx/>
              <a:buNone/>
            </a:pPr>
            <a:endParaRPr kumimoji="0" lang="en-US" altLang="en-US" sz="1800" b="0" i="0" u="none" strike="noStrike" cap="none" baseline="0" dirty="0">
              <a:ln>
                <a:noFill/>
              </a:ln>
              <a:solidFill>
                <a:schemeClr val="tx1"/>
              </a:solidFill>
              <a:effectLst/>
              <a:latin typeface="Arial" pitchFamily="34" charset="0" panose="020B0604020202020204"/>
            </a:endParaRPr>
          </a:p>
        </p:txBody>
      </p:sp>
      <p:sp>
        <p:nvSpPr>
          <p:cNvPr id="5" name="Rectangle 2"/>
          <p:cNvSpPr>
            <a:spLocks noChangeArrowheads="1"/>
          </p:cNvSpPr>
          <p:nvPr/>
        </p:nvSpPr>
        <p:spPr bwMode="auto">
          <a:xfrm>
            <a:off x="152400" y="319444"/>
            <a:ext cx="207108" cy="123111"/>
          </a:xfrm>
          <a:prstGeom prst="rect">
            <a:avLst/>
          </a:prstGeom>
          <a:solidFill>
            <a:srgbClr val="FFFFFF"/>
          </a:solidFill>
          <a:ln>
            <a:noFill/>
          </a:ln>
          <a:effectLst/>
        </p:spPr>
        <p:txBody>
          <a:bodyPr vert="horz" wrap="none" lIns="91440" tIns="0" rIns="91440" bIns="0" anchor="ctr">
            <a:prstTxWarp prst="textNoShape">
              <a:avLst/>
            </a:prstTxWarp>
            <a:spAutoFit/>
          </a:bodyPr>
          <a:lstStyle/>
          <a:p>
            <a:pPr marL="0" marR="0" indent="0" algn="l" defTabSz="914400" rtl="0" eaLnBrk="0" fontAlgn="base" latinLnBrk="0" hangingPunct="0">
              <a:lnSpc>
                <a:spcPct val="100000"/>
              </a:lnSpc>
              <a:spcBef>
                <a:spcPct val="0"/>
              </a:spcBef>
              <a:spcAft>
                <a:spcPct val="0"/>
              </a:spcAft>
              <a:buSzPct val="100000"/>
              <a:buFontTx/>
              <a:buNone/>
            </a:pPr>
            <a:r>
              <a:rPr kumimoji="0" lang="en-US" altLang="en-US" sz="800" b="0" i="0" u="none" strike="noStrike" cap="none" baseline="0" dirty="0">
                <a:ln>
                  <a:noFill/>
                </a:ln>
                <a:solidFill>
                  <a:schemeClr val="tx1"/>
                </a:solidFill>
                <a:effectLst/>
              </a:rPr>
              <a:t> </a:t>
            </a:r>
            <a:endParaRPr kumimoji="0" lang="en-US" altLang="en-US" sz="1800" b="0" i="0" u="none" strike="noStrike" cap="none" baseline="0" dirty="0">
              <a:ln>
                <a:noFill/>
              </a:ln>
              <a:solidFill>
                <a:schemeClr val="tx1"/>
              </a:solidFill>
              <a:effectLst/>
              <a:latin typeface="Arial" pitchFamily="34" charset="0"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Implications</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It would be recommended from this project that several machine learning techniques be implemented for the prediction analysis. </a:t>
            </a:r>
          </a:p>
          <a:p>
            <a:r>
              <a:rPr lang="en-US" dirty="0">
                <a:latin typeface="Times New Roman" pitchFamily="18" charset="0" panose="02020603050405020304"/>
                <a:cs typeface="Times New Roman" pitchFamily="18" charset="0" panose="02020603050405020304"/>
              </a:rPr>
              <a:t>In addition, a more defined data be used to ensure that the results of the project can be generalized for other cities and areas.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Conclusion</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The project has been successfully performed and it has been clear on the main air pollutants in urban areas and in different cities.</a:t>
            </a:r>
          </a:p>
          <a:p>
            <a:r>
              <a:rPr lang="en-US" dirty="0">
                <a:latin typeface="Times New Roman" pitchFamily="18" charset="0" panose="02020603050405020304"/>
                <a:cs typeface="Times New Roman" pitchFamily="18" charset="0" panose="02020603050405020304"/>
              </a:rPr>
              <a:t> Sulphur is main air pollutant in urban areas.</a:t>
            </a:r>
          </a:p>
          <a:p>
            <a:r>
              <a:rPr lang="en-US" dirty="0">
                <a:latin typeface="Times New Roman" pitchFamily="18" charset="0" panose="02020603050405020304"/>
                <a:cs typeface="Times New Roman" pitchFamily="18" charset="0" panose="02020603050405020304"/>
              </a:rPr>
              <a:t> Also the linear regression model have shown that the predictor variables are not  statistically significant to our model (Maverick, 2023).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References</a:t>
            </a:r>
          </a:p>
        </p:txBody>
      </p:sp>
      <p:sp>
        <p:nvSpPr>
          <p:cNvPr id="3" name="Content Placeholder 2"/>
          <p:cNvSpPr>
            <a:spLocks noGrp="1" noEditPoints="1"/>
          </p:cNvSpPr>
          <p:nvPr>
            <p:ph idx="1"/>
          </p:nvPr>
        </p:nvSpPr>
        <p:spPr/>
        <p:txBody>
          <a:bodyPr>
            <a:noAutofit/>
          </a:bodyPr>
          <a:lstStyle/>
          <a:p>
            <a:r>
              <a:rPr lang="en-US" sz="2400" dirty="0">
                <a:latin typeface="Times New Roman" pitchFamily="18" charset="0" panose="02020603050405020304"/>
                <a:cs typeface="Times New Roman" pitchFamily="18" charset="0" panose="02020603050405020304"/>
              </a:rPr>
              <a:t>Maverick. (2023). Learn to Predict Using Linear Regression in R With Ease (Updated 2023). Analytics Vidhya.               </a:t>
            </a:r>
            <a:r>
              <a:rPr lang="en-US" sz="2400" dirty="0">
                <a:latin typeface="Times New Roman" pitchFamily="18" charset="0" panose="02020603050405020304"/>
                <a:cs typeface="Times New Roman" pitchFamily="18" charset="0" panose="02020603050405020304"/>
                <a:hlinkClick r:id="rId1"/>
              </a:rPr>
              <a:t>https://www.analyticsvidhya.com/blog/2020/12/predicting-using-linear-regression-in-r/</a:t>
            </a:r>
            <a:endParaRPr lang="en-US" sz="2400" dirty="0">
              <a:latin typeface="Times New Roman" pitchFamily="18" charset="0" panose="02020603050405020304"/>
              <a:cs typeface="Times New Roman" pitchFamily="18" charset="0" panose="02020603050405020304"/>
            </a:endParaRPr>
          </a:p>
          <a:p>
            <a:r>
              <a:rPr lang="en-US" sz="2400" dirty="0" err="1">
                <a:latin typeface="Times New Roman" pitchFamily="18" charset="0" panose="02020603050405020304"/>
                <a:cs typeface="Times New Roman" pitchFamily="18" charset="0" panose="02020603050405020304"/>
              </a:rPr>
              <a:t>Mustafaraj</a:t>
            </a:r>
            <a:r>
              <a:rPr lang="en-US" sz="2400" dirty="0">
                <a:latin typeface="Times New Roman" pitchFamily="18" charset="0" panose="02020603050405020304"/>
                <a:cs typeface="Times New Roman" pitchFamily="18" charset="0" panose="02020603050405020304"/>
              </a:rPr>
              <a:t>, G., Lowry, G., &amp; Chen, J. (2011). Prediction of room temperature and relative humidity by autoregressive linear and nonlinear neural network models for an open office. Energy and Buildings, 43(6), 1452-1460.</a:t>
            </a:r>
          </a:p>
          <a:p>
            <a:r>
              <a:rPr lang="en-US" sz="2400" dirty="0">
                <a:latin typeface="Times New Roman" pitchFamily="18" charset="0" panose="02020603050405020304"/>
                <a:cs typeface="Times New Roman" pitchFamily="18" charset="0" panose="02020603050405020304"/>
              </a:rPr>
              <a:t>Qin, J., &amp; Gong, N. (2022). The estimation of the carbon dioxide emission and driving factors in China based on machine learning methods. Sustainable Production and Consumption, 33, 218-229.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Overview of the Project</a:t>
            </a:r>
          </a:p>
        </p:txBody>
      </p:sp>
      <p:sp>
        <p:nvSpPr>
          <p:cNvPr id="3" name="Content Placeholder 2"/>
          <p:cNvSpPr>
            <a:spLocks noGrp="1" noEditPoints="1"/>
          </p:cNvSpPr>
          <p:nvPr>
            <p:ph idx="1"/>
          </p:nvPr>
        </p:nvSpPr>
        <p:spPr/>
        <p:txBody>
          <a:bodyPr>
            <a:noAutofit/>
          </a:bodyPr>
          <a:lstStyle/>
          <a:p>
            <a:r>
              <a:rPr lang="en-US" sz="2300" dirty="0">
                <a:latin typeface="Times New Roman" pitchFamily="18" charset="0" panose="02020603050405020304"/>
                <a:cs typeface="Times New Roman" pitchFamily="18" charset="0" panose="02020603050405020304"/>
              </a:rPr>
              <a:t>The project has included more of visualization to understand the distribution of main air pollutants, Nitrogen, Sulphur, and Carbon, in urban areas. </a:t>
            </a:r>
          </a:p>
          <a:p>
            <a:r>
              <a:rPr lang="en-US" sz="2300" dirty="0">
                <a:latin typeface="Times New Roman" pitchFamily="18" charset="0" panose="02020603050405020304"/>
                <a:cs typeface="Times New Roman" pitchFamily="18" charset="0" panose="02020603050405020304"/>
              </a:rPr>
              <a:t>The project is conducted in R-Studio using Markdown. </a:t>
            </a:r>
          </a:p>
          <a:p>
            <a:r>
              <a:rPr lang="en-US" sz="2300" dirty="0">
                <a:latin typeface="Times New Roman" pitchFamily="18" charset="0" panose="02020603050405020304"/>
                <a:cs typeface="Times New Roman" pitchFamily="18" charset="0" panose="02020603050405020304"/>
              </a:rPr>
              <a:t>The project has utilized an already existing data obtained from the </a:t>
            </a:r>
            <a:r>
              <a:rPr lang="en-US" sz="2300" dirty="0" err="1">
                <a:latin typeface="Times New Roman" pitchFamily="18" charset="0" panose="02020603050405020304"/>
                <a:cs typeface="Times New Roman" pitchFamily="18" charset="0" panose="02020603050405020304"/>
              </a:rPr>
              <a:t>data.world</a:t>
            </a:r>
            <a:r>
              <a:rPr lang="en-US" sz="2300" dirty="0">
                <a:latin typeface="Times New Roman" pitchFamily="18" charset="0" panose="02020603050405020304"/>
                <a:cs typeface="Times New Roman" pitchFamily="18" charset="0" panose="02020603050405020304"/>
              </a:rPr>
              <a:t> website. </a:t>
            </a:r>
          </a:p>
          <a:p>
            <a:r>
              <a:rPr lang="en-US" sz="2300" dirty="0">
                <a:latin typeface="Times New Roman" pitchFamily="18" charset="0" panose="02020603050405020304"/>
                <a:cs typeface="Times New Roman" pitchFamily="18" charset="0" panose="02020603050405020304"/>
              </a:rPr>
              <a:t>The project has included a multiple linear regression model for predictive analysis. </a:t>
            </a:r>
          </a:p>
          <a:p>
            <a:r>
              <a:rPr lang="en-US" sz="2300" dirty="0">
                <a:latin typeface="Times New Roman" pitchFamily="18" charset="0" panose="02020603050405020304"/>
                <a:cs typeface="Times New Roman" pitchFamily="18" charset="0" panose="02020603050405020304"/>
              </a:rPr>
              <a:t>The model can be used for predicting the occurrence of air pollution from the main air pollutants like the Nitrogen, Sulphur, and Carbon. </a:t>
            </a:r>
          </a:p>
          <a:p>
            <a:r>
              <a:rPr lang="en-US" sz="2300" dirty="0">
                <a:latin typeface="Times New Roman" pitchFamily="18" charset="0" panose="02020603050405020304"/>
                <a:cs typeface="Times New Roman" pitchFamily="18" charset="0" panose="02020603050405020304"/>
              </a:rPr>
              <a:t>It also considered probability of having respiratory diseases as result of air pollution from effect of Sulphur, Carbon, and Nitrogen. </a:t>
            </a:r>
          </a:p>
          <a:p>
            <a:r>
              <a:rPr lang="en-US" sz="2300" dirty="0">
                <a:latin typeface="Times New Roman" pitchFamily="18" charset="0" panose="02020603050405020304"/>
                <a:cs typeface="Times New Roman" pitchFamily="18" charset="0" panose="02020603050405020304"/>
              </a:rPr>
              <a:t>The project has identified that Sulphur is the leading air pollutant in the urban areas. </a:t>
            </a:r>
          </a:p>
          <a:p>
            <a:pPr marL="0" indent="0">
              <a:buNone/>
            </a:pPr>
            <a:endParaRPr lang="en-US" sz="2000" dirty="0">
              <a:latin typeface="Times New Roman" pitchFamily="18" charset="0" panose="02020603050405020304"/>
              <a:cs typeface="Times New Roman" pitchFamily="18" charset="0"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Introduction</a:t>
            </a:r>
          </a:p>
        </p:txBody>
      </p:sp>
      <p:sp>
        <p:nvSpPr>
          <p:cNvPr id="3" name="Content Placeholder 2"/>
          <p:cNvSpPr>
            <a:spLocks noGrp="1" noEditPoints="1"/>
          </p:cNvSpPr>
          <p:nvPr>
            <p:ph idx="1"/>
          </p:nvPr>
        </p:nvSpPr>
        <p:spPr/>
        <p:txBody>
          <a:bodyPr>
            <a:noAutofit/>
          </a:bodyPr>
          <a:lstStyle/>
          <a:p>
            <a:r>
              <a:rPr lang="en-US" sz="2000" dirty="0">
                <a:effectLst/>
                <a:latin typeface="Times New Roman" pitchFamily="18" charset="0" panose="02020603050405020304"/>
                <a:ea typeface="Cambria" pitchFamily="18" charset="0" panose="02040503050406030204"/>
                <a:cs typeface="Times New Roman" pitchFamily="18" charset="0" panose="02020603050405020304"/>
              </a:rPr>
              <a:t>Air pollution has become a serious challenge in urban areas. </a:t>
            </a:r>
          </a:p>
          <a:p>
            <a:r>
              <a:rPr lang="en-US" sz="2000" dirty="0">
                <a:latin typeface="Times New Roman" pitchFamily="18" charset="0" panose="02020603050405020304"/>
                <a:ea typeface="Cambria" pitchFamily="18" charset="0" panose="02040503050406030204"/>
                <a:cs typeface="Times New Roman" pitchFamily="18" charset="0" panose="02020603050405020304"/>
              </a:rPr>
              <a:t>A</a:t>
            </a:r>
            <a:r>
              <a:rPr lang="en-US" sz="2000" dirty="0">
                <a:effectLst/>
                <a:latin typeface="Times New Roman" pitchFamily="18" charset="0" panose="02020603050405020304"/>
                <a:ea typeface="Cambria" pitchFamily="18" charset="0" panose="02040503050406030204"/>
                <a:cs typeface="Times New Roman" pitchFamily="18" charset="0" panose="02020603050405020304"/>
              </a:rPr>
              <a:t>ir pollution is associated with diverse health issues like cancer, a deadly disease, or heart disease, generally identified as respiratory diseases. </a:t>
            </a:r>
          </a:p>
          <a:p>
            <a:r>
              <a:rPr lang="en-US" sz="2000" dirty="0">
                <a:effectLst/>
                <a:latin typeface="Times New Roman" pitchFamily="18" charset="0" panose="02020603050405020304"/>
                <a:ea typeface="Cambria" pitchFamily="18" charset="0" panose="02040503050406030204"/>
                <a:cs typeface="Times New Roman" pitchFamily="18" charset="0" panose="02020603050405020304"/>
              </a:rPr>
              <a:t>Therefore, my project tries to identify the factors that are highly causing air pollution in urban areas and take the right actions. </a:t>
            </a:r>
          </a:p>
          <a:p>
            <a:r>
              <a:rPr lang="en-US" sz="2000" dirty="0">
                <a:latin typeface="Times New Roman" pitchFamily="18" charset="0" panose="02020603050405020304"/>
                <a:ea typeface="Cambria" pitchFamily="18" charset="0" panose="02040503050406030204"/>
                <a:cs typeface="Times New Roman" pitchFamily="18" charset="0" panose="02020603050405020304"/>
              </a:rPr>
              <a:t>T</a:t>
            </a:r>
            <a:r>
              <a:rPr lang="en-US" sz="2000" dirty="0">
                <a:effectLst/>
                <a:latin typeface="Times New Roman" pitchFamily="18" charset="0" panose="02020603050405020304"/>
                <a:ea typeface="Cambria" pitchFamily="18" charset="0" panose="02040503050406030204"/>
                <a:cs typeface="Times New Roman" pitchFamily="18" charset="0" panose="02020603050405020304"/>
              </a:rPr>
              <a:t>he importance of this project is:</a:t>
            </a:r>
          </a:p>
          <a:p>
            <a:pPr lvl="1"/>
            <a:r>
              <a:rPr lang="en-US" sz="2000" dirty="0">
                <a:latin typeface="Times New Roman" pitchFamily="18" charset="0" panose="02020603050405020304"/>
                <a:ea typeface="Cambria" pitchFamily="18" charset="0" panose="02040503050406030204"/>
                <a:cs typeface="Times New Roman" pitchFamily="18" charset="0" panose="02020603050405020304"/>
              </a:rPr>
              <a:t>It will</a:t>
            </a:r>
            <a:r>
              <a:rPr lang="en-US" sz="2000" dirty="0">
                <a:effectLst/>
                <a:latin typeface="Times New Roman" pitchFamily="18" charset="0" panose="02020603050405020304"/>
                <a:ea typeface="Cambria" pitchFamily="18" charset="0" panose="02040503050406030204"/>
                <a:cs typeface="Times New Roman" pitchFamily="18" charset="0" panose="02020603050405020304"/>
              </a:rPr>
              <a:t> provide the advantage of identifying the main causes of air pollution and also forecast the levels of air pollution in urban areas. </a:t>
            </a:r>
          </a:p>
          <a:p>
            <a:pPr lvl="1"/>
            <a:r>
              <a:rPr lang="en-US" sz="2000" dirty="0">
                <a:effectLst/>
                <a:latin typeface="Times New Roman" pitchFamily="18" charset="0" panose="02020603050405020304"/>
                <a:ea typeface="Cambria" pitchFamily="18" charset="0" panose="02040503050406030204"/>
                <a:cs typeface="Times New Roman" pitchFamily="18" charset="0" panose="02020603050405020304"/>
              </a:rPr>
              <a:t>It will be helpful to create awareness among people on taking precautions that would be vital to avoid being exposed to air pollutants. </a:t>
            </a:r>
          </a:p>
          <a:p>
            <a:pPr lvl="1"/>
            <a:r>
              <a:rPr lang="en-US" sz="2000" dirty="0">
                <a:latin typeface="Times New Roman" pitchFamily="18" charset="0" panose="02020603050405020304"/>
                <a:ea typeface="Cambria" pitchFamily="18" charset="0" panose="02040503050406030204"/>
                <a:cs typeface="Times New Roman" pitchFamily="18" charset="0" panose="02020603050405020304"/>
              </a:rPr>
              <a:t>It will help </a:t>
            </a:r>
            <a:r>
              <a:rPr lang="en-US" sz="2000" dirty="0">
                <a:effectLst/>
                <a:latin typeface="Times New Roman" pitchFamily="18" charset="0" panose="02020603050405020304"/>
                <a:ea typeface="Cambria" pitchFamily="18" charset="0" panose="02040503050406030204"/>
                <a:cs typeface="Times New Roman" pitchFamily="18" charset="0" panose="02020603050405020304"/>
              </a:rPr>
              <a:t>environmental regulatory boards in implementing regulations that might help reduce air pollution in urban areas.</a:t>
            </a:r>
          </a:p>
          <a:p>
            <a:endParaRPr lang="en-US" sz="2400" dirty="0">
              <a:latin typeface="Times New Roman" pitchFamily="18" charset="0" panose="02020603050405020304"/>
              <a:cs typeface="Times New Roman" pitchFamily="18" charset="0"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Literature Review</a:t>
            </a:r>
          </a:p>
        </p:txBody>
      </p:sp>
      <p:sp>
        <p:nvSpPr>
          <p:cNvPr id="3" name="Content Placeholder 2"/>
          <p:cNvSpPr>
            <a:spLocks noGrp="1" noEditPoints="1"/>
          </p:cNvSpPr>
          <p:nvPr>
            <p:ph idx="1"/>
          </p:nvPr>
        </p:nvSpPr>
        <p:spPr/>
        <p:txBody>
          <a:bodyPr>
            <a:noAutofit/>
          </a:bodyPr>
          <a:lstStyle/>
          <a:p>
            <a:r>
              <a:rPr lang="en-US" sz="2400" dirty="0">
                <a:effectLst/>
                <a:latin typeface="Times New Roman" pitchFamily="18" charset="0" panose="02020603050405020304"/>
                <a:ea typeface="Cambria" pitchFamily="18" charset="0" panose="02040503050406030204"/>
                <a:cs typeface="Times New Roman" pitchFamily="18" charset="0" panose="02020603050405020304"/>
              </a:rPr>
              <a:t>There have been research papers that have shown interest in the predictions of the levels of air pollution by the use of techniques associated with statistical models. </a:t>
            </a:r>
          </a:p>
          <a:p>
            <a:r>
              <a:rPr lang="en-US" sz="2400" dirty="0">
                <a:effectLst/>
                <a:latin typeface="Times New Roman" pitchFamily="18" charset="0" panose="02020603050405020304"/>
                <a:ea typeface="Cambria" pitchFamily="18" charset="0" panose="02040503050406030204"/>
                <a:cs typeface="Times New Roman" pitchFamily="18" charset="0" panose="02020603050405020304"/>
              </a:rPr>
              <a:t>The research paper by </a:t>
            </a:r>
            <a:r>
              <a:rPr lang="en-US" sz="2400" dirty="0" err="1">
                <a:effectLst/>
                <a:latin typeface="Times New Roman" pitchFamily="18" charset="0" panose="02020603050405020304"/>
                <a:ea typeface="Cambria" pitchFamily="18" charset="0" panose="02040503050406030204"/>
                <a:cs typeface="Times New Roman" pitchFamily="18" charset="0" panose="02020603050405020304"/>
              </a:rPr>
              <a:t>Mustafaraj</a:t>
            </a:r>
            <a:r>
              <a:rPr lang="en-US" sz="2400" dirty="0">
                <a:effectLst/>
                <a:latin typeface="Times New Roman" pitchFamily="18" charset="0" panose="02020603050405020304"/>
                <a:ea typeface="Cambria" pitchFamily="18" charset="0" panose="02040503050406030204"/>
                <a:cs typeface="Times New Roman" pitchFamily="18" charset="0" panose="02020603050405020304"/>
              </a:rPr>
              <a:t> et al. (2011) has implemented a technique that used both auto regressive and neural network models to predict air pollution levels.</a:t>
            </a:r>
          </a:p>
          <a:p>
            <a:r>
              <a:rPr lang="en-US" sz="2400" dirty="0">
                <a:effectLst/>
                <a:latin typeface="Times New Roman" pitchFamily="18" charset="0" panose="02020603050405020304"/>
                <a:ea typeface="Cambria" pitchFamily="18" charset="0" panose="02040503050406030204"/>
                <a:cs typeface="Times New Roman" pitchFamily="18" charset="0" panose="02020603050405020304"/>
              </a:rPr>
              <a:t> Another study by Qin &amp; Gong (2022) incorporated the use of machine learning methods for the predictions of Carbon dioxide levels in China.</a:t>
            </a:r>
          </a:p>
          <a:p>
            <a:r>
              <a:rPr lang="en-US" sz="2400" dirty="0">
                <a:latin typeface="Times New Roman" pitchFamily="18" charset="0" panose="02020603050405020304"/>
                <a:ea typeface="Cambria" pitchFamily="18" charset="0" panose="02040503050406030204"/>
                <a:cs typeface="Times New Roman" pitchFamily="18" charset="0" panose="02020603050405020304"/>
              </a:rPr>
              <a:t>In this project, we need to identify how well can the linear regression model be implemented in predicting the probability of having respiratory diseases from different levels of Nitrogen, Sulphur, and Carbon air pollutants in urban areas. </a:t>
            </a:r>
            <a:endParaRPr lang="en-US" sz="2400" dirty="0">
              <a:effectLst/>
              <a:latin typeface="Times New Roman" pitchFamily="18" charset="0" panose="02020603050405020304"/>
              <a:ea typeface="Cambria" pitchFamily="18" charset="0" panose="02040503050406030204"/>
              <a:cs typeface="Times New Roman" pitchFamily="18" charset="0" panose="02020603050405020304"/>
            </a:endParaRPr>
          </a:p>
          <a:p>
            <a:endParaRPr lang="en-US" dirty="0">
              <a:latin typeface="Times New Roman" pitchFamily="18" charset="0" panose="02020603050405020304"/>
              <a:cs typeface="Times New Roman" pitchFamily="18" charset="0"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Data</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The data used in the project has been obtained from </a:t>
            </a:r>
            <a:r>
              <a:rPr lang="en-US" dirty="0" err="1">
                <a:latin typeface="Times New Roman" pitchFamily="18" charset="0" panose="02020603050405020304"/>
                <a:cs typeface="Times New Roman" pitchFamily="18" charset="0" panose="02020603050405020304"/>
              </a:rPr>
              <a:t>data.world</a:t>
            </a:r>
            <a:r>
              <a:rPr lang="en-US" dirty="0">
                <a:latin typeface="Times New Roman" pitchFamily="18" charset="0" panose="02020603050405020304"/>
                <a:cs typeface="Times New Roman" pitchFamily="18" charset="0" panose="02020603050405020304"/>
              </a:rPr>
              <a:t> website. </a:t>
            </a:r>
          </a:p>
          <a:p>
            <a:r>
              <a:rPr lang="en-US" dirty="0">
                <a:latin typeface="Times New Roman" pitchFamily="18" charset="0" panose="02020603050405020304"/>
                <a:cs typeface="Times New Roman" pitchFamily="18" charset="0" panose="02020603050405020304"/>
              </a:rPr>
              <a:t>The website stores data associated with environmental factors. </a:t>
            </a:r>
          </a:p>
          <a:p>
            <a:r>
              <a:rPr lang="en-US" dirty="0">
                <a:latin typeface="Times New Roman" pitchFamily="18" charset="0" panose="02020603050405020304"/>
                <a:cs typeface="Times New Roman" pitchFamily="18" charset="0" panose="02020603050405020304"/>
              </a:rPr>
              <a:t>The data contains the Sulphur, Nitrogen and Carbon dioxide levels variables that are measured in the air and information on the temperature, humidity, or wind speed. </a:t>
            </a:r>
          </a:p>
          <a:p>
            <a:r>
              <a:rPr lang="en-US" dirty="0">
                <a:latin typeface="Times New Roman" pitchFamily="18" charset="0" panose="02020603050405020304"/>
                <a:cs typeface="Times New Roman" pitchFamily="18" charset="0" panose="02020603050405020304"/>
              </a:rPr>
              <a:t>The data is loaded into R using read.csv(). </a:t>
            </a:r>
          </a:p>
          <a:p>
            <a:r>
              <a:rPr lang="en-US" dirty="0">
                <a:latin typeface="Times New Roman" pitchFamily="18" charset="0" panose="02020603050405020304"/>
                <a:cs typeface="Times New Roman" pitchFamily="18" charset="0" panose="02020603050405020304"/>
              </a:rPr>
              <a:t>The data is made up of mean values for the Sulphur, Nitrogen and Carbon dioxide  air pollutants for different cities and countries.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Methodology</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For better analysis outcomes, the main variables for use in the project were preprocessed. </a:t>
            </a:r>
          </a:p>
          <a:p>
            <a:r>
              <a:rPr lang="en-US" dirty="0">
                <a:latin typeface="Times New Roman" pitchFamily="18" charset="0" panose="02020603050405020304"/>
                <a:cs typeface="Times New Roman" pitchFamily="18" charset="0" panose="02020603050405020304"/>
              </a:rPr>
              <a:t>First, the checking of missing values in dataset variables was done. </a:t>
            </a:r>
          </a:p>
          <a:p>
            <a:r>
              <a:rPr lang="en-US" dirty="0">
                <a:latin typeface="Times New Roman" pitchFamily="18" charset="0" panose="02020603050405020304"/>
                <a:cs typeface="Times New Roman" pitchFamily="18" charset="0" panose="02020603050405020304"/>
              </a:rPr>
              <a:t>Next, the NO2.Mean, SO2.Mean, and </a:t>
            </a:r>
            <a:r>
              <a:rPr lang="en-US" dirty="0" err="1">
                <a:latin typeface="Times New Roman" pitchFamily="18" charset="0" panose="02020603050405020304"/>
                <a:cs typeface="Times New Roman" pitchFamily="18" charset="0" panose="02020603050405020304"/>
              </a:rPr>
              <a:t>CO.Mean</a:t>
            </a:r>
            <a:r>
              <a:rPr lang="en-US" dirty="0">
                <a:latin typeface="Times New Roman" pitchFamily="18" charset="0" panose="02020603050405020304"/>
                <a:cs typeface="Times New Roman" pitchFamily="18" charset="0" panose="02020603050405020304"/>
              </a:rPr>
              <a:t> variables were converted to numeric. </a:t>
            </a:r>
          </a:p>
          <a:p>
            <a:r>
              <a:rPr lang="en-US" dirty="0">
                <a:latin typeface="Times New Roman" pitchFamily="18" charset="0" panose="02020603050405020304"/>
                <a:cs typeface="Times New Roman" pitchFamily="18" charset="0" panose="02020603050405020304"/>
              </a:rPr>
              <a:t>Visualizations on distribution of each of the three air pollutants were performed by use of histograms. </a:t>
            </a:r>
          </a:p>
          <a:p>
            <a:r>
              <a:rPr lang="en-US" dirty="0">
                <a:latin typeface="Times New Roman" pitchFamily="18" charset="0" panose="02020603050405020304"/>
                <a:cs typeface="Times New Roman" pitchFamily="18" charset="0" panose="02020603050405020304"/>
              </a:rPr>
              <a:t>Next, distribution of each of the three pollutants in different cities was visualized by use of the </a:t>
            </a:r>
            <a:r>
              <a:rPr lang="en-US" dirty="0" err="1">
                <a:latin typeface="Times New Roman" pitchFamily="18" charset="0" panose="02020603050405020304"/>
                <a:cs typeface="Times New Roman" pitchFamily="18" charset="0" panose="02020603050405020304"/>
              </a:rPr>
              <a:t>barcharts</a:t>
            </a:r>
            <a:r>
              <a:rPr lang="en-US" dirty="0">
                <a:latin typeface="Times New Roman" pitchFamily="18" charset="0" panose="02020603050405020304"/>
                <a:cs typeface="Times New Roman" pitchFamily="18" charset="0" panose="02020603050405020304"/>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Results</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The results of the visualizations on Nitrogen show that the highest frequency is at 1400, Sulphur is at above 5000, and Carbon is at 4000.  </a:t>
            </a:r>
          </a:p>
          <a:p>
            <a:endParaRPr lang="en-US" dirty="0">
              <a:latin typeface="Times New Roman" pitchFamily="18" charset="0" panose="02020603050405020304"/>
              <a:cs typeface="Times New Roman" pitchFamily="18" charset="0" panose="02020603050405020304"/>
            </a:endParaRPr>
          </a:p>
        </p:txBody>
      </p:sp>
      <p:pic>
        <p:nvPicPr>
          <p:cNvPr id="5" name="Picture 4"/>
          <p:cNvPicPr>
            <a:picLocks noChangeAspect="1"/>
          </p:cNvPicPr>
          <p:nvPr/>
        </p:nvPicPr>
        <p:blipFill>
          <a:blip r:embed="rId1"/>
          <a:srcRect/>
          <a:stretch>
            <a:fillRect/>
          </a:stretch>
        </p:blipFill>
        <p:spPr>
          <a:xfrm>
            <a:off x="1097639" y="3447856"/>
            <a:ext cx="3380093" cy="2729107"/>
          </a:xfrm>
          <a:prstGeom prst="rect">
            <a:avLst/>
          </a:prstGeom>
        </p:spPr>
      </p:pic>
      <p:pic>
        <p:nvPicPr>
          <p:cNvPr id="7" name="Picture 6"/>
          <p:cNvPicPr>
            <a:picLocks noChangeAspect="1"/>
          </p:cNvPicPr>
          <p:nvPr/>
        </p:nvPicPr>
        <p:blipFill>
          <a:blip r:embed="rId2"/>
          <a:srcRect/>
          <a:stretch>
            <a:fillRect/>
          </a:stretch>
        </p:blipFill>
        <p:spPr>
          <a:xfrm>
            <a:off x="4154081" y="3410144"/>
            <a:ext cx="3560189" cy="2507708"/>
          </a:xfrm>
          <a:prstGeom prst="rect">
            <a:avLst/>
          </a:prstGeom>
        </p:spPr>
      </p:pic>
      <p:pic>
        <p:nvPicPr>
          <p:cNvPr id="9" name="Picture 8"/>
          <p:cNvPicPr>
            <a:picLocks noChangeAspect="1"/>
          </p:cNvPicPr>
          <p:nvPr/>
        </p:nvPicPr>
        <p:blipFill>
          <a:blip r:embed="rId3"/>
          <a:srcRect/>
          <a:stretch>
            <a:fillRect/>
          </a:stretch>
        </p:blipFill>
        <p:spPr>
          <a:xfrm>
            <a:off x="7714270" y="3553905"/>
            <a:ext cx="3427274" cy="20927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Methodology Contd. </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Next, data was split to have training data set and testing data set in the ratio of 80% and 20% respectively. </a:t>
            </a:r>
          </a:p>
          <a:p>
            <a:r>
              <a:rPr lang="en-US" dirty="0">
                <a:latin typeface="Times New Roman" pitchFamily="18" charset="0" panose="02020603050405020304"/>
                <a:cs typeface="Times New Roman" pitchFamily="18" charset="0" panose="02020603050405020304"/>
              </a:rPr>
              <a:t>The multiple linear regression model was then fit by use of the </a:t>
            </a:r>
            <a:r>
              <a:rPr lang="en-US" dirty="0" err="1">
                <a:latin typeface="Times New Roman" pitchFamily="18" charset="0" panose="02020603050405020304"/>
                <a:cs typeface="Times New Roman" pitchFamily="18" charset="0" panose="02020603050405020304"/>
              </a:rPr>
              <a:t>lm</a:t>
            </a:r>
            <a:r>
              <a:rPr lang="en-US" dirty="0">
                <a:latin typeface="Times New Roman" pitchFamily="18" charset="0" panose="02020603050405020304"/>
                <a:cs typeface="Times New Roman" pitchFamily="18" charset="0" panose="02020603050405020304"/>
              </a:rPr>
              <a:t>() function. </a:t>
            </a:r>
          </a:p>
          <a:p>
            <a:r>
              <a:rPr lang="en-US" dirty="0" err="1">
                <a:latin typeface="Times New Roman" pitchFamily="18" charset="0" panose="02020603050405020304"/>
                <a:cs typeface="Times New Roman" pitchFamily="18" charset="0" panose="02020603050405020304"/>
              </a:rPr>
              <a:t>Respiratory.Diseases</a:t>
            </a:r>
            <a:r>
              <a:rPr lang="en-US" dirty="0">
                <a:latin typeface="Times New Roman" pitchFamily="18" charset="0" panose="02020603050405020304"/>
                <a:cs typeface="Times New Roman" pitchFamily="18" charset="0" panose="02020603050405020304"/>
              </a:rPr>
              <a:t> variable was used as the dependent variable while SO2.Mean, </a:t>
            </a:r>
            <a:r>
              <a:rPr lang="en-US" dirty="0" err="1">
                <a:latin typeface="Times New Roman" pitchFamily="18" charset="0" panose="02020603050405020304"/>
                <a:cs typeface="Times New Roman" pitchFamily="18" charset="0" panose="02020603050405020304"/>
              </a:rPr>
              <a:t>CO.Mean</a:t>
            </a:r>
            <a:r>
              <a:rPr lang="en-US" dirty="0">
                <a:latin typeface="Times New Roman" pitchFamily="18" charset="0" panose="02020603050405020304"/>
                <a:cs typeface="Times New Roman" pitchFamily="18" charset="0" panose="02020603050405020304"/>
              </a:rPr>
              <a:t>, and NO2.Mean were used as the independent variables.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normAutofit/>
          </a:bodyPr>
          <a:lstStyle/>
          <a:p>
            <a:r>
              <a:rPr lang="en-US" sz="6000" b="1" dirty="0">
                <a:latin typeface="Times New Roman" pitchFamily="18" charset="0" panose="02020603050405020304"/>
                <a:cs typeface="Times New Roman" pitchFamily="18" charset="0" panose="02020603050405020304"/>
              </a:rPr>
              <a:t>Results Contd. </a:t>
            </a:r>
          </a:p>
        </p:txBody>
      </p:sp>
      <p:sp>
        <p:nvSpPr>
          <p:cNvPr id="3" name="Content Placeholder 2"/>
          <p:cNvSpPr>
            <a:spLocks noGrp="1" noEditPoints="1"/>
          </p:cNvSpPr>
          <p:nvPr>
            <p:ph idx="1"/>
          </p:nvPr>
        </p:nvSpPr>
        <p:spPr/>
        <p:txBody>
          <a:bodyPr>
            <a:noAutofit/>
          </a:bodyPr>
          <a:lstStyle/>
          <a:p>
            <a:r>
              <a:rPr lang="en-US" dirty="0">
                <a:latin typeface="Times New Roman" pitchFamily="18" charset="0" panose="02020603050405020304"/>
                <a:cs typeface="Times New Roman" pitchFamily="18" charset="0" panose="02020603050405020304"/>
              </a:rPr>
              <a:t>The bar charts for Nitrogen, Sulphur, and Carbon in different cities show that Sulphur affect East Saint Louis city the most, Nitrogen affects Burbank the most, and Carbon affects Calexico city the most. </a:t>
            </a:r>
          </a:p>
          <a:p>
            <a:endParaRPr lang="en-US" dirty="0">
              <a:latin typeface="Times New Roman" pitchFamily="18" charset="0" panose="02020603050405020304"/>
              <a:cs typeface="Times New Roman" pitchFamily="18" charset="0" panose="02020603050405020304"/>
            </a:endParaRPr>
          </a:p>
        </p:txBody>
      </p:sp>
      <p:pic>
        <p:nvPicPr>
          <p:cNvPr id="5" name="Picture 4"/>
          <p:cNvPicPr>
            <a:picLocks noChangeAspect="1"/>
          </p:cNvPicPr>
          <p:nvPr/>
        </p:nvPicPr>
        <p:blipFill>
          <a:blip r:embed="rId1"/>
          <a:srcRect/>
          <a:stretch>
            <a:fillRect/>
          </a:stretch>
        </p:blipFill>
        <p:spPr>
          <a:xfrm>
            <a:off x="838200" y="3360142"/>
            <a:ext cx="3658386" cy="2570887"/>
          </a:xfrm>
          <a:prstGeom prst="rect">
            <a:avLst/>
          </a:prstGeom>
        </p:spPr>
      </p:pic>
      <p:pic>
        <p:nvPicPr>
          <p:cNvPr id="7" name="Picture 6"/>
          <p:cNvPicPr>
            <a:picLocks noChangeAspect="1"/>
          </p:cNvPicPr>
          <p:nvPr/>
        </p:nvPicPr>
        <p:blipFill>
          <a:blip r:embed="rId2"/>
          <a:srcRect/>
          <a:stretch>
            <a:fillRect/>
          </a:stretch>
        </p:blipFill>
        <p:spPr>
          <a:xfrm>
            <a:off x="4676853" y="3428998"/>
            <a:ext cx="3335932" cy="2570887"/>
          </a:xfrm>
          <a:prstGeom prst="rect">
            <a:avLst/>
          </a:prstGeom>
        </p:spPr>
      </p:pic>
      <p:pic>
        <p:nvPicPr>
          <p:cNvPr id="9" name="Picture 8"/>
          <p:cNvPicPr>
            <a:picLocks noChangeAspect="1"/>
          </p:cNvPicPr>
          <p:nvPr/>
        </p:nvPicPr>
        <p:blipFill>
          <a:blip r:embed="rId3"/>
          <a:srcRect/>
          <a:stretch>
            <a:fillRect/>
          </a:stretch>
        </p:blipFill>
        <p:spPr>
          <a:xfrm>
            <a:off x="8057748" y="3547309"/>
            <a:ext cx="2990466" cy="23342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1016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Lucida Console</vt:lpstr>
      <vt:lpstr>Times New Roman</vt:lpstr>
      <vt:lpstr>Office Theme</vt:lpstr>
      <vt:lpstr>Analysis on Major Air Pollutants in Urban Areas</vt:lpstr>
      <vt:lpstr>Overview of the Project</vt:lpstr>
      <vt:lpstr>Introduction</vt:lpstr>
      <vt:lpstr>Literature Review</vt:lpstr>
      <vt:lpstr>Data</vt:lpstr>
      <vt:lpstr>Methodology</vt:lpstr>
      <vt:lpstr>Methodology Contd. </vt:lpstr>
      <vt:lpstr>Results</vt:lpstr>
      <vt:lpstr>Results Contd. </vt:lpstr>
      <vt:lpstr>Results Contd.</vt:lpstr>
      <vt:lpstr>Implications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Lecturer</dc:creator>
  <cp:lastModifiedBy>sai kiran jelloji</cp:lastModifiedBy>
  <cp:revision>15</cp:revision>
  <dcterms:created xsi:type="dcterms:W3CDTF">2023-05-05T14:46:33Z</dcterms:created>
  <dcterms:modified xsi:type="dcterms:W3CDTF">2023-05-05T20:49:20Z</dcterms:modified>
</cp:coreProperties>
</file>