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9" autoAdjust="0"/>
    <p:restoredTop sz="94660"/>
  </p:normalViewPr>
  <p:slideViewPr>
    <p:cSldViewPr snapToGrid="0">
      <p:cViewPr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F0B90-0552-399C-A5D2-3DBCA5525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BC2429-EAE8-DAB9-9278-685326B69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E38AB-972D-130E-A2C0-D816A0190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9911-3BCA-4A92-BBA9-1F3B2D1CC396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82120-11A6-E945-8F11-2BC5DF612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AACB3-6DFA-009A-F51E-DFE62DCB8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5BEB2-FE85-41A8-A97D-974F9486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79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5A79-929B-986B-2147-8C32C6B3B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39643-BBDE-4F49-C2E1-C0D60EB6D9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35D80-D755-4F20-36CD-AF5549D10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9911-3BCA-4A92-BBA9-1F3B2D1CC396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1B3B-E40B-B61F-9740-B0AA1F2CB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11916-1315-51D0-2E71-28A22E1D8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5BEB2-FE85-41A8-A97D-974F9486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11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7CE3DD-76A7-B8CF-FADB-3FEA6549C1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7E70C2-8057-9BFE-8903-0145678B8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F7DD2-6E9B-A270-6A38-8BB520678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9911-3BCA-4A92-BBA9-1F3B2D1CC396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8752A-81F7-E611-CDDF-B9962EAE7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3A3AE-009F-E797-C838-13DD52CA5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5BEB2-FE85-41A8-A97D-974F9486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83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394A4-6FB1-8ECE-DD91-7F91164BB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91229-BCCF-4C38-5F20-879F5AF4C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EA101-332F-06CC-C456-24A6FCCE8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9911-3BCA-4A92-BBA9-1F3B2D1CC396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07FDF-DB8B-C873-B9B9-6D7B86244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4A41A-946C-19F2-8578-2C529EB04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5BEB2-FE85-41A8-A97D-974F9486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88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54650-3661-A432-C670-94CC6C8B4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4CA8D-948F-0F73-B7F5-A635A1190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7639A-AADD-77E2-11B1-A491B27DF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9911-3BCA-4A92-BBA9-1F3B2D1CC396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DA8CA-561E-EF04-3477-5A1122048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DD74B-6362-C858-3BE7-387F920CF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5BEB2-FE85-41A8-A97D-974F9486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7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64D08-390A-25A9-25A1-2AA4E1E07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F6F5A-68D6-00B9-A29C-CE2991DE12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F90AB0-5661-A5C9-C790-6D0B96E5C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F9DF1-7027-2AAA-EC4B-8A4EA3B1F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9911-3BCA-4A92-BBA9-1F3B2D1CC396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B7070-1CD9-87CF-DDA7-FE3E1E077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FE5C4C-9BA6-1481-79F7-730B3267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5BEB2-FE85-41A8-A97D-974F9486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95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F3D65-C98A-4EFA-DA6C-8CE6F8BA7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BF756-AEFE-682A-FB45-FF31B2DF9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4821C-458F-4252-5F38-231BB2AE7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10A747-B371-19A1-8B80-65370D7765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ADBC07-7D9C-0664-5D60-7749B8B497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EA9D10-3B17-A7EF-73CD-4C1B49C14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9911-3BCA-4A92-BBA9-1F3B2D1CC396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AAAFC1-60E3-1DD8-12BE-A17004CBD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115F8C-B175-2143-B0AC-C770A366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5BEB2-FE85-41A8-A97D-974F9486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6315B-7B6E-3C00-26FB-1C123773A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85E5E1-3879-3513-9E8D-476FC6E19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9911-3BCA-4A92-BBA9-1F3B2D1CC396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52AB9-5EF1-7AD7-623D-5803DAA0B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0383DC-2018-BA4F-CECC-0E2F8518C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5BEB2-FE85-41A8-A97D-974F9486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3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7BC6BC-273F-FDB1-15B9-0EA03E61B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9911-3BCA-4A92-BBA9-1F3B2D1CC396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DA33FC-6781-E646-A409-53DC3C317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729292-8E96-790B-5078-39F2D0FEC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5BEB2-FE85-41A8-A97D-974F9486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107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BE9B9-2412-332E-ADC5-A73AD11C8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3EF81-0E82-371F-A99B-7D0EA9C0A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563552-B157-0E72-D8CA-D7660E5EF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FDD0A-749B-FC92-014A-772828C94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9911-3BCA-4A92-BBA9-1F3B2D1CC396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1CB24-5711-723F-061F-DB9836153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FE976-F74E-691B-DC18-75C753C76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5BEB2-FE85-41A8-A97D-974F9486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64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23A92-59E1-207B-0F5C-55EF02574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85FB37-422B-7DC7-FAD2-5B91E77F7E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306BD-B51E-4812-5042-8CF5D3853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F4C9D-EA61-D061-1F41-366007FF8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9911-3BCA-4A92-BBA9-1F3B2D1CC396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11448-6A52-39FB-1CBA-9A9B4BC9D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366F9-2FB9-E215-E148-9FB78D805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5BEB2-FE85-41A8-A97D-974F9486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4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4BCB5F-ECD5-D641-CCC5-6AB8B3D0B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5C2AC-4768-8877-9B8A-A897498C4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69563-9E57-518E-AAA2-B74FC0783B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29911-3BCA-4A92-BBA9-1F3B2D1CC396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037D8-8811-6FC0-9BA6-F9D704039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D7CEB-FC70-91FF-D742-F27557D5C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5BEB2-FE85-41A8-A97D-974F9486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65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9D7DA-B138-ED52-81A8-BA1129389D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EVALUATING SURVEILLANCE DEFINITIONS FOR VIRAL SUPPRESSION FOR DETECTING BARRIERS TO CARE, 2015-2019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B3B4D8-EFF5-F297-7E47-FC16EBE4D4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Steven Erly, Leticia Campos, Susan Buskin, Jennifer Reuer</a:t>
            </a:r>
          </a:p>
        </p:txBody>
      </p:sp>
    </p:spTree>
    <p:extLst>
      <p:ext uri="{BB962C8B-B14F-4D97-AF65-F5344CB8AC3E}">
        <p14:creationId xmlns:p14="http://schemas.microsoft.com/office/powerpoint/2010/main" val="1075494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98697-7DB8-B6AA-0E16-AD347933B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BCAF-49B9-26C7-DFF0-113A8EC6B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Of the 858 members of our study population:</a:t>
            </a:r>
          </a:p>
          <a:p>
            <a:pPr lvl="1"/>
            <a:r>
              <a:rPr lang="en-US" dirty="0"/>
              <a:t>752 (85%) were virally suppressed under the CDC criteria</a:t>
            </a:r>
          </a:p>
          <a:p>
            <a:pPr lvl="1"/>
            <a:r>
              <a:rPr lang="en-US" dirty="0"/>
              <a:t>777 (89%) were virally suppressed under enriched criteria</a:t>
            </a:r>
          </a:p>
          <a:p>
            <a:pPr lvl="1"/>
            <a:r>
              <a:rPr lang="en-US" dirty="0"/>
              <a:t>745 (85%) were virally suppressed under durable criteria</a:t>
            </a:r>
          </a:p>
          <a:p>
            <a:pPr lvl="1"/>
            <a:endParaRPr lang="en-US" dirty="0"/>
          </a:p>
          <a:p>
            <a:r>
              <a:rPr lang="en-US" dirty="0"/>
              <a:t>CDC vs Enriched: 25 individuals had no viral load in P12M but had a subsequent suppressed viral load (reclassified as suppressed)</a:t>
            </a:r>
          </a:p>
          <a:p>
            <a:r>
              <a:rPr lang="en-US" dirty="0"/>
              <a:t>CDC vs Durable: </a:t>
            </a:r>
          </a:p>
          <a:p>
            <a:pPr lvl="1"/>
            <a:r>
              <a:rPr lang="en-US" dirty="0"/>
              <a:t>25 as above (reclassified as suppressed)</a:t>
            </a:r>
          </a:p>
          <a:p>
            <a:pPr lvl="1"/>
            <a:r>
              <a:rPr lang="en-US" dirty="0"/>
              <a:t>14 who were on their way to stable viral suppression at the study interview (reclassified as suppressed)</a:t>
            </a:r>
          </a:p>
          <a:p>
            <a:pPr lvl="1"/>
            <a:r>
              <a:rPr lang="en-US" dirty="0"/>
              <a:t>46 who were not stably suppressed (reclassified as not-virally suppressed)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305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AFD36-8BC6-D2D0-056A-3304458A2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Barriers to care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97E316-CFA6-8D87-7FB3-F29EBDA8A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75" y="1423987"/>
            <a:ext cx="8364644" cy="472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48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AB3F4-DE70-C489-1867-70E09C845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know that our misclassification is non-differential?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A605C-418D-364A-81A2-9233C1335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If the misclassification of the outcome is also associated with the exposure, then it is not safe to assume that bigger effect sizes mean more reliable measurement.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787AD2-920D-805B-2B36-277087B79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567" y="2761360"/>
            <a:ext cx="7042463" cy="35505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491907E-5D68-1D62-3349-0F61843E1A5D}"/>
              </a:ext>
            </a:extLst>
          </p:cNvPr>
          <p:cNvSpPr/>
          <p:nvPr/>
        </p:nvSpPr>
        <p:spPr>
          <a:xfrm>
            <a:off x="6496292" y="4978644"/>
            <a:ext cx="2190750" cy="1285875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FEBC1D45-C1CE-A900-DFC5-A2364B878555}"/>
              </a:ext>
            </a:extLst>
          </p:cNvPr>
          <p:cNvSpPr/>
          <p:nvPr/>
        </p:nvSpPr>
        <p:spPr>
          <a:xfrm>
            <a:off x="8881030" y="4978644"/>
            <a:ext cx="110812" cy="12858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8F954A-CDA2-A9D9-AF0D-1E1F8311E136}"/>
              </a:ext>
            </a:extLst>
          </p:cNvPr>
          <p:cNvSpPr txBox="1"/>
          <p:nvPr/>
        </p:nvSpPr>
        <p:spPr>
          <a:xfrm>
            <a:off x="9070803" y="5367665"/>
            <a:ext cx="228299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People who were unstably suppressed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CDC- VS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Durable- VS</a:t>
            </a:r>
          </a:p>
        </p:txBody>
      </p:sp>
    </p:spTree>
    <p:extLst>
      <p:ext uri="{BB962C8B-B14F-4D97-AF65-F5344CB8AC3E}">
        <p14:creationId xmlns:p14="http://schemas.microsoft.com/office/powerpoint/2010/main" val="1469387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AB3F4-DE70-C489-1867-70E09C845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know that our misclassification is non-differential?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A605C-418D-364A-81A2-9233C1335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CDC vs Enriched = Non-differential misclassification</a:t>
            </a:r>
          </a:p>
          <a:p>
            <a:pPr lvl="1"/>
            <a:r>
              <a:rPr lang="en-US" dirty="0"/>
              <a:t>Product of random differences in surveillance quality, appointment scheduling</a:t>
            </a:r>
          </a:p>
          <a:p>
            <a:pPr lvl="1"/>
            <a:endParaRPr lang="en-US" dirty="0"/>
          </a:p>
          <a:p>
            <a:r>
              <a:rPr lang="en-US" dirty="0"/>
              <a:t>CDC vs Durable = Potentially differential misclassification</a:t>
            </a:r>
          </a:p>
          <a:p>
            <a:pPr lvl="1"/>
            <a:r>
              <a:rPr lang="en-US" dirty="0"/>
              <a:t>Measures an additional concept (care stability) that is also associated with the exposure</a:t>
            </a:r>
          </a:p>
          <a:p>
            <a:pPr lvl="1"/>
            <a:r>
              <a:rPr lang="en-US" dirty="0"/>
              <a:t>Is this a useful concept for measuring barriers to care?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948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47DDE-D8AB-6ABC-DC83-99856F037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3653C-6A46-FB8C-D6FE-60229DDB4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Researchers attempting to identify barriers to care should consider using our alternative definitions for measuring viral suppression.</a:t>
            </a:r>
          </a:p>
          <a:p>
            <a:endParaRPr lang="en-US" dirty="0"/>
          </a:p>
          <a:p>
            <a:r>
              <a:rPr lang="en-US" dirty="0"/>
              <a:t>The alternative definitions will yield larger effect sizes and be able to detect barriers to care in smaller populations or with smaller impacts</a:t>
            </a:r>
          </a:p>
          <a:p>
            <a:endParaRPr lang="en-US" dirty="0"/>
          </a:p>
          <a:p>
            <a:r>
              <a:rPr lang="en-US" dirty="0"/>
              <a:t>The CDC definition is still useful to monitor progress</a:t>
            </a:r>
          </a:p>
          <a:p>
            <a:pPr lvl="1"/>
            <a:r>
              <a:rPr lang="en-US" dirty="0"/>
              <a:t>The other measures are purely retroactive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234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E2BF7-5FEC-C73C-B6A3-D07A7AF59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Why is Viral Suppression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AE293-61DF-67DC-D8B6-A15CD02E9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Viral suppression is the main way we measure success in HIV care</a:t>
            </a:r>
          </a:p>
          <a:p>
            <a:pPr lvl="1"/>
            <a:r>
              <a:rPr lang="en-US" dirty="0"/>
              <a:t>Requires consistent adherence to ART</a:t>
            </a:r>
          </a:p>
          <a:p>
            <a:pPr lvl="1"/>
            <a:r>
              <a:rPr lang="en-US" dirty="0"/>
              <a:t>U=U</a:t>
            </a:r>
          </a:p>
          <a:p>
            <a:pPr lvl="1"/>
            <a:endParaRPr lang="en-US" dirty="0"/>
          </a:p>
          <a:p>
            <a:r>
              <a:rPr lang="en-US" dirty="0"/>
              <a:t>Although the concept is simple, measurement is not</a:t>
            </a:r>
          </a:p>
          <a:p>
            <a:pPr lvl="1"/>
            <a:r>
              <a:rPr lang="en-US" dirty="0"/>
              <a:t>Generally reliant on surveillance data</a:t>
            </a:r>
          </a:p>
          <a:p>
            <a:pPr lvl="1"/>
            <a:r>
              <a:rPr lang="en-US" dirty="0"/>
              <a:t>What we really want to know is viral suppression at a certain point in time</a:t>
            </a:r>
          </a:p>
          <a:p>
            <a:pPr lvl="2"/>
            <a:r>
              <a:rPr lang="en-US" dirty="0"/>
              <a:t>Missing data problem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Purpose: Compare different ways of measuring viral suppression to identify the best for identifying barriers to care</a:t>
            </a:r>
          </a:p>
        </p:txBody>
      </p:sp>
    </p:spTree>
    <p:extLst>
      <p:ext uri="{BB962C8B-B14F-4D97-AF65-F5344CB8AC3E}">
        <p14:creationId xmlns:p14="http://schemas.microsoft.com/office/powerpoint/2010/main" val="2591791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A67E9-81AB-BC28-9E72-7BE87B8D4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CDC Surveillance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25FE5-A34C-1E68-F31D-605E45FAE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common way of measuring viral suppression is the CDC surveillance definition</a:t>
            </a:r>
          </a:p>
          <a:p>
            <a:pPr lvl="1"/>
            <a:r>
              <a:rPr lang="en-US" i="1" dirty="0"/>
              <a:t>A person is virally suppressed at a point in time if they have received a viral load in the past 12 months and their most recent viral load is &lt;200 copies/mL</a:t>
            </a:r>
            <a:endParaRPr lang="en-US" dirty="0"/>
          </a:p>
          <a:p>
            <a:pPr lvl="1"/>
            <a:endParaRPr lang="en-US" i="1" dirty="0"/>
          </a:p>
          <a:p>
            <a:r>
              <a:rPr lang="en-US" dirty="0"/>
              <a:t>Useful for measuring viral suppression </a:t>
            </a:r>
            <a:r>
              <a:rPr lang="en-US" b="1" dirty="0"/>
              <a:t>today</a:t>
            </a:r>
            <a:endParaRPr lang="en-US" dirty="0"/>
          </a:p>
          <a:p>
            <a:r>
              <a:rPr lang="en-US" dirty="0"/>
              <a:t>Ignores subsequent pieces of information that may be important</a:t>
            </a:r>
          </a:p>
          <a:p>
            <a:pPr lvl="1"/>
            <a:r>
              <a:rPr lang="en-US" dirty="0"/>
              <a:t>Does everyone need to get labs every 12 months?</a:t>
            </a:r>
          </a:p>
          <a:p>
            <a:pPr lvl="2"/>
            <a:r>
              <a:rPr lang="en-US" dirty="0"/>
              <a:t>What does it mean if someone’s next lab is suppressed?</a:t>
            </a:r>
          </a:p>
        </p:txBody>
      </p:sp>
    </p:spTree>
    <p:extLst>
      <p:ext uri="{BB962C8B-B14F-4D97-AF65-F5344CB8AC3E}">
        <p14:creationId xmlns:p14="http://schemas.microsoft.com/office/powerpoint/2010/main" val="1131258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A4898-7558-FDCE-1BC7-466AA05EA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turn: Why do we care about precise measurement?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B09A7-C606-216F-B719-C42BEF717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if the CDC viral suppression criteria misclassifies people every so often?</a:t>
            </a:r>
          </a:p>
          <a:p>
            <a:pPr lvl="1"/>
            <a:r>
              <a:rPr lang="en-US" dirty="0"/>
              <a:t>Think: people who are long term survivors and only see their doctor every 12+ months?</a:t>
            </a:r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7BAAE4C-F168-65AA-B9EF-FDD4FBFF4451}"/>
              </a:ext>
            </a:extLst>
          </p:cNvPr>
          <p:cNvSpPr/>
          <p:nvPr/>
        </p:nvSpPr>
        <p:spPr>
          <a:xfrm>
            <a:off x="3895725" y="3836988"/>
            <a:ext cx="2514600" cy="2339975"/>
          </a:xfrm>
          <a:prstGeom prst="ellipse">
            <a:avLst/>
          </a:prstGeom>
          <a:solidFill>
            <a:srgbClr val="C00000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6EEDCFA-7C53-F784-4D59-56570A8154B6}"/>
              </a:ext>
            </a:extLst>
          </p:cNvPr>
          <p:cNvSpPr/>
          <p:nvPr/>
        </p:nvSpPr>
        <p:spPr>
          <a:xfrm>
            <a:off x="5314950" y="3836987"/>
            <a:ext cx="2514600" cy="2339975"/>
          </a:xfrm>
          <a:prstGeom prst="ellipse">
            <a:avLst/>
          </a:prstGeom>
          <a:solidFill>
            <a:schemeClr val="accent1">
              <a:alpha val="4902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31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FE145-0E7C-23EF-2BD4-CDD3D4443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97E3A-E54C-4613-FAC4-354F2BD40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CDC: </a:t>
            </a:r>
            <a:r>
              <a:rPr lang="en-US" i="1" dirty="0"/>
              <a:t>A person is virally suppressed at a point in time if they have received a viral load in the past 12 months and their most recent viral load is &lt;200 copies/mL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Enriched Criteria- CDC criteria + If someone doesn’t have a lab in the past 12 months look at their next viral load.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Durable Criteria- Examine the year before and after the timepoint of interest.  A person is virally suppressed if:</a:t>
            </a:r>
          </a:p>
          <a:p>
            <a:pPr marL="1428750" lvl="2" indent="-514350">
              <a:buAutoNum type="arabicPeriod"/>
            </a:pPr>
            <a:r>
              <a:rPr lang="en-US" dirty="0"/>
              <a:t>All viral loads in the time period are &lt;200 copies/mL</a:t>
            </a:r>
          </a:p>
          <a:p>
            <a:pPr marL="1428750" lvl="2" indent="-514350">
              <a:buAutoNum type="arabicPeriod"/>
            </a:pPr>
            <a:r>
              <a:rPr lang="en-US" dirty="0"/>
              <a:t>They became virally suppressed in the time period and all subsequent viral loads were &lt;200 copies/mL</a:t>
            </a:r>
          </a:p>
        </p:txBody>
      </p:sp>
    </p:spTree>
    <p:extLst>
      <p:ext uri="{BB962C8B-B14F-4D97-AF65-F5344CB8AC3E}">
        <p14:creationId xmlns:p14="http://schemas.microsoft.com/office/powerpoint/2010/main" val="4003856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61BF3-8AA9-5404-6DDE-229F05EF7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is interesting epidemiology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04EF-9E9B-5211-4EB0-EF7853A8C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don’t have a gold standard!</a:t>
            </a:r>
          </a:p>
          <a:p>
            <a:pPr lvl="1"/>
            <a:r>
              <a:rPr lang="en-US" dirty="0"/>
              <a:t>People’s viral loads between tests are unknowable (for us at least)</a:t>
            </a:r>
          </a:p>
          <a:p>
            <a:pPr lvl="1"/>
            <a:endParaRPr lang="en-US" dirty="0"/>
          </a:p>
          <a:p>
            <a:r>
              <a:rPr lang="en-US" dirty="0"/>
              <a:t>Can’t use normal methodology and calculate things like absolute sensitivity/specificity, ROC, etc.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174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06104-9FF0-74C7-0534-847479190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Alternative: Misclassification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65ECE-F0E6-D690-92FC-DCABF1847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4367"/>
            <a:ext cx="10515600" cy="2757253"/>
          </a:xfrm>
        </p:spPr>
        <p:txBody>
          <a:bodyPr>
            <a:normAutofit/>
          </a:bodyPr>
          <a:lstStyle/>
          <a:p>
            <a:r>
              <a:rPr lang="en-US" sz="2400" dirty="0"/>
              <a:t>Let’s assume that our viral suppression definitions are different ways of measuring one concept (actual point in time viral suppression).</a:t>
            </a:r>
          </a:p>
          <a:p>
            <a:r>
              <a:rPr lang="en-US" sz="2400" dirty="0"/>
              <a:t>The differences between these measures reflect different degrees of misclassification</a:t>
            </a:r>
          </a:p>
          <a:p>
            <a:r>
              <a:rPr lang="en-US" sz="2400" dirty="0"/>
              <a:t>For now, we will assume that the misclassification is non-differential: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E62007-6999-EBB5-5C4B-BE420F1755FD}"/>
              </a:ext>
            </a:extLst>
          </p:cNvPr>
          <p:cNvSpPr/>
          <p:nvPr/>
        </p:nvSpPr>
        <p:spPr>
          <a:xfrm>
            <a:off x="4230461" y="3777334"/>
            <a:ext cx="1382486" cy="1088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Viral Suppression (True)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8CD253-06AF-054F-3B69-5328B22765C7}"/>
              </a:ext>
            </a:extLst>
          </p:cNvPr>
          <p:cNvSpPr/>
          <p:nvPr/>
        </p:nvSpPr>
        <p:spPr>
          <a:xfrm>
            <a:off x="7131503" y="3777333"/>
            <a:ext cx="1382486" cy="1088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Viral Suppression (Measured)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0715C9-2B11-08C3-43D4-D13DC34416C6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5612947" y="4321619"/>
            <a:ext cx="1518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71510ED-D790-87F7-6B57-40539879DAAF}"/>
              </a:ext>
            </a:extLst>
          </p:cNvPr>
          <p:cNvSpPr/>
          <p:nvPr/>
        </p:nvSpPr>
        <p:spPr>
          <a:xfrm>
            <a:off x="4230461" y="5203362"/>
            <a:ext cx="1382486" cy="1088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Viral Suppression (True)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7F3299-7470-574C-4F2B-2B18817AADB2}"/>
              </a:ext>
            </a:extLst>
          </p:cNvPr>
          <p:cNvSpPr/>
          <p:nvPr/>
        </p:nvSpPr>
        <p:spPr>
          <a:xfrm>
            <a:off x="7131503" y="5203361"/>
            <a:ext cx="1382486" cy="1088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Viral Suppression (Measured)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075A8C-8602-002B-83CD-B6D2BF7A62AD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5612947" y="5747647"/>
            <a:ext cx="1518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13CDD7B-F3E9-15FD-0E99-90816B8F2886}"/>
              </a:ext>
            </a:extLst>
          </p:cNvPr>
          <p:cNvSpPr txBox="1"/>
          <p:nvPr/>
        </p:nvSpPr>
        <p:spPr>
          <a:xfrm>
            <a:off x="2148695" y="4116346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Exposed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3FF55E-396A-7E4E-C2F9-1406DCE181B9}"/>
              </a:ext>
            </a:extLst>
          </p:cNvPr>
          <p:cNvSpPr txBox="1"/>
          <p:nvPr/>
        </p:nvSpPr>
        <p:spPr>
          <a:xfrm>
            <a:off x="2148695" y="5562981"/>
            <a:ext cx="1235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Unexposed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7751937-AFE5-D3A6-B795-BFB0A7B5E54D}"/>
              </a:ext>
            </a:extLst>
          </p:cNvPr>
          <p:cNvCxnSpPr>
            <a:cxnSpLocks/>
          </p:cNvCxnSpPr>
          <p:nvPr/>
        </p:nvCxnSpPr>
        <p:spPr>
          <a:xfrm>
            <a:off x="2148695" y="5029192"/>
            <a:ext cx="6365294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A6EF8E5-E406-DDB6-3B00-F3A9137B2585}"/>
              </a:ext>
            </a:extLst>
          </p:cNvPr>
          <p:cNvSpPr txBox="1"/>
          <p:nvPr/>
        </p:nvSpPr>
        <p:spPr>
          <a:xfrm>
            <a:off x="6189889" y="3951506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11E415-A281-8F24-F7B3-59C325F5E165}"/>
              </a:ext>
            </a:extLst>
          </p:cNvPr>
          <p:cNvSpPr txBox="1"/>
          <p:nvPr/>
        </p:nvSpPr>
        <p:spPr>
          <a:xfrm>
            <a:off x="6189889" y="5323887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EF2AD7-B0C4-45DE-3920-B5B9E5AFFA6D}"/>
              </a:ext>
            </a:extLst>
          </p:cNvPr>
          <p:cNvSpPr txBox="1"/>
          <p:nvPr/>
        </p:nvSpPr>
        <p:spPr>
          <a:xfrm>
            <a:off x="9072165" y="484452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=X</a:t>
            </a:r>
            <a:r>
              <a:rPr lang="en-US" baseline="-25000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94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912A5-D63D-D7F4-DB24-584A86162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85857" cy="4351338"/>
          </a:xfrm>
        </p:spPr>
        <p:txBody>
          <a:bodyPr/>
          <a:lstStyle/>
          <a:p>
            <a:r>
              <a:rPr lang="en-US" dirty="0"/>
              <a:t>In general, non-differential misclassification bias pulls observed effects towards the null</a:t>
            </a:r>
          </a:p>
          <a:p>
            <a:pPr lvl="1"/>
            <a:r>
              <a:rPr lang="en-US" dirty="0"/>
              <a:t>Stronger bias = Smaller Effect Sizes</a:t>
            </a:r>
          </a:p>
          <a:p>
            <a:pPr lvl="1"/>
            <a:endParaRPr lang="en-US" dirty="0"/>
          </a:p>
          <a:p>
            <a:r>
              <a:rPr lang="en-US" dirty="0"/>
              <a:t>If we identify exposures that are known barriers to viral suppression, the measure that is closest to the underlying concept will have the largest effect sizes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2B843EB-3C72-6257-4FDA-1809ABF2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Alternative: Misclassification Bias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073E949-A640-F0D1-1A56-4C3695B00A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248281"/>
              </p:ext>
            </p:extLst>
          </p:nvPr>
        </p:nvGraphicFramePr>
        <p:xfrm>
          <a:off x="7812314" y="2548466"/>
          <a:ext cx="3541486" cy="2807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0743">
                  <a:extLst>
                    <a:ext uri="{9D8B030D-6E8A-4147-A177-3AD203B41FA5}">
                      <a16:colId xmlns:a16="http://schemas.microsoft.com/office/drawing/2014/main" val="3372374031"/>
                    </a:ext>
                  </a:extLst>
                </a:gridCol>
                <a:gridCol w="1770743">
                  <a:extLst>
                    <a:ext uri="{9D8B030D-6E8A-4147-A177-3AD203B41FA5}">
                      <a16:colId xmlns:a16="http://schemas.microsoft.com/office/drawing/2014/main" val="3649715819"/>
                    </a:ext>
                  </a:extLst>
                </a:gridCol>
              </a:tblGrid>
              <a:tr h="541867">
                <a:tc>
                  <a:txBody>
                    <a:bodyPr/>
                    <a:lstStyle/>
                    <a:p>
                      <a:r>
                        <a:rPr lang="en-US" dirty="0"/>
                        <a:t>Measure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Observed Effect Size (F</a:t>
                      </a:r>
                      <a:r>
                        <a:rPr lang="en-US" baseline="-25000" dirty="0"/>
                        <a:t>i</a:t>
                      </a:r>
                      <a:r>
                        <a:rPr lang="en-US" dirty="0"/>
                        <a:t>&lt;1)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340841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r>
                        <a:rPr lang="en-US" dirty="0"/>
                        <a:t>True Concept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567556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r>
                        <a:rPr lang="en-US" dirty="0"/>
                        <a:t>Measure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*X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701186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r>
                        <a:rPr lang="en-US" dirty="0"/>
                        <a:t>Measure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/>
                        <a:t>*X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45988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r>
                        <a:rPr lang="en-US" dirty="0"/>
                        <a:t>Measure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  <a:r>
                        <a:rPr lang="en-US" baseline="-25000" dirty="0"/>
                        <a:t>3</a:t>
                      </a:r>
                      <a:r>
                        <a:rPr lang="en-US" baseline="0" dirty="0"/>
                        <a:t>*X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525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914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6905B-2F24-A6C5-7DF0-FF4ED5645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CDF6D-D00B-1BB4-7282-41DE81E30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Population: 2015-2019 MMP Participants</a:t>
            </a:r>
          </a:p>
          <a:p>
            <a:r>
              <a:rPr lang="en-US" dirty="0"/>
              <a:t>Exposures: unstable housing, substance use, poor mental health, heavy drinking, recent incarceration, racism, and poverty. </a:t>
            </a:r>
          </a:p>
          <a:p>
            <a:r>
              <a:rPr lang="en-US" dirty="0"/>
              <a:t>Outcome: Viral Suppression measured 3 ways (CDC Criteria, Enriched Criteria, Durable Criteria)</a:t>
            </a:r>
          </a:p>
          <a:p>
            <a:endParaRPr lang="en-US" dirty="0"/>
          </a:p>
          <a:p>
            <a:r>
              <a:rPr lang="en-US" dirty="0"/>
              <a:t>Analysis: Compare effect sizes (risk ratio for viremia) for known barriers of care across viral suppression definitions</a:t>
            </a:r>
          </a:p>
        </p:txBody>
      </p:sp>
    </p:spTree>
    <p:extLst>
      <p:ext uri="{BB962C8B-B14F-4D97-AF65-F5344CB8AC3E}">
        <p14:creationId xmlns:p14="http://schemas.microsoft.com/office/powerpoint/2010/main" val="880593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880</Words>
  <Application>Microsoft Office PowerPoint</Application>
  <PresentationFormat>Widescreen</PresentationFormat>
  <Paragraphs>103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EVALUATING SURVEILLANCE DEFINITIONS FOR VIRAL SUPPRESSION FOR DETECTING BARRIERS TO CARE, 2015-2019</vt:lpstr>
      <vt:lpstr>Background: Why is Viral Suppression Important?</vt:lpstr>
      <vt:lpstr>CDC Surveillance Definition</vt:lpstr>
      <vt:lpstr>Your turn: Why do we care about precise measurement?</vt:lpstr>
      <vt:lpstr>Other options</vt:lpstr>
      <vt:lpstr>Why this is interesting epidemiology problem</vt:lpstr>
      <vt:lpstr>Alternative: Misclassification Bias</vt:lpstr>
      <vt:lpstr>Alternative: Misclassification Bias</vt:lpstr>
      <vt:lpstr>Methods</vt:lpstr>
      <vt:lpstr>Results</vt:lpstr>
      <vt:lpstr>Barriers to care</vt:lpstr>
      <vt:lpstr>How do we know that our misclassification is non-differential?</vt:lpstr>
      <vt:lpstr>How do we know that our misclassification is non-differential?</vt:lpstr>
      <vt:lpstr>Conclusion</vt:lpstr>
    </vt:vector>
  </TitlesOfParts>
  <Company>Washington State Department of Health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SURVEILLANCE DEFINITIONS FOR VIRAL SUPPRESSION FOR DETECTING BARRIERS TO CARE, 2015-2019</dc:title>
  <dc:creator>Erly, Steven J (DOH)</dc:creator>
  <cp:lastModifiedBy>Erly, Steven J (DOH)</cp:lastModifiedBy>
  <cp:revision>9</cp:revision>
  <dcterms:created xsi:type="dcterms:W3CDTF">2023-06-01T14:18:55Z</dcterms:created>
  <dcterms:modified xsi:type="dcterms:W3CDTF">2023-06-01T15:57:38Z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520fa42-cf58-4c22-8b93-58cf1d3bd1cb_Enabled">
    <vt:lpwstr>true</vt:lpwstr>
  </property>
  <property fmtid="{D5CDD505-2E9C-101B-9397-08002B2CF9AE}" pid="3" name="MSIP_Label_1520fa42-cf58-4c22-8b93-58cf1d3bd1cb_SetDate">
    <vt:lpwstr>2023-06-01T15:17:06Z</vt:lpwstr>
  </property>
  <property fmtid="{D5CDD505-2E9C-101B-9397-08002B2CF9AE}" pid="4" name="MSIP_Label_1520fa42-cf58-4c22-8b93-58cf1d3bd1cb_Method">
    <vt:lpwstr>Standard</vt:lpwstr>
  </property>
  <property fmtid="{D5CDD505-2E9C-101B-9397-08002B2CF9AE}" pid="5" name="MSIP_Label_1520fa42-cf58-4c22-8b93-58cf1d3bd1cb_Name">
    <vt:lpwstr>Public Information</vt:lpwstr>
  </property>
  <property fmtid="{D5CDD505-2E9C-101B-9397-08002B2CF9AE}" pid="6" name="MSIP_Label_1520fa42-cf58-4c22-8b93-58cf1d3bd1cb_SiteId">
    <vt:lpwstr>11d0e217-264e-400a-8ba0-57dcc127d72d</vt:lpwstr>
  </property>
  <property fmtid="{D5CDD505-2E9C-101B-9397-08002B2CF9AE}" pid="7" name="MSIP_Label_1520fa42-cf58-4c22-8b93-58cf1d3bd1cb_ActionId">
    <vt:lpwstr>083ba039-f5a5-446f-95cb-cb4391afb526</vt:lpwstr>
  </property>
  <property fmtid="{D5CDD505-2E9C-101B-9397-08002B2CF9AE}" pid="8" name="MSIP_Label_1520fa42-cf58-4c22-8b93-58cf1d3bd1cb_ContentBits">
    <vt:lpwstr>0</vt:lpwstr>
  </property>
</Properties>
</file>