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8" r:id="rId12"/>
    <p:sldId id="267" r:id="rId13"/>
    <p:sldId id="26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23AFFF-D6C7-4A34-A9C7-9F839AD43910}">
          <p14:sldIdLst>
            <p14:sldId id="260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8"/>
            <p14:sldId id="267"/>
            <p14:sldId id="26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>
        <p:scale>
          <a:sx n="90" d="100"/>
          <a:sy n="90" d="100"/>
        </p:scale>
        <p:origin x="87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sse\Documents\McGill\x_projects\MittermaierLab2024\labs\2-UV-vis\2-trying_amos_code\data\results\2024-07-29-IDJ1\2024-07-29-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>
                <a:solidFill>
                  <a:schemeClr val="tx1"/>
                </a:solidFill>
              </a:rPr>
              <a:t>Tm vs pH for IDJ1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Tm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4.3041611526425855E-2"/>
                  <c:y val="3.0811096529600467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Sheet1!$B$2:$B$8</c:f>
              <c:numCache>
                <c:formatCode>General</c:formatCode>
                <c:ptCount val="7"/>
                <c:pt idx="0">
                  <c:v>5</c:v>
                </c:pt>
                <c:pt idx="1">
                  <c:v>5</c:v>
                </c:pt>
                <c:pt idx="2">
                  <c:v>5.5</c:v>
                </c:pt>
                <c:pt idx="3">
                  <c:v>5.5</c:v>
                </c:pt>
                <c:pt idx="4">
                  <c:v>6</c:v>
                </c:pt>
                <c:pt idx="5">
                  <c:v>6.5</c:v>
                </c:pt>
                <c:pt idx="6">
                  <c:v>7</c:v>
                </c:pt>
              </c:numCache>
            </c:numRef>
          </c:xVal>
          <c:yVal>
            <c:numRef>
              <c:f>Sheet1!$C$2:$C$8</c:f>
              <c:numCache>
                <c:formatCode>General</c:formatCode>
                <c:ptCount val="7"/>
                <c:pt idx="0">
                  <c:v>60.3939642951701</c:v>
                </c:pt>
                <c:pt idx="1">
                  <c:v>59.072810180911901</c:v>
                </c:pt>
                <c:pt idx="2">
                  <c:v>53.104811300898099</c:v>
                </c:pt>
                <c:pt idx="3">
                  <c:v>52.549987394080397</c:v>
                </c:pt>
                <c:pt idx="4">
                  <c:v>42.599976519372497</c:v>
                </c:pt>
                <c:pt idx="5">
                  <c:v>32.135727028437998</c:v>
                </c:pt>
                <c:pt idx="6">
                  <c:v>22.750223640428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D28-4E1E-A82B-24DC814852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808528"/>
        <c:axId val="105812368"/>
      </c:scatterChart>
      <c:valAx>
        <c:axId val="105808528"/>
        <c:scaling>
          <c:orientation val="minMax"/>
          <c:min val="4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800"/>
                  <a:t>pH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812368"/>
        <c:crosses val="autoZero"/>
        <c:crossBetween val="midCat"/>
      </c:valAx>
      <c:valAx>
        <c:axId val="10581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800" dirty="0"/>
                  <a:t>Tm (</a:t>
                </a:r>
                <a:r>
                  <a:rPr lang="en-CA" sz="1800" b="0" i="0" u="none" strike="noStrike" kern="1200" baseline="0" dirty="0">
                    <a:solidFill>
                      <a:srgbClr val="000000"/>
                    </a:solidFill>
                    <a:effectLst/>
                  </a:rPr>
                  <a:t>°</a:t>
                </a:r>
                <a:r>
                  <a:rPr lang="en-CA" sz="1800" dirty="0"/>
                  <a:t>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8085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9347-5A87-21D4-CFF1-EDA1F93B8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3E7EE-9273-E553-7138-A894A79D8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69FE0-26F1-D38C-33F6-86F8FB48E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D9AA-86B5-49C5-B021-DCFDDFB00471}" type="datetimeFigureOut">
              <a:rPr lang="en-CA" smtClean="0"/>
              <a:t>2024-09-18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97BE0-2E9C-9E49-9163-90021765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92F2D-7114-7C76-1279-03A2FD66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31F0-C46C-461D-B0F7-0FE543C7D2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923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A4EC-B5E2-45B4-90C9-880BCA39F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E33D9-BAA7-3EED-ED17-ADFA9FE5A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955FD-A9AC-AD2B-A383-A5BEAEDB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D9AA-86B5-49C5-B021-DCFDDFB00471}" type="datetimeFigureOut">
              <a:rPr lang="en-CA" smtClean="0"/>
              <a:t>2024-09-18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EE932-CAF9-F90C-2AA9-7563F359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4EED1-02A4-E3C3-8223-A8A2D8E4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31F0-C46C-461D-B0F7-0FE543C7D2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378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79B1DE-2499-197F-3016-83EFB7A19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76060-2C43-69E8-1ECD-EDB70BCF2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4A5D2-4566-3768-CEB0-0E942AEB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D9AA-86B5-49C5-B021-DCFDDFB00471}" type="datetimeFigureOut">
              <a:rPr lang="en-CA" smtClean="0"/>
              <a:t>2024-09-18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CEBCE-ADF8-260E-7D5C-A66778C6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DFDAD-A3F7-9E97-811A-35FB41BC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31F0-C46C-461D-B0F7-0FE543C7D2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818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AD16-ECE3-C0DC-3AA2-7F398D560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34081-1298-10BB-8EA9-CD4C8D86C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3B595-EE25-AD5D-BE8F-0C3711BF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D9AA-86B5-49C5-B021-DCFDDFB00471}" type="datetimeFigureOut">
              <a:rPr lang="en-CA" smtClean="0"/>
              <a:t>2024-09-18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FE7BE-B736-FED4-6CEA-EB9518A9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ADE37-F16C-A43C-E91B-7C2B958D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31F0-C46C-461D-B0F7-0FE543C7D2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920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D452-E89C-08B9-A874-E2B605E0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6D4BC-F0B1-7A82-67EE-39FA74E4A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0266C-1444-45F9-58C9-48B38EBDD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D9AA-86B5-49C5-B021-DCFDDFB00471}" type="datetimeFigureOut">
              <a:rPr lang="en-CA" smtClean="0"/>
              <a:t>2024-09-18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9C7E9-8240-EC10-894D-316DE5E8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11220-134C-9F61-DF06-328F5912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31F0-C46C-461D-B0F7-0FE543C7D2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186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596B-DA8D-AFDE-7D2A-DEDFB2FE2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0FE71-E002-0CF4-F79B-15395F82A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B342A-0C3A-6A1F-D35E-0DE03181F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7E243-18B3-FA85-37BB-7C5A2D57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D9AA-86B5-49C5-B021-DCFDDFB00471}" type="datetimeFigureOut">
              <a:rPr lang="en-CA" smtClean="0"/>
              <a:t>2024-09-18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239F6-BF2C-EEA9-0F0C-74BDEF23E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DC0EA-FE63-2969-DAF8-32A6351B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31F0-C46C-461D-B0F7-0FE543C7D2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504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9843-81BB-B1A3-E0F8-66B9BB527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31024-02FF-2892-6878-BD511F4EA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AC6A6-6125-4BD8-4E9E-6527817D3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E83407-9993-2859-E785-D7A4BAC03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D288A-E566-9407-2EAD-FAF34C373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B97133-A1F5-D015-4538-4453A313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D9AA-86B5-49C5-B021-DCFDDFB00471}" type="datetimeFigureOut">
              <a:rPr lang="en-CA" smtClean="0"/>
              <a:t>2024-09-18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C03FA0-2835-AAA2-D727-4460FEBE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FD0CA-87A5-2A25-8E93-BC02EEEEC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31F0-C46C-461D-B0F7-0FE543C7D2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711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5549-2A92-55A9-149D-6947453FE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144A5-6D43-6793-DEBA-35DCD465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D9AA-86B5-49C5-B021-DCFDDFB00471}" type="datetimeFigureOut">
              <a:rPr lang="en-CA" smtClean="0"/>
              <a:t>2024-09-18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870C5-0D0A-0B94-4835-7C6E61AE4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4A83B-C69C-AAC5-7D41-17A751DC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31F0-C46C-461D-B0F7-0FE543C7D2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501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0FB806-824C-83E8-116B-BA597D664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D9AA-86B5-49C5-B021-DCFDDFB00471}" type="datetimeFigureOut">
              <a:rPr lang="en-CA" smtClean="0"/>
              <a:t>2024-09-18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7E18C-4DEB-2E8E-B513-C194A815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EB13D-D62F-8DC4-90A0-4DC351FA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31F0-C46C-461D-B0F7-0FE543C7D2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281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5D24-9CBC-4BB6-4AA6-A5B546D96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72CA5-4B98-4DA1-914B-D5405F2BA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697CE-5368-7873-FF1D-54F2505D0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24CA4-AE11-B787-5A48-C40EC12BF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D9AA-86B5-49C5-B021-DCFDDFB00471}" type="datetimeFigureOut">
              <a:rPr lang="en-CA" smtClean="0"/>
              <a:t>2024-09-18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9CC47-48CF-4595-C81A-1FAC0AC2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DFE91-2AB1-F343-C8F8-BE1CC1ED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31F0-C46C-461D-B0F7-0FE543C7D2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326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4C137-B8AC-D06A-AF6B-FEFD6B3D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18C03E-D1F8-3706-8F02-678BA3367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44A54-4841-55D8-2525-60FC2DA98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92AE4-D06D-D5C1-2933-F82BFB63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D9AA-86B5-49C5-B021-DCFDDFB00471}" type="datetimeFigureOut">
              <a:rPr lang="en-CA" smtClean="0"/>
              <a:t>2024-09-18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01D83-99BD-DE19-CE92-C2626055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C885E-0E6C-789E-118A-25054E07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31F0-C46C-461D-B0F7-0FE543C7D2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247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E0A30-C806-6B3D-BE10-A1F4DE4E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6519C-CCF4-5B99-8274-46CF18D0A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F610F-587C-60C8-985F-DD1DB704B2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96D9AA-86B5-49C5-B021-DCFDDFB00471}" type="datetimeFigureOut">
              <a:rPr lang="en-CA" smtClean="0"/>
              <a:t>2024-09-18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50E72-8A1F-838E-69BF-416E7E07E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C0DDA-C965-043E-2838-F6DE88844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FA31F0-C46C-461D-B0F7-0FE543C7D2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228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D33EF-D82E-9A50-E3C3-8B4E814C26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UV-vis experiments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1E9EC-4401-4E91-E0A4-D4CB41CE8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2943"/>
            <a:ext cx="9144000" cy="1092569"/>
          </a:xfrm>
        </p:spPr>
        <p:txBody>
          <a:bodyPr>
            <a:normAutofit/>
          </a:bodyPr>
          <a:lstStyle/>
          <a:p>
            <a:r>
              <a:rPr lang="en-CA" dirty="0"/>
              <a:t>Jesse Sutherland</a:t>
            </a:r>
          </a:p>
          <a:p>
            <a:r>
              <a:rPr lang="en-CA" dirty="0"/>
              <a:t>Summer 2024 – Mittermaier lab</a:t>
            </a:r>
          </a:p>
        </p:txBody>
      </p:sp>
    </p:spTree>
    <p:extLst>
      <p:ext uri="{BB962C8B-B14F-4D97-AF65-F5344CB8AC3E}">
        <p14:creationId xmlns:p14="http://schemas.microsoft.com/office/powerpoint/2010/main" val="2852240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E6534-E654-4B35-EC2C-6ADDB559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Kinetic fitting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2E217B-89DC-BAFF-8707-200DF57E98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Initial parameters: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/>
              </a:p>
              <a:p>
                <a:r>
                  <a:rPr lang="en-US" dirty="0"/>
                  <a:t>2-state ODE: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=(−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𝑑𝑇</m:t>
                        </m:r>
                      </m:den>
                    </m:f>
                  </m:oMath>
                </a14:m>
                <a:endParaRPr lang="en-CA" dirty="0"/>
              </a:p>
              <a:p>
                <a:r>
                  <a:rPr lang="en-CA" dirty="0"/>
                  <a:t>From Arrhenius equation,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sup>
                    </m:sSup>
                  </m:oMath>
                </a14:m>
                <a:r>
                  <a:rPr lang="en-CA" dirty="0"/>
                  <a:t>, can obtain value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A" dirty="0"/>
                  <a:t> at each temperature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CA" dirty="0"/>
                  <a:t>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𝑅𝑇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lit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CA" b="0" dirty="0"/>
              </a:p>
              <a:p>
                <a:r>
                  <a:rPr lang="en-CA" dirty="0"/>
                  <a:t>Thus, given initial parameters, can simulate the corresponding melting curve. Obtain best fit by minimizing RSS between simulation and </a:t>
                </a:r>
                <a:r>
                  <a:rPr lang="en-CA"/>
                  <a:t>raw data.</a:t>
                </a:r>
                <a:endParaRPr lang="en-CA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2E217B-89DC-BAFF-8707-200DF57E98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 b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639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temperature&#10;&#10;Description automatically generated">
            <a:extLst>
              <a:ext uri="{FF2B5EF4-FFF2-40B4-BE49-F238E27FC236}">
                <a16:creationId xmlns:a16="http://schemas.microsoft.com/office/drawing/2014/main" id="{655131FA-0D65-4AC0-22F6-248CE4A16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686" y="463732"/>
            <a:ext cx="5533425" cy="4611188"/>
          </a:xfrm>
          <a:prstGeom prst="rect">
            <a:avLst/>
          </a:prstGeom>
        </p:spPr>
      </p:pic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581888A7-8AED-275D-677B-8C6EA58BF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36" y="1066920"/>
            <a:ext cx="5533426" cy="4611188"/>
          </a:xfrm>
          <a:prstGeom prst="rect">
            <a:avLst/>
          </a:prstGeom>
        </p:spPr>
      </p:pic>
      <p:pic>
        <p:nvPicPr>
          <p:cNvPr id="7" name="Picture 6" descr="A graph of different colored dots&#10;&#10;Description automatically generated">
            <a:extLst>
              <a:ext uri="{FF2B5EF4-FFF2-40B4-BE49-F238E27FC236}">
                <a16:creationId xmlns:a16="http://schemas.microsoft.com/office/drawing/2014/main" id="{F824C934-D0F3-8C13-C33C-56A304DF6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161316"/>
            <a:ext cx="5535182" cy="11676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F8CF6E-D2AA-74B9-D5BE-BFD71F0E309D}"/>
              </a:ext>
            </a:extLst>
          </p:cNvPr>
          <p:cNvSpPr txBox="1"/>
          <p:nvPr/>
        </p:nvSpPr>
        <p:spPr>
          <a:xfrm>
            <a:off x="202018" y="160892"/>
            <a:ext cx="315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Kinetic fitting example: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4CE567-F88C-F289-6328-C602DDCF54C1}"/>
              </a:ext>
            </a:extLst>
          </p:cNvPr>
          <p:cNvSpPr txBox="1"/>
          <p:nvPr/>
        </p:nvSpPr>
        <p:spPr>
          <a:xfrm>
            <a:off x="1649373" y="882254"/>
            <a:ext cx="3374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b="1" dirty="0"/>
              <a:t>Baselines fitted to raw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C08B8-A0E2-B9DC-1828-ED571B07CC7D}"/>
              </a:ext>
            </a:extLst>
          </p:cNvPr>
          <p:cNvSpPr txBox="1"/>
          <p:nvPr/>
        </p:nvSpPr>
        <p:spPr>
          <a:xfrm>
            <a:off x="1649373" y="5375803"/>
            <a:ext cx="3374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b="1" dirty="0"/>
              <a:t>Temperature (°C)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C5404-C04C-49A6-33C4-41CCEAE6C61D}"/>
              </a:ext>
            </a:extLst>
          </p:cNvPr>
          <p:cNvSpPr txBox="1"/>
          <p:nvPr/>
        </p:nvSpPr>
        <p:spPr>
          <a:xfrm>
            <a:off x="7410449" y="279066"/>
            <a:ext cx="337450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CA" b="1" dirty="0"/>
              <a:t>Normalized curve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60A147-C0AF-E242-1B00-90DEAF409C81}"/>
              </a:ext>
            </a:extLst>
          </p:cNvPr>
          <p:cNvSpPr txBox="1"/>
          <p:nvPr/>
        </p:nvSpPr>
        <p:spPr>
          <a:xfrm>
            <a:off x="257164" y="2166174"/>
            <a:ext cx="461665" cy="2184991"/>
          </a:xfrm>
          <a:prstGeom prst="rect">
            <a:avLst/>
          </a:prstGeom>
          <a:noFill/>
        </p:spPr>
        <p:txBody>
          <a:bodyPr vert="vert270" wrap="square" rtlCol="0" anchor="b" anchorCtr="0">
            <a:spAutoFit/>
          </a:bodyPr>
          <a:lstStyle/>
          <a:p>
            <a:pPr algn="ctr"/>
            <a:r>
              <a:rPr lang="en-CA" b="1" dirty="0"/>
              <a:t>Absorbance</a:t>
            </a:r>
          </a:p>
        </p:txBody>
      </p:sp>
    </p:spTree>
    <p:extLst>
      <p:ext uri="{BB962C8B-B14F-4D97-AF65-F5344CB8AC3E}">
        <p14:creationId xmlns:p14="http://schemas.microsoft.com/office/powerpoint/2010/main" val="4142446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66F5-7B0C-89AB-B179-5289B84A2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IDJ1 fit results</a:t>
            </a:r>
            <a:endParaRPr lang="en-C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6A85E94-B577-4332-3ECB-8742E11C6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253921"/>
              </p:ext>
            </p:extLst>
          </p:nvPr>
        </p:nvGraphicFramePr>
        <p:xfrm>
          <a:off x="1224793" y="1690688"/>
          <a:ext cx="9882234" cy="3945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7039">
                  <a:extLst>
                    <a:ext uri="{9D8B030D-6E8A-4147-A177-3AD203B41FA5}">
                      <a16:colId xmlns:a16="http://schemas.microsoft.com/office/drawing/2014/main" val="1284463142"/>
                    </a:ext>
                  </a:extLst>
                </a:gridCol>
                <a:gridCol w="1647039">
                  <a:extLst>
                    <a:ext uri="{9D8B030D-6E8A-4147-A177-3AD203B41FA5}">
                      <a16:colId xmlns:a16="http://schemas.microsoft.com/office/drawing/2014/main" val="991817191"/>
                    </a:ext>
                  </a:extLst>
                </a:gridCol>
                <a:gridCol w="1647039">
                  <a:extLst>
                    <a:ext uri="{9D8B030D-6E8A-4147-A177-3AD203B41FA5}">
                      <a16:colId xmlns:a16="http://schemas.microsoft.com/office/drawing/2014/main" val="292340345"/>
                    </a:ext>
                  </a:extLst>
                </a:gridCol>
                <a:gridCol w="1647039">
                  <a:extLst>
                    <a:ext uri="{9D8B030D-6E8A-4147-A177-3AD203B41FA5}">
                      <a16:colId xmlns:a16="http://schemas.microsoft.com/office/drawing/2014/main" val="1243212210"/>
                    </a:ext>
                  </a:extLst>
                </a:gridCol>
                <a:gridCol w="1647039">
                  <a:extLst>
                    <a:ext uri="{9D8B030D-6E8A-4147-A177-3AD203B41FA5}">
                      <a16:colId xmlns:a16="http://schemas.microsoft.com/office/drawing/2014/main" val="678948408"/>
                    </a:ext>
                  </a:extLst>
                </a:gridCol>
                <a:gridCol w="1647039">
                  <a:extLst>
                    <a:ext uri="{9D8B030D-6E8A-4147-A177-3AD203B41FA5}">
                      <a16:colId xmlns:a16="http://schemas.microsoft.com/office/drawing/2014/main" val="4123555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nm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pH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Tm (°C)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l-G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Δ</a:t>
                      </a: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 </a:t>
                      </a:r>
                    </a:p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(kJ/mol)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l-G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Δ</a:t>
                      </a: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 </a:t>
                      </a:r>
                    </a:p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(kJ/mol)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l-G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Δ</a:t>
                      </a: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</a:t>
                      </a:r>
                    </a:p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(kJ/mol/K)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795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260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60.39396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-283.81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-0.85089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-30.1164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7214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295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59.07281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-250.516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-0.75406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-25.6929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109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260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5.5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53.10481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-311.656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-0.95525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-26.8472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923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295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5.5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52.54999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-393.512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-1.20821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-33.286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829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295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42.59998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-371.265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-1.17582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-20.6944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147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260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6.5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32.13573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-361.696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-1.18478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-8.45425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87645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295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22.75022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-311.705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-1.05341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2.369943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914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004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F219B4D-CCBB-9026-EAEA-7465D1E29A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150074"/>
              </p:ext>
            </p:extLst>
          </p:nvPr>
        </p:nvGraphicFramePr>
        <p:xfrm>
          <a:off x="1640638" y="698327"/>
          <a:ext cx="8910724" cy="5461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2355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FEED-E42D-BE9E-6911-5AD9A6A6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Folding rate constants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12222A2-4B4C-BDFB-86CF-933C53ACB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307260"/>
              </p:ext>
            </p:extLst>
          </p:nvPr>
        </p:nvGraphicFramePr>
        <p:xfrm>
          <a:off x="939209" y="1751197"/>
          <a:ext cx="6588156" cy="3667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7039">
                  <a:extLst>
                    <a:ext uri="{9D8B030D-6E8A-4147-A177-3AD203B41FA5}">
                      <a16:colId xmlns:a16="http://schemas.microsoft.com/office/drawing/2014/main" val="134540502"/>
                    </a:ext>
                  </a:extLst>
                </a:gridCol>
                <a:gridCol w="1647039">
                  <a:extLst>
                    <a:ext uri="{9D8B030D-6E8A-4147-A177-3AD203B41FA5}">
                      <a16:colId xmlns:a16="http://schemas.microsoft.com/office/drawing/2014/main" val="1799532006"/>
                    </a:ext>
                  </a:extLst>
                </a:gridCol>
                <a:gridCol w="1647039">
                  <a:extLst>
                    <a:ext uri="{9D8B030D-6E8A-4147-A177-3AD203B41FA5}">
                      <a16:colId xmlns:a16="http://schemas.microsoft.com/office/drawing/2014/main" val="664826197"/>
                    </a:ext>
                  </a:extLst>
                </a:gridCol>
                <a:gridCol w="1647039">
                  <a:extLst>
                    <a:ext uri="{9D8B030D-6E8A-4147-A177-3AD203B41FA5}">
                      <a16:colId xmlns:a16="http://schemas.microsoft.com/office/drawing/2014/main" val="2614781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nm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pH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k1 (s^-1)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k2 (s^-1)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3884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260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0.011629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6.15E-08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220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295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2.633137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8.30E-05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3966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260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5.5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1.117284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2.21E-05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804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295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5.5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28.12226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4.14E-05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1969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295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49.54645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0.01173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8447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260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6.5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38.19638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1.261304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834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295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19.56203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50.89007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610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96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C6DD-630E-4954-A2E5-322AA36E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Sample: IDJ1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6E8D2-B349-B3E1-F1FA-7AC62E266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pH: 5 to 8 in 0.5 increments</a:t>
            </a:r>
          </a:p>
          <a:p>
            <a:r>
              <a:rPr lang="en-CA" dirty="0"/>
              <a:t>Wavelengths: 260nm, 295nm</a:t>
            </a:r>
          </a:p>
          <a:p>
            <a:r>
              <a:rPr lang="en-CA" dirty="0"/>
              <a:t>Salt/buffer: </a:t>
            </a:r>
            <a:r>
              <a:rPr lang="pl-PL" dirty="0"/>
              <a:t>KH2PO4/NaOAc(25mM)</a:t>
            </a:r>
            <a:r>
              <a:rPr lang="en-CA" dirty="0"/>
              <a:t> </a:t>
            </a:r>
            <a:r>
              <a:rPr lang="pl-PL" dirty="0"/>
              <a:t>&amp;</a:t>
            </a:r>
            <a:r>
              <a:rPr lang="en-CA" dirty="0"/>
              <a:t> </a:t>
            </a:r>
            <a:r>
              <a:rPr lang="pl-PL" dirty="0"/>
              <a:t>KCl(75mM)</a:t>
            </a:r>
            <a:endParaRPr lang="en-CA" dirty="0"/>
          </a:p>
          <a:p>
            <a:r>
              <a:rPr lang="en-CA" dirty="0"/>
              <a:t>Temperature range: 5</a:t>
            </a:r>
            <a:r>
              <a:rPr lang="en-CA" sz="2800" b="0" u="none" strike="noStrike" dirty="0">
                <a:solidFill>
                  <a:srgbClr val="000000"/>
                </a:solidFill>
                <a:effectLst/>
              </a:rPr>
              <a:t>°C to 95°C</a:t>
            </a:r>
          </a:p>
          <a:p>
            <a:r>
              <a:rPr lang="en-CA" dirty="0">
                <a:solidFill>
                  <a:srgbClr val="000000"/>
                </a:solidFill>
              </a:rPr>
              <a:t>Scan rates: 3,2,1 </a:t>
            </a:r>
            <a:r>
              <a:rPr lang="en-CA" sz="2800" b="0" u="none" strike="noStrike" dirty="0">
                <a:solidFill>
                  <a:srgbClr val="000000"/>
                </a:solidFill>
                <a:effectLst/>
              </a:rPr>
              <a:t>°C</a:t>
            </a:r>
            <a:r>
              <a:rPr lang="en-CA" dirty="0">
                <a:solidFill>
                  <a:srgbClr val="000000"/>
                </a:solidFill>
              </a:rPr>
              <a:t>/min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067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temperature&#10;&#10;Description automatically generated">
            <a:extLst>
              <a:ext uri="{FF2B5EF4-FFF2-40B4-BE49-F238E27FC236}">
                <a16:creationId xmlns:a16="http://schemas.microsoft.com/office/drawing/2014/main" id="{0BD69717-26CB-A342-2301-A4A9CB7F0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24" y="1048709"/>
            <a:ext cx="5717575" cy="4760582"/>
          </a:xfrm>
          <a:prstGeom prst="rect">
            <a:avLst/>
          </a:prstGeom>
        </p:spPr>
      </p:pic>
      <p:pic>
        <p:nvPicPr>
          <p:cNvPr id="9" name="Picture 8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7CB20D1-C61A-52BC-0240-4EE14EC8C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048709"/>
            <a:ext cx="5717575" cy="47605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0F7BA9-8F7B-2DE3-EC3F-1AF70BE98D63}"/>
              </a:ext>
            </a:extLst>
          </p:cNvPr>
          <p:cNvSpPr txBox="1"/>
          <p:nvPr/>
        </p:nvSpPr>
        <p:spPr>
          <a:xfrm>
            <a:off x="202018" y="160892"/>
            <a:ext cx="24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IDJ1 raw data – pH 5</a:t>
            </a:r>
          </a:p>
        </p:txBody>
      </p:sp>
    </p:spTree>
    <p:extLst>
      <p:ext uri="{BB962C8B-B14F-4D97-AF65-F5344CB8AC3E}">
        <p14:creationId xmlns:p14="http://schemas.microsoft.com/office/powerpoint/2010/main" val="124063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FB9D0D93-8CD1-85F5-F05A-BE060EA74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24" y="1048709"/>
            <a:ext cx="5717575" cy="4760582"/>
          </a:xfrm>
          <a:prstGeom prst="rect">
            <a:avLst/>
          </a:prstGeom>
        </p:spPr>
      </p:pic>
      <p:pic>
        <p:nvPicPr>
          <p:cNvPr id="5" name="Picture 4" descr="A graph of a temperature&#10;&#10;Description automatically generated">
            <a:extLst>
              <a:ext uri="{FF2B5EF4-FFF2-40B4-BE49-F238E27FC236}">
                <a16:creationId xmlns:a16="http://schemas.microsoft.com/office/drawing/2014/main" id="{888DD465-AD14-69D0-5360-9FBF22BF4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048709"/>
            <a:ext cx="5717575" cy="47605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E2ED0D-6CBB-EA79-3D4B-1B4DB8080F46}"/>
              </a:ext>
            </a:extLst>
          </p:cNvPr>
          <p:cNvSpPr txBox="1"/>
          <p:nvPr/>
        </p:nvSpPr>
        <p:spPr>
          <a:xfrm>
            <a:off x="202018" y="160892"/>
            <a:ext cx="24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IDJ1 raw data – pH 5.5</a:t>
            </a:r>
          </a:p>
        </p:txBody>
      </p:sp>
    </p:spTree>
    <p:extLst>
      <p:ext uri="{BB962C8B-B14F-4D97-AF65-F5344CB8AC3E}">
        <p14:creationId xmlns:p14="http://schemas.microsoft.com/office/powerpoint/2010/main" val="123208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temperature&#10;&#10;Description automatically generated">
            <a:extLst>
              <a:ext uri="{FF2B5EF4-FFF2-40B4-BE49-F238E27FC236}">
                <a16:creationId xmlns:a16="http://schemas.microsoft.com/office/drawing/2014/main" id="{FA3FC2D8-B2B8-9355-3F29-542B3D2CC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25" y="1048709"/>
            <a:ext cx="5717575" cy="4760582"/>
          </a:xfrm>
          <a:prstGeom prst="rect">
            <a:avLst/>
          </a:prstGeom>
        </p:spPr>
      </p:pic>
      <p:pic>
        <p:nvPicPr>
          <p:cNvPr id="5" name="Picture 4" descr="A graph of a temperature&#10;&#10;Description automatically generated">
            <a:extLst>
              <a:ext uri="{FF2B5EF4-FFF2-40B4-BE49-F238E27FC236}">
                <a16:creationId xmlns:a16="http://schemas.microsoft.com/office/drawing/2014/main" id="{8B4C253F-40C6-641B-06B9-3D9BE712A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48709"/>
            <a:ext cx="5717575" cy="47605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7F1E83-BA42-CA74-F3A6-EB909E12A4A4}"/>
              </a:ext>
            </a:extLst>
          </p:cNvPr>
          <p:cNvSpPr txBox="1"/>
          <p:nvPr/>
        </p:nvSpPr>
        <p:spPr>
          <a:xfrm>
            <a:off x="202018" y="160892"/>
            <a:ext cx="24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IDJ1 raw data – pH 6</a:t>
            </a:r>
          </a:p>
        </p:txBody>
      </p:sp>
    </p:spTree>
    <p:extLst>
      <p:ext uri="{BB962C8B-B14F-4D97-AF65-F5344CB8AC3E}">
        <p14:creationId xmlns:p14="http://schemas.microsoft.com/office/powerpoint/2010/main" val="398036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2832190B-DE83-D4A2-0857-0F14B7497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24" y="1048709"/>
            <a:ext cx="5717575" cy="4760582"/>
          </a:xfrm>
          <a:prstGeom prst="rect">
            <a:avLst/>
          </a:prstGeom>
        </p:spPr>
      </p:pic>
      <p:pic>
        <p:nvPicPr>
          <p:cNvPr id="5" name="Picture 4" descr="A graph of a temperature&#10;&#10;Description automatically generated">
            <a:extLst>
              <a:ext uri="{FF2B5EF4-FFF2-40B4-BE49-F238E27FC236}">
                <a16:creationId xmlns:a16="http://schemas.microsoft.com/office/drawing/2014/main" id="{35A60F40-C211-0C4F-D65C-EF71A07F7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048709"/>
            <a:ext cx="5717575" cy="47605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8685C7-934C-7F02-219C-1A83C1F9169F}"/>
              </a:ext>
            </a:extLst>
          </p:cNvPr>
          <p:cNvSpPr txBox="1"/>
          <p:nvPr/>
        </p:nvSpPr>
        <p:spPr>
          <a:xfrm>
            <a:off x="202018" y="160892"/>
            <a:ext cx="24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IDJ1 raw data – pH 6.5</a:t>
            </a:r>
          </a:p>
        </p:txBody>
      </p:sp>
    </p:spTree>
    <p:extLst>
      <p:ext uri="{BB962C8B-B14F-4D97-AF65-F5344CB8AC3E}">
        <p14:creationId xmlns:p14="http://schemas.microsoft.com/office/powerpoint/2010/main" val="325363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temperature&#10;&#10;Description automatically generated with medium confidence">
            <a:extLst>
              <a:ext uri="{FF2B5EF4-FFF2-40B4-BE49-F238E27FC236}">
                <a16:creationId xmlns:a16="http://schemas.microsoft.com/office/drawing/2014/main" id="{2379D4BD-278C-30AC-0FAC-227F23B48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24" y="1048709"/>
            <a:ext cx="5717575" cy="4760582"/>
          </a:xfrm>
          <a:prstGeom prst="rect">
            <a:avLst/>
          </a:prstGeom>
        </p:spPr>
      </p:pic>
      <p:pic>
        <p:nvPicPr>
          <p:cNvPr id="5" name="Picture 4" descr="A graph of a temperature&#10;&#10;Description automatically generated">
            <a:extLst>
              <a:ext uri="{FF2B5EF4-FFF2-40B4-BE49-F238E27FC236}">
                <a16:creationId xmlns:a16="http://schemas.microsoft.com/office/drawing/2014/main" id="{18DD3495-5E05-1532-E283-99194BE5B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048709"/>
            <a:ext cx="5717575" cy="47605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0EDCF1-981B-0337-A678-D896B24BEE02}"/>
              </a:ext>
            </a:extLst>
          </p:cNvPr>
          <p:cNvSpPr txBox="1"/>
          <p:nvPr/>
        </p:nvSpPr>
        <p:spPr>
          <a:xfrm>
            <a:off x="202018" y="160892"/>
            <a:ext cx="24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IDJ1 raw data – pH 7</a:t>
            </a:r>
          </a:p>
        </p:txBody>
      </p:sp>
    </p:spTree>
    <p:extLst>
      <p:ext uri="{BB962C8B-B14F-4D97-AF65-F5344CB8AC3E}">
        <p14:creationId xmlns:p14="http://schemas.microsoft.com/office/powerpoint/2010/main" val="106259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ph scale&#10;&#10;Description automatically generated with medium confidence">
            <a:extLst>
              <a:ext uri="{FF2B5EF4-FFF2-40B4-BE49-F238E27FC236}">
                <a16:creationId xmlns:a16="http://schemas.microsoft.com/office/drawing/2014/main" id="{F67798E9-FA4B-39E6-6F5A-B93C7B91A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26" y="1048709"/>
            <a:ext cx="5717575" cy="4760582"/>
          </a:xfrm>
          <a:prstGeom prst="rect">
            <a:avLst/>
          </a:prstGeom>
        </p:spPr>
      </p:pic>
      <p:pic>
        <p:nvPicPr>
          <p:cNvPr id="5" name="Picture 4" descr="A graph of a ph&#10;&#10;Description automatically generated">
            <a:extLst>
              <a:ext uri="{FF2B5EF4-FFF2-40B4-BE49-F238E27FC236}">
                <a16:creationId xmlns:a16="http://schemas.microsoft.com/office/drawing/2014/main" id="{9B00CDCC-9D87-3291-F16C-71C982490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048709"/>
            <a:ext cx="5717575" cy="47605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A6C40F-486E-8B78-9677-F0FF9705C6B5}"/>
              </a:ext>
            </a:extLst>
          </p:cNvPr>
          <p:cNvSpPr txBox="1"/>
          <p:nvPr/>
        </p:nvSpPr>
        <p:spPr>
          <a:xfrm>
            <a:off x="202018" y="160892"/>
            <a:ext cx="24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IDJ1 raw data – pH 7.5</a:t>
            </a:r>
          </a:p>
        </p:txBody>
      </p:sp>
    </p:spTree>
    <p:extLst>
      <p:ext uri="{BB962C8B-B14F-4D97-AF65-F5344CB8AC3E}">
        <p14:creationId xmlns:p14="http://schemas.microsoft.com/office/powerpoint/2010/main" val="214679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D1473D9-6352-DA36-A335-776279103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24" y="1048709"/>
            <a:ext cx="5717575" cy="4760582"/>
          </a:xfrm>
          <a:prstGeom prst="rect">
            <a:avLst/>
          </a:prstGeom>
        </p:spPr>
      </p:pic>
      <p:pic>
        <p:nvPicPr>
          <p:cNvPr id="17" name="Picture 1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7E58B87A-5552-76A3-1738-FBB7B7983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048709"/>
            <a:ext cx="5717575" cy="47605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887C3C-9D1B-62AB-E592-D7B9ED47FCA9}"/>
              </a:ext>
            </a:extLst>
          </p:cNvPr>
          <p:cNvSpPr txBox="1"/>
          <p:nvPr/>
        </p:nvSpPr>
        <p:spPr>
          <a:xfrm>
            <a:off x="202018" y="160892"/>
            <a:ext cx="24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IDJ1 raw data – pH 8</a:t>
            </a:r>
          </a:p>
        </p:txBody>
      </p:sp>
    </p:spTree>
    <p:extLst>
      <p:ext uri="{BB962C8B-B14F-4D97-AF65-F5344CB8AC3E}">
        <p14:creationId xmlns:p14="http://schemas.microsoft.com/office/powerpoint/2010/main" val="388548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340</Words>
  <Application>Microsoft Office PowerPoint</Application>
  <PresentationFormat>Widescreen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Cambria Math</vt:lpstr>
      <vt:lpstr>Office Theme</vt:lpstr>
      <vt:lpstr>UV-vis experiments</vt:lpstr>
      <vt:lpstr>Sample: IDJ1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Kinetic fitting</vt:lpstr>
      <vt:lpstr>PowerPoint Presentation</vt:lpstr>
      <vt:lpstr>IDJ1 fit results</vt:lpstr>
      <vt:lpstr>PowerPoint Presentation</vt:lpstr>
      <vt:lpstr>Folding rate constants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Jesse Sutherland</dc:creator>
  <cp:lastModifiedBy>Jesse Sutherland</cp:lastModifiedBy>
  <cp:revision>18</cp:revision>
  <dcterms:created xsi:type="dcterms:W3CDTF">2024-07-25T17:31:54Z</dcterms:created>
  <dcterms:modified xsi:type="dcterms:W3CDTF">2024-09-18T13:12:40Z</dcterms:modified>
</cp:coreProperties>
</file>