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67" r:id="rId13"/>
    <p:sldId id="26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3AFFF-D6C7-4A34-A9C7-9F839AD43910}">
          <p14:sldIdLst>
            <p14:sldId id="26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67"/>
            <p14:sldId id="26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e\Documents\McGill\x_projects\MittermaierLab2024\labs\2-UV-vis\2-trying_amos_code\data\results\2024-07-29-IDJ1\2024-07-29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Tm vs pH for IDJ1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3041611526425855E-2"/>
                  <c:y val="3.081109652960046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5.5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7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60.3939642951701</c:v>
                </c:pt>
                <c:pt idx="1">
                  <c:v>59.072810180911901</c:v>
                </c:pt>
                <c:pt idx="2">
                  <c:v>53.104811300898099</c:v>
                </c:pt>
                <c:pt idx="3">
                  <c:v>52.549987394080397</c:v>
                </c:pt>
                <c:pt idx="4">
                  <c:v>42.599976519372497</c:v>
                </c:pt>
                <c:pt idx="5">
                  <c:v>32.135727028437998</c:v>
                </c:pt>
                <c:pt idx="6">
                  <c:v>22.750223640428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28-4E1E-A82B-24DC81485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808528"/>
        <c:axId val="105812368"/>
      </c:scatterChart>
      <c:valAx>
        <c:axId val="105808528"/>
        <c:scaling>
          <c:orientation val="minMax"/>
          <c:min val="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12368"/>
        <c:crosses val="autoZero"/>
        <c:crossBetween val="midCat"/>
      </c:valAx>
      <c:valAx>
        <c:axId val="10581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dirty="0"/>
                  <a:t>Tm (</a:t>
                </a:r>
                <a:r>
                  <a:rPr lang="en-CA" sz="1800" b="0" i="0" u="none" strike="noStrike" kern="1200" baseline="0" dirty="0">
                    <a:solidFill>
                      <a:srgbClr val="000000"/>
                    </a:solidFill>
                    <a:effectLst/>
                  </a:rPr>
                  <a:t>°</a:t>
                </a:r>
                <a:r>
                  <a:rPr lang="en-CA" sz="1800" dirty="0"/>
                  <a:t>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8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9347-5A87-21D4-CFF1-EDA1F93B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3E7EE-9273-E553-7138-A894A79D8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9FE0-26F1-D38C-33F6-86F8FB48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7BE0-2E9C-9E49-9163-90021765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2F2D-7114-7C76-1279-03A2FD66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A4EC-B5E2-45B4-90C9-880BCA3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E33D9-BAA7-3EED-ED17-ADFA9FE5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55FD-A9AC-AD2B-A383-A5BEAED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E932-CAF9-F90C-2AA9-7563F359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EED1-02A4-E3C3-8223-A8A2D8E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7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9B1DE-2499-197F-3016-83EFB7A19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6060-2C43-69E8-1ECD-EDB70BC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A5D2-4566-3768-CEB0-0E942AEB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EBCE-ADF8-260E-7D5C-A66778C6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FDAD-A3F7-9E97-811A-35FB41B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1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D16-ECE3-C0DC-3AA2-7F398D5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4081-1298-10BB-8EA9-CD4C8D86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B595-EE25-AD5D-BE8F-0C3711BF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E7BE-B736-FED4-6CEA-EB9518A9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DE37-F16C-A43C-E91B-7C2B95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2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D452-E89C-08B9-A874-E2B605E0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D4BC-F0B1-7A82-67EE-39FA74E4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266C-1444-45F9-58C9-48B38EBD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C7E9-8240-EC10-894D-316DE5E8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1220-134C-9F61-DF06-328F591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6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596B-DA8D-AFDE-7D2A-DEDFB2FE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FE71-E002-0CF4-F79B-15395F82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342A-0C3A-6A1F-D35E-0DE03181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E243-18B3-FA85-37BB-7C5A2D57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239F6-BF2C-EEA9-0F0C-74BDEF2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C0EA-FE63-2969-DAF8-32A6351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0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9843-81BB-B1A3-E0F8-66B9BB52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1024-02FF-2892-6878-BD511F4E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C6A6-6125-4BD8-4E9E-6527817D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83407-9993-2859-E785-D7A4BAC0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D288A-E566-9407-2EAD-FAF34C37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97133-A1F5-D015-4538-4453A31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03FA0-2835-AAA2-D727-4460FEBE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FD0CA-87A5-2A25-8E93-BC02EEEE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1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5549-2A92-55A9-149D-6947453F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144A5-6D43-6793-DEBA-35DCD46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70C5-0D0A-0B94-4835-7C6E61A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4A83B-C69C-AAC5-7D41-17A751DC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0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FB806-824C-83E8-116B-BA597D66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18C-4DEB-2E8E-B513-C194A815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EB13D-D62F-8DC4-90A0-4DC351F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8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5D24-9CBC-4BB6-4AA6-A5B546D9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2CA5-4B98-4DA1-914B-D5405F2B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697CE-5368-7873-FF1D-54F2505D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4CA4-AE11-B787-5A48-C40EC12B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CC47-48CF-4595-C81A-1FAC0AC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FE91-2AB1-F343-C8F8-BE1CC1E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6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C137-B8AC-D06A-AF6B-FEFD6B3D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C03E-D1F8-3706-8F02-678BA336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4A54-4841-55D8-2525-60FC2DA9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2AE4-D06D-D5C1-2933-F82BFB63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01D83-99BD-DE19-CE92-C2626055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C885E-0E6C-789E-118A-25054E07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47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E0A30-C806-6B3D-BE10-A1F4DE4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6519C-CCF4-5B99-8274-46CF18D0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610F-587C-60C8-985F-DD1DB704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6D9AA-86B5-49C5-B021-DCFDDFB00471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0E72-8A1F-838E-69BF-416E7E07E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0DDA-C965-043E-2838-F6DE8884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28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33EF-D82E-9A50-E3C3-8B4E814C2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UV-vis experiments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E9EC-4401-4E91-E0A4-D4CB41CE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943"/>
            <a:ext cx="9144000" cy="1002191"/>
          </a:xfrm>
        </p:spPr>
        <p:txBody>
          <a:bodyPr>
            <a:normAutofit/>
          </a:bodyPr>
          <a:lstStyle/>
          <a:p>
            <a:r>
              <a:rPr lang="en-CA" dirty="0"/>
              <a:t>Jesse Sutherland</a:t>
            </a:r>
          </a:p>
          <a:p>
            <a:r>
              <a:rPr lang="en-CA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85224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534-E654-4B35-EC2C-6ADDB559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fitting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E217B-89DC-BAFF-8707-200DF57E9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2-state ODE: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From Arrhenius equation,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CA" dirty="0"/>
                  <a:t>, can obtain 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dirty="0"/>
                  <a:t> at each temperature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lit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Thus, given initial parameters, can simulate the corresponding melting curve. Obtain best fit by minimizing RSS between simulation and </a:t>
                </a:r>
                <a:r>
                  <a:rPr lang="en-CA"/>
                  <a:t>raw data.</a:t>
                </a:r>
                <a:endParaRPr lang="en-CA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E217B-89DC-BAFF-8707-200DF57E9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b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3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">
            <a:extLst>
              <a:ext uri="{FF2B5EF4-FFF2-40B4-BE49-F238E27FC236}">
                <a16:creationId xmlns:a16="http://schemas.microsoft.com/office/drawing/2014/main" id="{655131FA-0D65-4AC0-22F6-248CE4A16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6" y="463732"/>
            <a:ext cx="5533425" cy="4611188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81888A7-8AED-275D-677B-8C6EA58BF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463732"/>
            <a:ext cx="5533426" cy="4611188"/>
          </a:xfrm>
          <a:prstGeom prst="rect">
            <a:avLst/>
          </a:prstGeom>
        </p:spPr>
      </p:pic>
      <p:pic>
        <p:nvPicPr>
          <p:cNvPr id="7" name="Picture 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F824C934-D0F3-8C13-C33C-56A304DF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1316"/>
            <a:ext cx="5535182" cy="11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6F5-7B0C-89AB-B179-5289B84A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IDJ1 fit results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A85E94-B577-4332-3ECB-8742E11C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53921"/>
              </p:ext>
            </p:extLst>
          </p:nvPr>
        </p:nvGraphicFramePr>
        <p:xfrm>
          <a:off x="1224793" y="1690688"/>
          <a:ext cx="9882234" cy="394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039">
                  <a:extLst>
                    <a:ext uri="{9D8B030D-6E8A-4147-A177-3AD203B41FA5}">
                      <a16:colId xmlns:a16="http://schemas.microsoft.com/office/drawing/2014/main" val="1284463142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991817191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292340345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1243212210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678948408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41235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nm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Tm (°C)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l-G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(kJ/mol)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l-G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(kJ/mol)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l-G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(kJ/mol/K)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60.39396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-283.81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-0.85089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-30.1164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59.07281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-250.516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-0.75406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-25.6929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9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53.10481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-311.656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-0.95525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-26.8472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923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52.54999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-393.512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-1.20821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-33.286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29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42.59998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-371.265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-1.17582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-20.6944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14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32.13573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-361.696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-1.18478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-8.45425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764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22.75022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-311.705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-1.05341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2.369943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91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0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219B4D-CCBB-9026-EAEA-7465D1E29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358040"/>
              </p:ext>
            </p:extLst>
          </p:nvPr>
        </p:nvGraphicFramePr>
        <p:xfrm>
          <a:off x="1640638" y="698327"/>
          <a:ext cx="8910724" cy="546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35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EED-E42D-BE9E-6911-5AD9A6A6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Folding rate constants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2222A2-4B4C-BDFB-86CF-933C53AC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07260"/>
              </p:ext>
            </p:extLst>
          </p:nvPr>
        </p:nvGraphicFramePr>
        <p:xfrm>
          <a:off x="939209" y="1751197"/>
          <a:ext cx="6588156" cy="366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039">
                  <a:extLst>
                    <a:ext uri="{9D8B030D-6E8A-4147-A177-3AD203B41FA5}">
                      <a16:colId xmlns:a16="http://schemas.microsoft.com/office/drawing/2014/main" val="134540502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1799532006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664826197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261478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nm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k1 (s^-1)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k2 (s^-1)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88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0.011629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6.15E-08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2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2.633137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8.30E-05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9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1.117284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2.21E-05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28.12226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4.14E-05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6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49.54645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0.01173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447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38.19638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1.261304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4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19.56203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50.89007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1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DD-630E-4954-A2E5-322AA36E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Raw data for IDJ1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E8D2-B349-B3E1-F1FA-7AC62E26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pH: 5 to 8 in 0.5 increments</a:t>
            </a:r>
          </a:p>
          <a:p>
            <a:r>
              <a:rPr lang="en-CA" dirty="0"/>
              <a:t>Wavelengths: 260nm, 295nm</a:t>
            </a:r>
          </a:p>
          <a:p>
            <a:r>
              <a:rPr lang="en-CA" dirty="0"/>
              <a:t>Salt/buffer: </a:t>
            </a:r>
            <a:r>
              <a:rPr lang="pl-PL" dirty="0"/>
              <a:t>KH2PO4/NaOAc(25mM)</a:t>
            </a:r>
            <a:r>
              <a:rPr lang="en-CA" dirty="0"/>
              <a:t> </a:t>
            </a:r>
            <a:r>
              <a:rPr lang="pl-PL" dirty="0"/>
              <a:t>&amp;</a:t>
            </a:r>
            <a:r>
              <a:rPr lang="en-CA" dirty="0"/>
              <a:t> </a:t>
            </a:r>
            <a:r>
              <a:rPr lang="pl-PL" dirty="0"/>
              <a:t>KCl(75mM)</a:t>
            </a:r>
            <a:endParaRPr lang="en-CA" dirty="0"/>
          </a:p>
          <a:p>
            <a:r>
              <a:rPr lang="en-CA" dirty="0"/>
              <a:t>Temperature range: 5</a:t>
            </a:r>
            <a:r>
              <a:rPr lang="en-CA" sz="2800" b="0" u="none" strike="noStrike" dirty="0">
                <a:solidFill>
                  <a:srgbClr val="000000"/>
                </a:solidFill>
                <a:effectLst/>
              </a:rPr>
              <a:t>°C to 95°C</a:t>
            </a:r>
          </a:p>
          <a:p>
            <a:r>
              <a:rPr lang="en-CA" dirty="0">
                <a:solidFill>
                  <a:srgbClr val="000000"/>
                </a:solidFill>
              </a:rPr>
              <a:t>Scan rates: 3,2,1 </a:t>
            </a:r>
            <a:r>
              <a:rPr lang="en-CA" sz="2800" b="0" u="none" strike="noStrike" dirty="0">
                <a:solidFill>
                  <a:srgbClr val="000000"/>
                </a:solidFill>
                <a:effectLst/>
              </a:rPr>
              <a:t>°C</a:t>
            </a:r>
            <a:r>
              <a:rPr lang="en-CA" dirty="0">
                <a:solidFill>
                  <a:srgbClr val="000000"/>
                </a:solidFill>
              </a:rPr>
              <a:t>/min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6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temperature&#10;&#10;Description automatically generated">
            <a:extLst>
              <a:ext uri="{FF2B5EF4-FFF2-40B4-BE49-F238E27FC236}">
                <a16:creationId xmlns:a16="http://schemas.microsoft.com/office/drawing/2014/main" id="{0BD69717-26CB-A342-2301-A4A9CB7F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7CB20D1-C61A-52BC-0240-4EE14EC8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FB9D0D93-8CD1-85F5-F05A-BE060EA7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888DD465-AD14-69D0-5360-9FBF22BF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">
            <a:extLst>
              <a:ext uri="{FF2B5EF4-FFF2-40B4-BE49-F238E27FC236}">
                <a16:creationId xmlns:a16="http://schemas.microsoft.com/office/drawing/2014/main" id="{FA3FC2D8-B2B8-9355-3F29-542B3D2C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5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8B4C253F-40C6-641B-06B9-3D9BE712A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2832190B-DE83-D4A2-0857-0F14B749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35A60F40-C211-0C4F-D65C-EF71A07F7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3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2379D4BD-278C-30AC-0FAC-227F23B4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18DD3495-5E05-1532-E283-99194BE5B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h scale&#10;&#10;Description automatically generated with medium confidence">
            <a:extLst>
              <a:ext uri="{FF2B5EF4-FFF2-40B4-BE49-F238E27FC236}">
                <a16:creationId xmlns:a16="http://schemas.microsoft.com/office/drawing/2014/main" id="{F67798E9-FA4B-39E6-6F5A-B93C7B91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6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ph&#10;&#10;Description automatically generated">
            <a:extLst>
              <a:ext uri="{FF2B5EF4-FFF2-40B4-BE49-F238E27FC236}">
                <a16:creationId xmlns:a16="http://schemas.microsoft.com/office/drawing/2014/main" id="{9B00CDCC-9D87-3291-F16C-71C982490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1473D9-6352-DA36-A335-77627910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58B87A-5552-76A3-1738-FBB7B7983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280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UV-vis experiments</vt:lpstr>
      <vt:lpstr>Raw data for IDJ1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Kinetic fitting</vt:lpstr>
      <vt:lpstr>PowerPoint Presentation</vt:lpstr>
      <vt:lpstr>IDJ1 fit results</vt:lpstr>
      <vt:lpstr>PowerPoint Presentation</vt:lpstr>
      <vt:lpstr>Folding rate constants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Sutherland</dc:creator>
  <cp:lastModifiedBy>Jesse Sutherland</cp:lastModifiedBy>
  <cp:revision>17</cp:revision>
  <dcterms:created xsi:type="dcterms:W3CDTF">2024-07-25T17:31:54Z</dcterms:created>
  <dcterms:modified xsi:type="dcterms:W3CDTF">2024-08-29T18:05:27Z</dcterms:modified>
</cp:coreProperties>
</file>