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39" autoAdjust="0"/>
    <p:restoredTop sz="94660"/>
  </p:normalViewPr>
  <p:slideViewPr>
    <p:cSldViewPr snapToGrid="0" snapToObjects="1">
      <p:cViewPr>
        <p:scale>
          <a:sx n="126" d="100"/>
          <a:sy n="126" d="100"/>
        </p:scale>
        <p:origin x="102" y="5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5C486D-9ED8-436A-89D5-4456163C86E2}" type="doc">
      <dgm:prSet loTypeId="urn:microsoft.com/office/officeart/2005/8/layout/cycle3" loCatId="cycle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85A3CFE-89E4-4EF1-9FAC-4617F0AD5158}">
      <dgm:prSet/>
      <dgm:spPr/>
      <dgm:t>
        <a:bodyPr/>
        <a:lstStyle/>
        <a:p>
          <a:r>
            <a:rPr lang="en-US"/>
            <a:t>Introduction to the Project</a:t>
          </a:r>
        </a:p>
      </dgm:t>
    </dgm:pt>
    <dgm:pt modelId="{50A6EF14-A77B-456A-9AF7-972E3EDBD55D}" type="parTrans" cxnId="{2EC05F65-2ACF-446C-A0C7-62308776D9EE}">
      <dgm:prSet/>
      <dgm:spPr/>
      <dgm:t>
        <a:bodyPr/>
        <a:lstStyle/>
        <a:p>
          <a:endParaRPr lang="en-US"/>
        </a:p>
      </dgm:t>
    </dgm:pt>
    <dgm:pt modelId="{2AD93C14-07BC-4140-A42F-D9F34381BA38}" type="sibTrans" cxnId="{2EC05F65-2ACF-446C-A0C7-62308776D9EE}">
      <dgm:prSet/>
      <dgm:spPr/>
      <dgm:t>
        <a:bodyPr/>
        <a:lstStyle/>
        <a:p>
          <a:endParaRPr lang="en-US"/>
        </a:p>
      </dgm:t>
    </dgm:pt>
    <dgm:pt modelId="{F55A5B0E-F9D9-4322-B98E-E4714FF96600}">
      <dgm:prSet/>
      <dgm:spPr/>
      <dgm:t>
        <a:bodyPr/>
        <a:lstStyle/>
        <a:p>
          <a:r>
            <a:rPr lang="en-US"/>
            <a:t>Understanding the Data</a:t>
          </a:r>
        </a:p>
      </dgm:t>
    </dgm:pt>
    <dgm:pt modelId="{9716B6E3-0C9C-4DFD-8576-1D1DDDC78D3A}" type="parTrans" cxnId="{BBE36BDC-EDE5-4436-AE25-86B97DD1B2DC}">
      <dgm:prSet/>
      <dgm:spPr/>
      <dgm:t>
        <a:bodyPr/>
        <a:lstStyle/>
        <a:p>
          <a:endParaRPr lang="en-US"/>
        </a:p>
      </dgm:t>
    </dgm:pt>
    <dgm:pt modelId="{9312E5F2-2F88-4E9B-AF37-40363890F9F1}" type="sibTrans" cxnId="{BBE36BDC-EDE5-4436-AE25-86B97DD1B2DC}">
      <dgm:prSet/>
      <dgm:spPr/>
      <dgm:t>
        <a:bodyPr/>
        <a:lstStyle/>
        <a:p>
          <a:endParaRPr lang="en-US"/>
        </a:p>
      </dgm:t>
    </dgm:pt>
    <dgm:pt modelId="{EA322909-7A8D-4CAB-A816-51A61B3B7F73}">
      <dgm:prSet/>
      <dgm:spPr/>
      <dgm:t>
        <a:bodyPr/>
        <a:lstStyle/>
        <a:p>
          <a:r>
            <a:rPr lang="en-US"/>
            <a:t>Probability Analysis</a:t>
          </a:r>
        </a:p>
      </dgm:t>
    </dgm:pt>
    <dgm:pt modelId="{58AEDFFD-6AE9-4ACD-ABD2-442A63D72ECE}" type="parTrans" cxnId="{A73511E7-B224-481F-8067-4C0F4E95F41A}">
      <dgm:prSet/>
      <dgm:spPr/>
      <dgm:t>
        <a:bodyPr/>
        <a:lstStyle/>
        <a:p>
          <a:endParaRPr lang="en-US"/>
        </a:p>
      </dgm:t>
    </dgm:pt>
    <dgm:pt modelId="{6F2EC7F7-F6CD-4372-A7AA-5EDCEC5A2F45}" type="sibTrans" cxnId="{A73511E7-B224-481F-8067-4C0F4E95F41A}">
      <dgm:prSet/>
      <dgm:spPr/>
      <dgm:t>
        <a:bodyPr/>
        <a:lstStyle/>
        <a:p>
          <a:endParaRPr lang="en-US"/>
        </a:p>
      </dgm:t>
    </dgm:pt>
    <dgm:pt modelId="{26EFE8A0-4472-4B99-B068-F9AFD09E1270}">
      <dgm:prSet/>
      <dgm:spPr/>
      <dgm:t>
        <a:bodyPr/>
        <a:lstStyle/>
        <a:p>
          <a:r>
            <a:rPr lang="en-US"/>
            <a:t>Confidence Intervals for Decision-Making</a:t>
          </a:r>
        </a:p>
      </dgm:t>
    </dgm:pt>
    <dgm:pt modelId="{068AB357-67BD-4632-89FA-CA8E6984654E}" type="parTrans" cxnId="{65F47156-599F-4867-81A1-720CD4FBCD88}">
      <dgm:prSet/>
      <dgm:spPr/>
      <dgm:t>
        <a:bodyPr/>
        <a:lstStyle/>
        <a:p>
          <a:endParaRPr lang="en-US"/>
        </a:p>
      </dgm:t>
    </dgm:pt>
    <dgm:pt modelId="{047DF361-A886-414F-9877-DAC5437A1C76}" type="sibTrans" cxnId="{65F47156-599F-4867-81A1-720CD4FBCD88}">
      <dgm:prSet/>
      <dgm:spPr/>
      <dgm:t>
        <a:bodyPr/>
        <a:lstStyle/>
        <a:p>
          <a:endParaRPr lang="en-US"/>
        </a:p>
      </dgm:t>
    </dgm:pt>
    <dgm:pt modelId="{855A0D0A-A767-457B-88FC-03BF8A29613F}">
      <dgm:prSet/>
      <dgm:spPr/>
      <dgm:t>
        <a:bodyPr/>
        <a:lstStyle/>
        <a:p>
          <a:r>
            <a:rPr lang="en-US"/>
            <a:t>Comparing Industries Using T-Test</a:t>
          </a:r>
        </a:p>
      </dgm:t>
    </dgm:pt>
    <dgm:pt modelId="{2942F623-F3C5-4C52-B3CF-0DCE36EDBFC4}" type="parTrans" cxnId="{998C4EC0-7CF8-4CCF-8D01-05160E9579F7}">
      <dgm:prSet/>
      <dgm:spPr/>
      <dgm:t>
        <a:bodyPr/>
        <a:lstStyle/>
        <a:p>
          <a:endParaRPr lang="en-US"/>
        </a:p>
      </dgm:t>
    </dgm:pt>
    <dgm:pt modelId="{49E1B24C-8366-470E-A28C-0F82C0419FF3}" type="sibTrans" cxnId="{998C4EC0-7CF8-4CCF-8D01-05160E9579F7}">
      <dgm:prSet/>
      <dgm:spPr/>
      <dgm:t>
        <a:bodyPr/>
        <a:lstStyle/>
        <a:p>
          <a:endParaRPr lang="en-US"/>
        </a:p>
      </dgm:t>
    </dgm:pt>
    <dgm:pt modelId="{10D0A8ED-D148-4993-8DA8-7CBBD10A1B37}">
      <dgm:prSet/>
      <dgm:spPr/>
      <dgm:t>
        <a:bodyPr/>
        <a:lstStyle/>
        <a:p>
          <a:r>
            <a:rPr lang="en-US"/>
            <a:t>Clustering Analysis for Grouping Industries</a:t>
          </a:r>
        </a:p>
      </dgm:t>
    </dgm:pt>
    <dgm:pt modelId="{1D9264A2-7284-43CA-A027-336832375710}" type="parTrans" cxnId="{6A985DE8-E779-41F9-8B80-7B4948127535}">
      <dgm:prSet/>
      <dgm:spPr/>
      <dgm:t>
        <a:bodyPr/>
        <a:lstStyle/>
        <a:p>
          <a:endParaRPr lang="en-US"/>
        </a:p>
      </dgm:t>
    </dgm:pt>
    <dgm:pt modelId="{293F50DA-E4AC-4EB6-8D8B-8F85AF37DF2D}" type="sibTrans" cxnId="{6A985DE8-E779-41F9-8B80-7B4948127535}">
      <dgm:prSet/>
      <dgm:spPr/>
      <dgm:t>
        <a:bodyPr/>
        <a:lstStyle/>
        <a:p>
          <a:endParaRPr lang="en-US"/>
        </a:p>
      </dgm:t>
    </dgm:pt>
    <dgm:pt modelId="{31FE0B29-7628-425F-A03F-B80C9DB31FBC}">
      <dgm:prSet/>
      <dgm:spPr/>
      <dgm:t>
        <a:bodyPr/>
        <a:lstStyle/>
        <a:p>
          <a:r>
            <a:rPr lang="en-US"/>
            <a:t>Predicting Outcomes with Regression Analysis</a:t>
          </a:r>
        </a:p>
      </dgm:t>
    </dgm:pt>
    <dgm:pt modelId="{FA4D03D0-88F7-4E3F-8974-239167902F11}" type="parTrans" cxnId="{2F8D5C82-A18A-4BE4-B2BC-D2A8B6997DB7}">
      <dgm:prSet/>
      <dgm:spPr/>
      <dgm:t>
        <a:bodyPr/>
        <a:lstStyle/>
        <a:p>
          <a:endParaRPr lang="en-US"/>
        </a:p>
      </dgm:t>
    </dgm:pt>
    <dgm:pt modelId="{BAB468C5-3992-48A6-99BF-7241BD0EA3D7}" type="sibTrans" cxnId="{2F8D5C82-A18A-4BE4-B2BC-D2A8B6997DB7}">
      <dgm:prSet/>
      <dgm:spPr/>
      <dgm:t>
        <a:bodyPr/>
        <a:lstStyle/>
        <a:p>
          <a:endParaRPr lang="en-US"/>
        </a:p>
      </dgm:t>
    </dgm:pt>
    <dgm:pt modelId="{E30C0109-95B4-4D13-B3A4-3AFF8CCC61F4}">
      <dgm:prSet/>
      <dgm:spPr/>
      <dgm:t>
        <a:bodyPr/>
        <a:lstStyle/>
        <a:p>
          <a:r>
            <a:rPr lang="en-US"/>
            <a:t>Building a Growth Strategy with Visualizations</a:t>
          </a:r>
        </a:p>
      </dgm:t>
    </dgm:pt>
    <dgm:pt modelId="{C00B53F4-3A76-4310-9938-4FB2C2851604}" type="parTrans" cxnId="{7BA7A6E7-1025-4ED1-B497-C725C2DBD559}">
      <dgm:prSet/>
      <dgm:spPr/>
      <dgm:t>
        <a:bodyPr/>
        <a:lstStyle/>
        <a:p>
          <a:endParaRPr lang="en-US"/>
        </a:p>
      </dgm:t>
    </dgm:pt>
    <dgm:pt modelId="{EE2FD55A-305C-40D5-B005-16E70FEC2289}" type="sibTrans" cxnId="{7BA7A6E7-1025-4ED1-B497-C725C2DBD559}">
      <dgm:prSet/>
      <dgm:spPr/>
      <dgm:t>
        <a:bodyPr/>
        <a:lstStyle/>
        <a:p>
          <a:endParaRPr lang="en-US"/>
        </a:p>
      </dgm:t>
    </dgm:pt>
    <dgm:pt modelId="{E7602B07-7E39-4957-A54B-22754D94185E}">
      <dgm:prSet/>
      <dgm:spPr/>
      <dgm:t>
        <a:bodyPr/>
        <a:lstStyle/>
        <a:p>
          <a:r>
            <a:rPr lang="en-US"/>
            <a:t>Integrating Insights for Policy-Making</a:t>
          </a:r>
        </a:p>
      </dgm:t>
    </dgm:pt>
    <dgm:pt modelId="{65AE869A-688F-4742-A6BD-72DF6DD9DD29}" type="parTrans" cxnId="{8EEA497D-0DD1-4E2D-96B3-EA20D06822E5}">
      <dgm:prSet/>
      <dgm:spPr/>
      <dgm:t>
        <a:bodyPr/>
        <a:lstStyle/>
        <a:p>
          <a:endParaRPr lang="en-US"/>
        </a:p>
      </dgm:t>
    </dgm:pt>
    <dgm:pt modelId="{594D7E39-C74B-44A6-BCA0-9A525D98E935}" type="sibTrans" cxnId="{8EEA497D-0DD1-4E2D-96B3-EA20D06822E5}">
      <dgm:prSet/>
      <dgm:spPr/>
      <dgm:t>
        <a:bodyPr/>
        <a:lstStyle/>
        <a:p>
          <a:endParaRPr lang="en-US"/>
        </a:p>
      </dgm:t>
    </dgm:pt>
    <dgm:pt modelId="{7C6FC701-7DF8-46E6-844F-A0D12D4A4C3C}">
      <dgm:prSet/>
      <dgm:spPr/>
      <dgm:t>
        <a:bodyPr/>
        <a:lstStyle/>
        <a:p>
          <a:r>
            <a:rPr lang="en-US"/>
            <a:t>Conclusion &amp; Next Steps</a:t>
          </a:r>
        </a:p>
      </dgm:t>
    </dgm:pt>
    <dgm:pt modelId="{8CD50AD6-3307-439E-87FE-8EE2A2F10CD6}" type="parTrans" cxnId="{4351D9F6-87E7-4555-998B-E208424DEB30}">
      <dgm:prSet/>
      <dgm:spPr/>
      <dgm:t>
        <a:bodyPr/>
        <a:lstStyle/>
        <a:p>
          <a:endParaRPr lang="en-US"/>
        </a:p>
      </dgm:t>
    </dgm:pt>
    <dgm:pt modelId="{8ADA9450-F03B-49CF-BC60-2020103862C0}" type="sibTrans" cxnId="{4351D9F6-87E7-4555-998B-E208424DEB30}">
      <dgm:prSet/>
      <dgm:spPr/>
      <dgm:t>
        <a:bodyPr/>
        <a:lstStyle/>
        <a:p>
          <a:endParaRPr lang="en-US"/>
        </a:p>
      </dgm:t>
    </dgm:pt>
    <dgm:pt modelId="{74041501-9A08-4747-9BC0-DF7B52238EE9}" type="pres">
      <dgm:prSet presAssocID="{0F5C486D-9ED8-436A-89D5-4456163C86E2}" presName="Name0" presStyleCnt="0">
        <dgm:presLayoutVars>
          <dgm:dir/>
          <dgm:resizeHandles val="exact"/>
        </dgm:presLayoutVars>
      </dgm:prSet>
      <dgm:spPr/>
    </dgm:pt>
    <dgm:pt modelId="{63F91253-FBB2-4040-908A-98531DB6E7F9}" type="pres">
      <dgm:prSet presAssocID="{0F5C486D-9ED8-436A-89D5-4456163C86E2}" presName="cycle" presStyleCnt="0"/>
      <dgm:spPr/>
    </dgm:pt>
    <dgm:pt modelId="{BD4A0EA6-932B-4C51-9672-C5D36ECCF152}" type="pres">
      <dgm:prSet presAssocID="{D85A3CFE-89E4-4EF1-9FAC-4617F0AD5158}" presName="nodeFirstNode" presStyleLbl="node1" presStyleIdx="0" presStyleCnt="10">
        <dgm:presLayoutVars>
          <dgm:bulletEnabled val="1"/>
        </dgm:presLayoutVars>
      </dgm:prSet>
      <dgm:spPr/>
    </dgm:pt>
    <dgm:pt modelId="{1EF2E7D1-AA22-40CA-99D7-E7782B842935}" type="pres">
      <dgm:prSet presAssocID="{2AD93C14-07BC-4140-A42F-D9F34381BA38}" presName="sibTransFirstNode" presStyleLbl="bgShp" presStyleIdx="0" presStyleCnt="1"/>
      <dgm:spPr/>
    </dgm:pt>
    <dgm:pt modelId="{4DF2DC2A-CB4E-4F3D-B824-F98C701FB361}" type="pres">
      <dgm:prSet presAssocID="{F55A5B0E-F9D9-4322-B98E-E4714FF96600}" presName="nodeFollowingNodes" presStyleLbl="node1" presStyleIdx="1" presStyleCnt="10">
        <dgm:presLayoutVars>
          <dgm:bulletEnabled val="1"/>
        </dgm:presLayoutVars>
      </dgm:prSet>
      <dgm:spPr/>
    </dgm:pt>
    <dgm:pt modelId="{8147C679-D37D-4FC6-8B69-B75DF7CDCE16}" type="pres">
      <dgm:prSet presAssocID="{EA322909-7A8D-4CAB-A816-51A61B3B7F73}" presName="nodeFollowingNodes" presStyleLbl="node1" presStyleIdx="2" presStyleCnt="10">
        <dgm:presLayoutVars>
          <dgm:bulletEnabled val="1"/>
        </dgm:presLayoutVars>
      </dgm:prSet>
      <dgm:spPr/>
    </dgm:pt>
    <dgm:pt modelId="{A931C47C-3E22-420D-9A01-BE056F64CF85}" type="pres">
      <dgm:prSet presAssocID="{26EFE8A0-4472-4B99-B068-F9AFD09E1270}" presName="nodeFollowingNodes" presStyleLbl="node1" presStyleIdx="3" presStyleCnt="10">
        <dgm:presLayoutVars>
          <dgm:bulletEnabled val="1"/>
        </dgm:presLayoutVars>
      </dgm:prSet>
      <dgm:spPr/>
    </dgm:pt>
    <dgm:pt modelId="{85CACDD6-8E69-411C-8D0B-7CAA4A11FAE1}" type="pres">
      <dgm:prSet presAssocID="{855A0D0A-A767-457B-88FC-03BF8A29613F}" presName="nodeFollowingNodes" presStyleLbl="node1" presStyleIdx="4" presStyleCnt="10">
        <dgm:presLayoutVars>
          <dgm:bulletEnabled val="1"/>
        </dgm:presLayoutVars>
      </dgm:prSet>
      <dgm:spPr/>
    </dgm:pt>
    <dgm:pt modelId="{E8B18CF9-AA59-4D9A-B2D1-291EF93E006C}" type="pres">
      <dgm:prSet presAssocID="{10D0A8ED-D148-4993-8DA8-7CBBD10A1B37}" presName="nodeFollowingNodes" presStyleLbl="node1" presStyleIdx="5" presStyleCnt="10">
        <dgm:presLayoutVars>
          <dgm:bulletEnabled val="1"/>
        </dgm:presLayoutVars>
      </dgm:prSet>
      <dgm:spPr/>
    </dgm:pt>
    <dgm:pt modelId="{D9FC3250-D285-4570-881F-B1F574F458F5}" type="pres">
      <dgm:prSet presAssocID="{31FE0B29-7628-425F-A03F-B80C9DB31FBC}" presName="nodeFollowingNodes" presStyleLbl="node1" presStyleIdx="6" presStyleCnt="10">
        <dgm:presLayoutVars>
          <dgm:bulletEnabled val="1"/>
        </dgm:presLayoutVars>
      </dgm:prSet>
      <dgm:spPr/>
    </dgm:pt>
    <dgm:pt modelId="{5A71A656-D164-43F9-B03D-43D8446F0D87}" type="pres">
      <dgm:prSet presAssocID="{E30C0109-95B4-4D13-B3A4-3AFF8CCC61F4}" presName="nodeFollowingNodes" presStyleLbl="node1" presStyleIdx="7" presStyleCnt="10">
        <dgm:presLayoutVars>
          <dgm:bulletEnabled val="1"/>
        </dgm:presLayoutVars>
      </dgm:prSet>
      <dgm:spPr/>
    </dgm:pt>
    <dgm:pt modelId="{95CC543F-3249-445B-9046-B215A7F4E0AB}" type="pres">
      <dgm:prSet presAssocID="{E7602B07-7E39-4957-A54B-22754D94185E}" presName="nodeFollowingNodes" presStyleLbl="node1" presStyleIdx="8" presStyleCnt="10">
        <dgm:presLayoutVars>
          <dgm:bulletEnabled val="1"/>
        </dgm:presLayoutVars>
      </dgm:prSet>
      <dgm:spPr/>
    </dgm:pt>
    <dgm:pt modelId="{9582CF92-83A8-452A-8E1E-2F1AFC41884B}" type="pres">
      <dgm:prSet presAssocID="{7C6FC701-7DF8-46E6-844F-A0D12D4A4C3C}" presName="nodeFollowingNodes" presStyleLbl="node1" presStyleIdx="9" presStyleCnt="10">
        <dgm:presLayoutVars>
          <dgm:bulletEnabled val="1"/>
        </dgm:presLayoutVars>
      </dgm:prSet>
      <dgm:spPr/>
    </dgm:pt>
  </dgm:ptLst>
  <dgm:cxnLst>
    <dgm:cxn modelId="{0D06D717-A8EA-4B4A-BFBD-CFF5FDB958FC}" type="presOf" srcId="{E30C0109-95B4-4D13-B3A4-3AFF8CCC61F4}" destId="{5A71A656-D164-43F9-B03D-43D8446F0D87}" srcOrd="0" destOrd="0" presId="urn:microsoft.com/office/officeart/2005/8/layout/cycle3"/>
    <dgm:cxn modelId="{30045E63-C69E-41BA-87A6-A9A593C67589}" type="presOf" srcId="{10D0A8ED-D148-4993-8DA8-7CBBD10A1B37}" destId="{E8B18CF9-AA59-4D9A-B2D1-291EF93E006C}" srcOrd="0" destOrd="0" presId="urn:microsoft.com/office/officeart/2005/8/layout/cycle3"/>
    <dgm:cxn modelId="{098A8B63-B74B-4A6F-A495-5D8DAE9E0D4D}" type="presOf" srcId="{31FE0B29-7628-425F-A03F-B80C9DB31FBC}" destId="{D9FC3250-D285-4570-881F-B1F574F458F5}" srcOrd="0" destOrd="0" presId="urn:microsoft.com/office/officeart/2005/8/layout/cycle3"/>
    <dgm:cxn modelId="{2EC05F65-2ACF-446C-A0C7-62308776D9EE}" srcId="{0F5C486D-9ED8-436A-89D5-4456163C86E2}" destId="{D85A3CFE-89E4-4EF1-9FAC-4617F0AD5158}" srcOrd="0" destOrd="0" parTransId="{50A6EF14-A77B-456A-9AF7-972E3EDBD55D}" sibTransId="{2AD93C14-07BC-4140-A42F-D9F34381BA38}"/>
    <dgm:cxn modelId="{02A02F48-3031-42CD-80ED-9D0A31110EC7}" type="presOf" srcId="{EA322909-7A8D-4CAB-A816-51A61B3B7F73}" destId="{8147C679-D37D-4FC6-8B69-B75DF7CDCE16}" srcOrd="0" destOrd="0" presId="urn:microsoft.com/office/officeart/2005/8/layout/cycle3"/>
    <dgm:cxn modelId="{2DF6ED4D-279E-4F65-94FE-D9CE619ED812}" type="presOf" srcId="{855A0D0A-A767-457B-88FC-03BF8A29613F}" destId="{85CACDD6-8E69-411C-8D0B-7CAA4A11FAE1}" srcOrd="0" destOrd="0" presId="urn:microsoft.com/office/officeart/2005/8/layout/cycle3"/>
    <dgm:cxn modelId="{65F47156-599F-4867-81A1-720CD4FBCD88}" srcId="{0F5C486D-9ED8-436A-89D5-4456163C86E2}" destId="{26EFE8A0-4472-4B99-B068-F9AFD09E1270}" srcOrd="3" destOrd="0" parTransId="{068AB357-67BD-4632-89FA-CA8E6984654E}" sibTransId="{047DF361-A886-414F-9877-DAC5437A1C76}"/>
    <dgm:cxn modelId="{8EEA497D-0DD1-4E2D-96B3-EA20D06822E5}" srcId="{0F5C486D-9ED8-436A-89D5-4456163C86E2}" destId="{E7602B07-7E39-4957-A54B-22754D94185E}" srcOrd="8" destOrd="0" parTransId="{65AE869A-688F-4742-A6BD-72DF6DD9DD29}" sibTransId="{594D7E39-C74B-44A6-BCA0-9A525D98E935}"/>
    <dgm:cxn modelId="{2FD5577F-BC15-4D50-811E-EA37F5E64FDD}" type="presOf" srcId="{26EFE8A0-4472-4B99-B068-F9AFD09E1270}" destId="{A931C47C-3E22-420D-9A01-BE056F64CF85}" srcOrd="0" destOrd="0" presId="urn:microsoft.com/office/officeart/2005/8/layout/cycle3"/>
    <dgm:cxn modelId="{2F8D5C82-A18A-4BE4-B2BC-D2A8B6997DB7}" srcId="{0F5C486D-9ED8-436A-89D5-4456163C86E2}" destId="{31FE0B29-7628-425F-A03F-B80C9DB31FBC}" srcOrd="6" destOrd="0" parTransId="{FA4D03D0-88F7-4E3F-8974-239167902F11}" sibTransId="{BAB468C5-3992-48A6-99BF-7241BD0EA3D7}"/>
    <dgm:cxn modelId="{D72CB789-C866-47BF-B3FA-2C3614198771}" type="presOf" srcId="{D85A3CFE-89E4-4EF1-9FAC-4617F0AD5158}" destId="{BD4A0EA6-932B-4C51-9672-C5D36ECCF152}" srcOrd="0" destOrd="0" presId="urn:microsoft.com/office/officeart/2005/8/layout/cycle3"/>
    <dgm:cxn modelId="{8BD02E91-AA92-4236-825E-BF34DEB54C08}" type="presOf" srcId="{F55A5B0E-F9D9-4322-B98E-E4714FF96600}" destId="{4DF2DC2A-CB4E-4F3D-B824-F98C701FB361}" srcOrd="0" destOrd="0" presId="urn:microsoft.com/office/officeart/2005/8/layout/cycle3"/>
    <dgm:cxn modelId="{DB0A0C98-26A4-4AFF-B6A6-54262E3F3926}" type="presOf" srcId="{2AD93C14-07BC-4140-A42F-D9F34381BA38}" destId="{1EF2E7D1-AA22-40CA-99D7-E7782B842935}" srcOrd="0" destOrd="0" presId="urn:microsoft.com/office/officeart/2005/8/layout/cycle3"/>
    <dgm:cxn modelId="{998C4EC0-7CF8-4CCF-8D01-05160E9579F7}" srcId="{0F5C486D-9ED8-436A-89D5-4456163C86E2}" destId="{855A0D0A-A767-457B-88FC-03BF8A29613F}" srcOrd="4" destOrd="0" parTransId="{2942F623-F3C5-4C52-B3CF-0DCE36EDBFC4}" sibTransId="{49E1B24C-8366-470E-A28C-0F82C0419FF3}"/>
    <dgm:cxn modelId="{3698C3C3-FDD4-41DD-B7B2-E9F34ABBB40E}" type="presOf" srcId="{0F5C486D-9ED8-436A-89D5-4456163C86E2}" destId="{74041501-9A08-4747-9BC0-DF7B52238EE9}" srcOrd="0" destOrd="0" presId="urn:microsoft.com/office/officeart/2005/8/layout/cycle3"/>
    <dgm:cxn modelId="{B6CE35CB-D62F-4DAE-8ABD-5BAB3B608C5B}" type="presOf" srcId="{7C6FC701-7DF8-46E6-844F-A0D12D4A4C3C}" destId="{9582CF92-83A8-452A-8E1E-2F1AFC41884B}" srcOrd="0" destOrd="0" presId="urn:microsoft.com/office/officeart/2005/8/layout/cycle3"/>
    <dgm:cxn modelId="{BBE36BDC-EDE5-4436-AE25-86B97DD1B2DC}" srcId="{0F5C486D-9ED8-436A-89D5-4456163C86E2}" destId="{F55A5B0E-F9D9-4322-B98E-E4714FF96600}" srcOrd="1" destOrd="0" parTransId="{9716B6E3-0C9C-4DFD-8576-1D1DDDC78D3A}" sibTransId="{9312E5F2-2F88-4E9B-AF37-40363890F9F1}"/>
    <dgm:cxn modelId="{C379F1DE-A91E-4DD3-93C6-FAEB7E929EFE}" type="presOf" srcId="{E7602B07-7E39-4957-A54B-22754D94185E}" destId="{95CC543F-3249-445B-9046-B215A7F4E0AB}" srcOrd="0" destOrd="0" presId="urn:microsoft.com/office/officeart/2005/8/layout/cycle3"/>
    <dgm:cxn modelId="{A73511E7-B224-481F-8067-4C0F4E95F41A}" srcId="{0F5C486D-9ED8-436A-89D5-4456163C86E2}" destId="{EA322909-7A8D-4CAB-A816-51A61B3B7F73}" srcOrd="2" destOrd="0" parTransId="{58AEDFFD-6AE9-4ACD-ABD2-442A63D72ECE}" sibTransId="{6F2EC7F7-F6CD-4372-A7AA-5EDCEC5A2F45}"/>
    <dgm:cxn modelId="{7BA7A6E7-1025-4ED1-B497-C725C2DBD559}" srcId="{0F5C486D-9ED8-436A-89D5-4456163C86E2}" destId="{E30C0109-95B4-4D13-B3A4-3AFF8CCC61F4}" srcOrd="7" destOrd="0" parTransId="{C00B53F4-3A76-4310-9938-4FB2C2851604}" sibTransId="{EE2FD55A-305C-40D5-B005-16E70FEC2289}"/>
    <dgm:cxn modelId="{6A985DE8-E779-41F9-8B80-7B4948127535}" srcId="{0F5C486D-9ED8-436A-89D5-4456163C86E2}" destId="{10D0A8ED-D148-4993-8DA8-7CBBD10A1B37}" srcOrd="5" destOrd="0" parTransId="{1D9264A2-7284-43CA-A027-336832375710}" sibTransId="{293F50DA-E4AC-4EB6-8D8B-8F85AF37DF2D}"/>
    <dgm:cxn modelId="{4351D9F6-87E7-4555-998B-E208424DEB30}" srcId="{0F5C486D-9ED8-436A-89D5-4456163C86E2}" destId="{7C6FC701-7DF8-46E6-844F-A0D12D4A4C3C}" srcOrd="9" destOrd="0" parTransId="{8CD50AD6-3307-439E-87FE-8EE2A2F10CD6}" sibTransId="{8ADA9450-F03B-49CF-BC60-2020103862C0}"/>
    <dgm:cxn modelId="{5B81CF25-C2AE-4054-9F79-E69A04E6E106}" type="presParOf" srcId="{74041501-9A08-4747-9BC0-DF7B52238EE9}" destId="{63F91253-FBB2-4040-908A-98531DB6E7F9}" srcOrd="0" destOrd="0" presId="urn:microsoft.com/office/officeart/2005/8/layout/cycle3"/>
    <dgm:cxn modelId="{26502C6B-37F1-4F41-A88E-44B54EDEA89A}" type="presParOf" srcId="{63F91253-FBB2-4040-908A-98531DB6E7F9}" destId="{BD4A0EA6-932B-4C51-9672-C5D36ECCF152}" srcOrd="0" destOrd="0" presId="urn:microsoft.com/office/officeart/2005/8/layout/cycle3"/>
    <dgm:cxn modelId="{E6A20813-C153-4C78-9563-ABBAD744FF60}" type="presParOf" srcId="{63F91253-FBB2-4040-908A-98531DB6E7F9}" destId="{1EF2E7D1-AA22-40CA-99D7-E7782B842935}" srcOrd="1" destOrd="0" presId="urn:microsoft.com/office/officeart/2005/8/layout/cycle3"/>
    <dgm:cxn modelId="{76AA15F5-9315-4AD2-8F8B-BE67A1312C65}" type="presParOf" srcId="{63F91253-FBB2-4040-908A-98531DB6E7F9}" destId="{4DF2DC2A-CB4E-4F3D-B824-F98C701FB361}" srcOrd="2" destOrd="0" presId="urn:microsoft.com/office/officeart/2005/8/layout/cycle3"/>
    <dgm:cxn modelId="{17904CC4-B50B-457B-BCB0-7CE4FBF3281E}" type="presParOf" srcId="{63F91253-FBB2-4040-908A-98531DB6E7F9}" destId="{8147C679-D37D-4FC6-8B69-B75DF7CDCE16}" srcOrd="3" destOrd="0" presId="urn:microsoft.com/office/officeart/2005/8/layout/cycle3"/>
    <dgm:cxn modelId="{F84CD3A2-1779-4B30-B205-C9B2C8DBC8CE}" type="presParOf" srcId="{63F91253-FBB2-4040-908A-98531DB6E7F9}" destId="{A931C47C-3E22-420D-9A01-BE056F64CF85}" srcOrd="4" destOrd="0" presId="urn:microsoft.com/office/officeart/2005/8/layout/cycle3"/>
    <dgm:cxn modelId="{82300EA6-26F9-4D27-B805-864299E35133}" type="presParOf" srcId="{63F91253-FBB2-4040-908A-98531DB6E7F9}" destId="{85CACDD6-8E69-411C-8D0B-7CAA4A11FAE1}" srcOrd="5" destOrd="0" presId="urn:microsoft.com/office/officeart/2005/8/layout/cycle3"/>
    <dgm:cxn modelId="{34565F2E-B9B6-42B7-B2B4-BC0395EB7289}" type="presParOf" srcId="{63F91253-FBB2-4040-908A-98531DB6E7F9}" destId="{E8B18CF9-AA59-4D9A-B2D1-291EF93E006C}" srcOrd="6" destOrd="0" presId="urn:microsoft.com/office/officeart/2005/8/layout/cycle3"/>
    <dgm:cxn modelId="{DBA34D3E-8578-41F7-9B99-62FD4D1BE5FA}" type="presParOf" srcId="{63F91253-FBB2-4040-908A-98531DB6E7F9}" destId="{D9FC3250-D285-4570-881F-B1F574F458F5}" srcOrd="7" destOrd="0" presId="urn:microsoft.com/office/officeart/2005/8/layout/cycle3"/>
    <dgm:cxn modelId="{9EE6CA5B-BC2E-4442-A8BC-F1D1B8958644}" type="presParOf" srcId="{63F91253-FBB2-4040-908A-98531DB6E7F9}" destId="{5A71A656-D164-43F9-B03D-43D8446F0D87}" srcOrd="8" destOrd="0" presId="urn:microsoft.com/office/officeart/2005/8/layout/cycle3"/>
    <dgm:cxn modelId="{7FD9E637-B7E6-4147-934A-DF6F86367369}" type="presParOf" srcId="{63F91253-FBB2-4040-908A-98531DB6E7F9}" destId="{95CC543F-3249-445B-9046-B215A7F4E0AB}" srcOrd="9" destOrd="0" presId="urn:microsoft.com/office/officeart/2005/8/layout/cycle3"/>
    <dgm:cxn modelId="{68B5B120-8B2E-4273-8F4E-8E22AB0926D5}" type="presParOf" srcId="{63F91253-FBB2-4040-908A-98531DB6E7F9}" destId="{9582CF92-83A8-452A-8E1E-2F1AFC41884B}" srcOrd="10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639E9A-AA44-478A-8962-33598EFDE4D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0152B87B-2EEE-4DB0-AE0A-1A18F1AED1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Hypothesis Testing Overview: </a:t>
          </a:r>
          <a:r>
            <a:rPr lang="en-US"/>
            <a:t>The T-test allows comparison of output performance metrics across different industries to identify significant differences.</a:t>
          </a:r>
        </a:p>
      </dgm:t>
    </dgm:pt>
    <dgm:pt modelId="{F9B5394F-179A-4ED4-B3FA-801167FD463D}" type="parTrans" cxnId="{74F96188-A8AF-490B-A2D8-A31B4186D6DE}">
      <dgm:prSet/>
      <dgm:spPr/>
      <dgm:t>
        <a:bodyPr/>
        <a:lstStyle/>
        <a:p>
          <a:endParaRPr lang="en-US"/>
        </a:p>
      </dgm:t>
    </dgm:pt>
    <dgm:pt modelId="{BB141BAD-AD76-4190-8DAF-DA8975EED9EB}" type="sibTrans" cxnId="{74F96188-A8AF-490B-A2D8-A31B4186D6DE}">
      <dgm:prSet/>
      <dgm:spPr/>
      <dgm:t>
        <a:bodyPr/>
        <a:lstStyle/>
        <a:p>
          <a:endParaRPr lang="en-US"/>
        </a:p>
      </dgm:t>
    </dgm:pt>
    <dgm:pt modelId="{C04A713A-12DB-43CE-88A9-444237C81C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T-Test Code Snippet: </a:t>
          </a:r>
          <a:r>
            <a:rPr lang="en-US"/>
            <a:t>The provided Python code snippet demonstrates executing a T-test for analyzing outputs between Manufacturing and IT.</a:t>
          </a:r>
        </a:p>
      </dgm:t>
    </dgm:pt>
    <dgm:pt modelId="{035890D8-B8B6-4069-A0C2-7BDF222CA55D}" type="parTrans" cxnId="{9B9B2164-02F4-4B1A-98BC-53677277BA14}">
      <dgm:prSet/>
      <dgm:spPr/>
      <dgm:t>
        <a:bodyPr/>
        <a:lstStyle/>
        <a:p>
          <a:endParaRPr lang="en-US"/>
        </a:p>
      </dgm:t>
    </dgm:pt>
    <dgm:pt modelId="{63572208-13CF-483B-B06A-AE749F605C06}" type="sibTrans" cxnId="{9B9B2164-02F4-4B1A-98BC-53677277BA14}">
      <dgm:prSet/>
      <dgm:spPr/>
      <dgm:t>
        <a:bodyPr/>
        <a:lstStyle/>
        <a:p>
          <a:endParaRPr lang="en-US"/>
        </a:p>
      </dgm:t>
    </dgm:pt>
    <dgm:pt modelId="{2DB94C1E-2239-4C07-BEEA-9FD671A6FE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Understanding T-Statistic and P-Value: </a:t>
          </a:r>
          <a:r>
            <a:rPr lang="en-US"/>
            <a:t>A low p-value indicates statistical significance, whereas the t-statistic quantifies performance differences across industries.</a:t>
          </a:r>
        </a:p>
      </dgm:t>
    </dgm:pt>
    <dgm:pt modelId="{AF09EC26-068D-42D1-A3F0-233A0F0F0EAB}" type="parTrans" cxnId="{8213B87D-B694-4FB2-8E8A-5F305C7E8BBD}">
      <dgm:prSet/>
      <dgm:spPr/>
      <dgm:t>
        <a:bodyPr/>
        <a:lstStyle/>
        <a:p>
          <a:endParaRPr lang="en-US"/>
        </a:p>
      </dgm:t>
    </dgm:pt>
    <dgm:pt modelId="{B8EC8EED-8E58-4D6C-B04D-C0F829320DDD}" type="sibTrans" cxnId="{8213B87D-B694-4FB2-8E8A-5F305C7E8BBD}">
      <dgm:prSet/>
      <dgm:spPr/>
      <dgm:t>
        <a:bodyPr/>
        <a:lstStyle/>
        <a:p>
          <a:endParaRPr lang="en-US"/>
        </a:p>
      </dgm:t>
    </dgm:pt>
    <dgm:pt modelId="{FC633E18-F48E-43D6-9852-AF32AC831958}" type="pres">
      <dgm:prSet presAssocID="{75639E9A-AA44-478A-8962-33598EFDE4D0}" presName="root" presStyleCnt="0">
        <dgm:presLayoutVars>
          <dgm:dir/>
          <dgm:resizeHandles val="exact"/>
        </dgm:presLayoutVars>
      </dgm:prSet>
      <dgm:spPr/>
    </dgm:pt>
    <dgm:pt modelId="{5F7ADEE0-BD60-4C6A-A564-2601E1255D56}" type="pres">
      <dgm:prSet presAssocID="{0152B87B-2EEE-4DB0-AE0A-1A18F1AED177}" presName="compNode" presStyleCnt="0"/>
      <dgm:spPr/>
    </dgm:pt>
    <dgm:pt modelId="{04D057F5-FBEB-4F01-899D-553E76F5AC9F}" type="pres">
      <dgm:prSet presAssocID="{0152B87B-2EEE-4DB0-AE0A-1A18F1AED17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27993D3-7005-4844-8359-07DCF11EF471}" type="pres">
      <dgm:prSet presAssocID="{0152B87B-2EEE-4DB0-AE0A-1A18F1AED177}" presName="spaceRect" presStyleCnt="0"/>
      <dgm:spPr/>
    </dgm:pt>
    <dgm:pt modelId="{DC364874-B96B-49CF-9D45-46A5E13A8FCF}" type="pres">
      <dgm:prSet presAssocID="{0152B87B-2EEE-4DB0-AE0A-1A18F1AED177}" presName="textRect" presStyleLbl="revTx" presStyleIdx="0" presStyleCnt="3">
        <dgm:presLayoutVars>
          <dgm:chMax val="1"/>
          <dgm:chPref val="1"/>
        </dgm:presLayoutVars>
      </dgm:prSet>
      <dgm:spPr/>
    </dgm:pt>
    <dgm:pt modelId="{B3E69E91-4A59-4C34-82BF-59C964E12247}" type="pres">
      <dgm:prSet presAssocID="{BB141BAD-AD76-4190-8DAF-DA8975EED9EB}" presName="sibTrans" presStyleCnt="0"/>
      <dgm:spPr/>
    </dgm:pt>
    <dgm:pt modelId="{3FA41150-B024-4FDF-8681-8759510CDEB0}" type="pres">
      <dgm:prSet presAssocID="{C04A713A-12DB-43CE-88A9-444237C81CF1}" presName="compNode" presStyleCnt="0"/>
      <dgm:spPr/>
    </dgm:pt>
    <dgm:pt modelId="{E25BB86D-F41B-40EA-AD90-046AE18C8467}" type="pres">
      <dgm:prSet presAssocID="{C04A713A-12DB-43CE-88A9-444237C81CF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308C2575-1EA2-4F0A-A01C-D4A101FB069D}" type="pres">
      <dgm:prSet presAssocID="{C04A713A-12DB-43CE-88A9-444237C81CF1}" presName="spaceRect" presStyleCnt="0"/>
      <dgm:spPr/>
    </dgm:pt>
    <dgm:pt modelId="{D2E74E8D-3B74-47E8-82AF-9C2BB88B68E8}" type="pres">
      <dgm:prSet presAssocID="{C04A713A-12DB-43CE-88A9-444237C81CF1}" presName="textRect" presStyleLbl="revTx" presStyleIdx="1" presStyleCnt="3">
        <dgm:presLayoutVars>
          <dgm:chMax val="1"/>
          <dgm:chPref val="1"/>
        </dgm:presLayoutVars>
      </dgm:prSet>
      <dgm:spPr/>
    </dgm:pt>
    <dgm:pt modelId="{B290ECCE-77DE-483D-9675-3F8E9C245503}" type="pres">
      <dgm:prSet presAssocID="{63572208-13CF-483B-B06A-AE749F605C06}" presName="sibTrans" presStyleCnt="0"/>
      <dgm:spPr/>
    </dgm:pt>
    <dgm:pt modelId="{10C0E6B4-12DB-499A-821A-87C6BB7FF888}" type="pres">
      <dgm:prSet presAssocID="{2DB94C1E-2239-4C07-BEEA-9FD671A6FE3B}" presName="compNode" presStyleCnt="0"/>
      <dgm:spPr/>
    </dgm:pt>
    <dgm:pt modelId="{8F5BDA87-8CB7-42A8-9EC8-B6B6544E0847}" type="pres">
      <dgm:prSet presAssocID="{2DB94C1E-2239-4C07-BEEA-9FD671A6FE3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C8323A6-03FB-4D81-BFC1-CCC9820A7407}" type="pres">
      <dgm:prSet presAssocID="{2DB94C1E-2239-4C07-BEEA-9FD671A6FE3B}" presName="spaceRect" presStyleCnt="0"/>
      <dgm:spPr/>
    </dgm:pt>
    <dgm:pt modelId="{35881AE3-DCB8-414E-8C08-94FDE19EA86C}" type="pres">
      <dgm:prSet presAssocID="{2DB94C1E-2239-4C07-BEEA-9FD671A6FE3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05F0A36-EF7D-4DBE-9DB5-3C62AF7FB381}" type="presOf" srcId="{0152B87B-2EEE-4DB0-AE0A-1A18F1AED177}" destId="{DC364874-B96B-49CF-9D45-46A5E13A8FCF}" srcOrd="0" destOrd="0" presId="urn:microsoft.com/office/officeart/2018/2/layout/IconLabelList"/>
    <dgm:cxn modelId="{3C36B05E-84B0-448C-8D77-E0A0A175CA7D}" type="presOf" srcId="{2DB94C1E-2239-4C07-BEEA-9FD671A6FE3B}" destId="{35881AE3-DCB8-414E-8C08-94FDE19EA86C}" srcOrd="0" destOrd="0" presId="urn:microsoft.com/office/officeart/2018/2/layout/IconLabelList"/>
    <dgm:cxn modelId="{9B9B2164-02F4-4B1A-98BC-53677277BA14}" srcId="{75639E9A-AA44-478A-8962-33598EFDE4D0}" destId="{C04A713A-12DB-43CE-88A9-444237C81CF1}" srcOrd="1" destOrd="0" parTransId="{035890D8-B8B6-4069-A0C2-7BDF222CA55D}" sibTransId="{63572208-13CF-483B-B06A-AE749F605C06}"/>
    <dgm:cxn modelId="{305A3B4B-3F15-4CC9-81F8-FBBB1C77C4D1}" type="presOf" srcId="{C04A713A-12DB-43CE-88A9-444237C81CF1}" destId="{D2E74E8D-3B74-47E8-82AF-9C2BB88B68E8}" srcOrd="0" destOrd="0" presId="urn:microsoft.com/office/officeart/2018/2/layout/IconLabelList"/>
    <dgm:cxn modelId="{8213B87D-B694-4FB2-8E8A-5F305C7E8BBD}" srcId="{75639E9A-AA44-478A-8962-33598EFDE4D0}" destId="{2DB94C1E-2239-4C07-BEEA-9FD671A6FE3B}" srcOrd="2" destOrd="0" parTransId="{AF09EC26-068D-42D1-A3F0-233A0F0F0EAB}" sibTransId="{B8EC8EED-8E58-4D6C-B04D-C0F829320DDD}"/>
    <dgm:cxn modelId="{74F96188-A8AF-490B-A2D8-A31B4186D6DE}" srcId="{75639E9A-AA44-478A-8962-33598EFDE4D0}" destId="{0152B87B-2EEE-4DB0-AE0A-1A18F1AED177}" srcOrd="0" destOrd="0" parTransId="{F9B5394F-179A-4ED4-B3FA-801167FD463D}" sibTransId="{BB141BAD-AD76-4190-8DAF-DA8975EED9EB}"/>
    <dgm:cxn modelId="{E0390AD7-357B-4F2D-9429-F052B0DCF44F}" type="presOf" srcId="{75639E9A-AA44-478A-8962-33598EFDE4D0}" destId="{FC633E18-F48E-43D6-9852-AF32AC831958}" srcOrd="0" destOrd="0" presId="urn:microsoft.com/office/officeart/2018/2/layout/IconLabelList"/>
    <dgm:cxn modelId="{A8AF72C9-65DF-49C3-BB5D-AD6D62E56B35}" type="presParOf" srcId="{FC633E18-F48E-43D6-9852-AF32AC831958}" destId="{5F7ADEE0-BD60-4C6A-A564-2601E1255D56}" srcOrd="0" destOrd="0" presId="urn:microsoft.com/office/officeart/2018/2/layout/IconLabelList"/>
    <dgm:cxn modelId="{8AE9384C-D435-423E-BF40-482F726FBFC1}" type="presParOf" srcId="{5F7ADEE0-BD60-4C6A-A564-2601E1255D56}" destId="{04D057F5-FBEB-4F01-899D-553E76F5AC9F}" srcOrd="0" destOrd="0" presId="urn:microsoft.com/office/officeart/2018/2/layout/IconLabelList"/>
    <dgm:cxn modelId="{A5521429-5E47-4732-8E8D-5E525A27CA88}" type="presParOf" srcId="{5F7ADEE0-BD60-4C6A-A564-2601E1255D56}" destId="{A27993D3-7005-4844-8359-07DCF11EF471}" srcOrd="1" destOrd="0" presId="urn:microsoft.com/office/officeart/2018/2/layout/IconLabelList"/>
    <dgm:cxn modelId="{7794DDDD-FF26-485D-99B5-9C6FB79B20EB}" type="presParOf" srcId="{5F7ADEE0-BD60-4C6A-A564-2601E1255D56}" destId="{DC364874-B96B-49CF-9D45-46A5E13A8FCF}" srcOrd="2" destOrd="0" presId="urn:microsoft.com/office/officeart/2018/2/layout/IconLabelList"/>
    <dgm:cxn modelId="{754AAC56-41E6-41DB-9F11-4B9685DF25BC}" type="presParOf" srcId="{FC633E18-F48E-43D6-9852-AF32AC831958}" destId="{B3E69E91-4A59-4C34-82BF-59C964E12247}" srcOrd="1" destOrd="0" presId="urn:microsoft.com/office/officeart/2018/2/layout/IconLabelList"/>
    <dgm:cxn modelId="{47F5B81B-E32D-432E-A53D-A6E57775CE70}" type="presParOf" srcId="{FC633E18-F48E-43D6-9852-AF32AC831958}" destId="{3FA41150-B024-4FDF-8681-8759510CDEB0}" srcOrd="2" destOrd="0" presId="urn:microsoft.com/office/officeart/2018/2/layout/IconLabelList"/>
    <dgm:cxn modelId="{9BE4991E-5386-408B-9645-54520DCCF317}" type="presParOf" srcId="{3FA41150-B024-4FDF-8681-8759510CDEB0}" destId="{E25BB86D-F41B-40EA-AD90-046AE18C8467}" srcOrd="0" destOrd="0" presId="urn:microsoft.com/office/officeart/2018/2/layout/IconLabelList"/>
    <dgm:cxn modelId="{3D9B1570-5961-48F6-B098-DEBA4D66C4E2}" type="presParOf" srcId="{3FA41150-B024-4FDF-8681-8759510CDEB0}" destId="{308C2575-1EA2-4F0A-A01C-D4A101FB069D}" srcOrd="1" destOrd="0" presId="urn:microsoft.com/office/officeart/2018/2/layout/IconLabelList"/>
    <dgm:cxn modelId="{DE187A13-86FB-47E5-ACF3-5FE755AE1590}" type="presParOf" srcId="{3FA41150-B024-4FDF-8681-8759510CDEB0}" destId="{D2E74E8D-3B74-47E8-82AF-9C2BB88B68E8}" srcOrd="2" destOrd="0" presId="urn:microsoft.com/office/officeart/2018/2/layout/IconLabelList"/>
    <dgm:cxn modelId="{B5C24DB5-A785-45DF-BDB4-72FFB59CFDB9}" type="presParOf" srcId="{FC633E18-F48E-43D6-9852-AF32AC831958}" destId="{B290ECCE-77DE-483D-9675-3F8E9C245503}" srcOrd="3" destOrd="0" presId="urn:microsoft.com/office/officeart/2018/2/layout/IconLabelList"/>
    <dgm:cxn modelId="{982DE042-8F98-4492-822D-94421805A497}" type="presParOf" srcId="{FC633E18-F48E-43D6-9852-AF32AC831958}" destId="{10C0E6B4-12DB-499A-821A-87C6BB7FF888}" srcOrd="4" destOrd="0" presId="urn:microsoft.com/office/officeart/2018/2/layout/IconLabelList"/>
    <dgm:cxn modelId="{E0985C8D-E71F-4D55-A584-637D69B2B333}" type="presParOf" srcId="{10C0E6B4-12DB-499A-821A-87C6BB7FF888}" destId="{8F5BDA87-8CB7-42A8-9EC8-B6B6544E0847}" srcOrd="0" destOrd="0" presId="urn:microsoft.com/office/officeart/2018/2/layout/IconLabelList"/>
    <dgm:cxn modelId="{147B62A3-0513-4D42-903C-D8696A3AB3A4}" type="presParOf" srcId="{10C0E6B4-12DB-499A-821A-87C6BB7FF888}" destId="{4C8323A6-03FB-4D81-BFC1-CCC9820A7407}" srcOrd="1" destOrd="0" presId="urn:microsoft.com/office/officeart/2018/2/layout/IconLabelList"/>
    <dgm:cxn modelId="{00A392A2-AC2A-40FC-AE90-06B575173920}" type="presParOf" srcId="{10C0E6B4-12DB-499A-821A-87C6BB7FF888}" destId="{35881AE3-DCB8-414E-8C08-94FDE19EA86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F14549-0E01-4893-AFF8-A04474A9FB7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D098F2F-E7CF-43E7-A7FD-FA13818777F0}">
      <dgm:prSet/>
      <dgm:spPr/>
      <dgm:t>
        <a:bodyPr/>
        <a:lstStyle/>
        <a:p>
          <a:r>
            <a:rPr lang="en-US" b="1"/>
            <a:t>Linear Regression Basics: </a:t>
          </a:r>
          <a:r>
            <a:rPr lang="en-US"/>
            <a:t>Linear regression uncovers dependencies between workforce size and output, driving better predictive policy strategies.</a:t>
          </a:r>
        </a:p>
      </dgm:t>
    </dgm:pt>
    <dgm:pt modelId="{D477E498-BC95-46E6-83DD-45D87D420AE3}" type="parTrans" cxnId="{FB8CD830-3A2F-46A4-9992-5066013DC4A7}">
      <dgm:prSet/>
      <dgm:spPr/>
      <dgm:t>
        <a:bodyPr/>
        <a:lstStyle/>
        <a:p>
          <a:endParaRPr lang="en-US"/>
        </a:p>
      </dgm:t>
    </dgm:pt>
    <dgm:pt modelId="{EB418DC6-1BC3-4C1D-BE69-898C4CD46720}" type="sibTrans" cxnId="{FB8CD830-3A2F-46A4-9992-5066013DC4A7}">
      <dgm:prSet/>
      <dgm:spPr/>
      <dgm:t>
        <a:bodyPr/>
        <a:lstStyle/>
        <a:p>
          <a:endParaRPr lang="en-US"/>
        </a:p>
      </dgm:t>
    </dgm:pt>
    <dgm:pt modelId="{7E3EB58F-8A7A-4DA1-A910-62EB5ECFD30C}">
      <dgm:prSet/>
      <dgm:spPr/>
      <dgm:t>
        <a:bodyPr/>
        <a:lstStyle/>
        <a:p>
          <a:r>
            <a:rPr lang="en-US" b="1"/>
            <a:t>Training the Model: </a:t>
          </a:r>
          <a:r>
            <a:rPr lang="en-US"/>
            <a:t>Python's scikit-learn library was utilized to train the regression model for predicting industrial outputs.</a:t>
          </a:r>
        </a:p>
      </dgm:t>
    </dgm:pt>
    <dgm:pt modelId="{AE689F58-BD79-4431-92F5-5A09AD848794}" type="parTrans" cxnId="{A073BA0A-E626-4A51-AE8A-6C2B958CC04D}">
      <dgm:prSet/>
      <dgm:spPr/>
      <dgm:t>
        <a:bodyPr/>
        <a:lstStyle/>
        <a:p>
          <a:endParaRPr lang="en-US"/>
        </a:p>
      </dgm:t>
    </dgm:pt>
    <dgm:pt modelId="{AE5EDC66-6090-4236-8C30-5CC4EBF25561}" type="sibTrans" cxnId="{A073BA0A-E626-4A51-AE8A-6C2B958CC04D}">
      <dgm:prSet/>
      <dgm:spPr/>
      <dgm:t>
        <a:bodyPr/>
        <a:lstStyle/>
        <a:p>
          <a:endParaRPr lang="en-US"/>
        </a:p>
      </dgm:t>
    </dgm:pt>
    <dgm:pt modelId="{8E1D0D27-B157-483D-BB58-7042A3F24BA0}">
      <dgm:prSet/>
      <dgm:spPr/>
      <dgm:t>
        <a:bodyPr/>
        <a:lstStyle/>
        <a:p>
          <a:r>
            <a:rPr lang="en-US" b="1"/>
            <a:t>Visualizing Outcomes: </a:t>
          </a:r>
          <a:r>
            <a:rPr lang="en-US"/>
            <a:t>The plotted graph illustrates actual versus predicted values, essential for verifying workforce planning accuracy.</a:t>
          </a:r>
        </a:p>
      </dgm:t>
    </dgm:pt>
    <dgm:pt modelId="{7B537723-5E82-4306-9D2E-66037A4A6F98}" type="parTrans" cxnId="{E895ED96-FE01-4DA7-BFCF-34F55C396DD7}">
      <dgm:prSet/>
      <dgm:spPr/>
      <dgm:t>
        <a:bodyPr/>
        <a:lstStyle/>
        <a:p>
          <a:endParaRPr lang="en-US"/>
        </a:p>
      </dgm:t>
    </dgm:pt>
    <dgm:pt modelId="{99171A8D-2391-45EB-9732-4726642D3528}" type="sibTrans" cxnId="{E895ED96-FE01-4DA7-BFCF-34F55C396DD7}">
      <dgm:prSet/>
      <dgm:spPr/>
      <dgm:t>
        <a:bodyPr/>
        <a:lstStyle/>
        <a:p>
          <a:endParaRPr lang="en-US"/>
        </a:p>
      </dgm:t>
    </dgm:pt>
    <dgm:pt modelId="{E5FCE693-F78D-4E8A-A29B-CDF6249A9EEB}" type="pres">
      <dgm:prSet presAssocID="{AFF14549-0E01-4893-AFF8-A04474A9FB77}" presName="root" presStyleCnt="0">
        <dgm:presLayoutVars>
          <dgm:dir/>
          <dgm:resizeHandles val="exact"/>
        </dgm:presLayoutVars>
      </dgm:prSet>
      <dgm:spPr/>
    </dgm:pt>
    <dgm:pt modelId="{D8BE1678-D65C-4936-BF3C-D43B461B7461}" type="pres">
      <dgm:prSet presAssocID="{5D098F2F-E7CF-43E7-A7FD-FA13818777F0}" presName="compNode" presStyleCnt="0"/>
      <dgm:spPr/>
    </dgm:pt>
    <dgm:pt modelId="{ECBCA08F-882B-415D-9617-1638B4BC66F3}" type="pres">
      <dgm:prSet presAssocID="{5D098F2F-E7CF-43E7-A7FD-FA13818777F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2A95D45-D04A-4667-82FF-44C6AC789EC2}" type="pres">
      <dgm:prSet presAssocID="{5D098F2F-E7CF-43E7-A7FD-FA13818777F0}" presName="spaceRect" presStyleCnt="0"/>
      <dgm:spPr/>
    </dgm:pt>
    <dgm:pt modelId="{EC027900-691D-4601-BF14-D1B086E1BC33}" type="pres">
      <dgm:prSet presAssocID="{5D098F2F-E7CF-43E7-A7FD-FA13818777F0}" presName="textRect" presStyleLbl="revTx" presStyleIdx="0" presStyleCnt="3">
        <dgm:presLayoutVars>
          <dgm:chMax val="1"/>
          <dgm:chPref val="1"/>
        </dgm:presLayoutVars>
      </dgm:prSet>
      <dgm:spPr/>
    </dgm:pt>
    <dgm:pt modelId="{FA4ABA74-D767-4861-879D-DAC2FAD83A9A}" type="pres">
      <dgm:prSet presAssocID="{EB418DC6-1BC3-4C1D-BE69-898C4CD46720}" presName="sibTrans" presStyleCnt="0"/>
      <dgm:spPr/>
    </dgm:pt>
    <dgm:pt modelId="{F3926D5F-B2BD-4D17-A9D7-4AF052348383}" type="pres">
      <dgm:prSet presAssocID="{7E3EB58F-8A7A-4DA1-A910-62EB5ECFD30C}" presName="compNode" presStyleCnt="0"/>
      <dgm:spPr/>
    </dgm:pt>
    <dgm:pt modelId="{E1C98214-292A-47C0-A93E-A99AF37F301A}" type="pres">
      <dgm:prSet presAssocID="{7E3EB58F-8A7A-4DA1-A910-62EB5ECFD30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7B4201EF-C1EF-44E0-9DA2-E9425FF03DB3}" type="pres">
      <dgm:prSet presAssocID="{7E3EB58F-8A7A-4DA1-A910-62EB5ECFD30C}" presName="spaceRect" presStyleCnt="0"/>
      <dgm:spPr/>
    </dgm:pt>
    <dgm:pt modelId="{2AD2F73D-7068-4AD5-8BD8-3DF62D1C8DA5}" type="pres">
      <dgm:prSet presAssocID="{7E3EB58F-8A7A-4DA1-A910-62EB5ECFD30C}" presName="textRect" presStyleLbl="revTx" presStyleIdx="1" presStyleCnt="3">
        <dgm:presLayoutVars>
          <dgm:chMax val="1"/>
          <dgm:chPref val="1"/>
        </dgm:presLayoutVars>
      </dgm:prSet>
      <dgm:spPr/>
    </dgm:pt>
    <dgm:pt modelId="{6D29AEE2-1233-41E6-B79E-24038B45ADF7}" type="pres">
      <dgm:prSet presAssocID="{AE5EDC66-6090-4236-8C30-5CC4EBF25561}" presName="sibTrans" presStyleCnt="0"/>
      <dgm:spPr/>
    </dgm:pt>
    <dgm:pt modelId="{71CC8EF2-19F0-400E-9505-A59C2130CDC3}" type="pres">
      <dgm:prSet presAssocID="{8E1D0D27-B157-483D-BB58-7042A3F24BA0}" presName="compNode" presStyleCnt="0"/>
      <dgm:spPr/>
    </dgm:pt>
    <dgm:pt modelId="{3F1E1B20-A43D-4E51-95B4-81EF4C7ED179}" type="pres">
      <dgm:prSet presAssocID="{8E1D0D27-B157-483D-BB58-7042A3F24BA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CDB98DBF-59D8-4991-A0B2-479C0036E550}" type="pres">
      <dgm:prSet presAssocID="{8E1D0D27-B157-483D-BB58-7042A3F24BA0}" presName="spaceRect" presStyleCnt="0"/>
      <dgm:spPr/>
    </dgm:pt>
    <dgm:pt modelId="{95E16C7E-C05B-4FE4-99C5-F29EF1BD71D2}" type="pres">
      <dgm:prSet presAssocID="{8E1D0D27-B157-483D-BB58-7042A3F24BA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073BA0A-E626-4A51-AE8A-6C2B958CC04D}" srcId="{AFF14549-0E01-4893-AFF8-A04474A9FB77}" destId="{7E3EB58F-8A7A-4DA1-A910-62EB5ECFD30C}" srcOrd="1" destOrd="0" parTransId="{AE689F58-BD79-4431-92F5-5A09AD848794}" sibTransId="{AE5EDC66-6090-4236-8C30-5CC4EBF25561}"/>
    <dgm:cxn modelId="{FB8CD830-3A2F-46A4-9992-5066013DC4A7}" srcId="{AFF14549-0E01-4893-AFF8-A04474A9FB77}" destId="{5D098F2F-E7CF-43E7-A7FD-FA13818777F0}" srcOrd="0" destOrd="0" parTransId="{D477E498-BC95-46E6-83DD-45D87D420AE3}" sibTransId="{EB418DC6-1BC3-4C1D-BE69-898C4CD46720}"/>
    <dgm:cxn modelId="{938B9536-409E-44CB-B927-A8621C64CCCB}" type="presOf" srcId="{5D098F2F-E7CF-43E7-A7FD-FA13818777F0}" destId="{EC027900-691D-4601-BF14-D1B086E1BC33}" srcOrd="0" destOrd="0" presId="urn:microsoft.com/office/officeart/2018/2/layout/IconLabelList"/>
    <dgm:cxn modelId="{32BB9D79-6CCA-4A1B-9396-1E99748589E8}" type="presOf" srcId="{7E3EB58F-8A7A-4DA1-A910-62EB5ECFD30C}" destId="{2AD2F73D-7068-4AD5-8BD8-3DF62D1C8DA5}" srcOrd="0" destOrd="0" presId="urn:microsoft.com/office/officeart/2018/2/layout/IconLabelList"/>
    <dgm:cxn modelId="{E895ED96-FE01-4DA7-BFCF-34F55C396DD7}" srcId="{AFF14549-0E01-4893-AFF8-A04474A9FB77}" destId="{8E1D0D27-B157-483D-BB58-7042A3F24BA0}" srcOrd="2" destOrd="0" parTransId="{7B537723-5E82-4306-9D2E-66037A4A6F98}" sibTransId="{99171A8D-2391-45EB-9732-4726642D3528}"/>
    <dgm:cxn modelId="{602D77D3-F226-4846-998A-A855A04E126F}" type="presOf" srcId="{8E1D0D27-B157-483D-BB58-7042A3F24BA0}" destId="{95E16C7E-C05B-4FE4-99C5-F29EF1BD71D2}" srcOrd="0" destOrd="0" presId="urn:microsoft.com/office/officeart/2018/2/layout/IconLabelList"/>
    <dgm:cxn modelId="{3902D0F1-66C7-4985-BFD1-BA88FD88DA10}" type="presOf" srcId="{AFF14549-0E01-4893-AFF8-A04474A9FB77}" destId="{E5FCE693-F78D-4E8A-A29B-CDF6249A9EEB}" srcOrd="0" destOrd="0" presId="urn:microsoft.com/office/officeart/2018/2/layout/IconLabelList"/>
    <dgm:cxn modelId="{4B685135-5ED7-42C8-865E-74D769D3CC7D}" type="presParOf" srcId="{E5FCE693-F78D-4E8A-A29B-CDF6249A9EEB}" destId="{D8BE1678-D65C-4936-BF3C-D43B461B7461}" srcOrd="0" destOrd="0" presId="urn:microsoft.com/office/officeart/2018/2/layout/IconLabelList"/>
    <dgm:cxn modelId="{B1E14410-1879-4831-BC63-C11DB401EE08}" type="presParOf" srcId="{D8BE1678-D65C-4936-BF3C-D43B461B7461}" destId="{ECBCA08F-882B-415D-9617-1638B4BC66F3}" srcOrd="0" destOrd="0" presId="urn:microsoft.com/office/officeart/2018/2/layout/IconLabelList"/>
    <dgm:cxn modelId="{3A895BEB-2BFE-4A84-AE5B-241EEA0EE382}" type="presParOf" srcId="{D8BE1678-D65C-4936-BF3C-D43B461B7461}" destId="{02A95D45-D04A-4667-82FF-44C6AC789EC2}" srcOrd="1" destOrd="0" presId="urn:microsoft.com/office/officeart/2018/2/layout/IconLabelList"/>
    <dgm:cxn modelId="{941EDD33-2DC0-4439-8ABA-DA45775630F7}" type="presParOf" srcId="{D8BE1678-D65C-4936-BF3C-D43B461B7461}" destId="{EC027900-691D-4601-BF14-D1B086E1BC33}" srcOrd="2" destOrd="0" presId="urn:microsoft.com/office/officeart/2018/2/layout/IconLabelList"/>
    <dgm:cxn modelId="{6D5BA9CD-3A8B-481C-A5D0-6BAFA3533517}" type="presParOf" srcId="{E5FCE693-F78D-4E8A-A29B-CDF6249A9EEB}" destId="{FA4ABA74-D767-4861-879D-DAC2FAD83A9A}" srcOrd="1" destOrd="0" presId="urn:microsoft.com/office/officeart/2018/2/layout/IconLabelList"/>
    <dgm:cxn modelId="{F82A975A-936C-4132-BE14-621F726C0AC3}" type="presParOf" srcId="{E5FCE693-F78D-4E8A-A29B-CDF6249A9EEB}" destId="{F3926D5F-B2BD-4D17-A9D7-4AF052348383}" srcOrd="2" destOrd="0" presId="urn:microsoft.com/office/officeart/2018/2/layout/IconLabelList"/>
    <dgm:cxn modelId="{97F31ABC-7A48-4169-8BA7-5306196F52B2}" type="presParOf" srcId="{F3926D5F-B2BD-4D17-A9D7-4AF052348383}" destId="{E1C98214-292A-47C0-A93E-A99AF37F301A}" srcOrd="0" destOrd="0" presId="urn:microsoft.com/office/officeart/2018/2/layout/IconLabelList"/>
    <dgm:cxn modelId="{9430D0B2-F351-4397-B5CE-2F9679531286}" type="presParOf" srcId="{F3926D5F-B2BD-4D17-A9D7-4AF052348383}" destId="{7B4201EF-C1EF-44E0-9DA2-E9425FF03DB3}" srcOrd="1" destOrd="0" presId="urn:microsoft.com/office/officeart/2018/2/layout/IconLabelList"/>
    <dgm:cxn modelId="{BC907F98-B23D-4120-A8DA-27BB83120274}" type="presParOf" srcId="{F3926D5F-B2BD-4D17-A9D7-4AF052348383}" destId="{2AD2F73D-7068-4AD5-8BD8-3DF62D1C8DA5}" srcOrd="2" destOrd="0" presId="urn:microsoft.com/office/officeart/2018/2/layout/IconLabelList"/>
    <dgm:cxn modelId="{D73C4974-9972-4DE2-B621-47440E8F42AF}" type="presParOf" srcId="{E5FCE693-F78D-4E8A-A29B-CDF6249A9EEB}" destId="{6D29AEE2-1233-41E6-B79E-24038B45ADF7}" srcOrd="3" destOrd="0" presId="urn:microsoft.com/office/officeart/2018/2/layout/IconLabelList"/>
    <dgm:cxn modelId="{426859AF-E0D6-492E-A568-A1E8FE8BD1EB}" type="presParOf" srcId="{E5FCE693-F78D-4E8A-A29B-CDF6249A9EEB}" destId="{71CC8EF2-19F0-400E-9505-A59C2130CDC3}" srcOrd="4" destOrd="0" presId="urn:microsoft.com/office/officeart/2018/2/layout/IconLabelList"/>
    <dgm:cxn modelId="{9019D9FC-ABF7-43FE-BF95-CABF7B533F7B}" type="presParOf" srcId="{71CC8EF2-19F0-400E-9505-A59C2130CDC3}" destId="{3F1E1B20-A43D-4E51-95B4-81EF4C7ED179}" srcOrd="0" destOrd="0" presId="urn:microsoft.com/office/officeart/2018/2/layout/IconLabelList"/>
    <dgm:cxn modelId="{1FB13376-18E8-4B78-83DF-B11DC6AFB2A4}" type="presParOf" srcId="{71CC8EF2-19F0-400E-9505-A59C2130CDC3}" destId="{CDB98DBF-59D8-4991-A0B2-479C0036E550}" srcOrd="1" destOrd="0" presId="urn:microsoft.com/office/officeart/2018/2/layout/IconLabelList"/>
    <dgm:cxn modelId="{94A08B25-873D-4B2F-9C90-42F699D25C8D}" type="presParOf" srcId="{71CC8EF2-19F0-400E-9505-A59C2130CDC3}" destId="{95E16C7E-C05B-4FE4-99C5-F29EF1BD71D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9C6C02-AA2C-4DC3-BE21-21AA06F9F6B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5BE739B-EA49-4DE9-B3CC-7B5FD219E5D1}">
      <dgm:prSet/>
      <dgm:spPr/>
      <dgm:t>
        <a:bodyPr/>
        <a:lstStyle/>
        <a:p>
          <a:r>
            <a:rPr lang="en-US" b="1"/>
            <a:t>Data Visualization Significance: </a:t>
          </a:r>
          <a:r>
            <a:rPr lang="en-US"/>
            <a:t>Effective visualization clarifies complex data, making insights accessible for quick interpretation and decision-making.</a:t>
          </a:r>
        </a:p>
      </dgm:t>
    </dgm:pt>
    <dgm:pt modelId="{30AC5A41-9E95-419E-9B4C-698907F08429}" type="parTrans" cxnId="{C386B866-8CF7-45A3-921D-55F790F86687}">
      <dgm:prSet/>
      <dgm:spPr/>
      <dgm:t>
        <a:bodyPr/>
        <a:lstStyle/>
        <a:p>
          <a:endParaRPr lang="en-US"/>
        </a:p>
      </dgm:t>
    </dgm:pt>
    <dgm:pt modelId="{4F686319-29B0-4314-ACA0-BBC02D2C91C4}" type="sibTrans" cxnId="{C386B866-8CF7-45A3-921D-55F790F86687}">
      <dgm:prSet/>
      <dgm:spPr/>
      <dgm:t>
        <a:bodyPr/>
        <a:lstStyle/>
        <a:p>
          <a:endParaRPr lang="en-US"/>
        </a:p>
      </dgm:t>
    </dgm:pt>
    <dgm:pt modelId="{D6648735-CC9F-4065-B91C-079B7F8990CD}">
      <dgm:prSet/>
      <dgm:spPr/>
      <dgm:t>
        <a:bodyPr/>
        <a:lstStyle/>
        <a:p>
          <a:r>
            <a:rPr lang="en-US" b="1"/>
            <a:t>Utilization of Scatter Plots: </a:t>
          </a:r>
          <a:r>
            <a:rPr lang="en-US"/>
            <a:t>Scatter plots were employed to visualize industry clusters, highlighting trends and similarities across varied sectors.</a:t>
          </a:r>
        </a:p>
      </dgm:t>
    </dgm:pt>
    <dgm:pt modelId="{FA9C382F-C1B6-4187-AC96-4CA216D55FEE}" type="parTrans" cxnId="{53F94C67-B9BE-4861-9A3E-895FA3C52343}">
      <dgm:prSet/>
      <dgm:spPr/>
      <dgm:t>
        <a:bodyPr/>
        <a:lstStyle/>
        <a:p>
          <a:endParaRPr lang="en-US"/>
        </a:p>
      </dgm:t>
    </dgm:pt>
    <dgm:pt modelId="{27EDDEA2-AE0A-4578-8755-2CCBE451B6AC}" type="sibTrans" cxnId="{53F94C67-B9BE-4861-9A3E-895FA3C52343}">
      <dgm:prSet/>
      <dgm:spPr/>
      <dgm:t>
        <a:bodyPr/>
        <a:lstStyle/>
        <a:p>
          <a:endParaRPr lang="en-US"/>
        </a:p>
      </dgm:t>
    </dgm:pt>
    <dgm:pt modelId="{A3D2CAE7-5115-4138-824E-7E4587E10DB9}">
      <dgm:prSet/>
      <dgm:spPr/>
      <dgm:t>
        <a:bodyPr/>
        <a:lstStyle/>
        <a:p>
          <a:r>
            <a:rPr lang="en-US" b="1"/>
            <a:t>Line Graph Insights: </a:t>
          </a:r>
          <a:r>
            <a:rPr lang="en-US"/>
            <a:t>Line graphs illustrated regression trends effectively, aiding in understanding the relationship between workforce size and output.</a:t>
          </a:r>
        </a:p>
      </dgm:t>
    </dgm:pt>
    <dgm:pt modelId="{7F45C309-EA4B-42F6-B47E-09BBE8FCD31F}" type="parTrans" cxnId="{95080D4A-89DB-47C1-801F-8DA2BEA05B54}">
      <dgm:prSet/>
      <dgm:spPr/>
      <dgm:t>
        <a:bodyPr/>
        <a:lstStyle/>
        <a:p>
          <a:endParaRPr lang="en-US"/>
        </a:p>
      </dgm:t>
    </dgm:pt>
    <dgm:pt modelId="{E9905BE1-B947-46B3-BF2E-89566FEA6867}" type="sibTrans" cxnId="{95080D4A-89DB-47C1-801F-8DA2BEA05B54}">
      <dgm:prSet/>
      <dgm:spPr/>
      <dgm:t>
        <a:bodyPr/>
        <a:lstStyle/>
        <a:p>
          <a:endParaRPr lang="en-US"/>
        </a:p>
      </dgm:t>
    </dgm:pt>
    <dgm:pt modelId="{60E7EFF2-ACB3-4D07-8C1C-1F2A114058B7}" type="pres">
      <dgm:prSet presAssocID="{169C6C02-AA2C-4DC3-BE21-21AA06F9F6BF}" presName="root" presStyleCnt="0">
        <dgm:presLayoutVars>
          <dgm:dir/>
          <dgm:resizeHandles val="exact"/>
        </dgm:presLayoutVars>
      </dgm:prSet>
      <dgm:spPr/>
    </dgm:pt>
    <dgm:pt modelId="{00734558-5B07-4D30-9274-B79CD6BC8774}" type="pres">
      <dgm:prSet presAssocID="{95BE739B-EA49-4DE9-B3CC-7B5FD219E5D1}" presName="compNode" presStyleCnt="0"/>
      <dgm:spPr/>
    </dgm:pt>
    <dgm:pt modelId="{9494C4CF-9FDE-45EE-B71B-2E873227C836}" type="pres">
      <dgm:prSet presAssocID="{95BE739B-EA49-4DE9-B3CC-7B5FD219E5D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6FF109F4-1E2D-4639-9513-F2E0169E4324}" type="pres">
      <dgm:prSet presAssocID="{95BE739B-EA49-4DE9-B3CC-7B5FD219E5D1}" presName="spaceRect" presStyleCnt="0"/>
      <dgm:spPr/>
    </dgm:pt>
    <dgm:pt modelId="{C3570093-07AE-4F6E-9003-70B63ADB5CAA}" type="pres">
      <dgm:prSet presAssocID="{95BE739B-EA49-4DE9-B3CC-7B5FD219E5D1}" presName="textRect" presStyleLbl="revTx" presStyleIdx="0" presStyleCnt="3">
        <dgm:presLayoutVars>
          <dgm:chMax val="1"/>
          <dgm:chPref val="1"/>
        </dgm:presLayoutVars>
      </dgm:prSet>
      <dgm:spPr/>
    </dgm:pt>
    <dgm:pt modelId="{AD3E3670-401B-4EDD-B436-B364D796CED0}" type="pres">
      <dgm:prSet presAssocID="{4F686319-29B0-4314-ACA0-BBC02D2C91C4}" presName="sibTrans" presStyleCnt="0"/>
      <dgm:spPr/>
    </dgm:pt>
    <dgm:pt modelId="{92565102-A021-4C1B-ABFB-4D2DA5A6AD8D}" type="pres">
      <dgm:prSet presAssocID="{D6648735-CC9F-4065-B91C-079B7F8990CD}" presName="compNode" presStyleCnt="0"/>
      <dgm:spPr/>
    </dgm:pt>
    <dgm:pt modelId="{44C4ED12-E2AB-44B1-8493-A8A03495A36E}" type="pres">
      <dgm:prSet presAssocID="{D6648735-CC9F-4065-B91C-079B7F8990C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12DA6B8-FDFC-421B-87D7-6706E21F9F6D}" type="pres">
      <dgm:prSet presAssocID="{D6648735-CC9F-4065-B91C-079B7F8990CD}" presName="spaceRect" presStyleCnt="0"/>
      <dgm:spPr/>
    </dgm:pt>
    <dgm:pt modelId="{42C28235-6B4E-4A8F-A8F3-3F76F7494387}" type="pres">
      <dgm:prSet presAssocID="{D6648735-CC9F-4065-B91C-079B7F8990CD}" presName="textRect" presStyleLbl="revTx" presStyleIdx="1" presStyleCnt="3">
        <dgm:presLayoutVars>
          <dgm:chMax val="1"/>
          <dgm:chPref val="1"/>
        </dgm:presLayoutVars>
      </dgm:prSet>
      <dgm:spPr/>
    </dgm:pt>
    <dgm:pt modelId="{EF8F6D34-C4E2-4D3C-A85A-E1D5294D56D9}" type="pres">
      <dgm:prSet presAssocID="{27EDDEA2-AE0A-4578-8755-2CCBE451B6AC}" presName="sibTrans" presStyleCnt="0"/>
      <dgm:spPr/>
    </dgm:pt>
    <dgm:pt modelId="{532E0EF7-0679-4402-87C0-9613E67D16B1}" type="pres">
      <dgm:prSet presAssocID="{A3D2CAE7-5115-4138-824E-7E4587E10DB9}" presName="compNode" presStyleCnt="0"/>
      <dgm:spPr/>
    </dgm:pt>
    <dgm:pt modelId="{9DC1DD73-6521-49AB-B58B-F3474E530113}" type="pres">
      <dgm:prSet presAssocID="{A3D2CAE7-5115-4138-824E-7E4587E10D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683CBCE-EA2D-467C-9692-8AB400517D58}" type="pres">
      <dgm:prSet presAssocID="{A3D2CAE7-5115-4138-824E-7E4587E10DB9}" presName="spaceRect" presStyleCnt="0"/>
      <dgm:spPr/>
    </dgm:pt>
    <dgm:pt modelId="{328FB71E-859B-4325-8CBC-3336798A38C4}" type="pres">
      <dgm:prSet presAssocID="{A3D2CAE7-5115-4138-824E-7E4587E10DB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4568F01-D6D7-4419-B8DC-E6A6413109EF}" type="presOf" srcId="{D6648735-CC9F-4065-B91C-079B7F8990CD}" destId="{42C28235-6B4E-4A8F-A8F3-3F76F7494387}" srcOrd="0" destOrd="0" presId="urn:microsoft.com/office/officeart/2018/2/layout/IconLabelList"/>
    <dgm:cxn modelId="{9837010B-8AF2-4283-A71D-A04A4F65B5D5}" type="presOf" srcId="{95BE739B-EA49-4DE9-B3CC-7B5FD219E5D1}" destId="{C3570093-07AE-4F6E-9003-70B63ADB5CAA}" srcOrd="0" destOrd="0" presId="urn:microsoft.com/office/officeart/2018/2/layout/IconLabelList"/>
    <dgm:cxn modelId="{B1442617-7575-43B7-8216-895D2A17E507}" type="presOf" srcId="{169C6C02-AA2C-4DC3-BE21-21AA06F9F6BF}" destId="{60E7EFF2-ACB3-4D07-8C1C-1F2A114058B7}" srcOrd="0" destOrd="0" presId="urn:microsoft.com/office/officeart/2018/2/layout/IconLabelList"/>
    <dgm:cxn modelId="{C386B866-8CF7-45A3-921D-55F790F86687}" srcId="{169C6C02-AA2C-4DC3-BE21-21AA06F9F6BF}" destId="{95BE739B-EA49-4DE9-B3CC-7B5FD219E5D1}" srcOrd="0" destOrd="0" parTransId="{30AC5A41-9E95-419E-9B4C-698907F08429}" sibTransId="{4F686319-29B0-4314-ACA0-BBC02D2C91C4}"/>
    <dgm:cxn modelId="{53F94C67-B9BE-4861-9A3E-895FA3C52343}" srcId="{169C6C02-AA2C-4DC3-BE21-21AA06F9F6BF}" destId="{D6648735-CC9F-4065-B91C-079B7F8990CD}" srcOrd="1" destOrd="0" parTransId="{FA9C382F-C1B6-4187-AC96-4CA216D55FEE}" sibTransId="{27EDDEA2-AE0A-4578-8755-2CCBE451B6AC}"/>
    <dgm:cxn modelId="{95080D4A-89DB-47C1-801F-8DA2BEA05B54}" srcId="{169C6C02-AA2C-4DC3-BE21-21AA06F9F6BF}" destId="{A3D2CAE7-5115-4138-824E-7E4587E10DB9}" srcOrd="2" destOrd="0" parTransId="{7F45C309-EA4B-42F6-B47E-09BBE8FCD31F}" sibTransId="{E9905BE1-B947-46B3-BF2E-89566FEA6867}"/>
    <dgm:cxn modelId="{647D09EC-E5E6-4156-9041-B907E847FDD4}" type="presOf" srcId="{A3D2CAE7-5115-4138-824E-7E4587E10DB9}" destId="{328FB71E-859B-4325-8CBC-3336798A38C4}" srcOrd="0" destOrd="0" presId="urn:microsoft.com/office/officeart/2018/2/layout/IconLabelList"/>
    <dgm:cxn modelId="{B2F8DFEE-D669-4F27-9C4D-1BE4BB712CF4}" type="presParOf" srcId="{60E7EFF2-ACB3-4D07-8C1C-1F2A114058B7}" destId="{00734558-5B07-4D30-9274-B79CD6BC8774}" srcOrd="0" destOrd="0" presId="urn:microsoft.com/office/officeart/2018/2/layout/IconLabelList"/>
    <dgm:cxn modelId="{FB62BE0B-C8F2-4AED-AA1D-E56AED66EF6E}" type="presParOf" srcId="{00734558-5B07-4D30-9274-B79CD6BC8774}" destId="{9494C4CF-9FDE-45EE-B71B-2E873227C836}" srcOrd="0" destOrd="0" presId="urn:microsoft.com/office/officeart/2018/2/layout/IconLabelList"/>
    <dgm:cxn modelId="{6CB193E3-255F-43DD-84CB-E830BEE9AF3E}" type="presParOf" srcId="{00734558-5B07-4D30-9274-B79CD6BC8774}" destId="{6FF109F4-1E2D-4639-9513-F2E0169E4324}" srcOrd="1" destOrd="0" presId="urn:microsoft.com/office/officeart/2018/2/layout/IconLabelList"/>
    <dgm:cxn modelId="{7FA5AF3E-1B3C-4F7B-899D-F81C7AE80E4E}" type="presParOf" srcId="{00734558-5B07-4D30-9274-B79CD6BC8774}" destId="{C3570093-07AE-4F6E-9003-70B63ADB5CAA}" srcOrd="2" destOrd="0" presId="urn:microsoft.com/office/officeart/2018/2/layout/IconLabelList"/>
    <dgm:cxn modelId="{4D9D5A30-D6F1-471D-8237-7DCA9654CC69}" type="presParOf" srcId="{60E7EFF2-ACB3-4D07-8C1C-1F2A114058B7}" destId="{AD3E3670-401B-4EDD-B436-B364D796CED0}" srcOrd="1" destOrd="0" presId="urn:microsoft.com/office/officeart/2018/2/layout/IconLabelList"/>
    <dgm:cxn modelId="{0919571A-5E61-4484-984D-57FACE8B348B}" type="presParOf" srcId="{60E7EFF2-ACB3-4D07-8C1C-1F2A114058B7}" destId="{92565102-A021-4C1B-ABFB-4D2DA5A6AD8D}" srcOrd="2" destOrd="0" presId="urn:microsoft.com/office/officeart/2018/2/layout/IconLabelList"/>
    <dgm:cxn modelId="{4FF95AC0-90C6-41D4-AC59-4BA9B1A3F7BD}" type="presParOf" srcId="{92565102-A021-4C1B-ABFB-4D2DA5A6AD8D}" destId="{44C4ED12-E2AB-44B1-8493-A8A03495A36E}" srcOrd="0" destOrd="0" presId="urn:microsoft.com/office/officeart/2018/2/layout/IconLabelList"/>
    <dgm:cxn modelId="{B1AF0140-9CB8-415F-AAC7-D0C46B431297}" type="presParOf" srcId="{92565102-A021-4C1B-ABFB-4D2DA5A6AD8D}" destId="{412DA6B8-FDFC-421B-87D7-6706E21F9F6D}" srcOrd="1" destOrd="0" presId="urn:microsoft.com/office/officeart/2018/2/layout/IconLabelList"/>
    <dgm:cxn modelId="{4F44D38B-2BFD-4494-9F02-BEC87D7D81D4}" type="presParOf" srcId="{92565102-A021-4C1B-ABFB-4D2DA5A6AD8D}" destId="{42C28235-6B4E-4A8F-A8F3-3F76F7494387}" srcOrd="2" destOrd="0" presId="urn:microsoft.com/office/officeart/2018/2/layout/IconLabelList"/>
    <dgm:cxn modelId="{991B85A2-7E95-4C7B-AC5A-C327B8206D9C}" type="presParOf" srcId="{60E7EFF2-ACB3-4D07-8C1C-1F2A114058B7}" destId="{EF8F6D34-C4E2-4D3C-A85A-E1D5294D56D9}" srcOrd="3" destOrd="0" presId="urn:microsoft.com/office/officeart/2018/2/layout/IconLabelList"/>
    <dgm:cxn modelId="{5835642B-CD0D-442D-90E4-04BCCF822EA0}" type="presParOf" srcId="{60E7EFF2-ACB3-4D07-8C1C-1F2A114058B7}" destId="{532E0EF7-0679-4402-87C0-9613E67D16B1}" srcOrd="4" destOrd="0" presId="urn:microsoft.com/office/officeart/2018/2/layout/IconLabelList"/>
    <dgm:cxn modelId="{E23556DE-5990-4E7E-80BE-0459DD2A5CDD}" type="presParOf" srcId="{532E0EF7-0679-4402-87C0-9613E67D16B1}" destId="{9DC1DD73-6521-49AB-B58B-F3474E530113}" srcOrd="0" destOrd="0" presId="urn:microsoft.com/office/officeart/2018/2/layout/IconLabelList"/>
    <dgm:cxn modelId="{BDA4885C-042F-4FB5-92BA-7A9A7D42A883}" type="presParOf" srcId="{532E0EF7-0679-4402-87C0-9613E67D16B1}" destId="{D683CBCE-EA2D-467C-9692-8AB400517D58}" srcOrd="1" destOrd="0" presId="urn:microsoft.com/office/officeart/2018/2/layout/IconLabelList"/>
    <dgm:cxn modelId="{4F94F110-B240-4D1D-AC31-6968E02A5522}" type="presParOf" srcId="{532E0EF7-0679-4402-87C0-9613E67D16B1}" destId="{328FB71E-859B-4325-8CBC-3336798A38C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7BBD99-FD13-4D22-A0B8-013C986825C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B57128C-B76F-4802-9981-0D4C60A2E789}">
      <dgm:prSet/>
      <dgm:spPr/>
      <dgm:t>
        <a:bodyPr/>
        <a:lstStyle/>
        <a:p>
          <a:r>
            <a:rPr lang="en-US" b="1"/>
            <a:t>Integrating Analyses: </a:t>
          </a:r>
          <a:r>
            <a:rPr lang="en-US"/>
            <a:t>Combining statistics, probability, and regression analysis yields rich insights vital for industrial policy formulation.</a:t>
          </a:r>
        </a:p>
      </dgm:t>
    </dgm:pt>
    <dgm:pt modelId="{43B21664-3877-4D5D-BF41-9A02D549B16B}" type="parTrans" cxnId="{5CB4C9B5-D9B0-487A-AB58-F7FB458BB03D}">
      <dgm:prSet/>
      <dgm:spPr/>
      <dgm:t>
        <a:bodyPr/>
        <a:lstStyle/>
        <a:p>
          <a:endParaRPr lang="en-US"/>
        </a:p>
      </dgm:t>
    </dgm:pt>
    <dgm:pt modelId="{D7EAC580-2A8D-42E8-BD42-3DD05E142EDB}" type="sibTrans" cxnId="{5CB4C9B5-D9B0-487A-AB58-F7FB458BB03D}">
      <dgm:prSet/>
      <dgm:spPr/>
      <dgm:t>
        <a:bodyPr/>
        <a:lstStyle/>
        <a:p>
          <a:endParaRPr lang="en-US"/>
        </a:p>
      </dgm:t>
    </dgm:pt>
    <dgm:pt modelId="{F71C4AB6-D9EB-440A-A6FB-B9FF59697808}">
      <dgm:prSet/>
      <dgm:spPr/>
      <dgm:t>
        <a:bodyPr/>
        <a:lstStyle/>
        <a:p>
          <a:r>
            <a:rPr lang="en-US" b="1"/>
            <a:t>Informed Policy Creation: </a:t>
          </a:r>
          <a:r>
            <a:rPr lang="en-US"/>
            <a:t>Insights from analyses guide targeted policies, promoting growth by addressing specific industry needs strategically.</a:t>
          </a:r>
        </a:p>
      </dgm:t>
    </dgm:pt>
    <dgm:pt modelId="{C8679822-8FB2-49A0-B3F3-54819ABFE094}" type="parTrans" cxnId="{8A9A1265-5B29-45B7-BFCA-C32E8B7B4E72}">
      <dgm:prSet/>
      <dgm:spPr/>
      <dgm:t>
        <a:bodyPr/>
        <a:lstStyle/>
        <a:p>
          <a:endParaRPr lang="en-US"/>
        </a:p>
      </dgm:t>
    </dgm:pt>
    <dgm:pt modelId="{A94D1A1F-9F9B-4D08-A4C6-FD2D1174F1D5}" type="sibTrans" cxnId="{8A9A1265-5B29-45B7-BFCA-C32E8B7B4E72}">
      <dgm:prSet/>
      <dgm:spPr/>
      <dgm:t>
        <a:bodyPr/>
        <a:lstStyle/>
        <a:p>
          <a:endParaRPr lang="en-US"/>
        </a:p>
      </dgm:t>
    </dgm:pt>
    <dgm:pt modelId="{2CDE57B8-8A1C-4BC4-8531-4F06E22B3205}">
      <dgm:prSet/>
      <dgm:spPr/>
      <dgm:t>
        <a:bodyPr/>
        <a:lstStyle/>
        <a:p>
          <a:r>
            <a:rPr lang="en-US" b="1"/>
            <a:t>Examples of Application: </a:t>
          </a:r>
          <a:r>
            <a:rPr lang="en-US"/>
            <a:t>Policies developed utilize statistical predictions and clustering data to optimize resource allocation effectively.</a:t>
          </a:r>
        </a:p>
      </dgm:t>
    </dgm:pt>
    <dgm:pt modelId="{47F29B86-7799-4258-9BE7-A7A6DB3B50FA}" type="parTrans" cxnId="{AE8B3FD4-3119-4273-967B-7FE5AECC9E91}">
      <dgm:prSet/>
      <dgm:spPr/>
      <dgm:t>
        <a:bodyPr/>
        <a:lstStyle/>
        <a:p>
          <a:endParaRPr lang="en-US"/>
        </a:p>
      </dgm:t>
    </dgm:pt>
    <dgm:pt modelId="{788ADC7B-0FB0-4654-8BFC-1756AED680C7}" type="sibTrans" cxnId="{AE8B3FD4-3119-4273-967B-7FE5AECC9E91}">
      <dgm:prSet/>
      <dgm:spPr/>
      <dgm:t>
        <a:bodyPr/>
        <a:lstStyle/>
        <a:p>
          <a:endParaRPr lang="en-US"/>
        </a:p>
      </dgm:t>
    </dgm:pt>
    <dgm:pt modelId="{BB0556CF-44A5-4A4B-8CCE-5E1119E5A11D}" type="pres">
      <dgm:prSet presAssocID="{047BBD99-FD13-4D22-A0B8-013C986825CE}" presName="root" presStyleCnt="0">
        <dgm:presLayoutVars>
          <dgm:dir/>
          <dgm:resizeHandles val="exact"/>
        </dgm:presLayoutVars>
      </dgm:prSet>
      <dgm:spPr/>
    </dgm:pt>
    <dgm:pt modelId="{E2037FDC-3D4E-4CBC-ABCE-617E5DF18708}" type="pres">
      <dgm:prSet presAssocID="{7B57128C-B76F-4802-9981-0D4C60A2E789}" presName="compNode" presStyleCnt="0"/>
      <dgm:spPr/>
    </dgm:pt>
    <dgm:pt modelId="{B4212F1B-2C79-45C3-919B-E20C2FA31D73}" type="pres">
      <dgm:prSet presAssocID="{7B57128C-B76F-4802-9981-0D4C60A2E78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42A8883-C41C-4921-8340-39AA333BC3A6}" type="pres">
      <dgm:prSet presAssocID="{7B57128C-B76F-4802-9981-0D4C60A2E789}" presName="spaceRect" presStyleCnt="0"/>
      <dgm:spPr/>
    </dgm:pt>
    <dgm:pt modelId="{34B51CA6-B535-4CCE-854B-EE0A6FDBB487}" type="pres">
      <dgm:prSet presAssocID="{7B57128C-B76F-4802-9981-0D4C60A2E789}" presName="textRect" presStyleLbl="revTx" presStyleIdx="0" presStyleCnt="3">
        <dgm:presLayoutVars>
          <dgm:chMax val="1"/>
          <dgm:chPref val="1"/>
        </dgm:presLayoutVars>
      </dgm:prSet>
      <dgm:spPr/>
    </dgm:pt>
    <dgm:pt modelId="{7A1B37EE-C687-4F63-8D2D-132534D51C2D}" type="pres">
      <dgm:prSet presAssocID="{D7EAC580-2A8D-42E8-BD42-3DD05E142EDB}" presName="sibTrans" presStyleCnt="0"/>
      <dgm:spPr/>
    </dgm:pt>
    <dgm:pt modelId="{46822E7F-58EE-4403-9C43-D1E9F4934416}" type="pres">
      <dgm:prSet presAssocID="{F71C4AB6-D9EB-440A-A6FB-B9FF59697808}" presName="compNode" presStyleCnt="0"/>
      <dgm:spPr/>
    </dgm:pt>
    <dgm:pt modelId="{711F2F7F-BB38-4B72-8987-0F86B9BD8249}" type="pres">
      <dgm:prSet presAssocID="{F71C4AB6-D9EB-440A-A6FB-B9FF5969780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9FEC79A-2B57-490B-8EC6-CFED55D6C8DB}" type="pres">
      <dgm:prSet presAssocID="{F71C4AB6-D9EB-440A-A6FB-B9FF59697808}" presName="spaceRect" presStyleCnt="0"/>
      <dgm:spPr/>
    </dgm:pt>
    <dgm:pt modelId="{452A55E1-7240-4B9D-AB1A-6C0A6931789B}" type="pres">
      <dgm:prSet presAssocID="{F71C4AB6-D9EB-440A-A6FB-B9FF59697808}" presName="textRect" presStyleLbl="revTx" presStyleIdx="1" presStyleCnt="3">
        <dgm:presLayoutVars>
          <dgm:chMax val="1"/>
          <dgm:chPref val="1"/>
        </dgm:presLayoutVars>
      </dgm:prSet>
      <dgm:spPr/>
    </dgm:pt>
    <dgm:pt modelId="{753A46D8-CA7D-40ED-81B1-1C7E0489FF00}" type="pres">
      <dgm:prSet presAssocID="{A94D1A1F-9F9B-4D08-A4C6-FD2D1174F1D5}" presName="sibTrans" presStyleCnt="0"/>
      <dgm:spPr/>
    </dgm:pt>
    <dgm:pt modelId="{0C75EE97-48B0-4730-8095-28FACB435DCD}" type="pres">
      <dgm:prSet presAssocID="{2CDE57B8-8A1C-4BC4-8531-4F06E22B3205}" presName="compNode" presStyleCnt="0"/>
      <dgm:spPr/>
    </dgm:pt>
    <dgm:pt modelId="{2DF2D0EC-7021-49B9-B94D-42AA46F4F145}" type="pres">
      <dgm:prSet presAssocID="{2CDE57B8-8A1C-4BC4-8531-4F06E22B320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1952ABF-B82F-4F2A-A917-DD3B64FACA1A}" type="pres">
      <dgm:prSet presAssocID="{2CDE57B8-8A1C-4BC4-8531-4F06E22B3205}" presName="spaceRect" presStyleCnt="0"/>
      <dgm:spPr/>
    </dgm:pt>
    <dgm:pt modelId="{DD7B0562-38EF-4D59-BB8B-7C27F0764EE8}" type="pres">
      <dgm:prSet presAssocID="{2CDE57B8-8A1C-4BC4-8531-4F06E22B320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3812619-F0C9-4CBF-9596-6087CE3A9F12}" type="presOf" srcId="{F71C4AB6-D9EB-440A-A6FB-B9FF59697808}" destId="{452A55E1-7240-4B9D-AB1A-6C0A6931789B}" srcOrd="0" destOrd="0" presId="urn:microsoft.com/office/officeart/2018/2/layout/IconLabelList"/>
    <dgm:cxn modelId="{8A9A1265-5B29-45B7-BFCA-C32E8B7B4E72}" srcId="{047BBD99-FD13-4D22-A0B8-013C986825CE}" destId="{F71C4AB6-D9EB-440A-A6FB-B9FF59697808}" srcOrd="1" destOrd="0" parTransId="{C8679822-8FB2-49A0-B3F3-54819ABFE094}" sibTransId="{A94D1A1F-9F9B-4D08-A4C6-FD2D1174F1D5}"/>
    <dgm:cxn modelId="{AFF0E071-FA25-43C1-A3B2-2FEA281DD1E6}" type="presOf" srcId="{2CDE57B8-8A1C-4BC4-8531-4F06E22B3205}" destId="{DD7B0562-38EF-4D59-BB8B-7C27F0764EE8}" srcOrd="0" destOrd="0" presId="urn:microsoft.com/office/officeart/2018/2/layout/IconLabelList"/>
    <dgm:cxn modelId="{EA374E7C-4399-406A-A33F-E6F0D422DD49}" type="presOf" srcId="{047BBD99-FD13-4D22-A0B8-013C986825CE}" destId="{BB0556CF-44A5-4A4B-8CCE-5E1119E5A11D}" srcOrd="0" destOrd="0" presId="urn:microsoft.com/office/officeart/2018/2/layout/IconLabelList"/>
    <dgm:cxn modelId="{5CB4C9B5-D9B0-487A-AB58-F7FB458BB03D}" srcId="{047BBD99-FD13-4D22-A0B8-013C986825CE}" destId="{7B57128C-B76F-4802-9981-0D4C60A2E789}" srcOrd="0" destOrd="0" parTransId="{43B21664-3877-4D5D-BF41-9A02D549B16B}" sibTransId="{D7EAC580-2A8D-42E8-BD42-3DD05E142EDB}"/>
    <dgm:cxn modelId="{AE8B3FD4-3119-4273-967B-7FE5AECC9E91}" srcId="{047BBD99-FD13-4D22-A0B8-013C986825CE}" destId="{2CDE57B8-8A1C-4BC4-8531-4F06E22B3205}" srcOrd="2" destOrd="0" parTransId="{47F29B86-7799-4258-9BE7-A7A6DB3B50FA}" sibTransId="{788ADC7B-0FB0-4654-8BFC-1756AED680C7}"/>
    <dgm:cxn modelId="{AD191BFC-EBE6-4D1D-A03D-A3A9C1239078}" type="presOf" srcId="{7B57128C-B76F-4802-9981-0D4C60A2E789}" destId="{34B51CA6-B535-4CCE-854B-EE0A6FDBB487}" srcOrd="0" destOrd="0" presId="urn:microsoft.com/office/officeart/2018/2/layout/IconLabelList"/>
    <dgm:cxn modelId="{6F291F51-D1B1-43B7-BC2E-626551863574}" type="presParOf" srcId="{BB0556CF-44A5-4A4B-8CCE-5E1119E5A11D}" destId="{E2037FDC-3D4E-4CBC-ABCE-617E5DF18708}" srcOrd="0" destOrd="0" presId="urn:microsoft.com/office/officeart/2018/2/layout/IconLabelList"/>
    <dgm:cxn modelId="{F2D4843D-6CD4-441D-A33E-83EDECDFBC39}" type="presParOf" srcId="{E2037FDC-3D4E-4CBC-ABCE-617E5DF18708}" destId="{B4212F1B-2C79-45C3-919B-E20C2FA31D73}" srcOrd="0" destOrd="0" presId="urn:microsoft.com/office/officeart/2018/2/layout/IconLabelList"/>
    <dgm:cxn modelId="{8332E1EC-9EF5-4F81-9F2C-30F5CA291ADB}" type="presParOf" srcId="{E2037FDC-3D4E-4CBC-ABCE-617E5DF18708}" destId="{A42A8883-C41C-4921-8340-39AA333BC3A6}" srcOrd="1" destOrd="0" presId="urn:microsoft.com/office/officeart/2018/2/layout/IconLabelList"/>
    <dgm:cxn modelId="{E141D4C9-96EB-4D56-AE3C-621F3206EF01}" type="presParOf" srcId="{E2037FDC-3D4E-4CBC-ABCE-617E5DF18708}" destId="{34B51CA6-B535-4CCE-854B-EE0A6FDBB487}" srcOrd="2" destOrd="0" presId="urn:microsoft.com/office/officeart/2018/2/layout/IconLabelList"/>
    <dgm:cxn modelId="{4A31DA6F-8FE0-4ECD-9E2D-14EA0B2A1BBE}" type="presParOf" srcId="{BB0556CF-44A5-4A4B-8CCE-5E1119E5A11D}" destId="{7A1B37EE-C687-4F63-8D2D-132534D51C2D}" srcOrd="1" destOrd="0" presId="urn:microsoft.com/office/officeart/2018/2/layout/IconLabelList"/>
    <dgm:cxn modelId="{B8F3E60E-D4F2-4D24-ADDF-A313CFAABCF0}" type="presParOf" srcId="{BB0556CF-44A5-4A4B-8CCE-5E1119E5A11D}" destId="{46822E7F-58EE-4403-9C43-D1E9F4934416}" srcOrd="2" destOrd="0" presId="urn:microsoft.com/office/officeart/2018/2/layout/IconLabelList"/>
    <dgm:cxn modelId="{E5FA1AA1-19E7-46A5-967B-0F3F8F96F589}" type="presParOf" srcId="{46822E7F-58EE-4403-9C43-D1E9F4934416}" destId="{711F2F7F-BB38-4B72-8987-0F86B9BD8249}" srcOrd="0" destOrd="0" presId="urn:microsoft.com/office/officeart/2018/2/layout/IconLabelList"/>
    <dgm:cxn modelId="{9B873859-5EBE-45C9-80BF-552BB79970D9}" type="presParOf" srcId="{46822E7F-58EE-4403-9C43-D1E9F4934416}" destId="{E9FEC79A-2B57-490B-8EC6-CFED55D6C8DB}" srcOrd="1" destOrd="0" presId="urn:microsoft.com/office/officeart/2018/2/layout/IconLabelList"/>
    <dgm:cxn modelId="{D1DABB64-D289-46B2-935C-3CB35937C7C4}" type="presParOf" srcId="{46822E7F-58EE-4403-9C43-D1E9F4934416}" destId="{452A55E1-7240-4B9D-AB1A-6C0A6931789B}" srcOrd="2" destOrd="0" presId="urn:microsoft.com/office/officeart/2018/2/layout/IconLabelList"/>
    <dgm:cxn modelId="{D3C43FB1-5932-4CD7-80C6-A05F852AB651}" type="presParOf" srcId="{BB0556CF-44A5-4A4B-8CCE-5E1119E5A11D}" destId="{753A46D8-CA7D-40ED-81B1-1C7E0489FF00}" srcOrd="3" destOrd="0" presId="urn:microsoft.com/office/officeart/2018/2/layout/IconLabelList"/>
    <dgm:cxn modelId="{817B1F1F-D00C-4FB1-A94E-18AE523453D9}" type="presParOf" srcId="{BB0556CF-44A5-4A4B-8CCE-5E1119E5A11D}" destId="{0C75EE97-48B0-4730-8095-28FACB435DCD}" srcOrd="4" destOrd="0" presId="urn:microsoft.com/office/officeart/2018/2/layout/IconLabelList"/>
    <dgm:cxn modelId="{25364E3D-8355-45B4-AA02-AD6D76E491E2}" type="presParOf" srcId="{0C75EE97-48B0-4730-8095-28FACB435DCD}" destId="{2DF2D0EC-7021-49B9-B94D-42AA46F4F145}" srcOrd="0" destOrd="0" presId="urn:microsoft.com/office/officeart/2018/2/layout/IconLabelList"/>
    <dgm:cxn modelId="{14D4411D-0EA8-4990-8CEB-B3825101DA18}" type="presParOf" srcId="{0C75EE97-48B0-4730-8095-28FACB435DCD}" destId="{C1952ABF-B82F-4F2A-A917-DD3B64FACA1A}" srcOrd="1" destOrd="0" presId="urn:microsoft.com/office/officeart/2018/2/layout/IconLabelList"/>
    <dgm:cxn modelId="{2322C42C-F197-4819-BD41-FB18A9950393}" type="presParOf" srcId="{0C75EE97-48B0-4730-8095-28FACB435DCD}" destId="{DD7B0562-38EF-4D59-BB8B-7C27F0764EE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F2E7D1-AA22-40CA-99D7-E7782B842935}">
      <dsp:nvSpPr>
        <dsp:cNvPr id="0" name=""/>
        <dsp:cNvSpPr/>
      </dsp:nvSpPr>
      <dsp:spPr>
        <a:xfrm>
          <a:off x="386097" y="-59038"/>
          <a:ext cx="4227929" cy="4227929"/>
        </a:xfrm>
        <a:prstGeom prst="circularArrow">
          <a:avLst>
            <a:gd name="adj1" fmla="val 5544"/>
            <a:gd name="adj2" fmla="val 330680"/>
            <a:gd name="adj3" fmla="val 14891905"/>
            <a:gd name="adj4" fmla="val 16737631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D4A0EA6-932B-4C51-9672-C5D36ECCF152}">
      <dsp:nvSpPr>
        <dsp:cNvPr id="0" name=""/>
        <dsp:cNvSpPr/>
      </dsp:nvSpPr>
      <dsp:spPr>
        <a:xfrm>
          <a:off x="2020313" y="2390"/>
          <a:ext cx="959496" cy="4797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Introduction to the Project</a:t>
          </a:r>
        </a:p>
      </dsp:txBody>
      <dsp:txXfrm>
        <a:off x="2043732" y="25809"/>
        <a:ext cx="912658" cy="432910"/>
      </dsp:txXfrm>
    </dsp:sp>
    <dsp:sp modelId="{4DF2DC2A-CB4E-4F3D-B824-F98C701FB361}">
      <dsp:nvSpPr>
        <dsp:cNvPr id="0" name=""/>
        <dsp:cNvSpPr/>
      </dsp:nvSpPr>
      <dsp:spPr>
        <a:xfrm>
          <a:off x="3080064" y="346724"/>
          <a:ext cx="959496" cy="4797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Understanding the Data</a:t>
          </a:r>
        </a:p>
      </dsp:txBody>
      <dsp:txXfrm>
        <a:off x="3103483" y="370143"/>
        <a:ext cx="912658" cy="432910"/>
      </dsp:txXfrm>
    </dsp:sp>
    <dsp:sp modelId="{8147C679-D37D-4FC6-8B69-B75DF7CDCE16}">
      <dsp:nvSpPr>
        <dsp:cNvPr id="0" name=""/>
        <dsp:cNvSpPr/>
      </dsp:nvSpPr>
      <dsp:spPr>
        <a:xfrm>
          <a:off x="3735025" y="1248202"/>
          <a:ext cx="959496" cy="4797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Probability Analysis</a:t>
          </a:r>
        </a:p>
      </dsp:txBody>
      <dsp:txXfrm>
        <a:off x="3758444" y="1271621"/>
        <a:ext cx="912658" cy="432910"/>
      </dsp:txXfrm>
    </dsp:sp>
    <dsp:sp modelId="{A931C47C-3E22-420D-9A01-BE056F64CF85}">
      <dsp:nvSpPr>
        <dsp:cNvPr id="0" name=""/>
        <dsp:cNvSpPr/>
      </dsp:nvSpPr>
      <dsp:spPr>
        <a:xfrm>
          <a:off x="3735025" y="2362489"/>
          <a:ext cx="959496" cy="4797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Confidence Intervals for Decision-Making</a:t>
          </a:r>
        </a:p>
      </dsp:txBody>
      <dsp:txXfrm>
        <a:off x="3758444" y="2385908"/>
        <a:ext cx="912658" cy="432910"/>
      </dsp:txXfrm>
    </dsp:sp>
    <dsp:sp modelId="{85CACDD6-8E69-411C-8D0B-7CAA4A11FAE1}">
      <dsp:nvSpPr>
        <dsp:cNvPr id="0" name=""/>
        <dsp:cNvSpPr/>
      </dsp:nvSpPr>
      <dsp:spPr>
        <a:xfrm>
          <a:off x="3080064" y="3263967"/>
          <a:ext cx="959496" cy="4797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Comparing Industries Using T-Test</a:t>
          </a:r>
        </a:p>
      </dsp:txBody>
      <dsp:txXfrm>
        <a:off x="3103483" y="3287386"/>
        <a:ext cx="912658" cy="432910"/>
      </dsp:txXfrm>
    </dsp:sp>
    <dsp:sp modelId="{E8B18CF9-AA59-4D9A-B2D1-291EF93E006C}">
      <dsp:nvSpPr>
        <dsp:cNvPr id="0" name=""/>
        <dsp:cNvSpPr/>
      </dsp:nvSpPr>
      <dsp:spPr>
        <a:xfrm>
          <a:off x="2020313" y="3608300"/>
          <a:ext cx="959496" cy="4797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Clustering Analysis for Grouping Industries</a:t>
          </a:r>
        </a:p>
      </dsp:txBody>
      <dsp:txXfrm>
        <a:off x="2043732" y="3631719"/>
        <a:ext cx="912658" cy="432910"/>
      </dsp:txXfrm>
    </dsp:sp>
    <dsp:sp modelId="{D9FC3250-D285-4570-881F-B1F574F458F5}">
      <dsp:nvSpPr>
        <dsp:cNvPr id="0" name=""/>
        <dsp:cNvSpPr/>
      </dsp:nvSpPr>
      <dsp:spPr>
        <a:xfrm>
          <a:off x="960563" y="3263967"/>
          <a:ext cx="959496" cy="4797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Predicting Outcomes with Regression Analysis</a:t>
          </a:r>
        </a:p>
      </dsp:txBody>
      <dsp:txXfrm>
        <a:off x="983982" y="3287386"/>
        <a:ext cx="912658" cy="432910"/>
      </dsp:txXfrm>
    </dsp:sp>
    <dsp:sp modelId="{5A71A656-D164-43F9-B03D-43D8446F0D87}">
      <dsp:nvSpPr>
        <dsp:cNvPr id="0" name=""/>
        <dsp:cNvSpPr/>
      </dsp:nvSpPr>
      <dsp:spPr>
        <a:xfrm>
          <a:off x="305601" y="2362489"/>
          <a:ext cx="959496" cy="4797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Building a Growth Strategy with Visualizations</a:t>
          </a:r>
        </a:p>
      </dsp:txBody>
      <dsp:txXfrm>
        <a:off x="329020" y="2385908"/>
        <a:ext cx="912658" cy="432910"/>
      </dsp:txXfrm>
    </dsp:sp>
    <dsp:sp modelId="{95CC543F-3249-445B-9046-B215A7F4E0AB}">
      <dsp:nvSpPr>
        <dsp:cNvPr id="0" name=""/>
        <dsp:cNvSpPr/>
      </dsp:nvSpPr>
      <dsp:spPr>
        <a:xfrm>
          <a:off x="305601" y="1248202"/>
          <a:ext cx="959496" cy="4797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Integrating Insights for Policy-Making</a:t>
          </a:r>
        </a:p>
      </dsp:txBody>
      <dsp:txXfrm>
        <a:off x="329020" y="1271621"/>
        <a:ext cx="912658" cy="432910"/>
      </dsp:txXfrm>
    </dsp:sp>
    <dsp:sp modelId="{9582CF92-83A8-452A-8E1E-2F1AFC41884B}">
      <dsp:nvSpPr>
        <dsp:cNvPr id="0" name=""/>
        <dsp:cNvSpPr/>
      </dsp:nvSpPr>
      <dsp:spPr>
        <a:xfrm>
          <a:off x="960563" y="346724"/>
          <a:ext cx="959496" cy="4797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Conclusion &amp; Next Steps</a:t>
          </a:r>
        </a:p>
      </dsp:txBody>
      <dsp:txXfrm>
        <a:off x="983982" y="370143"/>
        <a:ext cx="912658" cy="4329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057F5-FBEB-4F01-899D-553E76F5AC9F}">
      <dsp:nvSpPr>
        <dsp:cNvPr id="0" name=""/>
        <dsp:cNvSpPr/>
      </dsp:nvSpPr>
      <dsp:spPr>
        <a:xfrm>
          <a:off x="738477" y="434141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64874-B96B-49CF-9D45-46A5E13A8FCF}">
      <dsp:nvSpPr>
        <dsp:cNvPr id="0" name=""/>
        <dsp:cNvSpPr/>
      </dsp:nvSpPr>
      <dsp:spPr>
        <a:xfrm>
          <a:off x="78583" y="1855462"/>
          <a:ext cx="2399612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Hypothesis Testing Overview: </a:t>
          </a:r>
          <a:r>
            <a:rPr lang="en-US" sz="1100" kern="1200"/>
            <a:t>The T-test allows comparison of output performance metrics across different industries to identify significant differences.</a:t>
          </a:r>
        </a:p>
      </dsp:txBody>
      <dsp:txXfrm>
        <a:off x="78583" y="1855462"/>
        <a:ext cx="2399612" cy="855000"/>
      </dsp:txXfrm>
    </dsp:sp>
    <dsp:sp modelId="{E25BB86D-F41B-40EA-AD90-046AE18C8467}">
      <dsp:nvSpPr>
        <dsp:cNvPr id="0" name=""/>
        <dsp:cNvSpPr/>
      </dsp:nvSpPr>
      <dsp:spPr>
        <a:xfrm>
          <a:off x="3558022" y="434141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E74E8D-3B74-47E8-82AF-9C2BB88B68E8}">
      <dsp:nvSpPr>
        <dsp:cNvPr id="0" name=""/>
        <dsp:cNvSpPr/>
      </dsp:nvSpPr>
      <dsp:spPr>
        <a:xfrm>
          <a:off x="2898129" y="1855462"/>
          <a:ext cx="2399612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T-Test Code Snippet: </a:t>
          </a:r>
          <a:r>
            <a:rPr lang="en-US" sz="1100" kern="1200"/>
            <a:t>The provided Python code snippet demonstrates executing a T-test for analyzing outputs between Manufacturing and IT.</a:t>
          </a:r>
        </a:p>
      </dsp:txBody>
      <dsp:txXfrm>
        <a:off x="2898129" y="1855462"/>
        <a:ext cx="2399612" cy="855000"/>
      </dsp:txXfrm>
    </dsp:sp>
    <dsp:sp modelId="{8F5BDA87-8CB7-42A8-9EC8-B6B6544E0847}">
      <dsp:nvSpPr>
        <dsp:cNvPr id="0" name=""/>
        <dsp:cNvSpPr/>
      </dsp:nvSpPr>
      <dsp:spPr>
        <a:xfrm>
          <a:off x="6377567" y="434141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81AE3-DCB8-414E-8C08-94FDE19EA86C}">
      <dsp:nvSpPr>
        <dsp:cNvPr id="0" name=""/>
        <dsp:cNvSpPr/>
      </dsp:nvSpPr>
      <dsp:spPr>
        <a:xfrm>
          <a:off x="5717674" y="1855462"/>
          <a:ext cx="2399612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Understanding T-Statistic and P-Value: </a:t>
          </a:r>
          <a:r>
            <a:rPr lang="en-US" sz="1100" kern="1200"/>
            <a:t>A low p-value indicates statistical significance, whereas the t-statistic quantifies performance differences across industries.</a:t>
          </a:r>
        </a:p>
      </dsp:txBody>
      <dsp:txXfrm>
        <a:off x="5717674" y="1855462"/>
        <a:ext cx="2399612" cy="855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BCA08F-882B-415D-9617-1638B4BC66F3}">
      <dsp:nvSpPr>
        <dsp:cNvPr id="0" name=""/>
        <dsp:cNvSpPr/>
      </dsp:nvSpPr>
      <dsp:spPr>
        <a:xfrm>
          <a:off x="738477" y="5135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027900-691D-4601-BF14-D1B086E1BC33}">
      <dsp:nvSpPr>
        <dsp:cNvPr id="0" name=""/>
        <dsp:cNvSpPr/>
      </dsp:nvSpPr>
      <dsp:spPr>
        <a:xfrm>
          <a:off x="78583" y="1911041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Linear Regression Basics: </a:t>
          </a:r>
          <a:r>
            <a:rPr lang="en-US" sz="1100" kern="1200"/>
            <a:t>Linear regression uncovers dependencies between workforce size and output, driving better predictive policy strategies.</a:t>
          </a:r>
        </a:p>
      </dsp:txBody>
      <dsp:txXfrm>
        <a:off x="78583" y="1911041"/>
        <a:ext cx="2399612" cy="720000"/>
      </dsp:txXfrm>
    </dsp:sp>
    <dsp:sp modelId="{E1C98214-292A-47C0-A93E-A99AF37F301A}">
      <dsp:nvSpPr>
        <dsp:cNvPr id="0" name=""/>
        <dsp:cNvSpPr/>
      </dsp:nvSpPr>
      <dsp:spPr>
        <a:xfrm>
          <a:off x="3558022" y="5135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D2F73D-7068-4AD5-8BD8-3DF62D1C8DA5}">
      <dsp:nvSpPr>
        <dsp:cNvPr id="0" name=""/>
        <dsp:cNvSpPr/>
      </dsp:nvSpPr>
      <dsp:spPr>
        <a:xfrm>
          <a:off x="2898129" y="1911041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Training the Model: </a:t>
          </a:r>
          <a:r>
            <a:rPr lang="en-US" sz="1100" kern="1200"/>
            <a:t>Python's scikit-learn library was utilized to train the regression model for predicting industrial outputs.</a:t>
          </a:r>
        </a:p>
      </dsp:txBody>
      <dsp:txXfrm>
        <a:off x="2898129" y="1911041"/>
        <a:ext cx="2399612" cy="720000"/>
      </dsp:txXfrm>
    </dsp:sp>
    <dsp:sp modelId="{3F1E1B20-A43D-4E51-95B4-81EF4C7ED179}">
      <dsp:nvSpPr>
        <dsp:cNvPr id="0" name=""/>
        <dsp:cNvSpPr/>
      </dsp:nvSpPr>
      <dsp:spPr>
        <a:xfrm>
          <a:off x="6377567" y="5135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16C7E-C05B-4FE4-99C5-F29EF1BD71D2}">
      <dsp:nvSpPr>
        <dsp:cNvPr id="0" name=""/>
        <dsp:cNvSpPr/>
      </dsp:nvSpPr>
      <dsp:spPr>
        <a:xfrm>
          <a:off x="5717674" y="1911041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Visualizing Outcomes: </a:t>
          </a:r>
          <a:r>
            <a:rPr lang="en-US" sz="1100" kern="1200"/>
            <a:t>The plotted graph illustrates actual versus predicted values, essential for verifying workforce planning accuracy.</a:t>
          </a:r>
        </a:p>
      </dsp:txBody>
      <dsp:txXfrm>
        <a:off x="5717674" y="1911041"/>
        <a:ext cx="2399612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94C4CF-9FDE-45EE-B71B-2E873227C836}">
      <dsp:nvSpPr>
        <dsp:cNvPr id="0" name=""/>
        <dsp:cNvSpPr/>
      </dsp:nvSpPr>
      <dsp:spPr>
        <a:xfrm>
          <a:off x="738477" y="5135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570093-07AE-4F6E-9003-70B63ADB5CAA}">
      <dsp:nvSpPr>
        <dsp:cNvPr id="0" name=""/>
        <dsp:cNvSpPr/>
      </dsp:nvSpPr>
      <dsp:spPr>
        <a:xfrm>
          <a:off x="78583" y="1911041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Data Visualization Significance: </a:t>
          </a:r>
          <a:r>
            <a:rPr lang="en-US" sz="1100" kern="1200"/>
            <a:t>Effective visualization clarifies complex data, making insights accessible for quick interpretation and decision-making.</a:t>
          </a:r>
        </a:p>
      </dsp:txBody>
      <dsp:txXfrm>
        <a:off x="78583" y="1911041"/>
        <a:ext cx="2399612" cy="720000"/>
      </dsp:txXfrm>
    </dsp:sp>
    <dsp:sp modelId="{44C4ED12-E2AB-44B1-8493-A8A03495A36E}">
      <dsp:nvSpPr>
        <dsp:cNvPr id="0" name=""/>
        <dsp:cNvSpPr/>
      </dsp:nvSpPr>
      <dsp:spPr>
        <a:xfrm>
          <a:off x="3558022" y="5135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28235-6B4E-4A8F-A8F3-3F76F7494387}">
      <dsp:nvSpPr>
        <dsp:cNvPr id="0" name=""/>
        <dsp:cNvSpPr/>
      </dsp:nvSpPr>
      <dsp:spPr>
        <a:xfrm>
          <a:off x="2898129" y="1911041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Utilization of Scatter Plots: </a:t>
          </a:r>
          <a:r>
            <a:rPr lang="en-US" sz="1100" kern="1200"/>
            <a:t>Scatter plots were employed to visualize industry clusters, highlighting trends and similarities across varied sectors.</a:t>
          </a:r>
        </a:p>
      </dsp:txBody>
      <dsp:txXfrm>
        <a:off x="2898129" y="1911041"/>
        <a:ext cx="2399612" cy="720000"/>
      </dsp:txXfrm>
    </dsp:sp>
    <dsp:sp modelId="{9DC1DD73-6521-49AB-B58B-F3474E530113}">
      <dsp:nvSpPr>
        <dsp:cNvPr id="0" name=""/>
        <dsp:cNvSpPr/>
      </dsp:nvSpPr>
      <dsp:spPr>
        <a:xfrm>
          <a:off x="6377567" y="5135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FB71E-859B-4325-8CBC-3336798A38C4}">
      <dsp:nvSpPr>
        <dsp:cNvPr id="0" name=""/>
        <dsp:cNvSpPr/>
      </dsp:nvSpPr>
      <dsp:spPr>
        <a:xfrm>
          <a:off x="5717674" y="1911041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Line Graph Insights: </a:t>
          </a:r>
          <a:r>
            <a:rPr lang="en-US" sz="1100" kern="1200"/>
            <a:t>Line graphs illustrated regression trends effectively, aiding in understanding the relationship between workforce size and output.</a:t>
          </a:r>
        </a:p>
      </dsp:txBody>
      <dsp:txXfrm>
        <a:off x="5717674" y="1911041"/>
        <a:ext cx="2399612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12F1B-2C79-45C3-919B-E20C2FA31D73}">
      <dsp:nvSpPr>
        <dsp:cNvPr id="0" name=""/>
        <dsp:cNvSpPr/>
      </dsp:nvSpPr>
      <dsp:spPr>
        <a:xfrm>
          <a:off x="738477" y="5135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B51CA6-B535-4CCE-854B-EE0A6FDBB487}">
      <dsp:nvSpPr>
        <dsp:cNvPr id="0" name=""/>
        <dsp:cNvSpPr/>
      </dsp:nvSpPr>
      <dsp:spPr>
        <a:xfrm>
          <a:off x="78583" y="1911041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Integrating Analyses: </a:t>
          </a:r>
          <a:r>
            <a:rPr lang="en-US" sz="1200" kern="1200"/>
            <a:t>Combining statistics, probability, and regression analysis yields rich insights vital for industrial policy formulation.</a:t>
          </a:r>
        </a:p>
      </dsp:txBody>
      <dsp:txXfrm>
        <a:off x="78583" y="1911041"/>
        <a:ext cx="2399612" cy="720000"/>
      </dsp:txXfrm>
    </dsp:sp>
    <dsp:sp modelId="{711F2F7F-BB38-4B72-8987-0F86B9BD8249}">
      <dsp:nvSpPr>
        <dsp:cNvPr id="0" name=""/>
        <dsp:cNvSpPr/>
      </dsp:nvSpPr>
      <dsp:spPr>
        <a:xfrm>
          <a:off x="3558022" y="5135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2A55E1-7240-4B9D-AB1A-6C0A6931789B}">
      <dsp:nvSpPr>
        <dsp:cNvPr id="0" name=""/>
        <dsp:cNvSpPr/>
      </dsp:nvSpPr>
      <dsp:spPr>
        <a:xfrm>
          <a:off x="2898129" y="1911041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Informed Policy Creation: </a:t>
          </a:r>
          <a:r>
            <a:rPr lang="en-US" sz="1200" kern="1200"/>
            <a:t>Insights from analyses guide targeted policies, promoting growth by addressing specific industry needs strategically.</a:t>
          </a:r>
        </a:p>
      </dsp:txBody>
      <dsp:txXfrm>
        <a:off x="2898129" y="1911041"/>
        <a:ext cx="2399612" cy="720000"/>
      </dsp:txXfrm>
    </dsp:sp>
    <dsp:sp modelId="{2DF2D0EC-7021-49B9-B94D-42AA46F4F145}">
      <dsp:nvSpPr>
        <dsp:cNvPr id="0" name=""/>
        <dsp:cNvSpPr/>
      </dsp:nvSpPr>
      <dsp:spPr>
        <a:xfrm>
          <a:off x="6377567" y="5135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7B0562-38EF-4D59-BB8B-7C27F0764EE8}">
      <dsp:nvSpPr>
        <dsp:cNvPr id="0" name=""/>
        <dsp:cNvSpPr/>
      </dsp:nvSpPr>
      <dsp:spPr>
        <a:xfrm>
          <a:off x="5717674" y="1911041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Examples of Application: </a:t>
          </a:r>
          <a:r>
            <a:rPr lang="en-US" sz="1200" kern="1200"/>
            <a:t>Policies developed utilize statistical predictions and clustering data to optimize resource allocation effectively.</a:t>
          </a:r>
        </a:p>
      </dsp:txBody>
      <dsp:txXfrm>
        <a:off x="5717674" y="1911041"/>
        <a:ext cx="239961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meeting-relationship-business-1020178/" TargetMode="External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jwyg/6892044684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ube-luck-lucky-dice-colorful-play-614003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dawnwright.com/large-sample-confidence-interval-for-mean-theory/" TargetMode="Externa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geeks.org/clustering-in-machine-learning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390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2996" y="3200874"/>
            <a:ext cx="3604497" cy="972836"/>
          </a:xfrm>
        </p:spPr>
        <p:txBody>
          <a:bodyPr anchor="t">
            <a:normAutofit/>
          </a:bodyPr>
          <a:lstStyle/>
          <a:p>
            <a:pPr algn="l">
              <a:defRPr sz="5200"/>
            </a:pPr>
            <a:r>
              <a:rPr lang="en-US" sz="3000">
                <a:solidFill>
                  <a:schemeClr val="tx2"/>
                </a:solidFill>
              </a:rPr>
              <a:t>for Industrial Policy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3224" y="2571749"/>
            <a:ext cx="3604268" cy="629123"/>
          </a:xfrm>
        </p:spPr>
        <p:txBody>
          <a:bodyPr anchor="b">
            <a:normAutofit/>
          </a:bodyPr>
          <a:lstStyle/>
          <a:p>
            <a:pPr algn="l"/>
            <a:r>
              <a:rPr lang="en-US" sz="1500">
                <a:solidFill>
                  <a:schemeClr val="tx2"/>
                </a:solidFill>
              </a:rPr>
              <a:t>Data Science</a:t>
            </a: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B331F040-1C28-9563-51EA-12DA8B82F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1361489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4482"/>
            <a:ext cx="4679005" cy="5147982"/>
            <a:chOff x="305" y="-5977"/>
            <a:chExt cx="6238675" cy="6863979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3" y="-3980834"/>
            <a:ext cx="1182335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261648"/>
            <a:ext cx="7533018" cy="658297"/>
          </a:xfrm>
        </p:spPr>
        <p:txBody>
          <a:bodyPr anchor="ctr"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Building a Growth Strategy with Visualizations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6A3FD2-B768-8356-0057-DA8603D8EB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8045172"/>
              </p:ext>
            </p:extLst>
          </p:nvPr>
        </p:nvGraphicFramePr>
        <p:xfrm>
          <a:off x="483042" y="1584434"/>
          <a:ext cx="8195871" cy="3144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3" y="-3980834"/>
            <a:ext cx="1182335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261648"/>
            <a:ext cx="7533018" cy="658297"/>
          </a:xfrm>
        </p:spPr>
        <p:txBody>
          <a:bodyPr anchor="ctr"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Integrating Insights for Policy-Making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D75F3671-0BF7-991A-1C77-8D486FE42C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1206311"/>
              </p:ext>
            </p:extLst>
          </p:nvPr>
        </p:nvGraphicFramePr>
        <p:xfrm>
          <a:off x="483042" y="1584434"/>
          <a:ext cx="8195871" cy="3144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7375" y="367131"/>
            <a:ext cx="4316172" cy="1250676"/>
          </a:xfrm>
        </p:spPr>
        <p:txBody>
          <a:bodyPr anchor="b">
            <a:normAutofit/>
          </a:bodyPr>
          <a:lstStyle/>
          <a:p>
            <a:r>
              <a:rPr lang="en-US" sz="3000"/>
              <a:t>Conclusion &amp; Next Steps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111659" y="1266864"/>
            <a:ext cx="2286000" cy="25442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7376" y="1804420"/>
            <a:ext cx="4316172" cy="239809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 b="1"/>
              <a:t>Summary of Recommendations: </a:t>
            </a:r>
            <a:r>
              <a:rPr lang="en-US" sz="1300"/>
              <a:t>Data science techniques provided actionable insights, guiding effective industrial growth recommendations for Andhra Pradesh policymaking.</a:t>
            </a:r>
          </a:p>
          <a:p>
            <a:pPr>
              <a:lnSpc>
                <a:spcPct val="90000"/>
              </a:lnSpc>
            </a:pPr>
            <a:r>
              <a:rPr lang="en-US" sz="1300" b="1"/>
              <a:t>Future Analytical Enhancements: </a:t>
            </a:r>
            <a:r>
              <a:rPr lang="en-US" sz="1300"/>
              <a:t>Plans include refining analyses with additional data to enhance accuracy and comprehensiveness of findings moving forward.</a:t>
            </a:r>
          </a:p>
          <a:p>
            <a:pPr>
              <a:lnSpc>
                <a:spcPct val="90000"/>
              </a:lnSpc>
            </a:pPr>
            <a:r>
              <a:rPr lang="en-US" sz="1300" b="1"/>
              <a:t>Broader Metrics Inclusion: </a:t>
            </a:r>
            <a:r>
              <a:rPr lang="en-US" sz="1300"/>
              <a:t>Expanding the scope will integrate environmental and social metrics, promoting holistic policy development for sustainable growth.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800599"/>
            <a:ext cx="9144000" cy="342580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4800599"/>
            <a:ext cx="6115048" cy="342579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1" y="1057559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262817"/>
            <a:ext cx="2336449" cy="1797269"/>
          </a:xfrm>
        </p:spPr>
        <p:txBody>
          <a:bodyPr anchor="b">
            <a:normAutofit/>
          </a:bodyPr>
          <a:lstStyle/>
          <a:p>
            <a:pPr algn="r"/>
            <a:r>
              <a:rPr lang="en-US" sz="3000">
                <a:solidFill>
                  <a:srgbClr val="FFFFFF"/>
                </a:solidFill>
              </a:rPr>
              <a:t>Data Science for Industrial Policy</a:t>
            </a:r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DB31B44E-6C70-67AD-8EEE-AD9CC0F53A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5940842"/>
              </p:ext>
            </p:extLst>
          </p:nvPr>
        </p:nvGraphicFramePr>
        <p:xfrm>
          <a:off x="3678789" y="562830"/>
          <a:ext cx="5000124" cy="409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287" y="374547"/>
            <a:ext cx="4447066" cy="1230135"/>
          </a:xfrm>
        </p:spPr>
        <p:txBody>
          <a:bodyPr anchor="b">
            <a:normAutofit/>
          </a:bodyPr>
          <a:lstStyle/>
          <a:p>
            <a:r>
              <a:rPr lang="en-US" sz="3000"/>
              <a:t>Introduction to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287" y="1817865"/>
            <a:ext cx="4447067" cy="2639835"/>
          </a:xfrm>
        </p:spPr>
        <p:txBody>
          <a:bodyPr>
            <a:normAutofit/>
          </a:bodyPr>
          <a:lstStyle/>
          <a:p>
            <a:r>
              <a:rPr lang="en-US" sz="1500" b="1"/>
              <a:t>Welcome and Introduction: </a:t>
            </a:r>
            <a:r>
              <a:rPr lang="en-US" sz="1500"/>
              <a:t>I’m excited to share my journey in data science, particularly using Python for impactful analytics.</a:t>
            </a:r>
          </a:p>
          <a:p>
            <a:r>
              <a:rPr lang="en-US" sz="1500" b="1"/>
              <a:t>Context of Analysis: </a:t>
            </a:r>
            <a:r>
              <a:rPr lang="en-US" sz="1500"/>
              <a:t>This analysis targets industrial policy formulation, focusing on real-world data pertinent to Andhra Pradesh.</a:t>
            </a:r>
          </a:p>
          <a:p>
            <a:r>
              <a:rPr lang="en-US" sz="1500" b="1"/>
              <a:t>Importance of Insights: </a:t>
            </a:r>
            <a:r>
              <a:rPr lang="en-US" sz="1500"/>
              <a:t>Extracting insights from data drives informed decision-making, enabling sustainable growth and resource allocation.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129" y="1737192"/>
            <a:ext cx="2823882" cy="158843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804587"/>
            <a:ext cx="9143998" cy="34633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5" y="4804586"/>
            <a:ext cx="3057523" cy="3482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287" y="374547"/>
            <a:ext cx="4447066" cy="1230135"/>
          </a:xfrm>
        </p:spPr>
        <p:txBody>
          <a:bodyPr anchor="b">
            <a:normAutofit/>
          </a:bodyPr>
          <a:lstStyle/>
          <a:p>
            <a:r>
              <a:rPr lang="en-US" sz="3000"/>
              <a:t>Understanding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287" y="1817865"/>
            <a:ext cx="4447067" cy="263983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b="1"/>
              <a:t>Data Loading and Preparation: </a:t>
            </a:r>
            <a:r>
              <a:rPr lang="en-US" sz="1500"/>
              <a:t>Utilizing Python’s Pandas library, I import CSV data that characterizes various industries in Andhra Pradesh.</a:t>
            </a:r>
          </a:p>
          <a:p>
            <a:pPr>
              <a:lnSpc>
                <a:spcPct val="90000"/>
              </a:lnSpc>
            </a:pPr>
            <a:r>
              <a:rPr lang="en-US" sz="1500" b="1"/>
              <a:t>Descriptive Statistics Overview: </a:t>
            </a:r>
            <a:r>
              <a:rPr lang="en-US" sz="1500"/>
              <a:t>Calculating mean and median workforce sizes reveals central tendencies essential for assessing industry performance.</a:t>
            </a:r>
          </a:p>
          <a:p>
            <a:pPr>
              <a:lnSpc>
                <a:spcPct val="90000"/>
              </a:lnSpc>
            </a:pPr>
            <a:r>
              <a:rPr lang="en-US" sz="1500" b="1"/>
              <a:t>Implications for Policy-Making: </a:t>
            </a:r>
            <a:r>
              <a:rPr lang="en-US" sz="1500"/>
              <a:t>Understanding basic statistics empowers policy-makers to identify underperforming sectors needing targeted support and intervention.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/>
        </p:blipFill>
        <p:spPr>
          <a:xfrm>
            <a:off x="5809129" y="1595998"/>
            <a:ext cx="2823882" cy="187082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804587"/>
            <a:ext cx="9143998" cy="34633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5" y="4804586"/>
            <a:ext cx="3057523" cy="3482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02292"/>
            <a:ext cx="4616991" cy="887195"/>
          </a:xfrm>
        </p:spPr>
        <p:txBody>
          <a:bodyPr anchor="b">
            <a:normAutofit/>
          </a:bodyPr>
          <a:lstStyle/>
          <a:p>
            <a:r>
              <a:rPr lang="en-US" sz="4200"/>
              <a:t>Probability Analysis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04852"/>
            <a:ext cx="5927792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832" y="2121997"/>
            <a:ext cx="4642809" cy="2508344"/>
          </a:xfrm>
        </p:spPr>
        <p:txBody>
          <a:bodyPr anchor="t">
            <a:normAutofit/>
          </a:bodyPr>
          <a:lstStyle/>
          <a:p>
            <a:r>
              <a:rPr lang="en-US" sz="1500" b="1">
                <a:solidFill>
                  <a:schemeClr val="tx1">
                    <a:alpha val="80000"/>
                  </a:schemeClr>
                </a:solidFill>
              </a:rPr>
              <a:t>Probability Fundamentals: </a:t>
            </a:r>
            <a:r>
              <a:rPr lang="en-US" sz="1500">
                <a:solidFill>
                  <a:schemeClr val="tx1">
                    <a:alpha val="80000"/>
                  </a:schemeClr>
                </a:solidFill>
              </a:rPr>
              <a:t>Understanding probability theory provides the foundation for assessing risks associated with industrial growth variability.</a:t>
            </a:r>
          </a:p>
          <a:p>
            <a:r>
              <a:rPr lang="en-US" sz="1500" b="1">
                <a:solidFill>
                  <a:schemeClr val="tx1">
                    <a:alpha val="80000"/>
                  </a:schemeClr>
                </a:solidFill>
              </a:rPr>
              <a:t>Normal Distribution Visualization: </a:t>
            </a:r>
            <a:r>
              <a:rPr lang="en-US" sz="1500">
                <a:solidFill>
                  <a:schemeClr val="tx1">
                    <a:alpha val="80000"/>
                  </a:schemeClr>
                </a:solidFill>
              </a:rPr>
              <a:t>Plotting normal distribution visualizes growth rates, showcasing how data points cluster around industry averages.</a:t>
            </a:r>
          </a:p>
          <a:p>
            <a:r>
              <a:rPr lang="en-US" sz="1500" b="1">
                <a:solidFill>
                  <a:schemeClr val="tx1">
                    <a:alpha val="80000"/>
                  </a:schemeClr>
                </a:solidFill>
              </a:rPr>
              <a:t>Risk Assessment Applications: </a:t>
            </a:r>
            <a:r>
              <a:rPr lang="en-US" sz="1500">
                <a:solidFill>
                  <a:schemeClr val="tx1">
                    <a:alpha val="80000"/>
                  </a:schemeClr>
                </a:solidFill>
              </a:rPr>
              <a:t>Leveraging these statistical concepts allows decision-makers to predict trends and minimize potential industrial risks.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/>
        </p:blipFill>
        <p:spPr>
          <a:xfrm>
            <a:off x="5679489" y="1485663"/>
            <a:ext cx="2661303" cy="2661303"/>
          </a:xfrm>
          <a:prstGeom prst="rect">
            <a:avLst/>
          </a:prstGeom>
        </p:spPr>
      </p:pic>
      <p:sp>
        <p:nvSpPr>
          <p:cNvPr id="1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3414" y="1424463"/>
            <a:ext cx="104279" cy="10427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646" y="1642446"/>
            <a:ext cx="68354" cy="68353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832" y="1002292"/>
            <a:ext cx="4642809" cy="88719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/>
              <a:t>Confidence Intervals for Decision-Making</a:t>
            </a:r>
          </a:p>
        </p:txBody>
      </p:sp>
      <p:cxnSp>
        <p:nvCxnSpPr>
          <p:cNvPr id="27" name="!!Straight Connector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04852"/>
            <a:ext cx="5927792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832" y="2121997"/>
            <a:ext cx="4642809" cy="2508344"/>
          </a:xfrm>
        </p:spPr>
        <p:txBody>
          <a:bodyPr anchor="t">
            <a:normAutofit/>
          </a:bodyPr>
          <a:lstStyle/>
          <a:p>
            <a:r>
              <a:rPr lang="en-US" sz="1500" b="1">
                <a:solidFill>
                  <a:schemeClr val="tx1">
                    <a:alpha val="80000"/>
                  </a:schemeClr>
                </a:solidFill>
              </a:rPr>
              <a:t>Understanding Confidence Intervals: </a:t>
            </a:r>
            <a:r>
              <a:rPr lang="en-US" sz="1500">
                <a:solidFill>
                  <a:schemeClr val="tx1">
                    <a:alpha val="80000"/>
                  </a:schemeClr>
                </a:solidFill>
              </a:rPr>
              <a:t>Confidence intervals estimate the range around the sample mean for workplace sizes with specified certainty.</a:t>
            </a:r>
          </a:p>
          <a:p>
            <a:r>
              <a:rPr lang="en-US" sz="1500" b="1">
                <a:solidFill>
                  <a:schemeClr val="tx1">
                    <a:alpha val="80000"/>
                  </a:schemeClr>
                </a:solidFill>
              </a:rPr>
              <a:t>95% Confidence Interval Calculation: </a:t>
            </a:r>
            <a:r>
              <a:rPr lang="en-US" sz="1500">
                <a:solidFill>
                  <a:schemeClr val="tx1">
                    <a:alpha val="80000"/>
                  </a:schemeClr>
                </a:solidFill>
              </a:rPr>
              <a:t>The code calculates a 95% confidence interval, indicating where the true workforce size likely resides.</a:t>
            </a:r>
          </a:p>
          <a:p>
            <a:r>
              <a:rPr lang="en-US" sz="1500" b="1">
                <a:solidFill>
                  <a:schemeClr val="tx1">
                    <a:alpha val="80000"/>
                  </a:schemeClr>
                </a:solidFill>
              </a:rPr>
              <a:t>Significance for Policy Makers: </a:t>
            </a:r>
            <a:r>
              <a:rPr lang="en-US" sz="1500">
                <a:solidFill>
                  <a:schemeClr val="tx1">
                    <a:alpha val="80000"/>
                  </a:schemeClr>
                </a:solidFill>
              </a:rPr>
              <a:t>These intervals reveal variability in workforce sizes, enabling more accurate benchmarks within industrial policies.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38F02C-B583-30D5-8FA2-B7681A10C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1" b="-1"/>
          <a:stretch/>
        </p:blipFill>
        <p:spPr>
          <a:xfrm>
            <a:off x="5588973" y="1249139"/>
            <a:ext cx="3200734" cy="3200734"/>
          </a:xfrm>
          <a:custGeom>
            <a:avLst/>
            <a:gdLst/>
            <a:ahLst/>
            <a:cxnLst/>
            <a:rect l="l" t="t" r="r" b="b"/>
            <a:pathLst>
              <a:path w="2457864" h="2457864">
                <a:moveTo>
                  <a:pt x="1228932" y="0"/>
                </a:moveTo>
                <a:cubicBezTo>
                  <a:pt x="1907652" y="0"/>
                  <a:pt x="2457864" y="550212"/>
                  <a:pt x="2457864" y="1228932"/>
                </a:cubicBezTo>
                <a:cubicBezTo>
                  <a:pt x="2457864" y="1907652"/>
                  <a:pt x="1907652" y="2457864"/>
                  <a:pt x="1228932" y="2457864"/>
                </a:cubicBezTo>
                <a:cubicBezTo>
                  <a:pt x="550212" y="2457864"/>
                  <a:pt x="0" y="1907652"/>
                  <a:pt x="0" y="1228932"/>
                </a:cubicBezTo>
                <a:cubicBezTo>
                  <a:pt x="0" y="550212"/>
                  <a:pt x="550212" y="0"/>
                  <a:pt x="1228932" y="0"/>
                </a:cubicBezTo>
                <a:close/>
              </a:path>
            </a:pathLst>
          </a:custGeom>
        </p:spPr>
      </p:pic>
      <p:sp>
        <p:nvSpPr>
          <p:cNvPr id="28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26960" y="1335009"/>
            <a:ext cx="104279" cy="10427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!!circle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1192" y="1552992"/>
            <a:ext cx="68354" cy="68353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3" y="-3980834"/>
            <a:ext cx="1182335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261648"/>
            <a:ext cx="7533018" cy="658297"/>
          </a:xfrm>
        </p:spPr>
        <p:txBody>
          <a:bodyPr anchor="ctr"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Comparing Industries Using T-Test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C1A6BA-36E7-01EB-9C07-42FC6CEA2E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7862640"/>
              </p:ext>
            </p:extLst>
          </p:nvPr>
        </p:nvGraphicFramePr>
        <p:xfrm>
          <a:off x="483042" y="1584434"/>
          <a:ext cx="8195871" cy="3144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287" y="374547"/>
            <a:ext cx="4447066" cy="1230135"/>
          </a:xfrm>
        </p:spPr>
        <p:txBody>
          <a:bodyPr anchor="b">
            <a:normAutofit/>
          </a:bodyPr>
          <a:lstStyle/>
          <a:p>
            <a:r>
              <a:rPr lang="en-US" sz="3000"/>
              <a:t>Clustering Analysis for Grouping Industries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287" y="1817865"/>
            <a:ext cx="4447067" cy="263983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b="1" dirty="0"/>
              <a:t>K-Means Clustering Introduction: </a:t>
            </a:r>
            <a:r>
              <a:rPr lang="en-US" sz="1500" dirty="0"/>
              <a:t>K-means clustering groups industries based on workforce size and output characteristics for targeted analysis.</a:t>
            </a:r>
          </a:p>
          <a:p>
            <a:pPr>
              <a:lnSpc>
                <a:spcPct val="90000"/>
              </a:lnSpc>
            </a:pPr>
            <a:r>
              <a:rPr lang="en-US" sz="1500" b="1" dirty="0"/>
              <a:t>Scatter Plot Illustration: </a:t>
            </a:r>
            <a:r>
              <a:rPr lang="en-US" sz="1500" dirty="0"/>
              <a:t>The scatter plot exhibits clustered data, showcasing industry similarities vital for effective policy decisions.</a:t>
            </a:r>
          </a:p>
          <a:p>
            <a:pPr>
              <a:lnSpc>
                <a:spcPct val="90000"/>
              </a:lnSpc>
            </a:pPr>
            <a:r>
              <a:rPr lang="en-US" sz="1500" b="1" dirty="0"/>
              <a:t>Resource Allocation Value: </a:t>
            </a:r>
            <a:r>
              <a:rPr lang="en-US" sz="1500" dirty="0"/>
              <a:t>Effective clustering supports focused resource allocation, enabling tailored strategies based on industry-specific needs.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BAB644-4484-2B9C-1103-FD8334532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/>
        </p:blipFill>
        <p:spPr>
          <a:xfrm>
            <a:off x="5809129" y="1687774"/>
            <a:ext cx="2823882" cy="1687269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804587"/>
            <a:ext cx="9143998" cy="34633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5" y="4804586"/>
            <a:ext cx="3057523" cy="3482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utoShape 2" descr="Output image">
            <a:extLst>
              <a:ext uri="{FF2B5EF4-FFF2-40B4-BE49-F238E27FC236}">
                <a16:creationId xmlns:a16="http://schemas.microsoft.com/office/drawing/2014/main" id="{28742B18-2BC7-1143-DFD8-C716AC4FBB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3" y="-3980834"/>
            <a:ext cx="1182335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261648"/>
            <a:ext cx="7533018" cy="658297"/>
          </a:xfrm>
        </p:spPr>
        <p:txBody>
          <a:bodyPr anchor="ctr"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Predicting Outcomes with Regression Analysis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2D2FADA4-CBED-D2C5-84DC-F54912D841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332561"/>
              </p:ext>
            </p:extLst>
          </p:nvPr>
        </p:nvGraphicFramePr>
        <p:xfrm>
          <a:off x="483042" y="1584434"/>
          <a:ext cx="8195871" cy="3144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697</Words>
  <Application>Microsoft Office PowerPoint</Application>
  <PresentationFormat>On-screen Show (16:9)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for Industrial Policy</vt:lpstr>
      <vt:lpstr>Data Science for Industrial Policy</vt:lpstr>
      <vt:lpstr>Introduction to the Project</vt:lpstr>
      <vt:lpstr>Understanding the Data</vt:lpstr>
      <vt:lpstr>Probability Analysis</vt:lpstr>
      <vt:lpstr>Confidence Intervals for Decision-Making</vt:lpstr>
      <vt:lpstr>Comparing Industries Using T-Test</vt:lpstr>
      <vt:lpstr>Clustering Analysis for Grouping Industries</vt:lpstr>
      <vt:lpstr>Predicting Outcomes with Regression Analysis</vt:lpstr>
      <vt:lpstr>Building a Growth Strategy with Visualizations</vt:lpstr>
      <vt:lpstr>Integrating Insights for Policy-Making</vt:lpstr>
      <vt:lpstr>Conclusion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Sri Ram Jetti</cp:lastModifiedBy>
  <cp:revision>13</cp:revision>
  <dcterms:created xsi:type="dcterms:W3CDTF">2013-01-27T09:14:16Z</dcterms:created>
  <dcterms:modified xsi:type="dcterms:W3CDTF">2024-10-20T23:05:41Z</dcterms:modified>
  <cp:category/>
</cp:coreProperties>
</file>