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68" r:id="rId3"/>
    <p:sldId id="257" r:id="rId4"/>
    <p:sldId id="258" r:id="rId5"/>
    <p:sldId id="267" r:id="rId6"/>
    <p:sldId id="259" r:id="rId7"/>
    <p:sldId id="262" r:id="rId8"/>
    <p:sldId id="260" r:id="rId9"/>
    <p:sldId id="266" r:id="rId10"/>
    <p:sldId id="261" r:id="rId11"/>
    <p:sldId id="263" r:id="rId12"/>
    <p:sldId id="269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07" autoAdjust="0"/>
  </p:normalViewPr>
  <p:slideViewPr>
    <p:cSldViewPr snapToGrid="0" snapToObjects="1">
      <p:cViewPr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459D5-34AF-403B-BAA1-36A69724FC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EB45E3-55A5-4A8F-9FFC-1DDEF288D6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RAG systems offer versatile solutions for combining retrieval and generation, enabling smarter and more context-aware AI applications.</a:t>
          </a:r>
        </a:p>
      </dgm:t>
    </dgm:pt>
    <dgm:pt modelId="{B55B5587-1F61-4CA7-B40C-A90BA5A9BDD1}" type="parTrans" cxnId="{6461DD39-C06C-47B4-B433-29902D2EF180}">
      <dgm:prSet/>
      <dgm:spPr/>
      <dgm:t>
        <a:bodyPr/>
        <a:lstStyle/>
        <a:p>
          <a:endParaRPr lang="en-US"/>
        </a:p>
      </dgm:t>
    </dgm:pt>
    <dgm:pt modelId="{48AA4593-C02F-456B-8385-DD00681A4994}" type="sibTrans" cxnId="{6461DD39-C06C-47B4-B433-29902D2EF180}">
      <dgm:prSet/>
      <dgm:spPr/>
      <dgm:t>
        <a:bodyPr/>
        <a:lstStyle/>
        <a:p>
          <a:endParaRPr lang="en-US"/>
        </a:p>
      </dgm:t>
    </dgm:pt>
    <dgm:pt modelId="{7F4ADD58-4DB0-48A4-884F-2B56CB647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Explore, innovate, and apply these systems to real-world challenges!</a:t>
          </a:r>
        </a:p>
      </dgm:t>
    </dgm:pt>
    <dgm:pt modelId="{236AE4DA-B45E-4FEA-9814-0DF781F0423A}" type="parTrans" cxnId="{A117DB6B-18D6-49BF-B135-BF9B77477357}">
      <dgm:prSet/>
      <dgm:spPr/>
      <dgm:t>
        <a:bodyPr/>
        <a:lstStyle/>
        <a:p>
          <a:endParaRPr lang="en-US"/>
        </a:p>
      </dgm:t>
    </dgm:pt>
    <dgm:pt modelId="{1F13FAF2-0B76-465F-8D95-4D90C28CA32E}" type="sibTrans" cxnId="{A117DB6B-18D6-49BF-B135-BF9B77477357}">
      <dgm:prSet/>
      <dgm:spPr/>
      <dgm:t>
        <a:bodyPr/>
        <a:lstStyle/>
        <a:p>
          <a:endParaRPr lang="en-US"/>
        </a:p>
      </dgm:t>
    </dgm:pt>
    <dgm:pt modelId="{57809E14-7717-492E-B479-EF3D041F4CB2}" type="pres">
      <dgm:prSet presAssocID="{04B459D5-34AF-403B-BAA1-36A69724FC44}" presName="root" presStyleCnt="0">
        <dgm:presLayoutVars>
          <dgm:dir/>
          <dgm:resizeHandles val="exact"/>
        </dgm:presLayoutVars>
      </dgm:prSet>
      <dgm:spPr/>
    </dgm:pt>
    <dgm:pt modelId="{DCB8EA67-6C0E-4547-A934-8F32B396F577}" type="pres">
      <dgm:prSet presAssocID="{FAEB45E3-55A5-4A8F-9FFC-1DDEF288D657}" presName="compNode" presStyleCnt="0"/>
      <dgm:spPr/>
    </dgm:pt>
    <dgm:pt modelId="{15603692-165D-4D5E-92F5-BEE6747F3270}" type="pres">
      <dgm:prSet presAssocID="{FAEB45E3-55A5-4A8F-9FFC-1DDEF288D657}" presName="bgRect" presStyleLbl="bgShp" presStyleIdx="0" presStyleCnt="2"/>
      <dgm:spPr/>
    </dgm:pt>
    <dgm:pt modelId="{6550F314-7BBB-472D-874E-A2E95D25D596}" type="pres">
      <dgm:prSet presAssocID="{FAEB45E3-55A5-4A8F-9FFC-1DDEF288D6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66DB0D2-183A-42FA-82CF-61B2C39DD818}" type="pres">
      <dgm:prSet presAssocID="{FAEB45E3-55A5-4A8F-9FFC-1DDEF288D657}" presName="spaceRect" presStyleCnt="0"/>
      <dgm:spPr/>
    </dgm:pt>
    <dgm:pt modelId="{69E73F04-47A6-4005-9B1B-8B10602718B1}" type="pres">
      <dgm:prSet presAssocID="{FAEB45E3-55A5-4A8F-9FFC-1DDEF288D657}" presName="parTx" presStyleLbl="revTx" presStyleIdx="0" presStyleCnt="2">
        <dgm:presLayoutVars>
          <dgm:chMax val="0"/>
          <dgm:chPref val="0"/>
        </dgm:presLayoutVars>
      </dgm:prSet>
      <dgm:spPr/>
    </dgm:pt>
    <dgm:pt modelId="{31F14FB9-3346-42EF-82DC-C89AD6700114}" type="pres">
      <dgm:prSet presAssocID="{48AA4593-C02F-456B-8385-DD00681A4994}" presName="sibTrans" presStyleCnt="0"/>
      <dgm:spPr/>
    </dgm:pt>
    <dgm:pt modelId="{F2A890B4-F304-4148-89C6-25DC2E84BA06}" type="pres">
      <dgm:prSet presAssocID="{7F4ADD58-4DB0-48A4-884F-2B56CB647ADC}" presName="compNode" presStyleCnt="0"/>
      <dgm:spPr/>
    </dgm:pt>
    <dgm:pt modelId="{8CF13F20-63CF-4BEB-8D17-3E230F77B37E}" type="pres">
      <dgm:prSet presAssocID="{7F4ADD58-4DB0-48A4-884F-2B56CB647ADC}" presName="bgRect" presStyleLbl="bgShp" presStyleIdx="1" presStyleCnt="2"/>
      <dgm:spPr/>
    </dgm:pt>
    <dgm:pt modelId="{D0A55030-7821-40BC-A263-BDC4A3428989}" type="pres">
      <dgm:prSet presAssocID="{7F4ADD58-4DB0-48A4-884F-2B56CB647A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tterfly"/>
        </a:ext>
      </dgm:extLst>
    </dgm:pt>
    <dgm:pt modelId="{9C92A21B-C47C-4794-AA95-197CADE9D5FB}" type="pres">
      <dgm:prSet presAssocID="{7F4ADD58-4DB0-48A4-884F-2B56CB647ADC}" presName="spaceRect" presStyleCnt="0"/>
      <dgm:spPr/>
    </dgm:pt>
    <dgm:pt modelId="{38D28D30-0B76-4A9F-B2FB-424AF0B64A29}" type="pres">
      <dgm:prSet presAssocID="{7F4ADD58-4DB0-48A4-884F-2B56CB647AD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5A57A36-0B3F-4D8B-9813-2CCF05B35CEF}" type="presOf" srcId="{04B459D5-34AF-403B-BAA1-36A69724FC44}" destId="{57809E14-7717-492E-B479-EF3D041F4CB2}" srcOrd="0" destOrd="0" presId="urn:microsoft.com/office/officeart/2018/2/layout/IconVerticalSolidList"/>
    <dgm:cxn modelId="{6461DD39-C06C-47B4-B433-29902D2EF180}" srcId="{04B459D5-34AF-403B-BAA1-36A69724FC44}" destId="{FAEB45E3-55A5-4A8F-9FFC-1DDEF288D657}" srcOrd="0" destOrd="0" parTransId="{B55B5587-1F61-4CA7-B40C-A90BA5A9BDD1}" sibTransId="{48AA4593-C02F-456B-8385-DD00681A4994}"/>
    <dgm:cxn modelId="{A117DB6B-18D6-49BF-B135-BF9B77477357}" srcId="{04B459D5-34AF-403B-BAA1-36A69724FC44}" destId="{7F4ADD58-4DB0-48A4-884F-2B56CB647ADC}" srcOrd="1" destOrd="0" parTransId="{236AE4DA-B45E-4FEA-9814-0DF781F0423A}" sibTransId="{1F13FAF2-0B76-465F-8D95-4D90C28CA32E}"/>
    <dgm:cxn modelId="{A05E99C0-44C0-4E3B-BAFB-6690D13B38E9}" type="presOf" srcId="{FAEB45E3-55A5-4A8F-9FFC-1DDEF288D657}" destId="{69E73F04-47A6-4005-9B1B-8B10602718B1}" srcOrd="0" destOrd="0" presId="urn:microsoft.com/office/officeart/2018/2/layout/IconVerticalSolidList"/>
    <dgm:cxn modelId="{8759D5D6-7433-4E18-9236-7E826788D1E1}" type="presOf" srcId="{7F4ADD58-4DB0-48A4-884F-2B56CB647ADC}" destId="{38D28D30-0B76-4A9F-B2FB-424AF0B64A29}" srcOrd="0" destOrd="0" presId="urn:microsoft.com/office/officeart/2018/2/layout/IconVerticalSolidList"/>
    <dgm:cxn modelId="{288E06E3-7FA4-4A83-8404-E0B35432D8D1}" type="presParOf" srcId="{57809E14-7717-492E-B479-EF3D041F4CB2}" destId="{DCB8EA67-6C0E-4547-A934-8F32B396F577}" srcOrd="0" destOrd="0" presId="urn:microsoft.com/office/officeart/2018/2/layout/IconVerticalSolidList"/>
    <dgm:cxn modelId="{9627821F-6685-477C-A2C9-1CAD4A772B11}" type="presParOf" srcId="{DCB8EA67-6C0E-4547-A934-8F32B396F577}" destId="{15603692-165D-4D5E-92F5-BEE6747F3270}" srcOrd="0" destOrd="0" presId="urn:microsoft.com/office/officeart/2018/2/layout/IconVerticalSolidList"/>
    <dgm:cxn modelId="{8DE5A59C-1B50-4721-8040-22FCF92FD15C}" type="presParOf" srcId="{DCB8EA67-6C0E-4547-A934-8F32B396F577}" destId="{6550F314-7BBB-472D-874E-A2E95D25D596}" srcOrd="1" destOrd="0" presId="urn:microsoft.com/office/officeart/2018/2/layout/IconVerticalSolidList"/>
    <dgm:cxn modelId="{AECDEF13-CF70-48E4-B54F-B24F13F9FF71}" type="presParOf" srcId="{DCB8EA67-6C0E-4547-A934-8F32B396F577}" destId="{D66DB0D2-183A-42FA-82CF-61B2C39DD818}" srcOrd="2" destOrd="0" presId="urn:microsoft.com/office/officeart/2018/2/layout/IconVerticalSolidList"/>
    <dgm:cxn modelId="{82DB3874-A545-472D-B649-05CEF122BAAB}" type="presParOf" srcId="{DCB8EA67-6C0E-4547-A934-8F32B396F577}" destId="{69E73F04-47A6-4005-9B1B-8B10602718B1}" srcOrd="3" destOrd="0" presId="urn:microsoft.com/office/officeart/2018/2/layout/IconVerticalSolidList"/>
    <dgm:cxn modelId="{B6B8A900-0A32-4E2F-B8F0-EC6CAC5ACC2E}" type="presParOf" srcId="{57809E14-7717-492E-B479-EF3D041F4CB2}" destId="{31F14FB9-3346-42EF-82DC-C89AD6700114}" srcOrd="1" destOrd="0" presId="urn:microsoft.com/office/officeart/2018/2/layout/IconVerticalSolidList"/>
    <dgm:cxn modelId="{D4DE4D07-874A-4B6A-A787-84C42782AD00}" type="presParOf" srcId="{57809E14-7717-492E-B479-EF3D041F4CB2}" destId="{F2A890B4-F304-4148-89C6-25DC2E84BA06}" srcOrd="2" destOrd="0" presId="urn:microsoft.com/office/officeart/2018/2/layout/IconVerticalSolidList"/>
    <dgm:cxn modelId="{86CD98CA-968A-4D9B-B321-ACD88C7D5D38}" type="presParOf" srcId="{F2A890B4-F304-4148-89C6-25DC2E84BA06}" destId="{8CF13F20-63CF-4BEB-8D17-3E230F77B37E}" srcOrd="0" destOrd="0" presId="urn:microsoft.com/office/officeart/2018/2/layout/IconVerticalSolidList"/>
    <dgm:cxn modelId="{CC21BB1E-8ADC-4BCF-AB55-8D3553CD77FC}" type="presParOf" srcId="{F2A890B4-F304-4148-89C6-25DC2E84BA06}" destId="{D0A55030-7821-40BC-A263-BDC4A3428989}" srcOrd="1" destOrd="0" presId="urn:microsoft.com/office/officeart/2018/2/layout/IconVerticalSolidList"/>
    <dgm:cxn modelId="{39B9AE74-C3F5-48AF-A29D-43228AF064BD}" type="presParOf" srcId="{F2A890B4-F304-4148-89C6-25DC2E84BA06}" destId="{9C92A21B-C47C-4794-AA95-197CADE9D5FB}" srcOrd="2" destOrd="0" presId="urn:microsoft.com/office/officeart/2018/2/layout/IconVerticalSolidList"/>
    <dgm:cxn modelId="{B64061D9-B57F-49FD-80E7-590E3F0D5000}" type="presParOf" srcId="{F2A890B4-F304-4148-89C6-25DC2E84BA06}" destId="{38D28D30-0B76-4A9F-B2FB-424AF0B64A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03692-165D-4D5E-92F5-BEE6747F3270}">
      <dsp:nvSpPr>
        <dsp:cNvPr id="0" name=""/>
        <dsp:cNvSpPr/>
      </dsp:nvSpPr>
      <dsp:spPr>
        <a:xfrm>
          <a:off x="0" y="905298"/>
          <a:ext cx="4682994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0F314-7BBB-472D-874E-A2E95D25D596}">
      <dsp:nvSpPr>
        <dsp:cNvPr id="0" name=""/>
        <dsp:cNvSpPr/>
      </dsp:nvSpPr>
      <dsp:spPr>
        <a:xfrm>
          <a:off x="505574" y="1281344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73F04-47A6-4005-9B1B-8B10602718B1}">
      <dsp:nvSpPr>
        <dsp:cNvPr id="0" name=""/>
        <dsp:cNvSpPr/>
      </dsp:nvSpPr>
      <dsp:spPr>
        <a:xfrm>
          <a:off x="1930374" y="905298"/>
          <a:ext cx="2752619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RAG systems offer versatile solutions for combining retrieval and generation, enabling smarter and more context-aware AI applications.</a:t>
          </a:r>
        </a:p>
      </dsp:txBody>
      <dsp:txXfrm>
        <a:off x="1930374" y="905298"/>
        <a:ext cx="2752619" cy="1671319"/>
      </dsp:txXfrm>
    </dsp:sp>
    <dsp:sp modelId="{8CF13F20-63CF-4BEB-8D17-3E230F77B37E}">
      <dsp:nvSpPr>
        <dsp:cNvPr id="0" name=""/>
        <dsp:cNvSpPr/>
      </dsp:nvSpPr>
      <dsp:spPr>
        <a:xfrm>
          <a:off x="0" y="2994447"/>
          <a:ext cx="4682994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55030-7821-40BC-A263-BDC4A3428989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28D30-0B76-4A9F-B2FB-424AF0B64A29}">
      <dsp:nvSpPr>
        <dsp:cNvPr id="0" name=""/>
        <dsp:cNvSpPr/>
      </dsp:nvSpPr>
      <dsp:spPr>
        <a:xfrm>
          <a:off x="1930374" y="2994447"/>
          <a:ext cx="2752619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Explore, innovate, and apply these systems to real-world challenges!</a:t>
          </a:r>
        </a:p>
      </dsp:txBody>
      <dsp:txXfrm>
        <a:off x="1930374" y="2994447"/>
        <a:ext cx="2752619" cy="1671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25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8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0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1C276D33-0CEC-59B5-BF98-DAF2770FBC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0499" r="1016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Exploring the World of Retrieval-Augmented Generation (RAG)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Fun Dive into Features, Use Cases, and Architectures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714375"/>
            <a:ext cx="2993283" cy="5076826"/>
          </a:xfrm>
        </p:spPr>
        <p:txBody>
          <a:bodyPr anchor="ctr">
            <a:normAutofit/>
          </a:bodyPr>
          <a:lstStyle/>
          <a:p>
            <a:r>
              <a:rPr lang="en-US" sz="2900" dirty="0"/>
              <a:t>Hierarchical RAG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714375"/>
            <a:ext cx="4690313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Feature:</a:t>
            </a:r>
          </a:p>
          <a:p>
            <a:r>
              <a:rPr lang="en-US" dirty="0">
                <a:solidFill>
                  <a:schemeClr val="tx1"/>
                </a:solidFill>
              </a:rPr>
              <a:t>Progressive, layered retrieval.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Use Case:</a:t>
            </a:r>
          </a:p>
          <a:p>
            <a:r>
              <a:rPr lang="en-US" dirty="0">
                <a:solidFill>
                  <a:schemeClr val="tx1"/>
                </a:solidFill>
              </a:rPr>
              <a:t>Generating technical manuals.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Flow:</a:t>
            </a:r>
          </a:p>
          <a:p>
            <a:r>
              <a:rPr lang="en-US" dirty="0">
                <a:solidFill>
                  <a:schemeClr val="tx1"/>
                </a:solidFill>
              </a:rPr>
              <a:t>Input -&gt; High-Level Retriever -&gt; Sub-Level Retriever -&gt; Generator -&gt;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714375"/>
            <a:ext cx="2832417" cy="5076826"/>
          </a:xfrm>
        </p:spPr>
        <p:txBody>
          <a:bodyPr anchor="ctr">
            <a:normAutofit/>
          </a:bodyPr>
          <a:lstStyle/>
          <a:p>
            <a:r>
              <a:rPr lang="en-US" sz="2900" dirty="0"/>
              <a:t>Streaming RAG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714375"/>
            <a:ext cx="4690313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Feature:</a:t>
            </a:r>
          </a:p>
          <a:p>
            <a:r>
              <a:rPr lang="en-US" dirty="0">
                <a:solidFill>
                  <a:schemeClr val="tx1"/>
                </a:solidFill>
              </a:rPr>
              <a:t>Real-time retrieval for live updates.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Use Case:</a:t>
            </a:r>
          </a:p>
          <a:p>
            <a:r>
              <a:rPr lang="en-US" dirty="0">
                <a:solidFill>
                  <a:schemeClr val="tx1"/>
                </a:solidFill>
              </a:rPr>
              <a:t>Live news summarization.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Flow:</a:t>
            </a:r>
          </a:p>
          <a:p>
            <a:r>
              <a:rPr lang="en-US" dirty="0">
                <a:solidFill>
                  <a:schemeClr val="tx1"/>
                </a:solidFill>
              </a:rPr>
              <a:t>Input -&gt; Live Retriever -&gt; Generator -&gt;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5A879-E34C-0977-E3B7-32156E0CB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39B3-37CA-E0BD-7C8B-60B2D9A1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714375"/>
            <a:ext cx="2807017" cy="5076826"/>
          </a:xfrm>
        </p:spPr>
        <p:txBody>
          <a:bodyPr anchor="ctr">
            <a:normAutofit/>
          </a:bodyPr>
          <a:lstStyle/>
          <a:p>
            <a:r>
              <a:rPr lang="en-US" sz="2900" dirty="0"/>
              <a:t>Iterative </a:t>
            </a:r>
            <a:br>
              <a:rPr lang="en-US" sz="2900" dirty="0"/>
            </a:br>
            <a:r>
              <a:rPr lang="en-US" sz="2900" dirty="0"/>
              <a:t>RAG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B4D0B-A56B-BC40-277C-18A7AE1B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DAFE4-64C0-7F46-2F78-26CE33537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B085C9-F7DE-AB72-0C01-7556D95E0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5CEF-9E69-3ADC-3C46-A012E875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4" y="714375"/>
            <a:ext cx="4690313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Feature:</a:t>
            </a:r>
          </a:p>
          <a:p>
            <a:r>
              <a:rPr lang="en-US" dirty="0">
                <a:solidFill>
                  <a:schemeClr val="tx1"/>
                </a:solidFill>
              </a:rPr>
              <a:t>Refines retrieval and generation iteratively.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Use Case:</a:t>
            </a:r>
          </a:p>
          <a:p>
            <a:r>
              <a:rPr lang="en-US" dirty="0">
                <a:solidFill>
                  <a:schemeClr val="tx1"/>
                </a:solidFill>
              </a:rPr>
              <a:t>Interactive Q&amp;A systems.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Flow:</a:t>
            </a:r>
          </a:p>
          <a:p>
            <a:r>
              <a:rPr lang="en-US" dirty="0">
                <a:solidFill>
                  <a:schemeClr val="tx1"/>
                </a:solidFill>
              </a:rPr>
              <a:t>Input -&gt; Retriever -&gt; Generator -&gt; Feedback -&gt; Adjust -&gt; Generator -&gt; Output</a:t>
            </a:r>
          </a:p>
        </p:txBody>
      </p:sp>
    </p:spTree>
    <p:extLst>
      <p:ext uri="{BB962C8B-B14F-4D97-AF65-F5344CB8AC3E}">
        <p14:creationId xmlns:p14="http://schemas.microsoft.com/office/powerpoint/2010/main" val="341456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714375"/>
            <a:ext cx="2840883" cy="5076826"/>
          </a:xfrm>
        </p:spPr>
        <p:txBody>
          <a:bodyPr anchor="ctr">
            <a:normAutofit/>
          </a:bodyPr>
          <a:lstStyle/>
          <a:p>
            <a:r>
              <a:rPr lang="en-US" sz="2900" dirty="0"/>
              <a:t>Augmented RAG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714375"/>
            <a:ext cx="4690313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Feature:</a:t>
            </a:r>
          </a:p>
          <a:p>
            <a:r>
              <a:rPr lang="en-US" dirty="0">
                <a:solidFill>
                  <a:schemeClr val="tx1"/>
                </a:solidFill>
              </a:rPr>
              <a:t>Adds external knowledge for context.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Use Case:</a:t>
            </a:r>
          </a:p>
          <a:p>
            <a:r>
              <a:rPr lang="en-US" dirty="0">
                <a:solidFill>
                  <a:schemeClr val="tx1"/>
                </a:solidFill>
              </a:rPr>
              <a:t>External knowledge integration.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Flow:</a:t>
            </a:r>
          </a:p>
          <a:p>
            <a:r>
              <a:rPr lang="en-US" dirty="0">
                <a:solidFill>
                  <a:schemeClr val="tx1"/>
                </a:solidFill>
              </a:rPr>
              <a:t>Input -&gt; Retriever -&gt; External Knowledge Module -&gt; Generator -&gt;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732362" cy="5571065"/>
          </a:xfrm>
        </p:spPr>
        <p:txBody>
          <a:bodyPr anchor="ctr">
            <a:normAutofit/>
          </a:bodyPr>
          <a:lstStyle/>
          <a:p>
            <a:r>
              <a:rPr lang="en-US" sz="2900" dirty="0"/>
              <a:t>Conclusion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65FD8-EB48-4373-348C-AD34CF7CE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351780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832F-0E60-3C52-A756-B988B3BD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4" y="714375"/>
            <a:ext cx="2499716" cy="5076826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8743-1DCC-A221-3069-A5F996F8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654" y="3564467"/>
            <a:ext cx="4690313" cy="2836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4948404D-62FE-57A9-93B1-5B5AB542D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654" y="-295092"/>
            <a:ext cx="5046133" cy="744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Exploring the World of RAG: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Introduction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 is RAG?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RAG is Important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Knowledge Base in RAG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 it is Created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Where it is Stored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it is Essential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Types of RAG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Standard RAG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Corrective RAG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Speculative RAG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Fusion RAG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Agentic RAG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+mj-lt"/>
              </a:rPr>
              <a:t>Some Other RAGS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Hierarchical RAG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Iterative RAG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Streaming RAG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Augmented RAG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6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1" y="714375"/>
            <a:ext cx="3014219" cy="5076826"/>
          </a:xfrm>
        </p:spPr>
        <p:txBody>
          <a:bodyPr anchor="ctr">
            <a:normAutofit/>
          </a:bodyPr>
          <a:lstStyle/>
          <a:p>
            <a:r>
              <a:rPr lang="en-US" sz="2900" dirty="0"/>
              <a:t>What is</a:t>
            </a:r>
            <a:br>
              <a:rPr lang="en-US" sz="2900" dirty="0"/>
            </a:br>
            <a:r>
              <a:rPr lang="en-US" sz="2900" dirty="0"/>
              <a:t> RAG?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714375"/>
            <a:ext cx="4690313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RAG (Retrieval-Augmented Generation) is a framework that combines retrieval mechanisms with generative AI to provide accurate and context-rich responses.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Why RAG?</a:t>
            </a:r>
          </a:p>
          <a:p>
            <a:r>
              <a:rPr lang="en-US" dirty="0">
                <a:solidFill>
                  <a:schemeClr val="tx1"/>
                </a:solidFill>
              </a:rPr>
              <a:t>- Improves response accuracy</a:t>
            </a:r>
          </a:p>
          <a:p>
            <a:r>
              <a:rPr lang="en-US" dirty="0">
                <a:solidFill>
                  <a:schemeClr val="tx1"/>
                </a:solidFill>
              </a:rPr>
              <a:t>- Handles large-scale knowledge bases</a:t>
            </a:r>
          </a:p>
          <a:p>
            <a:r>
              <a:rPr lang="en-US" dirty="0">
                <a:solidFill>
                  <a:schemeClr val="tx1"/>
                </a:solidFill>
              </a:rPr>
              <a:t>- Tailors answers to user needs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375"/>
            <a:ext cx="2925550" cy="5076826"/>
          </a:xfrm>
        </p:spPr>
        <p:txBody>
          <a:bodyPr anchor="ctr">
            <a:normAutofit/>
          </a:bodyPr>
          <a:lstStyle/>
          <a:p>
            <a:r>
              <a:rPr lang="en-US" sz="2700" dirty="0"/>
              <a:t>Knowledge Base in RAG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714375"/>
            <a:ext cx="4690313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Feature:</a:t>
            </a:r>
          </a:p>
          <a:p>
            <a:r>
              <a:rPr lang="en-US" dirty="0">
                <a:solidFill>
                  <a:schemeClr val="tx1"/>
                </a:solidFill>
              </a:rPr>
              <a:t>Stores and manages information for accurate retrieval..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Use Case:</a:t>
            </a:r>
          </a:p>
          <a:p>
            <a:r>
              <a:rPr lang="en-US" dirty="0">
                <a:solidFill>
                  <a:schemeClr val="tx1"/>
                </a:solidFill>
              </a:rPr>
              <a:t>Providing a structured knowledge base for answering user queries.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Flow:</a:t>
            </a:r>
          </a:p>
          <a:p>
            <a:r>
              <a:rPr lang="en-US" dirty="0">
                <a:solidFill>
                  <a:schemeClr val="tx1"/>
                </a:solidFill>
              </a:rPr>
              <a:t>Data Collection → Data Cleaning → Embedding Creation → Storage (Vector DB)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AF1DD-4CD6-9E92-8518-2428B11FB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DFF0-CA0D-0312-D27D-BE7A4B9F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7" y="714375"/>
            <a:ext cx="2997594" cy="5076826"/>
          </a:xfrm>
        </p:spPr>
        <p:txBody>
          <a:bodyPr anchor="ctr">
            <a:normAutofit/>
          </a:bodyPr>
          <a:lstStyle/>
          <a:p>
            <a:r>
              <a:rPr lang="en-US" sz="2900" dirty="0"/>
              <a:t>Standard RAG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E44445-79F9-ADE5-9657-3BD3EE717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0F168F-E5E0-B918-971A-1E97BF302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661C17-998E-B782-6E38-D87F0F4B1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CD3C-AA73-F5C6-81CE-3CCE3870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4" y="296333"/>
            <a:ext cx="4690313" cy="54948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Feature:</a:t>
            </a:r>
          </a:p>
          <a:p>
            <a:r>
              <a:rPr lang="en-US" dirty="0">
                <a:solidFill>
                  <a:schemeClr val="tx1"/>
                </a:solidFill>
              </a:rPr>
              <a:t>Basic retrieval and generation.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Use Case:</a:t>
            </a:r>
          </a:p>
          <a:p>
            <a:r>
              <a:rPr lang="en-US" dirty="0">
                <a:solidFill>
                  <a:schemeClr val="tx1"/>
                </a:solidFill>
              </a:rPr>
              <a:t>Q&amp;A and summarization tools.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Flow:</a:t>
            </a:r>
          </a:p>
          <a:p>
            <a:r>
              <a:rPr lang="en-US" dirty="0">
                <a:solidFill>
                  <a:schemeClr val="tx1"/>
                </a:solidFill>
              </a:rPr>
              <a:t>Input -&gt; Retriever -&gt; Generator -&gt; Output</a:t>
            </a:r>
          </a:p>
        </p:txBody>
      </p:sp>
    </p:spTree>
    <p:extLst>
      <p:ext uri="{BB962C8B-B14F-4D97-AF65-F5344CB8AC3E}">
        <p14:creationId xmlns:p14="http://schemas.microsoft.com/office/powerpoint/2010/main" val="305561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714375"/>
            <a:ext cx="2976350" cy="5076826"/>
          </a:xfrm>
        </p:spPr>
        <p:txBody>
          <a:bodyPr anchor="ctr">
            <a:normAutofit/>
          </a:bodyPr>
          <a:lstStyle/>
          <a:p>
            <a:r>
              <a:rPr lang="en-US" sz="2900" dirty="0"/>
              <a:t>Corrective RAG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203201"/>
            <a:ext cx="4690313" cy="55880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Feature:</a:t>
            </a:r>
          </a:p>
          <a:p>
            <a:r>
              <a:rPr lang="en-US" dirty="0">
                <a:solidFill>
                  <a:schemeClr val="tx1"/>
                </a:solidFill>
              </a:rPr>
              <a:t>Includes correction mechanisms.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Use Case:</a:t>
            </a:r>
          </a:p>
          <a:p>
            <a:r>
              <a:rPr lang="en-US" dirty="0">
                <a:solidFill>
                  <a:schemeClr val="tx1"/>
                </a:solidFill>
              </a:rPr>
              <a:t>Healthcare or legal assistants.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Flow:</a:t>
            </a:r>
          </a:p>
          <a:p>
            <a:r>
              <a:rPr lang="en-US" dirty="0">
                <a:solidFill>
                  <a:schemeClr val="tx1"/>
                </a:solidFill>
              </a:rPr>
              <a:t>Input -&gt; Retriever -&gt; Generator -&gt; Corrector -&gt;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714375"/>
            <a:ext cx="2807017" cy="5076826"/>
          </a:xfrm>
        </p:spPr>
        <p:txBody>
          <a:bodyPr anchor="ctr">
            <a:normAutofit/>
          </a:bodyPr>
          <a:lstStyle/>
          <a:p>
            <a:r>
              <a:rPr lang="en-US" sz="2900" dirty="0"/>
              <a:t>Speculative </a:t>
            </a:r>
            <a:br>
              <a:rPr lang="en-US" sz="2900" dirty="0"/>
            </a:br>
            <a:r>
              <a:rPr lang="en-US" sz="2900" dirty="0"/>
              <a:t>RAG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714375"/>
            <a:ext cx="4690313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Feature:</a:t>
            </a:r>
          </a:p>
          <a:p>
            <a:r>
              <a:rPr lang="en-US" dirty="0">
                <a:solidFill>
                  <a:schemeClr val="tx1"/>
                </a:solidFill>
              </a:rPr>
              <a:t>Overlaps retrieval and generation to provide faster responses.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Use Case:</a:t>
            </a:r>
          </a:p>
          <a:p>
            <a:r>
              <a:rPr lang="en-US" dirty="0">
                <a:solidFill>
                  <a:schemeClr val="tx1"/>
                </a:solidFill>
              </a:rPr>
              <a:t>Real-time chatbots or applications requiring low latency.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Flow:</a:t>
            </a:r>
          </a:p>
          <a:p>
            <a:r>
              <a:rPr lang="en-US" dirty="0">
                <a:solidFill>
                  <a:schemeClr val="tx1"/>
                </a:solidFill>
              </a:rPr>
              <a:t>Input -&gt; Generator(Speculative start) -&gt; Retriever -&gt; Validation/Correction -&gt;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714375"/>
            <a:ext cx="2891683" cy="5076826"/>
          </a:xfrm>
        </p:spPr>
        <p:txBody>
          <a:bodyPr anchor="ctr">
            <a:normAutofit/>
          </a:bodyPr>
          <a:lstStyle/>
          <a:p>
            <a:r>
              <a:rPr lang="en-US" sz="2900" dirty="0"/>
              <a:t>Fusion </a:t>
            </a:r>
            <a:br>
              <a:rPr lang="en-US" sz="2900" dirty="0"/>
            </a:br>
            <a:r>
              <a:rPr lang="en-US" sz="2900" dirty="0"/>
              <a:t>RAG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714375"/>
            <a:ext cx="4690313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Feature:</a:t>
            </a:r>
          </a:p>
          <a:p>
            <a:r>
              <a:rPr lang="en-US" dirty="0">
                <a:solidFill>
                  <a:schemeClr val="tx1"/>
                </a:solidFill>
              </a:rPr>
              <a:t>Combines multiple sources for retrieval.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Use Case:</a:t>
            </a:r>
          </a:p>
          <a:p>
            <a:r>
              <a:rPr lang="en-US" dirty="0">
                <a:solidFill>
                  <a:schemeClr val="tx1"/>
                </a:solidFill>
              </a:rPr>
              <a:t>Research tools combining diverse fields.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Flow:</a:t>
            </a:r>
          </a:p>
          <a:p>
            <a:r>
              <a:rPr lang="en-US" dirty="0">
                <a:solidFill>
                  <a:schemeClr val="tx1"/>
                </a:solidFill>
              </a:rPr>
              <a:t>Input -&gt; Retriever (Source 1, 2, ...) -&gt; Fuser -&gt; Generator -&gt;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D56A-423B-3712-0DFC-184D6068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3" y="714375"/>
            <a:ext cx="2883217" cy="5076826"/>
          </a:xfrm>
        </p:spPr>
        <p:txBody>
          <a:bodyPr anchor="ctr">
            <a:normAutofit/>
          </a:bodyPr>
          <a:lstStyle/>
          <a:p>
            <a:r>
              <a:rPr lang="en-US" sz="2900" dirty="0"/>
              <a:t>Agentic</a:t>
            </a:r>
            <a:br>
              <a:rPr lang="en-US" sz="2900" dirty="0"/>
            </a:br>
            <a:r>
              <a:rPr lang="en-US" sz="2900" dirty="0"/>
              <a:t>Rag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25CC-CA3D-02E1-B809-E1A8834B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4" y="714375"/>
            <a:ext cx="4906214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Feature:</a:t>
            </a:r>
          </a:p>
          <a:p>
            <a:r>
              <a:rPr lang="en-US" dirty="0"/>
              <a:t>Operates within multi-agent systems.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 Use Case:</a:t>
            </a:r>
          </a:p>
          <a:p>
            <a:r>
              <a:rPr lang="en-US" dirty="0"/>
              <a:t>Multi-step decision-making.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Flow:</a:t>
            </a:r>
          </a:p>
          <a:p>
            <a:pPr marL="0" indent="0">
              <a:buNone/>
            </a:pPr>
            <a:r>
              <a:rPr lang="en-US" dirty="0"/>
              <a:t>Input → Agent 1 (Retrieve) → Agent 2 (Verify) → Agent 3 (Generate) → Output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169</TotalTime>
  <Words>512</Words>
  <Application>Microsoft Office PowerPoint</Application>
  <PresentationFormat>On-screen Show 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Exploring the World of Retrieval-Augmented Generation (RAG)</vt:lpstr>
      <vt:lpstr>Index</vt:lpstr>
      <vt:lpstr>What is  RAG?</vt:lpstr>
      <vt:lpstr>Knowledge Base in RAG</vt:lpstr>
      <vt:lpstr>Standard RAG</vt:lpstr>
      <vt:lpstr>Corrective RAG</vt:lpstr>
      <vt:lpstr>Speculative  RAG</vt:lpstr>
      <vt:lpstr>Fusion  RAG</vt:lpstr>
      <vt:lpstr>Agentic Rag</vt:lpstr>
      <vt:lpstr>Hierarchical RAG</vt:lpstr>
      <vt:lpstr>Streaming RAG</vt:lpstr>
      <vt:lpstr>Iterative  RAG</vt:lpstr>
      <vt:lpstr>Augmented RAG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 Ram Jetti</cp:lastModifiedBy>
  <cp:revision>15</cp:revision>
  <dcterms:created xsi:type="dcterms:W3CDTF">2013-01-27T09:14:16Z</dcterms:created>
  <dcterms:modified xsi:type="dcterms:W3CDTF">2025-01-12T22:20:14Z</dcterms:modified>
  <cp:category/>
</cp:coreProperties>
</file>