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949" r:id="rId3"/>
    <p:sldId id="2187" r:id="rId5"/>
    <p:sldId id="2519" r:id="rId6"/>
    <p:sldId id="2520" r:id="rId7"/>
    <p:sldId id="2521" r:id="rId8"/>
    <p:sldId id="2522" r:id="rId9"/>
    <p:sldId id="2523" r:id="rId10"/>
    <p:sldId id="2495" r:id="rId11"/>
    <p:sldId id="2533" r:id="rId12"/>
    <p:sldId id="2496" r:id="rId13"/>
    <p:sldId id="2497" r:id="rId14"/>
    <p:sldId id="2498" r:id="rId15"/>
    <p:sldId id="2499" r:id="rId16"/>
    <p:sldId id="2500" r:id="rId17"/>
    <p:sldId id="2501" r:id="rId18"/>
    <p:sldId id="2518" r:id="rId19"/>
    <p:sldId id="2502" r:id="rId20"/>
    <p:sldId id="2516" r:id="rId21"/>
    <p:sldId id="2509" r:id="rId22"/>
    <p:sldId id="2510" r:id="rId23"/>
    <p:sldId id="2511" r:id="rId24"/>
    <p:sldId id="2512" r:id="rId25"/>
    <p:sldId id="2513" r:id="rId26"/>
    <p:sldId id="2514" r:id="rId27"/>
    <p:sldId id="2407" r:id="rId28"/>
    <p:sldId id="2467" r:id="rId29"/>
    <p:sldId id="2468" r:id="rId30"/>
    <p:sldId id="2469" r:id="rId31"/>
    <p:sldId id="4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1EB"/>
    <a:srgbClr val="46ABF8"/>
    <a:srgbClr val="38B2AE"/>
    <a:srgbClr val="000000"/>
    <a:srgbClr val="ED7C33"/>
    <a:srgbClr val="7A81FF"/>
    <a:srgbClr val="7060D2"/>
    <a:srgbClr val="30C2C5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831" autoAdjust="0"/>
  </p:normalViewPr>
  <p:slideViewPr>
    <p:cSldViewPr snapToGrid="0">
      <p:cViewPr varScale="1">
        <p:scale>
          <a:sx n="127" d="100"/>
          <a:sy n="127" d="100"/>
        </p:scale>
        <p:origin x="784" y="184"/>
      </p:cViewPr>
      <p:guideLst>
        <p:guide orient="horz" pos="2032"/>
        <p:guide pos="3828"/>
      </p:guideLst>
    </p:cSldViewPr>
  </p:slideViewPr>
  <p:outlineViewPr>
    <p:cViewPr>
      <p:scale>
        <a:sx n="33" d="100"/>
        <a:sy n="33" d="100"/>
      </p:scale>
      <p:origin x="0" y="-685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2560"/>
    </p:cViewPr>
  </p:sorterViewPr>
  <p:notesViewPr>
    <p:cSldViewPr snapToGrid="0">
      <p:cViewPr varScale="1">
        <p:scale>
          <a:sx n="109" d="100"/>
          <a:sy n="109" d="100"/>
        </p:scale>
        <p:origin x="43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3C5A-BBE1-5A4C-9849-92770C462DC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4E6F-218A-1243-A890-1A97FDBB59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6BB1-CB13-4418-8FDA-BD880A96C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r>
              <a:rPr lang="en-US" altLang="zh-CN" baseline="0" dirty="0"/>
              <a:t>	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79611" y="3451575"/>
            <a:ext cx="8232775" cy="77155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ctr">
              <a:defRPr sz="3600" b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984936" y="5173097"/>
            <a:ext cx="6222124" cy="9174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405254" y="-830448"/>
            <a:ext cx="3288241" cy="6521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56078" y="3225593"/>
            <a:ext cx="8232775" cy="77155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ctr">
              <a:defRPr sz="3600" b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984938" y="4348273"/>
            <a:ext cx="6222124" cy="9174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6B7A9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2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86698" y="260283"/>
            <a:ext cx="9202993" cy="51112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 lang="zh-CN" altLang="en-US" sz="2500" b="1" u="none" strike="noStrike" kern="1200" cap="none" spc="0" normalizeH="0" dirty="0">
                <a:solidFill>
                  <a:srgbClr val="006699"/>
                </a:solidFill>
                <a:uFillTx/>
                <a:latin typeface="Arial" panose="020B0604020202020204" pitchFamily="34" charset="0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15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86698" y="260283"/>
            <a:ext cx="9202993" cy="51112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 lang="zh-CN" altLang="en-US" sz="2500" b="1" u="none" strike="noStrike" kern="1200" cap="none" spc="0" normalizeH="0" dirty="0">
                <a:solidFill>
                  <a:srgbClr val="006699"/>
                </a:solidFill>
                <a:uFillTx/>
                <a:latin typeface="Arial" panose="020B0604020202020204" pitchFamily="34" charset="0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15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7363" y="1033671"/>
            <a:ext cx="11042650" cy="55258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7288306" y="10152529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-6142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7EEF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201900" y="-3510643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 rot="5400000">
            <a:off x="13209138" y="801452"/>
            <a:ext cx="466130" cy="348110"/>
          </a:xfrm>
          <a:prstGeom prst="rect">
            <a:avLst/>
          </a:prstGeom>
          <a:solidFill>
            <a:srgbClr val="45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 rot="5400000">
            <a:off x="12817344" y="801453"/>
            <a:ext cx="466131" cy="348110"/>
          </a:xfrm>
          <a:prstGeom prst="rect">
            <a:avLst/>
          </a:prstGeom>
          <a:solidFill>
            <a:srgbClr val="6B7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8" name="矩形 47"/>
          <p:cNvSpPr/>
          <p:nvPr userDrawn="1"/>
        </p:nvSpPr>
        <p:spPr>
          <a:xfrm rot="5400000">
            <a:off x="12408476" y="801452"/>
            <a:ext cx="466131" cy="348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2399837" y="79843"/>
            <a:ext cx="492015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标题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 userDrawn="1"/>
        </p:nvSpPr>
        <p:spPr>
          <a:xfrm>
            <a:off x="12435850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 userDrawn="1"/>
        </p:nvSpPr>
        <p:spPr>
          <a:xfrm>
            <a:off x="1277601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副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1310480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选中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 rot="5400000">
            <a:off x="13209138" y="801452"/>
            <a:ext cx="466130" cy="348110"/>
          </a:xfrm>
          <a:prstGeom prst="rect">
            <a:avLst/>
          </a:prstGeom>
          <a:solidFill>
            <a:srgbClr val="6C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>
            <a:off x="12399837" y="79843"/>
            <a:ext cx="492015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标题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>
            <a:off x="12381993" y="1484280"/>
            <a:ext cx="901377" cy="37525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多色配搭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2" name="Rectangle for Speaker Name"/>
          <p:cNvSpPr/>
          <p:nvPr userDrawn="1"/>
        </p:nvSpPr>
        <p:spPr bwMode="auto">
          <a:xfrm>
            <a:off x="13095706" y="4390720"/>
            <a:ext cx="462494" cy="457044"/>
          </a:xfrm>
          <a:prstGeom prst="rect">
            <a:avLst/>
          </a:prstGeom>
          <a:solidFill>
            <a:srgbClr val="00B05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3" name="Rectangle for Speaker Name"/>
          <p:cNvSpPr/>
          <p:nvPr userDrawn="1"/>
        </p:nvSpPr>
        <p:spPr bwMode="auto">
          <a:xfrm>
            <a:off x="12505927" y="4390720"/>
            <a:ext cx="462494" cy="447842"/>
          </a:xfrm>
          <a:prstGeom prst="rect">
            <a:avLst/>
          </a:prstGeom>
          <a:solidFill>
            <a:srgbClr val="00B0F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4" name="圆角矩形 88"/>
          <p:cNvSpPr/>
          <p:nvPr userDrawn="1"/>
        </p:nvSpPr>
        <p:spPr>
          <a:xfrm rot="16200000">
            <a:off x="12530117" y="6416826"/>
            <a:ext cx="489469" cy="180847"/>
          </a:xfrm>
          <a:prstGeom prst="rect">
            <a:avLst/>
          </a:prstGeom>
          <a:solidFill>
            <a:srgbClr val="2FC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5" name="圆角矩形 89"/>
          <p:cNvSpPr/>
          <p:nvPr userDrawn="1"/>
        </p:nvSpPr>
        <p:spPr>
          <a:xfrm rot="16200000">
            <a:off x="12733779" y="6416950"/>
            <a:ext cx="489469" cy="180600"/>
          </a:xfrm>
          <a:prstGeom prst="rect">
            <a:avLst/>
          </a:prstGeom>
          <a:solidFill>
            <a:srgbClr val="2CA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6" name="圆角矩形 90"/>
          <p:cNvSpPr/>
          <p:nvPr userDrawn="1"/>
        </p:nvSpPr>
        <p:spPr>
          <a:xfrm rot="16200000">
            <a:off x="12940619" y="6411118"/>
            <a:ext cx="489469" cy="192263"/>
          </a:xfrm>
          <a:prstGeom prst="rect">
            <a:avLst/>
          </a:prstGeom>
          <a:solidFill>
            <a:srgbClr val="50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7" name="圆角矩形 91"/>
          <p:cNvSpPr/>
          <p:nvPr userDrawn="1"/>
        </p:nvSpPr>
        <p:spPr>
          <a:xfrm rot="16200000">
            <a:off x="13151957" y="6416238"/>
            <a:ext cx="489469" cy="182024"/>
          </a:xfrm>
          <a:prstGeom prst="rect">
            <a:avLst/>
          </a:prstGeom>
          <a:solidFill>
            <a:srgbClr val="55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8" name="圆角矩形 92"/>
          <p:cNvSpPr/>
          <p:nvPr userDrawn="1"/>
        </p:nvSpPr>
        <p:spPr>
          <a:xfrm rot="16200000">
            <a:off x="13355249" y="6418404"/>
            <a:ext cx="489469" cy="177693"/>
          </a:xfrm>
          <a:prstGeom prst="rect">
            <a:avLst/>
          </a:prstGeom>
          <a:solidFill>
            <a:srgbClr val="745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8" name="圆角矩形 93"/>
          <p:cNvSpPr/>
          <p:nvPr userDrawn="1"/>
        </p:nvSpPr>
        <p:spPr>
          <a:xfrm rot="16200000">
            <a:off x="13548283" y="6425815"/>
            <a:ext cx="489469" cy="162869"/>
          </a:xfrm>
          <a:prstGeom prst="rect">
            <a:avLst/>
          </a:prstGeom>
          <a:solidFill>
            <a:srgbClr val="9F7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9" name="圆角矩形 94"/>
          <p:cNvSpPr/>
          <p:nvPr userDrawn="1"/>
        </p:nvSpPr>
        <p:spPr>
          <a:xfrm rot="16200000">
            <a:off x="12324729" y="6416539"/>
            <a:ext cx="489469" cy="181421"/>
          </a:xfrm>
          <a:prstGeom prst="rect">
            <a:avLst/>
          </a:prstGeom>
          <a:solidFill>
            <a:srgbClr val="4367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10" name="组合 7"/>
          <p:cNvGrpSpPr/>
          <p:nvPr userDrawn="1"/>
        </p:nvGrpSpPr>
        <p:grpSpPr>
          <a:xfrm>
            <a:off x="12493263" y="5375963"/>
            <a:ext cx="1064937" cy="373686"/>
            <a:chOff x="12493263" y="4330944"/>
            <a:chExt cx="733028" cy="445767"/>
          </a:xfrm>
        </p:grpSpPr>
        <p:sp>
          <p:nvSpPr>
            <p:cNvPr id="111" name="矩形 110"/>
            <p:cNvSpPr/>
            <p:nvPr userDrawn="1"/>
          </p:nvSpPr>
          <p:spPr>
            <a:xfrm rot="16200000">
              <a:off x="12350642" y="4473566"/>
              <a:ext cx="445766" cy="160524"/>
            </a:xfrm>
            <a:prstGeom prst="rect">
              <a:avLst/>
            </a:prstGeom>
            <a:solidFill>
              <a:srgbClr val="32D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 rot="16200000">
              <a:off x="12546906" y="4473565"/>
              <a:ext cx="445766" cy="160524"/>
            </a:xfrm>
            <a:prstGeom prst="rect">
              <a:avLst/>
            </a:prstGeom>
            <a:solidFill>
              <a:srgbClr val="31A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 rot="16200000">
              <a:off x="12733972" y="4473566"/>
              <a:ext cx="445766" cy="160524"/>
            </a:xfrm>
            <a:prstGeom prst="rect">
              <a:avLst/>
            </a:prstGeom>
            <a:solidFill>
              <a:srgbClr val="3A9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 rot="16200000">
              <a:off x="12923146" y="4473566"/>
              <a:ext cx="445766" cy="160524"/>
            </a:xfrm>
            <a:prstGeom prst="rect">
              <a:avLst/>
            </a:prstGeom>
            <a:solidFill>
              <a:srgbClr val="4C77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5" name="文本框 114"/>
          <p:cNvSpPr txBox="1"/>
          <p:nvPr userDrawn="1"/>
        </p:nvSpPr>
        <p:spPr>
          <a:xfrm>
            <a:off x="12419017" y="5113243"/>
            <a:ext cx="1384318" cy="267149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单色渐变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12419017" y="5922509"/>
            <a:ext cx="1104150" cy="34000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多色渐变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>
            <a:off x="12409805" y="4061773"/>
            <a:ext cx="1439961" cy="31514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大面积色块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12435850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>
            <a:off x="1277601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副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1310480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选中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8" name="流程图: 接点 3"/>
          <p:cNvSpPr/>
          <p:nvPr userDrawn="1"/>
        </p:nvSpPr>
        <p:spPr>
          <a:xfrm>
            <a:off x="12612277" y="1810520"/>
            <a:ext cx="512496" cy="469954"/>
          </a:xfrm>
          <a:prstGeom prst="flowChartConnector">
            <a:avLst/>
          </a:prstGeom>
          <a:solidFill>
            <a:srgbClr val="3A94E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6" name="流程图: 接点 5"/>
          <p:cNvSpPr/>
          <p:nvPr userDrawn="1"/>
        </p:nvSpPr>
        <p:spPr>
          <a:xfrm>
            <a:off x="12612277" y="2084396"/>
            <a:ext cx="512496" cy="469954"/>
          </a:xfrm>
          <a:prstGeom prst="flowChartConnector">
            <a:avLst/>
          </a:prstGeom>
          <a:solidFill>
            <a:srgbClr val="41CDE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7" name="流程图: 接点 7"/>
          <p:cNvSpPr/>
          <p:nvPr userDrawn="1"/>
        </p:nvSpPr>
        <p:spPr>
          <a:xfrm flipV="1">
            <a:off x="12611084" y="2358272"/>
            <a:ext cx="514882" cy="472142"/>
          </a:xfrm>
          <a:prstGeom prst="flowChartConnector">
            <a:avLst/>
          </a:prstGeom>
          <a:solidFill>
            <a:srgbClr val="2BEA9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9" name="流程图: 接点 8"/>
          <p:cNvSpPr/>
          <p:nvPr userDrawn="1"/>
        </p:nvSpPr>
        <p:spPr>
          <a:xfrm flipV="1">
            <a:off x="12611084" y="2634336"/>
            <a:ext cx="514882" cy="472142"/>
          </a:xfrm>
          <a:prstGeom prst="flowChartConnector">
            <a:avLst/>
          </a:prstGeom>
          <a:solidFill>
            <a:srgbClr val="6CDF48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0" name="流程图: 接点 4"/>
          <p:cNvSpPr/>
          <p:nvPr userDrawn="1"/>
        </p:nvSpPr>
        <p:spPr>
          <a:xfrm>
            <a:off x="12612277" y="2910400"/>
            <a:ext cx="512496" cy="46995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4" name="流程图: 接点 10"/>
          <p:cNvSpPr/>
          <p:nvPr userDrawn="1"/>
        </p:nvSpPr>
        <p:spPr>
          <a:xfrm flipV="1">
            <a:off x="12611084" y="3184276"/>
            <a:ext cx="514882" cy="472142"/>
          </a:xfrm>
          <a:prstGeom prst="flowChartConnector">
            <a:avLst/>
          </a:prstGeom>
          <a:solidFill>
            <a:srgbClr val="FF942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9" name="流程图: 接点 10"/>
          <p:cNvSpPr/>
          <p:nvPr userDrawn="1"/>
        </p:nvSpPr>
        <p:spPr>
          <a:xfrm flipV="1">
            <a:off x="12611084" y="3460343"/>
            <a:ext cx="514882" cy="472142"/>
          </a:xfrm>
          <a:prstGeom prst="flowChartConnector">
            <a:avLst/>
          </a:prstGeom>
          <a:solidFill>
            <a:srgbClr val="FF612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918163" y="2167146"/>
            <a:ext cx="8232775" cy="1321523"/>
          </a:xfrm>
        </p:spPr>
        <p:txBody>
          <a:bodyPr/>
          <a:lstStyle/>
          <a:p>
            <a:r>
              <a:rPr kumimoji="1" lang="zh-CN" sz="3600" b="0" dirty="0"/>
              <a:t>主机状态检查操作配置</a:t>
            </a:r>
            <a:endParaRPr kumimoji="1" lang="zh-CN" sz="3600" b="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914015" y="5146675"/>
            <a:ext cx="6363970" cy="917575"/>
          </a:xfrm>
        </p:spPr>
        <p:txBody>
          <a:bodyPr/>
          <a:lstStyle/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endParaRPr kumimoji="1" lang="zh-CN" altLang="en-US" dirty="0"/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543797" y="3961356"/>
            <a:ext cx="3105854" cy="61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2835" y="138430"/>
            <a:ext cx="3857625" cy="852170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首先创建一个第三方应用集成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990600"/>
            <a:ext cx="10825480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71691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点击添加应用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260475"/>
            <a:ext cx="10318750" cy="507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选择监控类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077595"/>
            <a:ext cx="10547350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280" y="384810"/>
            <a:ext cx="635190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在文本框中输入应用名称， 点击生成</a:t>
            </a:r>
            <a:r>
              <a:rPr lang="en-US" altLang="zh-CN" dirty="0" smtClean="0"/>
              <a:t>AppKey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097915"/>
            <a:ext cx="10973435" cy="5091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1102360"/>
            <a:ext cx="10909300" cy="49739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124585"/>
            <a:ext cx="10495915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3470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en-US" altLang="zh-CN" dirty="0" smtClean="0"/>
              <a:t>app_key</a:t>
            </a:r>
            <a:r>
              <a:rPr lang="zh-CN" altLang="en-US" dirty="0" smtClean="0"/>
              <a:t>的获取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075690"/>
            <a:ext cx="10413365" cy="4730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点击提交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1005840"/>
            <a:ext cx="10909300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3470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en-US" altLang="zh-CN" dirty="0" smtClean="0"/>
              <a:t>apikey</a:t>
            </a:r>
            <a:r>
              <a:rPr lang="zh-CN" altLang="en-US" dirty="0" smtClean="0"/>
              <a:t>的获取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643380"/>
            <a:ext cx="939990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141095"/>
            <a:ext cx="900938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ṧľïḋè"/>
          <p:cNvSpPr/>
          <p:nvPr/>
        </p:nvSpPr>
        <p:spPr bwMode="auto">
          <a:xfrm>
            <a:off x="1792154" y="0"/>
            <a:ext cx="83479" cy="3540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6" name="isḷíḓè"/>
          <p:cNvSpPr/>
          <p:nvPr/>
        </p:nvSpPr>
        <p:spPr bwMode="auto">
          <a:xfrm>
            <a:off x="790411" y="2246489"/>
            <a:ext cx="2086965" cy="1293918"/>
          </a:xfrm>
          <a:custGeom>
            <a:avLst/>
            <a:gdLst>
              <a:gd name="connsiteX0" fmla="*/ 900100 w 1800200"/>
              <a:gd name="connsiteY0" fmla="*/ 0 h 1116124"/>
              <a:gd name="connsiteX1" fmla="*/ 1800200 w 1800200"/>
              <a:gd name="connsiteY1" fmla="*/ 900100 h 1116124"/>
              <a:gd name="connsiteX2" fmla="*/ 1781913 w 1800200"/>
              <a:gd name="connsiteY2" fmla="*/ 1081502 h 1116124"/>
              <a:gd name="connsiteX3" fmla="*/ 1773011 w 1800200"/>
              <a:gd name="connsiteY3" fmla="*/ 1116124 h 1116124"/>
              <a:gd name="connsiteX4" fmla="*/ 27190 w 1800200"/>
              <a:gd name="connsiteY4" fmla="*/ 1116124 h 1116124"/>
              <a:gd name="connsiteX5" fmla="*/ 18287 w 1800200"/>
              <a:gd name="connsiteY5" fmla="*/ 1081502 h 1116124"/>
              <a:gd name="connsiteX6" fmla="*/ 0 w 1800200"/>
              <a:gd name="connsiteY6" fmla="*/ 900100 h 1116124"/>
              <a:gd name="connsiteX7" fmla="*/ 900100 w 1800200"/>
              <a:gd name="connsiteY7" fmla="*/ 0 h 111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00" h="1116124">
                <a:moveTo>
                  <a:pt x="900100" y="0"/>
                </a:moveTo>
                <a:cubicBezTo>
                  <a:pt x="1397212" y="0"/>
                  <a:pt x="1800200" y="402988"/>
                  <a:pt x="1800200" y="900100"/>
                </a:cubicBezTo>
                <a:cubicBezTo>
                  <a:pt x="1800200" y="962239"/>
                  <a:pt x="1793903" y="1022907"/>
                  <a:pt x="1781913" y="1081502"/>
                </a:cubicBezTo>
                <a:lnTo>
                  <a:pt x="1773011" y="1116124"/>
                </a:lnTo>
                <a:lnTo>
                  <a:pt x="27190" y="1116124"/>
                </a:lnTo>
                <a:lnTo>
                  <a:pt x="18287" y="1081502"/>
                </a:lnTo>
                <a:cubicBezTo>
                  <a:pt x="6297" y="1022907"/>
                  <a:pt x="0" y="962239"/>
                  <a:pt x="0" y="900100"/>
                </a:cubicBezTo>
                <a:cubicBezTo>
                  <a:pt x="0" y="402988"/>
                  <a:pt x="402988" y="0"/>
                  <a:pt x="9001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7" name="isḷidè"/>
          <p:cNvSpPr/>
          <p:nvPr/>
        </p:nvSpPr>
        <p:spPr>
          <a:xfrm>
            <a:off x="989344" y="3639382"/>
            <a:ext cx="1605620" cy="2255096"/>
          </a:xfrm>
          <a:prstGeom prst="rect">
            <a:avLst/>
          </a:prstGeom>
        </p:spPr>
        <p:txBody>
          <a:bodyPr vert="eaVert" wrap="square">
            <a:normAutofit/>
          </a:bodyPr>
          <a:lstStyle/>
          <a:p>
            <a:br>
              <a:rPr lang="en-US" altLang="zh-CN" sz="2800" b="1" spc="300" dirty="0">
                <a:solidFill>
                  <a:schemeClr val="tx2"/>
                </a:solidFill>
              </a:rPr>
            </a:br>
            <a:r>
              <a:rPr lang="zh-CN" altLang="en-US" sz="2800" b="1" spc="300" dirty="0">
                <a:solidFill>
                  <a:schemeClr val="tx2"/>
                </a:solidFill>
              </a:rPr>
              <a:t>目录</a:t>
            </a:r>
            <a:endParaRPr lang="en-US" altLang="zh-CN" sz="2800" b="1" spc="300" dirty="0">
              <a:solidFill>
                <a:schemeClr val="tx2"/>
              </a:solidFill>
            </a:endParaRPr>
          </a:p>
          <a:p>
            <a:r>
              <a:rPr lang="en-US" altLang="zh-CN" sz="2800" b="1" spc="300" dirty="0">
                <a:solidFill>
                  <a:schemeClr val="tx2"/>
                </a:solidFill>
              </a:rPr>
              <a:t>CONTENT</a:t>
            </a:r>
            <a:r>
              <a:rPr lang="zh-CN" altLang="en-US" sz="2800" b="1" spc="300" dirty="0">
                <a:solidFill>
                  <a:schemeClr val="tx2"/>
                </a:solidFill>
              </a:rPr>
              <a:t> </a:t>
            </a:r>
            <a:endParaRPr lang="zh-CN" altLang="en-US" sz="2800" b="1" spc="300" dirty="0">
              <a:solidFill>
                <a:schemeClr val="tx2"/>
              </a:solidFill>
            </a:endParaRPr>
          </a:p>
        </p:txBody>
      </p:sp>
      <p:sp>
        <p:nvSpPr>
          <p:cNvPr id="31" name="三角形 30"/>
          <p:cNvSpPr/>
          <p:nvPr/>
        </p:nvSpPr>
        <p:spPr>
          <a:xfrm rot="5400000">
            <a:off x="3980254" y="1944158"/>
            <a:ext cx="477079" cy="33463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62500" lnSpcReduction="20000"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7345" y="1738259"/>
            <a:ext cx="4534362" cy="734866"/>
            <a:chOff x="2577698" y="1123958"/>
            <a:chExt cx="4266102" cy="723805"/>
          </a:xfrm>
        </p:grpSpPr>
        <p:sp>
          <p:nvSpPr>
            <p:cNvPr id="17" name="îṣļïḓè"/>
            <p:cNvSpPr/>
            <p:nvPr/>
          </p:nvSpPr>
          <p:spPr>
            <a:xfrm>
              <a:off x="2577698" y="1123958"/>
              <a:ext cx="723805" cy="7238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ïşļíḍé"/>
            <p:cNvSpPr txBox="1"/>
            <p:nvPr/>
          </p:nvSpPr>
          <p:spPr>
            <a:xfrm>
              <a:off x="3635940" y="1308570"/>
              <a:ext cx="3207860" cy="354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ED7C33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automation</a:t>
              </a:r>
              <a:r>
                <a:rPr lang="zh-CN" altLang="en-US" dirty="0"/>
                <a:t>导入编排操作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75508" y="6677110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647345" y="3034797"/>
            <a:ext cx="4494642" cy="734866"/>
            <a:chOff x="2577698" y="1123958"/>
            <a:chExt cx="4228732" cy="723805"/>
          </a:xfrm>
        </p:grpSpPr>
        <p:sp>
          <p:nvSpPr>
            <p:cNvPr id="40" name="îṣļïḓè"/>
            <p:cNvSpPr/>
            <p:nvPr/>
          </p:nvSpPr>
          <p:spPr>
            <a:xfrm>
              <a:off x="2577698" y="1123958"/>
              <a:ext cx="723805" cy="723805"/>
            </a:xfrm>
            <a:prstGeom prst="ellipse">
              <a:avLst/>
            </a:prstGeom>
            <a:solidFill>
              <a:srgbClr val="42A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ïşļíḍé"/>
            <p:cNvSpPr txBox="1"/>
            <p:nvPr/>
          </p:nvSpPr>
          <p:spPr>
            <a:xfrm>
              <a:off x="3673309" y="1334937"/>
              <a:ext cx="3133121" cy="354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400" dirty="0">
                  <a:solidFill>
                    <a:srgbClr val="42A1EB"/>
                  </a:solidFill>
                </a:rPr>
                <a:t>获取参数操作步骤</a:t>
              </a:r>
              <a:endParaRPr lang="zh-CN" altLang="en-US" sz="2400" dirty="0">
                <a:solidFill>
                  <a:srgbClr val="42A1EB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7345" y="4296222"/>
            <a:ext cx="4534362" cy="734866"/>
            <a:chOff x="2577698" y="1123958"/>
            <a:chExt cx="4392878" cy="723805"/>
          </a:xfrm>
        </p:grpSpPr>
        <p:sp>
          <p:nvSpPr>
            <p:cNvPr id="43" name="îṣļïḓè"/>
            <p:cNvSpPr/>
            <p:nvPr/>
          </p:nvSpPr>
          <p:spPr>
            <a:xfrm>
              <a:off x="2577698" y="1123958"/>
              <a:ext cx="723805" cy="723805"/>
            </a:xfrm>
            <a:prstGeom prst="ellipse">
              <a:avLst/>
            </a:prstGeom>
            <a:solidFill>
              <a:srgbClr val="42A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zh-CN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ïşļíḍé"/>
            <p:cNvSpPr txBox="1"/>
            <p:nvPr/>
          </p:nvSpPr>
          <p:spPr>
            <a:xfrm>
              <a:off x="3667388" y="1308570"/>
              <a:ext cx="3303188" cy="354581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marL="9525"/>
              <a:r>
                <a:rPr lang="en-US" sz="2400" dirty="0">
                  <a:solidFill>
                    <a:srgbClr val="42A1EB"/>
                  </a:solidFill>
                  <a:latin typeface="+mj-ea"/>
                  <a:ea typeface="+mj-ea"/>
                </a:rPr>
                <a:t>alert</a:t>
              </a:r>
              <a:r>
                <a:rPr lang="zh-CN" altLang="en-US" sz="2400" dirty="0">
                  <a:solidFill>
                    <a:srgbClr val="42A1EB"/>
                  </a:solidFill>
                  <a:latin typeface="+mj-ea"/>
                  <a:ea typeface="+mj-ea"/>
                </a:rPr>
                <a:t>配置操作</a:t>
              </a:r>
              <a:endParaRPr lang="zh-CN" altLang="en-US" sz="2400" dirty="0">
                <a:solidFill>
                  <a:srgbClr val="42A1E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76179" y="4934276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6937" y="-502141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184910"/>
            <a:ext cx="10950575" cy="49663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10" y="404495"/>
            <a:ext cx="8996680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en-US" altLang="zh-CN" dirty="0" smtClean="0"/>
              <a:t>proxy</a:t>
            </a:r>
            <a:r>
              <a:rPr lang="zh-CN" altLang="en-US" dirty="0" smtClean="0"/>
              <a:t>参数默认值的设置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进入</a:t>
            </a:r>
            <a:r>
              <a:rPr lang="en-US" altLang="zh-CN" dirty="0" smtClean="0"/>
              <a:t>cmdb ==&gt;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==&gt;</a:t>
            </a:r>
            <a:r>
              <a:rPr lang="zh-CN" altLang="en-US" dirty="0" smtClean="0"/>
              <a:t>资源权限</a:t>
            </a:r>
            <a:r>
              <a:rPr lang="en-US" altLang="zh-CN" dirty="0" smtClean="0"/>
              <a:t>==&gt;</a:t>
            </a:r>
            <a:r>
              <a:rPr lang="zh-CN" altLang="en-US" dirty="0" smtClean="0"/>
              <a:t>选中环境</a:t>
            </a:r>
            <a:r>
              <a:rPr lang="en-US" altLang="zh-CN" dirty="0" smtClean="0"/>
              <a:t>==&gt;</a:t>
            </a:r>
            <a:r>
              <a:rPr lang="zh-CN" altLang="en-US" dirty="0" smtClean="0"/>
              <a:t>配置分配 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60500"/>
            <a:ext cx="10614025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325880"/>
            <a:ext cx="11153775" cy="5006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194435"/>
            <a:ext cx="10841355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223010"/>
            <a:ext cx="10320655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1699260"/>
            <a:ext cx="9131300" cy="4493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0" y="77152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首先在环境中找到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平台进入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点击设置（左下角）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点击添加规则（左上角）</a:t>
            </a:r>
            <a:endParaRPr lang="zh-CN" altLang="en-US" dirty="0" smtClean="0"/>
          </a:p>
          <a:p>
            <a:pPr marL="342900" indent="-342900">
              <a:buAutoNum type="arabicPeriod"/>
            </a:pPr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alert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配置操作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650" y="269875"/>
            <a:ext cx="6560820" cy="51371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 dirty="0" smtClean="0"/>
              <a:t>点击需要选择的处理规则（选择</a:t>
            </a:r>
            <a:r>
              <a:rPr lang="zh-CN" altLang="en-US" dirty="0" smtClean="0"/>
              <a:t>告警自动修复）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885825"/>
            <a:ext cx="1075245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083945"/>
            <a:ext cx="9378315" cy="45758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985520"/>
            <a:ext cx="976947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2878" y="5827978"/>
            <a:ext cx="3923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gradFill flip="none" rotWithShape="1">
                  <a:gsLst>
                    <a:gs pos="0">
                      <a:srgbClr val="33C7D0"/>
                    </a:gs>
                    <a:gs pos="50000">
                      <a:srgbClr val="5092CE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优云运维中台，助力数字化转型</a:t>
            </a:r>
            <a:endParaRPr lang="en-US" altLang="zh-CN" sz="2000" b="1" dirty="0">
              <a:gradFill flip="none" rotWithShape="1">
                <a:gsLst>
                  <a:gs pos="0">
                    <a:srgbClr val="33C7D0"/>
                  </a:gs>
                  <a:gs pos="50000">
                    <a:srgbClr val="5092CE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 descr="https://timgsa.baidu.com/timg?image&amp;quality=80&amp;size=b9999_10000&amp;sec=1490952071334&amp;di=8580b1d8549ed4252de93fb1b4a5a42b&amp;imgtype=0&amp;src=http%3A%2F%2Fimg01.taopic.com%2F151213%2F240411-15121310312057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0"/>
            <a:ext cx="5389124" cy="674534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82251" y="1827284"/>
            <a:ext cx="1422523" cy="75114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4000" dirty="0">
              <a:ln w="0"/>
              <a:solidFill>
                <a:srgbClr val="46ABF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6696" y="2792039"/>
            <a:ext cx="1842171" cy="646331"/>
          </a:xfrm>
          <a:prstGeom prst="rect">
            <a:avLst/>
          </a:prstGeom>
          <a:solidFill>
            <a:schemeClr val="bg1">
              <a:lumMod val="75000"/>
              <a:alpha val="72941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Thanks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6069" y="2137228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endParaRPr lang="en-US" sz="800" dirty="0"/>
          </a:p>
        </p:txBody>
      </p:sp>
      <p:pic>
        <p:nvPicPr>
          <p:cNvPr id="9" name="图片 14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rcRect l="1" t="-2205" r="63593"/>
          <a:stretch>
            <a:fillRect/>
          </a:stretch>
        </p:blipFill>
        <p:spPr>
          <a:xfrm>
            <a:off x="8249458" y="4758069"/>
            <a:ext cx="841581" cy="856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11771" y="3556000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410" y="885190"/>
            <a:ext cx="6387465" cy="988695"/>
          </a:xfrm>
          <a:prstGeom prst="rect">
            <a:avLst/>
          </a:prstGeom>
        </p:spPr>
        <p:txBody>
          <a:bodyPr>
            <a:normAutofit/>
          </a:bodyPr>
          <a:p>
            <a:pPr indent="0"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automation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导入编排操作步骤如下：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637030"/>
            <a:ext cx="10742930" cy="478409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46768" y="277428"/>
            <a:ext cx="9202993" cy="511120"/>
          </a:xfrm>
        </p:spPr>
        <p:txBody>
          <a:bodyPr/>
          <a:p>
            <a:pPr algn="ctr"/>
            <a:r>
              <a:rPr lang="en-US" altLang="zh-CN" sz="2800">
                <a:sym typeface="+mn-ea"/>
              </a:rPr>
              <a:t>automation</a:t>
            </a:r>
            <a:r>
              <a:rPr sz="2800">
                <a:sym typeface="+mn-ea"/>
              </a:rPr>
              <a:t>导入编排操作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189355"/>
            <a:ext cx="10575290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272540"/>
            <a:ext cx="10852785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260475"/>
            <a:ext cx="10652760" cy="4773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995" y="433705"/>
            <a:ext cx="3857625" cy="98869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218565"/>
            <a:ext cx="10678795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4600" y="2482850"/>
            <a:ext cx="8628380" cy="2538730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alerit_id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app_key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res_id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的获取</a:t>
            </a:r>
            <a:endParaRPr lang="zh-CN" altLang="en-US" dirty="0" smtClean="0"/>
          </a:p>
          <a:p>
            <a:pPr marL="342900" indent="-342900">
              <a:buAutoNum type="arabicPeriod"/>
            </a:pP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port</a:t>
            </a:r>
            <a:r>
              <a:rPr lang="zh-CN" altLang="en-US" dirty="0" smtClean="0"/>
              <a:t>可指定、</a:t>
            </a:r>
            <a:r>
              <a:rPr lang="en-US" altLang="zh-CN" dirty="0" smtClean="0"/>
              <a:t>vm_executor_ip(</a:t>
            </a:r>
            <a:r>
              <a:rPr lang="zh-CN" altLang="en-US" dirty="0" smtClean="0"/>
              <a:t>带内</a:t>
            </a:r>
            <a:r>
              <a:rPr lang="en-US" altLang="zh-CN" dirty="0" smtClean="0"/>
              <a:t>ip)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pc_executor_ip(</a:t>
            </a:r>
            <a:r>
              <a:rPr lang="zh-CN" altLang="en-US" dirty="0" smtClean="0"/>
              <a:t>带外</a:t>
            </a:r>
            <a:r>
              <a:rPr lang="en-US" altLang="zh-CN" dirty="0" smtClean="0"/>
              <a:t>ip)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34415" y="1585595"/>
            <a:ext cx="4094480" cy="521970"/>
          </a:xfrm>
          <a:prstGeom prst="rect">
            <a:avLst/>
          </a:prstGeom>
        </p:spPr>
        <p:txBody>
          <a:bodyPr wrap="none" anchor="t">
            <a:spAutoFit/>
          </a:bodyPr>
          <a:p>
            <a:pPr indent="0">
              <a:buNone/>
            </a:pPr>
            <a:r>
              <a:rPr lang="zh-CN" altLang="en-US" sz="2800" b="1" dirty="0" smtClean="0">
                <a:sym typeface="+mn-ea"/>
              </a:rPr>
              <a:t>参数获取操作步骤如下：</a:t>
            </a:r>
            <a:endParaRPr lang="zh-CN" altLang="en-US" sz="2800" b="1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2800">
                <a:solidFill>
                  <a:srgbClr val="42A1EB"/>
                </a:solidFill>
                <a:sym typeface="+mn-ea"/>
              </a:rPr>
              <a:t>获取参数操作步骤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949960"/>
            <a:ext cx="11131550" cy="4957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Widescreen</PresentationFormat>
  <Paragraphs>63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Microsoft YaHei UI Light</vt:lpstr>
      <vt:lpstr>微软雅黑</vt:lpstr>
      <vt:lpstr>Verdana</vt:lpstr>
      <vt:lpstr>Arial Unicode MS</vt:lpstr>
      <vt:lpstr>Calibri</vt:lpstr>
      <vt:lpstr>微软雅黑 Light</vt:lpstr>
      <vt:lpstr>Office 主题​​</vt:lpstr>
      <vt:lpstr>主机状态检查操作配置</vt:lpstr>
      <vt:lpstr>PowerPoint 演示文稿</vt:lpstr>
      <vt:lpstr>automation导入编排操作</vt:lpstr>
      <vt:lpstr>PowerPoint 演示文稿</vt:lpstr>
      <vt:lpstr>PowerPoint 演示文稿</vt:lpstr>
      <vt:lpstr>PowerPoint 演示文稿</vt:lpstr>
      <vt:lpstr>PowerPoint 演示文稿</vt:lpstr>
      <vt:lpstr>获取参数操作步骤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alert配置操作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广通解决方案中心</dc:creator>
  <cp:lastModifiedBy>清世若尘</cp:lastModifiedBy>
  <cp:revision>2228</cp:revision>
  <dcterms:created xsi:type="dcterms:W3CDTF">2020-01-02T09:27:00Z</dcterms:created>
  <dcterms:modified xsi:type="dcterms:W3CDTF">2020-06-22T03:24:28Z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