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1949" r:id="rId3"/>
    <p:sldId id="2482" r:id="rId5"/>
    <p:sldId id="2483" r:id="rId6"/>
    <p:sldId id="2484" r:id="rId7"/>
    <p:sldId id="2485" r:id="rId8"/>
    <p:sldId id="2486" r:id="rId9"/>
    <p:sldId id="2487" r:id="rId10"/>
    <p:sldId id="2488" r:id="rId11"/>
    <p:sldId id="2489" r:id="rId12"/>
    <p:sldId id="2490" r:id="rId13"/>
    <p:sldId id="2491" r:id="rId14"/>
    <p:sldId id="2492" r:id="rId15"/>
    <p:sldId id="2407" r:id="rId16"/>
    <p:sldId id="2467" r:id="rId17"/>
    <p:sldId id="2469" r:id="rId18"/>
    <p:sldId id="2470" r:id="rId19"/>
    <p:sldId id="2471" r:id="rId20"/>
    <p:sldId id="2472" r:id="rId21"/>
    <p:sldId id="2473" r:id="rId22"/>
    <p:sldId id="2474" r:id="rId23"/>
    <p:sldId id="2475" r:id="rId24"/>
    <p:sldId id="2476" r:id="rId25"/>
    <p:sldId id="2477" r:id="rId26"/>
    <p:sldId id="2478" r:id="rId27"/>
    <p:sldId id="2479" r:id="rId28"/>
    <p:sldId id="2480" r:id="rId29"/>
    <p:sldId id="2481" r:id="rId30"/>
    <p:sldId id="4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1EB"/>
    <a:srgbClr val="46ABF8"/>
    <a:srgbClr val="38B2AE"/>
    <a:srgbClr val="000000"/>
    <a:srgbClr val="ED7C33"/>
    <a:srgbClr val="7A81FF"/>
    <a:srgbClr val="7060D2"/>
    <a:srgbClr val="30C2C5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6831" autoAdjust="0"/>
  </p:normalViewPr>
  <p:slideViewPr>
    <p:cSldViewPr snapToGrid="0">
      <p:cViewPr varScale="1">
        <p:scale>
          <a:sx n="127" d="100"/>
          <a:sy n="127" d="100"/>
        </p:scale>
        <p:origin x="784" y="184"/>
      </p:cViewPr>
      <p:guideLst>
        <p:guide orient="horz" pos="2022"/>
        <p:guide pos="3763"/>
      </p:guideLst>
    </p:cSldViewPr>
  </p:slideViewPr>
  <p:outlineViewPr>
    <p:cViewPr>
      <p:scale>
        <a:sx n="33" d="100"/>
        <a:sy n="33" d="100"/>
      </p:scale>
      <p:origin x="0" y="-685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2560"/>
    </p:cViewPr>
  </p:sorterViewPr>
  <p:notesViewPr>
    <p:cSldViewPr snapToGrid="0">
      <p:cViewPr varScale="1">
        <p:scale>
          <a:sx n="109" d="100"/>
          <a:sy n="109" d="100"/>
        </p:scale>
        <p:origin x="43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53C5A-BBE1-5A4C-9849-92770C462DC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64E6F-218A-1243-A890-1A97FDBB59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6BB1-CB13-4418-8FDA-BD880A96C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  <a:p>
            <a:r>
              <a:rPr lang="en-US" altLang="zh-CN" baseline="0" dirty="0"/>
              <a:t>	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CC4EE-F8B8-40A1-BBE6-1C5F9B21F9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79611" y="3451575"/>
            <a:ext cx="8232775" cy="771550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ctr">
              <a:defRPr sz="3600" b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984936" y="5173097"/>
            <a:ext cx="6222124" cy="9174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4" name="图片 1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405254" y="-830448"/>
            <a:ext cx="3288241" cy="6521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56078" y="3225593"/>
            <a:ext cx="8232775" cy="771550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ctr">
              <a:defRPr sz="3600" b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984938" y="4348273"/>
            <a:ext cx="6222124" cy="9174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6B7A9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tretch>
            <a:fillRect/>
          </a:stretch>
        </p:blipFill>
        <p:spPr>
          <a:xfrm>
            <a:off x="10743069" y="271353"/>
            <a:ext cx="1139911" cy="413153"/>
          </a:xfrm>
          <a:prstGeom prst="rect">
            <a:avLst/>
          </a:prstGeom>
        </p:spPr>
      </p:pic>
      <p:sp>
        <p:nvSpPr>
          <p:cNvPr id="2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86698" y="260283"/>
            <a:ext cx="9202993" cy="51112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 lang="zh-CN" altLang="en-US" sz="2500" b="1" u="none" strike="noStrike" kern="1200" cap="none" spc="0" normalizeH="0" dirty="0">
                <a:solidFill>
                  <a:srgbClr val="006699"/>
                </a:solidFill>
                <a:uFillTx/>
                <a:latin typeface="Arial" panose="020B0604020202020204" pitchFamily="34" charset="0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tretch>
            <a:fillRect/>
          </a:stretch>
        </p:blipFill>
        <p:spPr>
          <a:xfrm>
            <a:off x="10743069" y="271353"/>
            <a:ext cx="1139911" cy="413153"/>
          </a:xfrm>
          <a:prstGeom prst="rect">
            <a:avLst/>
          </a:prstGeom>
        </p:spPr>
      </p:pic>
      <p:sp>
        <p:nvSpPr>
          <p:cNvPr id="15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86698" y="260283"/>
            <a:ext cx="9202993" cy="51112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 lang="zh-CN" altLang="en-US" sz="2500" b="1" u="none" strike="noStrike" kern="1200" cap="none" spc="0" normalizeH="0" dirty="0">
                <a:solidFill>
                  <a:srgbClr val="006699"/>
                </a:solidFill>
                <a:uFillTx/>
                <a:latin typeface="Arial" panose="020B0604020202020204" pitchFamily="34" charset="0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tretch>
            <a:fillRect/>
          </a:stretch>
        </p:blipFill>
        <p:spPr>
          <a:xfrm>
            <a:off x="10743069" y="271353"/>
            <a:ext cx="1139911" cy="413153"/>
          </a:xfrm>
          <a:prstGeom prst="rect">
            <a:avLst/>
          </a:prstGeom>
        </p:spPr>
      </p:pic>
      <p:sp>
        <p:nvSpPr>
          <p:cNvPr id="15" name="矩形 18"/>
          <p:cNvSpPr/>
          <p:nvPr userDrawn="1"/>
        </p:nvSpPr>
        <p:spPr>
          <a:xfrm>
            <a:off x="0" y="6737445"/>
            <a:ext cx="12192000" cy="120555"/>
          </a:xfrm>
          <a:prstGeom prst="rect">
            <a:avLst/>
          </a:prstGeom>
          <a:gradFill flip="none" rotWithShape="1">
            <a:gsLst>
              <a:gs pos="0">
                <a:srgbClr val="33C7D0"/>
              </a:gs>
              <a:gs pos="13000">
                <a:srgbClr val="47ABC0"/>
              </a:gs>
              <a:gs pos="53000">
                <a:srgbClr val="47ABF8"/>
              </a:gs>
              <a:gs pos="84000">
                <a:srgbClr val="3E99DE"/>
              </a:gs>
              <a:gs pos="100000">
                <a:srgbClr val="745C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7363" y="1033671"/>
            <a:ext cx="11042650" cy="55258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7288306" y="10152529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-6142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E7EEF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5201900" y="-3510643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 rot="5400000">
            <a:off x="13209138" y="801452"/>
            <a:ext cx="466130" cy="348110"/>
          </a:xfrm>
          <a:prstGeom prst="rect">
            <a:avLst/>
          </a:prstGeom>
          <a:solidFill>
            <a:srgbClr val="45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7" name="矩形 46"/>
          <p:cNvSpPr/>
          <p:nvPr userDrawn="1"/>
        </p:nvSpPr>
        <p:spPr>
          <a:xfrm rot="5400000">
            <a:off x="12817344" y="801453"/>
            <a:ext cx="466131" cy="348110"/>
          </a:xfrm>
          <a:prstGeom prst="rect">
            <a:avLst/>
          </a:prstGeom>
          <a:solidFill>
            <a:srgbClr val="6B7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8" name="矩形 47"/>
          <p:cNvSpPr/>
          <p:nvPr userDrawn="1"/>
        </p:nvSpPr>
        <p:spPr>
          <a:xfrm rot="5400000">
            <a:off x="12408476" y="801452"/>
            <a:ext cx="466131" cy="348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2399837" y="79843"/>
            <a:ext cx="492015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标题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 userDrawn="1"/>
        </p:nvSpPr>
        <p:spPr>
          <a:xfrm>
            <a:off x="12435850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 userDrawn="1"/>
        </p:nvSpPr>
        <p:spPr>
          <a:xfrm>
            <a:off x="1277601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副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 userDrawn="1"/>
        </p:nvSpPr>
        <p:spPr>
          <a:xfrm>
            <a:off x="1310480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选中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 rot="5400000">
            <a:off x="13209138" y="801452"/>
            <a:ext cx="466130" cy="348110"/>
          </a:xfrm>
          <a:prstGeom prst="rect">
            <a:avLst/>
          </a:prstGeom>
          <a:solidFill>
            <a:srgbClr val="6C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>
            <a:off x="12399837" y="79843"/>
            <a:ext cx="492015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标题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>
            <a:off x="12381993" y="1484280"/>
            <a:ext cx="901377" cy="37525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kumimoji="1" lang="zh-CN" altLang="en-US" sz="120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多色配搭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2" name="Rectangle for Speaker Name"/>
          <p:cNvSpPr/>
          <p:nvPr userDrawn="1"/>
        </p:nvSpPr>
        <p:spPr bwMode="auto">
          <a:xfrm>
            <a:off x="13095706" y="4390720"/>
            <a:ext cx="462494" cy="457044"/>
          </a:xfrm>
          <a:prstGeom prst="rect">
            <a:avLst/>
          </a:prstGeom>
          <a:solidFill>
            <a:srgbClr val="00B05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2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3" name="Rectangle for Speaker Name"/>
          <p:cNvSpPr/>
          <p:nvPr userDrawn="1"/>
        </p:nvSpPr>
        <p:spPr bwMode="auto">
          <a:xfrm>
            <a:off x="12505927" y="4390720"/>
            <a:ext cx="462494" cy="447842"/>
          </a:xfrm>
          <a:prstGeom prst="rect">
            <a:avLst/>
          </a:prstGeom>
          <a:solidFill>
            <a:srgbClr val="00B0F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sz="105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4" name="圆角矩形 88"/>
          <p:cNvSpPr/>
          <p:nvPr userDrawn="1"/>
        </p:nvSpPr>
        <p:spPr>
          <a:xfrm rot="16200000">
            <a:off x="12530117" y="6416826"/>
            <a:ext cx="489469" cy="180847"/>
          </a:xfrm>
          <a:prstGeom prst="rect">
            <a:avLst/>
          </a:prstGeom>
          <a:solidFill>
            <a:srgbClr val="2FC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5" name="圆角矩形 89"/>
          <p:cNvSpPr/>
          <p:nvPr userDrawn="1"/>
        </p:nvSpPr>
        <p:spPr>
          <a:xfrm rot="16200000">
            <a:off x="12733779" y="6416950"/>
            <a:ext cx="489469" cy="180600"/>
          </a:xfrm>
          <a:prstGeom prst="rect">
            <a:avLst/>
          </a:prstGeom>
          <a:solidFill>
            <a:srgbClr val="2CA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6" name="圆角矩形 90"/>
          <p:cNvSpPr/>
          <p:nvPr userDrawn="1"/>
        </p:nvSpPr>
        <p:spPr>
          <a:xfrm rot="16200000">
            <a:off x="12940619" y="6411118"/>
            <a:ext cx="489469" cy="192263"/>
          </a:xfrm>
          <a:prstGeom prst="rect">
            <a:avLst/>
          </a:prstGeom>
          <a:solidFill>
            <a:srgbClr val="50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7" name="圆角矩形 91"/>
          <p:cNvSpPr/>
          <p:nvPr userDrawn="1"/>
        </p:nvSpPr>
        <p:spPr>
          <a:xfrm rot="16200000">
            <a:off x="13151957" y="6416238"/>
            <a:ext cx="489469" cy="182024"/>
          </a:xfrm>
          <a:prstGeom prst="rect">
            <a:avLst/>
          </a:prstGeom>
          <a:solidFill>
            <a:srgbClr val="55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8" name="圆角矩形 92"/>
          <p:cNvSpPr/>
          <p:nvPr userDrawn="1"/>
        </p:nvSpPr>
        <p:spPr>
          <a:xfrm rot="16200000">
            <a:off x="13355249" y="6418404"/>
            <a:ext cx="489469" cy="177693"/>
          </a:xfrm>
          <a:prstGeom prst="rect">
            <a:avLst/>
          </a:prstGeom>
          <a:solidFill>
            <a:srgbClr val="745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8" name="圆角矩形 93"/>
          <p:cNvSpPr/>
          <p:nvPr userDrawn="1"/>
        </p:nvSpPr>
        <p:spPr>
          <a:xfrm rot="16200000">
            <a:off x="13548283" y="6425815"/>
            <a:ext cx="489469" cy="162869"/>
          </a:xfrm>
          <a:prstGeom prst="rect">
            <a:avLst/>
          </a:prstGeom>
          <a:solidFill>
            <a:srgbClr val="9F7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9" name="圆角矩形 94"/>
          <p:cNvSpPr/>
          <p:nvPr userDrawn="1"/>
        </p:nvSpPr>
        <p:spPr>
          <a:xfrm rot="16200000">
            <a:off x="12324729" y="6416539"/>
            <a:ext cx="489469" cy="181421"/>
          </a:xfrm>
          <a:prstGeom prst="rect">
            <a:avLst/>
          </a:prstGeom>
          <a:solidFill>
            <a:srgbClr val="4367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10" name="组合 7"/>
          <p:cNvGrpSpPr/>
          <p:nvPr userDrawn="1"/>
        </p:nvGrpSpPr>
        <p:grpSpPr>
          <a:xfrm>
            <a:off x="12493263" y="5375963"/>
            <a:ext cx="1064937" cy="373686"/>
            <a:chOff x="12493263" y="4330944"/>
            <a:chExt cx="733028" cy="445767"/>
          </a:xfrm>
        </p:grpSpPr>
        <p:sp>
          <p:nvSpPr>
            <p:cNvPr id="111" name="矩形 110"/>
            <p:cNvSpPr/>
            <p:nvPr userDrawn="1"/>
          </p:nvSpPr>
          <p:spPr>
            <a:xfrm rot="16200000">
              <a:off x="12350642" y="4473566"/>
              <a:ext cx="445766" cy="160524"/>
            </a:xfrm>
            <a:prstGeom prst="rect">
              <a:avLst/>
            </a:prstGeom>
            <a:solidFill>
              <a:srgbClr val="32D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 rot="16200000">
              <a:off x="12546906" y="4473565"/>
              <a:ext cx="445766" cy="160524"/>
            </a:xfrm>
            <a:prstGeom prst="rect">
              <a:avLst/>
            </a:prstGeom>
            <a:solidFill>
              <a:srgbClr val="31AE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 rot="16200000">
              <a:off x="12733972" y="4473566"/>
              <a:ext cx="445766" cy="160524"/>
            </a:xfrm>
            <a:prstGeom prst="rect">
              <a:avLst/>
            </a:prstGeom>
            <a:solidFill>
              <a:srgbClr val="3A9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4" name="矩形 113"/>
            <p:cNvSpPr/>
            <p:nvPr userDrawn="1"/>
          </p:nvSpPr>
          <p:spPr>
            <a:xfrm rot="16200000">
              <a:off x="12923146" y="4473566"/>
              <a:ext cx="445766" cy="160524"/>
            </a:xfrm>
            <a:prstGeom prst="rect">
              <a:avLst/>
            </a:prstGeom>
            <a:solidFill>
              <a:srgbClr val="4C77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5" name="文本框 114"/>
          <p:cNvSpPr txBox="1"/>
          <p:nvPr userDrawn="1"/>
        </p:nvSpPr>
        <p:spPr>
          <a:xfrm>
            <a:off x="12419017" y="5113243"/>
            <a:ext cx="1384318" cy="267149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r>
              <a:rPr kumimoji="1"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单色渐变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12419017" y="5922509"/>
            <a:ext cx="1104150" cy="34000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kumimoji="1"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多色渐变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>
            <a:off x="12409805" y="4061773"/>
            <a:ext cx="1439961" cy="31514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kumimoji="1"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大面积色块</a:t>
            </a:r>
            <a:endParaRPr kumimoji="1"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12435850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>
            <a:off x="1277601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副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>
            <a:off x="13104805" y="424003"/>
            <a:ext cx="377747" cy="260194"/>
          </a:xfrm>
          <a:prstGeom prst="rect">
            <a:avLst/>
          </a:prstGeom>
        </p:spPr>
        <p:txBody>
          <a:bodyPr wrap="none" rtlCol="0">
            <a:normAutofit fontScale="70000" lnSpcReduction="20000"/>
          </a:bodyPr>
          <a:lstStyle/>
          <a:p>
            <a:r>
              <a:rPr kumimoji="1"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选中</a:t>
            </a:r>
            <a:endParaRPr kumimoji="1"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8" name="流程图: 接点 3"/>
          <p:cNvSpPr/>
          <p:nvPr userDrawn="1"/>
        </p:nvSpPr>
        <p:spPr>
          <a:xfrm>
            <a:off x="12612277" y="1810520"/>
            <a:ext cx="512496" cy="469954"/>
          </a:xfrm>
          <a:prstGeom prst="flowChartConnector">
            <a:avLst/>
          </a:prstGeom>
          <a:solidFill>
            <a:srgbClr val="3A94E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76" name="流程图: 接点 5"/>
          <p:cNvSpPr/>
          <p:nvPr userDrawn="1"/>
        </p:nvSpPr>
        <p:spPr>
          <a:xfrm>
            <a:off x="12612277" y="2084396"/>
            <a:ext cx="512496" cy="469954"/>
          </a:xfrm>
          <a:prstGeom prst="flowChartConnector">
            <a:avLst/>
          </a:prstGeom>
          <a:solidFill>
            <a:srgbClr val="41CDE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77" name="流程图: 接点 7"/>
          <p:cNvSpPr/>
          <p:nvPr userDrawn="1"/>
        </p:nvSpPr>
        <p:spPr>
          <a:xfrm flipV="1">
            <a:off x="12611084" y="2358272"/>
            <a:ext cx="514882" cy="472142"/>
          </a:xfrm>
          <a:prstGeom prst="flowChartConnector">
            <a:avLst/>
          </a:prstGeom>
          <a:solidFill>
            <a:srgbClr val="2BEA9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79" name="流程图: 接点 8"/>
          <p:cNvSpPr/>
          <p:nvPr userDrawn="1"/>
        </p:nvSpPr>
        <p:spPr>
          <a:xfrm flipV="1">
            <a:off x="12611084" y="2634336"/>
            <a:ext cx="514882" cy="472142"/>
          </a:xfrm>
          <a:prstGeom prst="flowChartConnector">
            <a:avLst/>
          </a:prstGeom>
          <a:solidFill>
            <a:srgbClr val="6CDF48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0" name="流程图: 接点 4"/>
          <p:cNvSpPr/>
          <p:nvPr userDrawn="1"/>
        </p:nvSpPr>
        <p:spPr>
          <a:xfrm>
            <a:off x="12612277" y="2910400"/>
            <a:ext cx="512496" cy="46995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4" name="流程图: 接点 10"/>
          <p:cNvSpPr/>
          <p:nvPr userDrawn="1"/>
        </p:nvSpPr>
        <p:spPr>
          <a:xfrm flipV="1">
            <a:off x="12611084" y="3184276"/>
            <a:ext cx="514882" cy="472142"/>
          </a:xfrm>
          <a:prstGeom prst="flowChartConnector">
            <a:avLst/>
          </a:prstGeom>
          <a:solidFill>
            <a:srgbClr val="FF942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9" name="流程图: 接点 10"/>
          <p:cNvSpPr/>
          <p:nvPr userDrawn="1"/>
        </p:nvSpPr>
        <p:spPr>
          <a:xfrm flipV="1">
            <a:off x="12611084" y="3460343"/>
            <a:ext cx="514882" cy="472142"/>
          </a:xfrm>
          <a:prstGeom prst="flowChartConnector">
            <a:avLst/>
          </a:prstGeom>
          <a:solidFill>
            <a:srgbClr val="FF612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90833" y="898416"/>
            <a:ext cx="8232775" cy="1321523"/>
          </a:xfrm>
        </p:spPr>
        <p:txBody>
          <a:bodyPr/>
          <a:lstStyle/>
          <a:p>
            <a:r>
              <a:rPr kumimoji="1" lang="zh-CN" sz="3600" b="0" dirty="0"/>
              <a:t>博客项目开发</a:t>
            </a:r>
            <a:endParaRPr kumimoji="1" lang="zh-CN" sz="3600" b="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792095" y="3266440"/>
            <a:ext cx="6363970" cy="917575"/>
          </a:xfrm>
        </p:spPr>
        <p:txBody>
          <a:bodyPr/>
          <a:lstStyle/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9</a:t>
            </a:r>
            <a:r>
              <a:rPr kumimoji="1" lang="zh-CN" altLang="en-US" dirty="0"/>
              <a:t>月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9425" y="788670"/>
            <a:ext cx="11658600" cy="5791200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pip install jieba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在应用目录下创建</a:t>
            </a:r>
            <a:r>
              <a:rPr lang="en-US" altLang="zh-CN" dirty="0" smtClean="0"/>
              <a:t>tokenizer.py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编辑</a:t>
            </a:r>
            <a:r>
              <a:rPr lang="en-US" altLang="zh-CN" dirty="0" smtClean="0"/>
              <a:t>tokenizer.py</a:t>
            </a:r>
            <a:r>
              <a:rPr lang="zh-CN" altLang="en-US" dirty="0" smtClean="0"/>
              <a:t>文件，工具包直接使用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735455"/>
            <a:ext cx="671512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717550"/>
            <a:ext cx="11353800" cy="5667375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dirty="0" smtClean="0"/>
              <a:t>4.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whoosh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引擎，将Lib\site-packages\haystack\backends\whoosh_backend.py拷贝到应用目录下，并且改名为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whoosh_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cn_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backend.py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whoosh_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cn_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backend.py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882775"/>
            <a:ext cx="931100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475" y="760095"/>
            <a:ext cx="11553825" cy="5791200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dirty="0" smtClean="0"/>
              <a:t>6. </a:t>
            </a:r>
            <a:r>
              <a:rPr lang="zh-CN" altLang="en-US" dirty="0" smtClean="0"/>
              <a:t>修改搜索引擎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重新执行  </a:t>
            </a:r>
            <a:r>
              <a:rPr lang="en-US" altLang="zh-CN" dirty="0" smtClean="0"/>
              <a:t>python manage.py rebuild_index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271270"/>
            <a:ext cx="64865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知识点预知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1655" y="803910"/>
            <a:ext cx="11371580" cy="5388610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将数据库表生成到模型当中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manage.py inspectdb&gt;movie/models.py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showsql():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print(connection.queries[-1]["sql"])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解析器中通过 模型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.object.all()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获取到全部数据 执行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showsql()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函数获取到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模型.object.raw("原生SQL语句")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显示数据库图片的方法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（固定格式）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django.views.static import serve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DEBUG: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urlpatterns.append(url(r'^media/(?P&lt;path&gt;.*)/$', serve, {'document_root': MEDIA_ROOT}))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DEBUG=False  在templates下创建一个404.html、500.html页面，那么只要页面出现404报错就会显示该页面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dirty="0" smtClean="0"/>
          </a:p>
          <a:p>
            <a:pPr indent="0">
              <a:buFont typeface="+mj-lt"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内部的一个函数作为它一个外部的返回叫做闭包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dirty="0" smtClean="0"/>
          </a:p>
          <a:p>
            <a:pPr indent="0">
              <a:buFont typeface="+mj-lt"/>
              <a:buNone/>
            </a:pPr>
            <a:endParaRPr lang="en-US" altLang="zh-CN" dirty="0" smtClean="0"/>
          </a:p>
          <a:p>
            <a:pPr indent="0">
              <a:buFont typeface="+mj-lt"/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655" y="803910"/>
            <a:ext cx="11371580" cy="5388610"/>
          </a:xfrm>
          <a:prstGeom prst="rect">
            <a:avLst/>
          </a:prstGeom>
        </p:spPr>
        <p:txBody>
          <a:bodyPr>
            <a:normAutofit/>
          </a:bodyPr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全局上下文的使用，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(1)在应用文件夹下创建mycontextprocessor.py文件（文件名可以随便写）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(2)然后在项目的settings中TEMPLATES["OPTIONS"]中添加"post.mycontextprocessor.getRightInfo"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(3)最后直接在页面上使用该函数的返回数据即可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下载图片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img_path = os.path.join(os.getcwd(), "media", photo.replace("/", "\\"))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with open(img_path, 'rb') as fp: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response = HttpResponse(fp.read())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response["Content-Type"] = "image/jpg"  # 表示具体请求中的媒体类型信息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response["Content-Disposition"] = "attachment;filename={}".format(img_name)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在HTTP场景中，第一个参数或者是inline（默认值，表示回复中的消息体会以页面的一部分或者整个页面的形式展示），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或者是attachment（意味着消息体应该被下载到本地；大多数浏览器会呈现一个“保存为”的对话框，将filename的值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预填为下载后的文件名，假如它存在的话）。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Content-Disposition: inline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Content-Disposition: attachment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Content-Disposition: attachment; filename="filename.jpg"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富文本的使用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4675" y="837565"/>
            <a:ext cx="11430000" cy="564832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安装库文件   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django-ckeditor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配置第三方应用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INSTALLED_APPS = [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"ckeditor",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"ckeditor_uploader",  # 上传文件时用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配置MEDIA映射路径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MEDIA_URL = "/media/"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MEDIA_ROOT = os.path.join(BASE_DIR, "media")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CKEDITOR_UPLOAD_PATH = "upload/"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配置项目包下的映射路径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urlpatterns = [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path('admin/', admin.site.urls),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path('ckeditor', include("ckeditor_uploader.urls")),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DEBUG: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from django.views.static import serve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urlpatterns.append(url(r'^media/(?P&lt;path&gt;.*)/$', serve, {'document_root': MEDIA_ROOT})) # 系统自动读取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2878" y="5827978"/>
            <a:ext cx="3923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gradFill flip="none" rotWithShape="1">
                  <a:gsLst>
                    <a:gs pos="0">
                      <a:srgbClr val="33C7D0"/>
                    </a:gs>
                    <a:gs pos="50000">
                      <a:srgbClr val="5092CE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优云运维中台，助力数字化转型</a:t>
            </a:r>
            <a:endParaRPr lang="en-US" altLang="zh-CN" sz="2000" b="1" dirty="0">
              <a:gradFill flip="none" rotWithShape="1">
                <a:gsLst>
                  <a:gs pos="0">
                    <a:srgbClr val="33C7D0"/>
                  </a:gs>
                  <a:gs pos="50000">
                    <a:srgbClr val="5092CE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2" descr="https://timgsa.baidu.com/timg?image&amp;quality=80&amp;size=b9999_10000&amp;sec=1490952071334&amp;di=8580b1d8549ed4252de93fb1b4a5a42b&amp;imgtype=0&amp;src=http%3A%2F%2Fimg01.taopic.com%2F151213%2F240411-15121310312057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0"/>
            <a:ext cx="5389124" cy="674534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882251" y="1827284"/>
            <a:ext cx="1422523" cy="75114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4000" dirty="0">
              <a:ln w="0"/>
              <a:solidFill>
                <a:srgbClr val="46ABF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6696" y="2792039"/>
            <a:ext cx="1842171" cy="646331"/>
          </a:xfrm>
          <a:prstGeom prst="rect">
            <a:avLst/>
          </a:prstGeom>
          <a:solidFill>
            <a:schemeClr val="bg1">
              <a:lumMod val="75000"/>
              <a:alpha val="72941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Thanks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6069" y="2137228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endParaRPr lang="en-US" sz="800" dirty="0"/>
          </a:p>
        </p:txBody>
      </p:sp>
      <p:pic>
        <p:nvPicPr>
          <p:cNvPr id="9" name="图片 14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-28000" contrast="41000"/>
          </a:blip>
          <a:srcRect l="1" t="-2205" r="63593"/>
          <a:stretch>
            <a:fillRect/>
          </a:stretch>
        </p:blipFill>
        <p:spPr>
          <a:xfrm>
            <a:off x="8249458" y="4758069"/>
            <a:ext cx="841581" cy="8562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11771" y="3556000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4675" y="837565"/>
            <a:ext cx="11430000" cy="5648325"/>
          </a:xfrm>
          <a:prstGeom prst="rect">
            <a:avLst/>
          </a:prstGeom>
        </p:spPr>
        <p:txBody>
          <a:bodyPr>
            <a:normAutofit/>
          </a:bodyPr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修改模型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ckeditor_uploader.fields import RichTextUploadingField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+mj-lt"/>
              <a:buNone/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504950"/>
            <a:ext cx="84963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全文搜索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1800" y="765175"/>
            <a:ext cx="11515725" cy="5753100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 django-haystack(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Solr, Elasticsearch, Whossh, Xaplan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 whoosh(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具体的搜索引擎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settings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中添加应用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480945"/>
            <a:ext cx="459105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900" y="777875"/>
            <a:ext cx="11610975" cy="5659755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settings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中指定配置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指定生成的索引路径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HAYSTACK_CONNECTIONS = {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'default': {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'ENGINE': 'post.whoosh_cn_backend.WhooshEngine',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'PATH': os.path.join(BASE_DIR, 'whoosh_index'),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},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实时生成索引文件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HAYSTACK_SIGNAL_PROCESSOR = 'haystack.signals.RealtimeSignalProcessor'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551555"/>
            <a:ext cx="63817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0400" y="703580"/>
            <a:ext cx="11315700" cy="5876925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dirty="0" smtClean="0"/>
              <a:t>5. </a:t>
            </a:r>
            <a:r>
              <a:rPr lang="zh-CN" altLang="en-US" dirty="0" smtClean="0"/>
              <a:t>在应用下创建search_indexes.py文件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162050"/>
            <a:ext cx="3159760" cy="4010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162050"/>
            <a:ext cx="758190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6550" y="736600"/>
            <a:ext cx="11610975" cy="5724525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dirty="0" smtClean="0"/>
              <a:t>6. </a:t>
            </a:r>
            <a:r>
              <a:rPr lang="zh-CN" altLang="en-US" dirty="0" smtClean="0"/>
              <a:t>在项目根目录</a:t>
            </a:r>
            <a:r>
              <a:rPr lang="en-US" altLang="zh-CN" dirty="0" smtClean="0"/>
              <a:t>/templates/</a:t>
            </a:r>
            <a:r>
              <a:rPr lang="zh-CN" altLang="en-US" dirty="0" smtClean="0"/>
              <a:t>目录下创建   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templates\search\indexes\应用名\模型类名小写_text.txt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templates\search\indexes\post\post_text.txt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7. </a:t>
            </a:r>
            <a:r>
              <a:rPr lang="zh-CN" altLang="en-US" dirty="0" smtClean="0">
                <a:sym typeface="+mn-ea"/>
              </a:rPr>
              <a:t>编辑</a:t>
            </a:r>
            <a:r>
              <a:rPr lang="zh-CN" altLang="en-US" dirty="0" smtClean="0">
                <a:sym typeface="+mn-ea"/>
              </a:rPr>
              <a:t>post_text.txt    </a:t>
            </a:r>
            <a:r>
              <a:rPr lang="en-US" altLang="zh-CN" dirty="0" smtClean="0">
                <a:sym typeface="+mn-ea"/>
              </a:rPr>
              <a:t>object</a:t>
            </a:r>
            <a:r>
              <a:rPr lang="zh-CN" altLang="en-US" dirty="0" smtClean="0">
                <a:sym typeface="+mn-ea"/>
              </a:rPr>
              <a:t>指的是</a:t>
            </a:r>
            <a:r>
              <a:rPr lang="en-US" altLang="zh-CN" dirty="0" smtClean="0">
                <a:sym typeface="+mn-ea"/>
              </a:rPr>
              <a:t>post</a:t>
            </a:r>
            <a:r>
              <a:rPr lang="zh-CN" altLang="en-US" dirty="0" smtClean="0">
                <a:sym typeface="+mn-ea"/>
              </a:rPr>
              <a:t>对象不可少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通过命令生成索引文件</a:t>
            </a:r>
            <a:endParaRPr lang="zh-CN" altLang="en-US" dirty="0" smtClean="0"/>
          </a:p>
          <a:p>
            <a:r>
              <a:rPr lang="en-US" altLang="zh-CN" dirty="0" smtClean="0"/>
              <a:t>python manage.py rebuild_index</a:t>
            </a:r>
            <a:endParaRPr lang="en-US" altLang="zh-CN" dirty="0" smtClean="0"/>
          </a:p>
          <a:p>
            <a:r>
              <a:rPr lang="zh-CN" altLang="en-US" dirty="0" smtClean="0"/>
              <a:t>执行之后会生成</a:t>
            </a:r>
            <a:r>
              <a:rPr lang="en-US" altLang="zh-CN" dirty="0" smtClean="0"/>
              <a:t>whoosh_index</a:t>
            </a:r>
            <a:r>
              <a:rPr lang="zh-CN" altLang="en-US" dirty="0" smtClean="0"/>
              <a:t>文件  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2190750"/>
            <a:ext cx="3639185" cy="2040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4298950"/>
            <a:ext cx="351472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525" y="722630"/>
            <a:ext cx="11420475" cy="5781675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dirty="0" smtClean="0"/>
              <a:t>9. </a:t>
            </a:r>
            <a:r>
              <a:rPr lang="zh-CN" altLang="en-US" dirty="0" smtClean="0"/>
              <a:t>编辑搜索框请求信息（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不能修改）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10.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url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104900"/>
            <a:ext cx="6677025" cy="180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2914650"/>
            <a:ext cx="6677025" cy="3585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525" y="722630"/>
            <a:ext cx="11420475" cy="5781675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 dirty="0" smtClean="0"/>
              <a:t>11. </a:t>
            </a:r>
            <a:r>
              <a:rPr lang="zh-CN" altLang="en-US" dirty="0" smtClean="0"/>
              <a:t>在项目根目录下的</a:t>
            </a:r>
            <a:r>
              <a:rPr lang="en-US" altLang="zh-CN" dirty="0" smtClean="0"/>
              <a:t>templates/search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search.html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336040"/>
            <a:ext cx="11087100" cy="4554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2784</Words>
  <Application>WPS 演示</Application>
  <PresentationFormat>Widescreen</PresentationFormat>
  <Paragraphs>230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Microsoft YaHei UI Light</vt:lpstr>
      <vt:lpstr>微软雅黑</vt:lpstr>
      <vt:lpstr>Arial</vt:lpstr>
      <vt:lpstr>Calibri</vt:lpstr>
      <vt:lpstr>等线</vt:lpstr>
      <vt:lpstr>Wingdings</vt:lpstr>
      <vt:lpstr>微软雅黑 Light</vt:lpstr>
      <vt:lpstr>Verdana</vt:lpstr>
      <vt:lpstr>Arial Unicode MS</vt:lpstr>
      <vt:lpstr>Office 主题​​</vt:lpstr>
      <vt:lpstr>PPT主题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广通解决方案中心</dc:creator>
  <cp:lastModifiedBy>清世若尘</cp:lastModifiedBy>
  <cp:revision>2221</cp:revision>
  <dcterms:created xsi:type="dcterms:W3CDTF">2020-01-02T09:27:00Z</dcterms:created>
  <dcterms:modified xsi:type="dcterms:W3CDTF">2020-09-16T08:05:41Z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