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2C95-CBBC-0947-8848-F4A15F3F6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CE32E-7375-3749-B504-7B97A23BE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3851-DEF1-1B47-BCDE-E7059B12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BBCE-3829-9941-91CA-1D10731E977A}" type="datetimeFigureOut">
              <a:rPr lang="en-AU" smtClean="0"/>
              <a:t>7/7/20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1D546-1FAA-8146-AE41-5BBF8FDD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34D8-97DF-0D49-A7E7-99346523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18DE-75A9-4E40-B31D-EA0E83D6D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56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D4B9-7CBC-B64A-9373-3563F5F8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F3ABC-A8E8-5542-8B07-076C2C0CE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426D-99E1-6B46-8468-0338EDA6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BBCE-3829-9941-91CA-1D10731E977A}" type="datetimeFigureOut">
              <a:rPr lang="en-AU" smtClean="0"/>
              <a:t>7/7/20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D5B9-9FE8-234B-9A74-C7850E06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5731C-3F3D-4048-9DDD-219865E3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18DE-75A9-4E40-B31D-EA0E83D6D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56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A7582-C578-3648-A3F9-A5CF14B8D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A95F8-F49A-D846-B069-1D760674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6DDBF-3C7C-DA47-82C9-30F08365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BBCE-3829-9941-91CA-1D10731E977A}" type="datetimeFigureOut">
              <a:rPr lang="en-AU" smtClean="0"/>
              <a:t>7/7/20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55671-DFE6-C64C-B225-6BAF2FBF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4694-7AF4-4542-A1C2-389309CB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18DE-75A9-4E40-B31D-EA0E83D6D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31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8BF6-185A-3841-93D0-EC6EF11B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A0B3-C82B-FC44-A0D8-DE8D87F1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6137-EC90-5743-9A85-553156ED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BBCE-3829-9941-91CA-1D10731E977A}" type="datetimeFigureOut">
              <a:rPr lang="en-AU" smtClean="0"/>
              <a:t>7/7/20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01968-545D-3142-8723-2AD5A180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EA4FE-C9C8-A94C-842A-8094403B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18DE-75A9-4E40-B31D-EA0E83D6D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300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5783-54AD-6047-924E-434D9E7C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505C0-4B48-3D47-B4AF-856DDF8F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C43E-B640-1040-B084-12CA0AF2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BBCE-3829-9941-91CA-1D10731E977A}" type="datetimeFigureOut">
              <a:rPr lang="en-AU" smtClean="0"/>
              <a:t>7/7/20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5124-410B-5C4C-A3FB-D0E0470B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61B4-9F0C-C041-9B28-833C7530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18DE-75A9-4E40-B31D-EA0E83D6D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88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6C17-F786-4D4E-BCA6-11BEBCF4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63EC-4C9C-BF43-9F7B-8B2607B0E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BD322-26DB-2F4D-BBFB-7EC89111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586DD-E52B-CD43-AD9F-DA3B654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BBCE-3829-9941-91CA-1D10731E977A}" type="datetimeFigureOut">
              <a:rPr lang="en-AU" smtClean="0"/>
              <a:t>7/7/20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D34EA-E106-B347-A34C-02F94050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45B71-E23F-2640-9A93-D77A8806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18DE-75A9-4E40-B31D-EA0E83D6D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78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A308-A174-3544-AC92-C3F2CCEF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3110-0C4F-2046-AAC1-FAD16FF59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0D97C-4EE7-BD47-8A5C-0A2EB8F15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3E0C-11C6-6F4F-9383-845179171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1CACE-A26F-194B-90AF-750F0C5CC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47105-0E6F-4344-924A-13D916CB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BBCE-3829-9941-91CA-1D10731E977A}" type="datetimeFigureOut">
              <a:rPr lang="en-AU" smtClean="0"/>
              <a:t>7/7/20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1A785-B6A1-6146-AF1C-89D52989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4FD2D-C62C-2846-997D-3493ABAD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18DE-75A9-4E40-B31D-EA0E83D6D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2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F931-42D2-3D4A-BA7E-EF2662F9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F49EC-CE8D-BC49-8DD1-3CF87A56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BBCE-3829-9941-91CA-1D10731E977A}" type="datetimeFigureOut">
              <a:rPr lang="en-AU" smtClean="0"/>
              <a:t>7/7/20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0D816-5409-7F4B-8018-F093E094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709D8-4759-874F-B734-CCCF8506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18DE-75A9-4E40-B31D-EA0E83D6D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93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9C6F-A0EB-1C41-AA19-76ADEB27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BBCE-3829-9941-91CA-1D10731E977A}" type="datetimeFigureOut">
              <a:rPr lang="en-AU" smtClean="0"/>
              <a:t>7/7/20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2DC14-829D-294B-A687-26E4F38C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18498-4CC7-BF4D-845B-84A7606B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18DE-75A9-4E40-B31D-EA0E83D6D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01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A683-A1FC-3E49-A997-EF096D29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C693-F43D-804A-BAFB-85FA0BB5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5DFD3-0DD7-6345-96DF-F757887A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17383-9DA8-6D41-AE53-6969E70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BBCE-3829-9941-91CA-1D10731E977A}" type="datetimeFigureOut">
              <a:rPr lang="en-AU" smtClean="0"/>
              <a:t>7/7/20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2A11C-49AB-3340-A755-D57A0EC6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925D-6683-B545-B43D-6B47E4DE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18DE-75A9-4E40-B31D-EA0E83D6D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2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40D6-CC6A-3E45-B7C6-F21B22EC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BFE8F-CD7D-1946-9FBF-64785E88F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201E3-940A-154A-904A-EB166EEA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31002-FA9A-9C42-BB20-D63D5B3E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BBCE-3829-9941-91CA-1D10731E977A}" type="datetimeFigureOut">
              <a:rPr lang="en-AU" smtClean="0"/>
              <a:t>7/7/20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AAA5A-648D-2347-91D0-D0D70C9F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45CB3-818F-524B-BEDD-6AF41B53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18DE-75A9-4E40-B31D-EA0E83D6D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99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F1F7B-11F4-114A-AABB-7B8A69F7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F8E16-F9D3-C94C-88A2-2A401377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2FC79-2A52-5A45-A686-7897E2674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BBCE-3829-9941-91CA-1D10731E977A}" type="datetimeFigureOut">
              <a:rPr lang="en-AU" smtClean="0"/>
              <a:t>7/7/20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E5161-71E8-B74D-8E2A-ECEA3CFCA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5C16A-CD28-1449-B28A-DB744259E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18DE-75A9-4E40-B31D-EA0E83D6D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33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E0F3-E5FE-F341-9594-875001CCD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MitoImpute</a:t>
            </a:r>
            <a:r>
              <a:rPr lang="en-AU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5F8A4-BDE3-A84D-9A58-BB6DC6C0A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58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84A9-42D8-2841-AA93-BF927C50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Additional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FB16EF-441D-A24C-B505-7835E3E0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Finish updating manuscript and then </a:t>
            </a:r>
            <a:r>
              <a:rPr lang="en-AU"/>
              <a:t>submit it again!</a:t>
            </a:r>
          </a:p>
        </p:txBody>
      </p:sp>
    </p:spTree>
    <p:extLst>
      <p:ext uri="{BB962C8B-B14F-4D97-AF65-F5344CB8AC3E}">
        <p14:creationId xmlns:p14="http://schemas.microsoft.com/office/powerpoint/2010/main" val="64522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435B-E790-7B4E-9EC0-98B18232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E503-4007-9C48-B1A2-21A3C173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Need to impute missing mitochondrial DNA variant</a:t>
            </a:r>
          </a:p>
          <a:p>
            <a:pPr lvl="1"/>
            <a:r>
              <a:rPr lang="en-AU" dirty="0"/>
              <a:t>Use a reference panel that captures haplotype diversity</a:t>
            </a:r>
          </a:p>
          <a:p>
            <a:endParaRPr lang="en-AU" dirty="0"/>
          </a:p>
          <a:p>
            <a:r>
              <a:rPr lang="en-AU" dirty="0"/>
              <a:t>Brings older and incomplete datasets up-to-date with newer whole molecule sequencing data</a:t>
            </a:r>
          </a:p>
          <a:p>
            <a:pPr lvl="1"/>
            <a:r>
              <a:rPr lang="en-AU" dirty="0"/>
              <a:t>ADNI1 genotyping array captured 138 mitochondrial variable nucleotides</a:t>
            </a:r>
          </a:p>
          <a:p>
            <a:pPr lvl="1"/>
            <a:r>
              <a:rPr lang="en-AU" dirty="0"/>
              <a:t>ADN3 resequencing captured ~16,569 nucleotides – variable or invariant</a:t>
            </a:r>
          </a:p>
          <a:p>
            <a:endParaRPr lang="en-AU" dirty="0"/>
          </a:p>
          <a:p>
            <a:r>
              <a:rPr lang="en-AU" dirty="0"/>
              <a:t>Variant imputation very common in autosomal data</a:t>
            </a:r>
          </a:p>
          <a:p>
            <a:pPr lvl="1"/>
            <a:r>
              <a:rPr lang="en-AU" dirty="0"/>
              <a:t>1,000 Genomes Project</a:t>
            </a:r>
          </a:p>
          <a:p>
            <a:pPr lvl="1"/>
            <a:r>
              <a:rPr lang="en-AU" dirty="0"/>
              <a:t>HapMap </a:t>
            </a:r>
          </a:p>
        </p:txBody>
      </p:sp>
    </p:spTree>
    <p:extLst>
      <p:ext uri="{BB962C8B-B14F-4D97-AF65-F5344CB8AC3E}">
        <p14:creationId xmlns:p14="http://schemas.microsoft.com/office/powerpoint/2010/main" val="90699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14D5D-D236-7942-91D7-7F2D448051DB}"/>
              </a:ext>
            </a:extLst>
          </p:cNvPr>
          <p:cNvSpPr/>
          <p:nvPr/>
        </p:nvSpPr>
        <p:spPr>
          <a:xfrm>
            <a:off x="269358" y="4098852"/>
            <a:ext cx="11653284" cy="93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1CD8E4-42DD-8A4A-AF11-FA18A4410616}"/>
              </a:ext>
            </a:extLst>
          </p:cNvPr>
          <p:cNvCxnSpPr>
            <a:cxnSpLocks/>
          </p:cNvCxnSpPr>
          <p:nvPr/>
        </p:nvCxnSpPr>
        <p:spPr>
          <a:xfrm flipV="1">
            <a:off x="438593" y="409885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6CA8A0-B4CA-C445-830E-E0DCCE6BC998}"/>
              </a:ext>
            </a:extLst>
          </p:cNvPr>
          <p:cNvCxnSpPr>
            <a:cxnSpLocks/>
          </p:cNvCxnSpPr>
          <p:nvPr/>
        </p:nvCxnSpPr>
        <p:spPr>
          <a:xfrm flipV="1">
            <a:off x="1105343" y="409885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8B5C18-0D09-5C4D-82A0-537B44E40910}"/>
              </a:ext>
            </a:extLst>
          </p:cNvPr>
          <p:cNvCxnSpPr>
            <a:cxnSpLocks/>
          </p:cNvCxnSpPr>
          <p:nvPr/>
        </p:nvCxnSpPr>
        <p:spPr>
          <a:xfrm flipV="1">
            <a:off x="1762568" y="409885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97ADFC-6034-7443-A282-D47964DB6A3D}"/>
              </a:ext>
            </a:extLst>
          </p:cNvPr>
          <p:cNvCxnSpPr>
            <a:cxnSpLocks/>
          </p:cNvCxnSpPr>
          <p:nvPr/>
        </p:nvCxnSpPr>
        <p:spPr>
          <a:xfrm flipV="1">
            <a:off x="2048318" y="409885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6AF15B-1487-264F-B2C9-450EC2494268}"/>
              </a:ext>
            </a:extLst>
          </p:cNvPr>
          <p:cNvCxnSpPr>
            <a:cxnSpLocks/>
          </p:cNvCxnSpPr>
          <p:nvPr/>
        </p:nvCxnSpPr>
        <p:spPr>
          <a:xfrm flipV="1">
            <a:off x="2291206" y="409885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016C17-6807-9D46-BD16-16047FB59FCD}"/>
              </a:ext>
            </a:extLst>
          </p:cNvPr>
          <p:cNvCxnSpPr>
            <a:cxnSpLocks/>
          </p:cNvCxnSpPr>
          <p:nvPr/>
        </p:nvCxnSpPr>
        <p:spPr>
          <a:xfrm flipV="1">
            <a:off x="2534093" y="4098850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3572EF-E530-6445-9873-34705AE0DA2C}"/>
              </a:ext>
            </a:extLst>
          </p:cNvPr>
          <p:cNvCxnSpPr>
            <a:cxnSpLocks/>
          </p:cNvCxnSpPr>
          <p:nvPr/>
        </p:nvCxnSpPr>
        <p:spPr>
          <a:xfrm flipV="1">
            <a:off x="2634104" y="4098850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EDEF0E-984C-E84F-B607-D4D2F4169C78}"/>
              </a:ext>
            </a:extLst>
          </p:cNvPr>
          <p:cNvCxnSpPr>
            <a:cxnSpLocks/>
          </p:cNvCxnSpPr>
          <p:nvPr/>
        </p:nvCxnSpPr>
        <p:spPr>
          <a:xfrm flipV="1">
            <a:off x="2962718" y="4098850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85B466-6C70-194D-927E-187AF878F85D}"/>
              </a:ext>
            </a:extLst>
          </p:cNvPr>
          <p:cNvCxnSpPr>
            <a:cxnSpLocks/>
          </p:cNvCxnSpPr>
          <p:nvPr/>
        </p:nvCxnSpPr>
        <p:spPr>
          <a:xfrm flipV="1">
            <a:off x="3319905" y="4098849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C6E82E-4550-354F-B456-CEFDEF916C9C}"/>
              </a:ext>
            </a:extLst>
          </p:cNvPr>
          <p:cNvCxnSpPr>
            <a:cxnSpLocks/>
          </p:cNvCxnSpPr>
          <p:nvPr/>
        </p:nvCxnSpPr>
        <p:spPr>
          <a:xfrm flipV="1">
            <a:off x="3562793" y="4098849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42F57-7029-0D42-901E-8C5F28489949}"/>
              </a:ext>
            </a:extLst>
          </p:cNvPr>
          <p:cNvCxnSpPr>
            <a:cxnSpLocks/>
          </p:cNvCxnSpPr>
          <p:nvPr/>
        </p:nvCxnSpPr>
        <p:spPr>
          <a:xfrm flipV="1">
            <a:off x="3877118" y="4098849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801D98-DF7D-8144-B629-24A2E804F6F0}"/>
              </a:ext>
            </a:extLst>
          </p:cNvPr>
          <p:cNvCxnSpPr>
            <a:cxnSpLocks/>
          </p:cNvCxnSpPr>
          <p:nvPr/>
        </p:nvCxnSpPr>
        <p:spPr>
          <a:xfrm flipV="1">
            <a:off x="4548630" y="4098848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767CB9-7D7A-1240-9271-A125FEE7E823}"/>
              </a:ext>
            </a:extLst>
          </p:cNvPr>
          <p:cNvCxnSpPr>
            <a:cxnSpLocks/>
          </p:cNvCxnSpPr>
          <p:nvPr/>
        </p:nvCxnSpPr>
        <p:spPr>
          <a:xfrm flipV="1">
            <a:off x="4705793" y="4098847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25B6B4-DD38-724E-8F6D-E78E520B4768}"/>
              </a:ext>
            </a:extLst>
          </p:cNvPr>
          <p:cNvCxnSpPr>
            <a:cxnSpLocks/>
          </p:cNvCxnSpPr>
          <p:nvPr/>
        </p:nvCxnSpPr>
        <p:spPr>
          <a:xfrm flipV="1">
            <a:off x="5263005" y="4098847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E88E59-120B-B546-956F-AC578E0C8FD1}"/>
              </a:ext>
            </a:extLst>
          </p:cNvPr>
          <p:cNvCxnSpPr>
            <a:cxnSpLocks/>
          </p:cNvCxnSpPr>
          <p:nvPr/>
        </p:nvCxnSpPr>
        <p:spPr>
          <a:xfrm flipV="1">
            <a:off x="5720205" y="4098846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5B0BAD-B36A-5849-BFF2-17D14B7A6324}"/>
              </a:ext>
            </a:extLst>
          </p:cNvPr>
          <p:cNvCxnSpPr>
            <a:cxnSpLocks/>
          </p:cNvCxnSpPr>
          <p:nvPr/>
        </p:nvCxnSpPr>
        <p:spPr>
          <a:xfrm flipV="1">
            <a:off x="7034656" y="4098845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F27601-F523-994A-8FA8-5900618CA52F}"/>
              </a:ext>
            </a:extLst>
          </p:cNvPr>
          <p:cNvCxnSpPr>
            <a:cxnSpLocks/>
          </p:cNvCxnSpPr>
          <p:nvPr/>
        </p:nvCxnSpPr>
        <p:spPr>
          <a:xfrm flipV="1">
            <a:off x="7220393" y="4098845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36C00D-9E14-8E41-84F0-82022EFCB6C4}"/>
              </a:ext>
            </a:extLst>
          </p:cNvPr>
          <p:cNvCxnSpPr>
            <a:cxnSpLocks/>
          </p:cNvCxnSpPr>
          <p:nvPr/>
        </p:nvCxnSpPr>
        <p:spPr>
          <a:xfrm flipV="1">
            <a:off x="7320402" y="4098844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7673BD-306F-CA45-BE9E-FFAE54E3AB0E}"/>
              </a:ext>
            </a:extLst>
          </p:cNvPr>
          <p:cNvCxnSpPr>
            <a:cxnSpLocks/>
          </p:cNvCxnSpPr>
          <p:nvPr/>
        </p:nvCxnSpPr>
        <p:spPr>
          <a:xfrm flipV="1">
            <a:off x="7591868" y="4098843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05478E-F9AB-B84B-A660-CEC330650783}"/>
              </a:ext>
            </a:extLst>
          </p:cNvPr>
          <p:cNvCxnSpPr>
            <a:cxnSpLocks/>
          </p:cNvCxnSpPr>
          <p:nvPr/>
        </p:nvCxnSpPr>
        <p:spPr>
          <a:xfrm flipV="1">
            <a:off x="7872855" y="409884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430A08-73B3-994B-8825-539316A12DEF}"/>
              </a:ext>
            </a:extLst>
          </p:cNvPr>
          <p:cNvCxnSpPr>
            <a:cxnSpLocks/>
          </p:cNvCxnSpPr>
          <p:nvPr/>
        </p:nvCxnSpPr>
        <p:spPr>
          <a:xfrm flipV="1">
            <a:off x="8130031" y="409884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607189-7323-464E-B289-64797FBBAAC3}"/>
              </a:ext>
            </a:extLst>
          </p:cNvPr>
          <p:cNvCxnSpPr>
            <a:cxnSpLocks/>
          </p:cNvCxnSpPr>
          <p:nvPr/>
        </p:nvCxnSpPr>
        <p:spPr>
          <a:xfrm flipV="1">
            <a:off x="8658668" y="409884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772026-FF0B-E64F-98B3-82C35A2080BE}"/>
              </a:ext>
            </a:extLst>
          </p:cNvPr>
          <p:cNvCxnSpPr>
            <a:cxnSpLocks/>
          </p:cNvCxnSpPr>
          <p:nvPr/>
        </p:nvCxnSpPr>
        <p:spPr>
          <a:xfrm flipV="1">
            <a:off x="8858693" y="409884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79AE40-CFD5-644E-9831-BF546817C936}"/>
              </a:ext>
            </a:extLst>
          </p:cNvPr>
          <p:cNvCxnSpPr>
            <a:cxnSpLocks/>
          </p:cNvCxnSpPr>
          <p:nvPr/>
        </p:nvCxnSpPr>
        <p:spPr>
          <a:xfrm flipV="1">
            <a:off x="9230168" y="409884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DE7B07-C8C7-6D43-AD78-62280BB705FE}"/>
              </a:ext>
            </a:extLst>
          </p:cNvPr>
          <p:cNvCxnSpPr>
            <a:cxnSpLocks/>
          </p:cNvCxnSpPr>
          <p:nvPr/>
        </p:nvCxnSpPr>
        <p:spPr>
          <a:xfrm flipV="1">
            <a:off x="9573068" y="409884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5080E8-9EB9-434F-8A88-789D6D0D5866}"/>
              </a:ext>
            </a:extLst>
          </p:cNvPr>
          <p:cNvCxnSpPr>
            <a:cxnSpLocks/>
          </p:cNvCxnSpPr>
          <p:nvPr/>
        </p:nvCxnSpPr>
        <p:spPr>
          <a:xfrm flipV="1">
            <a:off x="10316018" y="409884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DDC192-F9E0-BB44-A254-E111C908ABB9}"/>
              </a:ext>
            </a:extLst>
          </p:cNvPr>
          <p:cNvCxnSpPr>
            <a:cxnSpLocks/>
          </p:cNvCxnSpPr>
          <p:nvPr/>
        </p:nvCxnSpPr>
        <p:spPr>
          <a:xfrm flipV="1">
            <a:off x="10473181" y="4098840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D8C5C9-87F3-8249-8331-89B7DC3BED48}"/>
              </a:ext>
            </a:extLst>
          </p:cNvPr>
          <p:cNvCxnSpPr>
            <a:cxnSpLocks/>
          </p:cNvCxnSpPr>
          <p:nvPr/>
        </p:nvCxnSpPr>
        <p:spPr>
          <a:xfrm flipV="1">
            <a:off x="10582717" y="4098839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9C6189-58FA-0440-90C0-BEFDE6290898}"/>
              </a:ext>
            </a:extLst>
          </p:cNvPr>
          <p:cNvCxnSpPr>
            <a:cxnSpLocks/>
          </p:cNvCxnSpPr>
          <p:nvPr/>
        </p:nvCxnSpPr>
        <p:spPr>
          <a:xfrm flipV="1">
            <a:off x="11035154" y="4098838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4A5B95-6AFF-9C41-B8AA-2B2685E0758E}"/>
              </a:ext>
            </a:extLst>
          </p:cNvPr>
          <p:cNvCxnSpPr>
            <a:cxnSpLocks/>
          </p:cNvCxnSpPr>
          <p:nvPr/>
        </p:nvCxnSpPr>
        <p:spPr>
          <a:xfrm flipV="1">
            <a:off x="11235180" y="4098838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410CB8-178D-0245-BCE9-E8897B43B00E}"/>
              </a:ext>
            </a:extLst>
          </p:cNvPr>
          <p:cNvCxnSpPr>
            <a:cxnSpLocks/>
          </p:cNvCxnSpPr>
          <p:nvPr/>
        </p:nvCxnSpPr>
        <p:spPr>
          <a:xfrm flipV="1">
            <a:off x="11649517" y="4098838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29F9CE-F582-0142-803B-5037DD99B28C}"/>
              </a:ext>
            </a:extLst>
          </p:cNvPr>
          <p:cNvCxnSpPr>
            <a:cxnSpLocks/>
          </p:cNvCxnSpPr>
          <p:nvPr/>
        </p:nvCxnSpPr>
        <p:spPr>
          <a:xfrm flipV="1">
            <a:off x="438593" y="1823483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6FB52E-551D-9D4E-AE6D-0A0B8061DDB7}"/>
              </a:ext>
            </a:extLst>
          </p:cNvPr>
          <p:cNvCxnSpPr>
            <a:cxnSpLocks/>
          </p:cNvCxnSpPr>
          <p:nvPr/>
        </p:nvCxnSpPr>
        <p:spPr>
          <a:xfrm flipV="1">
            <a:off x="2291206" y="182348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1A8C90-64F9-1D42-9CCF-A5C91634434A}"/>
              </a:ext>
            </a:extLst>
          </p:cNvPr>
          <p:cNvCxnSpPr>
            <a:cxnSpLocks/>
          </p:cNvCxnSpPr>
          <p:nvPr/>
        </p:nvCxnSpPr>
        <p:spPr>
          <a:xfrm flipV="1">
            <a:off x="2534093" y="182348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6FFCD0-1B31-174C-8ABA-771759B70BEC}"/>
              </a:ext>
            </a:extLst>
          </p:cNvPr>
          <p:cNvCxnSpPr>
            <a:cxnSpLocks/>
          </p:cNvCxnSpPr>
          <p:nvPr/>
        </p:nvCxnSpPr>
        <p:spPr>
          <a:xfrm flipV="1">
            <a:off x="3319905" y="1823480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C9F8E0-01BB-F54C-8374-577D11992F1C}"/>
              </a:ext>
            </a:extLst>
          </p:cNvPr>
          <p:cNvCxnSpPr>
            <a:cxnSpLocks/>
          </p:cNvCxnSpPr>
          <p:nvPr/>
        </p:nvCxnSpPr>
        <p:spPr>
          <a:xfrm flipV="1">
            <a:off x="4548630" y="1823479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3A556A-5E2F-6246-8AB8-1EF3B7030D5C}"/>
              </a:ext>
            </a:extLst>
          </p:cNvPr>
          <p:cNvCxnSpPr>
            <a:cxnSpLocks/>
          </p:cNvCxnSpPr>
          <p:nvPr/>
        </p:nvCxnSpPr>
        <p:spPr>
          <a:xfrm flipV="1">
            <a:off x="4705793" y="1823478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9A47F1-0DBB-BE45-A22D-C66A2616CACE}"/>
              </a:ext>
            </a:extLst>
          </p:cNvPr>
          <p:cNvCxnSpPr>
            <a:cxnSpLocks/>
          </p:cNvCxnSpPr>
          <p:nvPr/>
        </p:nvCxnSpPr>
        <p:spPr>
          <a:xfrm flipV="1">
            <a:off x="7220393" y="1823476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7C574D-C637-6E41-982E-F378522F16E3}"/>
              </a:ext>
            </a:extLst>
          </p:cNvPr>
          <p:cNvCxnSpPr>
            <a:cxnSpLocks/>
          </p:cNvCxnSpPr>
          <p:nvPr/>
        </p:nvCxnSpPr>
        <p:spPr>
          <a:xfrm flipV="1">
            <a:off x="7320402" y="1823475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C3AB79-6B9F-724D-9F60-83009936F7FC}"/>
              </a:ext>
            </a:extLst>
          </p:cNvPr>
          <p:cNvCxnSpPr>
            <a:cxnSpLocks/>
          </p:cNvCxnSpPr>
          <p:nvPr/>
        </p:nvCxnSpPr>
        <p:spPr>
          <a:xfrm flipV="1">
            <a:off x="8858693" y="182347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0ABB60-3CD2-9742-B1BF-00756E9EF33A}"/>
              </a:ext>
            </a:extLst>
          </p:cNvPr>
          <p:cNvCxnSpPr>
            <a:cxnSpLocks/>
          </p:cNvCxnSpPr>
          <p:nvPr/>
        </p:nvCxnSpPr>
        <p:spPr>
          <a:xfrm flipV="1">
            <a:off x="10582717" y="1823470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03512AE-49A8-2744-B768-AA38D1EA99A0}"/>
              </a:ext>
            </a:extLst>
          </p:cNvPr>
          <p:cNvCxnSpPr>
            <a:cxnSpLocks/>
          </p:cNvCxnSpPr>
          <p:nvPr/>
        </p:nvCxnSpPr>
        <p:spPr>
          <a:xfrm flipV="1">
            <a:off x="11035154" y="1823469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11CF2A5-5714-4B46-8AC9-534329DF12D3}"/>
              </a:ext>
            </a:extLst>
          </p:cNvPr>
          <p:cNvCxnSpPr>
            <a:cxnSpLocks/>
          </p:cNvCxnSpPr>
          <p:nvPr/>
        </p:nvCxnSpPr>
        <p:spPr>
          <a:xfrm flipV="1">
            <a:off x="11649517" y="1823469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B28CDA8-DFE9-4D47-B329-3E3A3E75E83A}"/>
              </a:ext>
            </a:extLst>
          </p:cNvPr>
          <p:cNvSpPr txBox="1"/>
          <p:nvPr/>
        </p:nvSpPr>
        <p:spPr>
          <a:xfrm>
            <a:off x="2581641" y="5729288"/>
            <a:ext cx="7028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600" dirty="0"/>
              <a:t>Variation present on reference panel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9FC218-077A-3849-9DCD-6E28FA191445}"/>
              </a:ext>
            </a:extLst>
          </p:cNvPr>
          <p:cNvSpPr txBox="1"/>
          <p:nvPr/>
        </p:nvSpPr>
        <p:spPr>
          <a:xfrm>
            <a:off x="2553687" y="482370"/>
            <a:ext cx="708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600" dirty="0"/>
              <a:t>Variation present on genotyping chip</a:t>
            </a:r>
          </a:p>
        </p:txBody>
      </p:sp>
    </p:spTree>
    <p:extLst>
      <p:ext uri="{BB962C8B-B14F-4D97-AF65-F5344CB8AC3E}">
        <p14:creationId xmlns:p14="http://schemas.microsoft.com/office/powerpoint/2010/main" val="24736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14D5D-D236-7942-91D7-7F2D448051DB}"/>
              </a:ext>
            </a:extLst>
          </p:cNvPr>
          <p:cNvSpPr/>
          <p:nvPr/>
        </p:nvSpPr>
        <p:spPr>
          <a:xfrm>
            <a:off x="269358" y="4098852"/>
            <a:ext cx="11653284" cy="93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1CD8E4-42DD-8A4A-AF11-FA18A4410616}"/>
              </a:ext>
            </a:extLst>
          </p:cNvPr>
          <p:cNvCxnSpPr>
            <a:cxnSpLocks/>
          </p:cNvCxnSpPr>
          <p:nvPr/>
        </p:nvCxnSpPr>
        <p:spPr>
          <a:xfrm flipV="1">
            <a:off x="438593" y="409885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6CA8A0-B4CA-C445-830E-E0DCCE6BC998}"/>
              </a:ext>
            </a:extLst>
          </p:cNvPr>
          <p:cNvCxnSpPr>
            <a:cxnSpLocks/>
          </p:cNvCxnSpPr>
          <p:nvPr/>
        </p:nvCxnSpPr>
        <p:spPr>
          <a:xfrm flipV="1">
            <a:off x="1105343" y="409885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8B5C18-0D09-5C4D-82A0-537B44E40910}"/>
              </a:ext>
            </a:extLst>
          </p:cNvPr>
          <p:cNvCxnSpPr>
            <a:cxnSpLocks/>
          </p:cNvCxnSpPr>
          <p:nvPr/>
        </p:nvCxnSpPr>
        <p:spPr>
          <a:xfrm flipV="1">
            <a:off x="1762568" y="409885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97ADFC-6034-7443-A282-D47964DB6A3D}"/>
              </a:ext>
            </a:extLst>
          </p:cNvPr>
          <p:cNvCxnSpPr>
            <a:cxnSpLocks/>
          </p:cNvCxnSpPr>
          <p:nvPr/>
        </p:nvCxnSpPr>
        <p:spPr>
          <a:xfrm flipV="1">
            <a:off x="2048318" y="409885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6AF15B-1487-264F-B2C9-450EC2494268}"/>
              </a:ext>
            </a:extLst>
          </p:cNvPr>
          <p:cNvCxnSpPr>
            <a:cxnSpLocks/>
          </p:cNvCxnSpPr>
          <p:nvPr/>
        </p:nvCxnSpPr>
        <p:spPr>
          <a:xfrm flipV="1">
            <a:off x="2291206" y="409885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016C17-6807-9D46-BD16-16047FB59FCD}"/>
              </a:ext>
            </a:extLst>
          </p:cNvPr>
          <p:cNvCxnSpPr>
            <a:cxnSpLocks/>
          </p:cNvCxnSpPr>
          <p:nvPr/>
        </p:nvCxnSpPr>
        <p:spPr>
          <a:xfrm flipV="1">
            <a:off x="2534093" y="4098850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3572EF-E530-6445-9873-34705AE0DA2C}"/>
              </a:ext>
            </a:extLst>
          </p:cNvPr>
          <p:cNvCxnSpPr>
            <a:cxnSpLocks/>
          </p:cNvCxnSpPr>
          <p:nvPr/>
        </p:nvCxnSpPr>
        <p:spPr>
          <a:xfrm flipV="1">
            <a:off x="2634104" y="4098850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EDEF0E-984C-E84F-B607-D4D2F4169C78}"/>
              </a:ext>
            </a:extLst>
          </p:cNvPr>
          <p:cNvCxnSpPr>
            <a:cxnSpLocks/>
          </p:cNvCxnSpPr>
          <p:nvPr/>
        </p:nvCxnSpPr>
        <p:spPr>
          <a:xfrm flipV="1">
            <a:off x="2962718" y="4098850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85B466-6C70-194D-927E-187AF878F85D}"/>
              </a:ext>
            </a:extLst>
          </p:cNvPr>
          <p:cNvCxnSpPr>
            <a:cxnSpLocks/>
          </p:cNvCxnSpPr>
          <p:nvPr/>
        </p:nvCxnSpPr>
        <p:spPr>
          <a:xfrm flipV="1">
            <a:off x="3319905" y="4098849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C6E82E-4550-354F-B456-CEFDEF916C9C}"/>
              </a:ext>
            </a:extLst>
          </p:cNvPr>
          <p:cNvCxnSpPr>
            <a:cxnSpLocks/>
          </p:cNvCxnSpPr>
          <p:nvPr/>
        </p:nvCxnSpPr>
        <p:spPr>
          <a:xfrm flipV="1">
            <a:off x="3562793" y="4098849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42F57-7029-0D42-901E-8C5F28489949}"/>
              </a:ext>
            </a:extLst>
          </p:cNvPr>
          <p:cNvCxnSpPr>
            <a:cxnSpLocks/>
          </p:cNvCxnSpPr>
          <p:nvPr/>
        </p:nvCxnSpPr>
        <p:spPr>
          <a:xfrm flipV="1">
            <a:off x="3877118" y="4098849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801D98-DF7D-8144-B629-24A2E804F6F0}"/>
              </a:ext>
            </a:extLst>
          </p:cNvPr>
          <p:cNvCxnSpPr>
            <a:cxnSpLocks/>
          </p:cNvCxnSpPr>
          <p:nvPr/>
        </p:nvCxnSpPr>
        <p:spPr>
          <a:xfrm flipV="1">
            <a:off x="4548630" y="4098848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767CB9-7D7A-1240-9271-A125FEE7E823}"/>
              </a:ext>
            </a:extLst>
          </p:cNvPr>
          <p:cNvCxnSpPr>
            <a:cxnSpLocks/>
          </p:cNvCxnSpPr>
          <p:nvPr/>
        </p:nvCxnSpPr>
        <p:spPr>
          <a:xfrm flipV="1">
            <a:off x="4705793" y="4098847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25B6B4-DD38-724E-8F6D-E78E520B4768}"/>
              </a:ext>
            </a:extLst>
          </p:cNvPr>
          <p:cNvCxnSpPr>
            <a:cxnSpLocks/>
          </p:cNvCxnSpPr>
          <p:nvPr/>
        </p:nvCxnSpPr>
        <p:spPr>
          <a:xfrm flipV="1">
            <a:off x="5263005" y="4098847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E88E59-120B-B546-956F-AC578E0C8FD1}"/>
              </a:ext>
            </a:extLst>
          </p:cNvPr>
          <p:cNvCxnSpPr>
            <a:cxnSpLocks/>
          </p:cNvCxnSpPr>
          <p:nvPr/>
        </p:nvCxnSpPr>
        <p:spPr>
          <a:xfrm flipV="1">
            <a:off x="5720205" y="4098846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5B0BAD-B36A-5849-BFF2-17D14B7A6324}"/>
              </a:ext>
            </a:extLst>
          </p:cNvPr>
          <p:cNvCxnSpPr>
            <a:cxnSpLocks/>
          </p:cNvCxnSpPr>
          <p:nvPr/>
        </p:nvCxnSpPr>
        <p:spPr>
          <a:xfrm flipV="1">
            <a:off x="7034656" y="4098845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F27601-F523-994A-8FA8-5900618CA52F}"/>
              </a:ext>
            </a:extLst>
          </p:cNvPr>
          <p:cNvCxnSpPr>
            <a:cxnSpLocks/>
          </p:cNvCxnSpPr>
          <p:nvPr/>
        </p:nvCxnSpPr>
        <p:spPr>
          <a:xfrm flipV="1">
            <a:off x="7220393" y="4098845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36C00D-9E14-8E41-84F0-82022EFCB6C4}"/>
              </a:ext>
            </a:extLst>
          </p:cNvPr>
          <p:cNvCxnSpPr>
            <a:cxnSpLocks/>
          </p:cNvCxnSpPr>
          <p:nvPr/>
        </p:nvCxnSpPr>
        <p:spPr>
          <a:xfrm flipV="1">
            <a:off x="7320402" y="4098844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7673BD-306F-CA45-BE9E-FFAE54E3AB0E}"/>
              </a:ext>
            </a:extLst>
          </p:cNvPr>
          <p:cNvCxnSpPr>
            <a:cxnSpLocks/>
          </p:cNvCxnSpPr>
          <p:nvPr/>
        </p:nvCxnSpPr>
        <p:spPr>
          <a:xfrm flipV="1">
            <a:off x="7591868" y="4098843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05478E-F9AB-B84B-A660-CEC330650783}"/>
              </a:ext>
            </a:extLst>
          </p:cNvPr>
          <p:cNvCxnSpPr>
            <a:cxnSpLocks/>
          </p:cNvCxnSpPr>
          <p:nvPr/>
        </p:nvCxnSpPr>
        <p:spPr>
          <a:xfrm flipV="1">
            <a:off x="7872855" y="409884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430A08-73B3-994B-8825-539316A12DEF}"/>
              </a:ext>
            </a:extLst>
          </p:cNvPr>
          <p:cNvCxnSpPr>
            <a:cxnSpLocks/>
          </p:cNvCxnSpPr>
          <p:nvPr/>
        </p:nvCxnSpPr>
        <p:spPr>
          <a:xfrm flipV="1">
            <a:off x="8130031" y="409884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607189-7323-464E-B289-64797FBBAAC3}"/>
              </a:ext>
            </a:extLst>
          </p:cNvPr>
          <p:cNvCxnSpPr>
            <a:cxnSpLocks/>
          </p:cNvCxnSpPr>
          <p:nvPr/>
        </p:nvCxnSpPr>
        <p:spPr>
          <a:xfrm flipV="1">
            <a:off x="8658668" y="409884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772026-FF0B-E64F-98B3-82C35A2080BE}"/>
              </a:ext>
            </a:extLst>
          </p:cNvPr>
          <p:cNvCxnSpPr>
            <a:cxnSpLocks/>
          </p:cNvCxnSpPr>
          <p:nvPr/>
        </p:nvCxnSpPr>
        <p:spPr>
          <a:xfrm flipV="1">
            <a:off x="8858693" y="409884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79AE40-CFD5-644E-9831-BF546817C936}"/>
              </a:ext>
            </a:extLst>
          </p:cNvPr>
          <p:cNvCxnSpPr>
            <a:cxnSpLocks/>
          </p:cNvCxnSpPr>
          <p:nvPr/>
        </p:nvCxnSpPr>
        <p:spPr>
          <a:xfrm flipV="1">
            <a:off x="9230168" y="409884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DE7B07-C8C7-6D43-AD78-62280BB705FE}"/>
              </a:ext>
            </a:extLst>
          </p:cNvPr>
          <p:cNvCxnSpPr>
            <a:cxnSpLocks/>
          </p:cNvCxnSpPr>
          <p:nvPr/>
        </p:nvCxnSpPr>
        <p:spPr>
          <a:xfrm flipV="1">
            <a:off x="9573068" y="409884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5080E8-9EB9-434F-8A88-789D6D0D5866}"/>
              </a:ext>
            </a:extLst>
          </p:cNvPr>
          <p:cNvCxnSpPr>
            <a:cxnSpLocks/>
          </p:cNvCxnSpPr>
          <p:nvPr/>
        </p:nvCxnSpPr>
        <p:spPr>
          <a:xfrm flipV="1">
            <a:off x="10316018" y="409884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DDC192-F9E0-BB44-A254-E111C908ABB9}"/>
              </a:ext>
            </a:extLst>
          </p:cNvPr>
          <p:cNvCxnSpPr>
            <a:cxnSpLocks/>
          </p:cNvCxnSpPr>
          <p:nvPr/>
        </p:nvCxnSpPr>
        <p:spPr>
          <a:xfrm flipV="1">
            <a:off x="10473181" y="4098840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D8C5C9-87F3-8249-8331-89B7DC3BED48}"/>
              </a:ext>
            </a:extLst>
          </p:cNvPr>
          <p:cNvCxnSpPr>
            <a:cxnSpLocks/>
          </p:cNvCxnSpPr>
          <p:nvPr/>
        </p:nvCxnSpPr>
        <p:spPr>
          <a:xfrm flipV="1">
            <a:off x="10582717" y="4098839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9C6189-58FA-0440-90C0-BEFDE6290898}"/>
              </a:ext>
            </a:extLst>
          </p:cNvPr>
          <p:cNvCxnSpPr>
            <a:cxnSpLocks/>
          </p:cNvCxnSpPr>
          <p:nvPr/>
        </p:nvCxnSpPr>
        <p:spPr>
          <a:xfrm flipV="1">
            <a:off x="11035154" y="4098838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4A5B95-6AFF-9C41-B8AA-2B2685E0758E}"/>
              </a:ext>
            </a:extLst>
          </p:cNvPr>
          <p:cNvCxnSpPr>
            <a:cxnSpLocks/>
          </p:cNvCxnSpPr>
          <p:nvPr/>
        </p:nvCxnSpPr>
        <p:spPr>
          <a:xfrm flipV="1">
            <a:off x="11235180" y="4098838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410CB8-178D-0245-BCE9-E8897B43B00E}"/>
              </a:ext>
            </a:extLst>
          </p:cNvPr>
          <p:cNvCxnSpPr>
            <a:cxnSpLocks/>
          </p:cNvCxnSpPr>
          <p:nvPr/>
        </p:nvCxnSpPr>
        <p:spPr>
          <a:xfrm flipV="1">
            <a:off x="11649517" y="4098838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B28CDA8-DFE9-4D47-B329-3E3A3E75E83A}"/>
              </a:ext>
            </a:extLst>
          </p:cNvPr>
          <p:cNvSpPr txBox="1"/>
          <p:nvPr/>
        </p:nvSpPr>
        <p:spPr>
          <a:xfrm>
            <a:off x="2581641" y="5729288"/>
            <a:ext cx="7028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600" dirty="0"/>
              <a:t>Variation present on reference panel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9FC218-077A-3849-9DCD-6E28FA191445}"/>
              </a:ext>
            </a:extLst>
          </p:cNvPr>
          <p:cNvSpPr txBox="1"/>
          <p:nvPr/>
        </p:nvSpPr>
        <p:spPr>
          <a:xfrm>
            <a:off x="2553687" y="482370"/>
            <a:ext cx="708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600" dirty="0"/>
              <a:t>Variation present on genotyping chip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D9BFEE-3B82-9E47-B3AF-CA48BE35FD96}"/>
              </a:ext>
            </a:extLst>
          </p:cNvPr>
          <p:cNvCxnSpPr>
            <a:cxnSpLocks/>
          </p:cNvCxnSpPr>
          <p:nvPr/>
        </p:nvCxnSpPr>
        <p:spPr>
          <a:xfrm flipV="1">
            <a:off x="438593" y="1823483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08CB5C-E90B-E340-9DB6-87EF27DC558C}"/>
              </a:ext>
            </a:extLst>
          </p:cNvPr>
          <p:cNvCxnSpPr>
            <a:cxnSpLocks/>
          </p:cNvCxnSpPr>
          <p:nvPr/>
        </p:nvCxnSpPr>
        <p:spPr>
          <a:xfrm flipV="1">
            <a:off x="1105343" y="1823483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83B38BE-577A-BE44-BA2F-622DD21323FE}"/>
              </a:ext>
            </a:extLst>
          </p:cNvPr>
          <p:cNvCxnSpPr>
            <a:cxnSpLocks/>
          </p:cNvCxnSpPr>
          <p:nvPr/>
        </p:nvCxnSpPr>
        <p:spPr>
          <a:xfrm flipV="1">
            <a:off x="1762568" y="1823482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3D312B-9773-CD48-B804-E849F4977EFA}"/>
              </a:ext>
            </a:extLst>
          </p:cNvPr>
          <p:cNvCxnSpPr>
            <a:cxnSpLocks/>
          </p:cNvCxnSpPr>
          <p:nvPr/>
        </p:nvCxnSpPr>
        <p:spPr>
          <a:xfrm flipV="1">
            <a:off x="2048318" y="1823482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3664EE-90C9-BB4A-901E-13D2C376A47E}"/>
              </a:ext>
            </a:extLst>
          </p:cNvPr>
          <p:cNvCxnSpPr>
            <a:cxnSpLocks/>
          </p:cNvCxnSpPr>
          <p:nvPr/>
        </p:nvCxnSpPr>
        <p:spPr>
          <a:xfrm flipV="1">
            <a:off x="2291206" y="1823482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CA132A-0B90-884A-981C-EEDACF282CA3}"/>
              </a:ext>
            </a:extLst>
          </p:cNvPr>
          <p:cNvCxnSpPr>
            <a:cxnSpLocks/>
          </p:cNvCxnSpPr>
          <p:nvPr/>
        </p:nvCxnSpPr>
        <p:spPr>
          <a:xfrm flipV="1">
            <a:off x="2534093" y="1823481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964D04-AD4B-AE4F-86AA-23DC2DDBDBDE}"/>
              </a:ext>
            </a:extLst>
          </p:cNvPr>
          <p:cNvCxnSpPr>
            <a:cxnSpLocks/>
          </p:cNvCxnSpPr>
          <p:nvPr/>
        </p:nvCxnSpPr>
        <p:spPr>
          <a:xfrm flipV="1">
            <a:off x="2634104" y="1823481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085DC3-9EC4-C742-9200-9104D56F02E6}"/>
              </a:ext>
            </a:extLst>
          </p:cNvPr>
          <p:cNvCxnSpPr>
            <a:cxnSpLocks/>
          </p:cNvCxnSpPr>
          <p:nvPr/>
        </p:nvCxnSpPr>
        <p:spPr>
          <a:xfrm flipV="1">
            <a:off x="2962718" y="1823481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3AB705B-53EB-824B-A461-DC1FD1E0D0E6}"/>
              </a:ext>
            </a:extLst>
          </p:cNvPr>
          <p:cNvCxnSpPr>
            <a:cxnSpLocks/>
          </p:cNvCxnSpPr>
          <p:nvPr/>
        </p:nvCxnSpPr>
        <p:spPr>
          <a:xfrm flipV="1">
            <a:off x="3319905" y="1823480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1E57336-A60A-8C43-853D-237953F17590}"/>
              </a:ext>
            </a:extLst>
          </p:cNvPr>
          <p:cNvCxnSpPr>
            <a:cxnSpLocks/>
          </p:cNvCxnSpPr>
          <p:nvPr/>
        </p:nvCxnSpPr>
        <p:spPr>
          <a:xfrm flipV="1">
            <a:off x="3562793" y="1823480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C5610B-C6DB-8049-81BD-B52F4DE6284B}"/>
              </a:ext>
            </a:extLst>
          </p:cNvPr>
          <p:cNvCxnSpPr>
            <a:cxnSpLocks/>
          </p:cNvCxnSpPr>
          <p:nvPr/>
        </p:nvCxnSpPr>
        <p:spPr>
          <a:xfrm flipV="1">
            <a:off x="3877118" y="1823480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E1E507-4569-3F4B-9E86-1BD905A86C48}"/>
              </a:ext>
            </a:extLst>
          </p:cNvPr>
          <p:cNvCxnSpPr>
            <a:cxnSpLocks/>
          </p:cNvCxnSpPr>
          <p:nvPr/>
        </p:nvCxnSpPr>
        <p:spPr>
          <a:xfrm flipV="1">
            <a:off x="4548630" y="1823479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B62D84-B138-1743-BC2B-FD34CB9055C3}"/>
              </a:ext>
            </a:extLst>
          </p:cNvPr>
          <p:cNvCxnSpPr>
            <a:cxnSpLocks/>
          </p:cNvCxnSpPr>
          <p:nvPr/>
        </p:nvCxnSpPr>
        <p:spPr>
          <a:xfrm flipV="1">
            <a:off x="4705793" y="1823478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CBB1A8-37E9-FA4F-BB94-CCDB2B2CC990}"/>
              </a:ext>
            </a:extLst>
          </p:cNvPr>
          <p:cNvCxnSpPr>
            <a:cxnSpLocks/>
          </p:cNvCxnSpPr>
          <p:nvPr/>
        </p:nvCxnSpPr>
        <p:spPr>
          <a:xfrm flipV="1">
            <a:off x="5263005" y="1823478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F9783D-30F4-DD4A-B7B6-3F0D7C3CEB0D}"/>
              </a:ext>
            </a:extLst>
          </p:cNvPr>
          <p:cNvCxnSpPr>
            <a:cxnSpLocks/>
          </p:cNvCxnSpPr>
          <p:nvPr/>
        </p:nvCxnSpPr>
        <p:spPr>
          <a:xfrm flipV="1">
            <a:off x="5720205" y="1823477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331932-5103-7C42-9E04-9732AC59DFBB}"/>
              </a:ext>
            </a:extLst>
          </p:cNvPr>
          <p:cNvCxnSpPr>
            <a:cxnSpLocks/>
          </p:cNvCxnSpPr>
          <p:nvPr/>
        </p:nvCxnSpPr>
        <p:spPr>
          <a:xfrm flipV="1">
            <a:off x="7034656" y="1823476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3BFA9D0-AE81-2D44-9909-7D72A923BEA7}"/>
              </a:ext>
            </a:extLst>
          </p:cNvPr>
          <p:cNvCxnSpPr>
            <a:cxnSpLocks/>
          </p:cNvCxnSpPr>
          <p:nvPr/>
        </p:nvCxnSpPr>
        <p:spPr>
          <a:xfrm flipV="1">
            <a:off x="7220393" y="1823476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AC3F9A-DC13-7E44-BD05-558856407D60}"/>
              </a:ext>
            </a:extLst>
          </p:cNvPr>
          <p:cNvCxnSpPr>
            <a:cxnSpLocks/>
          </p:cNvCxnSpPr>
          <p:nvPr/>
        </p:nvCxnSpPr>
        <p:spPr>
          <a:xfrm flipV="1">
            <a:off x="7320402" y="1823475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B811977-4BF1-1E41-A36A-671C8E555FAB}"/>
              </a:ext>
            </a:extLst>
          </p:cNvPr>
          <p:cNvCxnSpPr>
            <a:cxnSpLocks/>
          </p:cNvCxnSpPr>
          <p:nvPr/>
        </p:nvCxnSpPr>
        <p:spPr>
          <a:xfrm flipV="1">
            <a:off x="7591868" y="1823474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4CE74EC-9A62-EF40-8CA6-88E4635CF1BB}"/>
              </a:ext>
            </a:extLst>
          </p:cNvPr>
          <p:cNvCxnSpPr>
            <a:cxnSpLocks/>
          </p:cNvCxnSpPr>
          <p:nvPr/>
        </p:nvCxnSpPr>
        <p:spPr>
          <a:xfrm flipV="1">
            <a:off x="7872855" y="1823473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6F96D2D-B939-D24A-A726-48045726A46C}"/>
              </a:ext>
            </a:extLst>
          </p:cNvPr>
          <p:cNvCxnSpPr>
            <a:cxnSpLocks/>
          </p:cNvCxnSpPr>
          <p:nvPr/>
        </p:nvCxnSpPr>
        <p:spPr>
          <a:xfrm flipV="1">
            <a:off x="8130031" y="1823473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FA26748-D24A-8B47-BD73-A49DB6E88CD1}"/>
              </a:ext>
            </a:extLst>
          </p:cNvPr>
          <p:cNvCxnSpPr>
            <a:cxnSpLocks/>
          </p:cNvCxnSpPr>
          <p:nvPr/>
        </p:nvCxnSpPr>
        <p:spPr>
          <a:xfrm flipV="1">
            <a:off x="8658668" y="1823473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EE3678C-A886-604D-8327-055B3AF1A40B}"/>
              </a:ext>
            </a:extLst>
          </p:cNvPr>
          <p:cNvCxnSpPr>
            <a:cxnSpLocks/>
          </p:cNvCxnSpPr>
          <p:nvPr/>
        </p:nvCxnSpPr>
        <p:spPr>
          <a:xfrm flipV="1">
            <a:off x="8858693" y="1823472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3E6CE18-C2FF-AF4D-A966-F9ACCCE9ADA5}"/>
              </a:ext>
            </a:extLst>
          </p:cNvPr>
          <p:cNvCxnSpPr>
            <a:cxnSpLocks/>
          </p:cNvCxnSpPr>
          <p:nvPr/>
        </p:nvCxnSpPr>
        <p:spPr>
          <a:xfrm flipV="1">
            <a:off x="9230168" y="1823472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EBE430-A03D-6748-81DB-7B54CEBD4E80}"/>
              </a:ext>
            </a:extLst>
          </p:cNvPr>
          <p:cNvCxnSpPr>
            <a:cxnSpLocks/>
          </p:cNvCxnSpPr>
          <p:nvPr/>
        </p:nvCxnSpPr>
        <p:spPr>
          <a:xfrm flipV="1">
            <a:off x="9573068" y="1823472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496C16-2B5B-E846-B552-C3315695DF46}"/>
              </a:ext>
            </a:extLst>
          </p:cNvPr>
          <p:cNvCxnSpPr>
            <a:cxnSpLocks/>
          </p:cNvCxnSpPr>
          <p:nvPr/>
        </p:nvCxnSpPr>
        <p:spPr>
          <a:xfrm flipV="1">
            <a:off x="10316018" y="1823472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620AD56-EA4D-974B-ABF7-9CFF16A9702C}"/>
              </a:ext>
            </a:extLst>
          </p:cNvPr>
          <p:cNvCxnSpPr>
            <a:cxnSpLocks/>
          </p:cNvCxnSpPr>
          <p:nvPr/>
        </p:nvCxnSpPr>
        <p:spPr>
          <a:xfrm flipV="1">
            <a:off x="10473181" y="1823471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62A3F0A-4C48-2E42-A365-2E0CE7E436AF}"/>
              </a:ext>
            </a:extLst>
          </p:cNvPr>
          <p:cNvCxnSpPr>
            <a:cxnSpLocks/>
          </p:cNvCxnSpPr>
          <p:nvPr/>
        </p:nvCxnSpPr>
        <p:spPr>
          <a:xfrm flipV="1">
            <a:off x="10582717" y="1823470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D305A63-A409-7F4A-ACD7-ED24765D12FE}"/>
              </a:ext>
            </a:extLst>
          </p:cNvPr>
          <p:cNvCxnSpPr>
            <a:cxnSpLocks/>
          </p:cNvCxnSpPr>
          <p:nvPr/>
        </p:nvCxnSpPr>
        <p:spPr>
          <a:xfrm flipV="1">
            <a:off x="11035154" y="1823469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CACF120-79F2-4240-AF75-36643EC8F64C}"/>
              </a:ext>
            </a:extLst>
          </p:cNvPr>
          <p:cNvCxnSpPr>
            <a:cxnSpLocks/>
          </p:cNvCxnSpPr>
          <p:nvPr/>
        </p:nvCxnSpPr>
        <p:spPr>
          <a:xfrm flipV="1">
            <a:off x="11235180" y="1823469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5D23004-66A7-4C4A-87D4-500B3774F4AE}"/>
              </a:ext>
            </a:extLst>
          </p:cNvPr>
          <p:cNvCxnSpPr>
            <a:cxnSpLocks/>
          </p:cNvCxnSpPr>
          <p:nvPr/>
        </p:nvCxnSpPr>
        <p:spPr>
          <a:xfrm flipV="1">
            <a:off x="11649517" y="1823469"/>
            <a:ext cx="0" cy="9356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D4AB7B0-8B54-444E-8BC7-4FAE7A736C5B}"/>
              </a:ext>
            </a:extLst>
          </p:cNvPr>
          <p:cNvSpPr txBox="1"/>
          <p:nvPr/>
        </p:nvSpPr>
        <p:spPr>
          <a:xfrm>
            <a:off x="3172031" y="3105124"/>
            <a:ext cx="584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600" dirty="0"/>
              <a:t>Imputation of missing variants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40C7DD-6CCA-444F-B733-D4846DCD4265}"/>
              </a:ext>
            </a:extLst>
          </p:cNvPr>
          <p:cNvCxnSpPr/>
          <p:nvPr/>
        </p:nvCxnSpPr>
        <p:spPr>
          <a:xfrm flipV="1">
            <a:off x="1762568" y="3105124"/>
            <a:ext cx="0" cy="6463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8B295F4-475E-FA4F-ADD6-8541714D388A}"/>
              </a:ext>
            </a:extLst>
          </p:cNvPr>
          <p:cNvCxnSpPr/>
          <p:nvPr/>
        </p:nvCxnSpPr>
        <p:spPr>
          <a:xfrm flipV="1">
            <a:off x="10835130" y="3105123"/>
            <a:ext cx="0" cy="6463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34DFA09-FD1A-DB41-85ED-503AC768AB67}"/>
              </a:ext>
            </a:extLst>
          </p:cNvPr>
          <p:cNvCxnSpPr>
            <a:cxnSpLocks/>
          </p:cNvCxnSpPr>
          <p:nvPr/>
        </p:nvCxnSpPr>
        <p:spPr>
          <a:xfrm flipV="1">
            <a:off x="442248" y="1816496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267AD88-5E0C-6749-9862-D6A245D70E1D}"/>
              </a:ext>
            </a:extLst>
          </p:cNvPr>
          <p:cNvCxnSpPr>
            <a:cxnSpLocks/>
          </p:cNvCxnSpPr>
          <p:nvPr/>
        </p:nvCxnSpPr>
        <p:spPr>
          <a:xfrm flipV="1">
            <a:off x="2294861" y="1816495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583791-4AE9-CE4A-852C-EC9F86161628}"/>
              </a:ext>
            </a:extLst>
          </p:cNvPr>
          <p:cNvCxnSpPr>
            <a:cxnSpLocks/>
          </p:cNvCxnSpPr>
          <p:nvPr/>
        </p:nvCxnSpPr>
        <p:spPr>
          <a:xfrm flipV="1">
            <a:off x="2537748" y="1816494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164E57F-71E8-6946-BDF5-917A1C36C9E2}"/>
              </a:ext>
            </a:extLst>
          </p:cNvPr>
          <p:cNvCxnSpPr>
            <a:cxnSpLocks/>
          </p:cNvCxnSpPr>
          <p:nvPr/>
        </p:nvCxnSpPr>
        <p:spPr>
          <a:xfrm flipV="1">
            <a:off x="3323560" y="1816493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0FD236F-F172-F949-9A0D-FC7A8A1139B8}"/>
              </a:ext>
            </a:extLst>
          </p:cNvPr>
          <p:cNvCxnSpPr>
            <a:cxnSpLocks/>
          </p:cNvCxnSpPr>
          <p:nvPr/>
        </p:nvCxnSpPr>
        <p:spPr>
          <a:xfrm flipV="1">
            <a:off x="4552285" y="181649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7062393-6B1D-174B-820B-D2E7ECE9C9CD}"/>
              </a:ext>
            </a:extLst>
          </p:cNvPr>
          <p:cNvCxnSpPr>
            <a:cxnSpLocks/>
          </p:cNvCxnSpPr>
          <p:nvPr/>
        </p:nvCxnSpPr>
        <p:spPr>
          <a:xfrm flipV="1">
            <a:off x="4709448" y="1816491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C38F1E7-5485-AA4A-81DC-472F6B5CEA0F}"/>
              </a:ext>
            </a:extLst>
          </p:cNvPr>
          <p:cNvCxnSpPr>
            <a:cxnSpLocks/>
          </p:cNvCxnSpPr>
          <p:nvPr/>
        </p:nvCxnSpPr>
        <p:spPr>
          <a:xfrm flipV="1">
            <a:off x="7224048" y="1816489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238449E-FBB6-B743-9BE0-04E0F622DB26}"/>
              </a:ext>
            </a:extLst>
          </p:cNvPr>
          <p:cNvCxnSpPr>
            <a:cxnSpLocks/>
          </p:cNvCxnSpPr>
          <p:nvPr/>
        </p:nvCxnSpPr>
        <p:spPr>
          <a:xfrm flipV="1">
            <a:off x="7324057" y="1816488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1AA9EF-D14C-7B48-861D-FDFAB6F5EE71}"/>
              </a:ext>
            </a:extLst>
          </p:cNvPr>
          <p:cNvCxnSpPr>
            <a:cxnSpLocks/>
          </p:cNvCxnSpPr>
          <p:nvPr/>
        </p:nvCxnSpPr>
        <p:spPr>
          <a:xfrm flipV="1">
            <a:off x="8862348" y="1816485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61074FF-4A34-E945-BBC3-8463A085E684}"/>
              </a:ext>
            </a:extLst>
          </p:cNvPr>
          <p:cNvCxnSpPr>
            <a:cxnSpLocks/>
          </p:cNvCxnSpPr>
          <p:nvPr/>
        </p:nvCxnSpPr>
        <p:spPr>
          <a:xfrm flipV="1">
            <a:off x="10586372" y="1816483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3C058EB-AAE3-F44C-8AB7-7C0C73F0AAC1}"/>
              </a:ext>
            </a:extLst>
          </p:cNvPr>
          <p:cNvCxnSpPr>
            <a:cxnSpLocks/>
          </p:cNvCxnSpPr>
          <p:nvPr/>
        </p:nvCxnSpPr>
        <p:spPr>
          <a:xfrm flipV="1">
            <a:off x="11038809" y="181648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71A0567-26D0-4246-B7EF-5DB4CB734731}"/>
              </a:ext>
            </a:extLst>
          </p:cNvPr>
          <p:cNvCxnSpPr>
            <a:cxnSpLocks/>
          </p:cNvCxnSpPr>
          <p:nvPr/>
        </p:nvCxnSpPr>
        <p:spPr>
          <a:xfrm flipV="1">
            <a:off x="11653172" y="1816482"/>
            <a:ext cx="0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5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435B-E790-7B4E-9EC0-98B18232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E503-4007-9C48-B1A2-21A3C173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Despite widespread use of autosomal imputation, no publicly available imputation mitochondrial pipeline existed</a:t>
            </a:r>
          </a:p>
          <a:p>
            <a:endParaRPr lang="en-AU" dirty="0"/>
          </a:p>
          <a:p>
            <a:r>
              <a:rPr lang="en-AU" dirty="0"/>
              <a:t>Original purpose of project was to create an easy-to-use mitochondrial variant imputation pipeline</a:t>
            </a:r>
          </a:p>
          <a:p>
            <a:pPr lvl="1"/>
            <a:r>
              <a:rPr lang="en-AU" dirty="0"/>
              <a:t>Also create a reference resource to accompany pipeline</a:t>
            </a:r>
          </a:p>
          <a:p>
            <a:pPr lvl="1"/>
            <a:endParaRPr lang="en-AU" dirty="0"/>
          </a:p>
          <a:p>
            <a:r>
              <a:rPr lang="en-AU" dirty="0"/>
              <a:t>Submitted manuscript desk-rejected</a:t>
            </a:r>
          </a:p>
          <a:p>
            <a:pPr lvl="1"/>
            <a:r>
              <a:rPr lang="en-AU" dirty="0"/>
              <a:t>Pipelines not sufficient for most bioinformatics journals nowadays</a:t>
            </a:r>
          </a:p>
        </p:txBody>
      </p:sp>
    </p:spTree>
    <p:extLst>
      <p:ext uri="{BB962C8B-B14F-4D97-AF65-F5344CB8AC3E}">
        <p14:creationId xmlns:p14="http://schemas.microsoft.com/office/powerpoint/2010/main" val="277428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435B-E790-7B4E-9EC0-98B18232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E503-4007-9C48-B1A2-21A3C1738D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400" dirty="0"/>
              <a:t>Literature commonly uses haplogroups as proxies for evolutionary lineages instead of running expensive phylogenetic tree construction</a:t>
            </a:r>
          </a:p>
          <a:p>
            <a:pPr lvl="1"/>
            <a:r>
              <a:rPr lang="en-AU" sz="2000" dirty="0"/>
              <a:t>Haplotype: a unique combination of alleles in a given sequence</a:t>
            </a:r>
          </a:p>
          <a:p>
            <a:pPr lvl="1"/>
            <a:r>
              <a:rPr lang="en-AU" sz="2000" dirty="0"/>
              <a:t>Haplogroup: a group of haplotypes descended from a common ancestor</a:t>
            </a:r>
          </a:p>
          <a:p>
            <a:pPr lvl="1"/>
            <a:endParaRPr lang="en-AU" sz="2000" dirty="0"/>
          </a:p>
          <a:p>
            <a:r>
              <a:rPr lang="en-AU" sz="2400" dirty="0"/>
              <a:t>Haplogroup nomenclature standardised in PhyloTree</a:t>
            </a:r>
          </a:p>
          <a:p>
            <a:pPr lvl="1"/>
            <a:r>
              <a:rPr lang="en-AU" sz="2000" dirty="0"/>
              <a:t>Not perfect, but convenient for most researchers</a:t>
            </a:r>
          </a:p>
          <a:p>
            <a:pPr lvl="1"/>
            <a:r>
              <a:rPr lang="en-AU" sz="2000" dirty="0"/>
              <a:t>Hierarchical and alpha numeric</a:t>
            </a:r>
          </a:p>
          <a:p>
            <a:pPr lvl="2"/>
            <a:r>
              <a:rPr lang="en-AU" sz="1600" dirty="0"/>
              <a:t>H1a2a1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89244-DA7B-C447-99FB-21385A2B19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&lt;SHEAS PHYLOGENY&gt;</a:t>
            </a:r>
          </a:p>
        </p:txBody>
      </p:sp>
    </p:spTree>
    <p:extLst>
      <p:ext uri="{BB962C8B-B14F-4D97-AF65-F5344CB8AC3E}">
        <p14:creationId xmlns:p14="http://schemas.microsoft.com/office/powerpoint/2010/main" val="35798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EF0A-C327-9C45-B20A-4A9EF1B1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Re-framing the manuscript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C6E2-9E24-914A-BE03-D49758BF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Realised our underlying data, the multiple sequence alignment, was valuable in itself</a:t>
            </a:r>
          </a:p>
          <a:p>
            <a:pPr lvl="1"/>
            <a:r>
              <a:rPr lang="en-AU" dirty="0"/>
              <a:t>Correctly aligning homologous nucleotide positions accurately extremely difficult</a:t>
            </a:r>
          </a:p>
          <a:p>
            <a:pPr lvl="1"/>
            <a:r>
              <a:rPr lang="en-AU" dirty="0"/>
              <a:t>Most researchers don’t have expertise nor time</a:t>
            </a:r>
          </a:p>
          <a:p>
            <a:pPr lvl="1"/>
            <a:r>
              <a:rPr lang="en-AU" dirty="0"/>
              <a:t>Aligning new sequences to a reference alignment is easier, because difficult decisions are already made!</a:t>
            </a:r>
          </a:p>
          <a:p>
            <a:endParaRPr lang="en-AU" dirty="0"/>
          </a:p>
          <a:p>
            <a:r>
              <a:rPr lang="en-AU" dirty="0"/>
              <a:t>Even large population genomics datasets do not include minority populations</a:t>
            </a:r>
          </a:p>
          <a:p>
            <a:pPr lvl="1"/>
            <a:r>
              <a:rPr lang="en-AU" dirty="0"/>
              <a:t>Indigenous Australians, Central Asians, Pacific Islanders, etc</a:t>
            </a:r>
          </a:p>
          <a:p>
            <a:pPr lvl="1"/>
            <a:r>
              <a:rPr lang="en-AU" dirty="0"/>
              <a:t>We mined GenBank, which does include these sequences from these populations!</a:t>
            </a:r>
          </a:p>
        </p:txBody>
      </p:sp>
    </p:spTree>
    <p:extLst>
      <p:ext uri="{BB962C8B-B14F-4D97-AF65-F5344CB8AC3E}">
        <p14:creationId xmlns:p14="http://schemas.microsoft.com/office/powerpoint/2010/main" val="67477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0A0F-C099-3E45-9471-C79D991B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Additional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CAC1-5A56-D347-88FD-FE37C916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are using </a:t>
            </a:r>
            <a:r>
              <a:rPr lang="en-AU" dirty="0" err="1"/>
              <a:t>HaploGrep</a:t>
            </a:r>
            <a:r>
              <a:rPr lang="en-AU" dirty="0"/>
              <a:t> now instead of Hi-MC</a:t>
            </a:r>
          </a:p>
          <a:p>
            <a:pPr lvl="1"/>
            <a:r>
              <a:rPr lang="en-AU" dirty="0" err="1"/>
              <a:t>HaploGrep</a:t>
            </a:r>
            <a:r>
              <a:rPr lang="en-AU" dirty="0"/>
              <a:t> can assign haplogroups across the entire spectrum of those defined in the standardised nomenclature</a:t>
            </a:r>
          </a:p>
          <a:p>
            <a:pPr lvl="1"/>
            <a:r>
              <a:rPr lang="en-AU" dirty="0"/>
              <a:t>Hi-MC only captures haplogroups associated with Europeans</a:t>
            </a:r>
          </a:p>
          <a:p>
            <a:pPr lvl="1"/>
            <a:r>
              <a:rPr lang="en-AU" dirty="0"/>
              <a:t>Work already done, just need to re-analyse to confirm and update manuscript</a:t>
            </a:r>
          </a:p>
          <a:p>
            <a:pPr lvl="1"/>
            <a:endParaRPr lang="en-AU" dirty="0"/>
          </a:p>
          <a:p>
            <a:r>
              <a:rPr lang="en-AU" dirty="0"/>
              <a:t>Conclusions using </a:t>
            </a:r>
            <a:r>
              <a:rPr lang="en-AU" dirty="0" err="1"/>
              <a:t>HaploGrep</a:t>
            </a:r>
            <a:r>
              <a:rPr lang="en-AU" dirty="0"/>
              <a:t> or Hi-MC are identical, so no further work needed there</a:t>
            </a:r>
          </a:p>
        </p:txBody>
      </p:sp>
    </p:spTree>
    <p:extLst>
      <p:ext uri="{BB962C8B-B14F-4D97-AF65-F5344CB8AC3E}">
        <p14:creationId xmlns:p14="http://schemas.microsoft.com/office/powerpoint/2010/main" val="158944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0A0F-C099-3E45-9471-C79D991B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Additional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CAC1-5A56-D347-88FD-FE37C9160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Including some exploratory data plots, such as phylogeny, PCA, and UMAP</a:t>
            </a:r>
          </a:p>
          <a:p>
            <a:pPr lvl="1"/>
            <a:r>
              <a:rPr lang="en-AU" dirty="0"/>
              <a:t>Demonstrates that our reference panel captures human mitochondrial DNA diversity</a:t>
            </a:r>
          </a:p>
          <a:p>
            <a:pPr lvl="1"/>
            <a:endParaRPr lang="en-AU" dirty="0"/>
          </a:p>
          <a:p>
            <a:r>
              <a:rPr lang="en-AU" dirty="0"/>
              <a:t>Suggests that there may be a bias introduced by non-unique sequences</a:t>
            </a:r>
          </a:p>
          <a:p>
            <a:pPr lvl="1"/>
            <a:r>
              <a:rPr lang="en-AU" dirty="0"/>
              <a:t>Can address this in discussion, as removing duplicate sequences introduces other biases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B32DC-3A02-F34A-832C-BB0661F29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&lt;SHEA UMAP PLOT AND PCA&gt;</a:t>
            </a:r>
          </a:p>
        </p:txBody>
      </p:sp>
    </p:spTree>
    <p:extLst>
      <p:ext uri="{BB962C8B-B14F-4D97-AF65-F5344CB8AC3E}">
        <p14:creationId xmlns:p14="http://schemas.microsoft.com/office/powerpoint/2010/main" val="342347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406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MitoImpute Update</vt:lpstr>
      <vt:lpstr>Recap of project</vt:lpstr>
      <vt:lpstr>PowerPoint Presentation</vt:lpstr>
      <vt:lpstr>PowerPoint Presentation</vt:lpstr>
      <vt:lpstr>Recap of project</vt:lpstr>
      <vt:lpstr>Recap of project</vt:lpstr>
      <vt:lpstr>Re-framing the manuscript</vt:lpstr>
      <vt:lpstr>Additional Work</vt:lpstr>
      <vt:lpstr>Additional Work</vt:lpstr>
      <vt:lpstr>Additional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MitoImpute Update</dc:title>
  <dc:creator>Tim McInerney</dc:creator>
  <cp:lastModifiedBy>Tim McInerney</cp:lastModifiedBy>
  <cp:revision>2</cp:revision>
  <dcterms:created xsi:type="dcterms:W3CDTF">2020-07-07T07:25:33Z</dcterms:created>
  <dcterms:modified xsi:type="dcterms:W3CDTF">2020-07-07T08:17:08Z</dcterms:modified>
</cp:coreProperties>
</file>