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58" r:id="rId8"/>
    <p:sldId id="257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2" r:id="rId17"/>
    <p:sldId id="273" r:id="rId18"/>
    <p:sldId id="274" r:id="rId19"/>
    <p:sldId id="276" r:id="rId20"/>
    <p:sldId id="277" r:id="rId21"/>
    <p:sldId id="278" r:id="rId22"/>
    <p:sldId id="275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468" y="-10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7FA9-8B60-4AF2-86A8-9E8A4FF8BBE8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F8D0-26E1-407F-83C6-946DA262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1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7FA9-8B60-4AF2-86A8-9E8A4FF8BBE8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F8D0-26E1-407F-83C6-946DA262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6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7FA9-8B60-4AF2-86A8-9E8A4FF8BBE8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F8D0-26E1-407F-83C6-946DA262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3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7FA9-8B60-4AF2-86A8-9E8A4FF8BBE8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F8D0-26E1-407F-83C6-946DA262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0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7FA9-8B60-4AF2-86A8-9E8A4FF8BBE8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F8D0-26E1-407F-83C6-946DA262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39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7FA9-8B60-4AF2-86A8-9E8A4FF8BBE8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F8D0-26E1-407F-83C6-946DA262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1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7FA9-8B60-4AF2-86A8-9E8A4FF8BBE8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F8D0-26E1-407F-83C6-946DA262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6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7FA9-8B60-4AF2-86A8-9E8A4FF8BBE8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F8D0-26E1-407F-83C6-946DA262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3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7FA9-8B60-4AF2-86A8-9E8A4FF8BBE8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F8D0-26E1-407F-83C6-946DA262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3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7FA9-8B60-4AF2-86A8-9E8A4FF8BBE8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F8D0-26E1-407F-83C6-946DA262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3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7FA9-8B60-4AF2-86A8-9E8A4FF8BBE8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F8D0-26E1-407F-83C6-946DA262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27FA9-8B60-4AF2-86A8-9E8A4FF8BBE8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7F8D0-26E1-407F-83C6-946DA262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4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github.com/users/sjfrick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sql/trysql.asp?filename=trysql_select_al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jfricke/IEEE_RaspberryPi_Socket_Pokemon/blob/master/Tutorial/Lesson_2/practice.js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r>
              <a:rPr lang="en-US" dirty="0" smtClean="0"/>
              <a:t>MongoDB and Databases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12975"/>
            <a:ext cx="6400800" cy="911225"/>
          </a:xfrm>
        </p:spPr>
        <p:txBody>
          <a:bodyPr/>
          <a:lstStyle/>
          <a:p>
            <a:r>
              <a:rPr lang="en-US" dirty="0" smtClean="0"/>
              <a:t>Time to dump your JSON somewhere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37338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Also HUGE thanks to </a:t>
            </a:r>
            <a:r>
              <a:rPr lang="en-US" dirty="0" smtClean="0"/>
              <a:t>Plexus </a:t>
            </a:r>
            <a:r>
              <a:rPr lang="en-US" dirty="0" smtClean="0"/>
              <a:t>for sponsoring the IEEE Fall Mini-Projects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19"/>
          <a:stretch/>
        </p:blipFill>
        <p:spPr bwMode="auto">
          <a:xfrm>
            <a:off x="1520371" y="5105400"/>
            <a:ext cx="6252029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6014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r>
              <a:rPr lang="en-US" dirty="0" smtClean="0"/>
              <a:t>Select all (ctrl+a) and copy it (ctrl+c)</a:t>
            </a:r>
          </a:p>
          <a:p>
            <a:r>
              <a:rPr lang="en-US" dirty="0" smtClean="0"/>
              <a:t>Type: </a:t>
            </a:r>
            <a:r>
              <a:rPr lang="en-US" b="1" dirty="0" smtClean="0">
                <a:solidFill>
                  <a:srgbClr val="FF0000"/>
                </a:solidFill>
              </a:rPr>
              <a:t>var data = </a:t>
            </a:r>
          </a:p>
          <a:p>
            <a:pPr lvl="1"/>
            <a:r>
              <a:rPr lang="en-US" dirty="0" smtClean="0"/>
              <a:t>Then paste (ctrl+v) data on screen and hit enter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Undefinded?</a:t>
            </a:r>
          </a:p>
          <a:p>
            <a:pPr lvl="1"/>
            <a:r>
              <a:rPr lang="en-US" dirty="0" smtClean="0"/>
              <a:t>Type: </a:t>
            </a:r>
            <a:r>
              <a:rPr lang="en-US" b="1" dirty="0" smtClean="0">
                <a:solidFill>
                  <a:srgbClr val="FF0000"/>
                </a:solidFill>
              </a:rPr>
              <a:t>data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NOTE: There is never a comma after last listed </a:t>
            </a:r>
            <a:r>
              <a:rPr lang="en-US" sz="2800" dirty="0" smtClean="0"/>
              <a:t>item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Can use built-in JavaScript</a:t>
            </a:r>
            <a:br>
              <a:rPr lang="en-US" sz="2800" dirty="0" smtClean="0"/>
            </a:br>
            <a:r>
              <a:rPr lang="en-US" sz="2400" dirty="0" smtClean="0"/>
              <a:t>&lt;ArrayName&gt;.find(function(e</a:t>
            </a:r>
            <a:r>
              <a:rPr lang="en-US" sz="2400" dirty="0"/>
              <a:t>){return e.name == "Alakazam"})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2948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Mongod vs Mongo 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Mongod</a:t>
            </a:r>
            <a:r>
              <a:rPr lang="en-US" dirty="0" smtClean="0"/>
              <a:t> </a:t>
            </a:r>
            <a:r>
              <a:rPr lang="en-US" dirty="0"/>
              <a:t>is “Running MongoDB”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Stands for “Mongo Daemon” </a:t>
            </a:r>
          </a:p>
          <a:p>
            <a:r>
              <a:rPr lang="en-US" b="1" dirty="0" smtClean="0"/>
              <a:t>Mongo</a:t>
            </a:r>
            <a:r>
              <a:rPr lang="en-US" dirty="0" smtClean="0"/>
              <a:t> </a:t>
            </a:r>
            <a:r>
              <a:rPr lang="en-US" dirty="0"/>
              <a:t>is the command line </a:t>
            </a:r>
            <a:r>
              <a:rPr lang="en-US" dirty="0" smtClean="0"/>
              <a:t>shell interface </a:t>
            </a:r>
            <a:r>
              <a:rPr lang="en-US" dirty="0"/>
              <a:t>which we config with </a:t>
            </a:r>
            <a:endParaRPr lang="en-US" dirty="0" smtClean="0"/>
          </a:p>
          <a:p>
            <a:pPr lvl="1"/>
            <a:r>
              <a:rPr lang="en-US" dirty="0" smtClean="0"/>
              <a:t>To access it just type “mongo</a:t>
            </a:r>
            <a:r>
              <a:rPr lang="en-US" dirty="0" smtClean="0"/>
              <a:t>”</a:t>
            </a:r>
          </a:p>
          <a:p>
            <a:pPr lvl="1"/>
            <a:endParaRPr lang="en-US" dirty="0"/>
          </a:p>
          <a:p>
            <a:r>
              <a:rPr lang="en-US" dirty="0" smtClean="0"/>
              <a:t>Other options include </a:t>
            </a:r>
            <a:r>
              <a:rPr lang="en-US" b="1" dirty="0"/>
              <a:t>m</a:t>
            </a:r>
            <a:r>
              <a:rPr lang="en-US" b="1" dirty="0" smtClean="0"/>
              <a:t>ongoimport </a:t>
            </a:r>
            <a:r>
              <a:rPr lang="en-US" dirty="0" smtClean="0"/>
              <a:t>and </a:t>
            </a:r>
            <a:r>
              <a:rPr lang="en-US" b="1" dirty="0" smtClean="0"/>
              <a:t>mongoexport</a:t>
            </a:r>
            <a:r>
              <a:rPr lang="en-US" dirty="0" smtClean="0"/>
              <a:t> (will use 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551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your Mongo Service by typing:</a:t>
            </a:r>
            <a:br>
              <a:rPr lang="en-US" dirty="0"/>
            </a:br>
            <a:r>
              <a:rPr lang="en-US" dirty="0" smtClean="0">
                <a:solidFill>
                  <a:srgbClr val="FF0000"/>
                </a:solidFill>
              </a:rPr>
              <a:t>sudo </a:t>
            </a:r>
            <a:r>
              <a:rPr lang="en-US" dirty="0">
                <a:solidFill>
                  <a:srgbClr val="FF0000"/>
                </a:solidFill>
              </a:rPr>
              <a:t>Serivce </a:t>
            </a:r>
            <a:r>
              <a:rPr lang="en-US" dirty="0" smtClean="0">
                <a:solidFill>
                  <a:srgbClr val="FF0000"/>
                </a:solidFill>
              </a:rPr>
              <a:t>mongodb status</a:t>
            </a:r>
          </a:p>
          <a:p>
            <a:r>
              <a:rPr lang="en-US" dirty="0" smtClean="0"/>
              <a:t>Other operations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 smtClean="0">
                <a:solidFill>
                  <a:srgbClr val="FF0000"/>
                </a:solidFill>
              </a:rPr>
              <a:t> 	sudo </a:t>
            </a:r>
            <a:r>
              <a:rPr lang="en-US" dirty="0">
                <a:solidFill>
                  <a:srgbClr val="FF0000"/>
                </a:solidFill>
              </a:rPr>
              <a:t>Serivce </a:t>
            </a:r>
            <a:r>
              <a:rPr lang="en-US" dirty="0" smtClean="0">
                <a:solidFill>
                  <a:srgbClr val="FF0000"/>
                </a:solidFill>
              </a:rPr>
              <a:t>mongodb </a:t>
            </a:r>
            <a:r>
              <a:rPr lang="en-US" b="1" dirty="0" smtClean="0">
                <a:solidFill>
                  <a:srgbClr val="FF0000"/>
                </a:solidFill>
              </a:rPr>
              <a:t>start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	sudo </a:t>
            </a:r>
            <a:r>
              <a:rPr lang="en-US" dirty="0">
                <a:solidFill>
                  <a:srgbClr val="FF0000"/>
                </a:solidFill>
              </a:rPr>
              <a:t>Serivce </a:t>
            </a:r>
            <a:r>
              <a:rPr lang="en-US" dirty="0" smtClean="0">
                <a:solidFill>
                  <a:srgbClr val="FF0000"/>
                </a:solidFill>
              </a:rPr>
              <a:t>mongodb </a:t>
            </a:r>
            <a:r>
              <a:rPr lang="en-US" b="1" dirty="0" smtClean="0">
                <a:solidFill>
                  <a:srgbClr val="FF0000"/>
                </a:solidFill>
              </a:rPr>
              <a:t>stop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	sudo </a:t>
            </a:r>
            <a:r>
              <a:rPr lang="en-US" dirty="0">
                <a:solidFill>
                  <a:srgbClr val="FF0000"/>
                </a:solidFill>
              </a:rPr>
              <a:t>Serivce </a:t>
            </a:r>
            <a:r>
              <a:rPr lang="en-US" dirty="0" smtClean="0">
                <a:solidFill>
                  <a:srgbClr val="FF0000"/>
                </a:solidFill>
              </a:rPr>
              <a:t>mongodb </a:t>
            </a:r>
            <a:r>
              <a:rPr lang="en-US" b="1" dirty="0" smtClean="0">
                <a:solidFill>
                  <a:srgbClr val="FF0000"/>
                </a:solidFill>
              </a:rPr>
              <a:t>restart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45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43"/>
          <a:stretch/>
        </p:blipFill>
        <p:spPr bwMode="auto">
          <a:xfrm>
            <a:off x="4800600" y="914759"/>
            <a:ext cx="3759200" cy="5965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</a:t>
            </a:r>
          </a:p>
          <a:p>
            <a:pPr lvl="1"/>
            <a:r>
              <a:rPr lang="en-US" dirty="0" smtClean="0"/>
              <a:t>Using only 1</a:t>
            </a:r>
          </a:p>
          <a:p>
            <a:r>
              <a:rPr lang="en-US" dirty="0" smtClean="0"/>
              <a:t>Collections</a:t>
            </a:r>
          </a:p>
          <a:p>
            <a:pPr lvl="1"/>
            <a:r>
              <a:rPr lang="en-US" dirty="0" smtClean="0"/>
              <a:t>One big JSON value</a:t>
            </a:r>
          </a:p>
          <a:p>
            <a:r>
              <a:rPr lang="en-US" dirty="0" smtClean="0"/>
              <a:t>Documents</a:t>
            </a:r>
          </a:p>
          <a:p>
            <a:pPr lvl="1"/>
            <a:r>
              <a:rPr lang="en-US" dirty="0" smtClean="0"/>
              <a:t>Each part of the JSON</a:t>
            </a:r>
          </a:p>
          <a:p>
            <a:r>
              <a:rPr lang="en-US" dirty="0" smtClean="0"/>
              <a:t>Field</a:t>
            </a:r>
          </a:p>
          <a:p>
            <a:pPr lvl="1"/>
            <a:r>
              <a:rPr lang="en-US" dirty="0" smtClean="0"/>
              <a:t>The data you want</a:t>
            </a:r>
          </a:p>
        </p:txBody>
      </p:sp>
    </p:spTree>
    <p:extLst>
      <p:ext uri="{BB962C8B-B14F-4D97-AF65-F5344CB8AC3E}">
        <p14:creationId xmlns:p14="http://schemas.microsoft.com/office/powerpoint/2010/main" val="344535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400800"/>
          </a:xfrm>
        </p:spPr>
        <p:txBody>
          <a:bodyPr/>
          <a:lstStyle/>
          <a:p>
            <a:r>
              <a:rPr lang="en-US" b="1" i="1" dirty="0" smtClean="0"/>
              <a:t>Database</a:t>
            </a:r>
            <a:r>
              <a:rPr lang="en-US" dirty="0" smtClean="0"/>
              <a:t>: CollegeOfEngineering</a:t>
            </a:r>
          </a:p>
          <a:p>
            <a:pPr lvl="1"/>
            <a:r>
              <a:rPr lang="en-US" b="1" i="1" dirty="0" smtClean="0"/>
              <a:t>Collection</a:t>
            </a:r>
            <a:r>
              <a:rPr lang="en-US" dirty="0" smtClean="0"/>
              <a:t>: Professors</a:t>
            </a:r>
          </a:p>
          <a:p>
            <a:pPr lvl="1"/>
            <a:r>
              <a:rPr lang="en-US" b="1" i="1" dirty="0" smtClean="0"/>
              <a:t>Collection</a:t>
            </a:r>
            <a:r>
              <a:rPr lang="en-US" dirty="0" smtClean="0"/>
              <a:t>: Buildings</a:t>
            </a:r>
          </a:p>
          <a:p>
            <a:pPr lvl="1"/>
            <a:r>
              <a:rPr lang="en-US" b="1" i="1" dirty="0" smtClean="0"/>
              <a:t>Collection</a:t>
            </a:r>
            <a:r>
              <a:rPr lang="en-US" dirty="0" smtClean="0"/>
              <a:t>: Students</a:t>
            </a:r>
          </a:p>
          <a:p>
            <a:pPr lvl="2"/>
            <a:r>
              <a:rPr lang="en-US" b="1" i="1" dirty="0" smtClean="0"/>
              <a:t>Documents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{ Name : “Spencer”, Age : 21,  Type : “ECE” } </a:t>
            </a:r>
          </a:p>
          <a:p>
            <a:pPr lvl="3"/>
            <a:r>
              <a:rPr lang="en-US" dirty="0"/>
              <a:t>{ </a:t>
            </a:r>
            <a:r>
              <a:rPr lang="en-US" dirty="0" smtClean="0"/>
              <a:t>Name </a:t>
            </a:r>
            <a:r>
              <a:rPr lang="en-US" dirty="0"/>
              <a:t>: </a:t>
            </a:r>
            <a:r>
              <a:rPr lang="en-US" dirty="0" smtClean="0"/>
              <a:t>“Fred”,       Age : 24,   Type </a:t>
            </a:r>
            <a:r>
              <a:rPr lang="en-US" dirty="0"/>
              <a:t>: </a:t>
            </a:r>
            <a:r>
              <a:rPr lang="en-US" dirty="0" smtClean="0"/>
              <a:t>“ME” </a:t>
            </a:r>
            <a:r>
              <a:rPr lang="en-US" dirty="0"/>
              <a:t>} </a:t>
            </a:r>
            <a:endParaRPr lang="en-US" dirty="0" smtClean="0"/>
          </a:p>
          <a:p>
            <a:pPr lvl="3"/>
            <a:r>
              <a:rPr lang="en-US" dirty="0"/>
              <a:t>{ </a:t>
            </a:r>
            <a:r>
              <a:rPr lang="en-US" dirty="0" smtClean="0"/>
              <a:t>Name </a:t>
            </a:r>
            <a:r>
              <a:rPr lang="en-US" dirty="0"/>
              <a:t>: </a:t>
            </a:r>
            <a:r>
              <a:rPr lang="en-US" dirty="0" smtClean="0"/>
              <a:t>“Willy”,      Age </a:t>
            </a:r>
            <a:r>
              <a:rPr lang="en-US" dirty="0"/>
              <a:t>: </a:t>
            </a:r>
            <a:r>
              <a:rPr lang="en-US" dirty="0" smtClean="0"/>
              <a:t>19,   Type </a:t>
            </a:r>
            <a:r>
              <a:rPr lang="en-US" dirty="0"/>
              <a:t>: </a:t>
            </a:r>
            <a:r>
              <a:rPr lang="en-US" dirty="0" smtClean="0"/>
              <a:t>“BME” </a:t>
            </a:r>
            <a:r>
              <a:rPr lang="en-US" dirty="0"/>
              <a:t>} </a:t>
            </a:r>
            <a:endParaRPr lang="en-US" dirty="0" smtClean="0"/>
          </a:p>
          <a:p>
            <a:pPr lvl="3"/>
            <a:endParaRPr lang="en-US" dirty="0"/>
          </a:p>
          <a:p>
            <a:pPr lvl="3"/>
            <a:endParaRPr lang="en-US" dirty="0" smtClean="0"/>
          </a:p>
          <a:p>
            <a:pPr lvl="3"/>
            <a:endParaRPr lang="en-US" dirty="0"/>
          </a:p>
          <a:p>
            <a:pPr lvl="3"/>
            <a:endParaRPr lang="en-US" dirty="0" smtClean="0"/>
          </a:p>
          <a:p>
            <a:pPr lvl="3"/>
            <a:endParaRPr lang="en-US" dirty="0"/>
          </a:p>
          <a:p>
            <a:pPr lvl="4"/>
            <a:r>
              <a:rPr lang="en-US" b="1" i="1" dirty="0" smtClean="0"/>
              <a:t>Field</a:t>
            </a:r>
            <a:r>
              <a:rPr lang="en-US" dirty="0" smtClean="0"/>
              <a:t>: “Spencer”</a:t>
            </a:r>
          </a:p>
          <a:p>
            <a:pPr lvl="4"/>
            <a:r>
              <a:rPr lang="en-US" b="1" i="1" dirty="0" smtClean="0"/>
              <a:t>Field</a:t>
            </a:r>
            <a:r>
              <a:rPr lang="en-US" dirty="0" smtClean="0"/>
              <a:t>: 24</a:t>
            </a:r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37217"/>
              </p:ext>
            </p:extLst>
          </p:nvPr>
        </p:nvGraphicFramePr>
        <p:xfrm>
          <a:off x="1981200" y="3810000"/>
          <a:ext cx="6096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Spencer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027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Start by setting the Database we are going to use</a:t>
            </a:r>
          </a:p>
          <a:p>
            <a:pPr lvl="1"/>
            <a:r>
              <a:rPr lang="en-US" dirty="0" smtClean="0"/>
              <a:t>Lets call it </a:t>
            </a:r>
            <a:r>
              <a:rPr lang="en-US" b="1" dirty="0" smtClean="0"/>
              <a:t>Students</a:t>
            </a:r>
            <a:endParaRPr lang="en-US" dirty="0" smtClean="0"/>
          </a:p>
          <a:p>
            <a:pPr lvl="1"/>
            <a:r>
              <a:rPr lang="en-US" dirty="0" smtClean="0"/>
              <a:t>Type: </a:t>
            </a:r>
            <a:r>
              <a:rPr lang="en-US" dirty="0" smtClean="0">
                <a:solidFill>
                  <a:srgbClr val="FF0000"/>
                </a:solidFill>
              </a:rPr>
              <a:t>use </a:t>
            </a:r>
            <a:r>
              <a:rPr lang="en-US" dirty="0" smtClean="0">
                <a:solidFill>
                  <a:srgbClr val="FF0000"/>
                </a:solidFill>
              </a:rPr>
              <a:t>Students</a:t>
            </a:r>
          </a:p>
          <a:p>
            <a:pPr lvl="1"/>
            <a:r>
              <a:rPr lang="en-US" dirty="0" smtClean="0"/>
              <a:t>Sets variable “</a:t>
            </a:r>
            <a:r>
              <a:rPr lang="en-US" b="1" dirty="0" smtClean="0"/>
              <a:t>db”</a:t>
            </a:r>
            <a:r>
              <a:rPr lang="en-US" dirty="0" smtClean="0"/>
              <a:t> to the database</a:t>
            </a:r>
            <a:endParaRPr lang="en-US" dirty="0"/>
          </a:p>
          <a:p>
            <a:r>
              <a:rPr lang="en-US" dirty="0" smtClean="0"/>
              <a:t>To see all Databases	</a:t>
            </a:r>
          </a:p>
          <a:p>
            <a:pPr lvl="1"/>
            <a:r>
              <a:rPr lang="en-US" dirty="0" smtClean="0"/>
              <a:t>Type: </a:t>
            </a:r>
            <a:r>
              <a:rPr lang="en-US" dirty="0" smtClean="0">
                <a:solidFill>
                  <a:srgbClr val="FF0000"/>
                </a:solidFill>
              </a:rPr>
              <a:t>show dbs</a:t>
            </a:r>
          </a:p>
          <a:p>
            <a:endParaRPr lang="en-US" dirty="0" smtClean="0"/>
          </a:p>
          <a:p>
            <a:r>
              <a:rPr lang="en-US" dirty="0" smtClean="0"/>
              <a:t>Will not create one until written too</a:t>
            </a:r>
          </a:p>
        </p:txBody>
      </p:sp>
    </p:spTree>
    <p:extLst>
      <p:ext uri="{BB962C8B-B14F-4D97-AF65-F5344CB8AC3E}">
        <p14:creationId xmlns:p14="http://schemas.microsoft.com/office/powerpoint/2010/main" val="4131415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2362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 some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Will put in Collection </a:t>
            </a:r>
            <a:r>
              <a:rPr lang="en-US" b="1" dirty="0" smtClean="0"/>
              <a:t>Engineers</a:t>
            </a:r>
          </a:p>
          <a:p>
            <a:pPr lvl="1"/>
            <a:r>
              <a:rPr lang="en-US" dirty="0" smtClean="0"/>
              <a:t>db.Engineers.insert(   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 Name : “&lt;insertYourName&gt;” ,</a:t>
            </a:r>
            <a:br>
              <a:rPr lang="en-US" dirty="0" smtClean="0"/>
            </a:br>
            <a:r>
              <a:rPr lang="en-US" dirty="0" smtClean="0"/>
              <a:t>   Age : “&lt;insertYourAge&gt;”,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 Type : “&lt;insertYourType&gt;”</a:t>
            </a:r>
          </a:p>
          <a:p>
            <a:pPr marL="457200" lvl="1" indent="0">
              <a:buNone/>
            </a:pPr>
            <a:r>
              <a:rPr lang="en-US" dirty="0" smtClean="0"/>
              <a:t>   }</a:t>
            </a:r>
            <a:br>
              <a:rPr lang="en-US" dirty="0" smtClean="0"/>
            </a:b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NOTE: No comma after your Type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002243"/>
              </p:ext>
            </p:extLst>
          </p:nvPr>
        </p:nvGraphicFramePr>
        <p:xfrm>
          <a:off x="2743200" y="21771"/>
          <a:ext cx="6096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Spencer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872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ways to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a variable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student2 = { Name : “ Fred” }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db.Engineers.insert(student2)</a:t>
            </a:r>
          </a:p>
          <a:p>
            <a:pPr lvl="1"/>
            <a:r>
              <a:rPr lang="en-US" dirty="0" smtClean="0"/>
              <a:t>HINT: Tab completes still works in Mongo shell</a:t>
            </a:r>
          </a:p>
          <a:p>
            <a:pPr lvl="1"/>
            <a:endParaRPr lang="en-US" dirty="0"/>
          </a:p>
          <a:p>
            <a:r>
              <a:rPr lang="en-US" dirty="0" smtClean="0"/>
              <a:t>What happens if you do the insert twice?</a:t>
            </a:r>
          </a:p>
        </p:txBody>
      </p:sp>
    </p:spTree>
    <p:extLst>
      <p:ext uri="{BB962C8B-B14F-4D97-AF65-F5344CB8AC3E}">
        <p14:creationId xmlns:p14="http://schemas.microsoft.com/office/powerpoint/2010/main" val="948539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Read your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/>
          <a:lstStyle/>
          <a:p>
            <a:r>
              <a:rPr lang="en-US" dirty="0" smtClean="0"/>
              <a:t>Use differnet “Find” methods to query data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db.Engineers.find()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db.Engineers.find( {Name : “Fred”} 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db.Engineers.findOne( {Name 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>
                <a:solidFill>
                  <a:srgbClr val="FF0000"/>
                </a:solidFill>
              </a:rPr>
              <a:t>Fred</a:t>
            </a:r>
            <a:r>
              <a:rPr lang="en-US" dirty="0" smtClean="0">
                <a:solidFill>
                  <a:srgbClr val="FF0000"/>
                </a:solidFill>
              </a:rPr>
              <a:t>”} 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Sort it as well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db.Engineers.find</a:t>
            </a:r>
            <a:r>
              <a:rPr lang="en-US" dirty="0" smtClean="0">
                <a:solidFill>
                  <a:srgbClr val="FF0000"/>
                </a:solidFill>
              </a:rPr>
              <a:t>().sort( {Name: 1 } )</a:t>
            </a:r>
          </a:p>
          <a:p>
            <a:pPr lvl="2"/>
            <a:r>
              <a:rPr lang="en-US" dirty="0"/>
              <a:t>Use </a:t>
            </a:r>
            <a:r>
              <a:rPr lang="en-US" b="1" dirty="0"/>
              <a:t>-</a:t>
            </a:r>
            <a:r>
              <a:rPr lang="en-US" dirty="0"/>
              <a:t>1 for descending </a:t>
            </a:r>
            <a:r>
              <a:rPr lang="en-US" dirty="0" smtClean="0"/>
              <a:t>order</a:t>
            </a:r>
          </a:p>
          <a:p>
            <a:r>
              <a:rPr lang="en-US" dirty="0" smtClean="0"/>
              <a:t>Count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db.Engineers.count()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db.Engineers.find( {Name : “Fred”} ).count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40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/>
          <a:lstStyle/>
          <a:p>
            <a:r>
              <a:rPr lang="en-US" dirty="0" smtClean="0"/>
              <a:t>Messed up? Just Update!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Update() takes 3 parameters</a:t>
            </a:r>
          </a:p>
          <a:p>
            <a:pPr lvl="1"/>
            <a:r>
              <a:rPr lang="en-US" dirty="0" smtClean="0"/>
              <a:t>Query to find the document you want</a:t>
            </a:r>
          </a:p>
          <a:p>
            <a:pPr lvl="1"/>
            <a:r>
              <a:rPr lang="en-US" dirty="0" smtClean="0"/>
              <a:t>What to update with it</a:t>
            </a:r>
          </a:p>
          <a:p>
            <a:pPr lvl="1"/>
            <a:r>
              <a:rPr lang="en-US" dirty="0" smtClean="0"/>
              <a:t>Additional options (optionial parameter)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124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Way to save data </a:t>
            </a:r>
            <a:r>
              <a:rPr lang="en-US" dirty="0" smtClean="0"/>
              <a:t>in persistent memory</a:t>
            </a:r>
          </a:p>
          <a:p>
            <a:r>
              <a:rPr lang="en-US" dirty="0" smtClean="0"/>
              <a:t>Can host on server</a:t>
            </a:r>
          </a:p>
          <a:p>
            <a:pPr lvl="1"/>
            <a:r>
              <a:rPr lang="en-US" dirty="0" smtClean="0"/>
              <a:t>Allows to not phyiscally hold data</a:t>
            </a:r>
          </a:p>
          <a:p>
            <a:r>
              <a:rPr lang="en-US" dirty="0" smtClean="0"/>
              <a:t>Can host on local computer</a:t>
            </a:r>
          </a:p>
          <a:p>
            <a:pPr lvl="1"/>
            <a:r>
              <a:rPr lang="en-US" dirty="0" smtClean="0"/>
              <a:t>Or in this case the Pi</a:t>
            </a:r>
          </a:p>
          <a:p>
            <a:r>
              <a:rPr lang="en-US" dirty="0" smtClean="0"/>
              <a:t>No more </a:t>
            </a:r>
            <a:r>
              <a:rPr lang="en-US" dirty="0" smtClean="0"/>
              <a:t>saving </a:t>
            </a:r>
            <a:r>
              <a:rPr lang="en-US" dirty="0" smtClean="0"/>
              <a:t>and reading to TXT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609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7000"/>
          </a:xfrm>
        </p:spPr>
        <p:txBody>
          <a:bodyPr>
            <a:normAutofit/>
          </a:bodyPr>
          <a:lstStyle/>
          <a:p>
            <a:r>
              <a:rPr lang="en-US" dirty="0"/>
              <a:t>First we will add information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db.Engineering.update(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	{ Name : ”Fred” },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	{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		$set : { Age : 23, Type: “ME” }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	}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) </a:t>
            </a:r>
            <a:endParaRPr lang="en-US" dirty="0"/>
          </a:p>
          <a:p>
            <a:r>
              <a:rPr lang="en-US" dirty="0" smtClean="0"/>
              <a:t>Works the same to edit information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db.Engineering.update(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	{ Name : ”Fred” },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	{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		$set : { Age : 24 }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	}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)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1784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514"/>
            <a:ext cx="8229600" cy="1143000"/>
          </a:xfrm>
        </p:spPr>
        <p:txBody>
          <a:bodyPr/>
          <a:lstStyle/>
          <a:p>
            <a:r>
              <a:rPr lang="en-US" dirty="0" smtClean="0"/>
              <a:t>Need More Data!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Can take raw JSON objects and import them</a:t>
            </a:r>
          </a:p>
          <a:p>
            <a:pPr lvl="1"/>
            <a:r>
              <a:rPr lang="en-US" dirty="0" smtClean="0"/>
              <a:t>Can also export collections to JSON files</a:t>
            </a:r>
          </a:p>
          <a:p>
            <a:pPr lvl="1"/>
            <a:r>
              <a:rPr lang="en-US" dirty="0" smtClean="0"/>
              <a:t>Perform </a:t>
            </a:r>
            <a:r>
              <a:rPr lang="en-US" b="1" dirty="0" smtClean="0"/>
              <a:t>outside</a:t>
            </a:r>
            <a:r>
              <a:rPr lang="en-US" dirty="0" smtClean="0"/>
              <a:t> the mongo shell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mongoimport </a:t>
            </a:r>
            <a:r>
              <a:rPr lang="en-US" dirty="0">
                <a:solidFill>
                  <a:srgbClr val="FF0000"/>
                </a:solidFill>
              </a:rPr>
              <a:t>--db </a:t>
            </a:r>
            <a:r>
              <a:rPr lang="en-US" dirty="0" smtClean="0">
                <a:solidFill>
                  <a:srgbClr val="FF0000"/>
                </a:solidFill>
              </a:rPr>
              <a:t>World </a:t>
            </a:r>
            <a:r>
              <a:rPr lang="en-US" dirty="0">
                <a:solidFill>
                  <a:srgbClr val="FF0000"/>
                </a:solidFill>
              </a:rPr>
              <a:t>--collection </a:t>
            </a:r>
            <a:r>
              <a:rPr lang="en-US" dirty="0" smtClean="0">
                <a:solidFill>
                  <a:srgbClr val="FF0000"/>
                </a:solidFill>
              </a:rPr>
              <a:t>Population --drop  </a:t>
            </a:r>
            <a:r>
              <a:rPr lang="en-US" dirty="0">
                <a:solidFill>
                  <a:srgbClr val="FF0000"/>
                </a:solidFill>
              </a:rPr>
              <a:t>--file </a:t>
            </a:r>
            <a:r>
              <a:rPr lang="en-US" dirty="0" smtClean="0">
                <a:solidFill>
                  <a:srgbClr val="FF0000"/>
                </a:solidFill>
              </a:rPr>
              <a:t>Population.json </a:t>
            </a:r>
          </a:p>
          <a:p>
            <a:r>
              <a:rPr lang="en-US" dirty="0">
                <a:solidFill>
                  <a:srgbClr val="FF0000"/>
                </a:solidFill>
              </a:rPr>
              <a:t>mongoimport --db World --collection </a:t>
            </a:r>
            <a:r>
              <a:rPr lang="en-US" dirty="0" smtClean="0">
                <a:solidFill>
                  <a:srgbClr val="FF0000"/>
                </a:solidFill>
              </a:rPr>
              <a:t>NobelPrize --</a:t>
            </a:r>
            <a:r>
              <a:rPr lang="en-US" dirty="0">
                <a:solidFill>
                  <a:srgbClr val="FF0000"/>
                </a:solidFill>
              </a:rPr>
              <a:t>drop  --file NobelPrize</a:t>
            </a:r>
            <a:r>
              <a:rPr lang="en-US" dirty="0" smtClean="0">
                <a:solidFill>
                  <a:srgbClr val="FF0000"/>
                </a:solidFill>
              </a:rPr>
              <a:t>.json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mongoimport --db World --collection </a:t>
            </a:r>
            <a:r>
              <a:rPr lang="en-US" dirty="0" smtClean="0">
                <a:solidFill>
                  <a:srgbClr val="FF0000"/>
                </a:solidFill>
              </a:rPr>
              <a:t>Companies </a:t>
            </a:r>
            <a:r>
              <a:rPr lang="en-US" dirty="0">
                <a:solidFill>
                  <a:srgbClr val="FF0000"/>
                </a:solidFill>
              </a:rPr>
              <a:t>--drop  --file </a:t>
            </a:r>
            <a:r>
              <a:rPr lang="en-US" dirty="0" smtClean="0">
                <a:solidFill>
                  <a:srgbClr val="FF0000"/>
                </a:solidFill>
              </a:rPr>
              <a:t>Companies.json 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smtClean="0"/>
              <a:t>Save time and use the ./importScript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63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Query out for Harambe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867400"/>
          </a:xfrm>
        </p:spPr>
        <p:txBody>
          <a:bodyPr/>
          <a:lstStyle/>
          <a:p>
            <a:r>
              <a:rPr lang="en-US" dirty="0" smtClean="0"/>
              <a:t>Don’t forget to </a:t>
            </a:r>
            <a:r>
              <a:rPr lang="en-US" dirty="0" smtClean="0">
                <a:solidFill>
                  <a:srgbClr val="FF0000"/>
                </a:solidFill>
              </a:rPr>
              <a:t>use World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show collections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db.Population.find( { males : { $gt : 2250000 } } )</a:t>
            </a:r>
            <a:endParaRPr lang="en-US" dirty="0" smtClean="0"/>
          </a:p>
          <a:p>
            <a:r>
              <a:rPr lang="en-US" dirty="0" smtClean="0"/>
              <a:t>To much information?</a:t>
            </a:r>
          </a:p>
          <a:p>
            <a:pPr lvl="1"/>
            <a:r>
              <a:rPr lang="en-US" dirty="0" smtClean="0"/>
              <a:t>Add 2</a:t>
            </a:r>
            <a:r>
              <a:rPr lang="en-US" baseline="30000" dirty="0" smtClean="0"/>
              <a:t>nd</a:t>
            </a:r>
            <a:r>
              <a:rPr lang="en-US" dirty="0" smtClean="0"/>
              <a:t> parameter to find to limit fields</a:t>
            </a:r>
          </a:p>
          <a:p>
            <a:pPr lvl="1"/>
            <a:r>
              <a:rPr lang="en-US" dirty="0" smtClean="0"/>
              <a:t>Uses 1 and 0 to turn on or off</a:t>
            </a:r>
          </a:p>
          <a:p>
            <a:pPr lvl="2"/>
            <a:r>
              <a:rPr lang="en-US" dirty="0" smtClean="0"/>
              <a:t>_id will be set to 1 by default</a:t>
            </a:r>
          </a:p>
          <a:p>
            <a:r>
              <a:rPr lang="en-US" dirty="0">
                <a:solidFill>
                  <a:srgbClr val="FF0000"/>
                </a:solidFill>
              </a:rPr>
              <a:t>db.Population.find( 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				{ </a:t>
            </a:r>
            <a:r>
              <a:rPr lang="en-US" dirty="0">
                <a:solidFill>
                  <a:srgbClr val="FF0000"/>
                </a:solidFill>
              </a:rPr>
              <a:t>males : { $gt : 2250000 } </a:t>
            </a:r>
            <a:r>
              <a:rPr lang="en-US" dirty="0" smtClean="0">
                <a:solidFill>
                  <a:srgbClr val="FF0000"/>
                </a:solidFill>
              </a:rPr>
              <a:t>},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				{ males : 1, age : 1, _id : 0 }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 				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047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the order of the most females in the </a:t>
            </a:r>
            <a:r>
              <a:rPr lang="en-US" dirty="0" smtClean="0"/>
              <a:t>30-39 </a:t>
            </a:r>
            <a:r>
              <a:rPr lang="en-US" dirty="0"/>
              <a:t>age range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Easy</a:t>
            </a:r>
            <a:r>
              <a:rPr lang="en-US" dirty="0"/>
              <a:t>!</a:t>
            </a:r>
          </a:p>
          <a:p>
            <a:r>
              <a:rPr lang="en-US" dirty="0">
                <a:solidFill>
                  <a:srgbClr val="FF0000"/>
                </a:solidFill>
              </a:rPr>
              <a:t>db.Population.find( { age : {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			$gte : </a:t>
            </a:r>
            <a:r>
              <a:rPr lang="en-US" dirty="0" smtClean="0">
                <a:solidFill>
                  <a:srgbClr val="FF0000"/>
                </a:solidFill>
              </a:rPr>
              <a:t>30</a:t>
            </a:r>
            <a:r>
              <a:rPr lang="en-US" dirty="0">
                <a:solidFill>
                  <a:srgbClr val="FF0000"/>
                </a:solidFill>
              </a:rPr>
              <a:t>, $lte : </a:t>
            </a:r>
            <a:r>
              <a:rPr lang="en-US" dirty="0" smtClean="0">
                <a:solidFill>
                  <a:srgbClr val="FF0000"/>
                </a:solidFill>
              </a:rPr>
              <a:t>39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					 </a:t>
            </a:r>
            <a:r>
              <a:rPr lang="en-US" dirty="0">
                <a:solidFill>
                  <a:srgbClr val="FF0000"/>
                </a:solidFill>
              </a:rPr>
              <a:t>}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		</a:t>
            </a:r>
            <a:r>
              <a:rPr lang="en-US" dirty="0" smtClean="0">
                <a:solidFill>
                  <a:srgbClr val="FF0000"/>
                </a:solidFill>
              </a:rPr>
              <a:t>},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				{age : 1, females : 1, _id:0}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 				).sort(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					{ females : -1 }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 				)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4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When has there been only two Nobel Prize Laureates and one of them was named either John, Bob, and/or Eric?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Oddly specific, talk about being bored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db.NobelPrize.find</a:t>
            </a:r>
            <a:r>
              <a:rPr lang="en-US" dirty="0">
                <a:solidFill>
                  <a:srgbClr val="FF0000"/>
                </a:solidFill>
              </a:rPr>
              <a:t>( 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	{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		"</a:t>
            </a:r>
            <a:r>
              <a:rPr lang="en-US" dirty="0">
                <a:solidFill>
                  <a:srgbClr val="FF0000"/>
                </a:solidFill>
              </a:rPr>
              <a:t>laureates.firstname" : </a:t>
            </a:r>
            <a:r>
              <a:rPr lang="en-US" dirty="0" smtClean="0">
                <a:solidFill>
                  <a:srgbClr val="FF0000"/>
                </a:solidFill>
              </a:rPr>
              <a:t>{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			$</a:t>
            </a:r>
            <a:r>
              <a:rPr lang="en-US" dirty="0">
                <a:solidFill>
                  <a:srgbClr val="FF0000"/>
                </a:solidFill>
              </a:rPr>
              <a:t>in: ["John", "Bob", "Eric</a:t>
            </a:r>
            <a:r>
              <a:rPr lang="en-US" dirty="0" smtClean="0">
                <a:solidFill>
                  <a:srgbClr val="FF0000"/>
                </a:solidFill>
              </a:rPr>
              <a:t>"]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		 },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		 laureates </a:t>
            </a:r>
            <a:r>
              <a:rPr lang="en-US" dirty="0">
                <a:solidFill>
                  <a:srgbClr val="FF0000"/>
                </a:solidFill>
              </a:rPr>
              <a:t>: {$size: 2} 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	},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	{</a:t>
            </a:r>
            <a:r>
              <a:rPr lang="en-US" dirty="0">
                <a:solidFill>
                  <a:srgbClr val="FF0000"/>
                </a:solidFill>
              </a:rPr>
              <a:t>year : 1, category:1, _id:0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006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Moral of the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GUI if possible </a:t>
            </a:r>
            <a:endParaRPr lang="en-US" dirty="0"/>
          </a:p>
          <a:p>
            <a:r>
              <a:rPr lang="en-US" dirty="0" smtClean="0"/>
              <a:t>My choice is MongoChef</a:t>
            </a:r>
          </a:p>
          <a:p>
            <a:pPr lvl="1"/>
            <a:r>
              <a:rPr lang="en-US" dirty="0" smtClean="0"/>
              <a:t>Note: Free for non commerical use</a:t>
            </a:r>
          </a:p>
          <a:p>
            <a:pPr lvl="1"/>
            <a:r>
              <a:rPr lang="en-US" dirty="0" smtClean="0"/>
              <a:t>Has built in import and export functions as well</a:t>
            </a:r>
          </a:p>
        </p:txBody>
      </p:sp>
    </p:spTree>
    <p:extLst>
      <p:ext uri="{BB962C8B-B14F-4D97-AF65-F5344CB8AC3E}">
        <p14:creationId xmlns:p14="http://schemas.microsoft.com/office/powerpoint/2010/main" val="284051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 Database is CRUD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C</a:t>
            </a:r>
            <a:r>
              <a:rPr lang="en-US" dirty="0" smtClean="0"/>
              <a:t>reate</a:t>
            </a:r>
          </a:p>
          <a:p>
            <a:pPr lvl="1"/>
            <a:r>
              <a:rPr lang="en-US" dirty="0" smtClean="0"/>
              <a:t>Add new data to database</a:t>
            </a:r>
          </a:p>
          <a:p>
            <a:r>
              <a:rPr lang="en-US" sz="4000" b="1" dirty="0" smtClean="0"/>
              <a:t>R</a:t>
            </a:r>
            <a:r>
              <a:rPr lang="en-US" dirty="0" smtClean="0"/>
              <a:t>ead</a:t>
            </a:r>
          </a:p>
          <a:p>
            <a:pPr lvl="1"/>
            <a:r>
              <a:rPr lang="en-US" dirty="0" smtClean="0"/>
              <a:t>Get data from database</a:t>
            </a:r>
          </a:p>
          <a:p>
            <a:r>
              <a:rPr lang="en-US" sz="4000" b="1" dirty="0" smtClean="0"/>
              <a:t>U</a:t>
            </a:r>
            <a:r>
              <a:rPr lang="en-US" dirty="0" smtClean="0"/>
              <a:t>pdate</a:t>
            </a:r>
          </a:p>
          <a:p>
            <a:pPr lvl="1"/>
            <a:r>
              <a:rPr lang="en-US" dirty="0" smtClean="0"/>
              <a:t>Change data from database</a:t>
            </a:r>
          </a:p>
          <a:p>
            <a:r>
              <a:rPr lang="en-US" sz="4000" b="1" dirty="0" smtClean="0"/>
              <a:t>D</a:t>
            </a:r>
            <a:r>
              <a:rPr lang="en-US" dirty="0" smtClean="0"/>
              <a:t>elete</a:t>
            </a:r>
          </a:p>
          <a:p>
            <a:pPr lvl="1"/>
            <a:r>
              <a:rPr lang="en-US" dirty="0" smtClean="0"/>
              <a:t>Erase data from database</a:t>
            </a:r>
          </a:p>
        </p:txBody>
      </p:sp>
    </p:spTree>
    <p:extLst>
      <p:ext uri="{BB962C8B-B14F-4D97-AF65-F5344CB8AC3E}">
        <p14:creationId xmlns:p14="http://schemas.microsoft.com/office/powerpoint/2010/main" val="3825115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vs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62500" lnSpcReduction="20000"/>
          </a:bodyPr>
          <a:lstStyle/>
          <a:p>
            <a:r>
              <a:rPr lang="en-US" sz="5800" dirty="0" smtClean="0"/>
              <a:t>API is the </a:t>
            </a:r>
            <a:r>
              <a:rPr lang="en-US" sz="5800" b="1" dirty="0" smtClean="0"/>
              <a:t>Application</a:t>
            </a:r>
            <a:r>
              <a:rPr lang="en-US" sz="5800" dirty="0" smtClean="0"/>
              <a:t> that does the CRUD</a:t>
            </a:r>
          </a:p>
          <a:p>
            <a:r>
              <a:rPr lang="en-US" sz="5800" dirty="0" smtClean="0"/>
              <a:t>Example</a:t>
            </a:r>
          </a:p>
          <a:p>
            <a:pPr lvl="1"/>
            <a:r>
              <a:rPr lang="en-US" sz="4400" dirty="0">
                <a:hlinkClick r:id="rId2"/>
              </a:rPr>
              <a:t>https://</a:t>
            </a:r>
            <a:r>
              <a:rPr lang="en-US" sz="4400" dirty="0" smtClean="0">
                <a:hlinkClick r:id="rId2"/>
              </a:rPr>
              <a:t>api.github.com/users/sjfricke</a:t>
            </a:r>
            <a:endParaRPr lang="en-US" sz="4400" dirty="0" smtClean="0"/>
          </a:p>
          <a:p>
            <a:pPr lvl="1"/>
            <a:r>
              <a:rPr lang="en-US" sz="4400" dirty="0" smtClean="0"/>
              <a:t>Fetches  </a:t>
            </a:r>
            <a:r>
              <a:rPr lang="en-US" sz="4400" dirty="0" smtClean="0"/>
              <a:t>JSON data from a Database</a:t>
            </a:r>
          </a:p>
          <a:p>
            <a:pPr lvl="1"/>
            <a:r>
              <a:rPr lang="en-US" sz="4400" dirty="0" smtClean="0"/>
              <a:t>The backend server code is the API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{ "login</a:t>
            </a:r>
            <a:r>
              <a:rPr lang="en-US" dirty="0"/>
              <a:t>": "sjfricke",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 "</a:t>
            </a:r>
            <a:r>
              <a:rPr lang="en-US" dirty="0"/>
              <a:t>id": 9061055</a:t>
            </a:r>
            <a:r>
              <a:rPr lang="en-US" dirty="0" smtClean="0"/>
              <a:t>,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"avatar_url": "https://avatars.githubusercontent.com/u/9061055?v=3",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 "html_url</a:t>
            </a:r>
            <a:r>
              <a:rPr lang="en-US" dirty="0"/>
              <a:t>": "https://</a:t>
            </a:r>
            <a:r>
              <a:rPr lang="en-US" dirty="0" smtClean="0"/>
              <a:t>github.com/sjfricke,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"</a:t>
            </a:r>
            <a:r>
              <a:rPr lang="en-US" dirty="0"/>
              <a:t>email": "</a:t>
            </a:r>
            <a:r>
              <a:rPr lang="en-US" dirty="0" smtClean="0"/>
              <a:t>sjfricke@wisc.edu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"updated_at": "2016-10-08T05:48:35Z" 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901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</a:p>
          <a:p>
            <a:r>
              <a:rPr lang="en-US" dirty="0" smtClean="0"/>
              <a:t>SQL </a:t>
            </a:r>
          </a:p>
          <a:p>
            <a:pPr lvl="1"/>
            <a:r>
              <a:rPr lang="en-US" dirty="0" smtClean="0"/>
              <a:t>The </a:t>
            </a:r>
            <a:r>
              <a:rPr lang="en-US" u="sng" dirty="0" smtClean="0"/>
              <a:t>Language</a:t>
            </a:r>
            <a:r>
              <a:rPr lang="en-US" dirty="0" smtClean="0"/>
              <a:t> to </a:t>
            </a:r>
            <a:r>
              <a:rPr lang="en-US" b="1" dirty="0" smtClean="0"/>
              <a:t>query</a:t>
            </a:r>
            <a:r>
              <a:rPr lang="en-US" dirty="0" smtClean="0"/>
              <a:t> from table</a:t>
            </a:r>
          </a:p>
          <a:p>
            <a:r>
              <a:rPr lang="en-US" dirty="0" smtClean="0"/>
              <a:t>MySQL, SQL Server, PostgreSQL, Oracle, etc…</a:t>
            </a:r>
          </a:p>
          <a:p>
            <a:pPr lvl="1"/>
            <a:r>
              <a:rPr lang="en-US" dirty="0"/>
              <a:t>Relational Database Management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Use their own “dialect” of </a:t>
            </a:r>
            <a:r>
              <a:rPr lang="en-US" dirty="0" smtClean="0"/>
              <a:t>SQL</a:t>
            </a:r>
          </a:p>
          <a:p>
            <a:r>
              <a:rPr lang="en-US" dirty="0"/>
              <a:t>CS 564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60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Table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http://www.w3schools.com/sql/trysql.asp?filename=trysql_select_all</a:t>
            </a:r>
            <a:endParaRPr lang="en-US" dirty="0"/>
          </a:p>
          <a:p>
            <a:r>
              <a:rPr lang="en-US" dirty="0" smtClean="0"/>
              <a:t>SELECT </a:t>
            </a:r>
            <a:r>
              <a:rPr lang="en-US" dirty="0"/>
              <a:t>* FROM Customers;</a:t>
            </a:r>
          </a:p>
          <a:p>
            <a:r>
              <a:rPr lang="en-US" dirty="0"/>
              <a:t>SELECT City, ContactName FROM Customers WHERE Country='Mexico</a:t>
            </a:r>
            <a:r>
              <a:rPr lang="en-US" dirty="0" smtClean="0"/>
              <a:t>';</a:t>
            </a:r>
          </a:p>
          <a:p>
            <a:r>
              <a:rPr lang="en-US" dirty="0" smtClean="0"/>
              <a:t>UPDATE Customers SET </a:t>
            </a:r>
            <a:r>
              <a:rPr lang="en-US" dirty="0"/>
              <a:t>ContactName='Alfred Schmidt', City=</a:t>
            </a:r>
            <a:r>
              <a:rPr lang="en-US" dirty="0" smtClean="0"/>
              <a:t>'Hamburg‘ WHERE </a:t>
            </a:r>
            <a:r>
              <a:rPr lang="en-US" dirty="0"/>
              <a:t>CustomerName='Alfreds Futterkiste</a:t>
            </a:r>
            <a:r>
              <a:rPr lang="en-US" dirty="0" smtClean="0"/>
              <a:t>';</a:t>
            </a:r>
          </a:p>
          <a:p>
            <a:r>
              <a:rPr lang="en-US" dirty="0"/>
              <a:t>SELECT Customers.CustomerName, </a:t>
            </a:r>
            <a:r>
              <a:rPr lang="en-US" dirty="0" smtClean="0"/>
              <a:t>Orders.OrderID FROM Customers INNER </a:t>
            </a:r>
            <a:r>
              <a:rPr lang="en-US" dirty="0"/>
              <a:t>JOIN </a:t>
            </a:r>
            <a:r>
              <a:rPr lang="en-US" dirty="0" smtClean="0"/>
              <a:t>Orders ON Customers.CustomerID=Orders.CustomerID ORDER </a:t>
            </a:r>
            <a:r>
              <a:rPr lang="en-US" dirty="0"/>
              <a:t>BY Customers.CustomerName;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979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Non-Relational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More Tables!         </a:t>
            </a:r>
            <a:r>
              <a:rPr lang="en-US" dirty="0"/>
              <a:t> </a:t>
            </a:r>
            <a:r>
              <a:rPr lang="en-US" dirty="0" smtClean="0"/>
              <a:t>(╯</a:t>
            </a:r>
            <a:r>
              <a:rPr lang="en-US" dirty="0"/>
              <a:t>°□°）╯︵ </a:t>
            </a:r>
            <a:r>
              <a:rPr lang="en-US" dirty="0" smtClean="0"/>
              <a:t>┻━┻</a:t>
            </a:r>
          </a:p>
          <a:p>
            <a:r>
              <a:rPr lang="en-US" dirty="0" smtClean="0"/>
              <a:t>Also called “NoSQL”</a:t>
            </a:r>
          </a:p>
          <a:p>
            <a:r>
              <a:rPr lang="en-US" dirty="0" smtClean="0"/>
              <a:t>Can scale “easier” then SQL</a:t>
            </a:r>
          </a:p>
          <a:p>
            <a:pPr lvl="1"/>
            <a:r>
              <a:rPr lang="en-US" dirty="0" smtClean="0"/>
              <a:t>Have you broke a SQL Schema before… its not fun</a:t>
            </a:r>
          </a:p>
          <a:p>
            <a:r>
              <a:rPr lang="en-US" dirty="0"/>
              <a:t>Web 2.0 choice of database</a:t>
            </a:r>
          </a:p>
          <a:p>
            <a:pPr lvl="1"/>
            <a:r>
              <a:rPr lang="en-US" dirty="0"/>
              <a:t>Facebook, Google, Amazon, etc.</a:t>
            </a:r>
          </a:p>
          <a:p>
            <a:pPr lvl="2"/>
            <a:r>
              <a:rPr lang="en-US" sz="2000" b="1" dirty="0"/>
              <a:t>NOTE</a:t>
            </a:r>
            <a:r>
              <a:rPr lang="en-US" sz="2000" dirty="0"/>
              <a:t>: They built their own databases and search function to maximize search time… but MongoDB is good enough for people who don’t have billions of users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2721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A “NoSQL” Database</a:t>
            </a:r>
          </a:p>
          <a:p>
            <a:r>
              <a:rPr lang="en-US" dirty="0" smtClean="0"/>
              <a:t>Non-Relational</a:t>
            </a:r>
          </a:p>
          <a:p>
            <a:r>
              <a:rPr lang="en-US" dirty="0" smtClean="0"/>
              <a:t>Free </a:t>
            </a:r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 smtClean="0"/>
              <a:t>default on Raspberry Pi’s</a:t>
            </a:r>
          </a:p>
          <a:p>
            <a:pPr lvl="1"/>
            <a:r>
              <a:rPr lang="en-US" dirty="0" smtClean="0"/>
              <a:t>I added it for everyone</a:t>
            </a:r>
          </a:p>
          <a:p>
            <a:pPr lvl="2"/>
            <a:r>
              <a:rPr lang="en-US" dirty="0" smtClean="0"/>
              <a:t>PDF on the GitHub how to do it</a:t>
            </a:r>
          </a:p>
          <a:p>
            <a:r>
              <a:rPr lang="en-US" dirty="0" smtClean="0"/>
              <a:t>“A big JSON garbage bin”</a:t>
            </a:r>
          </a:p>
          <a:p>
            <a:pPr lvl="1"/>
            <a:r>
              <a:rPr lang="en-US" dirty="0" smtClean="0"/>
              <a:t>Only if you are not careful</a:t>
            </a:r>
          </a:p>
        </p:txBody>
      </p:sp>
    </p:spTree>
    <p:extLst>
      <p:ext uri="{BB962C8B-B14F-4D97-AF65-F5344CB8AC3E}">
        <p14:creationId xmlns:p14="http://schemas.microsoft.com/office/powerpoint/2010/main" val="1071029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your browser of choice</a:t>
            </a:r>
          </a:p>
          <a:p>
            <a:pPr lvl="1"/>
            <a:r>
              <a:rPr lang="en-US" dirty="0" smtClean="0"/>
              <a:t>Only if that choice is Google Chrome</a:t>
            </a:r>
          </a:p>
          <a:p>
            <a:pPr lvl="2"/>
            <a:r>
              <a:rPr lang="en-US" dirty="0" smtClean="0"/>
              <a:t>Windows</a:t>
            </a:r>
            <a:r>
              <a:rPr lang="en-US" dirty="0"/>
              <a:t> </a:t>
            </a:r>
            <a:r>
              <a:rPr lang="en-US" dirty="0" smtClean="0"/>
              <a:t> ------------ 	Ctrl+Shift+J  </a:t>
            </a:r>
          </a:p>
          <a:p>
            <a:pPr lvl="2"/>
            <a:r>
              <a:rPr lang="en-US" dirty="0" smtClean="0"/>
              <a:t>Macs ------------------ 	Option+Command+J</a:t>
            </a:r>
          </a:p>
          <a:p>
            <a:r>
              <a:rPr lang="en-US" sz="2800" dirty="0" smtClean="0"/>
              <a:t>Go to Lesson_2 in GitHub folder for practice.json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github.com/sjfricke/IEEE_RaspberryPi_Socket_Pokemon/blob/master/Tutorial/Lesson_2/practice.json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376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890</Words>
  <Application>Microsoft Office PowerPoint</Application>
  <PresentationFormat>On-screen Show (4:3)</PresentationFormat>
  <Paragraphs>214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MongoDB and Databases</vt:lpstr>
      <vt:lpstr>Databases</vt:lpstr>
      <vt:lpstr>Every Database is CRUD</vt:lpstr>
      <vt:lpstr>API vs Database</vt:lpstr>
      <vt:lpstr>Relational Databases</vt:lpstr>
      <vt:lpstr>SQL Table Example</vt:lpstr>
      <vt:lpstr>Non-Relational</vt:lpstr>
      <vt:lpstr>What is MongoDB</vt:lpstr>
      <vt:lpstr>JSON Overview </vt:lpstr>
      <vt:lpstr>PowerPoint Presentation</vt:lpstr>
      <vt:lpstr>Mongod vs Mongo ? </vt:lpstr>
      <vt:lpstr>Linux Services</vt:lpstr>
      <vt:lpstr>Mongo</vt:lpstr>
      <vt:lpstr>PowerPoint Presentation</vt:lpstr>
      <vt:lpstr>Mongo Shell</vt:lpstr>
      <vt:lpstr>Add some data</vt:lpstr>
      <vt:lpstr>Other ways to insert</vt:lpstr>
      <vt:lpstr>Read your data</vt:lpstr>
      <vt:lpstr>Messed up? Just Update!</vt:lpstr>
      <vt:lpstr>PowerPoint Presentation</vt:lpstr>
      <vt:lpstr>Need More Data!</vt:lpstr>
      <vt:lpstr>Query out for Harambe</vt:lpstr>
      <vt:lpstr>Find the order of the most females in the 30-39 age range </vt:lpstr>
      <vt:lpstr>When has there been only two Nobel Prize Laureates and one of them was named either John, Bob, and/or Eric?</vt:lpstr>
      <vt:lpstr>Moral of the story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Socket Server</dc:title>
  <dc:creator>Spencer Fricke</dc:creator>
  <cp:lastModifiedBy>Windows User</cp:lastModifiedBy>
  <cp:revision>60</cp:revision>
  <dcterms:created xsi:type="dcterms:W3CDTF">2016-09-18T04:31:59Z</dcterms:created>
  <dcterms:modified xsi:type="dcterms:W3CDTF">2016-10-29T18:57:40Z</dcterms:modified>
</cp:coreProperties>
</file>