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87" r:id="rId6"/>
    <p:sldId id="294" r:id="rId7"/>
    <p:sldId id="289" r:id="rId8"/>
    <p:sldId id="295" r:id="rId9"/>
    <p:sldId id="290" r:id="rId10"/>
    <p:sldId id="293" r:id="rId11"/>
    <p:sldId id="292" r:id="rId12"/>
    <p:sldId id="291" r:id="rId13"/>
    <p:sldId id="297" r:id="rId14"/>
    <p:sldId id="298" r:id="rId15"/>
    <p:sldId id="262" r:id="rId16"/>
    <p:sldId id="282" r:id="rId17"/>
    <p:sldId id="284" r:id="rId18"/>
    <p:sldId id="263" r:id="rId19"/>
    <p:sldId id="258" r:id="rId20"/>
    <p:sldId id="257" r:id="rId21"/>
    <p:sldId id="264" r:id="rId22"/>
    <p:sldId id="265" r:id="rId23"/>
    <p:sldId id="299" r:id="rId24"/>
    <p:sldId id="266" r:id="rId25"/>
    <p:sldId id="267" r:id="rId26"/>
    <p:sldId id="268" r:id="rId27"/>
    <p:sldId id="271" r:id="rId28"/>
    <p:sldId id="269" r:id="rId29"/>
    <p:sldId id="272" r:id="rId30"/>
    <p:sldId id="273" r:id="rId31"/>
    <p:sldId id="274" r:id="rId32"/>
    <p:sldId id="276" r:id="rId33"/>
    <p:sldId id="277" r:id="rId34"/>
    <p:sldId id="278" r:id="rId35"/>
    <p:sldId id="275" r:id="rId36"/>
    <p:sldId id="279" r:id="rId37"/>
    <p:sldId id="280" r:id="rId38"/>
    <p:sldId id="28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914" y="11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1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3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0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3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1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6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3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3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3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27FA9-8B60-4AF2-86A8-9E8A4FF8BBE8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4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sql/trysql.asp?filename=trysql_select_al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rVt3gU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github.com/users/sjfrick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/>
              <a:t>MongoDB and 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12975"/>
            <a:ext cx="6400800" cy="911225"/>
          </a:xfrm>
        </p:spPr>
        <p:txBody>
          <a:bodyPr/>
          <a:lstStyle/>
          <a:p>
            <a:r>
              <a:rPr lang="en-US" dirty="0"/>
              <a:t>Time to dump your JSON somewhere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3733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Also HUGE thanks to Plexus for sponsoring the IEEE Fall Mini-Projects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9"/>
          <a:stretch/>
        </p:blipFill>
        <p:spPr bwMode="auto">
          <a:xfrm>
            <a:off x="1520371" y="5105400"/>
            <a:ext cx="6252029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014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server to data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936" y="4114800"/>
            <a:ext cx="2054225" cy="20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erver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3" r="12047" b="2401"/>
          <a:stretch/>
        </p:blipFill>
        <p:spPr bwMode="auto">
          <a:xfrm>
            <a:off x="5966298" y="514349"/>
            <a:ext cx="1360250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laptop cli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" y="276224"/>
            <a:ext cx="2206625" cy="22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304801" y="2568571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 </a:t>
            </a:r>
          </a:p>
          <a:p>
            <a:pPr algn="ctr"/>
            <a:r>
              <a:rPr lang="en-US" dirty="0" smtClean="0"/>
              <a:t>(You on a computer or phone)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47198" y="2606672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(Could be your Raspberry Pi)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60198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(program living on the server)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57800" y="134718"/>
            <a:ext cx="3810000" cy="6647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590186" y="685800"/>
            <a:ext cx="1676400" cy="144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Image result for raspberry p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127124"/>
            <a:ext cx="1585591" cy="144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ight Arrow 17"/>
          <p:cNvSpPr/>
          <p:nvPr/>
        </p:nvSpPr>
        <p:spPr>
          <a:xfrm rot="16200000">
            <a:off x="6582248" y="3519484"/>
            <a:ext cx="571500" cy="381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700" y="4114800"/>
            <a:ext cx="5226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Returns information including the password</a:t>
            </a:r>
          </a:p>
        </p:txBody>
      </p:sp>
    </p:spTree>
    <p:extLst>
      <p:ext uri="{BB962C8B-B14F-4D97-AF65-F5344CB8AC3E}">
        <p14:creationId xmlns:p14="http://schemas.microsoft.com/office/powerpoint/2010/main" val="158413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server to data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936" y="4114800"/>
            <a:ext cx="2054225" cy="20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erver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3" r="12047" b="2401"/>
          <a:stretch/>
        </p:blipFill>
        <p:spPr bwMode="auto">
          <a:xfrm>
            <a:off x="5966298" y="514349"/>
            <a:ext cx="1360250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laptop cli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" y="276224"/>
            <a:ext cx="2206625" cy="22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304801" y="2568571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 </a:t>
            </a:r>
          </a:p>
          <a:p>
            <a:pPr algn="ctr"/>
            <a:r>
              <a:rPr lang="en-US" dirty="0" smtClean="0"/>
              <a:t>(You on a computer or phone)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47198" y="2606672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(Could be your Raspberry Pi)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60198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(program living on the server)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57800" y="134718"/>
            <a:ext cx="3810000" cy="6647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590186" y="685800"/>
            <a:ext cx="1676400" cy="144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Image result for raspberry p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127124"/>
            <a:ext cx="1585591" cy="144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5770" y="4114800"/>
            <a:ext cx="51112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The Server logic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if (</a:t>
            </a:r>
            <a:r>
              <a:rPr lang="en-US" sz="2000" dirty="0" err="1" smtClean="0"/>
              <a:t>password_sent</a:t>
            </a:r>
            <a:r>
              <a:rPr lang="en-US" sz="2000" dirty="0" smtClean="0"/>
              <a:t> == </a:t>
            </a:r>
            <a:r>
              <a:rPr lang="en-US" sz="2000" dirty="0" err="1" smtClean="0"/>
              <a:t>password_from_query</a:t>
            </a:r>
            <a:r>
              <a:rPr lang="en-US" sz="2000" dirty="0" smtClean="0"/>
              <a:t>) 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valid_login</a:t>
            </a:r>
            <a:r>
              <a:rPr lang="en-US" sz="2000" dirty="0" smtClean="0"/>
              <a:t> = true;</a:t>
            </a:r>
          </a:p>
          <a:p>
            <a:r>
              <a:rPr lang="en-US" sz="2000" dirty="0" smtClean="0"/>
              <a:t>} else 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valid_login</a:t>
            </a:r>
            <a:r>
              <a:rPr lang="en-US" sz="2000" dirty="0" smtClean="0"/>
              <a:t> = false;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3" name="Oval 2"/>
          <p:cNvSpPr/>
          <p:nvPr/>
        </p:nvSpPr>
        <p:spPr>
          <a:xfrm>
            <a:off x="5334000" y="276224"/>
            <a:ext cx="3581400" cy="2206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89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server to data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936" y="4114800"/>
            <a:ext cx="2054225" cy="20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erver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3" r="12047" b="2401"/>
          <a:stretch/>
        </p:blipFill>
        <p:spPr bwMode="auto">
          <a:xfrm>
            <a:off x="5966298" y="514349"/>
            <a:ext cx="1360250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laptop cli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" y="276224"/>
            <a:ext cx="2206625" cy="22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304801" y="2568571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 </a:t>
            </a:r>
          </a:p>
          <a:p>
            <a:pPr algn="ctr"/>
            <a:r>
              <a:rPr lang="en-US" dirty="0" smtClean="0"/>
              <a:t>(You on a computer or phone)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47198" y="2606672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(Could be your Raspberry Pi)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60198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(program living on the server)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10800000">
            <a:off x="3429000" y="1600200"/>
            <a:ext cx="1295400" cy="533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57800" y="134718"/>
            <a:ext cx="3810000" cy="6647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590186" y="685800"/>
            <a:ext cx="1676400" cy="144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Image result for raspberry p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127124"/>
            <a:ext cx="1585591" cy="144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05765" y="3860701"/>
            <a:ext cx="51112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The Server logic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if (</a:t>
            </a:r>
            <a:r>
              <a:rPr lang="en-US" sz="2000" dirty="0" err="1" smtClean="0"/>
              <a:t>valid_login</a:t>
            </a:r>
            <a:r>
              <a:rPr lang="en-US" sz="2000" dirty="0" smtClean="0"/>
              <a:t> == true) {</a:t>
            </a:r>
          </a:p>
          <a:p>
            <a:r>
              <a:rPr lang="en-US" sz="2000" dirty="0" smtClean="0"/>
              <a:t>	send(</a:t>
            </a:r>
            <a:r>
              <a:rPr lang="en-US" sz="2000" dirty="0" err="1" smtClean="0"/>
              <a:t>user_account_info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} else {</a:t>
            </a:r>
          </a:p>
          <a:p>
            <a:r>
              <a:rPr lang="en-US" sz="2000" dirty="0" smtClean="0"/>
              <a:t>	send(</a:t>
            </a:r>
            <a:r>
              <a:rPr lang="en-US" sz="2000" dirty="0" err="1" smtClean="0"/>
              <a:t>wrong_password_message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6917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server to data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936" y="4114800"/>
            <a:ext cx="2054225" cy="20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erver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3" r="12047" b="2401"/>
          <a:stretch/>
        </p:blipFill>
        <p:spPr bwMode="auto">
          <a:xfrm>
            <a:off x="5966298" y="514349"/>
            <a:ext cx="1360250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547198" y="2606672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(Could be your Raspberry Pi)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60198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(program living on the server)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57800" y="134718"/>
            <a:ext cx="3810000" cy="6647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590186" y="685800"/>
            <a:ext cx="1676400" cy="144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Image result for raspberry p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127124"/>
            <a:ext cx="1585591" cy="144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0398" y="1165224"/>
            <a:ext cx="441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Built with server code in Node.js, Ruby, Python, etc.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870068" y="4880302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Program to live on 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9370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</a:p>
          <a:p>
            <a:r>
              <a:rPr lang="en-US" dirty="0" smtClean="0"/>
              <a:t>Non-Relational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97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Tables data format</a:t>
            </a:r>
            <a:endParaRPr lang="en-US" dirty="0"/>
          </a:p>
          <a:p>
            <a:r>
              <a:rPr lang="en-US" dirty="0"/>
              <a:t>SQL 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/>
              <a:t>Structured Query </a:t>
            </a:r>
            <a:r>
              <a:rPr lang="en-US" dirty="0" smtClean="0"/>
              <a:t>Language”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u="sng" dirty="0"/>
              <a:t>Language</a:t>
            </a:r>
            <a:r>
              <a:rPr lang="en-US" dirty="0"/>
              <a:t> to </a:t>
            </a:r>
            <a:r>
              <a:rPr lang="en-US" b="1" dirty="0"/>
              <a:t>query</a:t>
            </a:r>
            <a:r>
              <a:rPr lang="en-US" dirty="0"/>
              <a:t> from table</a:t>
            </a:r>
          </a:p>
          <a:p>
            <a:r>
              <a:rPr lang="en-US" dirty="0"/>
              <a:t>MySQL, SQL Server, PostgreSQL, Oracle, etc…</a:t>
            </a:r>
          </a:p>
          <a:p>
            <a:pPr lvl="1"/>
            <a:r>
              <a:rPr lang="en-US" dirty="0"/>
              <a:t>Relational Database Management System</a:t>
            </a:r>
          </a:p>
          <a:p>
            <a:pPr lvl="1"/>
            <a:r>
              <a:rPr lang="en-US" dirty="0"/>
              <a:t>Use their own “dialect” of SQL</a:t>
            </a:r>
          </a:p>
          <a:p>
            <a:r>
              <a:rPr lang="en-US" dirty="0"/>
              <a:t>CS 564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00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sql ta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55131"/>
            <a:ext cx="8882034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353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sql ta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55131"/>
            <a:ext cx="8882034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609600" y="579438"/>
            <a:ext cx="2667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913645" y="2270919"/>
            <a:ext cx="2772655" cy="7681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133600" y="2362200"/>
            <a:ext cx="2552700" cy="76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2030" y="24015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Table Name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286000" y="639763"/>
            <a:ext cx="3505200" cy="884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67085" y="28579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Column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15773" y="214270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Relationship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78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Table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http://www.w3schools.com/sql/trysql.asp?filename=trysql_select_all</a:t>
            </a:r>
            <a:endParaRPr lang="en-US" dirty="0"/>
          </a:p>
          <a:p>
            <a:r>
              <a:rPr lang="en-US" dirty="0"/>
              <a:t>SELECT * FROM Customers;</a:t>
            </a:r>
          </a:p>
          <a:p>
            <a:r>
              <a:rPr lang="en-US" dirty="0"/>
              <a:t>SELECT City, ContactName FROM Customers WHERE Country='Mexico';</a:t>
            </a:r>
          </a:p>
          <a:p>
            <a:r>
              <a:rPr lang="en-US" dirty="0"/>
              <a:t>UPDATE Customers SET ContactName='Alfred Schmidt', City='Hamburg‘ WHERE CustomerName='Alfreds Futterkiste';</a:t>
            </a:r>
          </a:p>
          <a:p>
            <a:r>
              <a:rPr lang="en-US" dirty="0"/>
              <a:t>SELECT Customers.CustomerName, Orders.OrderID FROM Customers INNER JOIN Orders ON Customers.CustomerID=Orders.CustomerID ORDER BY Customers.CustomerName;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979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Non-Relational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355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 More Tables!          (╯°□°）╯︵ ┻━┻</a:t>
            </a:r>
          </a:p>
          <a:p>
            <a:r>
              <a:rPr lang="en-US" dirty="0"/>
              <a:t>Also called “NoSQL”</a:t>
            </a:r>
          </a:p>
          <a:p>
            <a:r>
              <a:rPr lang="en-US" dirty="0"/>
              <a:t>Can scale “easier” then SQL</a:t>
            </a:r>
          </a:p>
          <a:p>
            <a:pPr lvl="1"/>
            <a:r>
              <a:rPr lang="en-US" dirty="0" smtClean="0"/>
              <a:t>Don’t need to stick to Schema </a:t>
            </a:r>
          </a:p>
          <a:p>
            <a:pPr lvl="2"/>
            <a:r>
              <a:rPr lang="en-US" dirty="0" smtClean="0"/>
              <a:t>Might eat these words if not careful</a:t>
            </a:r>
          </a:p>
          <a:p>
            <a:r>
              <a:rPr lang="en-US" dirty="0" smtClean="0"/>
              <a:t>Can get started right away, no setup</a:t>
            </a:r>
            <a:endParaRPr lang="en-US" dirty="0"/>
          </a:p>
          <a:p>
            <a:r>
              <a:rPr lang="en-US" dirty="0"/>
              <a:t>Web 2.0 choice of database</a:t>
            </a:r>
          </a:p>
          <a:p>
            <a:pPr lvl="1"/>
            <a:r>
              <a:rPr lang="en-US" dirty="0"/>
              <a:t>Facebook, Google, Amazon, etc.</a:t>
            </a:r>
          </a:p>
          <a:p>
            <a:pPr lvl="2"/>
            <a:r>
              <a:rPr lang="en-US" sz="2000" b="1" dirty="0"/>
              <a:t>NOTE</a:t>
            </a:r>
            <a:r>
              <a:rPr lang="en-US" sz="2000" dirty="0"/>
              <a:t>: They built their own databases and search function to maximize search time… but MongoDB is good enough for people who don’t have billions of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2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Way to save data in persistent memory</a:t>
            </a:r>
          </a:p>
          <a:p>
            <a:r>
              <a:rPr lang="en-US" dirty="0"/>
              <a:t>Can host on server</a:t>
            </a:r>
          </a:p>
          <a:p>
            <a:pPr lvl="1"/>
            <a:r>
              <a:rPr lang="en-US" dirty="0"/>
              <a:t>Allows to not physically hold data</a:t>
            </a:r>
          </a:p>
          <a:p>
            <a:r>
              <a:rPr lang="en-US" dirty="0"/>
              <a:t>Can host on local computer</a:t>
            </a:r>
          </a:p>
          <a:p>
            <a:pPr lvl="1"/>
            <a:r>
              <a:rPr lang="en-US" dirty="0"/>
              <a:t>Or in this case the Pi</a:t>
            </a:r>
          </a:p>
          <a:p>
            <a:r>
              <a:rPr lang="en-US" dirty="0"/>
              <a:t>No more saving and reading to TXT Files</a:t>
            </a:r>
          </a:p>
        </p:txBody>
      </p:sp>
    </p:spTree>
    <p:extLst>
      <p:ext uri="{BB962C8B-B14F-4D97-AF65-F5344CB8AC3E}">
        <p14:creationId xmlns:p14="http://schemas.microsoft.com/office/powerpoint/2010/main" val="2228609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“NoSQL” Database</a:t>
            </a:r>
          </a:p>
          <a:p>
            <a:r>
              <a:rPr lang="en-US" dirty="0"/>
              <a:t>Non-Relational</a:t>
            </a:r>
          </a:p>
          <a:p>
            <a:r>
              <a:rPr lang="en-US" dirty="0"/>
              <a:t>Free </a:t>
            </a:r>
          </a:p>
          <a:p>
            <a:r>
              <a:rPr lang="en-US" dirty="0"/>
              <a:t>Not default on Raspberry Pi’s</a:t>
            </a:r>
          </a:p>
          <a:p>
            <a:pPr lvl="1"/>
            <a:r>
              <a:rPr lang="en-US" dirty="0"/>
              <a:t>I added it for </a:t>
            </a:r>
            <a:r>
              <a:rPr lang="en-US" dirty="0" smtClean="0"/>
              <a:t>everyone</a:t>
            </a:r>
          </a:p>
          <a:p>
            <a:pPr lvl="2"/>
            <a:r>
              <a:rPr lang="en-US" dirty="0" smtClean="0"/>
              <a:t>Just have to type: </a:t>
            </a:r>
            <a:r>
              <a:rPr lang="en-US" dirty="0" err="1" smtClean="0">
                <a:solidFill>
                  <a:srgbClr val="FF0000"/>
                </a:solidFill>
              </a:rPr>
              <a:t>sudo</a:t>
            </a:r>
            <a:r>
              <a:rPr lang="en-US" dirty="0" smtClean="0">
                <a:solidFill>
                  <a:srgbClr val="FF0000"/>
                </a:solidFill>
              </a:rPr>
              <a:t> apt-get install </a:t>
            </a:r>
            <a:r>
              <a:rPr lang="en-US" dirty="0" err="1" smtClean="0">
                <a:solidFill>
                  <a:srgbClr val="FF0000"/>
                </a:solidFill>
              </a:rPr>
              <a:t>mongodb</a:t>
            </a:r>
            <a:r>
              <a:rPr lang="en-US" dirty="0" smtClean="0">
                <a:solidFill>
                  <a:srgbClr val="FF0000"/>
                </a:solidFill>
              </a:rPr>
              <a:t>-server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PDF on the GitHub how to do it</a:t>
            </a:r>
          </a:p>
          <a:p>
            <a:r>
              <a:rPr lang="en-US" dirty="0"/>
              <a:t>“A big JSON garbage bin”</a:t>
            </a:r>
          </a:p>
          <a:p>
            <a:pPr lvl="1"/>
            <a:r>
              <a:rPr lang="en-US" dirty="0"/>
              <a:t>Only if you are not careful</a:t>
            </a:r>
          </a:p>
        </p:txBody>
      </p:sp>
    </p:spTree>
    <p:extLst>
      <p:ext uri="{BB962C8B-B14F-4D97-AF65-F5344CB8AC3E}">
        <p14:creationId xmlns:p14="http://schemas.microsoft.com/office/powerpoint/2010/main" val="1071029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Javascript</a:t>
            </a:r>
            <a:r>
              <a:rPr lang="en-US" dirty="0" smtClean="0"/>
              <a:t> Object Notation”</a:t>
            </a:r>
          </a:p>
          <a:p>
            <a:r>
              <a:rPr lang="en-US" dirty="0" smtClean="0"/>
              <a:t>Open </a:t>
            </a:r>
            <a:r>
              <a:rPr lang="en-US" dirty="0"/>
              <a:t>your browser of choice</a:t>
            </a:r>
          </a:p>
          <a:p>
            <a:pPr lvl="1"/>
            <a:r>
              <a:rPr lang="en-US" dirty="0"/>
              <a:t>Only if that choice is Google Chrome</a:t>
            </a:r>
          </a:p>
          <a:p>
            <a:pPr lvl="2"/>
            <a:r>
              <a:rPr lang="en-US" dirty="0"/>
              <a:t>Windows  ------------ 	Ctrl+Shift+J  </a:t>
            </a:r>
          </a:p>
          <a:p>
            <a:pPr lvl="2"/>
            <a:r>
              <a:rPr lang="en-US" dirty="0"/>
              <a:t>Macs ------------------ 	Option+Command+J</a:t>
            </a:r>
          </a:p>
          <a:p>
            <a:r>
              <a:rPr lang="en-US" sz="2800" dirty="0"/>
              <a:t>Go to Lesson_2 in GitHub folder for </a:t>
            </a:r>
            <a:r>
              <a:rPr lang="en-US" sz="2800" b="1" dirty="0"/>
              <a:t>practice.json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goo.gl/rVt3gU</a:t>
            </a:r>
            <a:endParaRPr lang="en-US" dirty="0" smtClean="0"/>
          </a:p>
          <a:p>
            <a:pPr lvl="1"/>
            <a:r>
              <a:rPr lang="en-US" dirty="0" smtClean="0"/>
              <a:t>Case sensitive</a:t>
            </a:r>
          </a:p>
          <a:p>
            <a:r>
              <a:rPr lang="en-US" dirty="0" smtClean="0"/>
              <a:t>Click “raw” to get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76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r>
              <a:rPr lang="en-US" dirty="0"/>
              <a:t>Select all </a:t>
            </a:r>
            <a:r>
              <a:rPr lang="en-US" dirty="0" smtClean="0"/>
              <a:t>and </a:t>
            </a:r>
            <a:r>
              <a:rPr lang="en-US" dirty="0"/>
              <a:t>copy </a:t>
            </a:r>
            <a:endParaRPr lang="en-US" dirty="0" smtClean="0"/>
          </a:p>
          <a:p>
            <a:r>
              <a:rPr lang="en-US" dirty="0" smtClean="0"/>
              <a:t>Type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var data = </a:t>
            </a:r>
          </a:p>
          <a:p>
            <a:pPr lvl="1"/>
            <a:r>
              <a:rPr lang="en-US" dirty="0"/>
              <a:t>Then paste </a:t>
            </a:r>
            <a:r>
              <a:rPr lang="en-US" dirty="0" smtClean="0"/>
              <a:t>(</a:t>
            </a:r>
            <a:r>
              <a:rPr lang="en-US" dirty="0" err="1" smtClean="0"/>
              <a:t>ctrl+v</a:t>
            </a:r>
            <a:r>
              <a:rPr lang="en-US" dirty="0" smtClean="0"/>
              <a:t>) data in console and </a:t>
            </a:r>
            <a:r>
              <a:rPr lang="en-US" dirty="0"/>
              <a:t>hit enter</a:t>
            </a:r>
          </a:p>
          <a:p>
            <a:pPr lvl="1"/>
            <a:endParaRPr lang="en-US" dirty="0"/>
          </a:p>
          <a:p>
            <a:r>
              <a:rPr lang="en-US" dirty="0"/>
              <a:t>Undefinded?</a:t>
            </a:r>
          </a:p>
          <a:p>
            <a:pPr lvl="1"/>
            <a:r>
              <a:rPr lang="en-US" dirty="0"/>
              <a:t>Type: </a:t>
            </a:r>
            <a:r>
              <a:rPr lang="en-US" b="1" dirty="0">
                <a:solidFill>
                  <a:srgbClr val="FF0000"/>
                </a:solidFill>
              </a:rPr>
              <a:t>data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NOTE: There is never a comma after last listed item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Can use built-in JavaScript</a:t>
            </a:r>
            <a:br>
              <a:rPr lang="en-US" sz="2800" dirty="0"/>
            </a:br>
            <a:r>
              <a:rPr lang="en-US" sz="2400" dirty="0"/>
              <a:t>&lt;ArrayName&gt;.find(function(e){return e.name == "Alakazam"})</a:t>
            </a:r>
          </a:p>
        </p:txBody>
      </p:sp>
    </p:spTree>
    <p:extLst>
      <p:ext uri="{BB962C8B-B14F-4D97-AF65-F5344CB8AC3E}">
        <p14:creationId xmlns:p14="http://schemas.microsoft.com/office/powerpoint/2010/main" val="1752948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get to the </a:t>
            </a:r>
            <a:r>
              <a:rPr lang="en-US" dirty="0" err="1" smtClean="0"/>
              <a:t>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internet to the “</a:t>
            </a:r>
            <a:r>
              <a:rPr lang="en-US" b="1" dirty="0" smtClean="0"/>
              <a:t>IEEE</a:t>
            </a:r>
            <a:r>
              <a:rPr lang="en-US" dirty="0" smtClean="0"/>
              <a:t>” network</a:t>
            </a:r>
          </a:p>
          <a:p>
            <a:pPr lvl="1"/>
            <a:r>
              <a:rPr lang="en-US" dirty="0" smtClean="0"/>
              <a:t>Password is: </a:t>
            </a:r>
            <a:r>
              <a:rPr lang="en-US" b="1" dirty="0" err="1" smtClean="0"/>
              <a:t>ieeeiscool</a:t>
            </a:r>
            <a:endParaRPr lang="en-US" b="1" dirty="0" smtClean="0"/>
          </a:p>
          <a:p>
            <a:r>
              <a:rPr lang="en-US" dirty="0" smtClean="0"/>
              <a:t>Use SSH (Mac) or Putty (Windows) to connect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ssh</a:t>
            </a:r>
            <a:r>
              <a:rPr lang="en-US" dirty="0" smtClean="0">
                <a:solidFill>
                  <a:srgbClr val="FF0000"/>
                </a:solidFill>
              </a:rPr>
              <a:t> pi@192.168.1.xxx </a:t>
            </a:r>
            <a:r>
              <a:rPr lang="en-US" dirty="0"/>
              <a:t>(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 smtClean="0"/>
              <a:t>Macs)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pi@192.168.1.xxx</a:t>
            </a:r>
            <a:r>
              <a:rPr lang="en-US" dirty="0" smtClean="0"/>
              <a:t> (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smtClean="0"/>
              <a:t>Windows)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439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Mongod vs Mongo 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Mongod</a:t>
            </a:r>
            <a:r>
              <a:rPr lang="en-US" dirty="0"/>
              <a:t> is “Running MongoDB” </a:t>
            </a:r>
          </a:p>
          <a:p>
            <a:pPr lvl="1"/>
            <a:r>
              <a:rPr lang="en-US" dirty="0"/>
              <a:t> Stands for “Mongo Daemon” </a:t>
            </a:r>
          </a:p>
          <a:p>
            <a:r>
              <a:rPr lang="en-US" b="1" dirty="0"/>
              <a:t>Mongo</a:t>
            </a:r>
            <a:r>
              <a:rPr lang="en-US" dirty="0"/>
              <a:t> is the command line shell interface which we config with </a:t>
            </a:r>
          </a:p>
          <a:p>
            <a:pPr lvl="1"/>
            <a:r>
              <a:rPr lang="en-US" dirty="0"/>
              <a:t>To access it just type “mongo”</a:t>
            </a:r>
          </a:p>
          <a:p>
            <a:pPr lvl="1"/>
            <a:endParaRPr lang="en-US" dirty="0"/>
          </a:p>
          <a:p>
            <a:r>
              <a:rPr lang="en-US" dirty="0"/>
              <a:t>Other options include </a:t>
            </a:r>
            <a:r>
              <a:rPr lang="en-US" b="1" dirty="0"/>
              <a:t>mongoimport </a:t>
            </a:r>
            <a:r>
              <a:rPr lang="en-US" dirty="0"/>
              <a:t>and </a:t>
            </a:r>
            <a:r>
              <a:rPr lang="en-US" b="1" dirty="0"/>
              <a:t>mongoexport</a:t>
            </a:r>
            <a:r>
              <a:rPr lang="en-US" dirty="0"/>
              <a:t> (will use later)</a:t>
            </a:r>
          </a:p>
        </p:txBody>
      </p:sp>
    </p:spTree>
    <p:extLst>
      <p:ext uri="{BB962C8B-B14F-4D97-AF65-F5344CB8AC3E}">
        <p14:creationId xmlns:p14="http://schemas.microsoft.com/office/powerpoint/2010/main" val="1412551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your Mongo Service by typing: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sudo Serivce mongodb status</a:t>
            </a:r>
          </a:p>
          <a:p>
            <a:r>
              <a:rPr lang="en-US" dirty="0"/>
              <a:t>Other operations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	sudo Serivce mongodb </a:t>
            </a:r>
            <a:r>
              <a:rPr lang="en-US" b="1" dirty="0">
                <a:solidFill>
                  <a:srgbClr val="FF0000"/>
                </a:solidFill>
              </a:rPr>
              <a:t>start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	sudo Serivce mongodb </a:t>
            </a:r>
            <a:r>
              <a:rPr lang="en-US" b="1" dirty="0">
                <a:solidFill>
                  <a:srgbClr val="FF0000"/>
                </a:solidFill>
              </a:rPr>
              <a:t>stop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	sudo Serivce mongodb </a:t>
            </a:r>
            <a:r>
              <a:rPr lang="en-US" b="1" dirty="0">
                <a:solidFill>
                  <a:srgbClr val="FF0000"/>
                </a:solidFill>
              </a:rPr>
              <a:t>restart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45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43"/>
          <a:stretch/>
        </p:blipFill>
        <p:spPr bwMode="auto">
          <a:xfrm>
            <a:off x="4800600" y="914759"/>
            <a:ext cx="3759200" cy="596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</a:t>
            </a:r>
          </a:p>
          <a:p>
            <a:pPr lvl="1"/>
            <a:r>
              <a:rPr lang="en-US" dirty="0"/>
              <a:t>Using only 1</a:t>
            </a:r>
          </a:p>
          <a:p>
            <a:r>
              <a:rPr lang="en-US" dirty="0"/>
              <a:t>Collections</a:t>
            </a:r>
          </a:p>
          <a:p>
            <a:pPr lvl="1"/>
            <a:r>
              <a:rPr lang="en-US" dirty="0"/>
              <a:t>One big JSON value</a:t>
            </a:r>
          </a:p>
          <a:p>
            <a:r>
              <a:rPr lang="en-US" dirty="0"/>
              <a:t>Documents</a:t>
            </a:r>
          </a:p>
          <a:p>
            <a:pPr lvl="1"/>
            <a:r>
              <a:rPr lang="en-US" dirty="0"/>
              <a:t>Each part of the JSON</a:t>
            </a:r>
          </a:p>
          <a:p>
            <a:r>
              <a:rPr lang="en-US" dirty="0"/>
              <a:t>Field</a:t>
            </a:r>
          </a:p>
          <a:p>
            <a:pPr lvl="1"/>
            <a:r>
              <a:rPr lang="en-US" dirty="0"/>
              <a:t>The data you want</a:t>
            </a:r>
          </a:p>
        </p:txBody>
      </p:sp>
    </p:spTree>
    <p:extLst>
      <p:ext uri="{BB962C8B-B14F-4D97-AF65-F5344CB8AC3E}">
        <p14:creationId xmlns:p14="http://schemas.microsoft.com/office/powerpoint/2010/main" val="3445352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400800"/>
          </a:xfrm>
        </p:spPr>
        <p:txBody>
          <a:bodyPr/>
          <a:lstStyle/>
          <a:p>
            <a:r>
              <a:rPr lang="en-US" b="1" i="1" dirty="0"/>
              <a:t>Database</a:t>
            </a:r>
            <a:r>
              <a:rPr lang="en-US" dirty="0"/>
              <a:t>: CollegeOfEngineering</a:t>
            </a:r>
          </a:p>
          <a:p>
            <a:pPr lvl="1"/>
            <a:r>
              <a:rPr lang="en-US" b="1" i="1" dirty="0"/>
              <a:t>Collection</a:t>
            </a:r>
            <a:r>
              <a:rPr lang="en-US" dirty="0"/>
              <a:t>: Professors</a:t>
            </a:r>
          </a:p>
          <a:p>
            <a:pPr lvl="1"/>
            <a:r>
              <a:rPr lang="en-US" b="1" i="1" dirty="0"/>
              <a:t>Collection</a:t>
            </a:r>
            <a:r>
              <a:rPr lang="en-US" dirty="0"/>
              <a:t>: Buildings</a:t>
            </a:r>
          </a:p>
          <a:p>
            <a:pPr lvl="1"/>
            <a:r>
              <a:rPr lang="en-US" b="1" i="1" dirty="0"/>
              <a:t>Collection</a:t>
            </a:r>
            <a:r>
              <a:rPr lang="en-US" dirty="0"/>
              <a:t>: Students</a:t>
            </a:r>
          </a:p>
          <a:p>
            <a:pPr lvl="2"/>
            <a:r>
              <a:rPr lang="en-US" b="1" i="1" dirty="0"/>
              <a:t>Documents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{ Name : “Spencer”, Age : 21,  Type : “ECE” } </a:t>
            </a:r>
          </a:p>
          <a:p>
            <a:pPr lvl="3"/>
            <a:r>
              <a:rPr lang="en-US" dirty="0"/>
              <a:t>{ Name : “Fred”,       Age : 24,   Type : “ME” } </a:t>
            </a:r>
          </a:p>
          <a:p>
            <a:pPr lvl="3"/>
            <a:r>
              <a:rPr lang="en-US" dirty="0"/>
              <a:t>{ Name : “Willy”,      Age : 19,   Type : “BME” } 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4"/>
            <a:r>
              <a:rPr lang="en-US" b="1" i="1" dirty="0"/>
              <a:t>Field</a:t>
            </a:r>
            <a:r>
              <a:rPr lang="en-US" dirty="0"/>
              <a:t>: “Spencer”</a:t>
            </a:r>
          </a:p>
          <a:p>
            <a:pPr lvl="4"/>
            <a:r>
              <a:rPr lang="en-US" b="1" i="1" dirty="0"/>
              <a:t>Field</a:t>
            </a:r>
            <a:r>
              <a:rPr lang="en-US" dirty="0"/>
              <a:t>: 24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37217"/>
              </p:ext>
            </p:extLst>
          </p:nvPr>
        </p:nvGraphicFramePr>
        <p:xfrm>
          <a:off x="1981200" y="3810000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027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run typ</a:t>
            </a:r>
            <a:r>
              <a:rPr lang="en-US" dirty="0" smtClean="0"/>
              <a:t>e: </a:t>
            </a:r>
            <a:r>
              <a:rPr lang="en-US" dirty="0" smtClean="0">
                <a:solidFill>
                  <a:srgbClr val="FF0000"/>
                </a:solidFill>
              </a:rPr>
              <a:t>mongo</a:t>
            </a:r>
          </a:p>
          <a:p>
            <a:pPr lvl="1"/>
            <a:r>
              <a:rPr lang="en-US" b="1" dirty="0" err="1" smtClean="0"/>
              <a:t>ctrl+c</a:t>
            </a:r>
            <a:r>
              <a:rPr lang="en-US" dirty="0" smtClean="0"/>
              <a:t> to exit the shell</a:t>
            </a:r>
            <a:endParaRPr lang="en-US" dirty="0" smtClean="0"/>
          </a:p>
          <a:p>
            <a:r>
              <a:rPr lang="en-US" dirty="0" smtClean="0"/>
              <a:t>Start </a:t>
            </a:r>
            <a:r>
              <a:rPr lang="en-US" dirty="0"/>
              <a:t>by setting the Database we are going to use</a:t>
            </a:r>
          </a:p>
          <a:p>
            <a:pPr lvl="1"/>
            <a:r>
              <a:rPr lang="en-US" dirty="0"/>
              <a:t>Lets call it </a:t>
            </a:r>
            <a:r>
              <a:rPr lang="en-US" b="1" dirty="0"/>
              <a:t>Students</a:t>
            </a:r>
            <a:endParaRPr lang="en-US" dirty="0"/>
          </a:p>
          <a:p>
            <a:pPr lvl="1"/>
            <a:r>
              <a:rPr lang="en-US" dirty="0"/>
              <a:t>Type: </a:t>
            </a:r>
            <a:r>
              <a:rPr lang="en-US" dirty="0">
                <a:solidFill>
                  <a:srgbClr val="FF0000"/>
                </a:solidFill>
              </a:rPr>
              <a:t>use Students</a:t>
            </a:r>
          </a:p>
          <a:p>
            <a:pPr lvl="1"/>
            <a:r>
              <a:rPr lang="en-US" dirty="0"/>
              <a:t>Sets variable “</a:t>
            </a:r>
            <a:r>
              <a:rPr lang="en-US" b="1" dirty="0"/>
              <a:t>db”</a:t>
            </a:r>
            <a:r>
              <a:rPr lang="en-US" dirty="0"/>
              <a:t> to the database</a:t>
            </a:r>
          </a:p>
          <a:p>
            <a:r>
              <a:rPr lang="en-US" dirty="0"/>
              <a:t>To see all Databases	</a:t>
            </a:r>
          </a:p>
          <a:p>
            <a:pPr lvl="1"/>
            <a:r>
              <a:rPr lang="en-US" dirty="0"/>
              <a:t>Type: </a:t>
            </a:r>
            <a:r>
              <a:rPr lang="en-US" dirty="0">
                <a:solidFill>
                  <a:srgbClr val="FF0000"/>
                </a:solidFill>
              </a:rPr>
              <a:t>show dbs</a:t>
            </a:r>
          </a:p>
          <a:p>
            <a:endParaRPr lang="en-US" dirty="0"/>
          </a:p>
          <a:p>
            <a:r>
              <a:rPr lang="en-US" dirty="0"/>
              <a:t>Will not create one until written too</a:t>
            </a:r>
          </a:p>
        </p:txBody>
      </p:sp>
    </p:spTree>
    <p:extLst>
      <p:ext uri="{BB962C8B-B14F-4D97-AF65-F5344CB8AC3E}">
        <p14:creationId xmlns:p14="http://schemas.microsoft.com/office/powerpoint/2010/main" val="4131415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2362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Add some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257800"/>
          </a:xfrm>
        </p:spPr>
        <p:txBody>
          <a:bodyPr>
            <a:normAutofit/>
          </a:bodyPr>
          <a:lstStyle/>
          <a:p>
            <a:r>
              <a:rPr lang="en-US" dirty="0"/>
              <a:t>Will put in Collection </a:t>
            </a:r>
            <a:r>
              <a:rPr lang="en-US" b="1" dirty="0"/>
              <a:t>Engineers</a:t>
            </a:r>
          </a:p>
          <a:p>
            <a:pPr lvl="1"/>
            <a:r>
              <a:rPr lang="en-US" dirty="0"/>
              <a:t>db.Engineers.insert(   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 Name : “&lt;insertYourName&gt;” ,</a:t>
            </a:r>
            <a:br>
              <a:rPr lang="en-US" dirty="0"/>
            </a:br>
            <a:r>
              <a:rPr lang="en-US" dirty="0"/>
              <a:t>   Age : “&lt;insertYourAge&gt;”,</a:t>
            </a:r>
            <a:br>
              <a:rPr lang="en-US" dirty="0"/>
            </a:br>
            <a:r>
              <a:rPr lang="en-US" dirty="0"/>
              <a:t>   Type : “&lt;insertYourType&gt;”</a:t>
            </a:r>
          </a:p>
          <a:p>
            <a:pPr marL="457200" lvl="1" indent="0">
              <a:buNone/>
            </a:pPr>
            <a:r>
              <a:rPr lang="en-US" dirty="0"/>
              <a:t>   }</a:t>
            </a:r>
            <a:br>
              <a:rPr lang="en-US" dirty="0"/>
            </a:b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NOTE: No comma after your Type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002243"/>
              </p:ext>
            </p:extLst>
          </p:nvPr>
        </p:nvGraphicFramePr>
        <p:xfrm>
          <a:off x="2743200" y="21771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87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Database is CRUD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4000" b="1" dirty="0"/>
              <a:t>C</a:t>
            </a:r>
            <a:r>
              <a:rPr lang="en-US" dirty="0"/>
              <a:t>reate</a:t>
            </a:r>
          </a:p>
          <a:p>
            <a:pPr lvl="1"/>
            <a:r>
              <a:rPr lang="en-US" dirty="0"/>
              <a:t>Add new data to database</a:t>
            </a:r>
          </a:p>
          <a:p>
            <a:r>
              <a:rPr lang="en-US" sz="4000" b="1" dirty="0"/>
              <a:t>R</a:t>
            </a:r>
            <a:r>
              <a:rPr lang="en-US" dirty="0"/>
              <a:t>ead</a:t>
            </a:r>
          </a:p>
          <a:p>
            <a:pPr lvl="1"/>
            <a:r>
              <a:rPr lang="en-US" dirty="0"/>
              <a:t>Get data from database</a:t>
            </a:r>
          </a:p>
          <a:p>
            <a:r>
              <a:rPr lang="en-US" sz="4000" b="1" dirty="0"/>
              <a:t>U</a:t>
            </a:r>
            <a:r>
              <a:rPr lang="en-US" dirty="0"/>
              <a:t>pdate</a:t>
            </a:r>
          </a:p>
          <a:p>
            <a:pPr lvl="1"/>
            <a:r>
              <a:rPr lang="en-US" dirty="0"/>
              <a:t>Change data from database</a:t>
            </a:r>
          </a:p>
          <a:p>
            <a:r>
              <a:rPr lang="en-US" sz="4000" b="1" dirty="0"/>
              <a:t>D</a:t>
            </a:r>
            <a:r>
              <a:rPr lang="en-US" dirty="0"/>
              <a:t>elete</a:t>
            </a:r>
          </a:p>
          <a:p>
            <a:pPr lvl="1"/>
            <a:r>
              <a:rPr lang="en-US" dirty="0"/>
              <a:t>Erase data from database</a:t>
            </a:r>
          </a:p>
        </p:txBody>
      </p:sp>
    </p:spTree>
    <p:extLst>
      <p:ext uri="{BB962C8B-B14F-4D97-AF65-F5344CB8AC3E}">
        <p14:creationId xmlns:p14="http://schemas.microsoft.com/office/powerpoint/2010/main" val="38251157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to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a </a:t>
            </a:r>
            <a:r>
              <a:rPr lang="en-US" dirty="0" smtClean="0"/>
              <a:t>variable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student2 = { Name : “Fred” }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db.Engineers.insert</a:t>
            </a:r>
            <a:r>
              <a:rPr lang="en-US" dirty="0" smtClean="0">
                <a:solidFill>
                  <a:srgbClr val="FF0000"/>
                </a:solidFill>
              </a:rPr>
              <a:t>(student2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/>
              <a:t>HINT: Tab completes still works in Mongo shell</a:t>
            </a:r>
          </a:p>
          <a:p>
            <a:pPr lvl="1"/>
            <a:endParaRPr lang="en-US" dirty="0"/>
          </a:p>
          <a:p>
            <a:r>
              <a:rPr lang="en-US" dirty="0"/>
              <a:t>What happens if you do the insert twice?</a:t>
            </a:r>
          </a:p>
        </p:txBody>
      </p:sp>
    </p:spTree>
    <p:extLst>
      <p:ext uri="{BB962C8B-B14F-4D97-AF65-F5344CB8AC3E}">
        <p14:creationId xmlns:p14="http://schemas.microsoft.com/office/powerpoint/2010/main" val="948539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Read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/>
          <a:lstStyle/>
          <a:p>
            <a:r>
              <a:rPr lang="en-US" dirty="0"/>
              <a:t>Use differnet “Find” methods to query </a:t>
            </a:r>
            <a:r>
              <a:rPr lang="en-US" dirty="0" smtClean="0"/>
              <a:t>data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db.Engineers.find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db.Engineers.find</a:t>
            </a:r>
            <a:r>
              <a:rPr lang="en-US" dirty="0">
                <a:solidFill>
                  <a:srgbClr val="FF0000"/>
                </a:solidFill>
              </a:rPr>
              <a:t>( {Name : “Fred”} 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db.Engineers.findOne( {Name : “Fred”} )</a:t>
            </a:r>
          </a:p>
          <a:p>
            <a:pPr lvl="1"/>
            <a:endParaRPr lang="en-US" dirty="0"/>
          </a:p>
          <a:p>
            <a:r>
              <a:rPr lang="en-US" dirty="0"/>
              <a:t>Sort it as well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db.Engineers.find().sort( {Name: 1 } )</a:t>
            </a:r>
          </a:p>
          <a:p>
            <a:pPr lvl="2"/>
            <a:r>
              <a:rPr lang="en-US" dirty="0"/>
              <a:t>Use </a:t>
            </a:r>
            <a:r>
              <a:rPr lang="en-US" b="1" dirty="0"/>
              <a:t>-</a:t>
            </a:r>
            <a:r>
              <a:rPr lang="en-US" dirty="0"/>
              <a:t>1 for descending order</a:t>
            </a:r>
          </a:p>
          <a:p>
            <a:r>
              <a:rPr lang="en-US" dirty="0"/>
              <a:t>Count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db.Engineers.count()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db.Engineers.find( {Name : “Fred”} ).count()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40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/>
          <a:lstStyle/>
          <a:p>
            <a:r>
              <a:rPr lang="en-US" dirty="0"/>
              <a:t>Messed up? Just Update!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/>
              <a:t>Update() takes 3 parameters</a:t>
            </a:r>
          </a:p>
          <a:p>
            <a:pPr lvl="1"/>
            <a:r>
              <a:rPr lang="en-US" dirty="0"/>
              <a:t>Query to find the document you want</a:t>
            </a:r>
          </a:p>
          <a:p>
            <a:pPr lvl="1"/>
            <a:r>
              <a:rPr lang="en-US" dirty="0"/>
              <a:t>What to update with it</a:t>
            </a:r>
          </a:p>
          <a:p>
            <a:pPr lvl="1"/>
            <a:r>
              <a:rPr lang="en-US" dirty="0"/>
              <a:t>Additional options (optionial parameter)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124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/>
          </a:bodyPr>
          <a:lstStyle/>
          <a:p>
            <a:r>
              <a:rPr lang="en-US" dirty="0"/>
              <a:t>First we will add information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db.Engineering.update(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{ Name : ”Fred” },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{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	$set : { Age : 23, Type: “ME” }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}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) </a:t>
            </a:r>
            <a:endParaRPr lang="en-US" dirty="0"/>
          </a:p>
          <a:p>
            <a:r>
              <a:rPr lang="en-US" dirty="0"/>
              <a:t>Works the same to edit information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db.Engineering.update(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{ Name : ”Fred” },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{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	$set : { Age : 24 }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}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84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514"/>
            <a:ext cx="8229600" cy="1143000"/>
          </a:xfrm>
        </p:spPr>
        <p:txBody>
          <a:bodyPr/>
          <a:lstStyle/>
          <a:p>
            <a:r>
              <a:rPr lang="en-US" dirty="0"/>
              <a:t>Need More Data!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5638800"/>
          </a:xfrm>
        </p:spPr>
        <p:txBody>
          <a:bodyPr/>
          <a:lstStyle/>
          <a:p>
            <a:r>
              <a:rPr lang="en-US" dirty="0"/>
              <a:t>Can take raw JSON objects and import them</a:t>
            </a:r>
          </a:p>
          <a:p>
            <a:pPr lvl="1"/>
            <a:r>
              <a:rPr lang="en-US" dirty="0"/>
              <a:t>Can also export collections to JSON files</a:t>
            </a:r>
          </a:p>
          <a:p>
            <a:pPr lvl="1"/>
            <a:r>
              <a:rPr lang="en-US" dirty="0"/>
              <a:t>Perform </a:t>
            </a:r>
            <a:r>
              <a:rPr lang="en-US" b="1" dirty="0"/>
              <a:t>outside</a:t>
            </a:r>
            <a:r>
              <a:rPr lang="en-US" dirty="0"/>
              <a:t> the mongo shell</a:t>
            </a:r>
          </a:p>
          <a:p>
            <a:r>
              <a:rPr lang="en-US" dirty="0">
                <a:solidFill>
                  <a:srgbClr val="FF0000"/>
                </a:solidFill>
              </a:rPr>
              <a:t>mongoimport --db World --collection Population --drop  --file Population.json </a:t>
            </a:r>
          </a:p>
          <a:p>
            <a:r>
              <a:rPr lang="en-US" dirty="0">
                <a:solidFill>
                  <a:srgbClr val="FF0000"/>
                </a:solidFill>
              </a:rPr>
              <a:t>mongoimport --db World --collection NobelPrize --drop  --file NobelPrize.json </a:t>
            </a:r>
          </a:p>
          <a:p>
            <a:r>
              <a:rPr lang="en-US" dirty="0">
                <a:solidFill>
                  <a:srgbClr val="FF0000"/>
                </a:solidFill>
              </a:rPr>
              <a:t>mongoimport --db World --collection Companies --drop  --file Companies.json </a:t>
            </a:r>
          </a:p>
          <a:p>
            <a:pPr lvl="1"/>
            <a:r>
              <a:rPr lang="en-US"/>
              <a:t>Save time and use the ./importScript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63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867400"/>
          </a:xfrm>
        </p:spPr>
        <p:txBody>
          <a:bodyPr/>
          <a:lstStyle/>
          <a:p>
            <a:r>
              <a:rPr lang="en-US" dirty="0"/>
              <a:t>Don’t forget to </a:t>
            </a:r>
            <a:r>
              <a:rPr lang="en-US" dirty="0">
                <a:solidFill>
                  <a:srgbClr val="FF0000"/>
                </a:solidFill>
              </a:rPr>
              <a:t>use World</a:t>
            </a:r>
          </a:p>
          <a:p>
            <a:r>
              <a:rPr lang="en-US" dirty="0">
                <a:solidFill>
                  <a:srgbClr val="FF0000"/>
                </a:solidFill>
              </a:rPr>
              <a:t>show collections</a:t>
            </a:r>
          </a:p>
          <a:p>
            <a:r>
              <a:rPr lang="en-US" dirty="0">
                <a:solidFill>
                  <a:srgbClr val="FF0000"/>
                </a:solidFill>
              </a:rPr>
              <a:t>db.Population.find( { males : { $gt : 2250000 } } )</a:t>
            </a:r>
            <a:endParaRPr lang="en-US" dirty="0"/>
          </a:p>
          <a:p>
            <a:r>
              <a:rPr lang="en-US" dirty="0"/>
              <a:t>To much information?</a:t>
            </a:r>
          </a:p>
          <a:p>
            <a:pPr lvl="1"/>
            <a:r>
              <a:rPr lang="en-US" dirty="0"/>
              <a:t>Add 2</a:t>
            </a:r>
            <a:r>
              <a:rPr lang="en-US" baseline="30000" dirty="0"/>
              <a:t>nd</a:t>
            </a:r>
            <a:r>
              <a:rPr lang="en-US" dirty="0"/>
              <a:t> parameter to find to limit fields</a:t>
            </a:r>
          </a:p>
          <a:p>
            <a:pPr lvl="1"/>
            <a:r>
              <a:rPr lang="en-US" dirty="0"/>
              <a:t>Uses 1 and 0 to turn on or off</a:t>
            </a:r>
          </a:p>
          <a:p>
            <a:pPr lvl="2"/>
            <a:r>
              <a:rPr lang="en-US" dirty="0"/>
              <a:t>_id will be set to 1 by default</a:t>
            </a:r>
          </a:p>
          <a:p>
            <a:r>
              <a:rPr lang="en-US" dirty="0">
                <a:solidFill>
                  <a:srgbClr val="FF0000"/>
                </a:solidFill>
              </a:rPr>
              <a:t>db.Population.find(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	{ males : { $gt : 2250000 } },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	{ males : 1, age : 1, _id : 0 }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				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047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the order of the most females in the 30-39 age range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Easy!</a:t>
            </a:r>
          </a:p>
          <a:p>
            <a:r>
              <a:rPr lang="en-US" dirty="0">
                <a:solidFill>
                  <a:srgbClr val="FF0000"/>
                </a:solidFill>
              </a:rPr>
              <a:t>db.Population.find( { age : {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		$gte : 30, $lte : 39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		 }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	},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	{age : 1, females : 1, _id:0}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				).sort(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		{ females : -1 }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				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49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When has there been only two Nobel Prize Laureates and one of them was named either John, Bob, and/or Eric?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Oddly specific, talk about being bored</a:t>
            </a:r>
          </a:p>
          <a:p>
            <a:r>
              <a:rPr lang="en-US" dirty="0">
                <a:solidFill>
                  <a:srgbClr val="FF0000"/>
                </a:solidFill>
              </a:rPr>
              <a:t>db.NobelPrize.find(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{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"laureates.firstname" : {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$in: ["John", "Bob", "Eric"]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 },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 laureates : {$size: 2}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},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{year : 1, category:1, _id:0}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1006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Moral of the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GUI if possible </a:t>
            </a:r>
          </a:p>
          <a:p>
            <a:r>
              <a:rPr lang="en-US" dirty="0"/>
              <a:t>My choice is MongoChef</a:t>
            </a:r>
          </a:p>
          <a:p>
            <a:pPr lvl="1"/>
            <a:r>
              <a:rPr lang="en-US" dirty="0"/>
              <a:t>Note: Free for non commerical use</a:t>
            </a:r>
          </a:p>
          <a:p>
            <a:pPr lvl="1"/>
            <a:r>
              <a:rPr lang="en-US" dirty="0"/>
              <a:t>Has built in import and export functions as well</a:t>
            </a:r>
          </a:p>
        </p:txBody>
      </p:sp>
    </p:spTree>
    <p:extLst>
      <p:ext uri="{BB962C8B-B14F-4D97-AF65-F5344CB8AC3E}">
        <p14:creationId xmlns:p14="http://schemas.microsoft.com/office/powerpoint/2010/main" val="284051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vs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62500" lnSpcReduction="20000"/>
          </a:bodyPr>
          <a:lstStyle/>
          <a:p>
            <a:r>
              <a:rPr lang="en-US" sz="5800" dirty="0"/>
              <a:t>API is the </a:t>
            </a:r>
            <a:r>
              <a:rPr lang="en-US" sz="5800" b="1" dirty="0"/>
              <a:t>Application</a:t>
            </a:r>
            <a:r>
              <a:rPr lang="en-US" sz="5800" dirty="0"/>
              <a:t> that does the CRUD</a:t>
            </a:r>
          </a:p>
          <a:p>
            <a:r>
              <a:rPr lang="en-US" sz="5800" dirty="0"/>
              <a:t>Example</a:t>
            </a:r>
          </a:p>
          <a:p>
            <a:pPr lvl="1"/>
            <a:r>
              <a:rPr lang="en-US" sz="4400" dirty="0">
                <a:hlinkClick r:id="rId2"/>
              </a:rPr>
              <a:t>https://api.github.com/users/sjfricke</a:t>
            </a:r>
            <a:endParaRPr lang="en-US" sz="4400" dirty="0"/>
          </a:p>
          <a:p>
            <a:pPr lvl="1"/>
            <a:r>
              <a:rPr lang="en-US" sz="4400" dirty="0"/>
              <a:t>Fetches  JSON data from a Database</a:t>
            </a:r>
          </a:p>
          <a:p>
            <a:pPr lvl="1"/>
            <a:r>
              <a:rPr lang="en-US" sz="4400" dirty="0"/>
              <a:t>The backend server code is the API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{ "login": "sjfricke", </a:t>
            </a:r>
          </a:p>
          <a:p>
            <a:pPr marL="457200" lvl="1" indent="0">
              <a:buNone/>
            </a:pPr>
            <a:r>
              <a:rPr lang="en-US" dirty="0"/>
              <a:t>  "id": 9061055,</a:t>
            </a:r>
          </a:p>
          <a:p>
            <a:pPr marL="457200" lvl="1" indent="0">
              <a:buNone/>
            </a:pPr>
            <a:r>
              <a:rPr lang="en-US" dirty="0"/>
              <a:t>  "avatar_url": "https://avatars.githubusercontent.com/u/9061055?v=3", </a:t>
            </a:r>
          </a:p>
          <a:p>
            <a:pPr marL="457200" lvl="1" indent="0">
              <a:buNone/>
            </a:pPr>
            <a:r>
              <a:rPr lang="en-US" dirty="0"/>
              <a:t>  "html_url": "https://github.com/sjfricke, </a:t>
            </a:r>
          </a:p>
          <a:p>
            <a:pPr marL="457200" lvl="1" indent="0">
              <a:buNone/>
            </a:pPr>
            <a:r>
              <a:rPr lang="en-US" dirty="0"/>
              <a:t>  "email": "sjfricke@wisc.edu</a:t>
            </a:r>
          </a:p>
          <a:p>
            <a:pPr marL="457200" lvl="1" indent="0">
              <a:buNone/>
            </a:pPr>
            <a:r>
              <a:rPr lang="en-US" dirty="0"/>
              <a:t>  "updated_at": "2016-10-08T05:48:35Z" }</a:t>
            </a:r>
          </a:p>
        </p:txBody>
      </p:sp>
    </p:spTree>
    <p:extLst>
      <p:ext uri="{BB962C8B-B14F-4D97-AF65-F5344CB8AC3E}">
        <p14:creationId xmlns:p14="http://schemas.microsoft.com/office/powerpoint/2010/main" val="365290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server to data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936" y="4114800"/>
            <a:ext cx="2054225" cy="20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erver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3" r="12047" b="2401"/>
          <a:stretch/>
        </p:blipFill>
        <p:spPr bwMode="auto">
          <a:xfrm>
            <a:off x="5966298" y="514349"/>
            <a:ext cx="2339502" cy="205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laptop cli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" y="276224"/>
            <a:ext cx="2206625" cy="22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304801" y="2568571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 </a:t>
            </a:r>
          </a:p>
          <a:p>
            <a:pPr algn="ctr"/>
            <a:r>
              <a:rPr lang="en-US" dirty="0" smtClean="0"/>
              <a:t>(You on a computer or phone)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47198" y="2606672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(Could be your Raspberry Pi)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60198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(program living on the server)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57800" y="134718"/>
            <a:ext cx="3810000" cy="6647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3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how passwords work</a:t>
            </a:r>
          </a:p>
          <a:p>
            <a:pPr lvl="1"/>
            <a:r>
              <a:rPr lang="en-US" dirty="0" smtClean="0"/>
              <a:t>Lesson for different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4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server to data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936" y="4114800"/>
            <a:ext cx="2054225" cy="20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erver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3" r="12047" b="2401"/>
          <a:stretch/>
        </p:blipFill>
        <p:spPr bwMode="auto">
          <a:xfrm>
            <a:off x="5966298" y="514349"/>
            <a:ext cx="1360250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laptop cli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" y="276224"/>
            <a:ext cx="2206625" cy="22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304801" y="2568571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 </a:t>
            </a:r>
          </a:p>
          <a:p>
            <a:pPr algn="ctr"/>
            <a:r>
              <a:rPr lang="en-US" dirty="0" smtClean="0"/>
              <a:t>(You on a computer or phone)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47198" y="2606672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(Could be your Raspberry Pi)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60198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(program living on the server)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57800" y="134718"/>
            <a:ext cx="3810000" cy="6647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590186" y="685800"/>
            <a:ext cx="1676400" cy="144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Image result for raspberry p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127124"/>
            <a:ext cx="1585591" cy="144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3429000" y="846136"/>
            <a:ext cx="1295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server to data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936" y="4114800"/>
            <a:ext cx="2054225" cy="20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erver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3" r="12047" b="2401"/>
          <a:stretch/>
        </p:blipFill>
        <p:spPr bwMode="auto">
          <a:xfrm>
            <a:off x="5966298" y="514349"/>
            <a:ext cx="1360250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laptop cli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" y="276224"/>
            <a:ext cx="2206625" cy="22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304801" y="2568571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 </a:t>
            </a:r>
          </a:p>
          <a:p>
            <a:pPr algn="ctr"/>
            <a:r>
              <a:rPr lang="en-US" dirty="0" smtClean="0"/>
              <a:t>(You on a computer or phone)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47198" y="2606672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(Could be your Raspberry Pi)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60198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(program living on the server)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57800" y="134718"/>
            <a:ext cx="3810000" cy="6647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590186" y="685800"/>
            <a:ext cx="1676400" cy="144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Image result for raspberry p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127124"/>
            <a:ext cx="1585591" cy="144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3429000" y="846136"/>
            <a:ext cx="1295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3810000"/>
            <a:ext cx="51970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http://www.facebook.com/login</a:t>
            </a:r>
          </a:p>
          <a:p>
            <a:endParaRPr lang="en-US" sz="2800" dirty="0"/>
          </a:p>
          <a:p>
            <a:r>
              <a:rPr lang="en-US" sz="2400" dirty="0" smtClean="0"/>
              <a:t>Body: </a:t>
            </a:r>
            <a:br>
              <a:rPr lang="en-US" sz="2400" dirty="0" smtClean="0"/>
            </a:br>
            <a:r>
              <a:rPr lang="en-US" sz="2400" dirty="0" smtClean="0"/>
              <a:t>{</a:t>
            </a:r>
          </a:p>
          <a:p>
            <a:r>
              <a:rPr lang="en-US" sz="2400" dirty="0"/>
              <a:t>	</a:t>
            </a:r>
            <a:r>
              <a:rPr lang="en-US" sz="2400" b="1" dirty="0" smtClean="0"/>
              <a:t>Username</a:t>
            </a:r>
            <a:r>
              <a:rPr lang="en-US" sz="2400" dirty="0" smtClean="0"/>
              <a:t>: “sjfricke@wisc.edu”,</a:t>
            </a:r>
          </a:p>
          <a:p>
            <a:r>
              <a:rPr lang="en-US" sz="2400" dirty="0"/>
              <a:t>	</a:t>
            </a:r>
            <a:r>
              <a:rPr lang="en-US" sz="2400" b="1" dirty="0" smtClean="0"/>
              <a:t>Password</a:t>
            </a:r>
            <a:r>
              <a:rPr lang="en-US" sz="2400" dirty="0" smtClean="0"/>
              <a:t>: “$uP3r$3cRet”</a:t>
            </a:r>
          </a:p>
          <a:p>
            <a:r>
              <a:rPr lang="en-US" sz="2400" dirty="0"/>
              <a:t>}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13085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server to data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936" y="4114800"/>
            <a:ext cx="2054225" cy="20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erver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3" r="12047" b="2401"/>
          <a:stretch/>
        </p:blipFill>
        <p:spPr bwMode="auto">
          <a:xfrm>
            <a:off x="5966298" y="514349"/>
            <a:ext cx="1360250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laptop cli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" y="276224"/>
            <a:ext cx="2206625" cy="22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304801" y="2568571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 </a:t>
            </a:r>
          </a:p>
          <a:p>
            <a:pPr algn="ctr"/>
            <a:r>
              <a:rPr lang="en-US" dirty="0" smtClean="0"/>
              <a:t>(You on a computer or phone)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47198" y="2606672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(Could be your Raspberry Pi)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60198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(program living on the server)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57800" y="134718"/>
            <a:ext cx="3810000" cy="6647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590186" y="685800"/>
            <a:ext cx="1676400" cy="144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Image result for raspberry p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127124"/>
            <a:ext cx="1585591" cy="144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ight Arrow 16"/>
          <p:cNvSpPr/>
          <p:nvPr/>
        </p:nvSpPr>
        <p:spPr>
          <a:xfrm rot="5400000">
            <a:off x="7229948" y="3522881"/>
            <a:ext cx="5715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4032" y="4343400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Makes a </a:t>
            </a:r>
            <a:r>
              <a:rPr lang="en-US" sz="2400" b="1" dirty="0" smtClean="0"/>
              <a:t>Query</a:t>
            </a:r>
            <a:r>
              <a:rPr lang="en-US" sz="2400" dirty="0" smtClean="0"/>
              <a:t> to ask the database for the information of data where Username == “sjfricke@wisc.edu”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5470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1218</Words>
  <Application>Microsoft Office PowerPoint</Application>
  <PresentationFormat>On-screen Show (4:3)</PresentationFormat>
  <Paragraphs>306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Wingdings</vt:lpstr>
      <vt:lpstr>Office Theme</vt:lpstr>
      <vt:lpstr>MongoDB and Databases</vt:lpstr>
      <vt:lpstr>Databases</vt:lpstr>
      <vt:lpstr>Every Database is CRUD</vt:lpstr>
      <vt:lpstr>API vs Database</vt:lpstr>
      <vt:lpstr>PowerPoint Presentation</vt:lpstr>
      <vt:lpstr>Disclaimer!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types of database</vt:lpstr>
      <vt:lpstr>Relational Databases</vt:lpstr>
      <vt:lpstr>PowerPoint Presentation</vt:lpstr>
      <vt:lpstr>PowerPoint Presentation</vt:lpstr>
      <vt:lpstr>SQL Table Example</vt:lpstr>
      <vt:lpstr>Non-Relational</vt:lpstr>
      <vt:lpstr>What is MongoDB</vt:lpstr>
      <vt:lpstr>JSON Overview </vt:lpstr>
      <vt:lpstr>PowerPoint Presentation</vt:lpstr>
      <vt:lpstr>Time to get to the Pis</vt:lpstr>
      <vt:lpstr>Mongod vs Mongo ? </vt:lpstr>
      <vt:lpstr>Linux Services</vt:lpstr>
      <vt:lpstr>Mongo</vt:lpstr>
      <vt:lpstr>PowerPoint Presentation</vt:lpstr>
      <vt:lpstr>Mongo Shell</vt:lpstr>
      <vt:lpstr>Add some data</vt:lpstr>
      <vt:lpstr>Other ways to insert</vt:lpstr>
      <vt:lpstr>Read your data</vt:lpstr>
      <vt:lpstr>Messed up? Just Update!</vt:lpstr>
      <vt:lpstr>PowerPoint Presentation</vt:lpstr>
      <vt:lpstr>Need More Data!</vt:lpstr>
      <vt:lpstr>Queries</vt:lpstr>
      <vt:lpstr>Find the order of the most females in the 30-39 age range </vt:lpstr>
      <vt:lpstr>When has there been only two Nobel Prize Laureates and one of them was named either John, Bob, and/or Eric?</vt:lpstr>
      <vt:lpstr>Moral of the 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Socket Server</dc:title>
  <dc:creator>Spencer Fricke</dc:creator>
  <cp:lastModifiedBy>sjfricke</cp:lastModifiedBy>
  <cp:revision>78</cp:revision>
  <dcterms:created xsi:type="dcterms:W3CDTF">2016-09-18T04:31:59Z</dcterms:created>
  <dcterms:modified xsi:type="dcterms:W3CDTF">2016-11-01T22:34:50Z</dcterms:modified>
</cp:coreProperties>
</file>