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5" r:id="rId5"/>
    <p:sldId id="259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E0D4A-2688-46CB-BFAF-4301C3692ABB}" v="4" dt="2024-06-29T05:39:17.473"/>
    <p1510:client id="{3D5AAB33-6ABE-4084-B8C5-90AF780EFAC5}" v="256" dt="2024-06-29T05:35:03.400"/>
    <p1510:client id="{CD899325-402E-47CD-8D3C-D52E77296416}" v="1" dt="2024-06-29T05:38:17.684"/>
    <p1510:client id="{D36F3C64-4E3B-419C-A898-BE53030ADA92}" v="3" dt="2024-06-29T05:44:51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54DC24-94C5-4FE4-8E9B-53515FEF78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C3CBEA-A761-4B9C-B4C1-8F5DA8DC7A4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i="0"/>
            <a:t>Analytics</a:t>
          </a:r>
          <a:r>
            <a:rPr lang="en-US" b="0" i="0"/>
            <a:t>: Incorporating data analytics and reporting features can help mall management and shop owners track sales trends, inventory levels, and customer preferences for informed business decisions.</a:t>
          </a:r>
          <a:endParaRPr lang="en-US"/>
        </a:p>
      </dgm:t>
    </dgm:pt>
    <dgm:pt modelId="{8AC49463-24EF-4FA1-A293-E1AD9800364C}" type="sibTrans" cxnId="{6208916A-AD47-4825-AB19-978DCB822ED8}">
      <dgm:prSet/>
      <dgm:spPr/>
      <dgm:t>
        <a:bodyPr/>
        <a:lstStyle/>
        <a:p>
          <a:endParaRPr lang="en-US"/>
        </a:p>
      </dgm:t>
    </dgm:pt>
    <dgm:pt modelId="{8F7CB0EE-916A-4C04-A80B-C46881589E55}" type="parTrans" cxnId="{6208916A-AD47-4825-AB19-978DCB822ED8}">
      <dgm:prSet/>
      <dgm:spPr/>
      <dgm:t>
        <a:bodyPr/>
        <a:lstStyle/>
        <a:p>
          <a:endParaRPr lang="en-US"/>
        </a:p>
      </dgm:t>
    </dgm:pt>
    <dgm:pt modelId="{95D3695D-3033-40FF-9F0C-2955304F095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Scalability</a:t>
          </a:r>
          <a:r>
            <a:rPr lang="en-US"/>
            <a:t>: The system can be expanded to include more shops, item categories, and brands, adapting to a larger shopping mall with diverse offerings.</a:t>
          </a:r>
          <a:r>
            <a:rPr lang="en-US">
              <a:latin typeface="Univers Condensed"/>
            </a:rPr>
            <a:t> </a:t>
          </a:r>
          <a:endParaRPr lang="en-US"/>
        </a:p>
      </dgm:t>
    </dgm:pt>
    <dgm:pt modelId="{53DE5086-DF17-4231-94E9-FA9AD2328448}" type="parTrans" cxnId="{EC22202B-B29A-4E13-B365-CD5B8AE6F490}">
      <dgm:prSet/>
      <dgm:spPr/>
      <dgm:t>
        <a:bodyPr/>
        <a:lstStyle/>
        <a:p>
          <a:endParaRPr lang="en-US"/>
        </a:p>
      </dgm:t>
    </dgm:pt>
    <dgm:pt modelId="{FE18881F-6AA2-47AC-A94A-06411FC55901}" type="sibTrans" cxnId="{EC22202B-B29A-4E13-B365-CD5B8AE6F490}">
      <dgm:prSet/>
      <dgm:spPr/>
      <dgm:t>
        <a:bodyPr/>
        <a:lstStyle/>
        <a:p>
          <a:endParaRPr lang="en-US"/>
        </a:p>
      </dgm:t>
    </dgm:pt>
    <dgm:pt modelId="{0AD2F618-18A9-4AC7-807B-0FCA7386B677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i="0"/>
            <a:t>Integration</a:t>
          </a:r>
          <a:r>
            <a:rPr lang="en-US" b="0" i="0"/>
            <a:t>: Future integration with payment gateways and customer loyalty programs can enhance the functionality, providing seamless transactions and personalized shopping experiences.</a:t>
          </a:r>
          <a:r>
            <a:rPr lang="en-US">
              <a:latin typeface="Univers Condensed"/>
            </a:rPr>
            <a:t> </a:t>
          </a:r>
          <a:endParaRPr lang="en-US"/>
        </a:p>
      </dgm:t>
    </dgm:pt>
    <dgm:pt modelId="{58CA8413-5234-4F02-B656-718DD8A442C0}" type="parTrans" cxnId="{75AF2700-AB92-4BA0-BC4E-EE4491B74046}">
      <dgm:prSet/>
      <dgm:spPr/>
      <dgm:t>
        <a:bodyPr/>
        <a:lstStyle/>
        <a:p>
          <a:endParaRPr lang="en-US"/>
        </a:p>
      </dgm:t>
    </dgm:pt>
    <dgm:pt modelId="{7B607ADC-DDD3-4980-B1E9-31ACB3069133}" type="sibTrans" cxnId="{75AF2700-AB92-4BA0-BC4E-EE4491B74046}">
      <dgm:prSet/>
      <dgm:spPr/>
      <dgm:t>
        <a:bodyPr/>
        <a:lstStyle/>
        <a:p>
          <a:endParaRPr lang="en-US"/>
        </a:p>
      </dgm:t>
    </dgm:pt>
    <dgm:pt modelId="{D72A826C-1F9A-4C9E-9B31-88A7C064EF83}" type="pres">
      <dgm:prSet presAssocID="{DB54DC24-94C5-4FE4-8E9B-53515FEF7803}" presName="root" presStyleCnt="0">
        <dgm:presLayoutVars>
          <dgm:dir/>
          <dgm:resizeHandles val="exact"/>
        </dgm:presLayoutVars>
      </dgm:prSet>
      <dgm:spPr/>
    </dgm:pt>
    <dgm:pt modelId="{69F602C0-36A6-4875-85EE-51826167FD1C}" type="pres">
      <dgm:prSet presAssocID="{95D3695D-3033-40FF-9F0C-2955304F0953}" presName="compNode" presStyleCnt="0"/>
      <dgm:spPr/>
    </dgm:pt>
    <dgm:pt modelId="{202B645F-644E-4E54-978A-F29241B83A9E}" type="pres">
      <dgm:prSet presAssocID="{95D3695D-3033-40FF-9F0C-2955304F0953}" presName="bgRect" presStyleLbl="bgShp" presStyleIdx="0" presStyleCnt="3" custLinFactNeighborY="-51633"/>
      <dgm:spPr/>
    </dgm:pt>
    <dgm:pt modelId="{3A778A6E-1C4C-4FC2-A02A-EECF7CA5F985}" type="pres">
      <dgm:prSet presAssocID="{95D3695D-3033-40FF-9F0C-2955304F09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64CDDC-F91F-4225-A718-DC487A2E4890}" type="pres">
      <dgm:prSet presAssocID="{95D3695D-3033-40FF-9F0C-2955304F0953}" presName="spaceRect" presStyleCnt="0"/>
      <dgm:spPr/>
    </dgm:pt>
    <dgm:pt modelId="{1C96C3E1-F86C-47A9-AC00-D13613E32AC4}" type="pres">
      <dgm:prSet presAssocID="{95D3695D-3033-40FF-9F0C-2955304F0953}" presName="parTx" presStyleLbl="revTx" presStyleIdx="0" presStyleCnt="3">
        <dgm:presLayoutVars>
          <dgm:chMax val="0"/>
          <dgm:chPref val="0"/>
        </dgm:presLayoutVars>
      </dgm:prSet>
      <dgm:spPr/>
    </dgm:pt>
    <dgm:pt modelId="{B89BD8B4-26E7-4FAF-81A3-F362E2D224AD}" type="pres">
      <dgm:prSet presAssocID="{FE18881F-6AA2-47AC-A94A-06411FC55901}" presName="sibTrans" presStyleCnt="0"/>
      <dgm:spPr/>
    </dgm:pt>
    <dgm:pt modelId="{9F0B3B6C-9383-4F1E-AA74-8F6111284321}" type="pres">
      <dgm:prSet presAssocID="{0AD2F618-18A9-4AC7-807B-0FCA7386B677}" presName="compNode" presStyleCnt="0"/>
      <dgm:spPr/>
    </dgm:pt>
    <dgm:pt modelId="{681D5D6F-BF94-4338-B01A-D84EEA5712F9}" type="pres">
      <dgm:prSet presAssocID="{0AD2F618-18A9-4AC7-807B-0FCA7386B677}" presName="bgRect" presStyleLbl="bgShp" presStyleIdx="1" presStyleCnt="3"/>
      <dgm:spPr/>
    </dgm:pt>
    <dgm:pt modelId="{926C6302-A75F-43A2-A6B1-6C7DF7E1B0E4}" type="pres">
      <dgm:prSet presAssocID="{0AD2F618-18A9-4AC7-807B-0FCA7386B6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D7438916-B9C3-4A3D-9B81-38A42DFBBE8B}" type="pres">
      <dgm:prSet presAssocID="{0AD2F618-18A9-4AC7-807B-0FCA7386B677}" presName="spaceRect" presStyleCnt="0"/>
      <dgm:spPr/>
    </dgm:pt>
    <dgm:pt modelId="{C1F85994-3C8B-46C4-8F10-818A3CD400D5}" type="pres">
      <dgm:prSet presAssocID="{0AD2F618-18A9-4AC7-807B-0FCA7386B677}" presName="parTx" presStyleLbl="revTx" presStyleIdx="1" presStyleCnt="3">
        <dgm:presLayoutVars>
          <dgm:chMax val="0"/>
          <dgm:chPref val="0"/>
        </dgm:presLayoutVars>
      </dgm:prSet>
      <dgm:spPr/>
    </dgm:pt>
    <dgm:pt modelId="{B89BB7E2-EEEC-41F2-945B-1E58ADD1392B}" type="pres">
      <dgm:prSet presAssocID="{7B607ADC-DDD3-4980-B1E9-31ACB3069133}" presName="sibTrans" presStyleCnt="0"/>
      <dgm:spPr/>
    </dgm:pt>
    <dgm:pt modelId="{34494647-8641-4511-90C7-76AC4F8255EF}" type="pres">
      <dgm:prSet presAssocID="{0FC3CBEA-A761-4B9C-B4C1-8F5DA8DC7A42}" presName="compNode" presStyleCnt="0"/>
      <dgm:spPr/>
    </dgm:pt>
    <dgm:pt modelId="{D67DBBE9-A631-4284-B100-DA793BC15441}" type="pres">
      <dgm:prSet presAssocID="{0FC3CBEA-A761-4B9C-B4C1-8F5DA8DC7A42}" presName="bgRect" presStyleLbl="bgShp" presStyleIdx="2" presStyleCnt="3"/>
      <dgm:spPr/>
    </dgm:pt>
    <dgm:pt modelId="{30B9A42A-0CAA-4A7E-B6DC-54E9232C1DD7}" type="pres">
      <dgm:prSet presAssocID="{0FC3CBEA-A761-4B9C-B4C1-8F5DA8DC7A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C8ACE51-8791-4853-AC49-F58F17D287CD}" type="pres">
      <dgm:prSet presAssocID="{0FC3CBEA-A761-4B9C-B4C1-8F5DA8DC7A42}" presName="spaceRect" presStyleCnt="0"/>
      <dgm:spPr/>
    </dgm:pt>
    <dgm:pt modelId="{49028D2B-0F53-4C6B-9236-25C42EB72384}" type="pres">
      <dgm:prSet presAssocID="{0FC3CBEA-A761-4B9C-B4C1-8F5DA8DC7A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AF2700-AB92-4BA0-BC4E-EE4491B74046}" srcId="{DB54DC24-94C5-4FE4-8E9B-53515FEF7803}" destId="{0AD2F618-18A9-4AC7-807B-0FCA7386B677}" srcOrd="1" destOrd="0" parTransId="{58CA8413-5234-4F02-B656-718DD8A442C0}" sibTransId="{7B607ADC-DDD3-4980-B1E9-31ACB3069133}"/>
    <dgm:cxn modelId="{96E6F320-89AA-476A-B956-728AF1116FE9}" type="presOf" srcId="{DB54DC24-94C5-4FE4-8E9B-53515FEF7803}" destId="{D72A826C-1F9A-4C9E-9B31-88A7C064EF83}" srcOrd="0" destOrd="0" presId="urn:microsoft.com/office/officeart/2018/2/layout/IconVerticalSolidList"/>
    <dgm:cxn modelId="{EC22202B-B29A-4E13-B365-CD5B8AE6F490}" srcId="{DB54DC24-94C5-4FE4-8E9B-53515FEF7803}" destId="{95D3695D-3033-40FF-9F0C-2955304F0953}" srcOrd="0" destOrd="0" parTransId="{53DE5086-DF17-4231-94E9-FA9AD2328448}" sibTransId="{FE18881F-6AA2-47AC-A94A-06411FC55901}"/>
    <dgm:cxn modelId="{6208916A-AD47-4825-AB19-978DCB822ED8}" srcId="{DB54DC24-94C5-4FE4-8E9B-53515FEF7803}" destId="{0FC3CBEA-A761-4B9C-B4C1-8F5DA8DC7A42}" srcOrd="2" destOrd="0" parTransId="{8F7CB0EE-916A-4C04-A80B-C46881589E55}" sibTransId="{8AC49463-24EF-4FA1-A293-E1AD9800364C}"/>
    <dgm:cxn modelId="{8659BB4A-CAF5-424E-8167-4FDF9D06836D}" type="presOf" srcId="{0FC3CBEA-A761-4B9C-B4C1-8F5DA8DC7A42}" destId="{49028D2B-0F53-4C6B-9236-25C42EB72384}" srcOrd="0" destOrd="0" presId="urn:microsoft.com/office/officeart/2018/2/layout/IconVerticalSolidList"/>
    <dgm:cxn modelId="{210F6056-AB69-40C3-9F7D-203C9B6AB861}" type="presOf" srcId="{95D3695D-3033-40FF-9F0C-2955304F0953}" destId="{1C96C3E1-F86C-47A9-AC00-D13613E32AC4}" srcOrd="0" destOrd="0" presId="urn:microsoft.com/office/officeart/2018/2/layout/IconVerticalSolidList"/>
    <dgm:cxn modelId="{F3CD35E2-BBAD-44D0-A08C-CCB9D754CA59}" type="presOf" srcId="{0AD2F618-18A9-4AC7-807B-0FCA7386B677}" destId="{C1F85994-3C8B-46C4-8F10-818A3CD400D5}" srcOrd="0" destOrd="0" presId="urn:microsoft.com/office/officeart/2018/2/layout/IconVerticalSolidList"/>
    <dgm:cxn modelId="{899597E0-33C0-405E-92F4-29DF38EE61FD}" type="presParOf" srcId="{D72A826C-1F9A-4C9E-9B31-88A7C064EF83}" destId="{69F602C0-36A6-4875-85EE-51826167FD1C}" srcOrd="0" destOrd="0" presId="urn:microsoft.com/office/officeart/2018/2/layout/IconVerticalSolidList"/>
    <dgm:cxn modelId="{F6A80EBE-C19C-49E3-A7EE-16DA746D73CF}" type="presParOf" srcId="{69F602C0-36A6-4875-85EE-51826167FD1C}" destId="{202B645F-644E-4E54-978A-F29241B83A9E}" srcOrd="0" destOrd="0" presId="urn:microsoft.com/office/officeart/2018/2/layout/IconVerticalSolidList"/>
    <dgm:cxn modelId="{31649F5D-E316-4642-88B0-04CEE22FCB02}" type="presParOf" srcId="{69F602C0-36A6-4875-85EE-51826167FD1C}" destId="{3A778A6E-1C4C-4FC2-A02A-EECF7CA5F985}" srcOrd="1" destOrd="0" presId="urn:microsoft.com/office/officeart/2018/2/layout/IconVerticalSolidList"/>
    <dgm:cxn modelId="{A4DE7709-24D0-45AD-AE4E-F576537C80A4}" type="presParOf" srcId="{69F602C0-36A6-4875-85EE-51826167FD1C}" destId="{0364CDDC-F91F-4225-A718-DC487A2E4890}" srcOrd="2" destOrd="0" presId="urn:microsoft.com/office/officeart/2018/2/layout/IconVerticalSolidList"/>
    <dgm:cxn modelId="{2A7187A2-3D46-4D3C-9A18-9D0BC8E2D470}" type="presParOf" srcId="{69F602C0-36A6-4875-85EE-51826167FD1C}" destId="{1C96C3E1-F86C-47A9-AC00-D13613E32AC4}" srcOrd="3" destOrd="0" presId="urn:microsoft.com/office/officeart/2018/2/layout/IconVerticalSolidList"/>
    <dgm:cxn modelId="{7AB2216F-0414-4D96-A105-2D88F509231A}" type="presParOf" srcId="{D72A826C-1F9A-4C9E-9B31-88A7C064EF83}" destId="{B89BD8B4-26E7-4FAF-81A3-F362E2D224AD}" srcOrd="1" destOrd="0" presId="urn:microsoft.com/office/officeart/2018/2/layout/IconVerticalSolidList"/>
    <dgm:cxn modelId="{57654928-128C-40AD-8E9A-5EABE2E4E0B4}" type="presParOf" srcId="{D72A826C-1F9A-4C9E-9B31-88A7C064EF83}" destId="{9F0B3B6C-9383-4F1E-AA74-8F6111284321}" srcOrd="2" destOrd="0" presId="urn:microsoft.com/office/officeart/2018/2/layout/IconVerticalSolidList"/>
    <dgm:cxn modelId="{80F84845-D3A0-4523-8A3D-1FBEE8526B7B}" type="presParOf" srcId="{9F0B3B6C-9383-4F1E-AA74-8F6111284321}" destId="{681D5D6F-BF94-4338-B01A-D84EEA5712F9}" srcOrd="0" destOrd="0" presId="urn:microsoft.com/office/officeart/2018/2/layout/IconVerticalSolidList"/>
    <dgm:cxn modelId="{7279B3F8-2FA8-4EEE-B758-305F8B4EC917}" type="presParOf" srcId="{9F0B3B6C-9383-4F1E-AA74-8F6111284321}" destId="{926C6302-A75F-43A2-A6B1-6C7DF7E1B0E4}" srcOrd="1" destOrd="0" presId="urn:microsoft.com/office/officeart/2018/2/layout/IconVerticalSolidList"/>
    <dgm:cxn modelId="{4E30AD66-18CE-49E7-804A-5119793AAAF5}" type="presParOf" srcId="{9F0B3B6C-9383-4F1E-AA74-8F6111284321}" destId="{D7438916-B9C3-4A3D-9B81-38A42DFBBE8B}" srcOrd="2" destOrd="0" presId="urn:microsoft.com/office/officeart/2018/2/layout/IconVerticalSolidList"/>
    <dgm:cxn modelId="{AD2883E4-C16A-45AF-A84E-2734148BA478}" type="presParOf" srcId="{9F0B3B6C-9383-4F1E-AA74-8F6111284321}" destId="{C1F85994-3C8B-46C4-8F10-818A3CD400D5}" srcOrd="3" destOrd="0" presId="urn:microsoft.com/office/officeart/2018/2/layout/IconVerticalSolidList"/>
    <dgm:cxn modelId="{8ACB30B7-E88F-4336-BB25-72ED7FB4B9A0}" type="presParOf" srcId="{D72A826C-1F9A-4C9E-9B31-88A7C064EF83}" destId="{B89BB7E2-EEEC-41F2-945B-1E58ADD1392B}" srcOrd="3" destOrd="0" presId="urn:microsoft.com/office/officeart/2018/2/layout/IconVerticalSolidList"/>
    <dgm:cxn modelId="{811BC31C-98A5-453A-B077-376B793E1334}" type="presParOf" srcId="{D72A826C-1F9A-4C9E-9B31-88A7C064EF83}" destId="{34494647-8641-4511-90C7-76AC4F8255EF}" srcOrd="4" destOrd="0" presId="urn:microsoft.com/office/officeart/2018/2/layout/IconVerticalSolidList"/>
    <dgm:cxn modelId="{947312D1-279F-4912-83DB-8ED5CB6B4174}" type="presParOf" srcId="{34494647-8641-4511-90C7-76AC4F8255EF}" destId="{D67DBBE9-A631-4284-B100-DA793BC15441}" srcOrd="0" destOrd="0" presId="urn:microsoft.com/office/officeart/2018/2/layout/IconVerticalSolidList"/>
    <dgm:cxn modelId="{A1CF6745-CF69-46EC-BA65-4928B6012DFA}" type="presParOf" srcId="{34494647-8641-4511-90C7-76AC4F8255EF}" destId="{30B9A42A-0CAA-4A7E-B6DC-54E9232C1DD7}" srcOrd="1" destOrd="0" presId="urn:microsoft.com/office/officeart/2018/2/layout/IconVerticalSolidList"/>
    <dgm:cxn modelId="{880B3B19-A6D9-477E-AA07-BBC7B8FD16F6}" type="presParOf" srcId="{34494647-8641-4511-90C7-76AC4F8255EF}" destId="{1C8ACE51-8791-4853-AC49-F58F17D287CD}" srcOrd="2" destOrd="0" presId="urn:microsoft.com/office/officeart/2018/2/layout/IconVerticalSolidList"/>
    <dgm:cxn modelId="{AD82B9A0-50FA-4802-A4BE-F2EEEA5A8D5C}" type="presParOf" srcId="{34494647-8641-4511-90C7-76AC4F8255EF}" destId="{49028D2B-0F53-4C6B-9236-25C42EB723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B645F-644E-4E54-978A-F29241B83A9E}">
      <dsp:nvSpPr>
        <dsp:cNvPr id="0" name=""/>
        <dsp:cNvSpPr/>
      </dsp:nvSpPr>
      <dsp:spPr>
        <a:xfrm>
          <a:off x="0" y="0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78A6E-1C4C-4FC2-A02A-EECF7CA5F985}">
      <dsp:nvSpPr>
        <dsp:cNvPr id="0" name=""/>
        <dsp:cNvSpPr/>
      </dsp:nvSpPr>
      <dsp:spPr>
        <a:xfrm>
          <a:off x="314185" y="234135"/>
          <a:ext cx="571245" cy="571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6C3E1-F86C-47A9-AC00-D13613E32AC4}">
      <dsp:nvSpPr>
        <dsp:cNvPr id="0" name=""/>
        <dsp:cNvSpPr/>
      </dsp:nvSpPr>
      <dsp:spPr>
        <a:xfrm>
          <a:off x="1199616" y="443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Scalability</a:t>
          </a:r>
          <a:r>
            <a:rPr lang="en-US" sz="1800" kern="1200"/>
            <a:t>: The system can be expanded to include more shops, item categories, and brands, adapting to a larger shopping mall with diverse offerings.</a:t>
          </a:r>
          <a:r>
            <a:rPr lang="en-US" sz="1800" kern="1200">
              <a:latin typeface="Univers Condensed"/>
            </a:rPr>
            <a:t> </a:t>
          </a:r>
          <a:endParaRPr lang="en-US" sz="1800" kern="1200"/>
        </a:p>
      </dsp:txBody>
      <dsp:txXfrm>
        <a:off x="1199616" y="443"/>
        <a:ext cx="9491648" cy="1038628"/>
      </dsp:txXfrm>
    </dsp:sp>
    <dsp:sp modelId="{681D5D6F-BF94-4338-B01A-D84EEA5712F9}">
      <dsp:nvSpPr>
        <dsp:cNvPr id="0" name=""/>
        <dsp:cNvSpPr/>
      </dsp:nvSpPr>
      <dsp:spPr>
        <a:xfrm>
          <a:off x="0" y="1298729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C6302-A75F-43A2-A6B1-6C7DF7E1B0E4}">
      <dsp:nvSpPr>
        <dsp:cNvPr id="0" name=""/>
        <dsp:cNvSpPr/>
      </dsp:nvSpPr>
      <dsp:spPr>
        <a:xfrm>
          <a:off x="314185" y="1532421"/>
          <a:ext cx="571245" cy="571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85994-3C8B-46C4-8F10-818A3CD400D5}">
      <dsp:nvSpPr>
        <dsp:cNvPr id="0" name=""/>
        <dsp:cNvSpPr/>
      </dsp:nvSpPr>
      <dsp:spPr>
        <a:xfrm>
          <a:off x="1199616" y="1298729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Integration</a:t>
          </a:r>
          <a:r>
            <a:rPr lang="en-US" sz="1800" b="0" i="0" kern="1200"/>
            <a:t>: Future integration with payment gateways and customer loyalty programs can enhance the functionality, providing seamless transactions and personalized shopping experiences.</a:t>
          </a:r>
          <a:r>
            <a:rPr lang="en-US" sz="1800" kern="1200">
              <a:latin typeface="Univers Condensed"/>
            </a:rPr>
            <a:t> </a:t>
          </a:r>
          <a:endParaRPr lang="en-US" sz="1800" kern="1200"/>
        </a:p>
      </dsp:txBody>
      <dsp:txXfrm>
        <a:off x="1199616" y="1298729"/>
        <a:ext cx="9491648" cy="1038628"/>
      </dsp:txXfrm>
    </dsp:sp>
    <dsp:sp modelId="{D67DBBE9-A631-4284-B100-DA793BC15441}">
      <dsp:nvSpPr>
        <dsp:cNvPr id="0" name=""/>
        <dsp:cNvSpPr/>
      </dsp:nvSpPr>
      <dsp:spPr>
        <a:xfrm>
          <a:off x="0" y="2597015"/>
          <a:ext cx="10691265" cy="10386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A42A-0CAA-4A7E-B6DC-54E9232C1DD7}">
      <dsp:nvSpPr>
        <dsp:cNvPr id="0" name=""/>
        <dsp:cNvSpPr/>
      </dsp:nvSpPr>
      <dsp:spPr>
        <a:xfrm>
          <a:off x="314185" y="2830706"/>
          <a:ext cx="571245" cy="571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28D2B-0F53-4C6B-9236-25C42EB72384}">
      <dsp:nvSpPr>
        <dsp:cNvPr id="0" name=""/>
        <dsp:cNvSpPr/>
      </dsp:nvSpPr>
      <dsp:spPr>
        <a:xfrm>
          <a:off x="1199616" y="2597015"/>
          <a:ext cx="9491648" cy="1038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22" tIns="109922" rIns="109922" bIns="109922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Analytics</a:t>
          </a:r>
          <a:r>
            <a:rPr lang="en-US" sz="1800" b="0" i="0" kern="1200"/>
            <a:t>: Incorporating data analytics and reporting features can help mall management and shop owners track sales trends, inventory levels, and customer preferences for informed business decisions.</a:t>
          </a:r>
          <a:endParaRPr lang="en-US" sz="1800" kern="1200"/>
        </a:p>
      </dsp:txBody>
      <dsp:txXfrm>
        <a:off x="1199616" y="2597015"/>
        <a:ext cx="9491648" cy="1038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5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4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3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44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87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mmons.wikimedia.org/wiki/File:Villach_Atrio_Shopping_Center_11082007_11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405" y="788176"/>
            <a:ext cx="6416133" cy="2309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/>
              <a:t>Shopping Mall System Using OOPJ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956" y="2677526"/>
            <a:ext cx="4316845" cy="55524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/>
          </a:p>
          <a:p>
            <a:pPr marL="114300" indent="-342900">
              <a:buFont typeface="Wingdings" panose="020B0604020202020204" pitchFamily="34" charset="0"/>
              <a:buChar char="Ø"/>
            </a:pPr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E875504-0E74-B760-7435-A490E1CA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972" y="105374"/>
            <a:ext cx="1765542" cy="450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457F8-E76E-F0E9-586E-32D88BEF9F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629" r="13629"/>
          <a:stretch/>
        </p:blipFill>
        <p:spPr>
          <a:xfrm>
            <a:off x="6748955" y="730931"/>
            <a:ext cx="5250511" cy="5413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F6FF1-A629-D625-5D89-F9660393A0EB}"/>
              </a:ext>
            </a:extLst>
          </p:cNvPr>
          <p:cNvSpPr txBox="1"/>
          <p:nvPr/>
        </p:nvSpPr>
        <p:spPr>
          <a:xfrm>
            <a:off x="592024" y="4172147"/>
            <a:ext cx="5508601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Prepared By :</a:t>
            </a:r>
          </a:p>
          <a:p>
            <a:endParaRPr lang="en-US" sz="2000" b="1"/>
          </a:p>
          <a:p>
            <a:pPr marL="285750" indent="-285750">
              <a:buFont typeface="Arial"/>
              <a:buChar char="•"/>
            </a:pPr>
            <a:r>
              <a:rPr lang="en-US" sz="2000"/>
              <a:t>Name : Shubh Gandhi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Roll No. : 427 | Batch : C5 | Branch : CSE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Enrollment No. : 21002171210039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34100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Free Images : walking, building, motion, plaza, festive, shoppers ...">
            <a:extLst>
              <a:ext uri="{FF2B5EF4-FFF2-40B4-BE49-F238E27FC236}">
                <a16:creationId xmlns:a16="http://schemas.microsoft.com/office/drawing/2014/main" id="{DD7827A1-9DBF-284C-5446-3053E8388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7" b="4017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67C85-1947-F8BB-246A-529046CD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/>
              <a:t> Introduction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937B8AB-51EA-943D-1B53-9795C8D0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7" y="1712082"/>
            <a:ext cx="6878296" cy="39793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The Shopping Mall Management System is a Java-based application designed to improve the shopping experience within a mall.</a:t>
            </a:r>
            <a:endParaRPr lang="en-US" sz="17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It features an inventory management system and a user-friendly interface, allowing users to navigate through shops like Reliance Trends, Perfume Hub, Food Plaza, Croma Electronics, and Starbucks Coffee. </a:t>
            </a:r>
            <a:endParaRPr lang="en-US" sz="17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Users can select items, view brands, and see associated prices.</a:t>
            </a:r>
            <a:endParaRPr lang="en-US" sz="170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The system provides individual shop bills and a combined total bill, ensuring an organized and efficient shopping experience. </a:t>
            </a:r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This project utilizes object-oriented programming and Java collections for effective functionality.</a:t>
            </a:r>
            <a:endParaRPr lang="en-US" sz="1700">
              <a:latin typeface="Calisto MT"/>
              <a:cs typeface="Arial" panose="020B0604020202020204" pitchFamily="34" charset="0"/>
            </a:endParaRPr>
          </a:p>
        </p:txBody>
      </p:sp>
      <p:pic>
        <p:nvPicPr>
          <p:cNvPr id="23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FAF0EB8C-F36C-4899-9546-465876D8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624" y="79241"/>
            <a:ext cx="2176167" cy="4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D98700-F7C5-41CA-ABFA-6ADB8F3F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Overall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BBD0-FC9E-8E70-CB00-5D305DF4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88" y="1854719"/>
            <a:ext cx="5586915" cy="43146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350" b="1">
                <a:ea typeface="+mn-lt"/>
                <a:cs typeface="+mn-lt"/>
              </a:rPr>
              <a:t>Project Overview: </a:t>
            </a:r>
            <a:r>
              <a:rPr lang="en-US" sz="1350">
                <a:ea typeface="+mn-lt"/>
                <a:cs typeface="+mn-lt"/>
              </a:rPr>
              <a:t>The Shopping Mall Management System is a Java-based application designed to streamline the shopping experience within a mall by managing shops, categories, items, and brands.</a:t>
            </a:r>
          </a:p>
          <a:p>
            <a:pPr>
              <a:lnSpc>
                <a:spcPct val="110000"/>
              </a:lnSpc>
            </a:pPr>
            <a:r>
              <a:rPr lang="en-US" sz="1350" b="1">
                <a:ea typeface="+mn-lt"/>
                <a:cs typeface="+mn-lt"/>
              </a:rPr>
              <a:t>Shop Management:  </a:t>
            </a:r>
            <a:r>
              <a:rPr lang="en-US" sz="1350">
                <a:ea typeface="+mn-lt"/>
                <a:cs typeface="+mn-lt"/>
              </a:rPr>
              <a:t>Each shop has various item categories, and each category contains items with multiple brands and prices, offering a detailed inventory management solution.</a:t>
            </a:r>
            <a:endParaRPr lang="en-US" sz="1350"/>
          </a:p>
          <a:p>
            <a:pPr>
              <a:lnSpc>
                <a:spcPct val="110000"/>
              </a:lnSpc>
            </a:pPr>
            <a:r>
              <a:rPr lang="en-US" sz="1350" b="1">
                <a:ea typeface="+mn-lt"/>
                <a:cs typeface="+mn-lt"/>
              </a:rPr>
              <a:t>User Navigation: </a:t>
            </a:r>
            <a:r>
              <a:rPr lang="en-US" sz="1350">
                <a:ea typeface="+mn-lt"/>
                <a:cs typeface="+mn-lt"/>
              </a:rPr>
              <a:t>Users can navigate through shops, select item categories, choose items, and view available brands, enhancing their shopping experience.</a:t>
            </a:r>
          </a:p>
          <a:p>
            <a:pPr>
              <a:lnSpc>
                <a:spcPct val="110000"/>
              </a:lnSpc>
            </a:pPr>
            <a:r>
              <a:rPr lang="en-US" sz="1350" b="1">
                <a:ea typeface="+mn-lt"/>
                <a:cs typeface="+mn-lt"/>
              </a:rPr>
              <a:t>Billing System: </a:t>
            </a:r>
            <a:r>
              <a:rPr lang="en-US" sz="1350">
                <a:ea typeface="+mn-lt"/>
                <a:cs typeface="+mn-lt"/>
              </a:rPr>
              <a:t>The application provides a detailed billing system that displays the total bill for each shop individually and a combined total bill when requested</a:t>
            </a:r>
          </a:p>
          <a:p>
            <a:pPr>
              <a:lnSpc>
                <a:spcPct val="110000"/>
              </a:lnSpc>
            </a:pPr>
            <a:r>
              <a:rPr lang="en-US" sz="1350" b="1">
                <a:ea typeface="+mn-lt"/>
                <a:cs typeface="+mn-lt"/>
              </a:rPr>
              <a:t>Feature Highlights: </a:t>
            </a:r>
            <a:r>
              <a:rPr lang="en-US" sz="1350">
                <a:ea typeface="+mn-lt"/>
                <a:cs typeface="+mn-lt"/>
              </a:rPr>
              <a:t>Key features include item selection, brand selection, individual shop billing, and a combined bill summary, all implemented using Java collections and object-oriented principles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5" name="Picture 4" descr="Free picture: city, ceiling, architecture, interior, modern, building ...">
            <a:extLst>
              <a:ext uri="{FF2B5EF4-FFF2-40B4-BE49-F238E27FC236}">
                <a16:creationId xmlns:a16="http://schemas.microsoft.com/office/drawing/2014/main" id="{417F0A8F-EBF7-8225-003C-D3D16B11E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9" r="15029"/>
          <a:stretch/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C691C61-E5ED-07A3-3CC9-A40B4A97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658" y="97720"/>
            <a:ext cx="1894937" cy="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7C85-1947-F8BB-246A-529046CD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74" y="903514"/>
            <a:ext cx="5228627" cy="8068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Code Functionality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937B8AB-51EA-943D-1B53-9795C8D0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1719507"/>
            <a:ext cx="6227533" cy="42327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b="1">
                <a:ea typeface="+mn-lt"/>
                <a:cs typeface="+mn-lt"/>
              </a:rPr>
              <a:t>Class</a:t>
            </a:r>
            <a:r>
              <a:rPr lang="en-US" sz="1300">
                <a:ea typeface="+mn-lt"/>
                <a:cs typeface="+mn-lt"/>
              </a:rPr>
              <a:t>: A blueprint for creating objects. Classes like </a:t>
            </a:r>
            <a:r>
              <a:rPr lang="en-US" sz="1300">
                <a:latin typeface="Consolas"/>
                <a:ea typeface="+mn-lt"/>
                <a:cs typeface="+mn-lt"/>
              </a:rPr>
              <a:t>Shop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>
                <a:latin typeface="Consolas"/>
                <a:ea typeface="+mn-lt"/>
                <a:cs typeface="+mn-lt"/>
              </a:rPr>
              <a:t>ItemCategory</a:t>
            </a:r>
            <a:r>
              <a:rPr lang="en-US" sz="1300">
                <a:ea typeface="+mn-lt"/>
                <a:cs typeface="+mn-lt"/>
              </a:rPr>
              <a:t>, </a:t>
            </a:r>
            <a:r>
              <a:rPr lang="en-US" sz="1300">
                <a:latin typeface="Consolas"/>
                <a:ea typeface="+mn-lt"/>
                <a:cs typeface="+mn-lt"/>
              </a:rPr>
              <a:t>Item</a:t>
            </a:r>
            <a:r>
              <a:rPr lang="en-US" sz="1300">
                <a:ea typeface="+mn-lt"/>
                <a:cs typeface="+mn-lt"/>
              </a:rPr>
              <a:t>, and </a:t>
            </a:r>
            <a:r>
              <a:rPr lang="en-US" sz="1300">
                <a:latin typeface="Consolas"/>
                <a:ea typeface="+mn-lt"/>
                <a:cs typeface="+mn-lt"/>
              </a:rPr>
              <a:t>Brand</a:t>
            </a:r>
            <a:r>
              <a:rPr lang="en-US" sz="1300">
                <a:ea typeface="+mn-lt"/>
                <a:cs typeface="+mn-lt"/>
              </a:rPr>
              <a:t> define the properties and behaviors of various entities in the shopping mall.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>
                <a:ea typeface="+mn-lt"/>
                <a:cs typeface="+mn-lt"/>
              </a:rPr>
              <a:t>Method</a:t>
            </a:r>
            <a:r>
              <a:rPr lang="en-US" sz="1300">
                <a:ea typeface="+mn-lt"/>
                <a:cs typeface="+mn-lt"/>
              </a:rPr>
              <a:t>: A function within a class that describes the actions objects can perform. Examples include </a:t>
            </a:r>
            <a:r>
              <a:rPr lang="en-US" sz="1300">
                <a:latin typeface="Consolas"/>
                <a:ea typeface="+mn-lt"/>
                <a:cs typeface="+mn-lt"/>
              </a:rPr>
              <a:t>addItemCategory</a:t>
            </a:r>
            <a:r>
              <a:rPr lang="en-US" sz="1300">
                <a:ea typeface="+mn-lt"/>
                <a:cs typeface="+mn-lt"/>
              </a:rPr>
              <a:t> and </a:t>
            </a:r>
            <a:r>
              <a:rPr lang="en-US" sz="1300" err="1">
                <a:latin typeface="Consolas"/>
                <a:ea typeface="+mn-lt"/>
                <a:cs typeface="+mn-lt"/>
              </a:rPr>
              <a:t>getItemCategories</a:t>
            </a:r>
            <a:r>
              <a:rPr lang="en-US" sz="1300">
                <a:ea typeface="+mn-lt"/>
                <a:cs typeface="+mn-lt"/>
              </a:rPr>
              <a:t> in the </a:t>
            </a:r>
            <a:r>
              <a:rPr lang="en-US" sz="1300">
                <a:latin typeface="Consolas"/>
                <a:ea typeface="+mn-lt"/>
                <a:cs typeface="+mn-lt"/>
              </a:rPr>
              <a:t>Shop</a:t>
            </a:r>
            <a:r>
              <a:rPr lang="en-US" sz="1300">
                <a:ea typeface="+mn-lt"/>
                <a:cs typeface="+mn-lt"/>
              </a:rPr>
              <a:t> class.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>
                <a:ea typeface="+mn-lt"/>
                <a:cs typeface="+mn-lt"/>
              </a:rPr>
              <a:t>Shop Class</a:t>
            </a:r>
            <a:r>
              <a:rPr lang="en-US" sz="1300">
                <a:ea typeface="+mn-lt"/>
                <a:cs typeface="+mn-lt"/>
              </a:rPr>
              <a:t>: Represents a shop in the mall, with attributes like name and item categories, and methods to manage these categories.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>
                <a:ea typeface="+mn-lt"/>
                <a:cs typeface="+mn-lt"/>
              </a:rPr>
              <a:t>ItemCategory Class</a:t>
            </a:r>
            <a:r>
              <a:rPr lang="en-US" sz="1300">
                <a:ea typeface="+mn-lt"/>
                <a:cs typeface="+mn-lt"/>
              </a:rPr>
              <a:t>: Represents categories of items within a shop, containing a list of items and methods to manage them.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>
                <a:ea typeface="+mn-lt"/>
                <a:cs typeface="+mn-lt"/>
              </a:rPr>
              <a:t>Item Class</a:t>
            </a:r>
            <a:r>
              <a:rPr lang="en-US" sz="1300">
                <a:ea typeface="+mn-lt"/>
                <a:cs typeface="+mn-lt"/>
              </a:rPr>
              <a:t>: Represents individual items within a category, holding a list of brands and methods to manage brand details.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>
                <a:ea typeface="+mn-lt"/>
                <a:cs typeface="+mn-lt"/>
              </a:rPr>
              <a:t>Brand Class</a:t>
            </a:r>
            <a:r>
              <a:rPr lang="en-US" sz="1300">
                <a:ea typeface="+mn-lt"/>
                <a:cs typeface="+mn-lt"/>
              </a:rPr>
              <a:t>: Represents item brands, including name and price, with methods to retrieve brand information.</a:t>
            </a:r>
            <a:endParaRPr lang="en-US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300" b="1">
                <a:ea typeface="+mn-lt"/>
                <a:cs typeface="+mn-lt"/>
              </a:rPr>
              <a:t>ShoppingMallSystem Class</a:t>
            </a:r>
            <a:r>
              <a:rPr lang="en-US" sz="1300">
                <a:ea typeface="+mn-lt"/>
                <a:cs typeface="+mn-lt"/>
              </a:rPr>
              <a:t>: Manages the shopping mall simulation, including methods for setting up shops, displaying menus, handling item purchases, and displaying total bills.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</p:txBody>
      </p:sp>
      <p:pic>
        <p:nvPicPr>
          <p:cNvPr id="6" name="Picture 5" descr="Computer C++ Code · Free Stock Photo">
            <a:extLst>
              <a:ext uri="{FF2B5EF4-FFF2-40B4-BE49-F238E27FC236}">
                <a16:creationId xmlns:a16="http://schemas.microsoft.com/office/drawing/2014/main" id="{DD7827A1-9DBF-284C-5446-3053E8388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17" r="21417"/>
          <a:stretch/>
        </p:blipFill>
        <p:spPr>
          <a:xfrm>
            <a:off x="7459617" y="1602317"/>
            <a:ext cx="4202057" cy="3920284"/>
          </a:xfrm>
          <a:prstGeom prst="rect">
            <a:avLst/>
          </a:prstGeom>
        </p:spPr>
      </p:pic>
      <p:pic>
        <p:nvPicPr>
          <p:cNvPr id="23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FAF0EB8C-F36C-4899-9546-465876D82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624" y="79241"/>
            <a:ext cx="2176167" cy="4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5A244-1107-2286-8442-0A09E86E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03504"/>
            <a:ext cx="8047013" cy="921672"/>
          </a:xfrm>
        </p:spPr>
        <p:txBody>
          <a:bodyPr>
            <a:normAutofit/>
          </a:bodyPr>
          <a:lstStyle/>
          <a:p>
            <a:r>
              <a:rPr lang="en-US"/>
              <a:t>Scope OF Project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252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9" descr="Logo, company name&#10;&#10;Description automatically generated">
            <a:extLst>
              <a:ext uri="{FF2B5EF4-FFF2-40B4-BE49-F238E27FC236}">
                <a16:creationId xmlns:a16="http://schemas.microsoft.com/office/drawing/2014/main" id="{B5937ED5-EC16-C8F4-1FFE-41670906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513" y="134128"/>
            <a:ext cx="2009955" cy="508121"/>
          </a:xfrm>
          <a:prstGeom prst="rect">
            <a:avLst/>
          </a:prstGeom>
        </p:spPr>
      </p:pic>
      <p:graphicFrame>
        <p:nvGraphicFramePr>
          <p:cNvPr id="93" name="Content Placeholder 25">
            <a:extLst>
              <a:ext uri="{FF2B5EF4-FFF2-40B4-BE49-F238E27FC236}">
                <a16:creationId xmlns:a16="http://schemas.microsoft.com/office/drawing/2014/main" id="{94E9C078-4FC2-0E79-7B67-E4580F315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13676"/>
              </p:ext>
            </p:extLst>
          </p:nvPr>
        </p:nvGraphicFramePr>
        <p:xfrm>
          <a:off x="800898" y="1958813"/>
          <a:ext cx="10691265" cy="3636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00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98700-F7C5-41CA-ABFA-6ADB8F3F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650313"/>
            <a:ext cx="11002508" cy="709620"/>
          </a:xfrm>
        </p:spPr>
        <p:txBody>
          <a:bodyPr>
            <a:noAutofit/>
          </a:bodyPr>
          <a:lstStyle/>
          <a:p>
            <a:pPr algn="ctr"/>
            <a:r>
              <a:rPr lang="en-US" sz="9600"/>
              <a:t>Thank You !!</a:t>
            </a:r>
            <a:br>
              <a:rPr lang="en-US" sz="9600"/>
            </a:br>
            <a:endParaRPr lang="en-US" sz="96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BBD0-FC9E-8E70-CB00-5D305DF4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3" y="1300986"/>
            <a:ext cx="10387273" cy="422989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/>
              <a:t>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C691C61-E5ED-07A3-3CC9-A40B4A97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658" y="97720"/>
            <a:ext cx="1894937" cy="4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000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8E5E2"/>
      </a:lt2>
      <a:accent1>
        <a:srgbClr val="86A5BE"/>
      </a:accent1>
      <a:accent2>
        <a:srgbClr val="76ABAD"/>
      </a:accent2>
      <a:accent3>
        <a:srgbClr val="81AA9A"/>
      </a:accent3>
      <a:accent4>
        <a:srgbClr val="78AF83"/>
      </a:accent4>
      <a:accent5>
        <a:srgbClr val="8AAA81"/>
      </a:accent5>
      <a:accent6>
        <a:srgbClr val="95A873"/>
      </a:accent6>
      <a:hlink>
        <a:srgbClr val="9F795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ChronicleVTI</vt:lpstr>
      <vt:lpstr>Shopping Mall System Using OOPJ</vt:lpstr>
      <vt:lpstr> Introduction</vt:lpstr>
      <vt:lpstr>Overall Description</vt:lpstr>
      <vt:lpstr>Code Functionality</vt:lpstr>
      <vt:lpstr>Scope OF Project</vt:lpstr>
      <vt:lpstr>Thank You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2023-03-23T18:00:29Z</dcterms:created>
  <dcterms:modified xsi:type="dcterms:W3CDTF">2024-06-29T05:52:25Z</dcterms:modified>
</cp:coreProperties>
</file>