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6" r:id="rId5"/>
  </p:sldMasterIdLst>
  <p:notesMasterIdLst>
    <p:notesMasterId r:id="rId21"/>
  </p:notesMasterIdLst>
  <p:sldIdLst>
    <p:sldId id="257" r:id="rId6"/>
    <p:sldId id="259" r:id="rId7"/>
    <p:sldId id="256" r:id="rId8"/>
    <p:sldId id="268" r:id="rId9"/>
    <p:sldId id="260" r:id="rId10"/>
    <p:sldId id="261" r:id="rId11"/>
    <p:sldId id="269" r:id="rId12"/>
    <p:sldId id="263" r:id="rId13"/>
    <p:sldId id="262" r:id="rId14"/>
    <p:sldId id="271" r:id="rId15"/>
    <p:sldId id="274" r:id="rId16"/>
    <p:sldId id="275" r:id="rId17"/>
    <p:sldId id="270" r:id="rId18"/>
    <p:sldId id="266" r:id="rId19"/>
    <p:sldId id="267" r:id="rId20"/>
  </p:sldIdLst>
  <p:sldSz cx="15316200" cy="6489700"/>
  <p:notesSz cx="153162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B247F5-C5AA-4871-864D-DC55CC8CC1C2}">
          <p14:sldIdLst>
            <p14:sldId id="257"/>
          </p14:sldIdLst>
        </p14:section>
        <p14:section name="Overall model" id="{E5C8D2B2-537C-4195-853A-0C4F300BD3E9}">
          <p14:sldIdLst>
            <p14:sldId id="259"/>
            <p14:sldId id="256"/>
          </p14:sldIdLst>
        </p14:section>
        <p14:section name="checkin-focus" id="{2B44ABF4-F79C-42F7-BAE6-673EDE0C7296}">
          <p14:sldIdLst>
            <p14:sldId id="268"/>
            <p14:sldId id="260"/>
            <p14:sldId id="261"/>
          </p14:sldIdLst>
        </p14:section>
        <p14:section name="Teacher focus qs +" id="{0270A426-16ED-461E-BEAF-DE5E33E5CDAE}">
          <p14:sldIdLst>
            <p14:sldId id="269"/>
            <p14:sldId id="263"/>
            <p14:sldId id="262"/>
          </p14:sldIdLst>
        </p14:section>
        <p14:section name="young-concerns" id="{96F18B83-E6CD-4A8C-9DF5-76CD3A191D33}">
          <p14:sldIdLst>
            <p14:sldId id="271"/>
            <p14:sldId id="274"/>
            <p14:sldId id="275"/>
          </p14:sldIdLst>
        </p14:section>
        <p14:section name="wellbeing-mapping" id="{CB40CC26-0C41-481D-857D-F9DDCB448EB4}">
          <p14:sldIdLst>
            <p14:sldId id="270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5F5F5"/>
    <a:srgbClr val="660FF1"/>
    <a:srgbClr val="20C897"/>
    <a:srgbClr val="FD7D13"/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S::simon.knight@uts.edu.au::9061304c-fc0b-448c-b339-58b2ccbf8fd2" providerId="AD" clId="Web-{F6551DB1-E595-237D-EE63-A18A3D52E18E}"/>
    <pc:docChg chg="modSld sldOrd modSection">
      <pc:chgData name="Simon Knight" userId="S::simon.knight@uts.edu.au::9061304c-fc0b-448c-b339-58b2ccbf8fd2" providerId="AD" clId="Web-{F6551DB1-E595-237D-EE63-A18A3D52E18E}" dt="2022-04-29T04:06:37.937" v="386"/>
      <pc:docMkLst>
        <pc:docMk/>
      </pc:docMkLst>
      <pc:sldChg chg="modSp">
        <pc:chgData name="Simon Knight" userId="S::simon.knight@uts.edu.au::9061304c-fc0b-448c-b339-58b2ccbf8fd2" providerId="AD" clId="Web-{F6551DB1-E595-237D-EE63-A18A3D52E18E}" dt="2022-04-29T04:06:35.218" v="384" actId="20577"/>
        <pc:sldMkLst>
          <pc:docMk/>
          <pc:sldMk cId="0" sldId="256"/>
        </pc:sldMkLst>
        <pc:spChg chg="mod">
          <ac:chgData name="Simon Knight" userId="S::simon.knight@uts.edu.au::9061304c-fc0b-448c-b339-58b2ccbf8fd2" providerId="AD" clId="Web-{F6551DB1-E595-237D-EE63-A18A3D52E18E}" dt="2022-04-29T04:06:35.218" v="384" actId="20577"/>
          <ac:spMkLst>
            <pc:docMk/>
            <pc:sldMk cId="0" sldId="256"/>
            <ac:spMk id="47" creationId="{00000000-0000-0000-0000-000000000000}"/>
          </ac:spMkLst>
        </pc:spChg>
      </pc:sldChg>
      <pc:sldChg chg="modSp ord modNotes">
        <pc:chgData name="Simon Knight" userId="S::simon.knight@uts.edu.au::9061304c-fc0b-448c-b339-58b2ccbf8fd2" providerId="AD" clId="Web-{F6551DB1-E595-237D-EE63-A18A3D52E18E}" dt="2022-04-29T04:06:36.031" v="385"/>
        <pc:sldMkLst>
          <pc:docMk/>
          <pc:sldMk cId="6419072" sldId="259"/>
        </pc:sldMkLst>
        <pc:spChg chg="mod">
          <ac:chgData name="Simon Knight" userId="S::simon.knight@uts.edu.au::9061304c-fc0b-448c-b339-58b2ccbf8fd2" providerId="AD" clId="Web-{F6551DB1-E595-237D-EE63-A18A3D52E18E}" dt="2022-04-29T04:03:03.166" v="22" actId="20577"/>
          <ac:spMkLst>
            <pc:docMk/>
            <pc:sldMk cId="6419072" sldId="259"/>
            <ac:spMk id="47" creationId="{00000000-0000-0000-0000-000000000000}"/>
          </ac:spMkLst>
        </pc:spChg>
        <pc:spChg chg="mod">
          <ac:chgData name="Simon Knight" userId="S::simon.knight@uts.edu.au::9061304c-fc0b-448c-b339-58b2ccbf8fd2" providerId="AD" clId="Web-{F6551DB1-E595-237D-EE63-A18A3D52E18E}" dt="2022-04-29T04:06:03.483" v="372" actId="20577"/>
          <ac:spMkLst>
            <pc:docMk/>
            <pc:sldMk cId="6419072" sldId="259"/>
            <ac:spMk id="111" creationId="{00000000-0000-0000-0000-000000000000}"/>
          </ac:spMkLst>
        </pc:spChg>
      </pc:sldChg>
      <pc:sldChg chg="modSp ord">
        <pc:chgData name="Simon Knight" userId="S::simon.knight@uts.edu.au::9061304c-fc0b-448c-b339-58b2ccbf8fd2" providerId="AD" clId="Web-{F6551DB1-E595-237D-EE63-A18A3D52E18E}" dt="2022-04-29T04:06:37.937" v="386"/>
        <pc:sldMkLst>
          <pc:docMk/>
          <pc:sldMk cId="3066164056" sldId="260"/>
        </pc:sldMkLst>
        <pc:spChg chg="mod">
          <ac:chgData name="Simon Knight" userId="S::simon.knight@uts.edu.au::9061304c-fc0b-448c-b339-58b2ccbf8fd2" providerId="AD" clId="Web-{F6551DB1-E595-237D-EE63-A18A3D52E18E}" dt="2022-04-29T04:06:29.234" v="378" actId="20577"/>
          <ac:spMkLst>
            <pc:docMk/>
            <pc:sldMk cId="3066164056" sldId="260"/>
            <ac:spMk id="47" creationId="{00000000-0000-0000-0000-000000000000}"/>
          </ac:spMkLst>
        </pc:spChg>
        <pc:spChg chg="mod">
          <ac:chgData name="Simon Knight" userId="S::simon.knight@uts.edu.au::9061304c-fc0b-448c-b339-58b2ccbf8fd2" providerId="AD" clId="Web-{F6551DB1-E595-237D-EE63-A18A3D52E18E}" dt="2022-04-29T04:06:14.843" v="375" actId="20577"/>
          <ac:spMkLst>
            <pc:docMk/>
            <pc:sldMk cId="3066164056" sldId="260"/>
            <ac:spMk id="111" creationId="{00000000-0000-0000-0000-000000000000}"/>
          </ac:spMkLst>
        </pc:spChg>
      </pc:sldChg>
      <pc:sldChg chg="modSp">
        <pc:chgData name="Simon Knight" userId="S::simon.knight@uts.edu.au::9061304c-fc0b-448c-b339-58b2ccbf8fd2" providerId="AD" clId="Web-{F6551DB1-E595-237D-EE63-A18A3D52E18E}" dt="2022-04-29T04:06:32.187" v="381" actId="20577"/>
        <pc:sldMkLst>
          <pc:docMk/>
          <pc:sldMk cId="2370125317" sldId="261"/>
        </pc:sldMkLst>
        <pc:spChg chg="mod">
          <ac:chgData name="Simon Knight" userId="S::simon.knight@uts.edu.au::9061304c-fc0b-448c-b339-58b2ccbf8fd2" providerId="AD" clId="Web-{F6551DB1-E595-237D-EE63-A18A3D52E18E}" dt="2022-04-29T04:06:32.187" v="381" actId="20577"/>
          <ac:spMkLst>
            <pc:docMk/>
            <pc:sldMk cId="2370125317" sldId="261"/>
            <ac:spMk id="47" creationId="{00000000-0000-0000-0000-000000000000}"/>
          </ac:spMkLst>
        </pc:spChg>
      </pc:sldChg>
    </pc:docChg>
  </pc:docChgLst>
  <pc:docChgLst>
    <pc:chgData name="Simon Knight" userId="9061304c-fc0b-448c-b339-58b2ccbf8fd2" providerId="ADAL" clId="{76139BA7-FC00-4E76-BBFE-D2F612750949}"/>
    <pc:docChg chg="custSel addSld delSld modSld sldOrd modSection">
      <pc:chgData name="Simon Knight" userId="9061304c-fc0b-448c-b339-58b2ccbf8fd2" providerId="ADAL" clId="{76139BA7-FC00-4E76-BBFE-D2F612750949}" dt="2022-05-26T00:04:11.070" v="235" actId="20577"/>
      <pc:docMkLst>
        <pc:docMk/>
      </pc:docMkLst>
      <pc:sldChg chg="ord">
        <pc:chgData name="Simon Knight" userId="9061304c-fc0b-448c-b339-58b2ccbf8fd2" providerId="ADAL" clId="{76139BA7-FC00-4E76-BBFE-D2F612750949}" dt="2022-05-17T04:54:13.470" v="19"/>
        <pc:sldMkLst>
          <pc:docMk/>
          <pc:sldMk cId="6419072" sldId="259"/>
        </pc:sldMkLst>
      </pc:sldChg>
      <pc:sldChg chg="ord">
        <pc:chgData name="Simon Knight" userId="9061304c-fc0b-448c-b339-58b2ccbf8fd2" providerId="ADAL" clId="{76139BA7-FC00-4E76-BBFE-D2F612750949}" dt="2022-05-13T06:44:22.017" v="1"/>
        <pc:sldMkLst>
          <pc:docMk/>
          <pc:sldMk cId="3066164056" sldId="260"/>
        </pc:sldMkLst>
      </pc:sldChg>
      <pc:sldChg chg="addSp delSp add">
        <pc:chgData name="Simon Knight" userId="9061304c-fc0b-448c-b339-58b2ccbf8fd2" providerId="ADAL" clId="{76139BA7-FC00-4E76-BBFE-D2F612750949}" dt="2022-05-13T06:49:08.518" v="18"/>
        <pc:sldMkLst>
          <pc:docMk/>
          <pc:sldMk cId="708831033" sldId="262"/>
        </pc:sldMkLst>
        <pc:spChg chg="del">
          <ac:chgData name="Simon Knight" userId="9061304c-fc0b-448c-b339-58b2ccbf8fd2" providerId="ADAL" clId="{76139BA7-FC00-4E76-BBFE-D2F612750949}" dt="2022-05-13T06:46:46.581" v="8" actId="478"/>
          <ac:spMkLst>
            <pc:docMk/>
            <pc:sldMk cId="708831033" sldId="262"/>
            <ac:spMk id="74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48.724" v="10" actId="478"/>
          <ac:spMkLst>
            <pc:docMk/>
            <pc:sldMk cId="708831033" sldId="262"/>
            <ac:spMk id="7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45.472" v="7" actId="478"/>
          <ac:spMkLst>
            <pc:docMk/>
            <pc:sldMk cId="708831033" sldId="262"/>
            <ac:spMk id="81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08.580" v="5" actId="478"/>
          <ac:spMkLst>
            <pc:docMk/>
            <pc:sldMk cId="708831033" sldId="262"/>
            <ac:spMk id="87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04.543" v="3" actId="478"/>
          <ac:spMkLst>
            <pc:docMk/>
            <pc:sldMk cId="708831033" sldId="262"/>
            <ac:spMk id="10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51.169" v="11" actId="478"/>
          <ac:spMkLst>
            <pc:docMk/>
            <pc:sldMk cId="708831033" sldId="262"/>
            <ac:spMk id="133" creationId="{00000000-0000-0000-0000-000000000000}"/>
          </ac:spMkLst>
        </pc:spChg>
        <pc:spChg chg="add">
          <ac:chgData name="Simon Knight" userId="9061304c-fc0b-448c-b339-58b2ccbf8fd2" providerId="ADAL" clId="{76139BA7-FC00-4E76-BBFE-D2F612750949}" dt="2022-05-13T06:49:08.518" v="18"/>
          <ac:spMkLst>
            <pc:docMk/>
            <pc:sldMk cId="708831033" sldId="262"/>
            <ac:spMk id="150" creationId="{8FA8F7FC-4A2A-4E9A-A3BF-C653AA9E9541}"/>
          </ac:spMkLst>
        </pc:spChg>
        <pc:grpChg chg="del">
          <ac:chgData name="Simon Knight" userId="9061304c-fc0b-448c-b339-58b2ccbf8fd2" providerId="ADAL" clId="{76139BA7-FC00-4E76-BBFE-D2F612750949}" dt="2022-05-13T06:46:47.124" v="9" actId="478"/>
          <ac:grpSpMkLst>
            <pc:docMk/>
            <pc:sldMk cId="708831033" sldId="262"/>
            <ac:grpSpMk id="7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44.428" v="6" actId="478"/>
          <ac:grpSpMkLst>
            <pc:docMk/>
            <pc:sldMk cId="708831033" sldId="262"/>
            <ac:grpSpMk id="76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07.320" v="4" actId="478"/>
          <ac:grpSpMkLst>
            <pc:docMk/>
            <pc:sldMk cId="708831033" sldId="262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01.674" v="2" actId="478"/>
          <ac:grpSpMkLst>
            <pc:docMk/>
            <pc:sldMk cId="708831033" sldId="262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51.169" v="11" actId="478"/>
          <ac:grpSpMkLst>
            <pc:docMk/>
            <pc:sldMk cId="708831033" sldId="262"/>
            <ac:grpSpMk id="128" creationId="{00000000-0000-0000-0000-000000000000}"/>
          </ac:grpSpMkLst>
        </pc:grpChg>
        <pc:grpChg chg="add">
          <ac:chgData name="Simon Knight" userId="9061304c-fc0b-448c-b339-58b2ccbf8fd2" providerId="ADAL" clId="{76139BA7-FC00-4E76-BBFE-D2F612750949}" dt="2022-05-13T06:49:02.298" v="17"/>
          <ac:grpSpMkLst>
            <pc:docMk/>
            <pc:sldMk cId="708831033" sldId="262"/>
            <ac:grpSpMk id="145" creationId="{F46AA335-CF4F-4108-B350-7E001630F6B3}"/>
          </ac:grpSpMkLst>
        </pc:grpChg>
      </pc:sldChg>
      <pc:sldChg chg="delSp add ord">
        <pc:chgData name="Simon Knight" userId="9061304c-fc0b-448c-b339-58b2ccbf8fd2" providerId="ADAL" clId="{76139BA7-FC00-4E76-BBFE-D2F612750949}" dt="2022-05-13T06:48:48.548" v="16" actId="478"/>
        <pc:sldMkLst>
          <pc:docMk/>
          <pc:sldMk cId="4164343528" sldId="263"/>
        </pc:sldMkLst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87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93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99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18.075" v="14" actId="478"/>
          <ac:spMkLst>
            <pc:docMk/>
            <pc:sldMk cId="4164343528" sldId="263"/>
            <ac:spMk id="10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18.075" v="14" actId="478"/>
          <ac:spMkLst>
            <pc:docMk/>
            <pc:sldMk cId="4164343528" sldId="263"/>
            <ac:spMk id="111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35.041" v="15" actId="478"/>
          <ac:spMkLst>
            <pc:docMk/>
            <pc:sldMk cId="4164343528" sldId="263"/>
            <ac:spMk id="129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35.041" v="15" actId="478"/>
          <ac:spMkLst>
            <pc:docMk/>
            <pc:sldMk cId="4164343528" sldId="263"/>
            <ac:spMk id="135" creationId="{00000000-0000-0000-0000-000000000000}"/>
          </ac:spMkLst>
        </pc:s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88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94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18.075" v="14" actId="478"/>
          <ac:grpSpMkLst>
            <pc:docMk/>
            <pc:sldMk cId="4164343528" sldId="263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18.075" v="14" actId="478"/>
          <ac:grpSpMkLst>
            <pc:docMk/>
            <pc:sldMk cId="4164343528" sldId="263"/>
            <ac:grpSpMk id="106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35.041" v="15" actId="478"/>
          <ac:grpSpMkLst>
            <pc:docMk/>
            <pc:sldMk cId="4164343528" sldId="263"/>
            <ac:grpSpMk id="124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35.041" v="15" actId="478"/>
          <ac:grpSpMkLst>
            <pc:docMk/>
            <pc:sldMk cId="4164343528" sldId="263"/>
            <ac:grpSpMk id="130" creationId="{00000000-0000-0000-0000-000000000000}"/>
          </ac:grpSpMkLst>
        </pc:grpChg>
      </pc:sldChg>
    </pc:docChg>
  </pc:docChgLst>
  <pc:docChgLst>
    <pc:chgData name="Simon Knight" userId="9061304c-fc0b-448c-b339-58b2ccbf8fd2" providerId="ADAL" clId="{ED79C7A7-3E00-4CB2-9C1B-FF924ACDFDAE}"/>
    <pc:docChg chg="custSel addSld delSld modSld sldOrd modSection">
      <pc:chgData name="Simon Knight" userId="9061304c-fc0b-448c-b339-58b2ccbf8fd2" providerId="ADAL" clId="{ED79C7A7-3E00-4CB2-9C1B-FF924ACDFDAE}" dt="2022-07-12T11:13:29.960" v="106" actId="478"/>
      <pc:docMkLst>
        <pc:docMk/>
      </pc:docMkLst>
      <pc:sldChg chg="modSp ord">
        <pc:chgData name="Simon Knight" userId="9061304c-fc0b-448c-b339-58b2ccbf8fd2" providerId="ADAL" clId="{ED79C7A7-3E00-4CB2-9C1B-FF924ACDFDAE}" dt="2022-07-12T11:10:55.558" v="81" actId="20577"/>
        <pc:sldMkLst>
          <pc:docMk/>
          <pc:sldMk cId="1427780315" sldId="271"/>
        </pc:sldMkLst>
        <pc:spChg chg="mod">
          <ac:chgData name="Simon Knight" userId="9061304c-fc0b-448c-b339-58b2ccbf8fd2" providerId="ADAL" clId="{ED79C7A7-3E00-4CB2-9C1B-FF924ACDFDAE}" dt="2022-07-12T11:10:55.558" v="81" actId="20577"/>
          <ac:spMkLst>
            <pc:docMk/>
            <pc:sldMk cId="1427780315" sldId="271"/>
            <ac:spMk id="6" creationId="{00000000-0000-0000-0000-000000000000}"/>
          </ac:spMkLst>
        </pc:spChg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4294624980" sldId="271"/>
        </pc:sldMkLst>
      </pc:sldChg>
      <pc:sldChg chg="del ord">
        <pc:chgData name="Simon Knight" userId="9061304c-fc0b-448c-b339-58b2ccbf8fd2" providerId="ADAL" clId="{ED79C7A7-3E00-4CB2-9C1B-FF924ACDFDAE}" dt="2022-07-12T11:11:08.218" v="83" actId="2696"/>
        <pc:sldMkLst>
          <pc:docMk/>
          <pc:sldMk cId="1470165322" sldId="272"/>
        </pc:sldMkLst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3558785919" sldId="272"/>
        </pc:sldMkLst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631584550" sldId="273"/>
        </pc:sldMkLst>
      </pc:sldChg>
      <pc:sldChg chg="del ord">
        <pc:chgData name="Simon Knight" userId="9061304c-fc0b-448c-b339-58b2ccbf8fd2" providerId="ADAL" clId="{ED79C7A7-3E00-4CB2-9C1B-FF924ACDFDAE}" dt="2022-07-12T11:11:08.233" v="84" actId="2696"/>
        <pc:sldMkLst>
          <pc:docMk/>
          <pc:sldMk cId="2747968095" sldId="273"/>
        </pc:sldMkLst>
      </pc:sldChg>
      <pc:sldChg chg="delSp modSp add modNotesTx">
        <pc:chgData name="Simon Knight" userId="9061304c-fc0b-448c-b339-58b2ccbf8fd2" providerId="ADAL" clId="{ED79C7A7-3E00-4CB2-9C1B-FF924ACDFDAE}" dt="2022-07-12T11:13:12.222" v="99" actId="478"/>
        <pc:sldMkLst>
          <pc:docMk/>
          <pc:sldMk cId="3921859097" sldId="274"/>
        </pc:sldMkLst>
        <pc:spChg chg="del">
          <ac:chgData name="Simon Knight" userId="9061304c-fc0b-448c-b339-58b2ccbf8fd2" providerId="ADAL" clId="{ED79C7A7-3E00-4CB2-9C1B-FF924ACDFDAE}" dt="2022-07-12T11:12:41.829" v="95" actId="478"/>
          <ac:spMkLst>
            <pc:docMk/>
            <pc:sldMk cId="3921859097" sldId="274"/>
            <ac:spMk id="2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39.266" v="94" actId="478"/>
          <ac:spMkLst>
            <pc:docMk/>
            <pc:sldMk cId="3921859097" sldId="274"/>
            <ac:spMk id="6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12.222" v="99" actId="478"/>
          <ac:spMkLst>
            <pc:docMk/>
            <pc:sldMk cId="3921859097" sldId="274"/>
            <ac:spMk id="7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45.162" v="96" actId="478"/>
          <ac:spMkLst>
            <pc:docMk/>
            <pc:sldMk cId="3921859097" sldId="274"/>
            <ac:spMk id="8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0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1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1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23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09.641" v="98" actId="478"/>
          <ac:spMkLst>
            <pc:docMk/>
            <pc:sldMk cId="3921859097" sldId="274"/>
            <ac:spMk id="12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09.641" v="98" actId="478"/>
          <ac:spMkLst>
            <pc:docMk/>
            <pc:sldMk cId="3921859097" sldId="274"/>
            <ac:spMk id="135" creationId="{00000000-0000-0000-0000-000000000000}"/>
          </ac:spMkLst>
        </pc:spChg>
        <pc:spChg chg="del mod">
          <ac:chgData name="Simon Knight" userId="9061304c-fc0b-448c-b339-58b2ccbf8fd2" providerId="ADAL" clId="{ED79C7A7-3E00-4CB2-9C1B-FF924ACDFDAE}" dt="2022-07-12T11:12:04.648" v="89" actId="478"/>
          <ac:spMkLst>
            <pc:docMk/>
            <pc:sldMk cId="3921859097" sldId="274"/>
            <ac:spMk id="14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06.274" v="90" actId="478"/>
          <ac:spMkLst>
            <pc:docMk/>
            <pc:sldMk cId="3921859097" sldId="274"/>
            <ac:spMk id="14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29.235" v="91" actId="478"/>
          <ac:spMkLst>
            <pc:docMk/>
            <pc:sldMk cId="3921859097" sldId="274"/>
            <ac:spMk id="169" creationId="{00000000-0000-0000-0000-000000000000}"/>
          </ac:spMkLst>
        </pc:spChg>
        <pc:grpChg chg="del mod">
          <ac:chgData name="Simon Knight" userId="9061304c-fc0b-448c-b339-58b2ccbf8fd2" providerId="ADAL" clId="{ED79C7A7-3E00-4CB2-9C1B-FF924ACDFDAE}" dt="2022-07-12T11:12:38.050" v="93" actId="478"/>
          <ac:grpSpMkLst>
            <pc:docMk/>
            <pc:sldMk cId="3921859097" sldId="274"/>
            <ac:grpSpMk id="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12.222" v="99" actId="478"/>
          <ac:grpSpMkLst>
            <pc:docMk/>
            <pc:sldMk cId="3921859097" sldId="274"/>
            <ac:grpSpMk id="7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45.891" v="97" actId="478"/>
          <ac:grpSpMkLst>
            <pc:docMk/>
            <pc:sldMk cId="3921859097" sldId="274"/>
            <ac:grpSpMk id="7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0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1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1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09.641" v="98" actId="478"/>
          <ac:grpSpMkLst>
            <pc:docMk/>
            <pc:sldMk cId="3921859097" sldId="274"/>
            <ac:grpSpMk id="12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09.641" v="98" actId="478"/>
          <ac:grpSpMkLst>
            <pc:docMk/>
            <pc:sldMk cId="3921859097" sldId="274"/>
            <ac:grpSpMk id="13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02.783" v="87" actId="478"/>
          <ac:grpSpMkLst>
            <pc:docMk/>
            <pc:sldMk cId="3921859097" sldId="274"/>
            <ac:grpSpMk id="13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06.274" v="90" actId="478"/>
          <ac:grpSpMkLst>
            <pc:docMk/>
            <pc:sldMk cId="3921859097" sldId="274"/>
            <ac:grpSpMk id="14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29.235" v="91" actId="478"/>
          <ac:grpSpMkLst>
            <pc:docMk/>
            <pc:sldMk cId="3921859097" sldId="274"/>
            <ac:grpSpMk id="1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41.829" v="95" actId="478"/>
          <ac:grpSpMkLst>
            <pc:docMk/>
            <pc:sldMk cId="3921859097" sldId="274"/>
            <ac:grpSpMk id="171" creationId="{58BE1782-E57F-4E84-A943-B442F40AED2A}"/>
          </ac:grpSpMkLst>
        </pc:grpChg>
      </pc:sldChg>
      <pc:sldChg chg="delSp modSp add">
        <pc:chgData name="Simon Knight" userId="9061304c-fc0b-448c-b339-58b2ccbf8fd2" providerId="ADAL" clId="{ED79C7A7-3E00-4CB2-9C1B-FF924ACDFDAE}" dt="2022-07-12T11:13:29.960" v="106" actId="478"/>
        <pc:sldMkLst>
          <pc:docMk/>
          <pc:sldMk cId="862699273" sldId="275"/>
        </pc:sldMkLst>
        <pc:spChg chg="del">
          <ac:chgData name="Simon Knight" userId="9061304c-fc0b-448c-b339-58b2ccbf8fd2" providerId="ADAL" clId="{ED79C7A7-3E00-4CB2-9C1B-FF924ACDFDAE}" dt="2022-07-12T11:13:26.166" v="103" actId="478"/>
          <ac:spMkLst>
            <pc:docMk/>
            <pc:sldMk cId="862699273" sldId="275"/>
            <ac:spMk id="2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6.166" v="103" actId="478"/>
          <ac:spMkLst>
            <pc:docMk/>
            <pc:sldMk cId="862699273" sldId="275"/>
            <ac:spMk id="6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8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93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9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1.255" v="101" actId="478"/>
          <ac:spMkLst>
            <pc:docMk/>
            <pc:sldMk cId="862699273" sldId="275"/>
            <ac:spMk id="10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17.381" v="100" actId="478"/>
          <ac:spMkLst>
            <pc:docMk/>
            <pc:sldMk cId="862699273" sldId="275"/>
            <ac:spMk id="11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9.231" v="104" actId="478"/>
          <ac:spMkLst>
            <pc:docMk/>
            <pc:sldMk cId="862699273" sldId="275"/>
            <ac:spMk id="133" creationId="{00000000-0000-0000-0000-000000000000}"/>
          </ac:spMkLst>
        </pc:spChg>
        <pc:grpChg chg="del">
          <ac:chgData name="Simon Knight" userId="9061304c-fc0b-448c-b339-58b2ccbf8fd2" providerId="ADAL" clId="{ED79C7A7-3E00-4CB2-9C1B-FF924ACDFDAE}" dt="2022-07-12T11:13:26.166" v="103" actId="478"/>
          <ac:grpSpMkLst>
            <pc:docMk/>
            <pc:sldMk cId="862699273" sldId="275"/>
            <ac:grpSpMk id="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8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9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1.255" v="101" actId="478"/>
          <ac:grpSpMkLst>
            <pc:docMk/>
            <pc:sldMk cId="862699273" sldId="275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17.381" v="100" actId="478"/>
          <ac:grpSpMkLst>
            <pc:docMk/>
            <pc:sldMk cId="862699273" sldId="275"/>
            <ac:grpSpMk id="106" creationId="{00000000-0000-0000-0000-000000000000}"/>
          </ac:grpSpMkLst>
        </pc:grpChg>
        <pc:grpChg chg="del mod">
          <ac:chgData name="Simon Knight" userId="9061304c-fc0b-448c-b339-58b2ccbf8fd2" providerId="ADAL" clId="{ED79C7A7-3E00-4CB2-9C1B-FF924ACDFDAE}" dt="2022-07-12T11:13:29.960" v="106" actId="478"/>
          <ac:grpSpMkLst>
            <pc:docMk/>
            <pc:sldMk cId="862699273" sldId="275"/>
            <ac:grpSpMk id="12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6.166" v="103" actId="478"/>
          <ac:grpSpMkLst>
            <pc:docMk/>
            <pc:sldMk cId="862699273" sldId="275"/>
            <ac:grpSpMk id="140" creationId="{AED43D6C-C937-43F5-B3BF-7DB1F9E6DB55}"/>
          </ac:grpSpMkLst>
        </pc:grpChg>
      </pc:sldChg>
    </pc:docChg>
  </pc:docChgLst>
  <pc:docChgLst>
    <pc:chgData name="Simon Knight" userId="S::simon.knight@uts.edu.au::9061304c-fc0b-448c-b339-58b2ccbf8fd2" providerId="AD" clId="Web-{CD9CB966-171D-EC76-E933-7380573676D4}"/>
    <pc:docChg chg="addSld modSld sldOrd addSection modSection">
      <pc:chgData name="Simon Knight" userId="S::simon.knight@uts.edu.au::9061304c-fc0b-448c-b339-58b2ccbf8fd2" providerId="AD" clId="Web-{CD9CB966-171D-EC76-E933-7380573676D4}" dt="2022-05-24T01:59:05.870" v="14"/>
      <pc:docMkLst>
        <pc:docMk/>
      </pc:docMkLst>
      <pc:sldChg chg="ord">
        <pc:chgData name="Simon Knight" userId="S::simon.knight@uts.edu.au::9061304c-fc0b-448c-b339-58b2ccbf8fd2" providerId="AD" clId="Web-{CD9CB966-171D-EC76-E933-7380573676D4}" dt="2022-05-24T01:57:56.071" v="6"/>
        <pc:sldMkLst>
          <pc:docMk/>
          <pc:sldMk cId="708831033" sldId="262"/>
        </pc:sldMkLst>
      </pc:sldChg>
      <pc:sldChg chg="ord">
        <pc:chgData name="Simon Knight" userId="S::simon.knight@uts.edu.au::9061304c-fc0b-448c-b339-58b2ccbf8fd2" providerId="AD" clId="Web-{CD9CB966-171D-EC76-E933-7380573676D4}" dt="2022-05-24T01:57:56.071" v="5"/>
        <pc:sldMkLst>
          <pc:docMk/>
          <pc:sldMk cId="416434352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637338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675688" y="0"/>
            <a:ext cx="6637337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27B18-6606-4EA1-A8FF-74FB1911DC9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73650" y="811213"/>
            <a:ext cx="5168900" cy="219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1938" y="3122613"/>
            <a:ext cx="12252325" cy="2555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64263"/>
            <a:ext cx="6637338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675688" y="6164263"/>
            <a:ext cx="6637337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8181-0168-41C3-85AE-97506D7D44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4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Paula suggests removing 'resilient' because it's contested or ambiguous.  On a research level I agree, but I think for this purpose it's a fine broad aim.  </a:t>
            </a:r>
          </a:p>
          <a:p>
            <a:r>
              <a:rPr lang="en-AU" dirty="0">
                <a:cs typeface="Calibri"/>
              </a:rPr>
              <a:t>I've removed "values-based education" as a sub-aim, but reframed as "Through shared values towards wellbeing".  </a:t>
            </a:r>
          </a:p>
          <a:p>
            <a:r>
              <a:rPr lang="en-AU" dirty="0">
                <a:cs typeface="Calibri"/>
              </a:rPr>
              <a:t>Paula had suggested "Mentally health and resilient students leading </a:t>
            </a:r>
            <a:r>
              <a:rPr lang="en-AU" dirty="0" err="1">
                <a:cs typeface="Calibri"/>
              </a:rPr>
              <a:t>fulfiling</a:t>
            </a:r>
            <a:r>
              <a:rPr lang="en-AU" dirty="0">
                <a:cs typeface="Calibri"/>
              </a:rPr>
              <a:t> lives", but I think we want to avoid a strong focus on mental health. </a:t>
            </a:r>
          </a:p>
          <a:p>
            <a:endParaRPr lang="en-AU" dirty="0">
              <a:cs typeface="Calibri"/>
            </a:endParaRPr>
          </a:p>
          <a:p>
            <a:r>
              <a:rPr lang="en-AU" dirty="0">
                <a:cs typeface="Calibri"/>
              </a:rPr>
              <a:t> </a:t>
            </a:r>
            <a:r>
              <a:rPr lang="en-AU" dirty="0" err="1"/>
              <a:t>Examplesof</a:t>
            </a:r>
            <a:r>
              <a:rPr lang="en-AU" dirty="0"/>
              <a:t> Measurable </a:t>
            </a:r>
            <a:r>
              <a:rPr lang="en-AU" dirty="0" err="1"/>
              <a:t>Outcomesto</a:t>
            </a:r>
            <a:r>
              <a:rPr lang="en-AU" dirty="0"/>
              <a:t> choose from:1.Reducedlevels of stress, </a:t>
            </a:r>
            <a:r>
              <a:rPr lang="en-AU" dirty="0" err="1"/>
              <a:t>anxiety,depression</a:t>
            </a:r>
            <a:r>
              <a:rPr lang="en-AU" dirty="0"/>
              <a:t>, psychological distress, stigma, absenteeism, presenteeism, visit to the clinic, etc.2.Improvedlevels of wellbeing, resilience, </a:t>
            </a:r>
            <a:r>
              <a:rPr lang="en-AU" dirty="0" err="1"/>
              <a:t>growth,awareness</a:t>
            </a:r>
            <a:r>
              <a:rPr lang="en-AU" dirty="0"/>
              <a:t>, reflection, self-regulation, GPA, class participation/</a:t>
            </a:r>
            <a:r>
              <a:rPr lang="en-AU" dirty="0" err="1"/>
              <a:t>engagement,teacher</a:t>
            </a:r>
            <a:r>
              <a:rPr lang="en-AU" dirty="0"/>
              <a:t> </a:t>
            </a:r>
            <a:r>
              <a:rPr lang="en-AU" dirty="0" err="1"/>
              <a:t>observationof</a:t>
            </a:r>
            <a:r>
              <a:rPr lang="en-AU" dirty="0"/>
              <a:t> improvement, social emotional skills, Year 12 exit </a:t>
            </a:r>
            <a:r>
              <a:rPr lang="en-AU" dirty="0" err="1"/>
              <a:t>interviewsand</a:t>
            </a:r>
            <a:r>
              <a:rPr lang="en-AU" dirty="0"/>
              <a:t> </a:t>
            </a:r>
            <a:r>
              <a:rPr lang="en-AU" dirty="0" err="1"/>
              <a:t>surveys,etc</a:t>
            </a:r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37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9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4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Paula suggests removing 'resilient' because it's contested or ambiguous.  On a research level I agree, but I think for this purpose it's a fine broad aim.  </a:t>
            </a:r>
          </a:p>
          <a:p>
            <a:r>
              <a:rPr lang="en-AU" dirty="0">
                <a:cs typeface="Calibri"/>
              </a:rPr>
              <a:t>I've removed "values-based education" as a sub-aim, but reframed as "Through shared values towards wellbeing".  </a:t>
            </a:r>
          </a:p>
          <a:p>
            <a:r>
              <a:rPr lang="en-AU" dirty="0">
                <a:cs typeface="Calibri"/>
              </a:rPr>
              <a:t>Paula had suggested "Mentally health and resilient students leading </a:t>
            </a:r>
            <a:r>
              <a:rPr lang="en-AU" dirty="0" err="1">
                <a:cs typeface="Calibri"/>
              </a:rPr>
              <a:t>fulfiling</a:t>
            </a:r>
            <a:r>
              <a:rPr lang="en-AU" dirty="0">
                <a:cs typeface="Calibri"/>
              </a:rPr>
              <a:t> lives", but I think we want to avoid a strong focus on mental health. </a:t>
            </a:r>
          </a:p>
          <a:p>
            <a:endParaRPr lang="en-AU" dirty="0">
              <a:cs typeface="Calibri"/>
            </a:endParaRPr>
          </a:p>
          <a:p>
            <a:r>
              <a:rPr lang="en-AU" dirty="0">
                <a:cs typeface="Calibri"/>
              </a:rPr>
              <a:t> </a:t>
            </a:r>
            <a:r>
              <a:rPr lang="en-AU" dirty="0" err="1"/>
              <a:t>Examplesof</a:t>
            </a:r>
            <a:r>
              <a:rPr lang="en-AU" dirty="0"/>
              <a:t> Measurable </a:t>
            </a:r>
            <a:r>
              <a:rPr lang="en-AU" dirty="0" err="1"/>
              <a:t>Outcomesto</a:t>
            </a:r>
            <a:r>
              <a:rPr lang="en-AU" dirty="0"/>
              <a:t> choose from:1.Reducedlevels of stress, </a:t>
            </a:r>
            <a:r>
              <a:rPr lang="en-AU" dirty="0" err="1"/>
              <a:t>anxiety,depression</a:t>
            </a:r>
            <a:r>
              <a:rPr lang="en-AU" dirty="0"/>
              <a:t>, psychological distress, stigma, absenteeism, presenteeism, visit to the clinic, etc.2.Improvedlevels of wellbeing, resilience, </a:t>
            </a:r>
            <a:r>
              <a:rPr lang="en-AU" dirty="0" err="1"/>
              <a:t>growth,awareness</a:t>
            </a:r>
            <a:r>
              <a:rPr lang="en-AU" dirty="0"/>
              <a:t>, reflection, self-regulation, GPA, class participation/</a:t>
            </a:r>
            <a:r>
              <a:rPr lang="en-AU" dirty="0" err="1"/>
              <a:t>engagement,teacher</a:t>
            </a:r>
            <a:r>
              <a:rPr lang="en-AU" dirty="0"/>
              <a:t> </a:t>
            </a:r>
            <a:r>
              <a:rPr lang="en-AU" dirty="0" err="1"/>
              <a:t>observationof</a:t>
            </a:r>
            <a:r>
              <a:rPr lang="en-AU" dirty="0"/>
              <a:t> improvement, social emotional skills, Year 12 exit </a:t>
            </a:r>
            <a:r>
              <a:rPr lang="en-AU" dirty="0" err="1"/>
              <a:t>interviewsand</a:t>
            </a:r>
            <a:r>
              <a:rPr lang="en-AU" dirty="0"/>
              <a:t> </a:t>
            </a:r>
            <a:r>
              <a:rPr lang="en-AU" dirty="0" err="1"/>
              <a:t>surveys,etc</a:t>
            </a:r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08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64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Paula suggests removing 'resilient' because it's contested or ambiguous.  On a research level I agree, but I think for this purpose it's a fine broad aim.  </a:t>
            </a:r>
          </a:p>
          <a:p>
            <a:r>
              <a:rPr lang="en-AU" dirty="0">
                <a:cs typeface="Calibri"/>
              </a:rPr>
              <a:t>I've removed "values-based education" as a sub-aim, but reframed as "Through shared values towards wellbeing".  </a:t>
            </a:r>
          </a:p>
          <a:p>
            <a:r>
              <a:rPr lang="en-AU" dirty="0">
                <a:cs typeface="Calibri"/>
              </a:rPr>
              <a:t>Paula had suggested "Mentally health and resilient students leading </a:t>
            </a:r>
            <a:r>
              <a:rPr lang="en-AU" dirty="0" err="1">
                <a:cs typeface="Calibri"/>
              </a:rPr>
              <a:t>fulfiling</a:t>
            </a:r>
            <a:r>
              <a:rPr lang="en-AU" dirty="0">
                <a:cs typeface="Calibri"/>
              </a:rPr>
              <a:t> lives", but I think we want to avoid a strong focus on mental health. </a:t>
            </a:r>
          </a:p>
          <a:p>
            <a:endParaRPr lang="en-AU" dirty="0">
              <a:cs typeface="Calibri"/>
            </a:endParaRPr>
          </a:p>
          <a:p>
            <a:r>
              <a:rPr lang="en-AU" dirty="0">
                <a:cs typeface="Calibri"/>
              </a:rPr>
              <a:t> </a:t>
            </a:r>
            <a:r>
              <a:rPr lang="en-AU" dirty="0" err="1"/>
              <a:t>Examplesof</a:t>
            </a:r>
            <a:r>
              <a:rPr lang="en-AU" dirty="0"/>
              <a:t> Measurable </a:t>
            </a:r>
            <a:r>
              <a:rPr lang="en-AU" dirty="0" err="1"/>
              <a:t>Outcomesto</a:t>
            </a:r>
            <a:r>
              <a:rPr lang="en-AU" dirty="0"/>
              <a:t> choose from:1.Reducedlevels of stress, </a:t>
            </a:r>
            <a:r>
              <a:rPr lang="en-AU" dirty="0" err="1"/>
              <a:t>anxiety,depression</a:t>
            </a:r>
            <a:r>
              <a:rPr lang="en-AU" dirty="0"/>
              <a:t>, psychological distress, stigma, absenteeism, presenteeism, visit to the clinic, etc.2.Improvedlevels of wellbeing, resilience, </a:t>
            </a:r>
            <a:r>
              <a:rPr lang="en-AU" dirty="0" err="1"/>
              <a:t>growth,awareness</a:t>
            </a:r>
            <a:r>
              <a:rPr lang="en-AU" dirty="0"/>
              <a:t>, reflection, self-regulation, GPA, class participation/</a:t>
            </a:r>
            <a:r>
              <a:rPr lang="en-AU" dirty="0" err="1"/>
              <a:t>engagement,teacher</a:t>
            </a:r>
            <a:r>
              <a:rPr lang="en-AU" dirty="0"/>
              <a:t> </a:t>
            </a:r>
            <a:r>
              <a:rPr lang="en-AU" dirty="0" err="1"/>
              <a:t>observationof</a:t>
            </a:r>
            <a:r>
              <a:rPr lang="en-AU" dirty="0"/>
              <a:t> improvement, social emotional skills, Year 12 exit </a:t>
            </a:r>
            <a:r>
              <a:rPr lang="en-AU" dirty="0" err="1"/>
              <a:t>interviewsand</a:t>
            </a:r>
            <a:r>
              <a:rPr lang="en-AU" dirty="0"/>
              <a:t> </a:t>
            </a:r>
            <a:r>
              <a:rPr lang="en-AU" dirty="0" err="1"/>
              <a:t>surveys,etc</a:t>
            </a:r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8715" y="2011807"/>
            <a:ext cx="1301877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7430" y="3634232"/>
            <a:ext cx="1072134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5810" y="1492631"/>
            <a:ext cx="6662547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87843" y="1492631"/>
            <a:ext cx="6662547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742" y="2540187"/>
            <a:ext cx="9515232" cy="1137310"/>
          </a:xfrm>
        </p:spPr>
        <p:txBody>
          <a:bodyPr anchor="t">
            <a:noAutofit/>
          </a:bodyPr>
          <a:lstStyle>
            <a:lvl1pPr algn="l">
              <a:defRPr lang="en-AU" sz="3217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742" y="3694803"/>
            <a:ext cx="9515232" cy="1403993"/>
          </a:xfrm>
        </p:spPr>
        <p:txBody>
          <a:bodyPr>
            <a:noAutofit/>
          </a:bodyPr>
          <a:lstStyle>
            <a:lvl1pPr marL="0" indent="0" algn="l">
              <a:lnSpc>
                <a:spcPts val="1940"/>
              </a:lnSpc>
              <a:spcBef>
                <a:spcPts val="0"/>
              </a:spcBef>
              <a:buNone/>
              <a:defRPr lang="en-AU" sz="1514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648" indent="0" algn="ctr">
              <a:buNone/>
              <a:defRPr sz="1893"/>
            </a:lvl2pPr>
            <a:lvl3pPr marL="865297" indent="0" algn="ctr">
              <a:buNone/>
              <a:defRPr sz="1703"/>
            </a:lvl3pPr>
            <a:lvl4pPr marL="1297945" indent="0" algn="ctr">
              <a:buNone/>
              <a:defRPr sz="1514"/>
            </a:lvl4pPr>
            <a:lvl5pPr marL="1730593" indent="0" algn="ctr">
              <a:buNone/>
              <a:defRPr sz="1514"/>
            </a:lvl5pPr>
            <a:lvl6pPr marL="2163242" indent="0" algn="ctr">
              <a:buNone/>
              <a:defRPr sz="1514"/>
            </a:lvl6pPr>
            <a:lvl7pPr marL="2595890" indent="0" algn="ctr">
              <a:buNone/>
              <a:defRPr sz="1514"/>
            </a:lvl7pPr>
            <a:lvl8pPr marL="3028539" indent="0" algn="ctr">
              <a:buNone/>
              <a:defRPr sz="1514"/>
            </a:lvl8pPr>
            <a:lvl9pPr marL="3461187" indent="0" algn="ctr">
              <a:buNone/>
              <a:defRPr sz="1514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9CB7F-C500-664A-85BC-40E980796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1"/>
          <a:stretch/>
        </p:blipFill>
        <p:spPr>
          <a:xfrm>
            <a:off x="7998717" y="-1"/>
            <a:ext cx="7317484" cy="6396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D4A17-CCAE-BD4B-887F-A1DBBA9FD3FB}"/>
              </a:ext>
            </a:extLst>
          </p:cNvPr>
          <p:cNvSpPr txBox="1"/>
          <p:nvPr userDrawn="1"/>
        </p:nvSpPr>
        <p:spPr>
          <a:xfrm>
            <a:off x="12585372" y="6076072"/>
            <a:ext cx="2196443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46" dirty="0">
                <a:solidFill>
                  <a:schemeClr val="bg1"/>
                </a:solidFill>
              </a:rPr>
              <a:t>UTS CRICOS 00099F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F2A6B-D6B4-4867-BCC6-E914BCC8F79F}"/>
              </a:ext>
            </a:extLst>
          </p:cNvPr>
          <p:cNvGrpSpPr/>
          <p:nvPr userDrawn="1"/>
        </p:nvGrpSpPr>
        <p:grpSpPr>
          <a:xfrm>
            <a:off x="610273" y="450143"/>
            <a:ext cx="4936085" cy="888954"/>
            <a:chOff x="883444" y="2123839"/>
            <a:chExt cx="3929222" cy="93940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20FB397-EB92-48BF-94D6-3F91C5672E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1984" y="2365826"/>
              <a:ext cx="1520682" cy="563217"/>
            </a:xfrm>
            <a:prstGeom prst="rect">
              <a:avLst/>
            </a:prstGeom>
          </p:spPr>
        </p:pic>
        <p:sp>
          <p:nvSpPr>
            <p:cNvPr id="10" name="Freeform 42">
              <a:extLst>
                <a:ext uri="{FF2B5EF4-FFF2-40B4-BE49-F238E27FC236}">
                  <a16:creationId xmlns:a16="http://schemas.microsoft.com/office/drawing/2014/main" id="{3526804A-6FC8-4A71-ADA6-FC8A42E176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9519" y="2326907"/>
              <a:ext cx="404366" cy="633921"/>
            </a:xfrm>
            <a:custGeom>
              <a:avLst/>
              <a:gdLst>
                <a:gd name="T0" fmla="*/ 0 w 229"/>
                <a:gd name="T1" fmla="*/ 72 h 359"/>
                <a:gd name="T2" fmla="*/ 76 w 229"/>
                <a:gd name="T3" fmla="*/ 72 h 359"/>
                <a:gd name="T4" fmla="*/ 76 w 229"/>
                <a:gd name="T5" fmla="*/ 359 h 359"/>
                <a:gd name="T6" fmla="*/ 153 w 229"/>
                <a:gd name="T7" fmla="*/ 359 h 359"/>
                <a:gd name="T8" fmla="*/ 153 w 229"/>
                <a:gd name="T9" fmla="*/ 72 h 359"/>
                <a:gd name="T10" fmla="*/ 229 w 229"/>
                <a:gd name="T11" fmla="*/ 72 h 359"/>
                <a:gd name="T12" fmla="*/ 229 w 229"/>
                <a:gd name="T13" fmla="*/ 0 h 359"/>
                <a:gd name="T14" fmla="*/ 0 w 229"/>
                <a:gd name="T15" fmla="*/ 0 h 359"/>
                <a:gd name="T16" fmla="*/ 0 w 229"/>
                <a:gd name="T17" fmla="*/ 7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59">
                  <a:moveTo>
                    <a:pt x="0" y="72"/>
                  </a:moveTo>
                  <a:lnTo>
                    <a:pt x="76" y="72"/>
                  </a:lnTo>
                  <a:lnTo>
                    <a:pt x="76" y="359"/>
                  </a:lnTo>
                  <a:lnTo>
                    <a:pt x="153" y="359"/>
                  </a:lnTo>
                  <a:lnTo>
                    <a:pt x="153" y="72"/>
                  </a:lnTo>
                  <a:lnTo>
                    <a:pt x="229" y="72"/>
                  </a:lnTo>
                  <a:lnTo>
                    <a:pt x="229" y="0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716CFD21-99E2-4CB5-AA8D-8DA5EB789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888" y="2326906"/>
              <a:ext cx="425556" cy="644516"/>
            </a:xfrm>
            <a:custGeom>
              <a:avLst/>
              <a:gdLst>
                <a:gd name="T0" fmla="*/ 60 w 89"/>
                <a:gd name="T1" fmla="*/ 91 h 133"/>
                <a:gd name="T2" fmla="*/ 44 w 89"/>
                <a:gd name="T3" fmla="*/ 108 h 133"/>
                <a:gd name="T4" fmla="*/ 28 w 89"/>
                <a:gd name="T5" fmla="*/ 91 h 133"/>
                <a:gd name="T6" fmla="*/ 28 w 89"/>
                <a:gd name="T7" fmla="*/ 0 h 133"/>
                <a:gd name="T8" fmla="*/ 0 w 89"/>
                <a:gd name="T9" fmla="*/ 0 h 133"/>
                <a:gd name="T10" fmla="*/ 0 w 89"/>
                <a:gd name="T11" fmla="*/ 91 h 133"/>
                <a:gd name="T12" fmla="*/ 44 w 89"/>
                <a:gd name="T13" fmla="*/ 133 h 133"/>
                <a:gd name="T14" fmla="*/ 89 w 89"/>
                <a:gd name="T15" fmla="*/ 91 h 133"/>
                <a:gd name="T16" fmla="*/ 89 w 89"/>
                <a:gd name="T17" fmla="*/ 0 h 133"/>
                <a:gd name="T18" fmla="*/ 60 w 89"/>
                <a:gd name="T19" fmla="*/ 0 h 133"/>
                <a:gd name="T20" fmla="*/ 60 w 89"/>
                <a:gd name="T21" fmla="*/ 9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33">
                  <a:moveTo>
                    <a:pt x="60" y="91"/>
                  </a:moveTo>
                  <a:cubicBezTo>
                    <a:pt x="60" y="101"/>
                    <a:pt x="54" y="108"/>
                    <a:pt x="44" y="108"/>
                  </a:cubicBezTo>
                  <a:cubicBezTo>
                    <a:pt x="34" y="108"/>
                    <a:pt x="28" y="101"/>
                    <a:pt x="28" y="9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7"/>
                    <a:pt x="18" y="133"/>
                    <a:pt x="44" y="133"/>
                  </a:cubicBezTo>
                  <a:cubicBezTo>
                    <a:pt x="71" y="133"/>
                    <a:pt x="89" y="117"/>
                    <a:pt x="89" y="9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A2675B5D-EF01-4CE1-BE1F-183744E58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38644" y="2318076"/>
              <a:ext cx="423790" cy="653345"/>
            </a:xfrm>
            <a:custGeom>
              <a:avLst/>
              <a:gdLst>
                <a:gd name="T0" fmla="*/ 56 w 88"/>
                <a:gd name="T1" fmla="*/ 56 h 135"/>
                <a:gd name="T2" fmla="*/ 40 w 88"/>
                <a:gd name="T3" fmla="*/ 49 h 135"/>
                <a:gd name="T4" fmla="*/ 29 w 88"/>
                <a:gd name="T5" fmla="*/ 36 h 135"/>
                <a:gd name="T6" fmla="*/ 44 w 88"/>
                <a:gd name="T7" fmla="*/ 24 h 135"/>
                <a:gd name="T8" fmla="*/ 59 w 88"/>
                <a:gd name="T9" fmla="*/ 39 h 135"/>
                <a:gd name="T10" fmla="*/ 59 w 88"/>
                <a:gd name="T11" fmla="*/ 43 h 135"/>
                <a:gd name="T12" fmla="*/ 85 w 88"/>
                <a:gd name="T13" fmla="*/ 43 h 135"/>
                <a:gd name="T14" fmla="*/ 85 w 88"/>
                <a:gd name="T15" fmla="*/ 40 h 135"/>
                <a:gd name="T16" fmla="*/ 44 w 88"/>
                <a:gd name="T17" fmla="*/ 0 h 135"/>
                <a:gd name="T18" fmla="*/ 2 w 88"/>
                <a:gd name="T19" fmla="*/ 38 h 135"/>
                <a:gd name="T20" fmla="*/ 31 w 88"/>
                <a:gd name="T21" fmla="*/ 76 h 135"/>
                <a:gd name="T22" fmla="*/ 50 w 88"/>
                <a:gd name="T23" fmla="*/ 83 h 135"/>
                <a:gd name="T24" fmla="*/ 61 w 88"/>
                <a:gd name="T25" fmla="*/ 97 h 135"/>
                <a:gd name="T26" fmla="*/ 44 w 88"/>
                <a:gd name="T27" fmla="*/ 112 h 135"/>
                <a:gd name="T28" fmla="*/ 27 w 88"/>
                <a:gd name="T29" fmla="*/ 96 h 135"/>
                <a:gd name="T30" fmla="*/ 27 w 88"/>
                <a:gd name="T31" fmla="*/ 91 h 135"/>
                <a:gd name="T32" fmla="*/ 0 w 88"/>
                <a:gd name="T33" fmla="*/ 91 h 135"/>
                <a:gd name="T34" fmla="*/ 0 w 88"/>
                <a:gd name="T35" fmla="*/ 96 h 135"/>
                <a:gd name="T36" fmla="*/ 44 w 88"/>
                <a:gd name="T37" fmla="*/ 135 h 135"/>
                <a:gd name="T38" fmla="*/ 88 w 88"/>
                <a:gd name="T39" fmla="*/ 94 h 135"/>
                <a:gd name="T40" fmla="*/ 56 w 88"/>
                <a:gd name="T41" fmla="*/ 5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35">
                  <a:moveTo>
                    <a:pt x="56" y="56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1" y="46"/>
                    <a:pt x="29" y="40"/>
                    <a:pt x="29" y="36"/>
                  </a:cubicBezTo>
                  <a:cubicBezTo>
                    <a:pt x="29" y="29"/>
                    <a:pt x="34" y="24"/>
                    <a:pt x="44" y="24"/>
                  </a:cubicBezTo>
                  <a:cubicBezTo>
                    <a:pt x="53" y="24"/>
                    <a:pt x="59" y="30"/>
                    <a:pt x="59" y="39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15"/>
                    <a:pt x="69" y="0"/>
                    <a:pt x="44" y="0"/>
                  </a:cubicBezTo>
                  <a:cubicBezTo>
                    <a:pt x="18" y="0"/>
                    <a:pt x="2" y="18"/>
                    <a:pt x="2" y="38"/>
                  </a:cubicBezTo>
                  <a:cubicBezTo>
                    <a:pt x="2" y="57"/>
                    <a:pt x="12" y="69"/>
                    <a:pt x="31" y="76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8" y="86"/>
                    <a:pt x="61" y="90"/>
                    <a:pt x="61" y="97"/>
                  </a:cubicBezTo>
                  <a:cubicBezTo>
                    <a:pt x="61" y="106"/>
                    <a:pt x="55" y="112"/>
                    <a:pt x="44" y="112"/>
                  </a:cubicBezTo>
                  <a:cubicBezTo>
                    <a:pt x="33" y="112"/>
                    <a:pt x="27" y="107"/>
                    <a:pt x="27" y="96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0"/>
                    <a:pt x="19" y="135"/>
                    <a:pt x="44" y="135"/>
                  </a:cubicBezTo>
                  <a:cubicBezTo>
                    <a:pt x="72" y="135"/>
                    <a:pt x="88" y="118"/>
                    <a:pt x="88" y="94"/>
                  </a:cubicBezTo>
                  <a:cubicBezTo>
                    <a:pt x="88" y="70"/>
                    <a:pt x="73" y="62"/>
                    <a:pt x="5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80DEEE-C20E-47A6-B2EB-84F8A0A2EA1E}"/>
                </a:ext>
              </a:extLst>
            </p:cNvPr>
            <p:cNvGrpSpPr/>
            <p:nvPr userDrawn="1"/>
          </p:nvGrpSpPr>
          <p:grpSpPr>
            <a:xfrm>
              <a:off x="883444" y="2123839"/>
              <a:ext cx="503250" cy="939403"/>
              <a:chOff x="3997325" y="4244976"/>
              <a:chExt cx="452437" cy="844550"/>
            </a:xfrm>
            <a:solidFill>
              <a:srgbClr val="FFFFFF"/>
            </a:solidFill>
          </p:grpSpPr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70FDFCF1-632C-465A-8D39-6B8771F0A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325" y="4611689"/>
                <a:ext cx="107950" cy="107950"/>
              </a:xfrm>
              <a:custGeom>
                <a:avLst/>
                <a:gdLst>
                  <a:gd name="T0" fmla="*/ 68 w 68"/>
                  <a:gd name="T1" fmla="*/ 32 h 68"/>
                  <a:gd name="T2" fmla="*/ 36 w 68"/>
                  <a:gd name="T3" fmla="*/ 0 h 68"/>
                  <a:gd name="T4" fmla="*/ 0 w 68"/>
                  <a:gd name="T5" fmla="*/ 32 h 68"/>
                  <a:gd name="T6" fmla="*/ 36 w 68"/>
                  <a:gd name="T7" fmla="*/ 68 h 68"/>
                  <a:gd name="T8" fmla="*/ 68 w 68"/>
                  <a:gd name="T9" fmla="*/ 3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68" y="32"/>
                    </a:moveTo>
                    <a:lnTo>
                      <a:pt x="36" y="0"/>
                    </a:lnTo>
                    <a:lnTo>
                      <a:pt x="0" y="32"/>
                    </a:lnTo>
                    <a:lnTo>
                      <a:pt x="36" y="68"/>
                    </a:lnTo>
                    <a:lnTo>
                      <a:pt x="6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DC43735C-26D6-4910-89A0-E0C099DF1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325" y="4589464"/>
                <a:ext cx="323850" cy="260350"/>
              </a:xfrm>
              <a:custGeom>
                <a:avLst/>
                <a:gdLst>
                  <a:gd name="T0" fmla="*/ 53 w 75"/>
                  <a:gd name="T1" fmla="*/ 20 h 60"/>
                  <a:gd name="T2" fmla="*/ 62 w 75"/>
                  <a:gd name="T3" fmla="*/ 30 h 60"/>
                  <a:gd name="T4" fmla="*/ 75 w 75"/>
                  <a:gd name="T5" fmla="*/ 17 h 60"/>
                  <a:gd name="T6" fmla="*/ 62 w 75"/>
                  <a:gd name="T7" fmla="*/ 5 h 60"/>
                  <a:gd name="T8" fmla="*/ 44 w 75"/>
                  <a:gd name="T9" fmla="*/ 5 h 60"/>
                  <a:gd name="T10" fmla="*/ 0 w 75"/>
                  <a:gd name="T11" fmla="*/ 48 h 60"/>
                  <a:gd name="T12" fmla="*/ 13 w 75"/>
                  <a:gd name="T13" fmla="*/ 60 h 60"/>
                  <a:gd name="T14" fmla="*/ 53 w 75"/>
                  <a:gd name="T15" fmla="*/ 2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60">
                    <a:moveTo>
                      <a:pt x="53" y="20"/>
                    </a:moveTo>
                    <a:cubicBezTo>
                      <a:pt x="62" y="30"/>
                      <a:pt x="62" y="30"/>
                      <a:pt x="62" y="30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57" y="0"/>
                      <a:pt x="49" y="0"/>
                      <a:pt x="44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3" y="60"/>
                      <a:pt x="13" y="60"/>
                      <a:pt x="13" y="60"/>
                    </a:cubicBezTo>
                    <a:lnTo>
                      <a:pt x="5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E5789F5B-B38C-450C-81BE-4BC74AE34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312" y="4849814"/>
                <a:ext cx="188912" cy="134938"/>
              </a:xfrm>
              <a:custGeom>
                <a:avLst/>
                <a:gdLst>
                  <a:gd name="T0" fmla="*/ 44 w 44"/>
                  <a:gd name="T1" fmla="*/ 13 h 31"/>
                  <a:gd name="T2" fmla="*/ 31 w 44"/>
                  <a:gd name="T3" fmla="*/ 0 h 31"/>
                  <a:gd name="T4" fmla="*/ 22 w 44"/>
                  <a:gd name="T5" fmla="*/ 10 h 31"/>
                  <a:gd name="T6" fmla="*/ 13 w 44"/>
                  <a:gd name="T7" fmla="*/ 0 h 31"/>
                  <a:gd name="T8" fmla="*/ 0 w 44"/>
                  <a:gd name="T9" fmla="*/ 13 h 31"/>
                  <a:gd name="T10" fmla="*/ 13 w 44"/>
                  <a:gd name="T11" fmla="*/ 25 h 31"/>
                  <a:gd name="T12" fmla="*/ 31 w 44"/>
                  <a:gd name="T13" fmla="*/ 25 h 31"/>
                  <a:gd name="T14" fmla="*/ 44 w 44"/>
                  <a:gd name="T1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1">
                    <a:moveTo>
                      <a:pt x="44" y="13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31"/>
                      <a:pt x="26" y="31"/>
                      <a:pt x="31" y="25"/>
                    </a:cubicBez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9998DE3F-C1F3-47DE-9DD2-E7F459B79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675" y="4959351"/>
                <a:ext cx="190500" cy="130175"/>
              </a:xfrm>
              <a:custGeom>
                <a:avLst/>
                <a:gdLst>
                  <a:gd name="T0" fmla="*/ 22 w 44"/>
                  <a:gd name="T1" fmla="*/ 10 h 30"/>
                  <a:gd name="T2" fmla="*/ 12 w 44"/>
                  <a:gd name="T3" fmla="*/ 0 h 30"/>
                  <a:gd name="T4" fmla="*/ 0 w 44"/>
                  <a:gd name="T5" fmla="*/ 13 h 30"/>
                  <a:gd name="T6" fmla="*/ 13 w 44"/>
                  <a:gd name="T7" fmla="*/ 25 h 30"/>
                  <a:gd name="T8" fmla="*/ 31 w 44"/>
                  <a:gd name="T9" fmla="*/ 25 h 30"/>
                  <a:gd name="T10" fmla="*/ 44 w 44"/>
                  <a:gd name="T11" fmla="*/ 13 h 30"/>
                  <a:gd name="T12" fmla="*/ 31 w 44"/>
                  <a:gd name="T13" fmla="*/ 0 h 30"/>
                  <a:gd name="T14" fmla="*/ 22 w 44"/>
                  <a:gd name="T15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2" y="1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30"/>
                      <a:pt x="26" y="30"/>
                      <a:pt x="31" y="25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6341D538-73F4-416A-BBA2-1F5AFF085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5" y="4849814"/>
                <a:ext cx="185737" cy="134938"/>
              </a:xfrm>
              <a:custGeom>
                <a:avLst/>
                <a:gdLst>
                  <a:gd name="T0" fmla="*/ 22 w 43"/>
                  <a:gd name="T1" fmla="*/ 10 h 31"/>
                  <a:gd name="T2" fmla="*/ 12 w 43"/>
                  <a:gd name="T3" fmla="*/ 0 h 31"/>
                  <a:gd name="T4" fmla="*/ 0 w 43"/>
                  <a:gd name="T5" fmla="*/ 13 h 31"/>
                  <a:gd name="T6" fmla="*/ 12 w 43"/>
                  <a:gd name="T7" fmla="*/ 25 h 31"/>
                  <a:gd name="T8" fmla="*/ 31 w 43"/>
                  <a:gd name="T9" fmla="*/ 25 h 31"/>
                  <a:gd name="T10" fmla="*/ 43 w 43"/>
                  <a:gd name="T11" fmla="*/ 13 h 31"/>
                  <a:gd name="T12" fmla="*/ 31 w 43"/>
                  <a:gd name="T13" fmla="*/ 0 h 31"/>
                  <a:gd name="T14" fmla="*/ 22 w 43"/>
                  <a:gd name="T1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31">
                    <a:moveTo>
                      <a:pt x="22" y="1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31"/>
                      <a:pt x="26" y="31"/>
                      <a:pt x="31" y="25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7D05EDB5-43CA-4E55-843B-01305B5C3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575" y="4745039"/>
                <a:ext cx="103187" cy="104775"/>
              </a:xfrm>
              <a:custGeom>
                <a:avLst/>
                <a:gdLst>
                  <a:gd name="T0" fmla="*/ 0 w 65"/>
                  <a:gd name="T1" fmla="*/ 33 h 66"/>
                  <a:gd name="T2" fmla="*/ 33 w 65"/>
                  <a:gd name="T3" fmla="*/ 66 h 66"/>
                  <a:gd name="T4" fmla="*/ 65 w 65"/>
                  <a:gd name="T5" fmla="*/ 33 h 66"/>
                  <a:gd name="T6" fmla="*/ 33 w 65"/>
                  <a:gd name="T7" fmla="*/ 0 h 66"/>
                  <a:gd name="T8" fmla="*/ 0 w 6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6">
                    <a:moveTo>
                      <a:pt x="0" y="33"/>
                    </a:moveTo>
                    <a:lnTo>
                      <a:pt x="33" y="66"/>
                    </a:lnTo>
                    <a:lnTo>
                      <a:pt x="65" y="33"/>
                    </a:lnTo>
                    <a:lnTo>
                      <a:pt x="33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526E611F-39D9-45B6-BEFF-D37F1080F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675" y="4611689"/>
                <a:ext cx="319087" cy="265113"/>
              </a:xfrm>
              <a:custGeom>
                <a:avLst/>
                <a:gdLst>
                  <a:gd name="T0" fmla="*/ 22 w 74"/>
                  <a:gd name="T1" fmla="*/ 40 h 61"/>
                  <a:gd name="T2" fmla="*/ 12 w 74"/>
                  <a:gd name="T3" fmla="*/ 31 h 61"/>
                  <a:gd name="T4" fmla="*/ 0 w 74"/>
                  <a:gd name="T5" fmla="*/ 43 h 61"/>
                  <a:gd name="T6" fmla="*/ 13 w 74"/>
                  <a:gd name="T7" fmla="*/ 56 h 61"/>
                  <a:gd name="T8" fmla="*/ 31 w 74"/>
                  <a:gd name="T9" fmla="*/ 56 h 61"/>
                  <a:gd name="T10" fmla="*/ 74 w 74"/>
                  <a:gd name="T11" fmla="*/ 12 h 61"/>
                  <a:gd name="T12" fmla="*/ 62 w 74"/>
                  <a:gd name="T13" fmla="*/ 0 h 61"/>
                  <a:gd name="T14" fmla="*/ 22 w 74"/>
                  <a:gd name="T15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61">
                    <a:moveTo>
                      <a:pt x="22" y="40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8" y="61"/>
                      <a:pt x="26" y="61"/>
                      <a:pt x="31" y="5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C497BAB7-28F0-40C8-9C3C-F55E9A344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2900" y="4244976"/>
                <a:ext cx="142875" cy="149225"/>
              </a:xfrm>
              <a:custGeom>
                <a:avLst/>
                <a:gdLst>
                  <a:gd name="T0" fmla="*/ 90 w 90"/>
                  <a:gd name="T1" fmla="*/ 47 h 94"/>
                  <a:gd name="T2" fmla="*/ 46 w 90"/>
                  <a:gd name="T3" fmla="*/ 0 h 94"/>
                  <a:gd name="T4" fmla="*/ 0 w 90"/>
                  <a:gd name="T5" fmla="*/ 47 h 94"/>
                  <a:gd name="T6" fmla="*/ 46 w 90"/>
                  <a:gd name="T7" fmla="*/ 94 h 94"/>
                  <a:gd name="T8" fmla="*/ 90 w 90"/>
                  <a:gd name="T9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4">
                    <a:moveTo>
                      <a:pt x="90" y="47"/>
                    </a:moveTo>
                    <a:lnTo>
                      <a:pt x="46" y="0"/>
                    </a:lnTo>
                    <a:lnTo>
                      <a:pt x="0" y="47"/>
                    </a:lnTo>
                    <a:lnTo>
                      <a:pt x="46" y="94"/>
                    </a:lnTo>
                    <a:lnTo>
                      <a:pt x="9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9280548-339A-4432-9A64-583BBD74D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0" y="4371976"/>
                <a:ext cx="387350" cy="212725"/>
              </a:xfrm>
              <a:custGeom>
                <a:avLst/>
                <a:gdLst>
                  <a:gd name="T0" fmla="*/ 24 w 90"/>
                  <a:gd name="T1" fmla="*/ 26 h 49"/>
                  <a:gd name="T2" fmla="*/ 36 w 90"/>
                  <a:gd name="T3" fmla="*/ 26 h 49"/>
                  <a:gd name="T4" fmla="*/ 36 w 90"/>
                  <a:gd name="T5" fmla="*/ 49 h 49"/>
                  <a:gd name="T6" fmla="*/ 54 w 90"/>
                  <a:gd name="T7" fmla="*/ 49 h 49"/>
                  <a:gd name="T8" fmla="*/ 54 w 90"/>
                  <a:gd name="T9" fmla="*/ 26 h 49"/>
                  <a:gd name="T10" fmla="*/ 65 w 90"/>
                  <a:gd name="T11" fmla="*/ 26 h 49"/>
                  <a:gd name="T12" fmla="*/ 73 w 90"/>
                  <a:gd name="T13" fmla="*/ 33 h 49"/>
                  <a:gd name="T14" fmla="*/ 90 w 90"/>
                  <a:gd name="T15" fmla="*/ 17 h 49"/>
                  <a:gd name="T16" fmla="*/ 73 w 90"/>
                  <a:gd name="T17" fmla="*/ 0 h 49"/>
                  <a:gd name="T18" fmla="*/ 65 w 90"/>
                  <a:gd name="T19" fmla="*/ 8 h 49"/>
                  <a:gd name="T20" fmla="*/ 24 w 90"/>
                  <a:gd name="T21" fmla="*/ 8 h 49"/>
                  <a:gd name="T22" fmla="*/ 16 w 90"/>
                  <a:gd name="T23" fmla="*/ 0 h 49"/>
                  <a:gd name="T24" fmla="*/ 0 w 90"/>
                  <a:gd name="T25" fmla="*/ 17 h 49"/>
                  <a:gd name="T26" fmla="*/ 16 w 90"/>
                  <a:gd name="T27" fmla="*/ 33 h 49"/>
                  <a:gd name="T28" fmla="*/ 24 w 90"/>
                  <a:gd name="T2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49">
                    <a:moveTo>
                      <a:pt x="24" y="26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1" y="46"/>
                      <a:pt x="48" y="46"/>
                      <a:pt x="54" y="4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33"/>
                      <a:pt x="16" y="33"/>
                      <a:pt x="16" y="33"/>
                    </a:cubicBezTo>
                    <a:lnTo>
                      <a:pt x="24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8742" y="809601"/>
            <a:ext cx="12972864" cy="946945"/>
          </a:xfrm>
        </p:spPr>
        <p:txBody>
          <a:bodyPr anchor="t"/>
          <a:lstStyle>
            <a:lvl1pPr>
              <a:defRPr sz="321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88742" y="1928491"/>
            <a:ext cx="13765477" cy="3862217"/>
          </a:xfrm>
        </p:spPr>
        <p:txBody>
          <a:bodyPr/>
          <a:lstStyle>
            <a:lvl1pPr marL="255501" indent="-255501">
              <a:lnSpc>
                <a:spcPct val="100000"/>
              </a:lnSpc>
              <a:spcBef>
                <a:spcPts val="0"/>
              </a:spcBef>
              <a:spcAft>
                <a:spcPts val="946"/>
              </a:spcAft>
              <a:buFont typeface="Arial" panose="020B0604020202020204" pitchFamily="34" charset="0"/>
              <a:buChar char="•"/>
              <a:defRPr lang="en-AU" sz="1987" smtClean="0">
                <a:effectLst/>
              </a:defRPr>
            </a:lvl1pPr>
            <a:lvl2pPr marL="432648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2pPr>
            <a:lvl3pPr marL="8652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3pPr>
            <a:lvl4pPr marL="1297945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4pPr>
            <a:lvl5pPr marL="1730593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5pPr>
            <a:lvl6pPr marL="2163242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6pPr>
            <a:lvl7pPr marL="2595890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7pPr>
            <a:lvl8pPr marL="3028539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8pPr>
            <a:lvl9pPr marL="3461187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4A774342-138D-214F-B8E9-2E36E1B2BF69}"/>
              </a:ext>
            </a:extLst>
          </p:cNvPr>
          <p:cNvSpPr/>
          <p:nvPr userDrawn="1"/>
        </p:nvSpPr>
        <p:spPr>
          <a:xfrm rot="16200000">
            <a:off x="7608315" y="-1391244"/>
            <a:ext cx="444184" cy="14971586"/>
          </a:xfrm>
          <a:prstGeom prst="round2SameRect">
            <a:avLst>
              <a:gd name="adj1" fmla="val 4333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41CA3-E603-F740-905B-12EF2357A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930" y="5949768"/>
            <a:ext cx="827428" cy="265224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0767ADF-03F7-5546-BD4C-A893376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3636" y="5919176"/>
            <a:ext cx="6786497" cy="345516"/>
          </a:xfrm>
        </p:spPr>
        <p:txBody>
          <a:bodyPr/>
          <a:lstStyle>
            <a:lvl1pPr algn="r">
              <a:defRPr sz="94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Institute for Public Policy and Governance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92E4-FE46-4BA3-A4EB-B1DA15072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75152"/>
          <a:stretch/>
        </p:blipFill>
        <p:spPr>
          <a:xfrm>
            <a:off x="14454259" y="343749"/>
            <a:ext cx="516694" cy="6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2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288578" y="3201149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795279" y="1506960"/>
                </a:moveTo>
                <a:lnTo>
                  <a:pt x="218640" y="1506960"/>
                </a:lnTo>
                <a:lnTo>
                  <a:pt x="211255" y="1506597"/>
                </a:lnTo>
                <a:lnTo>
                  <a:pt x="167509" y="1499375"/>
                </a:lnTo>
                <a:lnTo>
                  <a:pt x="126014" y="1483759"/>
                </a:lnTo>
                <a:lnTo>
                  <a:pt x="88365" y="1460347"/>
                </a:lnTo>
                <a:lnTo>
                  <a:pt x="56005" y="1430040"/>
                </a:lnTo>
                <a:lnTo>
                  <a:pt x="30179" y="1394001"/>
                </a:lnTo>
                <a:lnTo>
                  <a:pt x="11880" y="1353618"/>
                </a:lnTo>
                <a:lnTo>
                  <a:pt x="1813" y="1310440"/>
                </a:lnTo>
                <a:lnTo>
                  <a:pt x="0" y="1288319"/>
                </a:lnTo>
                <a:lnTo>
                  <a:pt x="0" y="218640"/>
                </a:lnTo>
                <a:lnTo>
                  <a:pt x="5786" y="174684"/>
                </a:lnTo>
                <a:lnTo>
                  <a:pt x="20038" y="132701"/>
                </a:lnTo>
                <a:lnTo>
                  <a:pt x="42208" y="94304"/>
                </a:lnTo>
                <a:lnTo>
                  <a:pt x="71441" y="60971"/>
                </a:lnTo>
                <a:lnTo>
                  <a:pt x="106613" y="33982"/>
                </a:lnTo>
                <a:lnTo>
                  <a:pt x="146378" y="14373"/>
                </a:lnTo>
                <a:lnTo>
                  <a:pt x="189205" y="2899"/>
                </a:lnTo>
                <a:lnTo>
                  <a:pt x="226042" y="0"/>
                </a:lnTo>
                <a:lnTo>
                  <a:pt x="2795279" y="0"/>
                </a:lnTo>
                <a:lnTo>
                  <a:pt x="2839234" y="5787"/>
                </a:lnTo>
                <a:lnTo>
                  <a:pt x="2881217" y="20039"/>
                </a:lnTo>
                <a:lnTo>
                  <a:pt x="2919614" y="42208"/>
                </a:lnTo>
                <a:lnTo>
                  <a:pt x="2952949" y="71441"/>
                </a:lnTo>
                <a:lnTo>
                  <a:pt x="2979936" y="106615"/>
                </a:lnTo>
                <a:lnTo>
                  <a:pt x="2999545" y="146380"/>
                </a:lnTo>
                <a:lnTo>
                  <a:pt x="3011020" y="189205"/>
                </a:lnTo>
                <a:lnTo>
                  <a:pt x="3013920" y="218640"/>
                </a:lnTo>
                <a:lnTo>
                  <a:pt x="3013920" y="1288319"/>
                </a:lnTo>
                <a:lnTo>
                  <a:pt x="3008131" y="1332276"/>
                </a:lnTo>
                <a:lnTo>
                  <a:pt x="2993878" y="1374259"/>
                </a:lnTo>
                <a:lnTo>
                  <a:pt x="2971710" y="1412655"/>
                </a:lnTo>
                <a:lnTo>
                  <a:pt x="2942478" y="1445988"/>
                </a:lnTo>
                <a:lnTo>
                  <a:pt x="2907302" y="1472977"/>
                </a:lnTo>
                <a:lnTo>
                  <a:pt x="2867538" y="1492586"/>
                </a:lnTo>
                <a:lnTo>
                  <a:pt x="2824713" y="1504061"/>
                </a:lnTo>
                <a:lnTo>
                  <a:pt x="2795279" y="1506960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88577" y="3201149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26044" y="0"/>
                </a:moveTo>
                <a:lnTo>
                  <a:pt x="2787876" y="0"/>
                </a:lnTo>
                <a:lnTo>
                  <a:pt x="2795280" y="0"/>
                </a:lnTo>
                <a:lnTo>
                  <a:pt x="2839236" y="5787"/>
                </a:lnTo>
                <a:lnTo>
                  <a:pt x="2853493" y="9733"/>
                </a:lnTo>
                <a:lnTo>
                  <a:pt x="2860578" y="11882"/>
                </a:lnTo>
                <a:lnTo>
                  <a:pt x="2900962" y="30180"/>
                </a:lnTo>
                <a:lnTo>
                  <a:pt x="2937000" y="56006"/>
                </a:lnTo>
                <a:lnTo>
                  <a:pt x="2947713" y="66206"/>
                </a:lnTo>
                <a:lnTo>
                  <a:pt x="2952950" y="71441"/>
                </a:lnTo>
                <a:lnTo>
                  <a:pt x="2957916" y="76920"/>
                </a:lnTo>
                <a:lnTo>
                  <a:pt x="2962611" y="82643"/>
                </a:lnTo>
                <a:lnTo>
                  <a:pt x="2967307" y="88365"/>
                </a:lnTo>
                <a:lnTo>
                  <a:pt x="2987228" y="119487"/>
                </a:lnTo>
                <a:lnTo>
                  <a:pt x="2990719" y="126016"/>
                </a:lnTo>
                <a:lnTo>
                  <a:pt x="2993879" y="132701"/>
                </a:lnTo>
                <a:lnTo>
                  <a:pt x="2996712" y="139540"/>
                </a:lnTo>
                <a:lnTo>
                  <a:pt x="2999546" y="146380"/>
                </a:lnTo>
                <a:lnTo>
                  <a:pt x="3009576" y="181945"/>
                </a:lnTo>
                <a:lnTo>
                  <a:pt x="3011021" y="189205"/>
                </a:lnTo>
                <a:lnTo>
                  <a:pt x="3012107" y="196520"/>
                </a:lnTo>
                <a:lnTo>
                  <a:pt x="3012833" y="203888"/>
                </a:lnTo>
                <a:lnTo>
                  <a:pt x="3013559" y="211255"/>
                </a:lnTo>
                <a:lnTo>
                  <a:pt x="3013922" y="218640"/>
                </a:lnTo>
                <a:lnTo>
                  <a:pt x="3013920" y="226044"/>
                </a:lnTo>
                <a:lnTo>
                  <a:pt x="3013920" y="1280916"/>
                </a:lnTo>
                <a:lnTo>
                  <a:pt x="3009576" y="1325015"/>
                </a:lnTo>
                <a:lnTo>
                  <a:pt x="3008132" y="1332276"/>
                </a:lnTo>
                <a:lnTo>
                  <a:pt x="3006336" y="1339449"/>
                </a:lnTo>
                <a:lnTo>
                  <a:pt x="3004186" y="1346533"/>
                </a:lnTo>
                <a:lnTo>
                  <a:pt x="3002038" y="1353618"/>
                </a:lnTo>
                <a:lnTo>
                  <a:pt x="2999546" y="1360579"/>
                </a:lnTo>
                <a:lnTo>
                  <a:pt x="2996712" y="1367419"/>
                </a:lnTo>
                <a:lnTo>
                  <a:pt x="2993879" y="1374259"/>
                </a:lnTo>
                <a:lnTo>
                  <a:pt x="2990719" y="1380943"/>
                </a:lnTo>
                <a:lnTo>
                  <a:pt x="2987228" y="1387472"/>
                </a:lnTo>
                <a:lnTo>
                  <a:pt x="2983738" y="1394001"/>
                </a:lnTo>
                <a:lnTo>
                  <a:pt x="2962611" y="1424317"/>
                </a:lnTo>
                <a:lnTo>
                  <a:pt x="2957916" y="1430040"/>
                </a:lnTo>
                <a:lnTo>
                  <a:pt x="2952950" y="1435518"/>
                </a:lnTo>
                <a:lnTo>
                  <a:pt x="2947713" y="1440753"/>
                </a:lnTo>
                <a:lnTo>
                  <a:pt x="2942479" y="1445988"/>
                </a:lnTo>
                <a:lnTo>
                  <a:pt x="2913459" y="1468864"/>
                </a:lnTo>
                <a:lnTo>
                  <a:pt x="2907303" y="1472977"/>
                </a:lnTo>
                <a:lnTo>
                  <a:pt x="2900962" y="1476779"/>
                </a:lnTo>
                <a:lnTo>
                  <a:pt x="2894432" y="1480269"/>
                </a:lnTo>
                <a:lnTo>
                  <a:pt x="2887903" y="1483759"/>
                </a:lnTo>
                <a:lnTo>
                  <a:pt x="2881219" y="1486920"/>
                </a:lnTo>
                <a:lnTo>
                  <a:pt x="2874379" y="1489753"/>
                </a:lnTo>
                <a:lnTo>
                  <a:pt x="2867539" y="1492586"/>
                </a:lnTo>
                <a:lnTo>
                  <a:pt x="2831974" y="1502616"/>
                </a:lnTo>
                <a:lnTo>
                  <a:pt x="2824714" y="1504061"/>
                </a:lnTo>
                <a:lnTo>
                  <a:pt x="2817401" y="1505146"/>
                </a:lnTo>
                <a:lnTo>
                  <a:pt x="2810034" y="1505871"/>
                </a:lnTo>
                <a:lnTo>
                  <a:pt x="2802666" y="1506597"/>
                </a:lnTo>
                <a:lnTo>
                  <a:pt x="2795280" y="1506960"/>
                </a:lnTo>
                <a:lnTo>
                  <a:pt x="2787876" y="1506960"/>
                </a:lnTo>
                <a:lnTo>
                  <a:pt x="226044" y="1506960"/>
                </a:lnTo>
                <a:lnTo>
                  <a:pt x="218641" y="1506960"/>
                </a:lnTo>
                <a:lnTo>
                  <a:pt x="211256" y="1506597"/>
                </a:lnTo>
                <a:lnTo>
                  <a:pt x="203888" y="1505872"/>
                </a:lnTo>
                <a:lnTo>
                  <a:pt x="196520" y="1505146"/>
                </a:lnTo>
                <a:lnTo>
                  <a:pt x="189206" y="1504061"/>
                </a:lnTo>
                <a:lnTo>
                  <a:pt x="181943" y="1502616"/>
                </a:lnTo>
                <a:lnTo>
                  <a:pt x="174682" y="1501172"/>
                </a:lnTo>
                <a:lnTo>
                  <a:pt x="167510" y="1499375"/>
                </a:lnTo>
                <a:lnTo>
                  <a:pt x="160426" y="1497226"/>
                </a:lnTo>
                <a:lnTo>
                  <a:pt x="153341" y="1495077"/>
                </a:lnTo>
                <a:lnTo>
                  <a:pt x="146379" y="1492586"/>
                </a:lnTo>
                <a:lnTo>
                  <a:pt x="139539" y="1489753"/>
                </a:lnTo>
                <a:lnTo>
                  <a:pt x="132699" y="1486920"/>
                </a:lnTo>
                <a:lnTo>
                  <a:pt x="126015" y="1483759"/>
                </a:lnTo>
                <a:lnTo>
                  <a:pt x="119487" y="1480269"/>
                </a:lnTo>
                <a:lnTo>
                  <a:pt x="112957" y="1476779"/>
                </a:lnTo>
                <a:lnTo>
                  <a:pt x="106614" y="1472977"/>
                </a:lnTo>
                <a:lnTo>
                  <a:pt x="100459" y="1468864"/>
                </a:lnTo>
                <a:lnTo>
                  <a:pt x="94304" y="1464751"/>
                </a:lnTo>
                <a:lnTo>
                  <a:pt x="60972" y="1435518"/>
                </a:lnTo>
                <a:lnTo>
                  <a:pt x="51311" y="1424317"/>
                </a:lnTo>
                <a:lnTo>
                  <a:pt x="46614" y="1418594"/>
                </a:lnTo>
                <a:lnTo>
                  <a:pt x="26691" y="1387472"/>
                </a:lnTo>
                <a:lnTo>
                  <a:pt x="23201" y="1380943"/>
                </a:lnTo>
                <a:lnTo>
                  <a:pt x="7584" y="1339449"/>
                </a:lnTo>
                <a:lnTo>
                  <a:pt x="363" y="1295705"/>
                </a:lnTo>
                <a:lnTo>
                  <a:pt x="0" y="1280916"/>
                </a:lnTo>
                <a:lnTo>
                  <a:pt x="0" y="226044"/>
                </a:lnTo>
                <a:lnTo>
                  <a:pt x="4342" y="181945"/>
                </a:lnTo>
                <a:lnTo>
                  <a:pt x="17205" y="139540"/>
                </a:lnTo>
                <a:lnTo>
                  <a:pt x="26691" y="119487"/>
                </a:lnTo>
                <a:lnTo>
                  <a:pt x="30180" y="112958"/>
                </a:lnTo>
                <a:lnTo>
                  <a:pt x="56007" y="76920"/>
                </a:lnTo>
                <a:lnTo>
                  <a:pt x="88366" y="46612"/>
                </a:lnTo>
                <a:lnTo>
                  <a:pt x="119487" y="26690"/>
                </a:lnTo>
                <a:lnTo>
                  <a:pt x="126015" y="23200"/>
                </a:lnTo>
                <a:lnTo>
                  <a:pt x="160426" y="9733"/>
                </a:lnTo>
                <a:lnTo>
                  <a:pt x="167510" y="7584"/>
                </a:lnTo>
                <a:lnTo>
                  <a:pt x="211256" y="363"/>
                </a:lnTo>
                <a:lnTo>
                  <a:pt x="218641" y="0"/>
                </a:lnTo>
                <a:lnTo>
                  <a:pt x="226044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70312" y="3173750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795279" y="1506960"/>
                </a:moveTo>
                <a:lnTo>
                  <a:pt x="218640" y="1506960"/>
                </a:lnTo>
                <a:lnTo>
                  <a:pt x="211255" y="1506597"/>
                </a:lnTo>
                <a:lnTo>
                  <a:pt x="167509" y="1499375"/>
                </a:lnTo>
                <a:lnTo>
                  <a:pt x="126014" y="1483759"/>
                </a:lnTo>
                <a:lnTo>
                  <a:pt x="88365" y="1460347"/>
                </a:lnTo>
                <a:lnTo>
                  <a:pt x="56005" y="1430040"/>
                </a:lnTo>
                <a:lnTo>
                  <a:pt x="30179" y="1394001"/>
                </a:lnTo>
                <a:lnTo>
                  <a:pt x="11880" y="1353618"/>
                </a:lnTo>
                <a:lnTo>
                  <a:pt x="1813" y="1310440"/>
                </a:lnTo>
                <a:lnTo>
                  <a:pt x="0" y="1288319"/>
                </a:lnTo>
                <a:lnTo>
                  <a:pt x="0" y="218640"/>
                </a:lnTo>
                <a:lnTo>
                  <a:pt x="5786" y="174684"/>
                </a:lnTo>
                <a:lnTo>
                  <a:pt x="20038" y="132701"/>
                </a:lnTo>
                <a:lnTo>
                  <a:pt x="42208" y="94304"/>
                </a:lnTo>
                <a:lnTo>
                  <a:pt x="71441" y="60971"/>
                </a:lnTo>
                <a:lnTo>
                  <a:pt x="106613" y="33982"/>
                </a:lnTo>
                <a:lnTo>
                  <a:pt x="146378" y="14373"/>
                </a:lnTo>
                <a:lnTo>
                  <a:pt x="189205" y="2899"/>
                </a:lnTo>
                <a:lnTo>
                  <a:pt x="226042" y="0"/>
                </a:lnTo>
                <a:lnTo>
                  <a:pt x="2795279" y="0"/>
                </a:lnTo>
                <a:lnTo>
                  <a:pt x="2839234" y="5787"/>
                </a:lnTo>
                <a:lnTo>
                  <a:pt x="2881217" y="20039"/>
                </a:lnTo>
                <a:lnTo>
                  <a:pt x="2919614" y="42208"/>
                </a:lnTo>
                <a:lnTo>
                  <a:pt x="2952949" y="71441"/>
                </a:lnTo>
                <a:lnTo>
                  <a:pt x="2979936" y="106615"/>
                </a:lnTo>
                <a:lnTo>
                  <a:pt x="2999545" y="146380"/>
                </a:lnTo>
                <a:lnTo>
                  <a:pt x="3011020" y="189205"/>
                </a:lnTo>
                <a:lnTo>
                  <a:pt x="3013920" y="218640"/>
                </a:lnTo>
                <a:lnTo>
                  <a:pt x="3013920" y="1288319"/>
                </a:lnTo>
                <a:lnTo>
                  <a:pt x="3008131" y="1332276"/>
                </a:lnTo>
                <a:lnTo>
                  <a:pt x="2993878" y="1374259"/>
                </a:lnTo>
                <a:lnTo>
                  <a:pt x="2971710" y="1412655"/>
                </a:lnTo>
                <a:lnTo>
                  <a:pt x="2942478" y="1445988"/>
                </a:lnTo>
                <a:lnTo>
                  <a:pt x="2907302" y="1472977"/>
                </a:lnTo>
                <a:lnTo>
                  <a:pt x="2867538" y="1492586"/>
                </a:lnTo>
                <a:lnTo>
                  <a:pt x="2824713" y="1504061"/>
                </a:lnTo>
                <a:lnTo>
                  <a:pt x="2795279" y="1506960"/>
                </a:lnTo>
                <a:close/>
              </a:path>
            </a:pathLst>
          </a:custGeom>
          <a:solidFill>
            <a:srgbClr val="B9D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70311" y="3173750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26044" y="0"/>
                </a:moveTo>
                <a:lnTo>
                  <a:pt x="2787876" y="0"/>
                </a:lnTo>
                <a:lnTo>
                  <a:pt x="2795280" y="0"/>
                </a:lnTo>
                <a:lnTo>
                  <a:pt x="2839236" y="5787"/>
                </a:lnTo>
                <a:lnTo>
                  <a:pt x="2853493" y="9733"/>
                </a:lnTo>
                <a:lnTo>
                  <a:pt x="2860578" y="11882"/>
                </a:lnTo>
                <a:lnTo>
                  <a:pt x="2900962" y="30180"/>
                </a:lnTo>
                <a:lnTo>
                  <a:pt x="2937000" y="56006"/>
                </a:lnTo>
                <a:lnTo>
                  <a:pt x="2947713" y="66206"/>
                </a:lnTo>
                <a:lnTo>
                  <a:pt x="2952950" y="71441"/>
                </a:lnTo>
                <a:lnTo>
                  <a:pt x="2957916" y="76920"/>
                </a:lnTo>
                <a:lnTo>
                  <a:pt x="2962611" y="82643"/>
                </a:lnTo>
                <a:lnTo>
                  <a:pt x="2967307" y="88365"/>
                </a:lnTo>
                <a:lnTo>
                  <a:pt x="2987228" y="119487"/>
                </a:lnTo>
                <a:lnTo>
                  <a:pt x="2990719" y="126016"/>
                </a:lnTo>
                <a:lnTo>
                  <a:pt x="2993879" y="132701"/>
                </a:lnTo>
                <a:lnTo>
                  <a:pt x="2996712" y="139540"/>
                </a:lnTo>
                <a:lnTo>
                  <a:pt x="2999546" y="146380"/>
                </a:lnTo>
                <a:lnTo>
                  <a:pt x="3009576" y="181945"/>
                </a:lnTo>
                <a:lnTo>
                  <a:pt x="3011021" y="189205"/>
                </a:lnTo>
                <a:lnTo>
                  <a:pt x="3012107" y="196520"/>
                </a:lnTo>
                <a:lnTo>
                  <a:pt x="3012833" y="203888"/>
                </a:lnTo>
                <a:lnTo>
                  <a:pt x="3013559" y="211255"/>
                </a:lnTo>
                <a:lnTo>
                  <a:pt x="3013922" y="218640"/>
                </a:lnTo>
                <a:lnTo>
                  <a:pt x="3013920" y="226044"/>
                </a:lnTo>
                <a:lnTo>
                  <a:pt x="3013920" y="1280916"/>
                </a:lnTo>
                <a:lnTo>
                  <a:pt x="3009576" y="1325015"/>
                </a:lnTo>
                <a:lnTo>
                  <a:pt x="3008132" y="1332276"/>
                </a:lnTo>
                <a:lnTo>
                  <a:pt x="3006336" y="1339449"/>
                </a:lnTo>
                <a:lnTo>
                  <a:pt x="3004186" y="1346533"/>
                </a:lnTo>
                <a:lnTo>
                  <a:pt x="3002038" y="1353618"/>
                </a:lnTo>
                <a:lnTo>
                  <a:pt x="2999546" y="1360579"/>
                </a:lnTo>
                <a:lnTo>
                  <a:pt x="2996712" y="1367419"/>
                </a:lnTo>
                <a:lnTo>
                  <a:pt x="2993879" y="1374259"/>
                </a:lnTo>
                <a:lnTo>
                  <a:pt x="2990719" y="1380943"/>
                </a:lnTo>
                <a:lnTo>
                  <a:pt x="2987228" y="1387472"/>
                </a:lnTo>
                <a:lnTo>
                  <a:pt x="2983738" y="1394001"/>
                </a:lnTo>
                <a:lnTo>
                  <a:pt x="2962611" y="1424317"/>
                </a:lnTo>
                <a:lnTo>
                  <a:pt x="2957916" y="1430040"/>
                </a:lnTo>
                <a:lnTo>
                  <a:pt x="2952950" y="1435518"/>
                </a:lnTo>
                <a:lnTo>
                  <a:pt x="2947713" y="1440753"/>
                </a:lnTo>
                <a:lnTo>
                  <a:pt x="2942479" y="1445988"/>
                </a:lnTo>
                <a:lnTo>
                  <a:pt x="2913459" y="1468864"/>
                </a:lnTo>
                <a:lnTo>
                  <a:pt x="2907303" y="1472977"/>
                </a:lnTo>
                <a:lnTo>
                  <a:pt x="2900962" y="1476779"/>
                </a:lnTo>
                <a:lnTo>
                  <a:pt x="2894432" y="1480269"/>
                </a:lnTo>
                <a:lnTo>
                  <a:pt x="2887903" y="1483759"/>
                </a:lnTo>
                <a:lnTo>
                  <a:pt x="2881219" y="1486920"/>
                </a:lnTo>
                <a:lnTo>
                  <a:pt x="2874379" y="1489753"/>
                </a:lnTo>
                <a:lnTo>
                  <a:pt x="2867539" y="1492586"/>
                </a:lnTo>
                <a:lnTo>
                  <a:pt x="2831974" y="1502616"/>
                </a:lnTo>
                <a:lnTo>
                  <a:pt x="2824714" y="1504061"/>
                </a:lnTo>
                <a:lnTo>
                  <a:pt x="2817401" y="1505146"/>
                </a:lnTo>
                <a:lnTo>
                  <a:pt x="2810034" y="1505871"/>
                </a:lnTo>
                <a:lnTo>
                  <a:pt x="2802666" y="1506597"/>
                </a:lnTo>
                <a:lnTo>
                  <a:pt x="2795280" y="1506960"/>
                </a:lnTo>
                <a:lnTo>
                  <a:pt x="2787876" y="1506960"/>
                </a:lnTo>
                <a:lnTo>
                  <a:pt x="226044" y="1506960"/>
                </a:lnTo>
                <a:lnTo>
                  <a:pt x="218641" y="1506960"/>
                </a:lnTo>
                <a:lnTo>
                  <a:pt x="211256" y="1506597"/>
                </a:lnTo>
                <a:lnTo>
                  <a:pt x="203888" y="1505872"/>
                </a:lnTo>
                <a:lnTo>
                  <a:pt x="196520" y="1505146"/>
                </a:lnTo>
                <a:lnTo>
                  <a:pt x="189206" y="1504061"/>
                </a:lnTo>
                <a:lnTo>
                  <a:pt x="181943" y="1502616"/>
                </a:lnTo>
                <a:lnTo>
                  <a:pt x="174682" y="1501172"/>
                </a:lnTo>
                <a:lnTo>
                  <a:pt x="167510" y="1499375"/>
                </a:lnTo>
                <a:lnTo>
                  <a:pt x="160426" y="1497226"/>
                </a:lnTo>
                <a:lnTo>
                  <a:pt x="153341" y="1495077"/>
                </a:lnTo>
                <a:lnTo>
                  <a:pt x="146379" y="1492586"/>
                </a:lnTo>
                <a:lnTo>
                  <a:pt x="139539" y="1489753"/>
                </a:lnTo>
                <a:lnTo>
                  <a:pt x="132699" y="1486920"/>
                </a:lnTo>
                <a:lnTo>
                  <a:pt x="126015" y="1483759"/>
                </a:lnTo>
                <a:lnTo>
                  <a:pt x="119487" y="1480269"/>
                </a:lnTo>
                <a:lnTo>
                  <a:pt x="112957" y="1476779"/>
                </a:lnTo>
                <a:lnTo>
                  <a:pt x="106614" y="1472977"/>
                </a:lnTo>
                <a:lnTo>
                  <a:pt x="100459" y="1468864"/>
                </a:lnTo>
                <a:lnTo>
                  <a:pt x="94304" y="1464751"/>
                </a:lnTo>
                <a:lnTo>
                  <a:pt x="60972" y="1435518"/>
                </a:lnTo>
                <a:lnTo>
                  <a:pt x="51311" y="1424317"/>
                </a:lnTo>
                <a:lnTo>
                  <a:pt x="46614" y="1418594"/>
                </a:lnTo>
                <a:lnTo>
                  <a:pt x="26691" y="1387472"/>
                </a:lnTo>
                <a:lnTo>
                  <a:pt x="23201" y="1380943"/>
                </a:lnTo>
                <a:lnTo>
                  <a:pt x="7584" y="1339449"/>
                </a:lnTo>
                <a:lnTo>
                  <a:pt x="363" y="1295705"/>
                </a:lnTo>
                <a:lnTo>
                  <a:pt x="0" y="1280916"/>
                </a:lnTo>
                <a:lnTo>
                  <a:pt x="0" y="226044"/>
                </a:lnTo>
                <a:lnTo>
                  <a:pt x="4342" y="181945"/>
                </a:lnTo>
                <a:lnTo>
                  <a:pt x="17205" y="139540"/>
                </a:lnTo>
                <a:lnTo>
                  <a:pt x="26691" y="119487"/>
                </a:lnTo>
                <a:lnTo>
                  <a:pt x="30180" y="112958"/>
                </a:lnTo>
                <a:lnTo>
                  <a:pt x="56007" y="76920"/>
                </a:lnTo>
                <a:lnTo>
                  <a:pt x="88366" y="46612"/>
                </a:lnTo>
                <a:lnTo>
                  <a:pt x="119487" y="26690"/>
                </a:lnTo>
                <a:lnTo>
                  <a:pt x="126015" y="23200"/>
                </a:lnTo>
                <a:lnTo>
                  <a:pt x="160426" y="9733"/>
                </a:lnTo>
                <a:lnTo>
                  <a:pt x="167510" y="7584"/>
                </a:lnTo>
                <a:lnTo>
                  <a:pt x="211256" y="363"/>
                </a:lnTo>
                <a:lnTo>
                  <a:pt x="218641" y="0"/>
                </a:lnTo>
                <a:lnTo>
                  <a:pt x="226044" y="0"/>
                </a:lnTo>
                <a:close/>
              </a:path>
            </a:pathLst>
          </a:custGeom>
          <a:ln w="91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1699" y="-3566"/>
            <a:ext cx="4972801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810" y="1492631"/>
            <a:ext cx="1378458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07508" y="6035421"/>
            <a:ext cx="4901184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5810" y="6035421"/>
            <a:ext cx="352272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7664" y="6035421"/>
            <a:ext cx="352272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2989" y="345517"/>
            <a:ext cx="13210223" cy="125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989" y="1727582"/>
            <a:ext cx="13210223" cy="4117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2989" y="6724726"/>
            <a:ext cx="3446145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491" y="6724726"/>
            <a:ext cx="5169218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Institute for Public Policy and Governance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7066" y="6014991"/>
            <a:ext cx="3446145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dt="0"/>
  <p:txStyles>
    <p:titleStyle>
      <a:lvl1pPr algn="l" defTabSz="865297" rtl="0" eaLnBrk="1" latinLnBrk="0" hangingPunct="1">
        <a:lnSpc>
          <a:spcPct val="90000"/>
        </a:lnSpc>
        <a:spcBef>
          <a:spcPct val="0"/>
        </a:spcBef>
        <a:buNone/>
        <a:defRPr sz="3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65297" rtl="0" eaLnBrk="1" latinLnBrk="0" hangingPunct="1">
        <a:lnSpc>
          <a:spcPct val="90000"/>
        </a:lnSpc>
        <a:spcBef>
          <a:spcPts val="946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648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297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945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593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379566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812214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244863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677511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648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297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945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593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3242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5890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8539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187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 err="1"/>
              <a:t>Iyarn</a:t>
            </a:r>
            <a:r>
              <a:rPr lang="en-AU" b="1" dirty="0"/>
              <a:t> program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This document sets out the program model key outcomes and drivers.</a:t>
            </a:r>
          </a:p>
          <a:p>
            <a:endParaRPr lang="en-AU" dirty="0"/>
          </a:p>
          <a:p>
            <a:r>
              <a:rPr lang="en-AU" dirty="0"/>
              <a:t>The whole model is presented as a matrix, followed by sub-sets, which were addressed by particular outputs/parts of the research work. </a:t>
            </a:r>
          </a:p>
        </p:txBody>
      </p:sp>
    </p:spTree>
    <p:extLst>
      <p:ext uri="{BB962C8B-B14F-4D97-AF65-F5344CB8AC3E}">
        <p14:creationId xmlns:p14="http://schemas.microsoft.com/office/powerpoint/2010/main" val="23060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 err="1"/>
              <a:t>Iyarn</a:t>
            </a:r>
            <a:r>
              <a:rPr lang="en-AU" b="1" dirty="0"/>
              <a:t> program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Key concerns of young people in engagement with wellbeing programs</a:t>
            </a:r>
          </a:p>
        </p:txBody>
      </p:sp>
    </p:spTree>
    <p:extLst>
      <p:ext uri="{BB962C8B-B14F-4D97-AF65-F5344CB8AC3E}">
        <p14:creationId xmlns:p14="http://schemas.microsoft.com/office/powerpoint/2010/main" val="14277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-9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796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377505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796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256454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796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79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733070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spc="9" dirty="0"/>
              <a:t>Resilient</a:t>
            </a:r>
            <a:r>
              <a:rPr spc="-14" dirty="0"/>
              <a:t> </a:t>
            </a:r>
            <a:r>
              <a:rPr spc="9" dirty="0"/>
              <a:t>students </a:t>
            </a:r>
            <a:r>
              <a:rPr spc="-426" dirty="0"/>
              <a:t> </a:t>
            </a:r>
            <a:r>
              <a:rPr spc="9" dirty="0"/>
              <a:t>leading</a:t>
            </a:r>
            <a:r>
              <a:rPr spc="-9" dirty="0"/>
              <a:t> </a:t>
            </a:r>
            <a:r>
              <a:rPr spc="9" dirty="0"/>
              <a:t>fulfiling</a:t>
            </a:r>
            <a:r>
              <a:rPr spc="-5" dirty="0"/>
              <a:t> </a:t>
            </a:r>
            <a:r>
              <a:rPr spc="9" dirty="0"/>
              <a:t>lives</a:t>
            </a:r>
            <a:endParaRPr lang="en-US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 shared values towards wellbeing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457014" marR="4754" indent="-445722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292" marR="4754" algn="ctr">
              <a:lnSpc>
                <a:spcPct val="99900"/>
              </a:lnSpc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13382" y="2976977"/>
            <a:ext cx="2846672" cy="718503"/>
            <a:chOff x="8959564" y="3616705"/>
            <a:chExt cx="3041650" cy="767715"/>
          </a:xfrm>
        </p:grpSpPr>
        <p:sp>
          <p:nvSpPr>
            <p:cNvPr id="83" name="object 83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4" name="object 84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5" name="object 85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464936" y="3084757"/>
            <a:ext cx="271830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fostering safe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discussions 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community,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through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 shared 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430294" y="3780271"/>
            <a:ext cx="2847267" cy="735737"/>
            <a:chOff x="8977634" y="4475019"/>
            <a:chExt cx="3042285" cy="786130"/>
          </a:xfrm>
        </p:grpSpPr>
        <p:sp>
          <p:nvSpPr>
            <p:cNvPr id="89" name="object 89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0" name="object 90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1" name="object 91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2" name="object 92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588344" y="3973713"/>
            <a:ext cx="2504953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20920" marR="4754" indent="-309628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school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community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is adopted and used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9413382" y="4549743"/>
            <a:ext cx="2846672" cy="718503"/>
            <a:chOff x="8959564" y="5297194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6" name="object 96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7" name="object 97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8" name="object 98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9481498" y="4734452"/>
            <a:ext cx="2684430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91047" marR="4754" indent="-379755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School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communities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increased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 values, and their importance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936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39218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42638" y="13699"/>
            <a:ext cx="8009890" cy="2959735"/>
            <a:chOff x="2342638" y="13699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374456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937" y="478391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1098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13699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218" y="2581098"/>
            <a:ext cx="5657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9257" y="2397437"/>
            <a:ext cx="1114425" cy="575945"/>
            <a:chOff x="4169257" y="2397437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1035" y="2581098"/>
            <a:ext cx="4032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9227" y="1899386"/>
            <a:ext cx="3950970" cy="1073785"/>
            <a:chOff x="2849227" y="1899386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1936216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9055" y="2581098"/>
            <a:ext cx="799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2835" y="2397437"/>
            <a:ext cx="1114425" cy="575945"/>
            <a:chOff x="7502835" y="2397437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6002" y="2581098"/>
            <a:ext cx="8604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8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82397" y="2397437"/>
            <a:ext cx="1114425" cy="575945"/>
            <a:chOff x="8982397" y="2397437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04375" y="2453235"/>
            <a:ext cx="1043305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8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09016" y="2397437"/>
            <a:ext cx="1114425" cy="575945"/>
            <a:chOff x="10809016" y="2397437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1928" y="2389303"/>
            <a:ext cx="92138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88577" y="2397437"/>
            <a:ext cx="1114425" cy="575945"/>
            <a:chOff x="12288577" y="2397437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68350" y="2389303"/>
            <a:ext cx="9277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115195" y="2397437"/>
            <a:ext cx="1114425" cy="575945"/>
            <a:chOff x="14115195" y="2397437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134177" y="2517166"/>
            <a:ext cx="1049020" cy="294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4945" marR="5080" indent="-182880">
              <a:lnSpc>
                <a:spcPct val="105800"/>
              </a:lnSpc>
              <a:spcBef>
                <a:spcPts val="5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8202" y="520288"/>
            <a:ext cx="10887710" cy="1909445"/>
            <a:chOff x="3808202" y="520288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557118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371" y="557118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557118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1936215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10287" y="0"/>
            <a:ext cx="3124342" cy="94410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1920" marR="141605" algn="ctr">
              <a:lnSpc>
                <a:spcPct val="102200"/>
              </a:lnSpc>
              <a:spcBef>
                <a:spcPts val="80"/>
              </a:spcBef>
            </a:pPr>
            <a:r>
              <a:rPr spc="10" dirty="0"/>
              <a:t>Aim:</a:t>
            </a:r>
            <a:r>
              <a:rPr spc="-15" dirty="0"/>
              <a:t> </a:t>
            </a:r>
            <a:r>
              <a:rPr spc="10" dirty="0"/>
              <a:t>Resilient</a:t>
            </a:r>
            <a:r>
              <a:rPr spc="-15" dirty="0"/>
              <a:t> </a:t>
            </a:r>
            <a:r>
              <a:rPr spc="10" dirty="0"/>
              <a:t>students </a:t>
            </a:r>
            <a:r>
              <a:rPr spc="-455" dirty="0"/>
              <a:t> </a:t>
            </a:r>
            <a:r>
              <a:rPr spc="10" dirty="0"/>
              <a:t>leading</a:t>
            </a:r>
            <a:r>
              <a:rPr spc="-10" dirty="0"/>
              <a:t> </a:t>
            </a:r>
            <a:r>
              <a:rPr spc="10" dirty="0"/>
              <a:t>fulfiling</a:t>
            </a:r>
            <a:r>
              <a:rPr spc="-5" dirty="0"/>
              <a:t> </a:t>
            </a:r>
            <a:r>
              <a:rPr spc="10" dirty="0"/>
              <a:t>lives</a:t>
            </a:r>
          </a:p>
          <a:p>
            <a:pPr marR="18415" algn="ctr">
              <a:spcBef>
                <a:spcPts val="314"/>
              </a:spcBef>
            </a:pPr>
            <a:r>
              <a:rPr lang="en-GB" sz="1050" spc="15" dirty="0">
                <a:solidFill>
                  <a:srgbClr val="000000"/>
                </a:solidFill>
              </a:rPr>
              <a:t>Through shared values towards wellbeing</a:t>
            </a:r>
            <a:endParaRPr lang="en-US" sz="1050" b="0" spc="15"/>
          </a:p>
          <a:p>
            <a:pPr marR="19685" algn="ctr">
              <a:lnSpc>
                <a:spcPct val="100000"/>
              </a:lnSpc>
              <a:spcBef>
                <a:spcPts val="335"/>
              </a:spcBef>
            </a:pPr>
            <a:endParaRPr sz="1050" spc="15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699" y="3192016"/>
            <a:ext cx="2118995" cy="758190"/>
            <a:chOff x="13699" y="3192016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219415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19201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0144" y="3384811"/>
            <a:ext cx="131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699" y="4023127"/>
            <a:ext cx="2118995" cy="758190"/>
            <a:chOff x="13699" y="4023127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05052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02312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2281" y="4215922"/>
            <a:ext cx="157480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8315" marR="5080" indent="-476250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699" y="4835973"/>
            <a:ext cx="2118995" cy="758190"/>
            <a:chOff x="13699" y="4835973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4863372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483597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266" y="4946570"/>
            <a:ext cx="208280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99" y="5648818"/>
            <a:ext cx="2118995" cy="758190"/>
            <a:chOff x="13699" y="5648818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567621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564881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93" y="5686350"/>
            <a:ext cx="2105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59564" y="3168650"/>
            <a:ext cx="3041650" cy="767715"/>
            <a:chOff x="8959564" y="3169183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28528" y="3366544"/>
            <a:ext cx="267589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10" marR="5080" indent="-309245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concerns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14-19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group,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around privacy issues?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959564" y="4036827"/>
            <a:ext cx="3041650" cy="1580515"/>
            <a:chOff x="8959564" y="4036827"/>
            <a:chExt cx="3041650" cy="1580515"/>
          </a:xfrm>
        </p:grpSpPr>
        <p:sp>
          <p:nvSpPr>
            <p:cNvPr id="77" name="object 77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132238" y="4562980"/>
            <a:ext cx="26689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enablers and barriers for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holistic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education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approach?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9292" y="1118803"/>
            <a:ext cx="2118995" cy="849630"/>
            <a:chOff x="2799292" y="1118803"/>
            <a:chExt cx="2118995" cy="849630"/>
          </a:xfrm>
        </p:grpSpPr>
        <p:sp>
          <p:nvSpPr>
            <p:cNvPr id="113" name="object 113"/>
            <p:cNvSpPr/>
            <p:nvPr/>
          </p:nvSpPr>
          <p:spPr>
            <a:xfrm>
              <a:off x="2817559" y="11462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9292" y="11188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802005" y="1202001"/>
            <a:ext cx="20866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2736098" y="1118803"/>
            <a:ext cx="2027555" cy="849630"/>
            <a:chOff x="12736098" y="1118803"/>
            <a:chExt cx="2027555" cy="849630"/>
          </a:xfrm>
        </p:grpSpPr>
        <p:sp>
          <p:nvSpPr>
            <p:cNvPr id="117" name="object 117"/>
            <p:cNvSpPr/>
            <p:nvPr/>
          </p:nvSpPr>
          <p:spPr>
            <a:xfrm>
              <a:off x="1275436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3609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2831712" y="1275066"/>
            <a:ext cx="1809114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142004" y="1118803"/>
            <a:ext cx="1936750" cy="849630"/>
            <a:chOff x="6142004" y="1118803"/>
            <a:chExt cx="1936750" cy="849630"/>
          </a:xfrm>
        </p:grpSpPr>
        <p:sp>
          <p:nvSpPr>
            <p:cNvPr id="121" name="object 121"/>
            <p:cNvSpPr/>
            <p:nvPr/>
          </p:nvSpPr>
          <p:spPr>
            <a:xfrm>
              <a:off x="6160271" y="11462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42004" y="11188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49284" y="1275066"/>
            <a:ext cx="1894839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429918" y="1118803"/>
            <a:ext cx="2027555" cy="849630"/>
            <a:chOff x="9429918" y="1118803"/>
            <a:chExt cx="2027555" cy="849630"/>
          </a:xfrm>
        </p:grpSpPr>
        <p:sp>
          <p:nvSpPr>
            <p:cNvPr id="125" name="object 125"/>
            <p:cNvSpPr/>
            <p:nvPr/>
          </p:nvSpPr>
          <p:spPr>
            <a:xfrm>
              <a:off x="944818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42991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454608" y="1275066"/>
            <a:ext cx="195135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93" y="2498900"/>
            <a:ext cx="2002903" cy="42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student and app 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teacher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136" name="object 136"/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3041" y="1183735"/>
            <a:ext cx="140208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 iyarn tool in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supporting resilient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students leading fulfiling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lives?</a:t>
            </a:r>
            <a:endParaRPr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9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 err="1"/>
              <a:t>Iyarn</a:t>
            </a:r>
            <a:r>
              <a:rPr lang="en-AU" b="1" dirty="0"/>
              <a:t> program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Key factors in wellbeing for young people and models of change</a:t>
            </a:r>
          </a:p>
        </p:txBody>
      </p:sp>
    </p:spTree>
    <p:extLst>
      <p:ext uri="{BB962C8B-B14F-4D97-AF65-F5344CB8AC3E}">
        <p14:creationId xmlns:p14="http://schemas.microsoft.com/office/powerpoint/2010/main" val="280659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object 64">
            <a:extLst>
              <a:ext uri="{FF2B5EF4-FFF2-40B4-BE49-F238E27FC236}">
                <a16:creationId xmlns:a16="http://schemas.microsoft.com/office/drawing/2014/main" id="{58BE1782-E57F-4E84-A943-B442F40AED2A}"/>
              </a:ext>
            </a:extLst>
          </p:cNvPr>
          <p:cNvGrpSpPr/>
          <p:nvPr/>
        </p:nvGrpSpPr>
        <p:grpSpPr>
          <a:xfrm>
            <a:off x="12503048" y="2923107"/>
            <a:ext cx="2846672" cy="718503"/>
            <a:chOff x="12265745" y="4484349"/>
            <a:chExt cx="3041650" cy="767715"/>
          </a:xfrm>
        </p:grpSpPr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C6D3E042-B568-4B50-9B49-39AB1BF5CB1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F3D055B3-94B8-4F90-825C-32763620F2B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EFC40D77-9694-4106-8C15-9BBD2B52DDB8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8BC7DD78-2D76-4CBA-BBCF-9A6997ECCDA3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520584" y="3084757"/>
            <a:ext cx="2794969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3875" marR="4754" indent="-22583" algn="just">
              <a:lnSpc>
                <a:spcPct val="101899"/>
              </a:lnSpc>
              <a:spcBef>
                <a:spcPts val="75"/>
              </a:spcBef>
            </a:pPr>
            <a:r>
              <a:rPr sz="936" b="1" spc="-9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-9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796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377505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796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256454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796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79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733070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spc="9" dirty="0"/>
              <a:t>Resilient</a:t>
            </a:r>
            <a:r>
              <a:rPr spc="-14" dirty="0"/>
              <a:t> </a:t>
            </a:r>
            <a:r>
              <a:rPr spc="9" dirty="0"/>
              <a:t>students </a:t>
            </a:r>
            <a:r>
              <a:rPr spc="-426" dirty="0"/>
              <a:t> </a:t>
            </a:r>
            <a:r>
              <a:rPr spc="9" dirty="0"/>
              <a:t>leading</a:t>
            </a:r>
            <a:r>
              <a:rPr spc="-9" dirty="0"/>
              <a:t> </a:t>
            </a:r>
            <a:r>
              <a:rPr spc="9" dirty="0"/>
              <a:t>fulfiling</a:t>
            </a:r>
            <a:r>
              <a:rPr spc="-5" dirty="0"/>
              <a:t> </a:t>
            </a:r>
            <a:r>
              <a:rPr spc="9" dirty="0"/>
              <a:t>lives</a:t>
            </a:r>
            <a:endParaRPr lang="en-US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 shared values towards wellbeing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457014" marR="4754" indent="-445722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292" marR="4754" algn="ctr">
              <a:lnSpc>
                <a:spcPct val="99900"/>
              </a:lnSpc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13382" y="2976977"/>
            <a:ext cx="2846672" cy="718503"/>
            <a:chOff x="8959564" y="3616705"/>
            <a:chExt cx="3041650" cy="767715"/>
          </a:xfrm>
        </p:grpSpPr>
        <p:sp>
          <p:nvSpPr>
            <p:cNvPr id="83" name="object 83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4" name="object 84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5" name="object 85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464936" y="3084757"/>
            <a:ext cx="271830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fostering safe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discussions 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community,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through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 shared 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430294" y="3780271"/>
            <a:ext cx="2847267" cy="735737"/>
            <a:chOff x="8977634" y="4475019"/>
            <a:chExt cx="3042285" cy="786130"/>
          </a:xfrm>
        </p:grpSpPr>
        <p:sp>
          <p:nvSpPr>
            <p:cNvPr id="89" name="object 89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0" name="object 90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1" name="object 91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2" name="object 92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588344" y="3973713"/>
            <a:ext cx="2504953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20920" marR="4754" indent="-309628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school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community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is adopted and used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319137" y="2976977"/>
            <a:ext cx="2846672" cy="718503"/>
            <a:chOff x="5653384" y="3616705"/>
            <a:chExt cx="3041650" cy="767715"/>
          </a:xfrm>
        </p:grpSpPr>
        <p:sp>
          <p:nvSpPr>
            <p:cNvPr id="125" name="object 125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383913" y="3084757"/>
            <a:ext cx="2691561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There are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together to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resilience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leading fulfilling lives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319137" y="3789003"/>
            <a:ext cx="2846672" cy="718503"/>
            <a:chOff x="5653384" y="4484349"/>
            <a:chExt cx="3041650" cy="767715"/>
          </a:xfrm>
        </p:grpSpPr>
        <p:sp>
          <p:nvSpPr>
            <p:cNvPr id="131" name="object 131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333963" y="3973713"/>
            <a:ext cx="2791403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96276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By identifying,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articulating,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our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education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319137" y="4549743"/>
            <a:ext cx="2846672" cy="718503"/>
            <a:chOff x="5653384" y="5297194"/>
            <a:chExt cx="3041650" cy="767715"/>
          </a:xfrm>
        </p:grpSpPr>
        <p:sp>
          <p:nvSpPr>
            <p:cNvPr id="137" name="object 137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334097" y="4657524"/>
            <a:ext cx="279140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resources can help by giving key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(such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sleep,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mental wellbeing)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936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125041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64">
            <a:extLst>
              <a:ext uri="{FF2B5EF4-FFF2-40B4-BE49-F238E27FC236}">
                <a16:creationId xmlns:a16="http://schemas.microsoft.com/office/drawing/2014/main" id="{AED43D6C-C937-43F5-B3BF-7DB1F9E6DB55}"/>
              </a:ext>
            </a:extLst>
          </p:cNvPr>
          <p:cNvGrpSpPr/>
          <p:nvPr/>
        </p:nvGrpSpPr>
        <p:grpSpPr>
          <a:xfrm>
            <a:off x="12242585" y="3201149"/>
            <a:ext cx="3041650" cy="1598295"/>
            <a:chOff x="12265745" y="4858805"/>
            <a:chExt cx="3041650" cy="1598295"/>
          </a:xfrm>
        </p:grpSpPr>
        <p:sp>
          <p:nvSpPr>
            <p:cNvPr id="141" name="object 65">
              <a:extLst>
                <a:ext uri="{FF2B5EF4-FFF2-40B4-BE49-F238E27FC236}">
                  <a16:creationId xmlns:a16="http://schemas.microsoft.com/office/drawing/2014/main" id="{6F9259F4-C64D-4B95-A3DD-B97B158B5401}"/>
                </a:ext>
              </a:extLst>
            </p:cNvPr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66">
              <a:extLst>
                <a:ext uri="{FF2B5EF4-FFF2-40B4-BE49-F238E27FC236}">
                  <a16:creationId xmlns:a16="http://schemas.microsoft.com/office/drawing/2014/main" id="{77D7C936-C652-4283-A3DB-CF023CD58372}"/>
                </a:ext>
              </a:extLst>
            </p:cNvPr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67">
              <a:extLst>
                <a:ext uri="{FF2B5EF4-FFF2-40B4-BE49-F238E27FC236}">
                  <a16:creationId xmlns:a16="http://schemas.microsoft.com/office/drawing/2014/main" id="{55EAEECC-790C-4A21-B93A-B967DA7AD72C}"/>
                </a:ext>
              </a:extLst>
            </p:cNvPr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8">
              <a:extLst>
                <a:ext uri="{FF2B5EF4-FFF2-40B4-BE49-F238E27FC236}">
                  <a16:creationId xmlns:a16="http://schemas.microsoft.com/office/drawing/2014/main" id="{E2E4D2D8-0C87-4549-AB02-017A74AD0680}"/>
                </a:ext>
              </a:extLst>
            </p:cNvPr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279588" y="3677070"/>
            <a:ext cx="29864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95" marR="5080" indent="-24130" algn="just">
              <a:lnSpc>
                <a:spcPct val="101899"/>
              </a:lnSpc>
              <a:spcBef>
                <a:spcPts val="80"/>
              </a:spcBef>
            </a:pPr>
            <a:r>
              <a:rPr sz="1000" b="1" spc="-10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2638" y="13699"/>
            <a:ext cx="8009890" cy="2959735"/>
            <a:chOff x="2342638" y="13699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374456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937" y="478391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1098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13699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218" y="2581098"/>
            <a:ext cx="5657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9257" y="2397437"/>
            <a:ext cx="1114425" cy="575945"/>
            <a:chOff x="4169257" y="2397437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1035" y="2581098"/>
            <a:ext cx="4032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9227" y="1899386"/>
            <a:ext cx="3950970" cy="1073785"/>
            <a:chOff x="2849227" y="1899386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1936216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9055" y="2581098"/>
            <a:ext cx="799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2835" y="2397437"/>
            <a:ext cx="1114425" cy="575945"/>
            <a:chOff x="7502835" y="2397437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6002" y="2581098"/>
            <a:ext cx="8604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8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82397" y="2397437"/>
            <a:ext cx="1114425" cy="575945"/>
            <a:chOff x="8982397" y="2397437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04375" y="2453235"/>
            <a:ext cx="1043305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8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09016" y="2397437"/>
            <a:ext cx="1114425" cy="575945"/>
            <a:chOff x="10809016" y="2397437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1928" y="2389303"/>
            <a:ext cx="92138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88577" y="2397437"/>
            <a:ext cx="1114425" cy="575945"/>
            <a:chOff x="12288577" y="2397437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68350" y="2389303"/>
            <a:ext cx="9277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115195" y="2397437"/>
            <a:ext cx="1114425" cy="575945"/>
            <a:chOff x="14115195" y="2397437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134177" y="2517166"/>
            <a:ext cx="1049020" cy="294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4945" marR="5080" indent="-182880">
              <a:lnSpc>
                <a:spcPct val="105800"/>
              </a:lnSpc>
              <a:spcBef>
                <a:spcPts val="5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8202" y="520288"/>
            <a:ext cx="10887710" cy="1909445"/>
            <a:chOff x="3808202" y="520288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557118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371" y="557118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557118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1936215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10287" y="0"/>
            <a:ext cx="3124342" cy="94410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1920" marR="141605" algn="ctr">
              <a:lnSpc>
                <a:spcPct val="102200"/>
              </a:lnSpc>
              <a:spcBef>
                <a:spcPts val="80"/>
              </a:spcBef>
            </a:pPr>
            <a:r>
              <a:rPr spc="10" dirty="0"/>
              <a:t>Aim:</a:t>
            </a:r>
            <a:r>
              <a:rPr spc="-15" dirty="0"/>
              <a:t> </a:t>
            </a:r>
            <a:r>
              <a:rPr spc="10" dirty="0"/>
              <a:t>Resilient</a:t>
            </a:r>
            <a:r>
              <a:rPr spc="-15" dirty="0"/>
              <a:t> </a:t>
            </a:r>
            <a:r>
              <a:rPr spc="10" dirty="0"/>
              <a:t>students </a:t>
            </a:r>
            <a:r>
              <a:rPr spc="-455" dirty="0"/>
              <a:t> </a:t>
            </a:r>
            <a:r>
              <a:rPr spc="10" dirty="0"/>
              <a:t>leading</a:t>
            </a:r>
            <a:r>
              <a:rPr spc="-10" dirty="0"/>
              <a:t> </a:t>
            </a:r>
            <a:r>
              <a:rPr spc="10" dirty="0"/>
              <a:t>fulfiling</a:t>
            </a:r>
            <a:r>
              <a:rPr spc="-5" dirty="0"/>
              <a:t> </a:t>
            </a:r>
            <a:r>
              <a:rPr spc="10" dirty="0"/>
              <a:t>lives</a:t>
            </a:r>
          </a:p>
          <a:p>
            <a:pPr marR="18415" algn="ctr">
              <a:spcBef>
                <a:spcPts val="314"/>
              </a:spcBef>
            </a:pPr>
            <a:r>
              <a:rPr lang="en-GB" sz="1050" spc="15" dirty="0">
                <a:solidFill>
                  <a:srgbClr val="000000"/>
                </a:solidFill>
              </a:rPr>
              <a:t>Through shared values towards wellbeing</a:t>
            </a:r>
            <a:endParaRPr lang="en-US" sz="1050" b="0" spc="15"/>
          </a:p>
          <a:p>
            <a:pPr marR="19685" algn="ctr">
              <a:lnSpc>
                <a:spcPct val="100000"/>
              </a:lnSpc>
              <a:spcBef>
                <a:spcPts val="335"/>
              </a:spcBef>
            </a:pPr>
            <a:endParaRPr sz="1050" spc="15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699" y="3192016"/>
            <a:ext cx="2118995" cy="758190"/>
            <a:chOff x="13699" y="3192016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219415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19201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0144" y="3384811"/>
            <a:ext cx="131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699" y="4023127"/>
            <a:ext cx="2118995" cy="758190"/>
            <a:chOff x="13699" y="4023127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05052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02312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2281" y="4215922"/>
            <a:ext cx="157480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8315" marR="5080" indent="-476250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699" y="4835973"/>
            <a:ext cx="2118995" cy="758190"/>
            <a:chOff x="13699" y="4835973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4863372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483597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266" y="4946570"/>
            <a:ext cx="208280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99" y="5648818"/>
            <a:ext cx="2118995" cy="758190"/>
            <a:chOff x="13699" y="5648818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567621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564881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93" y="5686350"/>
            <a:ext cx="2105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59564" y="3168650"/>
            <a:ext cx="3041650" cy="767715"/>
            <a:chOff x="8959564" y="3169183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28528" y="3366544"/>
            <a:ext cx="267589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10" marR="5080" indent="-309245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concerns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14-19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group,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around privacy issues?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959564" y="4036827"/>
            <a:ext cx="3041650" cy="1580515"/>
            <a:chOff x="8959564" y="4036827"/>
            <a:chExt cx="3041650" cy="1580515"/>
          </a:xfrm>
        </p:grpSpPr>
        <p:sp>
          <p:nvSpPr>
            <p:cNvPr id="77" name="object 77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132238" y="4562980"/>
            <a:ext cx="26689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enablers and barriers for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holistic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education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approach?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653385" y="3214849"/>
            <a:ext cx="3041650" cy="1680845"/>
            <a:chOff x="5653385" y="3214849"/>
            <a:chExt cx="3041650" cy="1680845"/>
          </a:xfrm>
        </p:grpSpPr>
        <p:sp>
          <p:nvSpPr>
            <p:cNvPr id="101" name="object 101"/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701905" y="3786667"/>
            <a:ext cx="291719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most important factors in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identifying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fostering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living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supporting student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resilience?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9292" y="1118803"/>
            <a:ext cx="2118995" cy="849630"/>
            <a:chOff x="2799292" y="1118803"/>
            <a:chExt cx="2118995" cy="849630"/>
          </a:xfrm>
        </p:grpSpPr>
        <p:sp>
          <p:nvSpPr>
            <p:cNvPr id="113" name="object 113"/>
            <p:cNvSpPr/>
            <p:nvPr/>
          </p:nvSpPr>
          <p:spPr>
            <a:xfrm>
              <a:off x="2817559" y="11462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9292" y="11188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802005" y="1202001"/>
            <a:ext cx="20866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2736098" y="1118803"/>
            <a:ext cx="2027555" cy="849630"/>
            <a:chOff x="12736098" y="1118803"/>
            <a:chExt cx="2027555" cy="849630"/>
          </a:xfrm>
        </p:grpSpPr>
        <p:sp>
          <p:nvSpPr>
            <p:cNvPr id="117" name="object 117"/>
            <p:cNvSpPr/>
            <p:nvPr/>
          </p:nvSpPr>
          <p:spPr>
            <a:xfrm>
              <a:off x="1275436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3609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2831712" y="1275066"/>
            <a:ext cx="1809114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142004" y="1118803"/>
            <a:ext cx="1936750" cy="849630"/>
            <a:chOff x="6142004" y="1118803"/>
            <a:chExt cx="1936750" cy="849630"/>
          </a:xfrm>
        </p:grpSpPr>
        <p:sp>
          <p:nvSpPr>
            <p:cNvPr id="121" name="object 121"/>
            <p:cNvSpPr/>
            <p:nvPr/>
          </p:nvSpPr>
          <p:spPr>
            <a:xfrm>
              <a:off x="6160271" y="11462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42004" y="11188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49284" y="1275066"/>
            <a:ext cx="1894839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429918" y="1118803"/>
            <a:ext cx="2027555" cy="849630"/>
            <a:chOff x="9429918" y="1118803"/>
            <a:chExt cx="2027555" cy="849630"/>
          </a:xfrm>
        </p:grpSpPr>
        <p:sp>
          <p:nvSpPr>
            <p:cNvPr id="125" name="object 125"/>
            <p:cNvSpPr/>
            <p:nvPr/>
          </p:nvSpPr>
          <p:spPr>
            <a:xfrm>
              <a:off x="944818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42991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454608" y="1275066"/>
            <a:ext cx="195135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93" y="2498900"/>
            <a:ext cx="2002903" cy="42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student and app 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teacher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136" name="object 136"/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3041" y="1183735"/>
            <a:ext cx="140208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 iyarn tool in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supporting resilient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students leading fulfiling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lives?</a:t>
            </a:r>
            <a:endParaRPr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object 64">
            <a:extLst>
              <a:ext uri="{FF2B5EF4-FFF2-40B4-BE49-F238E27FC236}">
                <a16:creationId xmlns:a16="http://schemas.microsoft.com/office/drawing/2014/main" id="{58BE1782-E57F-4E84-A943-B442F40AED2A}"/>
              </a:ext>
            </a:extLst>
          </p:cNvPr>
          <p:cNvGrpSpPr/>
          <p:nvPr/>
        </p:nvGrpSpPr>
        <p:grpSpPr>
          <a:xfrm>
            <a:off x="12503048" y="2923107"/>
            <a:ext cx="2846672" cy="718503"/>
            <a:chOff x="12265745" y="4484349"/>
            <a:chExt cx="3041650" cy="767715"/>
          </a:xfrm>
        </p:grpSpPr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C6D3E042-B568-4B50-9B49-39AB1BF5CB1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F3D055B3-94B8-4F90-825C-32763620F2B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EFC40D77-9694-4106-8C15-9BBD2B52DDB8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8BC7DD78-2D76-4CBA-BBCF-9A6997ECCDA3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520584" y="3084757"/>
            <a:ext cx="2794969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3875" marR="4754" indent="-22583" algn="just">
              <a:lnSpc>
                <a:spcPct val="101899"/>
              </a:lnSpc>
              <a:spcBef>
                <a:spcPts val="75"/>
              </a:spcBef>
            </a:pPr>
            <a:r>
              <a:rPr sz="936" b="1" spc="-9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-9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796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377505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796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256454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796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79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733070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spc="9" dirty="0"/>
              <a:t>Resilient</a:t>
            </a:r>
            <a:r>
              <a:rPr spc="-14" dirty="0"/>
              <a:t> </a:t>
            </a:r>
            <a:r>
              <a:rPr spc="9" dirty="0"/>
              <a:t>students </a:t>
            </a:r>
            <a:r>
              <a:rPr spc="-426" dirty="0"/>
              <a:t> </a:t>
            </a:r>
            <a:r>
              <a:rPr spc="9" dirty="0"/>
              <a:t>leading</a:t>
            </a:r>
            <a:r>
              <a:rPr spc="-9" dirty="0"/>
              <a:t> </a:t>
            </a:r>
            <a:r>
              <a:rPr spc="9" dirty="0"/>
              <a:t>fulfiling</a:t>
            </a:r>
            <a:r>
              <a:rPr spc="-5" dirty="0"/>
              <a:t> </a:t>
            </a:r>
            <a:r>
              <a:rPr spc="9" dirty="0"/>
              <a:t>lives</a:t>
            </a:r>
            <a:endParaRPr lang="en-US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 shared values towards wellbeing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457014" marR="4754" indent="-445722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292" marR="4754" algn="ctr">
              <a:lnSpc>
                <a:spcPct val="99900"/>
              </a:lnSpc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507628" y="3789003"/>
            <a:ext cx="2846672" cy="718503"/>
            <a:chOff x="12265745" y="4484349"/>
            <a:chExt cx="3041650" cy="767715"/>
          </a:xfrm>
        </p:grpSpPr>
        <p:sp>
          <p:nvSpPr>
            <p:cNvPr id="65" name="object 65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8" name="object 68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552504" y="3973713"/>
            <a:ext cx="2731379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587165" marR="4754" indent="-575873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greater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aims,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role in student resilience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507628" y="4549743"/>
            <a:ext cx="2846672" cy="718503"/>
            <a:chOff x="12265745" y="5297194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4" name="object 74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525793" y="4657524"/>
            <a:ext cx="2784866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Conversations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teachers,</a:t>
            </a:r>
            <a:r>
              <a:rPr sz="936" spc="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students,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parents, </a:t>
            </a:r>
            <a:r>
              <a:rPr sz="936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wider community are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fostered by a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2507628" y="5336125"/>
            <a:ext cx="2846672" cy="718503"/>
            <a:chOff x="12265745" y="6137438"/>
            <a:chExt cx="3041650" cy="767715"/>
          </a:xfrm>
        </p:grpSpPr>
        <p:sp>
          <p:nvSpPr>
            <p:cNvPr id="77" name="object 77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9" name="object 79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0" name="object 80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2589366" y="5443906"/>
            <a:ext cx="26576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Data,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routines, </a:t>
            </a:r>
            <a:r>
              <a:rPr sz="936" b="1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 teacher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expertise help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support student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groups</a:t>
            </a:r>
            <a:r>
              <a:rPr sz="936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 individuals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13382" y="2976977"/>
            <a:ext cx="2846672" cy="718503"/>
            <a:chOff x="8959564" y="3616705"/>
            <a:chExt cx="3041650" cy="767715"/>
          </a:xfrm>
        </p:grpSpPr>
        <p:sp>
          <p:nvSpPr>
            <p:cNvPr id="83" name="object 83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4" name="object 84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5" name="object 85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464936" y="3084757"/>
            <a:ext cx="271830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fostering safe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discussions 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community,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through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 shared 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430294" y="3780271"/>
            <a:ext cx="2847267" cy="735737"/>
            <a:chOff x="8977634" y="4475019"/>
            <a:chExt cx="3042285" cy="786130"/>
          </a:xfrm>
        </p:grpSpPr>
        <p:sp>
          <p:nvSpPr>
            <p:cNvPr id="89" name="object 89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0" name="object 90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1" name="object 91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2" name="object 92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588344" y="3973713"/>
            <a:ext cx="2504953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20920" marR="4754" indent="-309628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school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community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is adopted and used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9413382" y="4549743"/>
            <a:ext cx="2846672" cy="718503"/>
            <a:chOff x="8959564" y="5297194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6" name="object 96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7" name="object 97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8" name="object 98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9481498" y="4734452"/>
            <a:ext cx="2684430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91047" marR="4754" indent="-379755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School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communities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increased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 values, and their importance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216344" y="2976977"/>
            <a:ext cx="2846672" cy="718503"/>
            <a:chOff x="2338071" y="3616705"/>
            <a:chExt cx="3041650" cy="767715"/>
          </a:xfrm>
        </p:grpSpPr>
        <p:sp>
          <p:nvSpPr>
            <p:cNvPr id="101" name="object 101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384493" y="3084757"/>
            <a:ext cx="248474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Checking in, via apps,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can support self-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awareness 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positive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routines;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resilience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216344" y="3789003"/>
            <a:ext cx="2846672" cy="718503"/>
            <a:chOff x="2338071" y="4484349"/>
            <a:chExt cx="3041650" cy="767715"/>
          </a:xfrm>
        </p:grpSpPr>
        <p:sp>
          <p:nvSpPr>
            <p:cNvPr id="107" name="object 107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217948" y="3828402"/>
            <a:ext cx="2817552" cy="588657"/>
          </a:xfrm>
          <a:prstGeom prst="rect">
            <a:avLst/>
          </a:prstGeom>
        </p:spPr>
        <p:txBody>
          <a:bodyPr vert="horz" wrap="square" lIns="0" tIns="12480" rIns="0" bIns="0" rtlCol="0" anchor="t">
            <a:spAutoFit/>
          </a:bodyPr>
          <a:lstStyle/>
          <a:p>
            <a:pPr marL="11430" marR="4445" algn="ctr">
              <a:lnSpc>
                <a:spcPct val="99900"/>
              </a:lnSpc>
              <a:spcBef>
                <a:spcPts val="98"/>
              </a:spcBef>
            </a:pP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Shared values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built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materials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(wheel segments,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email templates)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&amp;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discussion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repeated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settings,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endParaRPr lang="en-US" sz="9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207796" y="4549743"/>
            <a:ext cx="2846672" cy="718503"/>
            <a:chOff x="2328938" y="5297194"/>
            <a:chExt cx="3041650" cy="767715"/>
          </a:xfrm>
        </p:grpSpPr>
        <p:sp>
          <p:nvSpPr>
            <p:cNvPr id="113" name="object 113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279651" y="4589143"/>
            <a:ext cx="267729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 marR="4754" indent="-594" algn="ctr">
              <a:lnSpc>
                <a:spcPct val="99900"/>
              </a:lnSpc>
              <a:spcBef>
                <a:spcPts val="98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materials (wheel segments,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email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templates)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repeated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contexts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gives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vocabulary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'checkin'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the community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216344" y="5336125"/>
            <a:ext cx="2846672" cy="718503"/>
            <a:chOff x="2338071" y="6137438"/>
            <a:chExt cx="3041650" cy="767715"/>
          </a:xfrm>
        </p:grpSpPr>
        <p:sp>
          <p:nvSpPr>
            <p:cNvPr id="119" name="object 119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457415" y="5443906"/>
            <a:ext cx="2339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can support students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understanding their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time,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targeting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319137" y="2976977"/>
            <a:ext cx="2846672" cy="718503"/>
            <a:chOff x="5653384" y="3616705"/>
            <a:chExt cx="3041650" cy="767715"/>
          </a:xfrm>
        </p:grpSpPr>
        <p:sp>
          <p:nvSpPr>
            <p:cNvPr id="125" name="object 125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383913" y="3084757"/>
            <a:ext cx="2691561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There are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together to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resilience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leading fulfilling lives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319137" y="3789003"/>
            <a:ext cx="2846672" cy="718503"/>
            <a:chOff x="5653384" y="4484349"/>
            <a:chExt cx="3041650" cy="767715"/>
          </a:xfrm>
        </p:grpSpPr>
        <p:sp>
          <p:nvSpPr>
            <p:cNvPr id="131" name="object 131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333963" y="3973713"/>
            <a:ext cx="2791403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96276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By identifying,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articulating,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our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education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319137" y="4549743"/>
            <a:ext cx="2846672" cy="718503"/>
            <a:chOff x="5653384" y="5297194"/>
            <a:chExt cx="3041650" cy="767715"/>
          </a:xfrm>
        </p:grpSpPr>
        <p:sp>
          <p:nvSpPr>
            <p:cNvPr id="137" name="object 137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334097" y="4657524"/>
            <a:ext cx="279140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resources can help by giving key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(such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sleep,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mental wellbeing)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6319137" y="5336125"/>
            <a:ext cx="2846672" cy="718503"/>
            <a:chOff x="5653384" y="6137438"/>
            <a:chExt cx="3041650" cy="767715"/>
          </a:xfrm>
        </p:grpSpPr>
        <p:sp>
          <p:nvSpPr>
            <p:cNvPr id="143" name="object 143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6410358" y="5520835"/>
            <a:ext cx="2638669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73098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can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identify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tailor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 their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into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teaching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9413382" y="5336125"/>
            <a:ext cx="2846672" cy="718503"/>
            <a:chOff x="8959564" y="6137438"/>
            <a:chExt cx="3041650" cy="767715"/>
          </a:xfrm>
        </p:grpSpPr>
        <p:sp>
          <p:nvSpPr>
            <p:cNvPr id="165" name="object 165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9425137" y="5520835"/>
            <a:ext cx="2797346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619851" marR="4754" indent="-608560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Classrooms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act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sites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conversations </a:t>
            </a:r>
            <a:r>
              <a:rPr sz="936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values, led by teachers</a:t>
            </a:r>
            <a:endParaRPr sz="936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64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64">
            <a:extLst>
              <a:ext uri="{FF2B5EF4-FFF2-40B4-BE49-F238E27FC236}">
                <a16:creationId xmlns:a16="http://schemas.microsoft.com/office/drawing/2014/main" id="{AED43D6C-C937-43F5-B3BF-7DB1F9E6DB55}"/>
              </a:ext>
            </a:extLst>
          </p:cNvPr>
          <p:cNvGrpSpPr/>
          <p:nvPr/>
        </p:nvGrpSpPr>
        <p:grpSpPr>
          <a:xfrm>
            <a:off x="12242585" y="3201149"/>
            <a:ext cx="3041650" cy="1598295"/>
            <a:chOff x="12265745" y="4858805"/>
            <a:chExt cx="3041650" cy="1598295"/>
          </a:xfrm>
        </p:grpSpPr>
        <p:sp>
          <p:nvSpPr>
            <p:cNvPr id="141" name="object 65">
              <a:extLst>
                <a:ext uri="{FF2B5EF4-FFF2-40B4-BE49-F238E27FC236}">
                  <a16:creationId xmlns:a16="http://schemas.microsoft.com/office/drawing/2014/main" id="{6F9259F4-C64D-4B95-A3DD-B97B158B5401}"/>
                </a:ext>
              </a:extLst>
            </p:cNvPr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66">
              <a:extLst>
                <a:ext uri="{FF2B5EF4-FFF2-40B4-BE49-F238E27FC236}">
                  <a16:creationId xmlns:a16="http://schemas.microsoft.com/office/drawing/2014/main" id="{77D7C936-C652-4283-A3DB-CF023CD58372}"/>
                </a:ext>
              </a:extLst>
            </p:cNvPr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67">
              <a:extLst>
                <a:ext uri="{FF2B5EF4-FFF2-40B4-BE49-F238E27FC236}">
                  <a16:creationId xmlns:a16="http://schemas.microsoft.com/office/drawing/2014/main" id="{55EAEECC-790C-4A21-B93A-B967DA7AD72C}"/>
                </a:ext>
              </a:extLst>
            </p:cNvPr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8">
              <a:extLst>
                <a:ext uri="{FF2B5EF4-FFF2-40B4-BE49-F238E27FC236}">
                  <a16:creationId xmlns:a16="http://schemas.microsoft.com/office/drawing/2014/main" id="{E2E4D2D8-0C87-4549-AB02-017A74AD0680}"/>
                </a:ext>
              </a:extLst>
            </p:cNvPr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279588" y="3677070"/>
            <a:ext cx="29864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95" marR="5080" indent="-24130" algn="just">
              <a:lnSpc>
                <a:spcPct val="101899"/>
              </a:lnSpc>
              <a:spcBef>
                <a:spcPts val="80"/>
              </a:spcBef>
            </a:pPr>
            <a:r>
              <a:rPr sz="1000" b="1" spc="-10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2638" y="13699"/>
            <a:ext cx="8009890" cy="2959735"/>
            <a:chOff x="2342638" y="13699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374456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937" y="478391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1098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13699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218" y="2581098"/>
            <a:ext cx="5657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9257" y="2397437"/>
            <a:ext cx="1114425" cy="575945"/>
            <a:chOff x="4169257" y="2397437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1035" y="2581098"/>
            <a:ext cx="4032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9227" y="1899386"/>
            <a:ext cx="3950970" cy="1073785"/>
            <a:chOff x="2849227" y="1899386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1936216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9055" y="2581098"/>
            <a:ext cx="799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2835" y="2397437"/>
            <a:ext cx="1114425" cy="575945"/>
            <a:chOff x="7502835" y="2397437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6002" y="2581098"/>
            <a:ext cx="8604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8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82397" y="2397437"/>
            <a:ext cx="1114425" cy="575945"/>
            <a:chOff x="8982397" y="2397437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04375" y="2453235"/>
            <a:ext cx="1043305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8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09016" y="2397437"/>
            <a:ext cx="1114425" cy="575945"/>
            <a:chOff x="10809016" y="2397437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1928" y="2389303"/>
            <a:ext cx="92138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88577" y="2397437"/>
            <a:ext cx="1114425" cy="575945"/>
            <a:chOff x="12288577" y="2397437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68350" y="2389303"/>
            <a:ext cx="9277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115195" y="2397437"/>
            <a:ext cx="1114425" cy="575945"/>
            <a:chOff x="14115195" y="2397437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134177" y="2517166"/>
            <a:ext cx="1049020" cy="294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4945" marR="5080" indent="-182880">
              <a:lnSpc>
                <a:spcPct val="105800"/>
              </a:lnSpc>
              <a:spcBef>
                <a:spcPts val="5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8202" y="520288"/>
            <a:ext cx="10887710" cy="1909445"/>
            <a:chOff x="3808202" y="520288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557118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371" y="557118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557118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1936215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10287" y="0"/>
            <a:ext cx="3124342" cy="94410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1920" marR="141605" algn="ctr">
              <a:lnSpc>
                <a:spcPct val="102200"/>
              </a:lnSpc>
              <a:spcBef>
                <a:spcPts val="80"/>
              </a:spcBef>
            </a:pPr>
            <a:r>
              <a:rPr spc="10" dirty="0"/>
              <a:t>Aim:</a:t>
            </a:r>
            <a:r>
              <a:rPr spc="-15" dirty="0"/>
              <a:t> </a:t>
            </a:r>
            <a:r>
              <a:rPr spc="10" dirty="0"/>
              <a:t>Resilient</a:t>
            </a:r>
            <a:r>
              <a:rPr spc="-15" dirty="0"/>
              <a:t> </a:t>
            </a:r>
            <a:r>
              <a:rPr spc="10" dirty="0"/>
              <a:t>students </a:t>
            </a:r>
            <a:r>
              <a:rPr spc="-455" dirty="0"/>
              <a:t> </a:t>
            </a:r>
            <a:r>
              <a:rPr spc="10" dirty="0"/>
              <a:t>leading</a:t>
            </a:r>
            <a:r>
              <a:rPr spc="-10" dirty="0"/>
              <a:t> </a:t>
            </a:r>
            <a:r>
              <a:rPr spc="10" dirty="0"/>
              <a:t>fulfiling</a:t>
            </a:r>
            <a:r>
              <a:rPr spc="-5" dirty="0"/>
              <a:t> </a:t>
            </a:r>
            <a:r>
              <a:rPr spc="10" dirty="0"/>
              <a:t>lives</a:t>
            </a:r>
          </a:p>
          <a:p>
            <a:pPr marR="18415" algn="ctr">
              <a:spcBef>
                <a:spcPts val="314"/>
              </a:spcBef>
            </a:pPr>
            <a:r>
              <a:rPr lang="en-GB" sz="1050" spc="15" dirty="0">
                <a:solidFill>
                  <a:srgbClr val="000000"/>
                </a:solidFill>
              </a:rPr>
              <a:t>Through shared values towards wellbeing</a:t>
            </a:r>
            <a:endParaRPr lang="en-US" sz="1050" b="0" spc="15"/>
          </a:p>
          <a:p>
            <a:pPr marR="19685" algn="ctr">
              <a:lnSpc>
                <a:spcPct val="100000"/>
              </a:lnSpc>
              <a:spcBef>
                <a:spcPts val="335"/>
              </a:spcBef>
            </a:pPr>
            <a:endParaRPr sz="1050" spc="15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699" y="3192016"/>
            <a:ext cx="2118995" cy="758190"/>
            <a:chOff x="13699" y="3192016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219415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19201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0144" y="3384811"/>
            <a:ext cx="131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699" y="4023127"/>
            <a:ext cx="2118995" cy="758190"/>
            <a:chOff x="13699" y="4023127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05052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02312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2281" y="4215922"/>
            <a:ext cx="157480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8315" marR="5080" indent="-476250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699" y="4835973"/>
            <a:ext cx="2118995" cy="758190"/>
            <a:chOff x="13699" y="4835973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4863372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483597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266" y="4946570"/>
            <a:ext cx="208280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99" y="5648818"/>
            <a:ext cx="2118995" cy="758190"/>
            <a:chOff x="13699" y="5648818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567621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564881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93" y="5686350"/>
            <a:ext cx="2105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265745" y="4858805"/>
            <a:ext cx="3041650" cy="1598295"/>
            <a:chOff x="12265745" y="4858805"/>
            <a:chExt cx="3041650" cy="1598295"/>
          </a:xfrm>
        </p:grpSpPr>
        <p:sp>
          <p:nvSpPr>
            <p:cNvPr id="65" name="object 65"/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276591" y="5394091"/>
            <a:ext cx="2992755" cy="489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conceptualise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'data'?</a:t>
            </a:r>
            <a:endParaRPr sz="1000">
              <a:latin typeface="Arial"/>
              <a:cs typeface="Arial"/>
            </a:endParaRPr>
          </a:p>
          <a:p>
            <a:pPr marL="487045" marR="479425" algn="ctr">
              <a:lnSpc>
                <a:spcPct val="101899"/>
              </a:lnSpc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right thresholds, for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individual/class</a:t>
            </a:r>
            <a:r>
              <a:rPr sz="1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action?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59564" y="3168650"/>
            <a:ext cx="3041650" cy="767715"/>
            <a:chOff x="8959564" y="3169183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28528" y="3366544"/>
            <a:ext cx="267589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10" marR="5080" indent="-309245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concerns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14-19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group,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around privacy issues?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959564" y="4036827"/>
            <a:ext cx="3041650" cy="1580515"/>
            <a:chOff x="8959564" y="4036827"/>
            <a:chExt cx="3041650" cy="1580515"/>
          </a:xfrm>
        </p:grpSpPr>
        <p:sp>
          <p:nvSpPr>
            <p:cNvPr id="77" name="object 77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132238" y="4562980"/>
            <a:ext cx="26689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enablers and barriers for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holistic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education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approach?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338072" y="3169183"/>
            <a:ext cx="3041650" cy="1178560"/>
            <a:chOff x="2338072" y="3169183"/>
            <a:chExt cx="3041650" cy="1178560"/>
          </a:xfrm>
        </p:grpSpPr>
        <p:sp>
          <p:nvSpPr>
            <p:cNvPr id="83" name="object 83"/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86"/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361761" y="3348278"/>
            <a:ext cx="2966720" cy="7912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66370">
              <a:lnSpc>
                <a:spcPts val="1150"/>
              </a:lnSpc>
              <a:spcBef>
                <a:spcPts val="18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 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 for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checkin apps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young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people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(1)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providing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accurate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1000" dirty="0">
              <a:latin typeface="Arial"/>
              <a:cs typeface="Arial"/>
            </a:endParaRPr>
          </a:p>
          <a:p>
            <a:pPr marL="26670" marR="19050" indent="130810">
              <a:lnSpc>
                <a:spcPts val="1220"/>
              </a:lnSpc>
              <a:spcBef>
                <a:spcPts val="1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(2) supporting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reflection,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(3)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routine,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(4)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contributing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positive</a:t>
            </a:r>
            <a:endParaRPr sz="1000" dirty="0">
              <a:latin typeface="Arial"/>
              <a:cs typeface="Arial"/>
            </a:endParaRPr>
          </a:p>
          <a:p>
            <a:pPr marL="1123950">
              <a:lnSpc>
                <a:spcPts val="1180"/>
              </a:lnSpc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outcomes</a:t>
            </a:r>
            <a:r>
              <a:rPr sz="10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28938" y="4402151"/>
            <a:ext cx="3041650" cy="1214755"/>
            <a:chOff x="2328938" y="4402151"/>
            <a:chExt cx="3041650" cy="1214755"/>
          </a:xfrm>
        </p:grpSpPr>
        <p:sp>
          <p:nvSpPr>
            <p:cNvPr id="89" name="object 89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356053" y="4745642"/>
            <a:ext cx="295973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role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individual 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general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mental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health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schools?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338071" y="5689917"/>
            <a:ext cx="3041650" cy="767715"/>
            <a:chOff x="2338071" y="5689917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361619" y="5732016"/>
            <a:ext cx="29673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young people's wellbeing? Does their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intervention help?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they know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help,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 help, and how to monitor?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653385" y="3214849"/>
            <a:ext cx="3041650" cy="1680845"/>
            <a:chOff x="5653385" y="3214849"/>
            <a:chExt cx="3041650" cy="1680845"/>
          </a:xfrm>
        </p:grpSpPr>
        <p:sp>
          <p:nvSpPr>
            <p:cNvPr id="101" name="object 101"/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701905" y="3786667"/>
            <a:ext cx="291719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most important factors in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identifying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fostering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living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supporting student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resilience?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653385" y="5041467"/>
            <a:ext cx="3041650" cy="1416050"/>
            <a:chOff x="5653385" y="5041467"/>
            <a:chExt cx="3041650" cy="1416050"/>
          </a:xfrm>
        </p:grpSpPr>
        <p:sp>
          <p:nvSpPr>
            <p:cNvPr id="107" name="object 107"/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666229" y="5485422"/>
            <a:ext cx="29883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currently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understand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regarding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student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needs?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how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does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draw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existing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resources?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9292" y="1118803"/>
            <a:ext cx="2118995" cy="849630"/>
            <a:chOff x="2799292" y="1118803"/>
            <a:chExt cx="2118995" cy="849630"/>
          </a:xfrm>
        </p:grpSpPr>
        <p:sp>
          <p:nvSpPr>
            <p:cNvPr id="113" name="object 113"/>
            <p:cNvSpPr/>
            <p:nvPr/>
          </p:nvSpPr>
          <p:spPr>
            <a:xfrm>
              <a:off x="2817559" y="11462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9292" y="11188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802005" y="1202001"/>
            <a:ext cx="20866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2736098" y="1118803"/>
            <a:ext cx="2027555" cy="849630"/>
            <a:chOff x="12736098" y="1118803"/>
            <a:chExt cx="2027555" cy="849630"/>
          </a:xfrm>
        </p:grpSpPr>
        <p:sp>
          <p:nvSpPr>
            <p:cNvPr id="117" name="object 117"/>
            <p:cNvSpPr/>
            <p:nvPr/>
          </p:nvSpPr>
          <p:spPr>
            <a:xfrm>
              <a:off x="1275436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3609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2831712" y="1275066"/>
            <a:ext cx="1809114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142004" y="1118803"/>
            <a:ext cx="1936750" cy="849630"/>
            <a:chOff x="6142004" y="1118803"/>
            <a:chExt cx="1936750" cy="849630"/>
          </a:xfrm>
        </p:grpSpPr>
        <p:sp>
          <p:nvSpPr>
            <p:cNvPr id="121" name="object 121"/>
            <p:cNvSpPr/>
            <p:nvPr/>
          </p:nvSpPr>
          <p:spPr>
            <a:xfrm>
              <a:off x="6160271" y="11462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42004" y="11188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49284" y="1275066"/>
            <a:ext cx="1894839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429918" y="1118803"/>
            <a:ext cx="2027555" cy="849630"/>
            <a:chOff x="9429918" y="1118803"/>
            <a:chExt cx="2027555" cy="849630"/>
          </a:xfrm>
        </p:grpSpPr>
        <p:sp>
          <p:nvSpPr>
            <p:cNvPr id="125" name="object 125"/>
            <p:cNvSpPr/>
            <p:nvPr/>
          </p:nvSpPr>
          <p:spPr>
            <a:xfrm>
              <a:off x="944818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42991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454608" y="1275066"/>
            <a:ext cx="195135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8959564" y="5689917"/>
            <a:ext cx="3041650" cy="767715"/>
            <a:chOff x="8959564" y="5689917"/>
            <a:chExt cx="3041650" cy="767715"/>
          </a:xfrm>
        </p:grpSpPr>
        <p:sp>
          <p:nvSpPr>
            <p:cNvPr id="129" name="object 129"/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9086145" y="5805080"/>
            <a:ext cx="276098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 can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resources,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email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templates,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knowledge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values?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between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parents.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93" y="2498900"/>
            <a:ext cx="2002903" cy="42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student and app 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teacher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136" name="object 136"/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3041" y="1183735"/>
            <a:ext cx="140208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 iyarn tool in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supporting resilient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students leading fulfiling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lives?</a:t>
            </a:r>
            <a:endParaRPr sz="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 err="1"/>
              <a:t>Iyarn</a:t>
            </a:r>
            <a:r>
              <a:rPr lang="en-AU" b="1" dirty="0"/>
              <a:t> program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The efficacy of </a:t>
            </a:r>
            <a:r>
              <a:rPr lang="en-AU" dirty="0" err="1"/>
              <a:t>checkin</a:t>
            </a:r>
            <a:r>
              <a:rPr lang="en-AU" dirty="0"/>
              <a:t> apps for young people’s wellbeing</a:t>
            </a:r>
          </a:p>
        </p:txBody>
      </p:sp>
    </p:spTree>
    <p:extLst>
      <p:ext uri="{BB962C8B-B14F-4D97-AF65-F5344CB8AC3E}">
        <p14:creationId xmlns:p14="http://schemas.microsoft.com/office/powerpoint/2010/main" val="142198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-9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796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377505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796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256454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796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79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912670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spc="9" dirty="0"/>
              <a:t>Resilient</a:t>
            </a:r>
            <a:r>
              <a:rPr spc="-14" dirty="0"/>
              <a:t> </a:t>
            </a:r>
            <a:r>
              <a:rPr spc="9" dirty="0"/>
              <a:t>students </a:t>
            </a:r>
            <a:r>
              <a:rPr spc="-426" dirty="0"/>
              <a:t> </a:t>
            </a:r>
            <a:r>
              <a:rPr spc="9" dirty="0"/>
              <a:t>leading</a:t>
            </a:r>
            <a:r>
              <a:rPr spc="-9" dirty="0"/>
              <a:t> </a:t>
            </a:r>
            <a:r>
              <a:rPr spc="9" dirty="0"/>
              <a:t>fulfiling</a:t>
            </a:r>
            <a:r>
              <a:rPr spc="-5" dirty="0"/>
              <a:t> </a:t>
            </a:r>
            <a:r>
              <a:rPr spc="9" dirty="0"/>
              <a:t>lives</a:t>
            </a:r>
            <a:endParaRPr lang="en-US"/>
          </a:p>
          <a:p>
            <a:pPr marR="18415" algn="ctr">
              <a:spcBef>
                <a:spcPts val="314"/>
              </a:spcBef>
            </a:pPr>
            <a:r>
              <a:rPr lang="en-GB" sz="950" spc="14" dirty="0">
                <a:solidFill>
                  <a:srgbClr val="000000"/>
                </a:solidFill>
              </a:rPr>
              <a:t>Through shared values towards wellbeing</a:t>
            </a:r>
            <a:endParaRPr lang="en-US" sz="950" b="0" spc="14" dirty="0"/>
          </a:p>
          <a:p>
            <a:pPr marR="18415" algn="ctr">
              <a:spcBef>
                <a:spcPts val="314"/>
              </a:spcBef>
            </a:pPr>
            <a:endParaRPr sz="950" spc="14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457014" marR="4754" indent="-445722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292" marR="4754" algn="ctr">
              <a:lnSpc>
                <a:spcPct val="99900"/>
              </a:lnSpc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13382" y="2976977"/>
            <a:ext cx="2846672" cy="718503"/>
            <a:chOff x="8959564" y="3616705"/>
            <a:chExt cx="3041650" cy="767715"/>
          </a:xfrm>
        </p:grpSpPr>
        <p:sp>
          <p:nvSpPr>
            <p:cNvPr id="83" name="object 83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4" name="object 84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5" name="object 85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464936" y="3084757"/>
            <a:ext cx="271830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fostering safe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discussions across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community,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through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 shared 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216344" y="2976977"/>
            <a:ext cx="2846672" cy="718503"/>
            <a:chOff x="2338071" y="3616705"/>
            <a:chExt cx="3041650" cy="767715"/>
          </a:xfrm>
        </p:grpSpPr>
        <p:sp>
          <p:nvSpPr>
            <p:cNvPr id="101" name="object 101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384493" y="3084757"/>
            <a:ext cx="248474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Checking in, via apps,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can support self-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awareness 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positive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routines;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resilience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216344" y="3789003"/>
            <a:ext cx="2846672" cy="718503"/>
            <a:chOff x="2338071" y="4484349"/>
            <a:chExt cx="3041650" cy="767715"/>
          </a:xfrm>
        </p:grpSpPr>
        <p:sp>
          <p:nvSpPr>
            <p:cNvPr id="107" name="object 107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217948" y="3828402"/>
            <a:ext cx="2817552" cy="588657"/>
          </a:xfrm>
          <a:prstGeom prst="rect">
            <a:avLst/>
          </a:prstGeom>
        </p:spPr>
        <p:txBody>
          <a:bodyPr vert="horz" wrap="square" lIns="0" tIns="12480" rIns="0" bIns="0" rtlCol="0" anchor="t">
            <a:spAutoFit/>
          </a:bodyPr>
          <a:lstStyle/>
          <a:p>
            <a:pPr marL="11430" marR="4445" algn="ctr">
              <a:lnSpc>
                <a:spcPct val="99900"/>
              </a:lnSpc>
              <a:spcBef>
                <a:spcPts val="98"/>
              </a:spcBef>
            </a:pP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Shared values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built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materials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(wheel segments,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email templates)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&amp;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discussion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repeated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settings,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9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00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lang="en-GB" sz="9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sz="900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endParaRPr lang="en-US" sz="936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207796" y="4549743"/>
            <a:ext cx="2846672" cy="718503"/>
            <a:chOff x="2328938" y="5297194"/>
            <a:chExt cx="3041650" cy="767715"/>
          </a:xfrm>
        </p:grpSpPr>
        <p:sp>
          <p:nvSpPr>
            <p:cNvPr id="113" name="object 113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279651" y="4589143"/>
            <a:ext cx="267729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 marR="4754" indent="-594" algn="ctr">
              <a:lnSpc>
                <a:spcPct val="99900"/>
              </a:lnSpc>
              <a:spcBef>
                <a:spcPts val="98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materials (wheel segments,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email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templates)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repeated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contexts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gives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vocabulary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'checkin'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the community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216344" y="5336125"/>
            <a:ext cx="2846672" cy="718503"/>
            <a:chOff x="2338071" y="6137438"/>
            <a:chExt cx="3041650" cy="767715"/>
          </a:xfrm>
        </p:grpSpPr>
        <p:sp>
          <p:nvSpPr>
            <p:cNvPr id="119" name="object 119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457415" y="5443906"/>
            <a:ext cx="2339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can support students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understanding their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time,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targeting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9413382" y="5336125"/>
            <a:ext cx="2846672" cy="718503"/>
            <a:chOff x="8959564" y="6137438"/>
            <a:chExt cx="3041650" cy="767715"/>
          </a:xfrm>
        </p:grpSpPr>
        <p:sp>
          <p:nvSpPr>
            <p:cNvPr id="165" name="object 165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9425137" y="5520835"/>
            <a:ext cx="2797346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619851" marR="4754" indent="-608560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Classrooms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act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sites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conversations </a:t>
            </a:r>
            <a:r>
              <a:rPr sz="936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values, led by teachers</a:t>
            </a:r>
            <a:endParaRPr sz="936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306616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42638" y="13699"/>
            <a:ext cx="8009890" cy="2959735"/>
            <a:chOff x="2342638" y="13699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374456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478391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1098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13699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218" y="2581098"/>
            <a:ext cx="5657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9257" y="2397437"/>
            <a:ext cx="1114425" cy="575945"/>
            <a:chOff x="4169257" y="2397437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1035" y="2581098"/>
            <a:ext cx="4032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9227" y="1899386"/>
            <a:ext cx="3950970" cy="1073785"/>
            <a:chOff x="2849227" y="1899386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1936216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9055" y="2581098"/>
            <a:ext cx="799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2835" y="2397437"/>
            <a:ext cx="1114425" cy="575945"/>
            <a:chOff x="7502835" y="2397437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6002" y="2581098"/>
            <a:ext cx="8604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8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82397" y="2397437"/>
            <a:ext cx="1114425" cy="575945"/>
            <a:chOff x="8982397" y="2397437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04375" y="2453235"/>
            <a:ext cx="1043305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8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09016" y="2397437"/>
            <a:ext cx="1114425" cy="575945"/>
            <a:chOff x="10809016" y="2397437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1928" y="2389303"/>
            <a:ext cx="92138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88577" y="2397437"/>
            <a:ext cx="1114425" cy="575945"/>
            <a:chOff x="12288577" y="2397437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68350" y="2389303"/>
            <a:ext cx="9277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115195" y="2397437"/>
            <a:ext cx="1114425" cy="575945"/>
            <a:chOff x="14115195" y="2397437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134177" y="2517166"/>
            <a:ext cx="1049020" cy="294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4945" marR="5080" indent="-182880">
              <a:lnSpc>
                <a:spcPct val="105800"/>
              </a:lnSpc>
              <a:spcBef>
                <a:spcPts val="5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8202" y="520288"/>
            <a:ext cx="10887710" cy="1909445"/>
            <a:chOff x="3808202" y="520288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557118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557118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557118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1936215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10287" y="0"/>
            <a:ext cx="3124342" cy="94410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1920" marR="141605" algn="ctr">
              <a:lnSpc>
                <a:spcPct val="102200"/>
              </a:lnSpc>
              <a:spcBef>
                <a:spcPts val="80"/>
              </a:spcBef>
            </a:pPr>
            <a:r>
              <a:rPr spc="10" dirty="0"/>
              <a:t>Aim:</a:t>
            </a:r>
            <a:r>
              <a:rPr spc="-15" dirty="0"/>
              <a:t> </a:t>
            </a:r>
            <a:r>
              <a:rPr spc="10" dirty="0"/>
              <a:t>Resilient</a:t>
            </a:r>
            <a:r>
              <a:rPr spc="-15" dirty="0"/>
              <a:t> </a:t>
            </a:r>
            <a:r>
              <a:rPr spc="10" dirty="0"/>
              <a:t>students </a:t>
            </a:r>
            <a:r>
              <a:rPr spc="-455" dirty="0"/>
              <a:t> </a:t>
            </a:r>
            <a:r>
              <a:rPr spc="10" dirty="0"/>
              <a:t>leading</a:t>
            </a:r>
            <a:r>
              <a:rPr spc="-10" dirty="0"/>
              <a:t> </a:t>
            </a:r>
            <a:r>
              <a:rPr spc="10" dirty="0"/>
              <a:t>fulfiling</a:t>
            </a:r>
            <a:r>
              <a:rPr spc="-5" dirty="0"/>
              <a:t> </a:t>
            </a:r>
            <a:r>
              <a:rPr spc="10" dirty="0"/>
              <a:t>lives</a:t>
            </a:r>
          </a:p>
          <a:p>
            <a:pPr marR="18415" algn="ctr">
              <a:spcBef>
                <a:spcPts val="314"/>
              </a:spcBef>
            </a:pPr>
            <a:r>
              <a:rPr lang="en-GB" sz="1050" spc="15" dirty="0">
                <a:solidFill>
                  <a:srgbClr val="000000"/>
                </a:solidFill>
              </a:rPr>
              <a:t>Through shared values towards wellbeing</a:t>
            </a:r>
            <a:endParaRPr lang="en-US" sz="1050" b="0" spc="15" dirty="0"/>
          </a:p>
          <a:p>
            <a:pPr marR="19685" algn="ctr">
              <a:lnSpc>
                <a:spcPct val="100000"/>
              </a:lnSpc>
              <a:spcBef>
                <a:spcPts val="335"/>
              </a:spcBef>
            </a:pPr>
            <a:endParaRPr sz="1050" spc="15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699" y="3192016"/>
            <a:ext cx="2118995" cy="758190"/>
            <a:chOff x="13699" y="3192016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219415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19201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0144" y="3384811"/>
            <a:ext cx="131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699" y="4023127"/>
            <a:ext cx="2118995" cy="758190"/>
            <a:chOff x="13699" y="4023127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05052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02312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2281" y="4215922"/>
            <a:ext cx="157480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8315" marR="5080" indent="-476250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699" y="4835973"/>
            <a:ext cx="2118995" cy="758190"/>
            <a:chOff x="13699" y="4835973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4863372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483597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266" y="4946570"/>
            <a:ext cx="208280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99" y="5648818"/>
            <a:ext cx="2118995" cy="758190"/>
            <a:chOff x="13699" y="5648818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567621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564881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93" y="5686350"/>
            <a:ext cx="2105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59564" y="3168650"/>
            <a:ext cx="3041650" cy="767715"/>
            <a:chOff x="8959564" y="3169183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28528" y="3366544"/>
            <a:ext cx="267589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10" marR="5080" indent="-309245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concerns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14-19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group,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around privacy issues?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338072" y="3169183"/>
            <a:ext cx="3041650" cy="1178560"/>
            <a:chOff x="2338072" y="3169183"/>
            <a:chExt cx="3041650" cy="1178560"/>
          </a:xfrm>
        </p:grpSpPr>
        <p:sp>
          <p:nvSpPr>
            <p:cNvPr id="83" name="object 83"/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86"/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361761" y="3348278"/>
            <a:ext cx="2966720" cy="7912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66370">
              <a:lnSpc>
                <a:spcPts val="1150"/>
              </a:lnSpc>
              <a:spcBef>
                <a:spcPts val="18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 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 for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checkin apps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young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people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(1)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providing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accurate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1000" dirty="0">
              <a:latin typeface="Arial"/>
              <a:cs typeface="Arial"/>
            </a:endParaRPr>
          </a:p>
          <a:p>
            <a:pPr marL="26670" marR="19050" indent="130810">
              <a:lnSpc>
                <a:spcPts val="1220"/>
              </a:lnSpc>
              <a:spcBef>
                <a:spcPts val="1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(2) supporting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reflection,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(3)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routine,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(4)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contributing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positive</a:t>
            </a:r>
            <a:endParaRPr sz="1000" dirty="0">
              <a:latin typeface="Arial"/>
              <a:cs typeface="Arial"/>
            </a:endParaRPr>
          </a:p>
          <a:p>
            <a:pPr marL="1123950">
              <a:lnSpc>
                <a:spcPts val="1180"/>
              </a:lnSpc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outcomes</a:t>
            </a:r>
            <a:r>
              <a:rPr sz="10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28938" y="4402151"/>
            <a:ext cx="3041650" cy="1214755"/>
            <a:chOff x="2328938" y="4402151"/>
            <a:chExt cx="3041650" cy="1214755"/>
          </a:xfrm>
        </p:grpSpPr>
        <p:sp>
          <p:nvSpPr>
            <p:cNvPr id="89" name="object 89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356053" y="4745642"/>
            <a:ext cx="295973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role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individual 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general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mental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health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schools?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338071" y="5689917"/>
            <a:ext cx="3041650" cy="767715"/>
            <a:chOff x="2338071" y="5689917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361619" y="5732016"/>
            <a:ext cx="29673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young people's wellbeing? Does their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intervention help?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they know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help,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 help, and how to monitor?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9292" y="1118803"/>
            <a:ext cx="2118995" cy="849630"/>
            <a:chOff x="2799292" y="1118803"/>
            <a:chExt cx="2118995" cy="849630"/>
          </a:xfrm>
        </p:grpSpPr>
        <p:sp>
          <p:nvSpPr>
            <p:cNvPr id="113" name="object 113"/>
            <p:cNvSpPr/>
            <p:nvPr/>
          </p:nvSpPr>
          <p:spPr>
            <a:xfrm>
              <a:off x="2817559" y="11462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9292" y="11188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802005" y="1202001"/>
            <a:ext cx="20866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2736098" y="1118803"/>
            <a:ext cx="2027555" cy="849630"/>
            <a:chOff x="12736098" y="1118803"/>
            <a:chExt cx="2027555" cy="849630"/>
          </a:xfrm>
        </p:grpSpPr>
        <p:sp>
          <p:nvSpPr>
            <p:cNvPr id="117" name="object 117"/>
            <p:cNvSpPr/>
            <p:nvPr/>
          </p:nvSpPr>
          <p:spPr>
            <a:xfrm>
              <a:off x="1275436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3609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2831712" y="1275066"/>
            <a:ext cx="1809114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142004" y="1118803"/>
            <a:ext cx="1936750" cy="849630"/>
            <a:chOff x="6142004" y="1118803"/>
            <a:chExt cx="1936750" cy="849630"/>
          </a:xfrm>
        </p:grpSpPr>
        <p:sp>
          <p:nvSpPr>
            <p:cNvPr id="121" name="object 121"/>
            <p:cNvSpPr/>
            <p:nvPr/>
          </p:nvSpPr>
          <p:spPr>
            <a:xfrm>
              <a:off x="6160271" y="11462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42004" y="11188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49284" y="1275066"/>
            <a:ext cx="1894839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429918" y="1118803"/>
            <a:ext cx="2027555" cy="849630"/>
            <a:chOff x="9429918" y="1118803"/>
            <a:chExt cx="2027555" cy="849630"/>
          </a:xfrm>
        </p:grpSpPr>
        <p:sp>
          <p:nvSpPr>
            <p:cNvPr id="125" name="object 125"/>
            <p:cNvSpPr/>
            <p:nvPr/>
          </p:nvSpPr>
          <p:spPr>
            <a:xfrm>
              <a:off x="944818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42991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454608" y="1275066"/>
            <a:ext cx="195135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93" y="2498900"/>
            <a:ext cx="2002903" cy="42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student and app 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teacher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136" name="object 136"/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3041" y="1183735"/>
            <a:ext cx="140208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 iyarn tool in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supporting resilient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students leading fulfiling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lives?</a:t>
            </a:r>
            <a:endParaRPr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1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 err="1"/>
              <a:t>Iyarn</a:t>
            </a:r>
            <a:r>
              <a:rPr lang="en-AU" b="1" dirty="0"/>
              <a:t> program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Teacher experiences and efficacy in supporting the wellbeing of young people</a:t>
            </a:r>
          </a:p>
        </p:txBody>
      </p:sp>
    </p:spTree>
    <p:extLst>
      <p:ext uri="{BB962C8B-B14F-4D97-AF65-F5344CB8AC3E}">
        <p14:creationId xmlns:p14="http://schemas.microsoft.com/office/powerpoint/2010/main" val="56723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object 64">
            <a:extLst>
              <a:ext uri="{FF2B5EF4-FFF2-40B4-BE49-F238E27FC236}">
                <a16:creationId xmlns:a16="http://schemas.microsoft.com/office/drawing/2014/main" id="{58BE1782-E57F-4E84-A943-B442F40AED2A}"/>
              </a:ext>
            </a:extLst>
          </p:cNvPr>
          <p:cNvGrpSpPr/>
          <p:nvPr/>
        </p:nvGrpSpPr>
        <p:grpSpPr>
          <a:xfrm>
            <a:off x="12503048" y="2923107"/>
            <a:ext cx="2846672" cy="718503"/>
            <a:chOff x="12265745" y="4484349"/>
            <a:chExt cx="3041650" cy="767715"/>
          </a:xfrm>
        </p:grpSpPr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C6D3E042-B568-4B50-9B49-39AB1BF5CB1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F3D055B3-94B8-4F90-825C-32763620F2B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EFC40D77-9694-4106-8C15-9BBD2B52DDB8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8BC7DD78-2D76-4CBA-BBCF-9A6997ECCDA3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520584" y="3084757"/>
            <a:ext cx="2794969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3875" marR="4754" indent="-22583" algn="just">
              <a:lnSpc>
                <a:spcPct val="101899"/>
              </a:lnSpc>
              <a:spcBef>
                <a:spcPts val="75"/>
              </a:spcBef>
            </a:pPr>
            <a:r>
              <a:rPr sz="936" b="1" spc="-9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936" b="1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-9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796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377505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796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796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796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499058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796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796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256454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796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96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796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79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6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79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733070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spc="9" dirty="0"/>
              <a:t>Resilient</a:t>
            </a:r>
            <a:r>
              <a:rPr spc="-14" dirty="0"/>
              <a:t> </a:t>
            </a:r>
            <a:r>
              <a:rPr spc="9" dirty="0"/>
              <a:t>students </a:t>
            </a:r>
            <a:r>
              <a:rPr spc="-426" dirty="0"/>
              <a:t> </a:t>
            </a:r>
            <a:r>
              <a:rPr spc="9" dirty="0"/>
              <a:t>leading</a:t>
            </a:r>
            <a:r>
              <a:rPr spc="-9" dirty="0"/>
              <a:t> </a:t>
            </a:r>
            <a:r>
              <a:rPr spc="9" dirty="0"/>
              <a:t>fulfiling</a:t>
            </a:r>
            <a:r>
              <a:rPr spc="-5" dirty="0"/>
              <a:t> </a:t>
            </a:r>
            <a:r>
              <a:rPr spc="9" dirty="0"/>
              <a:t>lives</a:t>
            </a:r>
            <a:endParaRPr lang="en-US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 shared values towards wellbeing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457014" marR="4754" indent="-445722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292" marR="4754" algn="ctr">
              <a:lnSpc>
                <a:spcPct val="99900"/>
              </a:lnSpc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936" b="1" spc="-9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936" b="1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507628" y="3789003"/>
            <a:ext cx="2846672" cy="718503"/>
            <a:chOff x="12265745" y="4484349"/>
            <a:chExt cx="3041650" cy="767715"/>
          </a:xfrm>
        </p:grpSpPr>
        <p:sp>
          <p:nvSpPr>
            <p:cNvPr id="65" name="object 65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8" name="object 68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552504" y="3973713"/>
            <a:ext cx="2731379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587165" marR="4754" indent="-575873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greater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aims,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role in student resilience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507628" y="4549743"/>
            <a:ext cx="2846672" cy="718503"/>
            <a:chOff x="12265745" y="5297194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4" name="object 74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525793" y="4657524"/>
            <a:ext cx="2784866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Conversations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teachers,</a:t>
            </a:r>
            <a:r>
              <a:rPr sz="936" spc="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students,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parents, </a:t>
            </a:r>
            <a:r>
              <a:rPr sz="936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wider community are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fostered by a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language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2507628" y="5336125"/>
            <a:ext cx="2846672" cy="718503"/>
            <a:chOff x="12265745" y="6137438"/>
            <a:chExt cx="3041650" cy="767715"/>
          </a:xfrm>
        </p:grpSpPr>
        <p:sp>
          <p:nvSpPr>
            <p:cNvPr id="77" name="object 77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9" name="object 79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0" name="object 80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2589366" y="5443906"/>
            <a:ext cx="265768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Data,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r>
              <a:rPr sz="936" b="1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routines, </a:t>
            </a:r>
            <a:r>
              <a:rPr sz="936" b="1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 teacher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expertise help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support student </a:t>
            </a:r>
            <a:r>
              <a:rPr sz="936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groups</a:t>
            </a:r>
            <a:r>
              <a:rPr sz="936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333333"/>
                </a:solidFill>
                <a:latin typeface="Arial"/>
                <a:cs typeface="Arial"/>
              </a:rPr>
              <a:t>and individuals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207796" y="4549743"/>
            <a:ext cx="2846672" cy="718503"/>
            <a:chOff x="2328938" y="5297194"/>
            <a:chExt cx="3041650" cy="767715"/>
          </a:xfrm>
        </p:grpSpPr>
        <p:sp>
          <p:nvSpPr>
            <p:cNvPr id="113" name="object 113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279651" y="4589143"/>
            <a:ext cx="2677298" cy="588657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 marR="4754" indent="-594" algn="ctr">
              <a:lnSpc>
                <a:spcPct val="99900"/>
              </a:lnSpc>
              <a:spcBef>
                <a:spcPts val="98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materials (wheel segments,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email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templates)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discussion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repeated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contexts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gives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vocabulary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'checkin'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across the community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216344" y="5336125"/>
            <a:ext cx="2846672" cy="718503"/>
            <a:chOff x="2338071" y="6137438"/>
            <a:chExt cx="3041650" cy="767715"/>
          </a:xfrm>
        </p:grpSpPr>
        <p:sp>
          <p:nvSpPr>
            <p:cNvPr id="119" name="object 119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457415" y="5443906"/>
            <a:ext cx="2339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can support students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understanding their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checkins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time,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targeting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319137" y="4549743"/>
            <a:ext cx="2846672" cy="718503"/>
            <a:chOff x="5653384" y="5297194"/>
            <a:chExt cx="3041650" cy="767715"/>
          </a:xfrm>
        </p:grpSpPr>
        <p:sp>
          <p:nvSpPr>
            <p:cNvPr id="137" name="object 137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334097" y="4657524"/>
            <a:ext cx="279140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Common resources can help by giving key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(such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sleep, </a:t>
            </a:r>
            <a:r>
              <a:rPr sz="936" spc="-24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mental wellbeing)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6319137" y="5336125"/>
            <a:ext cx="2846672" cy="718503"/>
            <a:chOff x="5653384" y="6137438"/>
            <a:chExt cx="3041650" cy="767715"/>
          </a:xfrm>
        </p:grpSpPr>
        <p:sp>
          <p:nvSpPr>
            <p:cNvPr id="143" name="object 143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6410358" y="5520835"/>
            <a:ext cx="2638669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73098">
              <a:lnSpc>
                <a:spcPct val="101899"/>
              </a:lnSpc>
              <a:spcBef>
                <a:spcPts val="75"/>
              </a:spcBef>
            </a:pPr>
            <a:r>
              <a:rPr sz="936" spc="-14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 can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identify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 tailor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 their 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students,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building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into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teaching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936" b="1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936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936" b="1" spc="-2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36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936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9413382" y="5336125"/>
            <a:ext cx="2846672" cy="718503"/>
            <a:chOff x="8959564" y="6137438"/>
            <a:chExt cx="3041650" cy="767715"/>
          </a:xfrm>
        </p:grpSpPr>
        <p:sp>
          <p:nvSpPr>
            <p:cNvPr id="165" name="object 165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9425137" y="5520835"/>
            <a:ext cx="2797346" cy="29403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619851" marR="4754" indent="-608560">
              <a:lnSpc>
                <a:spcPct val="101899"/>
              </a:lnSpc>
              <a:spcBef>
                <a:spcPts val="75"/>
              </a:spcBef>
            </a:pP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Classrooms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act</a:t>
            </a:r>
            <a:r>
              <a:rPr sz="936" spc="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sites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93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conversations </a:t>
            </a:r>
            <a:r>
              <a:rPr sz="936" spc="-2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936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36" dirty="0">
                <a:solidFill>
                  <a:srgbClr val="333333"/>
                </a:solidFill>
                <a:latin typeface="Arial"/>
                <a:cs typeface="Arial"/>
              </a:rPr>
              <a:t>values, led by teachers</a:t>
            </a:r>
            <a:endParaRPr sz="936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416434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64">
            <a:extLst>
              <a:ext uri="{FF2B5EF4-FFF2-40B4-BE49-F238E27FC236}">
                <a16:creationId xmlns:a16="http://schemas.microsoft.com/office/drawing/2014/main" id="{AED43D6C-C937-43F5-B3BF-7DB1F9E6DB55}"/>
              </a:ext>
            </a:extLst>
          </p:cNvPr>
          <p:cNvGrpSpPr/>
          <p:nvPr/>
        </p:nvGrpSpPr>
        <p:grpSpPr>
          <a:xfrm>
            <a:off x="12242585" y="3201149"/>
            <a:ext cx="3041650" cy="1598295"/>
            <a:chOff x="12265745" y="4858805"/>
            <a:chExt cx="3041650" cy="1598295"/>
          </a:xfrm>
        </p:grpSpPr>
        <p:sp>
          <p:nvSpPr>
            <p:cNvPr id="141" name="object 65">
              <a:extLst>
                <a:ext uri="{FF2B5EF4-FFF2-40B4-BE49-F238E27FC236}">
                  <a16:creationId xmlns:a16="http://schemas.microsoft.com/office/drawing/2014/main" id="{6F9259F4-C64D-4B95-A3DD-B97B158B5401}"/>
                </a:ext>
              </a:extLst>
            </p:cNvPr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66">
              <a:extLst>
                <a:ext uri="{FF2B5EF4-FFF2-40B4-BE49-F238E27FC236}">
                  <a16:creationId xmlns:a16="http://schemas.microsoft.com/office/drawing/2014/main" id="{77D7C936-C652-4283-A3DB-CF023CD58372}"/>
                </a:ext>
              </a:extLst>
            </p:cNvPr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67">
              <a:extLst>
                <a:ext uri="{FF2B5EF4-FFF2-40B4-BE49-F238E27FC236}">
                  <a16:creationId xmlns:a16="http://schemas.microsoft.com/office/drawing/2014/main" id="{55EAEECC-790C-4A21-B93A-B967DA7AD72C}"/>
                </a:ext>
              </a:extLst>
            </p:cNvPr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8">
              <a:extLst>
                <a:ext uri="{FF2B5EF4-FFF2-40B4-BE49-F238E27FC236}">
                  <a16:creationId xmlns:a16="http://schemas.microsoft.com/office/drawing/2014/main" id="{E2E4D2D8-0C87-4549-AB02-017A74AD0680}"/>
                </a:ext>
              </a:extLst>
            </p:cNvPr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279588" y="3677070"/>
            <a:ext cx="298640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95" marR="5080" indent="-24130" algn="just">
              <a:lnSpc>
                <a:spcPct val="101899"/>
              </a:lnSpc>
              <a:spcBef>
                <a:spcPts val="80"/>
              </a:spcBef>
            </a:pPr>
            <a:r>
              <a:rPr sz="1000" b="1" spc="-10" dirty="0">
                <a:solidFill>
                  <a:srgbClr val="333333"/>
                </a:solidFill>
                <a:latin typeface="Arial"/>
                <a:cs typeface="Arial"/>
              </a:rPr>
              <a:t>Teachers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are able to use checkin data to support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their students; it helps identify critical moments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(positive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challenges)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intervening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2638" y="13699"/>
            <a:ext cx="8009890" cy="2959735"/>
            <a:chOff x="2342638" y="13699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374456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937" y="478391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1098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13699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4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218" y="2581098"/>
            <a:ext cx="5657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9257" y="2397437"/>
            <a:ext cx="1114425" cy="575945"/>
            <a:chOff x="4169257" y="2397437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1035" y="2581098"/>
            <a:ext cx="4032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9227" y="1899386"/>
            <a:ext cx="3950970" cy="1073785"/>
            <a:chOff x="2849227" y="1899386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1936216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9055" y="2581098"/>
            <a:ext cx="799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2835" y="2397437"/>
            <a:ext cx="1114425" cy="575945"/>
            <a:chOff x="7502835" y="2397437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6002" y="2581098"/>
            <a:ext cx="8604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8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82397" y="2397437"/>
            <a:ext cx="1114425" cy="575945"/>
            <a:chOff x="8982397" y="2397437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9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04375" y="2453235"/>
            <a:ext cx="1043305" cy="42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Embedded across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community,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8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09016" y="2397437"/>
            <a:ext cx="1114425" cy="575945"/>
            <a:chOff x="10809016" y="2397437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1928" y="2389303"/>
            <a:ext cx="92138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partnership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staff,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 parents, wider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288577" y="2397437"/>
            <a:ext cx="1114425" cy="575945"/>
            <a:chOff x="12288577" y="2397437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1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9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68350" y="2389303"/>
            <a:ext cx="9277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0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embed this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115195" y="2397437"/>
            <a:ext cx="1114425" cy="575945"/>
            <a:chOff x="14115195" y="2397437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42483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39743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5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1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9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134177" y="2517166"/>
            <a:ext cx="1049020" cy="294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4945" marR="5080" indent="-182880">
              <a:lnSpc>
                <a:spcPct val="105800"/>
              </a:lnSpc>
              <a:spcBef>
                <a:spcPts val="50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8202" y="520288"/>
            <a:ext cx="10887710" cy="1909445"/>
            <a:chOff x="3808202" y="520288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557118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584517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371" y="557118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557118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0" y="27330"/>
                  </a:lnTo>
                  <a:lnTo>
                    <a:pt x="799" y="23311"/>
                  </a:lnTo>
                  <a:lnTo>
                    <a:pt x="2398" y="19451"/>
                  </a:lnTo>
                  <a:lnTo>
                    <a:pt x="3996" y="15590"/>
                  </a:lnTo>
                  <a:lnTo>
                    <a:pt x="6273" y="12183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1936215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10287" y="0"/>
            <a:ext cx="3124342" cy="94410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1920" marR="141605" algn="ctr">
              <a:lnSpc>
                <a:spcPct val="102200"/>
              </a:lnSpc>
              <a:spcBef>
                <a:spcPts val="80"/>
              </a:spcBef>
            </a:pPr>
            <a:r>
              <a:rPr spc="10" dirty="0"/>
              <a:t>Aim:</a:t>
            </a:r>
            <a:r>
              <a:rPr spc="-15" dirty="0"/>
              <a:t> </a:t>
            </a:r>
            <a:r>
              <a:rPr spc="10" dirty="0"/>
              <a:t>Resilient</a:t>
            </a:r>
            <a:r>
              <a:rPr spc="-15" dirty="0"/>
              <a:t> </a:t>
            </a:r>
            <a:r>
              <a:rPr spc="10" dirty="0"/>
              <a:t>students </a:t>
            </a:r>
            <a:r>
              <a:rPr spc="-455" dirty="0"/>
              <a:t> </a:t>
            </a:r>
            <a:r>
              <a:rPr spc="10" dirty="0"/>
              <a:t>leading</a:t>
            </a:r>
            <a:r>
              <a:rPr spc="-10" dirty="0"/>
              <a:t> </a:t>
            </a:r>
            <a:r>
              <a:rPr spc="10" dirty="0"/>
              <a:t>fulfiling</a:t>
            </a:r>
            <a:r>
              <a:rPr spc="-5" dirty="0"/>
              <a:t> </a:t>
            </a:r>
            <a:r>
              <a:rPr spc="10" dirty="0"/>
              <a:t>lives</a:t>
            </a:r>
          </a:p>
          <a:p>
            <a:pPr marR="18415" algn="ctr">
              <a:spcBef>
                <a:spcPts val="314"/>
              </a:spcBef>
            </a:pPr>
            <a:r>
              <a:rPr lang="en-GB" sz="1050" spc="15" dirty="0">
                <a:solidFill>
                  <a:srgbClr val="000000"/>
                </a:solidFill>
              </a:rPr>
              <a:t>Through shared values towards wellbeing</a:t>
            </a:r>
            <a:endParaRPr lang="en-US" sz="1050" b="0" spc="15"/>
          </a:p>
          <a:p>
            <a:pPr marR="19685" algn="ctr">
              <a:lnSpc>
                <a:spcPct val="100000"/>
              </a:lnSpc>
              <a:spcBef>
                <a:spcPts val="335"/>
              </a:spcBef>
            </a:pPr>
            <a:endParaRPr sz="1050" spc="15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699" y="3192016"/>
            <a:ext cx="2118995" cy="758190"/>
            <a:chOff x="13699" y="3192016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219415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19201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0144" y="3384811"/>
            <a:ext cx="131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Checkins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699" y="4023127"/>
            <a:ext cx="2118995" cy="758190"/>
            <a:chOff x="13699" y="4023127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050526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02312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6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2281" y="4215922"/>
            <a:ext cx="1574800" cy="334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8315" marR="5080" indent="-476250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wheel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699" y="4835973"/>
            <a:ext cx="2118995" cy="758190"/>
            <a:chOff x="13699" y="4835973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4863372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483597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266" y="4946570"/>
            <a:ext cx="208280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Whole class/school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work (guided by iyarn checkins) +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parental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involvement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99" y="5648818"/>
            <a:ext cx="2118995" cy="758190"/>
            <a:chOff x="13699" y="5648818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567621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564881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0"/>
                  </a:lnTo>
                  <a:lnTo>
                    <a:pt x="74304" y="5587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93" y="5686350"/>
            <a:ext cx="2105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who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iyarn to support awareness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routine, and provide individual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265745" y="4858805"/>
            <a:ext cx="3041650" cy="1598295"/>
            <a:chOff x="12265745" y="4858805"/>
            <a:chExt cx="3041650" cy="1598295"/>
          </a:xfrm>
        </p:grpSpPr>
        <p:sp>
          <p:nvSpPr>
            <p:cNvPr id="65" name="object 65"/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276591" y="5394091"/>
            <a:ext cx="2992755" cy="489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conceptualise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'data'?</a:t>
            </a:r>
            <a:endParaRPr sz="1000">
              <a:latin typeface="Arial"/>
              <a:cs typeface="Arial"/>
            </a:endParaRPr>
          </a:p>
          <a:p>
            <a:pPr marL="487045" marR="479425" algn="ctr">
              <a:lnSpc>
                <a:spcPct val="101899"/>
              </a:lnSpc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right thresholds, for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individual/class</a:t>
            </a:r>
            <a:r>
              <a:rPr sz="1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action?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28938" y="4402151"/>
            <a:ext cx="3041650" cy="1214755"/>
            <a:chOff x="2328938" y="4402151"/>
            <a:chExt cx="3041650" cy="1214755"/>
          </a:xfrm>
        </p:grpSpPr>
        <p:sp>
          <p:nvSpPr>
            <p:cNvPr id="89" name="object 89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356053" y="4745642"/>
            <a:ext cx="295973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role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individual 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group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targeted,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general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mental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health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schools?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338071" y="5689917"/>
            <a:ext cx="3041650" cy="767715"/>
            <a:chOff x="2338071" y="5689917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361619" y="5732016"/>
            <a:ext cx="29673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young people's wellbeing? Does their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intervention help?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they know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help,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to help, and how to monitor?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653385" y="5041467"/>
            <a:ext cx="3041650" cy="1416050"/>
            <a:chOff x="5653385" y="5041467"/>
            <a:chExt cx="3041650" cy="1416050"/>
          </a:xfrm>
        </p:grpSpPr>
        <p:sp>
          <p:nvSpPr>
            <p:cNvPr id="107" name="object 107"/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666229" y="5485422"/>
            <a:ext cx="29883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currently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understand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regarding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wellbeing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student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needs? </a:t>
            </a:r>
            <a:r>
              <a:rPr sz="1000" b="1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 how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does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draw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existing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resources?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9292" y="1118803"/>
            <a:ext cx="2118995" cy="849630"/>
            <a:chOff x="2799292" y="1118803"/>
            <a:chExt cx="2118995" cy="849630"/>
          </a:xfrm>
        </p:grpSpPr>
        <p:sp>
          <p:nvSpPr>
            <p:cNvPr id="113" name="object 113"/>
            <p:cNvSpPr/>
            <p:nvPr/>
          </p:nvSpPr>
          <p:spPr>
            <a:xfrm>
              <a:off x="2817559" y="11462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9292" y="1118803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802005" y="1202001"/>
            <a:ext cx="208661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develop awareness of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values, and take responsibility for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through reflective routines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2736098" y="1118803"/>
            <a:ext cx="2027555" cy="849630"/>
            <a:chOff x="12736098" y="1118803"/>
            <a:chExt cx="2027555" cy="849630"/>
          </a:xfrm>
        </p:grpSpPr>
        <p:sp>
          <p:nvSpPr>
            <p:cNvPr id="117" name="object 117"/>
            <p:cNvSpPr/>
            <p:nvPr/>
          </p:nvSpPr>
          <p:spPr>
            <a:xfrm>
              <a:off x="1275436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3609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2831712" y="1275066"/>
            <a:ext cx="1809114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Expert teachers support their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students in developing &amp;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142004" y="1118803"/>
            <a:ext cx="1936750" cy="849630"/>
            <a:chOff x="6142004" y="1118803"/>
            <a:chExt cx="1936750" cy="849630"/>
          </a:xfrm>
        </p:grpSpPr>
        <p:sp>
          <p:nvSpPr>
            <p:cNvPr id="121" name="object 121"/>
            <p:cNvSpPr/>
            <p:nvPr/>
          </p:nvSpPr>
          <p:spPr>
            <a:xfrm>
              <a:off x="6160271" y="11462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42004" y="1118803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49284" y="1275066"/>
            <a:ext cx="1894839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Schools articulate their shared </a:t>
            </a:r>
            <a:r>
              <a:rPr sz="1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aims and values for holistic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9429918" y="1118803"/>
            <a:ext cx="2027555" cy="849630"/>
            <a:chOff x="9429918" y="1118803"/>
            <a:chExt cx="2027555" cy="849630"/>
          </a:xfrm>
        </p:grpSpPr>
        <p:sp>
          <p:nvSpPr>
            <p:cNvPr id="125" name="object 125"/>
            <p:cNvSpPr/>
            <p:nvPr/>
          </p:nvSpPr>
          <p:spPr>
            <a:xfrm>
              <a:off x="9448185" y="11462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429918" y="1118803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454608" y="1275066"/>
            <a:ext cx="1951355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School communities embed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values, in partnership with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their members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93" y="2498900"/>
            <a:ext cx="2002903" cy="42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student and app 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teacher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136" name="object 136"/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63041" y="1183735"/>
            <a:ext cx="140208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 iyarn tool in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supporting resilient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students leading fulfiling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lives?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145" name="object 128">
            <a:extLst>
              <a:ext uri="{FF2B5EF4-FFF2-40B4-BE49-F238E27FC236}">
                <a16:creationId xmlns:a16="http://schemas.microsoft.com/office/drawing/2014/main" id="{F46AA335-CF4F-4108-B350-7E001630F6B3}"/>
              </a:ext>
            </a:extLst>
          </p:cNvPr>
          <p:cNvGrpSpPr/>
          <p:nvPr/>
        </p:nvGrpSpPr>
        <p:grpSpPr>
          <a:xfrm>
            <a:off x="8959564" y="5689917"/>
            <a:ext cx="3041650" cy="767715"/>
            <a:chOff x="8959564" y="5689917"/>
            <a:chExt cx="3041650" cy="767715"/>
          </a:xfrm>
        </p:grpSpPr>
        <p:sp>
          <p:nvSpPr>
            <p:cNvPr id="146" name="object 129">
              <a:extLst>
                <a:ext uri="{FF2B5EF4-FFF2-40B4-BE49-F238E27FC236}">
                  <a16:creationId xmlns:a16="http://schemas.microsoft.com/office/drawing/2014/main" id="{1FA7B031-BF3D-4A51-BEDA-5E0177F46BAB}"/>
                </a:ext>
              </a:extLst>
            </p:cNvPr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30">
              <a:extLst>
                <a:ext uri="{FF2B5EF4-FFF2-40B4-BE49-F238E27FC236}">
                  <a16:creationId xmlns:a16="http://schemas.microsoft.com/office/drawing/2014/main" id="{92F40400-2436-4985-9F50-3A60F6B1B8B3}"/>
                </a:ext>
              </a:extLst>
            </p:cNvPr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31">
              <a:extLst>
                <a:ext uri="{FF2B5EF4-FFF2-40B4-BE49-F238E27FC236}">
                  <a16:creationId xmlns:a16="http://schemas.microsoft.com/office/drawing/2014/main" id="{AF192B9A-3197-4FAF-B08E-0E3B904A08EA}"/>
                </a:ext>
              </a:extLst>
            </p:cNvPr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32">
              <a:extLst>
                <a:ext uri="{FF2B5EF4-FFF2-40B4-BE49-F238E27FC236}">
                  <a16:creationId xmlns:a16="http://schemas.microsoft.com/office/drawing/2014/main" id="{9EEDBF88-5E5F-4EE3-B705-E1E46BA1941A}"/>
                </a:ext>
              </a:extLst>
            </p:cNvPr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33">
            <a:extLst>
              <a:ext uri="{FF2B5EF4-FFF2-40B4-BE49-F238E27FC236}">
                <a16:creationId xmlns:a16="http://schemas.microsoft.com/office/drawing/2014/main" id="{8FA8F7FC-4A2A-4E9A-A3BF-C653AA9E9541}"/>
              </a:ext>
            </a:extLst>
          </p:cNvPr>
          <p:cNvSpPr txBox="1"/>
          <p:nvPr/>
        </p:nvSpPr>
        <p:spPr>
          <a:xfrm>
            <a:off x="9086145" y="5805080"/>
            <a:ext cx="2760980" cy="4895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 can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resources,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email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templates,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support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knowledge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values?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Including between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teachers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parents.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83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3710892-2001-43A9-8752-55DB67A78334}" vid="{CF9F37BA-3B91-4A44-93B8-7D4A0E0B2E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90A049240F0E4C9569D82BEC6E7348" ma:contentTypeVersion="18" ma:contentTypeDescription="Create a new document." ma:contentTypeScope="" ma:versionID="ff198d274bc8d3e4f1cb231e22c4d5bc">
  <xsd:schema xmlns:xsd="http://www.w3.org/2001/XMLSchema" xmlns:xs="http://www.w3.org/2001/XMLSchema" xmlns:p="http://schemas.microsoft.com/office/2006/metadata/properties" xmlns:ns2="010de881-5e6a-4240-b83a-1f79a6234344" xmlns:ns3="25de865c-f28c-4fb1-9303-04c8ff567ad6" targetNamespace="http://schemas.microsoft.com/office/2006/metadata/properties" ma:root="true" ma:fieldsID="90ae7967104b8b1541559a81191cad6d" ns2:_="" ns3:_="">
    <xsd:import namespace="010de881-5e6a-4240-b83a-1f79a6234344"/>
    <xsd:import namespace="25de865c-f28c-4fb1-9303-04c8ff567ad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Location" minOccurs="0"/>
                <xsd:element ref="ns2:SharedWithUsers" minOccurs="0"/>
                <xsd:element ref="ns2:SharedWithDetail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de881-5e6a-4240-b83a-1f79a623434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fef7914-8384-4319-8444-378afdf4f65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c4a3394-c52a-47b8-a282-f923546a63f1}" ma:internalName="TaxCatchAll" ma:showField="CatchAllData" ma:web="010de881-5e6a-4240-b83a-1f79a6234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e865c-f28c-4fb1-9303-04c8ff567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fef7914-8384-4319-8444-378afdf4f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010de881-5e6a-4240-b83a-1f79a6234344">
      <Terms xmlns="http://schemas.microsoft.com/office/infopath/2007/PartnerControls"/>
    </TaxKeywordTaxHTField>
    <TaxCatchAll xmlns="010de881-5e6a-4240-b83a-1f79a6234344" xsi:nil="true"/>
    <lcf76f155ced4ddcb4097134ff3c332f xmlns="25de865c-f28c-4fb1-9303-04c8ff567a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6BCA3A9-828F-4686-8D79-37E572F5A6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de881-5e6a-4240-b83a-1f79a6234344"/>
    <ds:schemaRef ds:uri="25de865c-f28c-4fb1-9303-04c8ff567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32DC10-4285-498B-9B28-EBCC6B47A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77D1C-F630-4ED8-A734-6862BD2A2910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010de881-5e6a-4240-b83a-1f79a6234344"/>
    <ds:schemaRef ds:uri="25de865c-f28c-4fb1-9303-04c8ff567ad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3600</Words>
  <Application>Microsoft Office PowerPoint</Application>
  <PresentationFormat>Custom</PresentationFormat>
  <Paragraphs>332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Office Theme</vt:lpstr>
      <vt:lpstr>1_Office Theme</vt:lpstr>
      <vt:lpstr>Iyarn program model</vt:lpstr>
      <vt:lpstr>Aim: Resilient students  leading fulfiling lives Through shared values towards wellbeing</vt:lpstr>
      <vt:lpstr>Aim: Resilient students  leading fulfiling lives Through shared values towards wellbeing </vt:lpstr>
      <vt:lpstr>Iyarn program model</vt:lpstr>
      <vt:lpstr>Aim: Resilient students  leading fulfiling lives Through shared values towards wellbeing </vt:lpstr>
      <vt:lpstr>Aim: Resilient students  leading fulfiling lives Through shared values towards wellbeing </vt:lpstr>
      <vt:lpstr>Iyarn program model</vt:lpstr>
      <vt:lpstr>Aim: Resilient students  leading fulfiling lives Through shared values towards wellbeing</vt:lpstr>
      <vt:lpstr>Aim: Resilient students  leading fulfiling lives Through shared values towards wellbeing </vt:lpstr>
      <vt:lpstr>Iyarn program model</vt:lpstr>
      <vt:lpstr>Aim: Resilient students  leading fulfiling lives Through shared values towards wellbeing</vt:lpstr>
      <vt:lpstr>Aim: Resilient students  leading fulfiling lives Through shared values towards wellbeing </vt:lpstr>
      <vt:lpstr>Iyarn program model</vt:lpstr>
      <vt:lpstr>Aim: Resilient students  leading fulfiling lives Through shared values towards wellbeing</vt:lpstr>
      <vt:lpstr>Aim: Resilient students  leading fulfiling lives Through shared values towards wellbeing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Resilient students  leading fulfiling lives Values based education</dc:title>
  <cp:lastModifiedBy>Simon Knight</cp:lastModifiedBy>
  <cp:revision>42</cp:revision>
  <dcterms:created xsi:type="dcterms:W3CDTF">2022-03-11T02:45:05Z</dcterms:created>
  <dcterms:modified xsi:type="dcterms:W3CDTF">2022-07-12T11:13:31Z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2022-03-11T00:00:00Z</vt:filetime>
  </property>
  <property fmtid="{D5CDD505-2E9C-101B-9397-08002B2CF9AE}" pid="5" name="MSIP_Label_51a6c3db-1667-4f49-995a-8b9973972958_Enabled">
    <vt:lpwstr>true</vt:lpwstr>
  </property>
  <property fmtid="{D5CDD505-2E9C-101B-9397-08002B2CF9AE}" pid="6" name="MSIP_Label_51a6c3db-1667-4f49-995a-8b9973972958_SetDate">
    <vt:lpwstr>2022-03-11T02:45:10Z</vt:lpwstr>
  </property>
  <property fmtid="{D5CDD505-2E9C-101B-9397-08002B2CF9AE}" pid="7" name="MSIP_Label_51a6c3db-1667-4f49-995a-8b9973972958_Method">
    <vt:lpwstr>Standard</vt:lpwstr>
  </property>
  <property fmtid="{D5CDD505-2E9C-101B-9397-08002B2CF9AE}" pid="8" name="MSIP_Label_51a6c3db-1667-4f49-995a-8b9973972958_Name">
    <vt:lpwstr>UTS-Internal</vt:lpwstr>
  </property>
  <property fmtid="{D5CDD505-2E9C-101B-9397-08002B2CF9AE}" pid="9" name="MSIP_Label_51a6c3db-1667-4f49-995a-8b9973972958_SiteId">
    <vt:lpwstr>e8911c26-cf9f-4a9c-878e-527807be8791</vt:lpwstr>
  </property>
  <property fmtid="{D5CDD505-2E9C-101B-9397-08002B2CF9AE}" pid="10" name="MSIP_Label_51a6c3db-1667-4f49-995a-8b9973972958_ActionId">
    <vt:lpwstr>fb5b0feb-68b7-4c7b-8082-000cdbe85439</vt:lpwstr>
  </property>
  <property fmtid="{D5CDD505-2E9C-101B-9397-08002B2CF9AE}" pid="11" name="MSIP_Label_51a6c3db-1667-4f49-995a-8b9973972958_ContentBits">
    <vt:lpwstr>0</vt:lpwstr>
  </property>
  <property fmtid="{D5CDD505-2E9C-101B-9397-08002B2CF9AE}" pid="12" name="ContentTypeId">
    <vt:lpwstr>0x010100D590A049240F0E4C9569D82BEC6E7348</vt:lpwstr>
  </property>
  <property fmtid="{D5CDD505-2E9C-101B-9397-08002B2CF9AE}" pid="13" name="TaxKeyword">
    <vt:lpwstr/>
  </property>
  <property fmtid="{D5CDD505-2E9C-101B-9397-08002B2CF9AE}" pid="14" name="MediaServiceImageTags">
    <vt:lpwstr/>
  </property>
</Properties>
</file>