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2_D6A0FC13.xml" ContentType="application/vnd.ms-powerpoint.comments+xml"/>
  <Override PartName="/ppt/comments/modernComment_108_4336106B.xml" ContentType="application/vnd.ms-powerpoint.comments+xml"/>
  <Override PartName="/ppt/comments/modernComment_10E_D3AE0E59.xml" ContentType="application/vnd.ms-powerpoint.comments+xml"/>
  <Override PartName="/ppt/comments/modernComment_10F_90B86C3.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77" r:id="rId6"/>
    <p:sldId id="257" r:id="rId7"/>
    <p:sldId id="258" r:id="rId8"/>
    <p:sldId id="259" r:id="rId9"/>
    <p:sldId id="276"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BC6AE0-D69C-4D51-98C9-850DBF79C960}">
          <p14:sldIdLst>
            <p14:sldId id="256"/>
            <p14:sldId id="277"/>
          </p14:sldIdLst>
        </p14:section>
        <p14:section name="Before Checking-in" id="{0B95193A-E709-4715-AB76-B715B644B187}">
          <p14:sldIdLst>
            <p14:sldId id="257"/>
            <p14:sldId id="258"/>
            <p14:sldId id="259"/>
            <p14:sldId id="276"/>
          </p14:sldIdLst>
        </p14:section>
        <p14:section name="Checking-in" id="{B4979AEF-0C01-448B-9273-CFAC003A5187}">
          <p14:sldIdLst>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FF750D-B619-68BD-7D04-A302BE7928D9}" name="Simon Knight" initials="SK" userId="S::simon.knight@uts.edu.au::9061304c-fc0b-448c-b339-58b2ccbf8f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236"/>
    <a:srgbClr val="E4A302"/>
    <a:srgbClr val="FDB603"/>
    <a:srgbClr val="FC6224"/>
    <a:srgbClr val="DF4203"/>
    <a:srgbClr val="FB536B"/>
    <a:srgbClr val="FA3C57"/>
    <a:srgbClr val="FA2E4B"/>
    <a:srgbClr val="FC7E8F"/>
    <a:srgbClr val="28B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Knight" userId="9061304c-fc0b-448c-b339-58b2ccbf8fd2" providerId="ADAL" clId="{F82B1D18-8707-4967-A29A-9B553708D75D}"/>
    <pc:docChg chg="undo custSel addSld delSld modSld sldOrd modSection">
      <pc:chgData name="Simon Knight" userId="9061304c-fc0b-448c-b339-58b2ccbf8fd2" providerId="ADAL" clId="{F82B1D18-8707-4967-A29A-9B553708D75D}" dt="2022-07-11T11:32:43.316" v="916" actId="790"/>
      <pc:docMkLst>
        <pc:docMk/>
      </pc:docMkLst>
      <pc:sldChg chg="modSp">
        <pc:chgData name="Simon Knight" userId="9061304c-fc0b-448c-b339-58b2ccbf8fd2" providerId="ADAL" clId="{F82B1D18-8707-4967-A29A-9B553708D75D}" dt="2022-07-11T11:32:03.110" v="913" actId="20577"/>
        <pc:sldMkLst>
          <pc:docMk/>
          <pc:sldMk cId="3105552213" sldId="257"/>
        </pc:sldMkLst>
        <pc:spChg chg="mod">
          <ac:chgData name="Simon Knight" userId="9061304c-fc0b-448c-b339-58b2ccbf8fd2" providerId="ADAL" clId="{F82B1D18-8707-4967-A29A-9B553708D75D}" dt="2022-07-11T11:32:03.110" v="913" actId="20577"/>
          <ac:spMkLst>
            <pc:docMk/>
            <pc:sldMk cId="3105552213" sldId="257"/>
            <ac:spMk id="3" creationId="{2583E383-A4E8-E8E9-B7B3-CEE34929CD63}"/>
          </ac:spMkLst>
        </pc:spChg>
      </pc:sldChg>
      <pc:sldChg chg="modSp">
        <pc:chgData name="Simon Knight" userId="9061304c-fc0b-448c-b339-58b2ccbf8fd2" providerId="ADAL" clId="{F82B1D18-8707-4967-A29A-9B553708D75D}" dt="2022-07-11T11:32:29.310" v="915"/>
        <pc:sldMkLst>
          <pc:docMk/>
          <pc:sldMk cId="3600874515" sldId="258"/>
        </pc:sldMkLst>
        <pc:spChg chg="mod">
          <ac:chgData name="Simon Knight" userId="9061304c-fc0b-448c-b339-58b2ccbf8fd2" providerId="ADAL" clId="{F82B1D18-8707-4967-A29A-9B553708D75D}" dt="2022-07-11T11:32:29.310" v="915"/>
          <ac:spMkLst>
            <pc:docMk/>
            <pc:sldMk cId="3600874515" sldId="258"/>
            <ac:spMk id="3" creationId="{2583E383-A4E8-E8E9-B7B3-CEE34929CD63}"/>
          </ac:spMkLst>
        </pc:spChg>
      </pc:sldChg>
      <pc:sldChg chg="del">
        <pc:chgData name="Simon Knight" userId="9061304c-fc0b-448c-b339-58b2ccbf8fd2" providerId="ADAL" clId="{F82B1D18-8707-4967-A29A-9B553708D75D}" dt="2022-07-11T11:26:39.507" v="309" actId="2696"/>
        <pc:sldMkLst>
          <pc:docMk/>
          <pc:sldMk cId="734149445" sldId="260"/>
        </pc:sldMkLst>
      </pc:sldChg>
      <pc:sldChg chg="addSp delSp modSp">
        <pc:chgData name="Simon Knight" userId="9061304c-fc0b-448c-b339-58b2ccbf8fd2" providerId="ADAL" clId="{F82B1D18-8707-4967-A29A-9B553708D75D}" dt="2022-07-11T11:24:58.529" v="308" actId="478"/>
        <pc:sldMkLst>
          <pc:docMk/>
          <pc:sldMk cId="1127616619" sldId="264"/>
        </pc:sldMkLst>
        <pc:spChg chg="mod">
          <ac:chgData name="Simon Knight" userId="9061304c-fc0b-448c-b339-58b2ccbf8fd2" providerId="ADAL" clId="{F82B1D18-8707-4967-A29A-9B553708D75D}" dt="2022-07-11T11:19:43.270" v="14" actId="27636"/>
          <ac:spMkLst>
            <pc:docMk/>
            <pc:sldMk cId="1127616619" sldId="264"/>
            <ac:spMk id="3" creationId="{2583E383-A4E8-E8E9-B7B3-CEE34929CD63}"/>
          </ac:spMkLst>
        </pc:spChg>
        <pc:spChg chg="mod">
          <ac:chgData name="Simon Knight" userId="9061304c-fc0b-448c-b339-58b2ccbf8fd2" providerId="ADAL" clId="{F82B1D18-8707-4967-A29A-9B553708D75D}" dt="2022-07-11T11:19:17.437" v="1" actId="1076"/>
          <ac:spMkLst>
            <pc:docMk/>
            <pc:sldMk cId="1127616619" sldId="264"/>
            <ac:spMk id="6" creationId="{3B277512-FBBE-DA56-DCBB-B38A001F3E58}"/>
          </ac:spMkLst>
        </pc:spChg>
        <pc:spChg chg="add mod">
          <ac:chgData name="Simon Knight" userId="9061304c-fc0b-448c-b339-58b2ccbf8fd2" providerId="ADAL" clId="{F82B1D18-8707-4967-A29A-9B553708D75D}" dt="2022-07-11T11:20:28.318" v="20" actId="1076"/>
          <ac:spMkLst>
            <pc:docMk/>
            <pc:sldMk cId="1127616619" sldId="264"/>
            <ac:spMk id="13" creationId="{CA68FE16-F4CB-4AAA-B3C9-407BF8A87897}"/>
          </ac:spMkLst>
        </pc:spChg>
        <pc:spChg chg="add del mod">
          <ac:chgData name="Simon Knight" userId="9061304c-fc0b-448c-b339-58b2ccbf8fd2" providerId="ADAL" clId="{F82B1D18-8707-4967-A29A-9B553708D75D}" dt="2022-07-11T11:24:40.659" v="303" actId="478"/>
          <ac:spMkLst>
            <pc:docMk/>
            <pc:sldMk cId="1127616619" sldId="264"/>
            <ac:spMk id="14" creationId="{D7585D68-DBB4-44C6-A857-325B997BE580}"/>
          </ac:spMkLst>
        </pc:spChg>
        <pc:spChg chg="add mod">
          <ac:chgData name="Simon Knight" userId="9061304c-fc0b-448c-b339-58b2ccbf8fd2" providerId="ADAL" clId="{F82B1D18-8707-4967-A29A-9B553708D75D}" dt="2022-07-11T11:23:35.235" v="300" actId="1076"/>
          <ac:spMkLst>
            <pc:docMk/>
            <pc:sldMk cId="1127616619" sldId="264"/>
            <ac:spMk id="15" creationId="{A9D37BA5-AECC-42C7-B8F5-C2855CDC00F7}"/>
          </ac:spMkLst>
        </pc:spChg>
        <pc:spChg chg="add del mod">
          <ac:chgData name="Simon Knight" userId="9061304c-fc0b-448c-b339-58b2ccbf8fd2" providerId="ADAL" clId="{F82B1D18-8707-4967-A29A-9B553708D75D}" dt="2022-07-11T11:24:58.529" v="308" actId="478"/>
          <ac:spMkLst>
            <pc:docMk/>
            <pc:sldMk cId="1127616619" sldId="264"/>
            <ac:spMk id="16" creationId="{BD1C3458-1C26-47D1-BDA7-609C607EDA6F}"/>
          </ac:spMkLst>
        </pc:spChg>
        <pc:spChg chg="mod">
          <ac:chgData name="Simon Knight" userId="9061304c-fc0b-448c-b339-58b2ccbf8fd2" providerId="ADAL" clId="{F82B1D18-8707-4967-A29A-9B553708D75D}" dt="2022-07-11T11:19:15.061" v="0" actId="1076"/>
          <ac:spMkLst>
            <pc:docMk/>
            <pc:sldMk cId="1127616619" sldId="264"/>
            <ac:spMk id="32" creationId="{5A669E8A-BE8D-5625-D17A-D4D1465E8F65}"/>
          </ac:spMkLst>
        </pc:spChg>
        <pc:spChg chg="mod">
          <ac:chgData name="Simon Knight" userId="9061304c-fc0b-448c-b339-58b2ccbf8fd2" providerId="ADAL" clId="{F82B1D18-8707-4967-A29A-9B553708D75D}" dt="2022-07-11T11:23:24.896" v="298" actId="20577"/>
          <ac:spMkLst>
            <pc:docMk/>
            <pc:sldMk cId="1127616619" sldId="264"/>
            <ac:spMk id="33" creationId="{E6666BF6-B46D-7E6A-7550-C5035B871E7B}"/>
          </ac:spMkLst>
        </pc:spChg>
        <pc:spChg chg="mod">
          <ac:chgData name="Simon Knight" userId="9061304c-fc0b-448c-b339-58b2ccbf8fd2" providerId="ADAL" clId="{F82B1D18-8707-4967-A29A-9B553708D75D}" dt="2022-07-11T11:22:48.622" v="210" actId="6549"/>
          <ac:spMkLst>
            <pc:docMk/>
            <pc:sldMk cId="1127616619" sldId="264"/>
            <ac:spMk id="34" creationId="{59696AD2-1BB5-27BA-329A-A27019E594D5}"/>
          </ac:spMkLst>
        </pc:spChg>
        <pc:picChg chg="mod">
          <ac:chgData name="Simon Knight" userId="9061304c-fc0b-448c-b339-58b2ccbf8fd2" providerId="ADAL" clId="{F82B1D18-8707-4967-A29A-9B553708D75D}" dt="2022-07-11T11:19:31.469" v="4" actId="1076"/>
          <ac:picMkLst>
            <pc:docMk/>
            <pc:sldMk cId="1127616619" sldId="264"/>
            <ac:picMk id="41" creationId="{91CFECB2-6DCC-AF9D-C33C-08542BFA1F79}"/>
          </ac:picMkLst>
        </pc:picChg>
        <pc:picChg chg="mod">
          <ac:chgData name="Simon Knight" userId="9061304c-fc0b-448c-b339-58b2ccbf8fd2" providerId="ADAL" clId="{F82B1D18-8707-4967-A29A-9B553708D75D}" dt="2022-07-11T11:19:31.469" v="4" actId="1076"/>
          <ac:picMkLst>
            <pc:docMk/>
            <pc:sldMk cId="1127616619" sldId="264"/>
            <ac:picMk id="43" creationId="{E651F8ED-F694-7320-0276-2FC43B362BFB}"/>
          </ac:picMkLst>
        </pc:picChg>
      </pc:sldChg>
      <pc:sldChg chg="modSp">
        <pc:chgData name="Simon Knight" userId="9061304c-fc0b-448c-b339-58b2ccbf8fd2" providerId="ADAL" clId="{F82B1D18-8707-4967-A29A-9B553708D75D}" dt="2022-07-11T11:32:43.316" v="916" actId="790"/>
        <pc:sldMkLst>
          <pc:docMk/>
          <pc:sldMk cId="264204913" sldId="274"/>
        </pc:sldMkLst>
        <pc:spChg chg="mod">
          <ac:chgData name="Simon Knight" userId="9061304c-fc0b-448c-b339-58b2ccbf8fd2" providerId="ADAL" clId="{F82B1D18-8707-4967-A29A-9B553708D75D}" dt="2022-07-11T11:32:43.316" v="916" actId="790"/>
          <ac:spMkLst>
            <pc:docMk/>
            <pc:sldMk cId="264204913" sldId="274"/>
            <ac:spMk id="6" creationId="{3B277512-FBBE-DA56-DCBB-B38A001F3E58}"/>
          </ac:spMkLst>
        </pc:spChg>
      </pc:sldChg>
      <pc:sldChg chg="modSp">
        <pc:chgData name="Simon Knight" userId="9061304c-fc0b-448c-b339-58b2ccbf8fd2" providerId="ADAL" clId="{F82B1D18-8707-4967-A29A-9B553708D75D}" dt="2022-07-11T11:26:53.965" v="357" actId="20577"/>
        <pc:sldMkLst>
          <pc:docMk/>
          <pc:sldMk cId="1780801590" sldId="276"/>
        </pc:sldMkLst>
        <pc:spChg chg="mod">
          <ac:chgData name="Simon Knight" userId="9061304c-fc0b-448c-b339-58b2ccbf8fd2" providerId="ADAL" clId="{F82B1D18-8707-4967-A29A-9B553708D75D}" dt="2022-07-11T11:26:53.965" v="357" actId="20577"/>
          <ac:spMkLst>
            <pc:docMk/>
            <pc:sldMk cId="1780801590" sldId="276"/>
            <ac:spMk id="10" creationId="{5F75F830-23D6-4676-E555-AAFD44FE7AA1}"/>
          </ac:spMkLst>
        </pc:spChg>
      </pc:sldChg>
      <pc:sldChg chg="add del setBg">
        <pc:chgData name="Simon Knight" userId="9061304c-fc0b-448c-b339-58b2ccbf8fd2" providerId="ADAL" clId="{F82B1D18-8707-4967-A29A-9B553708D75D}" dt="2022-07-11T11:27:28.979" v="359"/>
        <pc:sldMkLst>
          <pc:docMk/>
          <pc:sldMk cId="2844825192" sldId="277"/>
        </pc:sldMkLst>
      </pc:sldChg>
      <pc:sldChg chg="modSp add ord">
        <pc:chgData name="Simon Knight" userId="9061304c-fc0b-448c-b339-58b2ccbf8fd2" providerId="ADAL" clId="{F82B1D18-8707-4967-A29A-9B553708D75D}" dt="2022-07-11T11:32:21.356" v="914" actId="313"/>
        <pc:sldMkLst>
          <pc:docMk/>
          <pc:sldMk cId="2946646750" sldId="277"/>
        </pc:sldMkLst>
        <pc:spChg chg="mod">
          <ac:chgData name="Simon Knight" userId="9061304c-fc0b-448c-b339-58b2ccbf8fd2" providerId="ADAL" clId="{F82B1D18-8707-4967-A29A-9B553708D75D}" dt="2022-07-11T11:32:21.356" v="914" actId="313"/>
          <ac:spMkLst>
            <pc:docMk/>
            <pc:sldMk cId="2946646750" sldId="277"/>
            <ac:spMk id="2" creationId="{5BFAC152-A72B-F780-49A9-E422463D64CC}"/>
          </ac:spMkLst>
        </pc:spChg>
        <pc:spChg chg="mod">
          <ac:chgData name="Simon Knight" userId="9061304c-fc0b-448c-b339-58b2ccbf8fd2" providerId="ADAL" clId="{F82B1D18-8707-4967-A29A-9B553708D75D}" dt="2022-07-11T11:31:26.160" v="912" actId="27636"/>
          <ac:spMkLst>
            <pc:docMk/>
            <pc:sldMk cId="2946646750" sldId="277"/>
            <ac:spMk id="3" creationId="{2583E383-A4E8-E8E9-B7B3-CEE34929CD63}"/>
          </ac:spMkLst>
        </pc:spChg>
      </pc:sldChg>
    </pc:docChg>
  </pc:docChgLst>
</pc:chgInfo>
</file>

<file path=ppt/comments/modernComment_102_D6A0FC13.xml><?xml version="1.0" encoding="utf-8"?>
<p188:cmLst xmlns:a="http://schemas.openxmlformats.org/drawingml/2006/main" xmlns:r="http://schemas.openxmlformats.org/officeDocument/2006/relationships" xmlns:p188="http://schemas.microsoft.com/office/powerpoint/2018/8/main">
  <p188:cm id="{5CA5D1C4-3E64-4489-AC0B-F1D59D149A17}" authorId="{52FF750D-B619-68BD-7D04-A302BE7928D9}" created="2022-05-20T06:56:31.122">
    <ac:txMkLst xmlns:ac="http://schemas.microsoft.com/office/drawing/2013/main/command">
      <pc:docMk xmlns:pc="http://schemas.microsoft.com/office/powerpoint/2013/main/command"/>
      <pc:sldMk xmlns:pc="http://schemas.microsoft.com/office/powerpoint/2013/main/command" cId="3600874515" sldId="258"/>
      <ac:spMk id="3" creationId="{2583E383-A4E8-E8E9-B7B3-CEE34929CD63}"/>
      <ac:txMk cp="36" len="8">
        <ac:context len="469" hash="2786733690"/>
      </ac:txMk>
    </ac:txMkLst>
    <p188:pos x="5381037" y="1279407"/>
    <p188:txBody>
      <a:bodyPr/>
      <a:lstStyle/>
      <a:p>
        <a:r>
          <a:rPr lang="en-GB"/>
          <a:t>Just changed this from score (which implies low score = you scored badly; rating is the language they use and I think it's fine)</a:t>
        </a:r>
      </a:p>
    </p188:txBody>
  </p188:cm>
</p188:cmLst>
</file>

<file path=ppt/comments/modernComment_108_4336106B.xml><?xml version="1.0" encoding="utf-8"?>
<p188:cmLst xmlns:a="http://schemas.openxmlformats.org/drawingml/2006/main" xmlns:r="http://schemas.openxmlformats.org/officeDocument/2006/relationships" xmlns:p188="http://schemas.microsoft.com/office/powerpoint/2018/8/main">
  <p188:cm id="{04997CEB-CB67-4C6B-BBB0-2CEF8BDE6E47}" authorId="{52FF750D-B619-68BD-7D04-A302BE7928D9}" created="2022-05-20T07:07:55.282">
    <pc:sldMkLst xmlns:pc="http://schemas.microsoft.com/office/powerpoint/2013/main/command">
      <pc:docMk/>
      <pc:sldMk cId="1127616619" sldId="264"/>
    </pc:sldMkLst>
    <p188:txBody>
      <a:bodyPr/>
      <a:lstStyle/>
      <a:p>
        <a:r>
          <a:rPr lang="en-GB"/>
          <a:t>These slides are nice :).
On the accessibility question, I *think* they're ok.  The group it might be marginally less legible to have monochromacy (&lt;1 in 100,000) - effectively it'll all be grey, but it's high enough contrast it should be ok.</a:t>
        </a:r>
      </a:p>
    </p188:txBody>
  </p188:cm>
</p188:cmLst>
</file>

<file path=ppt/comments/modernComment_10E_D3AE0E59.xml><?xml version="1.0" encoding="utf-8"?>
<p188:cmLst xmlns:a="http://schemas.openxmlformats.org/drawingml/2006/main" xmlns:r="http://schemas.openxmlformats.org/officeDocument/2006/relationships" xmlns:p188="http://schemas.microsoft.com/office/powerpoint/2018/8/main">
  <p188:cm id="{F7E0123B-A74F-4F9C-83AB-606969FF3556}" authorId="{52FF750D-B619-68BD-7D04-A302BE7928D9}" created="2022-05-20T07:11:23.445">
    <ac:txMkLst xmlns:ac="http://schemas.microsoft.com/office/drawing/2013/main/command">
      <pc:docMk xmlns:pc="http://schemas.microsoft.com/office/powerpoint/2013/main/command"/>
      <pc:sldMk xmlns:pc="http://schemas.microsoft.com/office/powerpoint/2013/main/command" cId="3551399513" sldId="270"/>
      <ac:spMk id="3" creationId="{2583E383-A4E8-E8E9-B7B3-CEE34929CD63}"/>
      <ac:txMk cp="9" len="9">
        <ac:context len="42" hash="3836209303"/>
      </ac:txMk>
    </ac:txMkLst>
    <p188:pos x="2314222" y="1110074"/>
    <p188:txBody>
      <a:bodyPr/>
      <a:lstStyle/>
      <a:p>
        <a:r>
          <a:rPr lang="en-GB"/>
          <a:t>Learning styles has a specific meaning, typically associated with a matching hypothesis that suggests that: (1) we can identify preferences for particular approaches among learners (e.g., visual, auditory, kinasthetic); and (2) that by matching preference to material, we can support learning.
On '1' the evidence we can identify stable and meaningful clusters are sparse, and on '2' matching does not improve outcome.
Clearly though, people DO have preferences and strategies, and there ARE individual differences for which matching does work. So, the issue is partly that the phrase 'learning styles' is a trigger for people (when it's often used in a very broad natural language sense).</a:t>
        </a:r>
      </a:p>
    </p188:txBody>
  </p188:cm>
</p188:cmLst>
</file>

<file path=ppt/comments/modernComment_10F_90B86C3.xml><?xml version="1.0" encoding="utf-8"?>
<p188:cmLst xmlns:a="http://schemas.openxmlformats.org/drawingml/2006/main" xmlns:r="http://schemas.openxmlformats.org/officeDocument/2006/relationships" xmlns:p188="http://schemas.microsoft.com/office/powerpoint/2018/8/main">
  <p188:cm id="{B80FF5BD-6BDA-4A1B-87DA-6F39A3FAD87E}" authorId="{52FF750D-B619-68BD-7D04-A302BE7928D9}" created="2022-05-20T07:15:36.405">
    <ac:txMkLst xmlns:ac="http://schemas.microsoft.com/office/drawing/2013/main/command">
      <pc:docMk xmlns:pc="http://schemas.microsoft.com/office/powerpoint/2013/main/command"/>
      <pc:sldMk xmlns:pc="http://schemas.microsoft.com/office/powerpoint/2013/main/command" cId="151750339" sldId="271"/>
      <ac:spMk id="11" creationId="{3FD01C7A-0689-CDBE-903D-ACA59719540E}"/>
      <ac:txMk cp="9" len="9">
        <ac:context len="42" hash="2287913239"/>
      </ac:txMk>
    </ac:txMkLst>
    <p188:pos x="2314222" y="1100666"/>
    <p188:txBody>
      <a:bodyPr/>
      <a:lstStyle/>
      <a:p>
        <a:r>
          <a:rPr lang="en-GB"/>
          <a:t>or passions?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6E47F-EEF1-4DF8-A8C2-9AAB6BB7F0B5}" type="datetimeFigureOut">
              <a:t>7/11/2022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F6EEC-1BD6-419B-BD48-5FF4F1F2F738}" type="slidenum">
              <a:t>‹#›</a:t>
            </a:fld>
            <a:endParaRPr lang="en-GB" dirty="0"/>
          </a:p>
        </p:txBody>
      </p:sp>
    </p:spTree>
    <p:extLst>
      <p:ext uri="{BB962C8B-B14F-4D97-AF65-F5344CB8AC3E}">
        <p14:creationId xmlns:p14="http://schemas.microsoft.com/office/powerpoint/2010/main" val="3930081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"Checking in helps you to understand how you are feelings and connect to others. </a:t>
            </a:r>
          </a:p>
        </p:txBody>
      </p:sp>
      <p:sp>
        <p:nvSpPr>
          <p:cNvPr id="4" name="Slide Number Placeholder 3"/>
          <p:cNvSpPr>
            <a:spLocks noGrp="1"/>
          </p:cNvSpPr>
          <p:nvPr>
            <p:ph type="sldNum" sz="quarter" idx="5"/>
          </p:nvPr>
        </p:nvSpPr>
        <p:spPr/>
        <p:txBody>
          <a:bodyPr/>
          <a:lstStyle/>
          <a:p>
            <a:fld id="{FA7F6EEC-1BD6-419B-BD48-5FF4F1F2F738}" type="slidenum">
              <a:t>2</a:t>
            </a:fld>
            <a:endParaRPr lang="en-GB" dirty="0"/>
          </a:p>
        </p:txBody>
      </p:sp>
    </p:spTree>
    <p:extLst>
      <p:ext uri="{BB962C8B-B14F-4D97-AF65-F5344CB8AC3E}">
        <p14:creationId xmlns:p14="http://schemas.microsoft.com/office/powerpoint/2010/main" val="45242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"Checking in helps you to understand how you are feelings and connect to others. </a:t>
            </a:r>
          </a:p>
        </p:txBody>
      </p:sp>
      <p:sp>
        <p:nvSpPr>
          <p:cNvPr id="4" name="Slide Number Placeholder 3"/>
          <p:cNvSpPr>
            <a:spLocks noGrp="1"/>
          </p:cNvSpPr>
          <p:nvPr>
            <p:ph type="sldNum" sz="quarter" idx="5"/>
          </p:nvPr>
        </p:nvSpPr>
        <p:spPr/>
        <p:txBody>
          <a:bodyPr/>
          <a:lstStyle/>
          <a:p>
            <a:fld id="{FA7F6EEC-1BD6-419B-BD48-5FF4F1F2F738}" type="slidenum">
              <a:t>3</a:t>
            </a:fld>
            <a:endParaRPr lang="en-GB" dirty="0"/>
          </a:p>
        </p:txBody>
      </p:sp>
    </p:spTree>
    <p:extLst>
      <p:ext uri="{BB962C8B-B14F-4D97-AF65-F5344CB8AC3E}">
        <p14:creationId xmlns:p14="http://schemas.microsoft.com/office/powerpoint/2010/main" val="236016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9BEB-AF29-CA6C-6225-171FAE75A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DAEDFA7-C71B-EDA3-CC1E-D1F319E9B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0F2125-BF50-6966-7ED9-12A41567F5D1}"/>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5" name="Footer Placeholder 4">
            <a:extLst>
              <a:ext uri="{FF2B5EF4-FFF2-40B4-BE49-F238E27FC236}">
                <a16:creationId xmlns:a16="http://schemas.microsoft.com/office/drawing/2014/main" id="{8CFAA825-1486-0668-4F97-780EBD3AF3BD}"/>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678BAA83-AC10-E508-22B3-18223927CAAE}"/>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179490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09B-ABDD-8F0E-EB4F-8C7913372D7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59C265E-B8D3-99F6-D5D0-A89A30720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D4CF8C2-2637-AFD3-62CE-4A209FC9069A}"/>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5" name="Footer Placeholder 4">
            <a:extLst>
              <a:ext uri="{FF2B5EF4-FFF2-40B4-BE49-F238E27FC236}">
                <a16:creationId xmlns:a16="http://schemas.microsoft.com/office/drawing/2014/main" id="{9FA51FD1-37BC-CDAB-6E13-CECF9C689601}"/>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F90E26FF-5B68-20A4-9D8D-29C8545C0188}"/>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64989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416EB-8C63-DB09-5D62-5C60330EC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7C0E3AB-63DF-70B0-AAC5-E2A5F6A11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433D45-CFD9-A50D-3659-C7D173EB5C2A}"/>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5" name="Footer Placeholder 4">
            <a:extLst>
              <a:ext uri="{FF2B5EF4-FFF2-40B4-BE49-F238E27FC236}">
                <a16:creationId xmlns:a16="http://schemas.microsoft.com/office/drawing/2014/main" id="{17138253-82BE-218B-F6C3-074ED0178E64}"/>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1F29932-D622-D1FF-D717-619405754004}"/>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111650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E156-BD21-0F37-684A-9C9CC927802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4E8052-31B5-959D-C87B-5B94CF458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FE3E2A-E1C4-2CE6-2B82-326B7C291F0B}"/>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5" name="Footer Placeholder 4">
            <a:extLst>
              <a:ext uri="{FF2B5EF4-FFF2-40B4-BE49-F238E27FC236}">
                <a16:creationId xmlns:a16="http://schemas.microsoft.com/office/drawing/2014/main" id="{6CDA3442-E4DE-1587-8402-36413768BA63}"/>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7EC0917-77F7-701E-6B31-13B0473B1214}"/>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142793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4529-9076-939D-C3F7-DD0CF38DF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85C436-C91E-4B1A-3480-493CCB4F2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9D8151-8779-3050-A64B-44189E4C3D4D}"/>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5" name="Footer Placeholder 4">
            <a:extLst>
              <a:ext uri="{FF2B5EF4-FFF2-40B4-BE49-F238E27FC236}">
                <a16:creationId xmlns:a16="http://schemas.microsoft.com/office/drawing/2014/main" id="{F33CBC94-3916-8DE4-541D-9389E24C0ED4}"/>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3E32160-1DDC-14DB-CDCD-1D3383EFBCDA}"/>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154384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75D6-E121-2184-D071-4A3427D877A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31F65BF-6E8D-EE20-24D2-38DF154ACD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C3C538C-506D-EA48-2FEB-7ABEFB61C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46A89C8-21AB-A741-7CA3-E36CA1023FC6}"/>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6" name="Footer Placeholder 5">
            <a:extLst>
              <a:ext uri="{FF2B5EF4-FFF2-40B4-BE49-F238E27FC236}">
                <a16:creationId xmlns:a16="http://schemas.microsoft.com/office/drawing/2014/main" id="{8C155C1B-917F-8B9B-2325-0880C2C2DDBE}"/>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D210A29-00E2-56DB-F779-C8E16E38B800}"/>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163536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C44D-453D-F225-50A7-1AB126BE69A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17834A7-E628-C261-F17C-8FA619C00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07744-84DA-AE44-F475-C5A2BF3D7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B2424B2-D693-AD06-4FBB-9E156558D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14EDB-BA45-6B86-BD85-FE0F49BDD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946873-605C-B84E-E033-963ED7065509}"/>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8" name="Footer Placeholder 7">
            <a:extLst>
              <a:ext uri="{FF2B5EF4-FFF2-40B4-BE49-F238E27FC236}">
                <a16:creationId xmlns:a16="http://schemas.microsoft.com/office/drawing/2014/main" id="{4795F067-79FB-E6CC-202F-1C4A8FA6E486}"/>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E3B94615-CF5B-E95C-AA66-8D5C28B46D55}"/>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414033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553B-2C8A-BAC5-7142-9A4CFA008F8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1CD4137-306B-EDE4-D1E8-02B810D97349}"/>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4" name="Footer Placeholder 3">
            <a:extLst>
              <a:ext uri="{FF2B5EF4-FFF2-40B4-BE49-F238E27FC236}">
                <a16:creationId xmlns:a16="http://schemas.microsoft.com/office/drawing/2014/main" id="{1DCD3A96-8DCB-EF9F-B8D8-3BD103D95305}"/>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78839660-01EF-7A10-DA03-F477DCC7EF5E}"/>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235771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C21F2-4819-2D30-19D8-64542E69B556}"/>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3" name="Footer Placeholder 2">
            <a:extLst>
              <a:ext uri="{FF2B5EF4-FFF2-40B4-BE49-F238E27FC236}">
                <a16:creationId xmlns:a16="http://schemas.microsoft.com/office/drawing/2014/main" id="{CEF83E1C-DDEB-2146-BA4A-3D405F5F0305}"/>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1E4A901D-C443-3377-72DC-CD6007917481}"/>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420358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DDFA-7FDF-97FE-61E1-6D6431718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37FBB77-9093-A3BC-377D-0D8ABD46D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E950B9C-37D5-2F9F-90F9-96BBED2DF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0954-385D-F306-F88C-0A4DD2AFF13F}"/>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6" name="Footer Placeholder 5">
            <a:extLst>
              <a:ext uri="{FF2B5EF4-FFF2-40B4-BE49-F238E27FC236}">
                <a16:creationId xmlns:a16="http://schemas.microsoft.com/office/drawing/2014/main" id="{10399C35-6D6D-BA8F-9BA3-0201C4C4AD4D}"/>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A8C8BBE0-C88A-00F4-1EC6-E82C8E66EA97}"/>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356791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2F0A-77A0-C766-5B3A-BD9CA7AAE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9DE30EB-867B-113C-2598-A1EA17BCC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4AA55D3C-1D7A-A901-68A4-1F2D99B6E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66CD1-325D-3FD8-3361-DB8500BF8D9F}"/>
              </a:ext>
            </a:extLst>
          </p:cNvPr>
          <p:cNvSpPr>
            <a:spLocks noGrp="1"/>
          </p:cNvSpPr>
          <p:nvPr>
            <p:ph type="dt" sz="half" idx="10"/>
          </p:nvPr>
        </p:nvSpPr>
        <p:spPr/>
        <p:txBody>
          <a:bodyPr/>
          <a:lstStyle/>
          <a:p>
            <a:fld id="{1268E8AF-3C48-4FCB-BCA6-3AFFA4EADBC5}" type="datetimeFigureOut">
              <a:rPr lang="en-AU" smtClean="0"/>
              <a:t>11/07/2022</a:t>
            </a:fld>
            <a:endParaRPr lang="en-AU" dirty="0"/>
          </a:p>
        </p:txBody>
      </p:sp>
      <p:sp>
        <p:nvSpPr>
          <p:cNvPr id="6" name="Footer Placeholder 5">
            <a:extLst>
              <a:ext uri="{FF2B5EF4-FFF2-40B4-BE49-F238E27FC236}">
                <a16:creationId xmlns:a16="http://schemas.microsoft.com/office/drawing/2014/main" id="{60E01AF3-276E-1F2D-0B70-47125FD455C5}"/>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95F6A9D1-E55D-4C50-64D2-11756504B98D}"/>
              </a:ext>
            </a:extLst>
          </p:cNvPr>
          <p:cNvSpPr>
            <a:spLocks noGrp="1"/>
          </p:cNvSpPr>
          <p:nvPr>
            <p:ph type="sldNum" sz="quarter" idx="12"/>
          </p:nvPr>
        </p:nvSpPr>
        <p:spPr/>
        <p:txBody>
          <a:bodyPr/>
          <a:lstStyle/>
          <a:p>
            <a:fld id="{084E9B4E-2DE8-4177-ADD5-E82777D51C4E}" type="slidenum">
              <a:rPr lang="en-AU" smtClean="0"/>
              <a:t>‹#›</a:t>
            </a:fld>
            <a:endParaRPr lang="en-AU" dirty="0"/>
          </a:p>
        </p:txBody>
      </p:sp>
    </p:spTree>
    <p:extLst>
      <p:ext uri="{BB962C8B-B14F-4D97-AF65-F5344CB8AC3E}">
        <p14:creationId xmlns:p14="http://schemas.microsoft.com/office/powerpoint/2010/main" val="84834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C08CD-5666-EBE4-F347-A9B900BCC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C23459F-F603-D146-9BF1-98E8D54A5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1CBBD8-8571-6ACD-46A5-E33F77263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8E8AF-3C48-4FCB-BCA6-3AFFA4EADBC5}" type="datetimeFigureOut">
              <a:rPr lang="en-AU" smtClean="0"/>
              <a:t>11/07/2022</a:t>
            </a:fld>
            <a:endParaRPr lang="en-AU" dirty="0"/>
          </a:p>
        </p:txBody>
      </p:sp>
      <p:sp>
        <p:nvSpPr>
          <p:cNvPr id="5" name="Footer Placeholder 4">
            <a:extLst>
              <a:ext uri="{FF2B5EF4-FFF2-40B4-BE49-F238E27FC236}">
                <a16:creationId xmlns:a16="http://schemas.microsoft.com/office/drawing/2014/main" id="{072B8C91-7B55-9799-0E80-14F93E1B3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FE04D7E5-1D59-6E5E-C8FC-BDE693ADB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E9B4E-2DE8-4177-ADD5-E82777D51C4E}" type="slidenum">
              <a:rPr lang="en-AU" smtClean="0"/>
              <a:t>‹#›</a:t>
            </a:fld>
            <a:endParaRPr lang="en-AU" dirty="0"/>
          </a:p>
        </p:txBody>
      </p:sp>
    </p:spTree>
    <p:extLst>
      <p:ext uri="{BB962C8B-B14F-4D97-AF65-F5344CB8AC3E}">
        <p14:creationId xmlns:p14="http://schemas.microsoft.com/office/powerpoint/2010/main" val="3543505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18/10/relationships/comments" Target="../comments/modernComment_10E_D3AE0E5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18/10/relationships/comments" Target="../comments/modernComment_10F_90B86C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18/10/relationships/comments" Target="../comments/modernComment_102_D6A0FC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18/10/relationships/comments" Target="../comments/modernComment_108_4336106B.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FAB"/>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A558F1-B41A-7A5C-4F03-138EBB1F1E7F}"/>
              </a:ext>
            </a:extLst>
          </p:cNvPr>
          <p:cNvSpPr>
            <a:spLocks noGrp="1"/>
          </p:cNvSpPr>
          <p:nvPr>
            <p:ph type="subTitle" idx="1"/>
          </p:nvPr>
        </p:nvSpPr>
        <p:spPr>
          <a:xfrm>
            <a:off x="5465844" y="3253154"/>
            <a:ext cx="5329975" cy="1248154"/>
          </a:xfrm>
        </p:spPr>
        <p:txBody>
          <a:bodyPr>
            <a:noAutofit/>
          </a:bodyPr>
          <a:lstStyle/>
          <a:p>
            <a:r>
              <a:rPr lang="en-AU" sz="6000" b="1" dirty="0">
                <a:solidFill>
                  <a:srgbClr val="001236"/>
                </a:solidFill>
                <a:latin typeface="DengXian" panose="02010600030101010101" pitchFamily="2" charset="-122"/>
                <a:ea typeface="DengXian" panose="02010600030101010101" pitchFamily="2" charset="-122"/>
                <a:cs typeface="Cordia New" panose="020B0304020202020204" pitchFamily="34" charset="-34"/>
              </a:rPr>
              <a:t>How to “check-in”</a:t>
            </a:r>
          </a:p>
        </p:txBody>
      </p:sp>
      <p:pic>
        <p:nvPicPr>
          <p:cNvPr id="7" name="Picture 6" descr="Icon&#10;&#10;Description automatically generated with medium confidence">
            <a:extLst>
              <a:ext uri="{FF2B5EF4-FFF2-40B4-BE49-F238E27FC236}">
                <a16:creationId xmlns:a16="http://schemas.microsoft.com/office/drawing/2014/main" id="{20F60375-6759-C052-1335-30A8A564F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594" y="267285"/>
            <a:ext cx="2776519" cy="1055077"/>
          </a:xfrm>
          <a:prstGeom prst="rect">
            <a:avLst/>
          </a:prstGeom>
        </p:spPr>
      </p:pic>
      <p:pic>
        <p:nvPicPr>
          <p:cNvPr id="9" name="Picture 8" descr="A picture containing application&#10;&#10;Description automatically generated">
            <a:extLst>
              <a:ext uri="{FF2B5EF4-FFF2-40B4-BE49-F238E27FC236}">
                <a16:creationId xmlns:a16="http://schemas.microsoft.com/office/drawing/2014/main" id="{B2318B41-1771-DCAA-B4C4-1A0F03DE9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87" y="267286"/>
            <a:ext cx="5039957" cy="6590714"/>
          </a:xfrm>
          <a:prstGeom prst="rect">
            <a:avLst/>
          </a:prstGeom>
        </p:spPr>
      </p:pic>
    </p:spTree>
    <p:extLst>
      <p:ext uri="{BB962C8B-B14F-4D97-AF65-F5344CB8AC3E}">
        <p14:creationId xmlns:p14="http://schemas.microsoft.com/office/powerpoint/2010/main" val="91761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FF7F8"/>
          </a:solidFill>
        </p:spPr>
        <p:txBody>
          <a:bodyPr>
            <a:normAutofit/>
          </a:bodyPr>
          <a:lstStyle/>
          <a:p>
            <a:pPr algn="ctr"/>
            <a:r>
              <a:rPr lang="en-AU" b="1" dirty="0">
                <a:solidFill>
                  <a:srgbClr val="FA2E4B"/>
                </a:solidFill>
                <a:latin typeface="DengXian" panose="02010600030101010101" pitchFamily="2" charset="-122"/>
                <a:ea typeface="DengXian" panose="02010600030101010101" pitchFamily="2" charset="-122"/>
              </a:rPr>
              <a:t>Friendship &amp; Connection</a:t>
            </a: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sp>
        <p:nvSpPr>
          <p:cNvPr id="32" name="Content Placeholder 2">
            <a:extLst>
              <a:ext uri="{FF2B5EF4-FFF2-40B4-BE49-F238E27FC236}">
                <a16:creationId xmlns:a16="http://schemas.microsoft.com/office/drawing/2014/main" id="{5A669E8A-BE8D-5625-D17A-D4D1465E8F65}"/>
              </a:ext>
            </a:extLst>
          </p:cNvPr>
          <p:cNvSpPr txBox="1">
            <a:spLocks/>
          </p:cNvSpPr>
          <p:nvPr/>
        </p:nvSpPr>
        <p:spPr>
          <a:xfrm>
            <a:off x="554834" y="2002945"/>
            <a:ext cx="3769019" cy="2337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Connection has a positive impact on wellbeing</a:t>
            </a:r>
          </a:p>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Healthy relationships can provide support, encouragement, enjoyment, meaning and a sense of ‘connectedness’.</a:t>
            </a: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34" name="Content Placeholder 2">
            <a:extLst>
              <a:ext uri="{FF2B5EF4-FFF2-40B4-BE49-F238E27FC236}">
                <a16:creationId xmlns:a16="http://schemas.microsoft.com/office/drawing/2014/main" id="{59696AD2-1BB5-27BA-329A-A27019E594D5}"/>
              </a:ext>
            </a:extLst>
          </p:cNvPr>
          <p:cNvSpPr txBox="1">
            <a:spLocks/>
          </p:cNvSpPr>
          <p:nvPr/>
        </p:nvSpPr>
        <p:spPr>
          <a:xfrm>
            <a:off x="821694" y="4414587"/>
            <a:ext cx="3502159" cy="2202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Your relationship with yourself is important!</a:t>
            </a:r>
          </a:p>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You spend all of your time with you, and can not expect all of your needs to be met by any single relationship with another person.</a:t>
            </a:r>
          </a:p>
          <a:p>
            <a:pPr indent="-288000">
              <a:spcAft>
                <a:spcPts val="800"/>
              </a:spcAft>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6" name="Content Placeholder 2">
            <a:extLst>
              <a:ext uri="{FF2B5EF4-FFF2-40B4-BE49-F238E27FC236}">
                <a16:creationId xmlns:a16="http://schemas.microsoft.com/office/drawing/2014/main" id="{3B277512-FBBE-DA56-DCBB-B38A001F3E58}"/>
              </a:ext>
            </a:extLst>
          </p:cNvPr>
          <p:cNvSpPr txBox="1">
            <a:spLocks/>
          </p:cNvSpPr>
          <p:nvPr/>
        </p:nvSpPr>
        <p:spPr>
          <a:xfrm>
            <a:off x="7881795" y="2025539"/>
            <a:ext cx="3563281" cy="2292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Everyone has different needs</a:t>
            </a:r>
          </a:p>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 Different people have different social needs and preferences – there is no ‘golden standard’ for the amount or types of relationships you should have in your life.</a:t>
            </a:r>
          </a:p>
          <a:p>
            <a:pPr indent="-288000">
              <a:spcAft>
                <a:spcPts val="800"/>
              </a:spcAft>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33" name="Content Placeholder 2">
            <a:extLst>
              <a:ext uri="{FF2B5EF4-FFF2-40B4-BE49-F238E27FC236}">
                <a16:creationId xmlns:a16="http://schemas.microsoft.com/office/drawing/2014/main" id="{E6666BF6-B46D-7E6A-7550-C5035B871E7B}"/>
              </a:ext>
            </a:extLst>
          </p:cNvPr>
          <p:cNvSpPr txBox="1">
            <a:spLocks/>
          </p:cNvSpPr>
          <p:nvPr/>
        </p:nvSpPr>
        <p:spPr>
          <a:xfrm>
            <a:off x="7634514" y="4698558"/>
            <a:ext cx="4057844" cy="1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Relationships change and fluctuate</a:t>
            </a:r>
          </a:p>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It can be normal for your friendships to fluctuate, go through natural transitions, good and not-as-good periods, and take time to develop and build.</a:t>
            </a:r>
          </a:p>
          <a:p>
            <a:pPr marL="0" indent="0">
              <a:spcAft>
                <a:spcPts val="800"/>
              </a:spcAft>
              <a:buNone/>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pic>
        <p:nvPicPr>
          <p:cNvPr id="8" name="Picture 7" descr="Friendship Doggo">
            <a:extLst>
              <a:ext uri="{FF2B5EF4-FFF2-40B4-BE49-F238E27FC236}">
                <a16:creationId xmlns:a16="http://schemas.microsoft.com/office/drawing/2014/main" id="{6C8B447C-0643-7CF4-253B-13350E847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229" y="2485608"/>
            <a:ext cx="1651566" cy="1651566"/>
          </a:xfrm>
          <a:prstGeom prst="rect">
            <a:avLst/>
          </a:prstGeom>
        </p:spPr>
      </p:pic>
      <p:pic>
        <p:nvPicPr>
          <p:cNvPr id="12" name="Picture 11" descr="High Five Bee">
            <a:extLst>
              <a:ext uri="{FF2B5EF4-FFF2-40B4-BE49-F238E27FC236}">
                <a16:creationId xmlns:a16="http://schemas.microsoft.com/office/drawing/2014/main" id="{95D9FB1A-7CA8-9DEB-44A4-1BE394E1A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290" y="4048000"/>
            <a:ext cx="1069614" cy="1069614"/>
          </a:xfrm>
          <a:prstGeom prst="rect">
            <a:avLst/>
          </a:prstGeom>
        </p:spPr>
      </p:pic>
      <p:sp>
        <p:nvSpPr>
          <p:cNvPr id="23" name="Content Placeholder 2">
            <a:extLst>
              <a:ext uri="{FF2B5EF4-FFF2-40B4-BE49-F238E27FC236}">
                <a16:creationId xmlns:a16="http://schemas.microsoft.com/office/drawing/2014/main" id="{B490FAE7-39E6-BF8E-38E6-D344C68305FD}"/>
              </a:ext>
            </a:extLst>
          </p:cNvPr>
          <p:cNvSpPr txBox="1">
            <a:spLocks/>
          </p:cNvSpPr>
          <p:nvPr/>
        </p:nvSpPr>
        <p:spPr>
          <a:xfrm>
            <a:off x="4969840" y="2689574"/>
            <a:ext cx="1983863" cy="28260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spcAft>
                <a:spcPts val="3000"/>
              </a:spcAft>
              <a:buFont typeface="Arial" panose="020B0604020202020204" pitchFamily="34" charset="0"/>
              <a:buNone/>
            </a:pPr>
            <a:r>
              <a:rPr lang="en-AU" sz="3200" b="1" dirty="0">
                <a:solidFill>
                  <a:srgbClr val="FB536B"/>
                </a:solidFill>
                <a:latin typeface="DengXian" panose="02010600030101010101" pitchFamily="2" charset="-122"/>
                <a:ea typeface="DengXian" panose="02010600030101010101" pitchFamily="2" charset="-122"/>
              </a:rPr>
              <a:t>Friends</a:t>
            </a:r>
          </a:p>
          <a:p>
            <a:pPr marL="0" indent="0" algn="ctr">
              <a:spcBef>
                <a:spcPts val="3000"/>
              </a:spcBef>
              <a:spcAft>
                <a:spcPts val="3000"/>
              </a:spcAft>
              <a:buFont typeface="Arial" panose="020B0604020202020204" pitchFamily="34" charset="0"/>
              <a:buNone/>
            </a:pPr>
            <a:r>
              <a:rPr lang="en-AU" sz="3200" b="1" dirty="0">
                <a:solidFill>
                  <a:srgbClr val="FB536B"/>
                </a:solidFill>
                <a:latin typeface="DengXian" panose="02010600030101010101" pitchFamily="2" charset="-122"/>
                <a:ea typeface="DengXian" panose="02010600030101010101" pitchFamily="2" charset="-122"/>
              </a:rPr>
              <a:t>Family</a:t>
            </a:r>
          </a:p>
          <a:p>
            <a:pPr marL="0" indent="0" algn="ctr">
              <a:spcBef>
                <a:spcPts val="3000"/>
              </a:spcBef>
              <a:spcAft>
                <a:spcPts val="3000"/>
              </a:spcAft>
              <a:buFont typeface="Arial" panose="020B0604020202020204" pitchFamily="34" charset="0"/>
              <a:buNone/>
            </a:pPr>
            <a:r>
              <a:rPr lang="en-AU" sz="3200" b="1" dirty="0">
                <a:solidFill>
                  <a:srgbClr val="FB536B"/>
                </a:solidFill>
                <a:latin typeface="DengXian" panose="02010600030101010101" pitchFamily="2" charset="-122"/>
                <a:ea typeface="DengXian" panose="02010600030101010101" pitchFamily="2" charset="-122"/>
              </a:rPr>
              <a:t>Peers </a:t>
            </a:r>
          </a:p>
        </p:txBody>
      </p:sp>
    </p:spTree>
    <p:extLst>
      <p:ext uri="{BB962C8B-B14F-4D97-AF65-F5344CB8AC3E}">
        <p14:creationId xmlns:p14="http://schemas.microsoft.com/office/powerpoint/2010/main" val="211777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7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FF7F8"/>
          </a:solidFill>
        </p:spPr>
        <p:txBody>
          <a:bodyPr>
            <a:normAutofit/>
          </a:bodyPr>
          <a:lstStyle/>
          <a:p>
            <a:pPr algn="ctr"/>
            <a:r>
              <a:rPr lang="en-AU" b="1" dirty="0">
                <a:solidFill>
                  <a:srgbClr val="FA2E4B"/>
                </a:solidFill>
                <a:latin typeface="DengXian" panose="02010600030101010101" pitchFamily="2" charset="-122"/>
                <a:ea typeface="DengXian" panose="02010600030101010101" pitchFamily="2" charset="-122"/>
              </a:rPr>
              <a:t>Friendship &amp; Connection</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867766" y="2493117"/>
            <a:ext cx="1983863" cy="2826098"/>
          </a:xfrm>
        </p:spPr>
        <p:txBody>
          <a:bodyPr>
            <a:normAutofit lnSpcReduction="10000"/>
          </a:bodyPr>
          <a:lstStyle/>
          <a:p>
            <a:pPr marL="0" indent="0" algn="ctr">
              <a:spcBef>
                <a:spcPts val="3000"/>
              </a:spcBef>
              <a:spcAft>
                <a:spcPts val="3000"/>
              </a:spcAft>
              <a:buNone/>
            </a:pPr>
            <a:r>
              <a:rPr lang="en-AU" sz="3200" b="1" dirty="0">
                <a:solidFill>
                  <a:srgbClr val="FB536B"/>
                </a:solidFill>
                <a:latin typeface="DengXian" panose="02010600030101010101" pitchFamily="2" charset="-122"/>
                <a:ea typeface="DengXian" panose="02010600030101010101" pitchFamily="2" charset="-122"/>
              </a:rPr>
              <a:t>Friends</a:t>
            </a:r>
          </a:p>
          <a:p>
            <a:pPr marL="0" indent="0" algn="ctr">
              <a:spcBef>
                <a:spcPts val="3000"/>
              </a:spcBef>
              <a:spcAft>
                <a:spcPts val="3000"/>
              </a:spcAft>
              <a:buNone/>
            </a:pPr>
            <a:r>
              <a:rPr lang="en-AU" sz="3200" b="1" dirty="0">
                <a:solidFill>
                  <a:srgbClr val="FB536B"/>
                </a:solidFill>
                <a:latin typeface="DengXian" panose="02010600030101010101" pitchFamily="2" charset="-122"/>
                <a:ea typeface="DengXian" panose="02010600030101010101" pitchFamily="2" charset="-122"/>
              </a:rPr>
              <a:t>Family</a:t>
            </a:r>
          </a:p>
          <a:p>
            <a:pPr marL="0" indent="0" algn="ctr">
              <a:spcBef>
                <a:spcPts val="3000"/>
              </a:spcBef>
              <a:spcAft>
                <a:spcPts val="3000"/>
              </a:spcAft>
              <a:buNone/>
            </a:pPr>
            <a:r>
              <a:rPr lang="en-AU" sz="3200" b="1" dirty="0">
                <a:solidFill>
                  <a:srgbClr val="FB536B"/>
                </a:solidFill>
                <a:latin typeface="DengXian" panose="02010600030101010101" pitchFamily="2" charset="-122"/>
                <a:ea typeface="DengXian" panose="02010600030101010101" pitchFamily="2" charset="-122"/>
              </a:rPr>
              <a:t>Peers </a:t>
            </a: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pic>
        <p:nvPicPr>
          <p:cNvPr id="8" name="Picture 7" descr="Friendship Doggo">
            <a:extLst>
              <a:ext uri="{FF2B5EF4-FFF2-40B4-BE49-F238E27FC236}">
                <a16:creationId xmlns:a16="http://schemas.microsoft.com/office/drawing/2014/main" id="{6C8B447C-0643-7CF4-253B-13350E847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591" y="2449033"/>
            <a:ext cx="1586995" cy="1586995"/>
          </a:xfrm>
          <a:prstGeom prst="rect">
            <a:avLst/>
          </a:prstGeom>
        </p:spPr>
      </p:pic>
      <p:pic>
        <p:nvPicPr>
          <p:cNvPr id="12" name="Picture 11" descr="High Five Bee">
            <a:extLst>
              <a:ext uri="{FF2B5EF4-FFF2-40B4-BE49-F238E27FC236}">
                <a16:creationId xmlns:a16="http://schemas.microsoft.com/office/drawing/2014/main" id="{95D9FB1A-7CA8-9DEB-44A4-1BE394E1A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225" y="3799117"/>
            <a:ext cx="1030410" cy="1030410"/>
          </a:xfrm>
          <a:prstGeom prst="rect">
            <a:avLst/>
          </a:prstGeom>
        </p:spPr>
      </p:pic>
      <p:sp>
        <p:nvSpPr>
          <p:cNvPr id="11" name="TextBox 10">
            <a:extLst>
              <a:ext uri="{FF2B5EF4-FFF2-40B4-BE49-F238E27FC236}">
                <a16:creationId xmlns:a16="http://schemas.microsoft.com/office/drawing/2014/main" id="{EE3093A3-0D90-F36E-71C3-BEF26EB07C14}"/>
              </a:ext>
            </a:extLst>
          </p:cNvPr>
          <p:cNvSpPr txBox="1"/>
          <p:nvPr/>
        </p:nvSpPr>
        <p:spPr>
          <a:xfrm>
            <a:off x="4598804" y="1944464"/>
            <a:ext cx="6501293" cy="5078313"/>
          </a:xfrm>
          <a:prstGeom prst="rect">
            <a:avLst/>
          </a:prstGeom>
          <a:noFill/>
        </p:spPr>
        <p:txBody>
          <a:bodyPr wrap="square" rtlCol="0">
            <a:spAutoFit/>
          </a:bodyPr>
          <a:lstStyle/>
          <a:p>
            <a:pPr>
              <a:spcBef>
                <a:spcPts val="1200"/>
              </a:spcBef>
              <a:spcAft>
                <a:spcPts val="1200"/>
              </a:spcAft>
            </a:pPr>
            <a:r>
              <a:rPr lang="en-AU" sz="2400" dirty="0">
                <a:solidFill>
                  <a:srgbClr val="001236"/>
                </a:solidFill>
                <a:latin typeface="DengXian" panose="02010600030101010101" pitchFamily="2" charset="-122"/>
                <a:ea typeface="DengXian" panose="02010600030101010101" pitchFamily="2" charset="-122"/>
              </a:rPr>
              <a:t>Try asking yourself:</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Are my relationships contributing to my sense of wellbeing (e.g., am I having fun? Do I feel supported?)</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being a good friend to myself?</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being good friend to the people in my life (e.g., am I supporting my friends/siblings etc.?)</a:t>
            </a:r>
          </a:p>
          <a:p>
            <a:pPr marL="342900" indent="-342900">
              <a:spcBef>
                <a:spcPts val="1200"/>
              </a:spcBef>
              <a:spcAft>
                <a:spcPts val="1200"/>
              </a:spcAft>
              <a:buFont typeface="Arial" panose="020B0604020202020204" pitchFamily="34" charset="0"/>
              <a:buChar char="•"/>
            </a:pPr>
            <a:endParaRPr lang="en-AU" sz="2400" dirty="0">
              <a:solidFill>
                <a:srgbClr val="FA2E4B"/>
              </a:solidFill>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01977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FA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24964" y="492672"/>
            <a:ext cx="10515600" cy="1325563"/>
          </a:xfrm>
          <a:solidFill>
            <a:srgbClr val="E6FAEE"/>
          </a:solidFill>
        </p:spPr>
        <p:txBody>
          <a:bodyPr>
            <a:normAutofit/>
          </a:bodyPr>
          <a:lstStyle/>
          <a:p>
            <a:pPr algn="ctr"/>
            <a:r>
              <a:rPr lang="en-AU" b="1" dirty="0">
                <a:solidFill>
                  <a:srgbClr val="229E75"/>
                </a:solidFill>
                <a:latin typeface="DengXian" panose="02010600030101010101" pitchFamily="2" charset="-122"/>
                <a:ea typeface="DengXian" panose="02010600030101010101" pitchFamily="2" charset="-122"/>
              </a:rPr>
              <a:t>Self-care, Awareness &amp; Positive Emotion</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5133635" y="2280386"/>
            <a:ext cx="2314915" cy="4033328"/>
          </a:xfrm>
        </p:spPr>
        <p:txBody>
          <a:bodyPr>
            <a:normAutofit/>
          </a:bodyPr>
          <a:lstStyle/>
          <a:p>
            <a:pPr marL="0" indent="0" algn="ctr">
              <a:spcBef>
                <a:spcPts val="2400"/>
              </a:spcBef>
              <a:spcAft>
                <a:spcPts val="2400"/>
              </a:spcAft>
              <a:buNone/>
            </a:pPr>
            <a:r>
              <a:rPr lang="en-AU" b="1" dirty="0">
                <a:solidFill>
                  <a:srgbClr val="28BA89"/>
                </a:solidFill>
                <a:latin typeface="DengXian" panose="02010600030101010101" pitchFamily="2" charset="-122"/>
                <a:ea typeface="DengXian" panose="02010600030101010101" pitchFamily="2" charset="-122"/>
              </a:rPr>
              <a:t>Self-Care &amp; Positive Emotion </a:t>
            </a:r>
          </a:p>
          <a:p>
            <a:pPr marL="0" indent="0" algn="ctr">
              <a:spcBef>
                <a:spcPts val="2400"/>
              </a:spcBef>
              <a:spcAft>
                <a:spcPts val="2400"/>
              </a:spcAft>
              <a:buNone/>
            </a:pPr>
            <a:r>
              <a:rPr lang="en-AU" b="1" dirty="0">
                <a:solidFill>
                  <a:srgbClr val="28BA89"/>
                </a:solidFill>
                <a:latin typeface="DengXian" panose="02010600030101010101" pitchFamily="2" charset="-122"/>
                <a:ea typeface="DengXian" panose="02010600030101010101" pitchFamily="2" charset="-122"/>
              </a:rPr>
              <a:t>Emotional Awareness</a:t>
            </a:r>
          </a:p>
          <a:p>
            <a:pPr marL="0" indent="0" algn="ctr">
              <a:spcBef>
                <a:spcPts val="2400"/>
              </a:spcBef>
              <a:spcAft>
                <a:spcPts val="2400"/>
              </a:spcAft>
              <a:buNone/>
            </a:pPr>
            <a:r>
              <a:rPr lang="en-AU" b="1" dirty="0">
                <a:solidFill>
                  <a:srgbClr val="28BA89"/>
                </a:solidFill>
                <a:latin typeface="DengXian" panose="02010600030101010101" pitchFamily="2" charset="-122"/>
                <a:ea typeface="DengXian" panose="02010600030101010101" pitchFamily="2" charset="-122"/>
              </a:rPr>
              <a:t>Mindfulness</a:t>
            </a: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sp>
        <p:nvSpPr>
          <p:cNvPr id="32" name="Content Placeholder 2">
            <a:extLst>
              <a:ext uri="{FF2B5EF4-FFF2-40B4-BE49-F238E27FC236}">
                <a16:creationId xmlns:a16="http://schemas.microsoft.com/office/drawing/2014/main" id="{5A669E8A-BE8D-5625-D17A-D4D1465E8F65}"/>
              </a:ext>
            </a:extLst>
          </p:cNvPr>
          <p:cNvSpPr txBox="1">
            <a:spLocks/>
          </p:cNvSpPr>
          <p:nvPr/>
        </p:nvSpPr>
        <p:spPr>
          <a:xfrm rot="21204444">
            <a:off x="873840" y="2480198"/>
            <a:ext cx="3184653" cy="13255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Engaging in activities that make you happy (e.g., listening to music) can improve physical, social and emotional health!</a:t>
            </a: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34" name="Content Placeholder 2">
            <a:extLst>
              <a:ext uri="{FF2B5EF4-FFF2-40B4-BE49-F238E27FC236}">
                <a16:creationId xmlns:a16="http://schemas.microsoft.com/office/drawing/2014/main" id="{59696AD2-1BB5-27BA-329A-A27019E594D5}"/>
              </a:ext>
            </a:extLst>
          </p:cNvPr>
          <p:cNvSpPr txBox="1">
            <a:spLocks/>
          </p:cNvSpPr>
          <p:nvPr/>
        </p:nvSpPr>
        <p:spPr>
          <a:xfrm rot="414659">
            <a:off x="8594813" y="3458821"/>
            <a:ext cx="3267956" cy="19332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Observing your thoughts and feelings objectively, learning about their evolutionary roots, and accepting them for what they are can help you to better understand yourself and your values, and cope with life’s challenges.</a:t>
            </a:r>
          </a:p>
        </p:txBody>
      </p:sp>
      <p:sp>
        <p:nvSpPr>
          <p:cNvPr id="15" name="Content Placeholder 2">
            <a:extLst>
              <a:ext uri="{FF2B5EF4-FFF2-40B4-BE49-F238E27FC236}">
                <a16:creationId xmlns:a16="http://schemas.microsoft.com/office/drawing/2014/main" id="{5A62DFD2-31AF-1E96-1B12-8E687D51686A}"/>
              </a:ext>
            </a:extLst>
          </p:cNvPr>
          <p:cNvSpPr txBox="1">
            <a:spLocks/>
          </p:cNvSpPr>
          <p:nvPr/>
        </p:nvSpPr>
        <p:spPr>
          <a:xfrm>
            <a:off x="645743" y="4204023"/>
            <a:ext cx="3418922" cy="2002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Practising mindfulness and paying attention to the present moment – e.g., by meditating, doing yoga or gratitude journaling – can support emotional awareness and wellbeing. </a:t>
            </a: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22" name="Freeform: Shape 21">
            <a:extLst>
              <a:ext uri="{FF2B5EF4-FFF2-40B4-BE49-F238E27FC236}">
                <a16:creationId xmlns:a16="http://schemas.microsoft.com/office/drawing/2014/main" id="{E92B57BB-B0DF-C004-B6D8-EC9758AE64C6}"/>
              </a:ext>
            </a:extLst>
          </p:cNvPr>
          <p:cNvSpPr/>
          <p:nvPr/>
        </p:nvSpPr>
        <p:spPr>
          <a:xfrm>
            <a:off x="4107369" y="5205266"/>
            <a:ext cx="1026266" cy="567737"/>
          </a:xfrm>
          <a:custGeom>
            <a:avLst/>
            <a:gdLst>
              <a:gd name="connsiteX0" fmla="*/ 745280 w 745280"/>
              <a:gd name="connsiteY0" fmla="*/ 266929 h 266929"/>
              <a:gd name="connsiteX1" fmla="*/ 583355 w 745280"/>
              <a:gd name="connsiteY1" fmla="*/ 181204 h 266929"/>
              <a:gd name="connsiteX2" fmla="*/ 554780 w 745280"/>
              <a:gd name="connsiteY2" fmla="*/ 171679 h 266929"/>
              <a:gd name="connsiteX3" fmla="*/ 507155 w 745280"/>
              <a:gd name="connsiteY3" fmla="*/ 162154 h 266929"/>
              <a:gd name="connsiteX4" fmla="*/ 421430 w 745280"/>
              <a:gd name="connsiteY4" fmla="*/ 143104 h 266929"/>
              <a:gd name="connsiteX5" fmla="*/ 364280 w 745280"/>
              <a:gd name="connsiteY5" fmla="*/ 133579 h 266929"/>
              <a:gd name="connsiteX6" fmla="*/ 297605 w 745280"/>
              <a:gd name="connsiteY6" fmla="*/ 114529 h 266929"/>
              <a:gd name="connsiteX7" fmla="*/ 240455 w 745280"/>
              <a:gd name="connsiteY7" fmla="*/ 105004 h 266929"/>
              <a:gd name="connsiteX8" fmla="*/ 183305 w 745280"/>
              <a:gd name="connsiteY8" fmla="*/ 85954 h 266929"/>
              <a:gd name="connsiteX9" fmla="*/ 69005 w 745280"/>
              <a:gd name="connsiteY9" fmla="*/ 76429 h 266929"/>
              <a:gd name="connsiteX10" fmla="*/ 30905 w 745280"/>
              <a:gd name="connsiteY10" fmla="*/ 66904 h 266929"/>
              <a:gd name="connsiteX11" fmla="*/ 2330 w 745280"/>
              <a:gd name="connsiteY11" fmla="*/ 57379 h 266929"/>
              <a:gd name="connsiteX12" fmla="*/ 40430 w 745280"/>
              <a:gd name="connsiteY12" fmla="*/ 85954 h 266929"/>
              <a:gd name="connsiteX13" fmla="*/ 78530 w 745280"/>
              <a:gd name="connsiteY13" fmla="*/ 124054 h 266929"/>
              <a:gd name="connsiteX14" fmla="*/ 107105 w 745280"/>
              <a:gd name="connsiteY14" fmla="*/ 143104 h 266929"/>
              <a:gd name="connsiteX15" fmla="*/ 135680 w 745280"/>
              <a:gd name="connsiteY15" fmla="*/ 171679 h 266929"/>
              <a:gd name="connsiteX16" fmla="*/ 88055 w 745280"/>
              <a:gd name="connsiteY16" fmla="*/ 152629 h 266929"/>
              <a:gd name="connsiteX17" fmla="*/ 11855 w 745280"/>
              <a:gd name="connsiteY17" fmla="*/ 76429 h 266929"/>
              <a:gd name="connsiteX18" fmla="*/ 2330 w 745280"/>
              <a:gd name="connsiteY18" fmla="*/ 47854 h 266929"/>
              <a:gd name="connsiteX19" fmla="*/ 59480 w 745280"/>
              <a:gd name="connsiteY19" fmla="*/ 38329 h 266929"/>
              <a:gd name="connsiteX20" fmla="*/ 107105 w 745280"/>
              <a:gd name="connsiteY20" fmla="*/ 19279 h 266929"/>
              <a:gd name="connsiteX21" fmla="*/ 164255 w 745280"/>
              <a:gd name="connsiteY21" fmla="*/ 229 h 266929"/>
              <a:gd name="connsiteX22" fmla="*/ 78530 w 745280"/>
              <a:gd name="connsiteY22" fmla="*/ 9754 h 266929"/>
              <a:gd name="connsiteX23" fmla="*/ 30905 w 745280"/>
              <a:gd name="connsiteY23" fmla="*/ 47854 h 266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45280" h="266929">
                <a:moveTo>
                  <a:pt x="745280" y="266929"/>
                </a:moveTo>
                <a:cubicBezTo>
                  <a:pt x="643633" y="207635"/>
                  <a:pt x="661304" y="210435"/>
                  <a:pt x="583355" y="181204"/>
                </a:cubicBezTo>
                <a:cubicBezTo>
                  <a:pt x="573954" y="177679"/>
                  <a:pt x="564520" y="174114"/>
                  <a:pt x="554780" y="171679"/>
                </a:cubicBezTo>
                <a:cubicBezTo>
                  <a:pt x="539074" y="167752"/>
                  <a:pt x="522985" y="165546"/>
                  <a:pt x="507155" y="162154"/>
                </a:cubicBezTo>
                <a:cubicBezTo>
                  <a:pt x="478533" y="156021"/>
                  <a:pt x="450134" y="148845"/>
                  <a:pt x="421430" y="143104"/>
                </a:cubicBezTo>
                <a:cubicBezTo>
                  <a:pt x="402492" y="139316"/>
                  <a:pt x="383098" y="137922"/>
                  <a:pt x="364280" y="133579"/>
                </a:cubicBezTo>
                <a:cubicBezTo>
                  <a:pt x="341758" y="128382"/>
                  <a:pt x="320127" y="119726"/>
                  <a:pt x="297605" y="114529"/>
                </a:cubicBezTo>
                <a:cubicBezTo>
                  <a:pt x="278787" y="110186"/>
                  <a:pt x="259191" y="109688"/>
                  <a:pt x="240455" y="105004"/>
                </a:cubicBezTo>
                <a:cubicBezTo>
                  <a:pt x="220974" y="100134"/>
                  <a:pt x="203112" y="89255"/>
                  <a:pt x="183305" y="85954"/>
                </a:cubicBezTo>
                <a:cubicBezTo>
                  <a:pt x="145593" y="79669"/>
                  <a:pt x="107105" y="79604"/>
                  <a:pt x="69005" y="76429"/>
                </a:cubicBezTo>
                <a:cubicBezTo>
                  <a:pt x="56305" y="73254"/>
                  <a:pt x="43492" y="70500"/>
                  <a:pt x="30905" y="66904"/>
                </a:cubicBezTo>
                <a:cubicBezTo>
                  <a:pt x="21251" y="64146"/>
                  <a:pt x="-2160" y="48399"/>
                  <a:pt x="2330" y="57379"/>
                </a:cubicBezTo>
                <a:cubicBezTo>
                  <a:pt x="9430" y="71578"/>
                  <a:pt x="28483" y="75500"/>
                  <a:pt x="40430" y="85954"/>
                </a:cubicBezTo>
                <a:cubicBezTo>
                  <a:pt x="53947" y="97781"/>
                  <a:pt x="64893" y="112365"/>
                  <a:pt x="78530" y="124054"/>
                </a:cubicBezTo>
                <a:cubicBezTo>
                  <a:pt x="87222" y="131504"/>
                  <a:pt x="98311" y="135775"/>
                  <a:pt x="107105" y="143104"/>
                </a:cubicBezTo>
                <a:cubicBezTo>
                  <a:pt x="117453" y="151728"/>
                  <a:pt x="147728" y="165655"/>
                  <a:pt x="135680" y="171679"/>
                </a:cubicBezTo>
                <a:cubicBezTo>
                  <a:pt x="120387" y="179325"/>
                  <a:pt x="103930" y="158979"/>
                  <a:pt x="88055" y="152629"/>
                </a:cubicBezTo>
                <a:cubicBezTo>
                  <a:pt x="42079" y="83665"/>
                  <a:pt x="70433" y="105718"/>
                  <a:pt x="11855" y="76429"/>
                </a:cubicBezTo>
                <a:cubicBezTo>
                  <a:pt x="8680" y="66904"/>
                  <a:pt x="-5510" y="54126"/>
                  <a:pt x="2330" y="47854"/>
                </a:cubicBezTo>
                <a:cubicBezTo>
                  <a:pt x="17411" y="35789"/>
                  <a:pt x="40848" y="43411"/>
                  <a:pt x="59480" y="38329"/>
                </a:cubicBezTo>
                <a:cubicBezTo>
                  <a:pt x="75975" y="33830"/>
                  <a:pt x="91037" y="25122"/>
                  <a:pt x="107105" y="19279"/>
                </a:cubicBezTo>
                <a:cubicBezTo>
                  <a:pt x="125976" y="12417"/>
                  <a:pt x="184213" y="-1989"/>
                  <a:pt x="164255" y="229"/>
                </a:cubicBezTo>
                <a:lnTo>
                  <a:pt x="78530" y="9754"/>
                </a:lnTo>
                <a:cubicBezTo>
                  <a:pt x="42483" y="33785"/>
                  <a:pt x="58050" y="20709"/>
                  <a:pt x="30905" y="47854"/>
                </a:cubicBezTo>
              </a:path>
            </a:pathLst>
          </a:custGeom>
          <a:noFill/>
          <a:ln w="28575">
            <a:solidFill>
              <a:srgbClr val="4BD9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Freeform: Shape 24">
            <a:extLst>
              <a:ext uri="{FF2B5EF4-FFF2-40B4-BE49-F238E27FC236}">
                <a16:creationId xmlns:a16="http://schemas.microsoft.com/office/drawing/2014/main" id="{4D3A2249-B332-641E-D807-D44BEAC26319}"/>
              </a:ext>
            </a:extLst>
          </p:cNvPr>
          <p:cNvSpPr/>
          <p:nvPr/>
        </p:nvSpPr>
        <p:spPr>
          <a:xfrm>
            <a:off x="7350033" y="4392654"/>
            <a:ext cx="998393" cy="315824"/>
          </a:xfrm>
          <a:custGeom>
            <a:avLst/>
            <a:gdLst>
              <a:gd name="connsiteX0" fmla="*/ 0 w 487680"/>
              <a:gd name="connsiteY0" fmla="*/ 109677 h 223454"/>
              <a:gd name="connsiteX1" fmla="*/ 200297 w 487680"/>
              <a:gd name="connsiteY1" fmla="*/ 118386 h 223454"/>
              <a:gd name="connsiteX2" fmla="*/ 357051 w 487680"/>
              <a:gd name="connsiteY2" fmla="*/ 100969 h 223454"/>
              <a:gd name="connsiteX3" fmla="*/ 478971 w 487680"/>
              <a:gd name="connsiteY3" fmla="*/ 92260 h 223454"/>
              <a:gd name="connsiteX4" fmla="*/ 444137 w 487680"/>
              <a:gd name="connsiteY4" fmla="*/ 66135 h 223454"/>
              <a:gd name="connsiteX5" fmla="*/ 365760 w 487680"/>
              <a:gd name="connsiteY5" fmla="*/ 31300 h 223454"/>
              <a:gd name="connsiteX6" fmla="*/ 322217 w 487680"/>
              <a:gd name="connsiteY6" fmla="*/ 5175 h 223454"/>
              <a:gd name="connsiteX7" fmla="*/ 383177 w 487680"/>
              <a:gd name="connsiteY7" fmla="*/ 13883 h 223454"/>
              <a:gd name="connsiteX8" fmla="*/ 478971 w 487680"/>
              <a:gd name="connsiteY8" fmla="*/ 92260 h 223454"/>
              <a:gd name="connsiteX9" fmla="*/ 444137 w 487680"/>
              <a:gd name="connsiteY9" fmla="*/ 127095 h 223454"/>
              <a:gd name="connsiteX10" fmla="*/ 426720 w 487680"/>
              <a:gd name="connsiteY10" fmla="*/ 153220 h 223454"/>
              <a:gd name="connsiteX11" fmla="*/ 348343 w 487680"/>
              <a:gd name="connsiteY11" fmla="*/ 179346 h 223454"/>
              <a:gd name="connsiteX12" fmla="*/ 322217 w 487680"/>
              <a:gd name="connsiteY12" fmla="*/ 205472 h 223454"/>
              <a:gd name="connsiteX13" fmla="*/ 296091 w 487680"/>
              <a:gd name="connsiteY13" fmla="*/ 222889 h 223454"/>
              <a:gd name="connsiteX14" fmla="*/ 470263 w 487680"/>
              <a:gd name="connsiteY14" fmla="*/ 135803 h 223454"/>
              <a:gd name="connsiteX15" fmla="*/ 487680 w 487680"/>
              <a:gd name="connsiteY15" fmla="*/ 118386 h 22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7680" h="223454">
                <a:moveTo>
                  <a:pt x="0" y="109677"/>
                </a:moveTo>
                <a:cubicBezTo>
                  <a:pt x="66766" y="112580"/>
                  <a:pt x="133468" y="118386"/>
                  <a:pt x="200297" y="118386"/>
                </a:cubicBezTo>
                <a:cubicBezTo>
                  <a:pt x="335091" y="118386"/>
                  <a:pt x="263908" y="110283"/>
                  <a:pt x="357051" y="100969"/>
                </a:cubicBezTo>
                <a:cubicBezTo>
                  <a:pt x="397592" y="96915"/>
                  <a:pt x="438331" y="95163"/>
                  <a:pt x="478971" y="92260"/>
                </a:cubicBezTo>
                <a:cubicBezTo>
                  <a:pt x="467360" y="83552"/>
                  <a:pt x="456445" y="73828"/>
                  <a:pt x="444137" y="66135"/>
                </a:cubicBezTo>
                <a:cubicBezTo>
                  <a:pt x="407193" y="43045"/>
                  <a:pt x="407061" y="51950"/>
                  <a:pt x="365760" y="31300"/>
                </a:cubicBezTo>
                <a:cubicBezTo>
                  <a:pt x="350621" y="23730"/>
                  <a:pt x="310248" y="17144"/>
                  <a:pt x="322217" y="5175"/>
                </a:cubicBezTo>
                <a:cubicBezTo>
                  <a:pt x="336731" y="-9339"/>
                  <a:pt x="362857" y="10980"/>
                  <a:pt x="383177" y="13883"/>
                </a:cubicBezTo>
                <a:cubicBezTo>
                  <a:pt x="465154" y="65118"/>
                  <a:pt x="436415" y="35517"/>
                  <a:pt x="478971" y="92260"/>
                </a:cubicBezTo>
                <a:cubicBezTo>
                  <a:pt x="467360" y="103872"/>
                  <a:pt x="454824" y="114627"/>
                  <a:pt x="444137" y="127095"/>
                </a:cubicBezTo>
                <a:cubicBezTo>
                  <a:pt x="437326" y="135042"/>
                  <a:pt x="434760" y="146520"/>
                  <a:pt x="426720" y="153220"/>
                </a:cubicBezTo>
                <a:cubicBezTo>
                  <a:pt x="403949" y="172196"/>
                  <a:pt x="375767" y="173861"/>
                  <a:pt x="348343" y="179346"/>
                </a:cubicBezTo>
                <a:cubicBezTo>
                  <a:pt x="339634" y="188055"/>
                  <a:pt x="331678" y="197588"/>
                  <a:pt x="322217" y="205472"/>
                </a:cubicBezTo>
                <a:cubicBezTo>
                  <a:pt x="314176" y="212172"/>
                  <a:pt x="286255" y="226466"/>
                  <a:pt x="296091" y="222889"/>
                </a:cubicBezTo>
                <a:cubicBezTo>
                  <a:pt x="324327" y="212621"/>
                  <a:pt x="434684" y="171382"/>
                  <a:pt x="470263" y="135803"/>
                </a:cubicBezTo>
                <a:lnTo>
                  <a:pt x="487680" y="118386"/>
                </a:lnTo>
              </a:path>
            </a:pathLst>
          </a:custGeom>
          <a:noFill/>
          <a:ln w="28575">
            <a:solidFill>
              <a:srgbClr val="4BD9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0" name="Freeform: Shape 29">
            <a:extLst>
              <a:ext uri="{FF2B5EF4-FFF2-40B4-BE49-F238E27FC236}">
                <a16:creationId xmlns:a16="http://schemas.microsoft.com/office/drawing/2014/main" id="{1AD3A152-079B-2B53-7703-DCB7DE76BA8D}"/>
              </a:ext>
            </a:extLst>
          </p:cNvPr>
          <p:cNvSpPr/>
          <p:nvPr/>
        </p:nvSpPr>
        <p:spPr>
          <a:xfrm rot="20904856">
            <a:off x="3908310" y="2611130"/>
            <a:ext cx="1199781" cy="333576"/>
          </a:xfrm>
          <a:custGeom>
            <a:avLst/>
            <a:gdLst>
              <a:gd name="connsiteX0" fmla="*/ 859295 w 859295"/>
              <a:gd name="connsiteY0" fmla="*/ 105297 h 174886"/>
              <a:gd name="connsiteX1" fmla="*/ 824658 w 859295"/>
              <a:gd name="connsiteY1" fmla="*/ 98370 h 174886"/>
              <a:gd name="connsiteX2" fmla="*/ 658404 w 859295"/>
              <a:gd name="connsiteY2" fmla="*/ 56806 h 174886"/>
              <a:gd name="connsiteX3" fmla="*/ 429804 w 859295"/>
              <a:gd name="connsiteY3" fmla="*/ 36024 h 174886"/>
              <a:gd name="connsiteX4" fmla="*/ 228913 w 859295"/>
              <a:gd name="connsiteY4" fmla="*/ 56806 h 174886"/>
              <a:gd name="connsiteX5" fmla="*/ 69586 w 859295"/>
              <a:gd name="connsiteY5" fmla="*/ 98370 h 174886"/>
              <a:gd name="connsiteX6" fmla="*/ 21095 w 859295"/>
              <a:gd name="connsiteY6" fmla="*/ 112224 h 174886"/>
              <a:gd name="connsiteX7" fmla="*/ 48804 w 859295"/>
              <a:gd name="connsiteY7" fmla="*/ 70661 h 174886"/>
              <a:gd name="connsiteX8" fmla="*/ 83440 w 859295"/>
              <a:gd name="connsiteY8" fmla="*/ 49879 h 174886"/>
              <a:gd name="connsiteX9" fmla="*/ 104222 w 859295"/>
              <a:gd name="connsiteY9" fmla="*/ 36024 h 174886"/>
              <a:gd name="connsiteX10" fmla="*/ 125004 w 859295"/>
              <a:gd name="connsiteY10" fmla="*/ 15242 h 174886"/>
              <a:gd name="connsiteX11" fmla="*/ 145786 w 859295"/>
              <a:gd name="connsiteY11" fmla="*/ 1388 h 174886"/>
              <a:gd name="connsiteX12" fmla="*/ 69586 w 859295"/>
              <a:gd name="connsiteY12" fmla="*/ 56806 h 174886"/>
              <a:gd name="connsiteX13" fmla="*/ 28022 w 859295"/>
              <a:gd name="connsiteY13" fmla="*/ 84515 h 174886"/>
              <a:gd name="connsiteX14" fmla="*/ 313 w 859295"/>
              <a:gd name="connsiteY14" fmla="*/ 112224 h 174886"/>
              <a:gd name="connsiteX15" fmla="*/ 41877 w 859295"/>
              <a:gd name="connsiteY15" fmla="*/ 139933 h 174886"/>
              <a:gd name="connsiteX16" fmla="*/ 104222 w 859295"/>
              <a:gd name="connsiteY16" fmla="*/ 160715 h 174886"/>
              <a:gd name="connsiteX17" fmla="*/ 180422 w 859295"/>
              <a:gd name="connsiteY17" fmla="*/ 174570 h 17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9295" h="174886">
                <a:moveTo>
                  <a:pt x="859295" y="105297"/>
                </a:moveTo>
                <a:cubicBezTo>
                  <a:pt x="847749" y="102988"/>
                  <a:pt x="836104" y="101133"/>
                  <a:pt x="824658" y="98370"/>
                </a:cubicBezTo>
                <a:cubicBezTo>
                  <a:pt x="769129" y="84966"/>
                  <a:pt x="714564" y="67254"/>
                  <a:pt x="658404" y="56806"/>
                </a:cubicBezTo>
                <a:cubicBezTo>
                  <a:pt x="610050" y="47810"/>
                  <a:pt x="485939" y="40034"/>
                  <a:pt x="429804" y="36024"/>
                </a:cubicBezTo>
                <a:cubicBezTo>
                  <a:pt x="361571" y="39616"/>
                  <a:pt x="294688" y="36788"/>
                  <a:pt x="228913" y="56806"/>
                </a:cubicBezTo>
                <a:cubicBezTo>
                  <a:pt x="73313" y="104161"/>
                  <a:pt x="202525" y="85075"/>
                  <a:pt x="69586" y="98370"/>
                </a:cubicBezTo>
                <a:cubicBezTo>
                  <a:pt x="53422" y="102988"/>
                  <a:pt x="31181" y="125672"/>
                  <a:pt x="21095" y="112224"/>
                </a:cubicBezTo>
                <a:cubicBezTo>
                  <a:pt x="11104" y="98903"/>
                  <a:pt x="37030" y="82435"/>
                  <a:pt x="48804" y="70661"/>
                </a:cubicBezTo>
                <a:cubicBezTo>
                  <a:pt x="58325" y="61140"/>
                  <a:pt x="72023" y="57015"/>
                  <a:pt x="83440" y="49879"/>
                </a:cubicBezTo>
                <a:cubicBezTo>
                  <a:pt x="90500" y="45466"/>
                  <a:pt x="97826" y="41354"/>
                  <a:pt x="104222" y="36024"/>
                </a:cubicBezTo>
                <a:cubicBezTo>
                  <a:pt x="111748" y="29752"/>
                  <a:pt x="117478" y="21514"/>
                  <a:pt x="125004" y="15242"/>
                </a:cubicBezTo>
                <a:cubicBezTo>
                  <a:pt x="131400" y="9912"/>
                  <a:pt x="151673" y="-4499"/>
                  <a:pt x="145786" y="1388"/>
                </a:cubicBezTo>
                <a:cubicBezTo>
                  <a:pt x="117111" y="30063"/>
                  <a:pt x="102094" y="31522"/>
                  <a:pt x="69586" y="56806"/>
                </a:cubicBezTo>
                <a:cubicBezTo>
                  <a:pt x="30669" y="87075"/>
                  <a:pt x="67766" y="71267"/>
                  <a:pt x="28022" y="84515"/>
                </a:cubicBezTo>
                <a:cubicBezTo>
                  <a:pt x="18786" y="93751"/>
                  <a:pt x="-2855" y="99552"/>
                  <a:pt x="313" y="112224"/>
                </a:cubicBezTo>
                <a:cubicBezTo>
                  <a:pt x="4352" y="128378"/>
                  <a:pt x="27259" y="131959"/>
                  <a:pt x="41877" y="139933"/>
                </a:cubicBezTo>
                <a:cubicBezTo>
                  <a:pt x="70176" y="155369"/>
                  <a:pt x="76070" y="152269"/>
                  <a:pt x="104222" y="160715"/>
                </a:cubicBezTo>
                <a:cubicBezTo>
                  <a:pt x="162575" y="178221"/>
                  <a:pt x="126568" y="174570"/>
                  <a:pt x="180422" y="174570"/>
                </a:cubicBezTo>
              </a:path>
            </a:pathLst>
          </a:custGeom>
          <a:noFill/>
          <a:ln w="28575">
            <a:solidFill>
              <a:srgbClr val="4BD9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7" name="Picture 36" descr="Warming Cat">
            <a:extLst>
              <a:ext uri="{FF2B5EF4-FFF2-40B4-BE49-F238E27FC236}">
                <a16:creationId xmlns:a16="http://schemas.microsoft.com/office/drawing/2014/main" id="{2C713D1A-5BF0-2A02-102C-7A88E71B7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291" y="5092887"/>
            <a:ext cx="1388115" cy="1388115"/>
          </a:xfrm>
          <a:prstGeom prst="rect">
            <a:avLst/>
          </a:prstGeom>
        </p:spPr>
      </p:pic>
      <p:pic>
        <p:nvPicPr>
          <p:cNvPr id="40" name="Picture 39" descr="Thinking Gummy Monsters">
            <a:extLst>
              <a:ext uri="{FF2B5EF4-FFF2-40B4-BE49-F238E27FC236}">
                <a16:creationId xmlns:a16="http://schemas.microsoft.com/office/drawing/2014/main" id="{997EAC1D-8BCD-3F8E-E7EA-64753B9BE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758" y="3998745"/>
            <a:ext cx="1094142" cy="1094142"/>
          </a:xfrm>
          <a:prstGeom prst="rect">
            <a:avLst/>
          </a:prstGeom>
        </p:spPr>
      </p:pic>
      <p:pic>
        <p:nvPicPr>
          <p:cNvPr id="44" name="Picture 43" descr="Bath Dude">
            <a:extLst>
              <a:ext uri="{FF2B5EF4-FFF2-40B4-BE49-F238E27FC236}">
                <a16:creationId xmlns:a16="http://schemas.microsoft.com/office/drawing/2014/main" id="{E4A0F3B2-BED8-0493-7DF6-2A19FFFA9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897" y="2163443"/>
            <a:ext cx="1388115" cy="1388115"/>
          </a:xfrm>
          <a:prstGeom prst="rect">
            <a:avLst/>
          </a:prstGeom>
        </p:spPr>
      </p:pic>
    </p:spTree>
    <p:extLst>
      <p:ext uri="{BB962C8B-B14F-4D97-AF65-F5344CB8AC3E}">
        <p14:creationId xmlns:p14="http://schemas.microsoft.com/office/powerpoint/2010/main" val="2919966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FA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24964" y="492672"/>
            <a:ext cx="10515600" cy="1325563"/>
          </a:xfrm>
          <a:solidFill>
            <a:srgbClr val="E6FAEE"/>
          </a:solidFill>
        </p:spPr>
        <p:txBody>
          <a:bodyPr>
            <a:normAutofit/>
          </a:bodyPr>
          <a:lstStyle/>
          <a:p>
            <a:pPr algn="ctr"/>
            <a:r>
              <a:rPr lang="en-AU" b="1" dirty="0">
                <a:solidFill>
                  <a:srgbClr val="229E75"/>
                </a:solidFill>
                <a:latin typeface="DengXian" panose="02010600030101010101" pitchFamily="2" charset="-122"/>
                <a:ea typeface="DengXian" panose="02010600030101010101" pitchFamily="2" charset="-122"/>
              </a:rPr>
              <a:t>Self-care, Awareness &amp; Positive Emotion</a:t>
            </a: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pic>
        <p:nvPicPr>
          <p:cNvPr id="37" name="Picture 36" descr="Warming Cat">
            <a:extLst>
              <a:ext uri="{FF2B5EF4-FFF2-40B4-BE49-F238E27FC236}">
                <a16:creationId xmlns:a16="http://schemas.microsoft.com/office/drawing/2014/main" id="{2C713D1A-5BF0-2A02-102C-7A88E71B7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966" y="5156099"/>
            <a:ext cx="1388115" cy="1388115"/>
          </a:xfrm>
          <a:prstGeom prst="rect">
            <a:avLst/>
          </a:prstGeom>
        </p:spPr>
      </p:pic>
      <p:pic>
        <p:nvPicPr>
          <p:cNvPr id="40" name="Picture 39" descr="Thinking Gummy Monsters">
            <a:extLst>
              <a:ext uri="{FF2B5EF4-FFF2-40B4-BE49-F238E27FC236}">
                <a16:creationId xmlns:a16="http://schemas.microsoft.com/office/drawing/2014/main" id="{997EAC1D-8BCD-3F8E-E7EA-64753B9BE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88" y="3720115"/>
            <a:ext cx="1094142" cy="1094142"/>
          </a:xfrm>
          <a:prstGeom prst="rect">
            <a:avLst/>
          </a:prstGeom>
        </p:spPr>
      </p:pic>
      <p:pic>
        <p:nvPicPr>
          <p:cNvPr id="44" name="Picture 43" descr="Bath Dude">
            <a:extLst>
              <a:ext uri="{FF2B5EF4-FFF2-40B4-BE49-F238E27FC236}">
                <a16:creationId xmlns:a16="http://schemas.microsoft.com/office/drawing/2014/main" id="{E4A0F3B2-BED8-0493-7DF6-2A19FFFA9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356" y="2332000"/>
            <a:ext cx="1388115" cy="1388115"/>
          </a:xfrm>
          <a:prstGeom prst="rect">
            <a:avLst/>
          </a:prstGeom>
        </p:spPr>
      </p:pic>
      <p:sp>
        <p:nvSpPr>
          <p:cNvPr id="14" name="TextBox 13">
            <a:extLst>
              <a:ext uri="{FF2B5EF4-FFF2-40B4-BE49-F238E27FC236}">
                <a16:creationId xmlns:a16="http://schemas.microsoft.com/office/drawing/2014/main" id="{DAEC112D-3918-15BF-B7DB-C3B4353CC398}"/>
              </a:ext>
            </a:extLst>
          </p:cNvPr>
          <p:cNvSpPr txBox="1"/>
          <p:nvPr/>
        </p:nvSpPr>
        <p:spPr>
          <a:xfrm>
            <a:off x="5016692" y="2151989"/>
            <a:ext cx="6501293" cy="5324535"/>
          </a:xfrm>
          <a:prstGeom prst="rect">
            <a:avLst/>
          </a:prstGeom>
          <a:noFill/>
        </p:spPr>
        <p:txBody>
          <a:bodyPr wrap="square" rtlCol="0">
            <a:spAutoFit/>
          </a:bodyPr>
          <a:lstStyle/>
          <a:p>
            <a:pPr>
              <a:spcBef>
                <a:spcPts val="1200"/>
              </a:spcBef>
              <a:spcAft>
                <a:spcPts val="1200"/>
              </a:spcAft>
            </a:pPr>
            <a:r>
              <a:rPr lang="en-AU" sz="2400" dirty="0">
                <a:solidFill>
                  <a:srgbClr val="001236"/>
                </a:solidFill>
                <a:latin typeface="DengXian" panose="02010600030101010101" pitchFamily="2" charset="-122"/>
                <a:ea typeface="DengXian" panose="02010600030101010101" pitchFamily="2" charset="-122"/>
              </a:rPr>
              <a:t>Try asking yourself:</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taking time to relax and do things I enjoy (e.g., having a bath, listening to music)?</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listening to myself?</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Do I need help to understand my emotions?</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taking notice of the world around me?</a:t>
            </a:r>
          </a:p>
          <a:p>
            <a:pPr marL="342900" indent="-342900">
              <a:spcBef>
                <a:spcPts val="1200"/>
              </a:spcBef>
              <a:spcAft>
                <a:spcPts val="1200"/>
              </a:spcAft>
              <a:buFont typeface="Arial" panose="020B0604020202020204" pitchFamily="34" charset="0"/>
              <a:buChar char="•"/>
            </a:pPr>
            <a:endParaRPr lang="en-AU" sz="2400" dirty="0">
              <a:solidFill>
                <a:srgbClr val="FA2E4B"/>
              </a:solidFill>
              <a:latin typeface="DengXian" panose="02010600030101010101" pitchFamily="2" charset="-122"/>
              <a:ea typeface="DengXian" panose="02010600030101010101" pitchFamily="2" charset="-122"/>
            </a:endParaRPr>
          </a:p>
          <a:p>
            <a:pPr marL="342900" indent="-342900">
              <a:spcBef>
                <a:spcPts val="1200"/>
              </a:spcBef>
              <a:spcAft>
                <a:spcPts val="1200"/>
              </a:spcAft>
              <a:buFont typeface="Arial" panose="020B0604020202020204" pitchFamily="34" charset="0"/>
              <a:buChar char="•"/>
            </a:pPr>
            <a:endParaRPr lang="en-AU" sz="2400" dirty="0">
              <a:solidFill>
                <a:srgbClr val="FA2E4B"/>
              </a:solidFill>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lang="en-AU" dirty="0"/>
          </a:p>
        </p:txBody>
      </p:sp>
      <p:sp>
        <p:nvSpPr>
          <p:cNvPr id="16" name="Content Placeholder 2">
            <a:extLst>
              <a:ext uri="{FF2B5EF4-FFF2-40B4-BE49-F238E27FC236}">
                <a16:creationId xmlns:a16="http://schemas.microsoft.com/office/drawing/2014/main" id="{6F867C59-1463-81E2-1956-8C87A0648B3B}"/>
              </a:ext>
            </a:extLst>
          </p:cNvPr>
          <p:cNvSpPr txBox="1">
            <a:spLocks/>
          </p:cNvSpPr>
          <p:nvPr/>
        </p:nvSpPr>
        <p:spPr>
          <a:xfrm>
            <a:off x="1071801" y="2032225"/>
            <a:ext cx="2314915" cy="4033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2400"/>
              </a:spcBef>
              <a:spcAft>
                <a:spcPts val="2400"/>
              </a:spcAft>
              <a:buFont typeface="Arial" panose="020B0604020202020204" pitchFamily="34" charset="0"/>
              <a:buNone/>
            </a:pPr>
            <a:r>
              <a:rPr lang="en-AU" b="1" dirty="0">
                <a:solidFill>
                  <a:srgbClr val="28BA89"/>
                </a:solidFill>
                <a:latin typeface="DengXian" panose="02010600030101010101" pitchFamily="2" charset="-122"/>
                <a:ea typeface="DengXian" panose="02010600030101010101" pitchFamily="2" charset="-122"/>
              </a:rPr>
              <a:t>Self-Care &amp; Positive Emotion </a:t>
            </a:r>
          </a:p>
          <a:p>
            <a:pPr marL="0" indent="0" algn="ctr">
              <a:spcBef>
                <a:spcPts val="2400"/>
              </a:spcBef>
              <a:spcAft>
                <a:spcPts val="2400"/>
              </a:spcAft>
              <a:buFont typeface="Arial" panose="020B0604020202020204" pitchFamily="34" charset="0"/>
              <a:buNone/>
            </a:pPr>
            <a:r>
              <a:rPr lang="en-AU" b="1" dirty="0">
                <a:solidFill>
                  <a:srgbClr val="28BA89"/>
                </a:solidFill>
                <a:latin typeface="DengXian" panose="02010600030101010101" pitchFamily="2" charset="-122"/>
                <a:ea typeface="DengXian" panose="02010600030101010101" pitchFamily="2" charset="-122"/>
              </a:rPr>
              <a:t>Emotional Awareness</a:t>
            </a:r>
          </a:p>
          <a:p>
            <a:pPr marL="0" indent="0" algn="ctr">
              <a:spcBef>
                <a:spcPts val="2400"/>
              </a:spcBef>
              <a:spcAft>
                <a:spcPts val="2400"/>
              </a:spcAft>
              <a:buFont typeface="Arial" panose="020B0604020202020204" pitchFamily="34" charset="0"/>
              <a:buNone/>
            </a:pPr>
            <a:r>
              <a:rPr lang="en-AU" b="1" dirty="0">
                <a:solidFill>
                  <a:srgbClr val="28BA89"/>
                </a:solidFill>
                <a:latin typeface="DengXian" panose="02010600030101010101" pitchFamily="2" charset="-122"/>
                <a:ea typeface="DengXian" panose="02010600030101010101" pitchFamily="2" charset="-122"/>
              </a:rPr>
              <a:t>Mindfulness</a:t>
            </a:r>
          </a:p>
        </p:txBody>
      </p:sp>
    </p:spTree>
    <p:extLst>
      <p:ext uri="{BB962C8B-B14F-4D97-AF65-F5344CB8AC3E}">
        <p14:creationId xmlns:p14="http://schemas.microsoft.com/office/powerpoint/2010/main" val="35129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FEADD"/>
          </a:solidFill>
        </p:spPr>
        <p:txBody>
          <a:bodyPr>
            <a:normAutofit/>
          </a:bodyPr>
          <a:lstStyle/>
          <a:p>
            <a:pPr algn="ctr"/>
            <a:r>
              <a:rPr lang="en-AU" b="1" dirty="0">
                <a:solidFill>
                  <a:srgbClr val="DF4203"/>
                </a:solidFill>
                <a:latin typeface="DengXian" panose="02010600030101010101" pitchFamily="2" charset="-122"/>
                <a:ea typeface="DengXian" panose="02010600030101010101" pitchFamily="2" charset="-122"/>
              </a:rPr>
              <a:t>Learning &amp; School</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5108076" y="2062776"/>
            <a:ext cx="2162545" cy="4143802"/>
          </a:xfrm>
        </p:spPr>
        <p:txBody>
          <a:bodyPr vert="horz" lIns="91440" tIns="45720" rIns="91440" bIns="45720" rtlCol="0" anchor="t">
            <a:normAutofit/>
          </a:bodyPr>
          <a:lstStyle/>
          <a:p>
            <a:pPr marL="0" indent="0" algn="ctr">
              <a:spcBef>
                <a:spcPts val="3000"/>
              </a:spcBef>
              <a:spcAft>
                <a:spcPts val="3000"/>
              </a:spcAft>
              <a:buNone/>
            </a:pPr>
            <a:r>
              <a:rPr lang="en-AU" sz="3000" b="1" dirty="0">
                <a:solidFill>
                  <a:srgbClr val="FC6224"/>
                </a:solidFill>
                <a:latin typeface="DengXian"/>
                <a:ea typeface="DengXian"/>
              </a:rPr>
              <a:t>Learning interests</a:t>
            </a:r>
            <a:endParaRPr lang="en-AU" sz="3000" b="1" dirty="0">
              <a:solidFill>
                <a:srgbClr val="FC6224"/>
              </a:solidFill>
              <a:latin typeface="DengXian" panose="02010600030101010101" pitchFamily="2" charset="-122"/>
              <a:ea typeface="DengXian" panose="02010600030101010101" pitchFamily="2" charset="-122"/>
            </a:endParaRPr>
          </a:p>
          <a:p>
            <a:pPr marL="0" indent="0" algn="ctr">
              <a:spcBef>
                <a:spcPts val="3000"/>
              </a:spcBef>
              <a:spcAft>
                <a:spcPts val="3000"/>
              </a:spcAft>
              <a:buNone/>
            </a:pPr>
            <a:r>
              <a:rPr lang="en-AU" sz="3000" b="1" dirty="0">
                <a:solidFill>
                  <a:srgbClr val="FC6224"/>
                </a:solidFill>
                <a:latin typeface="DengXian" panose="02010600030101010101" pitchFamily="2" charset="-122"/>
                <a:ea typeface="DengXian" panose="02010600030101010101" pitchFamily="2" charset="-122"/>
              </a:rPr>
              <a:t>Workload </a:t>
            </a:r>
          </a:p>
          <a:p>
            <a:pPr marL="0" indent="0" algn="ctr">
              <a:spcBef>
                <a:spcPts val="3000"/>
              </a:spcBef>
              <a:spcAft>
                <a:spcPts val="3000"/>
              </a:spcAft>
              <a:buNone/>
            </a:pPr>
            <a:r>
              <a:rPr lang="en-AU" sz="3000" b="1" dirty="0">
                <a:solidFill>
                  <a:srgbClr val="FC6224"/>
                </a:solidFill>
                <a:latin typeface="DengXian" panose="02010600030101010101" pitchFamily="2" charset="-122"/>
                <a:ea typeface="DengXian" panose="02010600030101010101" pitchFamily="2" charset="-122"/>
              </a:rPr>
              <a:t>Exam stress</a:t>
            </a:r>
          </a:p>
          <a:p>
            <a:pPr marL="0" indent="0" algn="ctr">
              <a:spcBef>
                <a:spcPts val="2400"/>
              </a:spcBef>
              <a:spcAft>
                <a:spcPts val="2400"/>
              </a:spcAft>
              <a:buNone/>
            </a:pPr>
            <a:endParaRPr lang="en-AU" b="1" dirty="0">
              <a:solidFill>
                <a:srgbClr val="DF4203"/>
              </a:solidFill>
              <a:latin typeface="DengXian" panose="02010600030101010101" pitchFamily="2" charset="-122"/>
              <a:ea typeface="DengXian" panose="02010600030101010101" pitchFamily="2" charset="-122"/>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sp>
        <p:nvSpPr>
          <p:cNvPr id="32" name="Content Placeholder 2">
            <a:extLst>
              <a:ext uri="{FF2B5EF4-FFF2-40B4-BE49-F238E27FC236}">
                <a16:creationId xmlns:a16="http://schemas.microsoft.com/office/drawing/2014/main" id="{5A669E8A-BE8D-5625-D17A-D4D1465E8F65}"/>
              </a:ext>
            </a:extLst>
          </p:cNvPr>
          <p:cNvSpPr txBox="1">
            <a:spLocks/>
          </p:cNvSpPr>
          <p:nvPr/>
        </p:nvSpPr>
        <p:spPr>
          <a:xfrm>
            <a:off x="604273" y="1880112"/>
            <a:ext cx="3769019" cy="2337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Learning can build confidence</a:t>
            </a:r>
            <a:endParaRPr lang="en-AU" sz="1800" dirty="0">
              <a:solidFill>
                <a:srgbClr val="001236"/>
              </a:solidFill>
              <a:latin typeface="DengXian" panose="02010600030101010101" pitchFamily="2" charset="-122"/>
              <a:ea typeface="DengXian" panose="02010600030101010101" pitchFamily="2" charset="-122"/>
            </a:endParaRPr>
          </a:p>
          <a:p>
            <a:pPr marL="0" indent="0" algn="ctr">
              <a:spcAft>
                <a:spcPts val="800"/>
              </a:spcAft>
              <a:buNone/>
            </a:pPr>
            <a:r>
              <a:rPr lang="en-AU" sz="1800" dirty="0">
                <a:solidFill>
                  <a:srgbClr val="001236"/>
                </a:solidFill>
                <a:latin typeface="DengXian" panose="02010600030101010101" pitchFamily="2" charset="-122"/>
                <a:ea typeface="DengXian" panose="02010600030101010101" pitchFamily="2" charset="-122"/>
              </a:rPr>
              <a:t>Learning can improve your knowledge, thinking skills and capability to do what is important to you! This can make you feel more confident and help you better connect with others.</a:t>
            </a:r>
            <a:endParaRPr lang="en-AU" sz="1900" dirty="0">
              <a:solidFill>
                <a:srgbClr val="001236"/>
              </a:solidFill>
              <a:latin typeface="DengXian" panose="02010600030101010101" pitchFamily="2" charset="-122"/>
              <a:ea typeface="DengXian" panose="02010600030101010101" pitchFamily="2" charset="-122"/>
            </a:endParaRPr>
          </a:p>
          <a:p>
            <a:pPr indent="-288000">
              <a:spcAft>
                <a:spcPts val="800"/>
              </a:spcAft>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34" name="Content Placeholder 2">
            <a:extLst>
              <a:ext uri="{FF2B5EF4-FFF2-40B4-BE49-F238E27FC236}">
                <a16:creationId xmlns:a16="http://schemas.microsoft.com/office/drawing/2014/main" id="{59696AD2-1BB5-27BA-329A-A27019E594D5}"/>
              </a:ext>
            </a:extLst>
          </p:cNvPr>
          <p:cNvSpPr txBox="1">
            <a:spLocks/>
          </p:cNvSpPr>
          <p:nvPr/>
        </p:nvSpPr>
        <p:spPr>
          <a:xfrm>
            <a:off x="8306515" y="2643965"/>
            <a:ext cx="3637019" cy="2981425"/>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a:ea typeface="DengXian"/>
              </a:rPr>
              <a:t>People learn about different things</a:t>
            </a:r>
          </a:p>
          <a:p>
            <a:pPr marL="0" indent="0" algn="ctr">
              <a:spcAft>
                <a:spcPts val="800"/>
              </a:spcAft>
              <a:buNone/>
            </a:pPr>
            <a:r>
              <a:rPr lang="en-US" sz="1800" dirty="0">
                <a:solidFill>
                  <a:srgbClr val="001236"/>
                </a:solidFill>
                <a:latin typeface="DengXian"/>
                <a:ea typeface="DengXian"/>
              </a:rPr>
              <a:t>Different individuals have different interests when it comes to learning and time management. Staying focused and interested all the time can be hard!</a:t>
            </a:r>
            <a:endParaRPr lang="en-US" sz="1800" dirty="0">
              <a:solidFill>
                <a:srgbClr val="001236"/>
              </a:solidFill>
              <a:latin typeface="DengXian" panose="02010600030101010101" pitchFamily="2" charset="-122"/>
              <a:ea typeface="DengXian" panose="02010600030101010101" pitchFamily="2" charset="-122"/>
            </a:endParaRPr>
          </a:p>
          <a:p>
            <a:pPr marL="0" indent="0" algn="ctr">
              <a:spcAft>
                <a:spcPts val="800"/>
              </a:spcAft>
              <a:buNone/>
            </a:pPr>
            <a:r>
              <a:rPr lang="en-US" sz="1800" dirty="0">
                <a:solidFill>
                  <a:srgbClr val="001236"/>
                </a:solidFill>
                <a:latin typeface="DengXian"/>
                <a:ea typeface="DengXian"/>
              </a:rPr>
              <a:t>So, if you are feeling frustrated and unmotivated by schoolwork, it may be that trying something new, or going back to an old interest will help. </a:t>
            </a:r>
            <a:endParaRPr lang="en-US" sz="1800" dirty="0">
              <a:solidFill>
                <a:srgbClr val="001236"/>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6" name="Content Placeholder 2">
            <a:extLst>
              <a:ext uri="{FF2B5EF4-FFF2-40B4-BE49-F238E27FC236}">
                <a16:creationId xmlns:a16="http://schemas.microsoft.com/office/drawing/2014/main" id="{3B277512-FBBE-DA56-DCBB-B38A001F3E58}"/>
              </a:ext>
            </a:extLst>
          </p:cNvPr>
          <p:cNvSpPr txBox="1">
            <a:spLocks/>
          </p:cNvSpPr>
          <p:nvPr/>
        </p:nvSpPr>
        <p:spPr>
          <a:xfrm>
            <a:off x="760572" y="4653887"/>
            <a:ext cx="3563281" cy="19628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900" b="1" dirty="0">
                <a:solidFill>
                  <a:srgbClr val="001236"/>
                </a:solidFill>
                <a:latin typeface="DengXian" panose="02010600030101010101" pitchFamily="2" charset="-122"/>
                <a:ea typeface="DengXian" panose="02010600030101010101" pitchFamily="2" charset="-122"/>
              </a:rPr>
              <a:t>Learning can help you learn about yourself!</a:t>
            </a:r>
          </a:p>
          <a:p>
            <a:pPr marL="0" indent="0" algn="ctr">
              <a:spcAft>
                <a:spcPts val="800"/>
              </a:spcAft>
              <a:buNone/>
            </a:pPr>
            <a:r>
              <a:rPr lang="en-AU" sz="1900" dirty="0">
                <a:solidFill>
                  <a:srgbClr val="001236"/>
                </a:solidFill>
                <a:latin typeface="DengXian" panose="02010600030101010101" pitchFamily="2" charset="-122"/>
                <a:ea typeface="DengXian" panose="02010600030101010101" pitchFamily="2" charset="-122"/>
              </a:rPr>
              <a:t> </a:t>
            </a:r>
            <a:r>
              <a:rPr lang="en-AU" sz="1900" dirty="0">
                <a:solidFill>
                  <a:srgbClr val="001236"/>
                </a:solidFill>
                <a:effectLst/>
                <a:latin typeface="DengXian" panose="02010600030101010101" pitchFamily="2" charset="-122"/>
                <a:ea typeface="DengXian" panose="02010600030101010101" pitchFamily="2" charset="-122"/>
                <a:cs typeface="Times New Roman" panose="02020603050405020304" pitchFamily="18" charset="0"/>
              </a:rPr>
              <a:t>What you learn and do at school can help you to understand what you want to do with your life, and develop the skillsets needed to actually do it. </a:t>
            </a:r>
          </a:p>
          <a:p>
            <a:pPr marL="0" indent="0" algn="ctr">
              <a:spcAft>
                <a:spcPts val="800"/>
              </a:spcAft>
              <a:buNone/>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pic>
        <p:nvPicPr>
          <p:cNvPr id="7" name="Picture 6" descr="Eating Cat">
            <a:extLst>
              <a:ext uri="{FF2B5EF4-FFF2-40B4-BE49-F238E27FC236}">
                <a16:creationId xmlns:a16="http://schemas.microsoft.com/office/drawing/2014/main" id="{B985DF8B-93C6-675C-24E4-671C1F712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02" y="2413670"/>
            <a:ext cx="1456140" cy="1456140"/>
          </a:xfrm>
          <a:prstGeom prst="rect">
            <a:avLst/>
          </a:prstGeom>
        </p:spPr>
      </p:pic>
      <p:pic>
        <p:nvPicPr>
          <p:cNvPr id="23" name="Picture 22" descr="Ahh! Taffy Cat">
            <a:extLst>
              <a:ext uri="{FF2B5EF4-FFF2-40B4-BE49-F238E27FC236}">
                <a16:creationId xmlns:a16="http://schemas.microsoft.com/office/drawing/2014/main" id="{EB591B02-2E51-6894-3035-D144528A5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738" y="3867255"/>
            <a:ext cx="1325564" cy="1325564"/>
          </a:xfrm>
          <a:prstGeom prst="rect">
            <a:avLst/>
          </a:prstGeom>
        </p:spPr>
      </p:pic>
    </p:spTree>
    <p:extLst>
      <p:ext uri="{BB962C8B-B14F-4D97-AF65-F5344CB8AC3E}">
        <p14:creationId xmlns:p14="http://schemas.microsoft.com/office/powerpoint/2010/main" val="3551399513"/>
      </p:ext>
    </p:extLst>
  </p:cSld>
  <p:clrMapOvr>
    <a:masterClrMapping/>
  </p:clrMapOvr>
  <p:extLst>
    <p:ext uri="{6950BFC3-D8DA-4A85-94F7-54DA5524770B}">
      <p188:commentRel xmlns:p188="http://schemas.microsoft.com/office/powerpoint/2018/8/main" xmlns="" r:id="rId5"/>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A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FEADD"/>
          </a:solidFill>
        </p:spPr>
        <p:txBody>
          <a:bodyPr>
            <a:normAutofit/>
          </a:bodyPr>
          <a:lstStyle/>
          <a:p>
            <a:pPr algn="ctr"/>
            <a:r>
              <a:rPr lang="en-AU" b="1" dirty="0">
                <a:solidFill>
                  <a:srgbClr val="DF4203"/>
                </a:solidFill>
                <a:latin typeface="DengXian" panose="02010600030101010101" pitchFamily="2" charset="-122"/>
                <a:ea typeface="DengXian" panose="02010600030101010101" pitchFamily="2" charset="-122"/>
              </a:rPr>
              <a:t>Learning &amp; School</a:t>
            </a: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pic>
        <p:nvPicPr>
          <p:cNvPr id="7" name="Picture 6" descr="Eating Cat">
            <a:extLst>
              <a:ext uri="{FF2B5EF4-FFF2-40B4-BE49-F238E27FC236}">
                <a16:creationId xmlns:a16="http://schemas.microsoft.com/office/drawing/2014/main" id="{B985DF8B-93C6-675C-24E4-671C1F712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189" y="2366734"/>
            <a:ext cx="1495970" cy="1495970"/>
          </a:xfrm>
          <a:prstGeom prst="rect">
            <a:avLst/>
          </a:prstGeom>
        </p:spPr>
      </p:pic>
      <p:pic>
        <p:nvPicPr>
          <p:cNvPr id="23" name="Picture 22" descr="Ahh! Taffy Cat">
            <a:extLst>
              <a:ext uri="{FF2B5EF4-FFF2-40B4-BE49-F238E27FC236}">
                <a16:creationId xmlns:a16="http://schemas.microsoft.com/office/drawing/2014/main" id="{EB591B02-2E51-6894-3035-D144528A5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19" y="3862704"/>
            <a:ext cx="1325564" cy="1325564"/>
          </a:xfrm>
          <a:prstGeom prst="rect">
            <a:avLst/>
          </a:prstGeom>
        </p:spPr>
      </p:pic>
      <p:sp>
        <p:nvSpPr>
          <p:cNvPr id="10" name="TextBox 9">
            <a:extLst>
              <a:ext uri="{FF2B5EF4-FFF2-40B4-BE49-F238E27FC236}">
                <a16:creationId xmlns:a16="http://schemas.microsoft.com/office/drawing/2014/main" id="{11AB8DAA-5AA6-DFA2-82CB-B99BFA852BB7}"/>
              </a:ext>
            </a:extLst>
          </p:cNvPr>
          <p:cNvSpPr txBox="1"/>
          <p:nvPr/>
        </p:nvSpPr>
        <p:spPr>
          <a:xfrm>
            <a:off x="4822941" y="1779687"/>
            <a:ext cx="6501293" cy="5078313"/>
          </a:xfrm>
          <a:prstGeom prst="rect">
            <a:avLst/>
          </a:prstGeom>
          <a:noFill/>
        </p:spPr>
        <p:txBody>
          <a:bodyPr wrap="square" rtlCol="0">
            <a:spAutoFit/>
          </a:bodyPr>
          <a:lstStyle/>
          <a:p>
            <a:pPr>
              <a:spcBef>
                <a:spcPts val="1200"/>
              </a:spcBef>
              <a:spcAft>
                <a:spcPts val="1200"/>
              </a:spcAft>
            </a:pPr>
            <a:r>
              <a:rPr lang="en-AU" sz="2400" dirty="0">
                <a:solidFill>
                  <a:srgbClr val="001236"/>
                </a:solidFill>
                <a:latin typeface="DengXian" panose="02010600030101010101" pitchFamily="2" charset="-122"/>
                <a:ea typeface="DengXian" panose="02010600030101010101" pitchFamily="2" charset="-122"/>
              </a:rPr>
              <a:t>Try asking yourself:</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feeling stressed and overwhelmed by schoolwork, assignments or an upcoming exam? </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Do I think I feel confident managing my workload?</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feeling capable and motivated in my learning?</a:t>
            </a:r>
          </a:p>
          <a:p>
            <a:pPr marL="342900" indent="-342900">
              <a:spcBef>
                <a:spcPts val="1200"/>
              </a:spcBef>
              <a:spcAft>
                <a:spcPts val="1200"/>
              </a:spcAft>
              <a:buFont typeface="Arial" panose="020B0604020202020204" pitchFamily="34" charset="0"/>
              <a:buChar char="•"/>
            </a:pPr>
            <a:endParaRPr lang="en-AU" sz="2400" dirty="0">
              <a:solidFill>
                <a:srgbClr val="FA2E4B"/>
              </a:solidFill>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lang="en-AU" dirty="0"/>
          </a:p>
        </p:txBody>
      </p:sp>
      <p:sp>
        <p:nvSpPr>
          <p:cNvPr id="11" name="Content Placeholder 2">
            <a:extLst>
              <a:ext uri="{FF2B5EF4-FFF2-40B4-BE49-F238E27FC236}">
                <a16:creationId xmlns:a16="http://schemas.microsoft.com/office/drawing/2014/main" id="{3FD01C7A-0689-CDBE-903D-ACA59719540E}"/>
              </a:ext>
            </a:extLst>
          </p:cNvPr>
          <p:cNvSpPr txBox="1">
            <a:spLocks/>
          </p:cNvSpPr>
          <p:nvPr/>
        </p:nvSpPr>
        <p:spPr>
          <a:xfrm>
            <a:off x="771355" y="1906421"/>
            <a:ext cx="2162545" cy="41438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spcAft>
                <a:spcPts val="3000"/>
              </a:spcAft>
              <a:buFont typeface="Arial" panose="020B0604020202020204" pitchFamily="34" charset="0"/>
              <a:buNone/>
            </a:pPr>
            <a:r>
              <a:rPr lang="en-AU" sz="3000" b="1" dirty="0">
                <a:solidFill>
                  <a:srgbClr val="FC6224"/>
                </a:solidFill>
                <a:latin typeface="DengXian"/>
                <a:ea typeface="DengXian"/>
              </a:rPr>
              <a:t>Learning interests</a:t>
            </a:r>
            <a:endParaRPr lang="en-AU" sz="3000" b="1" dirty="0">
              <a:solidFill>
                <a:srgbClr val="FC6224"/>
              </a:solidFill>
              <a:latin typeface="DengXian" panose="02010600030101010101" pitchFamily="2" charset="-122"/>
              <a:ea typeface="DengXian" panose="02010600030101010101" pitchFamily="2" charset="-122"/>
            </a:endParaRPr>
          </a:p>
          <a:p>
            <a:pPr marL="0" indent="0" algn="ctr">
              <a:spcBef>
                <a:spcPts val="3000"/>
              </a:spcBef>
              <a:spcAft>
                <a:spcPts val="3000"/>
              </a:spcAft>
              <a:buNone/>
            </a:pPr>
            <a:r>
              <a:rPr lang="en-AU" sz="3000" b="1" dirty="0">
                <a:solidFill>
                  <a:srgbClr val="FC6224"/>
                </a:solidFill>
                <a:latin typeface="DengXian"/>
                <a:ea typeface="DengXian"/>
              </a:rPr>
              <a:t>Workload </a:t>
            </a:r>
            <a:endParaRPr lang="en-AU" sz="3000" b="1" dirty="0">
              <a:solidFill>
                <a:srgbClr val="FC6224"/>
              </a:solidFill>
              <a:latin typeface="DengXian" panose="02010600030101010101" pitchFamily="2" charset="-122"/>
              <a:ea typeface="DengXian" panose="02010600030101010101" pitchFamily="2" charset="-122"/>
            </a:endParaRPr>
          </a:p>
          <a:p>
            <a:pPr marL="0" indent="0" algn="ctr">
              <a:spcBef>
                <a:spcPts val="3000"/>
              </a:spcBef>
              <a:spcAft>
                <a:spcPts val="3000"/>
              </a:spcAft>
              <a:buFont typeface="Arial" panose="020B0604020202020204" pitchFamily="34" charset="0"/>
              <a:buNone/>
            </a:pPr>
            <a:r>
              <a:rPr lang="en-AU" sz="3000" b="1" dirty="0">
                <a:solidFill>
                  <a:srgbClr val="FC6224"/>
                </a:solidFill>
                <a:latin typeface="DengXian"/>
                <a:ea typeface="DengXian"/>
              </a:rPr>
              <a:t>Exam stress</a:t>
            </a:r>
          </a:p>
          <a:p>
            <a:pPr marL="0" indent="0" algn="ctr">
              <a:spcBef>
                <a:spcPts val="2400"/>
              </a:spcBef>
              <a:spcAft>
                <a:spcPts val="2400"/>
              </a:spcAft>
              <a:buFont typeface="Arial" panose="020B0604020202020204" pitchFamily="34" charset="0"/>
              <a:buNone/>
            </a:pPr>
            <a:endParaRPr lang="en-AU" b="1" dirty="0">
              <a:solidFill>
                <a:srgbClr val="DF4203"/>
              </a:solidFill>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51750339"/>
      </p:ext>
    </p:extLst>
  </p:cSld>
  <p:clrMapOvr>
    <a:masterClrMapping/>
  </p:clrMapOvr>
  <p:extLst>
    <p:ext uri="{6950BFC3-D8DA-4A85-94F7-54DA5524770B}">
      <p188:commentRel xmlns:p188="http://schemas.microsoft.com/office/powerpoint/2018/8/main" xmlns="" r:id="rId5"/>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4CE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D4CEF2"/>
          </a:solidFill>
        </p:spPr>
        <p:txBody>
          <a:bodyPr>
            <a:normAutofit/>
          </a:bodyPr>
          <a:lstStyle/>
          <a:p>
            <a:pPr algn="ctr"/>
            <a:r>
              <a:rPr lang="en-AU" b="1" dirty="0">
                <a:solidFill>
                  <a:srgbClr val="4530B4"/>
                </a:solidFill>
                <a:latin typeface="DengXian" panose="02010600030101010101" pitchFamily="2" charset="-122"/>
                <a:ea typeface="DengXian" panose="02010600030101010101" pitchFamily="2" charset="-122"/>
              </a:rPr>
              <a:t>Growth, Challenge &amp; Passion</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5166133" y="2227518"/>
            <a:ext cx="2337332" cy="3898230"/>
          </a:xfrm>
        </p:spPr>
        <p:txBody>
          <a:bodyPr>
            <a:normAutofit fontScale="62500" lnSpcReduction="20000"/>
          </a:bodyPr>
          <a:lstStyle/>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Goal Setting</a:t>
            </a:r>
          </a:p>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Self-Development</a:t>
            </a:r>
          </a:p>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Challenge</a:t>
            </a:r>
          </a:p>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Passion &amp; Hobbies</a:t>
            </a:r>
          </a:p>
          <a:p>
            <a:pPr marL="0" indent="0" algn="ctr">
              <a:spcBef>
                <a:spcPts val="2400"/>
              </a:spcBef>
              <a:spcAft>
                <a:spcPts val="2400"/>
              </a:spcAft>
              <a:buNone/>
            </a:pPr>
            <a:endParaRPr lang="en-AU" b="1" dirty="0">
              <a:solidFill>
                <a:srgbClr val="DF4203"/>
              </a:solidFill>
              <a:latin typeface="DengXian" panose="02010600030101010101" pitchFamily="2" charset="-122"/>
              <a:ea typeface="DengXian" panose="02010600030101010101" pitchFamily="2" charset="-122"/>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sp>
        <p:nvSpPr>
          <p:cNvPr id="32" name="Content Placeholder 2">
            <a:extLst>
              <a:ext uri="{FF2B5EF4-FFF2-40B4-BE49-F238E27FC236}">
                <a16:creationId xmlns:a16="http://schemas.microsoft.com/office/drawing/2014/main" id="{5A669E8A-BE8D-5625-D17A-D4D1465E8F65}"/>
              </a:ext>
            </a:extLst>
          </p:cNvPr>
          <p:cNvSpPr txBox="1">
            <a:spLocks/>
          </p:cNvSpPr>
          <p:nvPr/>
        </p:nvSpPr>
        <p:spPr>
          <a:xfrm>
            <a:off x="610979" y="1730048"/>
            <a:ext cx="3769019" cy="23374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Goal Setting can help you grow and improve your confidence</a:t>
            </a:r>
            <a:endParaRPr lang="en-AU" sz="1800" dirty="0">
              <a:solidFill>
                <a:srgbClr val="001236"/>
              </a:solidFill>
              <a:latin typeface="DengXian" panose="02010600030101010101" pitchFamily="2" charset="-122"/>
              <a:ea typeface="DengXian" panose="02010600030101010101" pitchFamily="2" charset="-122"/>
            </a:endParaRPr>
          </a:p>
          <a:p>
            <a:pPr marL="0" indent="0" algn="ctr">
              <a:spcAft>
                <a:spcPts val="800"/>
              </a:spcAft>
              <a:buNone/>
            </a:pPr>
            <a:r>
              <a:rPr lang="en-US" sz="1800" dirty="0">
                <a:solidFill>
                  <a:srgbClr val="001236"/>
                </a:solidFill>
                <a:latin typeface="DengXian" panose="02010600030101010101" pitchFamily="2" charset="-122"/>
                <a:ea typeface="DengXian" panose="02010600030101010101" pitchFamily="2" charset="-122"/>
              </a:rPr>
              <a:t>Working toward realistic goals in areas that matter to us can challenge us to move beyond our comfort zones and develop new skills, expose us to opportunities that allow us to thrive and grow, and improve our self-esteem and sense of accomplishment</a:t>
            </a:r>
            <a:r>
              <a:rPr lang="en-US" sz="1800" dirty="0">
                <a:solidFill>
                  <a:srgbClr val="002060"/>
                </a:solidFill>
                <a:latin typeface="DengXian" panose="02010600030101010101" pitchFamily="2" charset="-122"/>
                <a:ea typeface="DengXian" panose="02010600030101010101" pitchFamily="2" charset="-122"/>
              </a:rPr>
              <a:t>.</a:t>
            </a:r>
            <a:endParaRPr lang="en-AU" sz="2400" dirty="0">
              <a:solidFill>
                <a:srgbClr val="002060"/>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02060"/>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34" name="Content Placeholder 2">
            <a:extLst>
              <a:ext uri="{FF2B5EF4-FFF2-40B4-BE49-F238E27FC236}">
                <a16:creationId xmlns:a16="http://schemas.microsoft.com/office/drawing/2014/main" id="{59696AD2-1BB5-27BA-329A-A27019E594D5}"/>
              </a:ext>
            </a:extLst>
          </p:cNvPr>
          <p:cNvSpPr txBox="1">
            <a:spLocks/>
          </p:cNvSpPr>
          <p:nvPr/>
        </p:nvSpPr>
        <p:spPr>
          <a:xfrm>
            <a:off x="610979" y="4230694"/>
            <a:ext cx="3989329" cy="2802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700" b="1" dirty="0">
                <a:solidFill>
                  <a:srgbClr val="001236"/>
                </a:solidFill>
                <a:latin typeface="DengXian" panose="02010600030101010101" pitchFamily="2" charset="-122"/>
                <a:ea typeface="DengXian" panose="02010600030101010101" pitchFamily="2" charset="-122"/>
              </a:rPr>
              <a:t>Hobbies and passions can contribute purpose and meaning to our lives</a:t>
            </a:r>
          </a:p>
          <a:p>
            <a:pPr marL="0" indent="0" algn="ctr">
              <a:spcAft>
                <a:spcPts val="800"/>
              </a:spcAft>
              <a:buNone/>
            </a:pPr>
            <a:r>
              <a:rPr lang="en-US" sz="1700" dirty="0">
                <a:solidFill>
                  <a:srgbClr val="001236"/>
                </a:solidFill>
                <a:latin typeface="DengXian" panose="02010600030101010101" pitchFamily="2" charset="-122"/>
                <a:ea typeface="DengXian" panose="02010600030101010101" pitchFamily="2" charset="-122"/>
              </a:rPr>
              <a:t>Engaging with activities that we are passionate about (e.g., art, music, sport, coding, volunteering etc.) can bring us innate satisfaction or ‘flow’, and contribute to our sense of meaning and purpose in life. </a:t>
            </a:r>
            <a:endParaRPr lang="en-AU" sz="1700" dirty="0">
              <a:solidFill>
                <a:srgbClr val="001236"/>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6" name="Content Placeholder 2">
            <a:extLst>
              <a:ext uri="{FF2B5EF4-FFF2-40B4-BE49-F238E27FC236}">
                <a16:creationId xmlns:a16="http://schemas.microsoft.com/office/drawing/2014/main" id="{3B277512-FBBE-DA56-DCBB-B38A001F3E58}"/>
              </a:ext>
            </a:extLst>
          </p:cNvPr>
          <p:cNvSpPr txBox="1">
            <a:spLocks/>
          </p:cNvSpPr>
          <p:nvPr/>
        </p:nvSpPr>
        <p:spPr>
          <a:xfrm>
            <a:off x="7812504" y="2326883"/>
            <a:ext cx="4180396" cy="3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700" b="1" dirty="0">
                <a:solidFill>
                  <a:srgbClr val="001236"/>
                </a:solidFill>
                <a:latin typeface="DengXian" panose="02010600030101010101" pitchFamily="2" charset="-122"/>
                <a:ea typeface="DengXian" panose="02010600030101010101" pitchFamily="2" charset="-122"/>
              </a:rPr>
              <a:t>It can be hard to figure out what you are passionate about</a:t>
            </a:r>
          </a:p>
          <a:p>
            <a:pPr marL="0" indent="0" algn="ctr">
              <a:spcAft>
                <a:spcPts val="800"/>
              </a:spcAft>
              <a:buNone/>
            </a:pPr>
            <a:r>
              <a:rPr lang="en-US" sz="1700" dirty="0">
                <a:solidFill>
                  <a:srgbClr val="001236"/>
                </a:solidFill>
                <a:latin typeface="DengXian" panose="02010600030101010101" pitchFamily="2" charset="-122"/>
                <a:ea typeface="DengXian" panose="02010600030101010101" pitchFamily="2" charset="-122"/>
              </a:rPr>
              <a:t>Whilst some people are exposed to and, therefore, find the activities that they are passionate about early on in life, others are not as lucky. If you can not think of an activity like this in your life, that does not necessarily mean you “lack passion” but that you should keep searching for it by trying out lots of different activities where you can.</a:t>
            </a:r>
            <a:endParaRPr lang="en-AU" sz="1700" dirty="0">
              <a:solidFill>
                <a:srgbClr val="001236"/>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pic>
        <p:nvPicPr>
          <p:cNvPr id="8" name="Picture 7" descr="Jump Cat">
            <a:extLst>
              <a:ext uri="{FF2B5EF4-FFF2-40B4-BE49-F238E27FC236}">
                <a16:creationId xmlns:a16="http://schemas.microsoft.com/office/drawing/2014/main" id="{A986168F-2259-A108-CCEC-FBFDE25BC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85" y="1468053"/>
            <a:ext cx="1190809" cy="1190809"/>
          </a:xfrm>
          <a:prstGeom prst="rect">
            <a:avLst/>
          </a:prstGeom>
        </p:spPr>
      </p:pic>
      <p:pic>
        <p:nvPicPr>
          <p:cNvPr id="13" name="Picture 12" descr="Party Dude">
            <a:extLst>
              <a:ext uri="{FF2B5EF4-FFF2-40B4-BE49-F238E27FC236}">
                <a16:creationId xmlns:a16="http://schemas.microsoft.com/office/drawing/2014/main" id="{3DC53A83-4FE3-12CA-7A21-166E172CF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677" y="5347846"/>
            <a:ext cx="1438615" cy="1438615"/>
          </a:xfrm>
          <a:prstGeom prst="rect">
            <a:avLst/>
          </a:prstGeom>
        </p:spPr>
      </p:pic>
    </p:spTree>
    <p:extLst>
      <p:ext uri="{BB962C8B-B14F-4D97-AF65-F5344CB8AC3E}">
        <p14:creationId xmlns:p14="http://schemas.microsoft.com/office/powerpoint/2010/main" val="29107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4CE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D4CEF2"/>
          </a:solidFill>
        </p:spPr>
        <p:txBody>
          <a:bodyPr>
            <a:normAutofit/>
          </a:bodyPr>
          <a:lstStyle/>
          <a:p>
            <a:pPr algn="ctr"/>
            <a:r>
              <a:rPr lang="en-AU" b="1" dirty="0">
                <a:solidFill>
                  <a:srgbClr val="4530B4"/>
                </a:solidFill>
                <a:latin typeface="DengXian" panose="02010600030101010101" pitchFamily="2" charset="-122"/>
                <a:ea typeface="DengXian" panose="02010600030101010101" pitchFamily="2" charset="-122"/>
              </a:rPr>
              <a:t>Growth, Challenge &amp; Passion</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976270" y="2172927"/>
            <a:ext cx="2337332" cy="3898230"/>
          </a:xfrm>
        </p:spPr>
        <p:txBody>
          <a:bodyPr>
            <a:normAutofit fontScale="62500" lnSpcReduction="20000"/>
          </a:bodyPr>
          <a:lstStyle/>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Goal Setting</a:t>
            </a:r>
          </a:p>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Self-Development</a:t>
            </a:r>
          </a:p>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Challenge</a:t>
            </a:r>
          </a:p>
          <a:p>
            <a:pPr marL="0" indent="0" algn="ctr">
              <a:spcBef>
                <a:spcPts val="2400"/>
              </a:spcBef>
              <a:spcAft>
                <a:spcPts val="2400"/>
              </a:spcAft>
              <a:buNone/>
            </a:pPr>
            <a:r>
              <a:rPr lang="en-AU" sz="4200" b="1" dirty="0">
                <a:solidFill>
                  <a:srgbClr val="4530B4"/>
                </a:solidFill>
                <a:latin typeface="DengXian" panose="02010600030101010101" pitchFamily="2" charset="-122"/>
                <a:ea typeface="DengXian" panose="02010600030101010101" pitchFamily="2" charset="-122"/>
              </a:rPr>
              <a:t>Passion &amp; Hobbies</a:t>
            </a:r>
          </a:p>
          <a:p>
            <a:pPr marL="0" indent="0" algn="ctr">
              <a:spcBef>
                <a:spcPts val="2400"/>
              </a:spcBef>
              <a:spcAft>
                <a:spcPts val="2400"/>
              </a:spcAft>
              <a:buNone/>
            </a:pPr>
            <a:endParaRPr lang="en-AU" b="1" dirty="0">
              <a:solidFill>
                <a:srgbClr val="DF4203"/>
              </a:solidFill>
              <a:latin typeface="DengXian" panose="02010600030101010101" pitchFamily="2" charset="-122"/>
              <a:ea typeface="DengXian" panose="02010600030101010101" pitchFamily="2" charset="-122"/>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pic>
        <p:nvPicPr>
          <p:cNvPr id="8" name="Picture 7" descr="Jump Cat">
            <a:extLst>
              <a:ext uri="{FF2B5EF4-FFF2-40B4-BE49-F238E27FC236}">
                <a16:creationId xmlns:a16="http://schemas.microsoft.com/office/drawing/2014/main" id="{A986168F-2259-A108-CCEC-FBFDE25BC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1" y="1301757"/>
            <a:ext cx="1190809" cy="1190809"/>
          </a:xfrm>
          <a:prstGeom prst="rect">
            <a:avLst/>
          </a:prstGeom>
        </p:spPr>
      </p:pic>
      <p:pic>
        <p:nvPicPr>
          <p:cNvPr id="13" name="Picture 12" descr="Party Dude">
            <a:extLst>
              <a:ext uri="{FF2B5EF4-FFF2-40B4-BE49-F238E27FC236}">
                <a16:creationId xmlns:a16="http://schemas.microsoft.com/office/drawing/2014/main" id="{3DC53A83-4FE3-12CA-7A21-166E172CF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1249" y="5138817"/>
            <a:ext cx="1438615" cy="1438615"/>
          </a:xfrm>
          <a:prstGeom prst="rect">
            <a:avLst/>
          </a:prstGeom>
        </p:spPr>
      </p:pic>
      <p:sp>
        <p:nvSpPr>
          <p:cNvPr id="10" name="TextBox 9">
            <a:extLst>
              <a:ext uri="{FF2B5EF4-FFF2-40B4-BE49-F238E27FC236}">
                <a16:creationId xmlns:a16="http://schemas.microsoft.com/office/drawing/2014/main" id="{CD8E99BD-D937-A9EB-4A14-6DC90138AB17}"/>
              </a:ext>
            </a:extLst>
          </p:cNvPr>
          <p:cNvSpPr txBox="1"/>
          <p:nvPr/>
        </p:nvSpPr>
        <p:spPr>
          <a:xfrm>
            <a:off x="4762736" y="1979170"/>
            <a:ext cx="6501293" cy="5349157"/>
          </a:xfrm>
          <a:prstGeom prst="rect">
            <a:avLst/>
          </a:prstGeom>
          <a:noFill/>
        </p:spPr>
        <p:txBody>
          <a:bodyPr wrap="square" rtlCol="0">
            <a:spAutoFit/>
          </a:bodyPr>
          <a:lstStyle/>
          <a:p>
            <a:pPr>
              <a:spcBef>
                <a:spcPts val="1200"/>
              </a:spcBef>
              <a:spcAft>
                <a:spcPts val="1200"/>
              </a:spcAft>
            </a:pPr>
            <a:r>
              <a:rPr lang="en-AU" sz="2400" dirty="0">
                <a:solidFill>
                  <a:srgbClr val="002060"/>
                </a:solidFill>
                <a:latin typeface="DengXian" panose="02010600030101010101" pitchFamily="2" charset="-122"/>
                <a:ea typeface="DengXian" panose="02010600030101010101" pitchFamily="2" charset="-122"/>
              </a:rPr>
              <a:t>Try asking yourself:</a:t>
            </a:r>
          </a:p>
          <a:p>
            <a:pPr marL="342900" lvl="0" indent="-342900">
              <a:lnSpc>
                <a:spcPct val="115000"/>
              </a:lnSpc>
              <a:spcBef>
                <a:spcPts val="1200"/>
              </a:spcBef>
              <a:spcAft>
                <a:spcPts val="1200"/>
              </a:spcAft>
              <a:buFont typeface="Arial" panose="020B0604020202020204" pitchFamily="34" charset="0"/>
              <a:buChar char="•"/>
              <a:tabLst>
                <a:tab pos="228600" algn="l"/>
                <a:tab pos="457200" algn="l"/>
              </a:tabLst>
            </a:pPr>
            <a:r>
              <a:rPr lang="en-AU" sz="2400" dirty="0">
                <a:solidFill>
                  <a:srgbClr val="002060"/>
                </a:solidFill>
                <a:latin typeface="DengXian" panose="02010600030101010101" pitchFamily="2" charset="-122"/>
                <a:ea typeface="DengXian" panose="02010600030101010101" pitchFamily="2" charset="-122"/>
              </a:rPr>
              <a:t>What am I passionate about?</a:t>
            </a:r>
          </a:p>
          <a:p>
            <a:pPr marL="342900" lvl="0" indent="-342900">
              <a:lnSpc>
                <a:spcPct val="115000"/>
              </a:lnSpc>
              <a:spcBef>
                <a:spcPts val="1200"/>
              </a:spcBef>
              <a:spcAft>
                <a:spcPts val="1200"/>
              </a:spcAft>
              <a:buFont typeface="Arial" panose="020B0604020202020204" pitchFamily="34" charset="0"/>
              <a:buChar char="•"/>
              <a:tabLst>
                <a:tab pos="228600" algn="l"/>
                <a:tab pos="457200" algn="l"/>
              </a:tabLst>
            </a:pPr>
            <a:r>
              <a:rPr lang="en-AU" sz="2400" dirty="0">
                <a:solidFill>
                  <a:srgbClr val="002060"/>
                </a:solidFill>
                <a:latin typeface="DengXian" panose="02010600030101010101" pitchFamily="2" charset="-122"/>
                <a:ea typeface="DengXian" panose="02010600030101010101" pitchFamily="2" charset="-122"/>
              </a:rPr>
              <a:t>Am I engaging in activities that inspire and motivate me?</a:t>
            </a:r>
          </a:p>
          <a:p>
            <a:pPr marL="342900" lvl="0" indent="-342900">
              <a:lnSpc>
                <a:spcPct val="115000"/>
              </a:lnSpc>
              <a:spcBef>
                <a:spcPts val="1200"/>
              </a:spcBef>
              <a:spcAft>
                <a:spcPts val="1200"/>
              </a:spcAft>
              <a:buFont typeface="Arial" panose="020B0604020202020204" pitchFamily="34" charset="0"/>
              <a:buChar char="•"/>
              <a:tabLst>
                <a:tab pos="228600" algn="l"/>
                <a:tab pos="457200" algn="l"/>
              </a:tabLst>
            </a:pPr>
            <a:r>
              <a:rPr lang="en-AU" sz="2400" dirty="0">
                <a:solidFill>
                  <a:srgbClr val="002060"/>
                </a:solidFill>
                <a:latin typeface="DengXian" panose="02010600030101010101" pitchFamily="2" charset="-122"/>
                <a:ea typeface="DengXian" panose="02010600030101010101" pitchFamily="2" charset="-122"/>
              </a:rPr>
              <a:t>Am I challenging myself to try new things and develop new skills?</a:t>
            </a:r>
          </a:p>
          <a:p>
            <a:pPr marL="342900" lvl="0" indent="-342900">
              <a:lnSpc>
                <a:spcPct val="115000"/>
              </a:lnSpc>
              <a:spcBef>
                <a:spcPts val="1200"/>
              </a:spcBef>
              <a:spcAft>
                <a:spcPts val="1200"/>
              </a:spcAft>
              <a:buFont typeface="Arial" panose="020B0604020202020204" pitchFamily="34" charset="0"/>
              <a:buChar char="•"/>
              <a:tabLst>
                <a:tab pos="228600" algn="l"/>
                <a:tab pos="457200" algn="l"/>
              </a:tabLst>
            </a:pPr>
            <a:r>
              <a:rPr lang="en-AU" sz="2400" dirty="0">
                <a:solidFill>
                  <a:srgbClr val="002060"/>
                </a:solidFill>
                <a:latin typeface="DengXian" panose="02010600030101010101" pitchFamily="2" charset="-122"/>
                <a:ea typeface="DengXian" panose="02010600030101010101" pitchFamily="2" charset="-122"/>
              </a:rPr>
              <a:t>Are there any goals I want to work toward? </a:t>
            </a:r>
          </a:p>
          <a:p>
            <a:pPr marL="342900" indent="-342900">
              <a:spcBef>
                <a:spcPts val="1200"/>
              </a:spcBef>
              <a:spcAft>
                <a:spcPts val="1200"/>
              </a:spcAft>
              <a:buFont typeface="Arial" panose="020B0604020202020204" pitchFamily="34" charset="0"/>
              <a:buChar char="•"/>
            </a:pPr>
            <a:endParaRPr lang="en-AU" sz="2400" dirty="0">
              <a:solidFill>
                <a:srgbClr val="FA2E4B"/>
              </a:solidFill>
              <a:latin typeface="DengXian" panose="02010600030101010101" pitchFamily="2" charset="-122"/>
              <a:ea typeface="DengXian" panose="02010600030101010101" pitchFamily="2" charset="-122"/>
            </a:endParaRP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07232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9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FF9CD"/>
          </a:solidFill>
        </p:spPr>
        <p:txBody>
          <a:bodyPr>
            <a:normAutofit/>
          </a:bodyPr>
          <a:lstStyle/>
          <a:p>
            <a:pPr algn="ctr"/>
            <a:r>
              <a:rPr lang="en-AU" b="1" dirty="0">
                <a:solidFill>
                  <a:srgbClr val="E4A302"/>
                </a:solidFill>
                <a:latin typeface="DengXian" panose="02010600030101010101" pitchFamily="2" charset="-122"/>
                <a:ea typeface="DengXian" panose="02010600030101010101" pitchFamily="2" charset="-122"/>
              </a:rPr>
              <a:t>Giving Back &amp; Community</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4927334" y="2118336"/>
            <a:ext cx="2337332" cy="3898230"/>
          </a:xfrm>
        </p:spPr>
        <p:txBody>
          <a:bodyPr>
            <a:normAutofit/>
          </a:bodyPr>
          <a:lstStyle/>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Gratitude</a:t>
            </a:r>
          </a:p>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Reciprocity</a:t>
            </a:r>
          </a:p>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Giving Back</a:t>
            </a:r>
          </a:p>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Spirituality</a:t>
            </a:r>
          </a:p>
          <a:p>
            <a:pPr marL="0" indent="0" algn="ctr">
              <a:spcBef>
                <a:spcPts val="2400"/>
              </a:spcBef>
              <a:spcAft>
                <a:spcPts val="2400"/>
              </a:spcAft>
              <a:buNone/>
            </a:pPr>
            <a:endParaRPr lang="en-AU" b="1" dirty="0">
              <a:solidFill>
                <a:srgbClr val="DF4203"/>
              </a:solidFill>
              <a:latin typeface="DengXian" panose="02010600030101010101" pitchFamily="2" charset="-122"/>
              <a:ea typeface="DengXian" panose="02010600030101010101" pitchFamily="2" charset="-122"/>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sp>
        <p:nvSpPr>
          <p:cNvPr id="32" name="Content Placeholder 2">
            <a:extLst>
              <a:ext uri="{FF2B5EF4-FFF2-40B4-BE49-F238E27FC236}">
                <a16:creationId xmlns:a16="http://schemas.microsoft.com/office/drawing/2014/main" id="{5A669E8A-BE8D-5625-D17A-D4D1465E8F65}"/>
              </a:ext>
            </a:extLst>
          </p:cNvPr>
          <p:cNvSpPr txBox="1">
            <a:spLocks/>
          </p:cNvSpPr>
          <p:nvPr/>
        </p:nvSpPr>
        <p:spPr>
          <a:xfrm>
            <a:off x="610478" y="1960885"/>
            <a:ext cx="3175459" cy="20198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Giving back to others also gives to yourself</a:t>
            </a:r>
            <a:endParaRPr lang="en-AU" sz="1800" dirty="0">
              <a:solidFill>
                <a:srgbClr val="001236"/>
              </a:solidFill>
              <a:latin typeface="DengXian" panose="02010600030101010101" pitchFamily="2" charset="-122"/>
              <a:ea typeface="DengXian" panose="02010600030101010101" pitchFamily="2" charset="-122"/>
            </a:endParaRPr>
          </a:p>
          <a:p>
            <a:pPr marL="0" indent="0" algn="ctr">
              <a:spcAft>
                <a:spcPts val="800"/>
              </a:spcAft>
              <a:buNone/>
            </a:pPr>
            <a:r>
              <a:rPr lang="en-US" sz="1800" dirty="0">
                <a:solidFill>
                  <a:srgbClr val="001236"/>
                </a:solidFill>
                <a:latin typeface="DengXian" panose="02010600030101010101" pitchFamily="2" charset="-122"/>
                <a:ea typeface="DengXian" panose="02010600030101010101" pitchFamily="2" charset="-122"/>
              </a:rPr>
              <a:t>Giving back is associated with a number of individual benefits, including positive emotions, improved self-esteem and feelings of competence</a:t>
            </a:r>
            <a:endParaRPr lang="en-AU" b="1" dirty="0">
              <a:solidFill>
                <a:srgbClr val="001236"/>
              </a:solidFill>
              <a:latin typeface="DengXian" panose="02010600030101010101" pitchFamily="2" charset="-122"/>
              <a:ea typeface="DengXian" panose="02010600030101010101" pitchFamily="2" charset="-122"/>
            </a:endParaRPr>
          </a:p>
        </p:txBody>
      </p:sp>
      <p:sp>
        <p:nvSpPr>
          <p:cNvPr id="34" name="Content Placeholder 2">
            <a:extLst>
              <a:ext uri="{FF2B5EF4-FFF2-40B4-BE49-F238E27FC236}">
                <a16:creationId xmlns:a16="http://schemas.microsoft.com/office/drawing/2014/main" id="{59696AD2-1BB5-27BA-329A-A27019E594D5}"/>
              </a:ext>
            </a:extLst>
          </p:cNvPr>
          <p:cNvSpPr txBox="1">
            <a:spLocks/>
          </p:cNvSpPr>
          <p:nvPr/>
        </p:nvSpPr>
        <p:spPr>
          <a:xfrm>
            <a:off x="610477" y="4374865"/>
            <a:ext cx="3063165" cy="2802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700" b="1" dirty="0">
                <a:solidFill>
                  <a:srgbClr val="001236"/>
                </a:solidFill>
                <a:latin typeface="DengXian" panose="02010600030101010101" pitchFamily="2" charset="-122"/>
                <a:ea typeface="DengXian" panose="02010600030101010101" pitchFamily="2" charset="-122"/>
              </a:rPr>
              <a:t>Giving back can improve your connections with others</a:t>
            </a:r>
          </a:p>
          <a:p>
            <a:pPr marL="0" indent="0" algn="ctr">
              <a:spcAft>
                <a:spcPts val="800"/>
              </a:spcAft>
              <a:buNone/>
            </a:pPr>
            <a:r>
              <a:rPr lang="en-US" sz="1700" dirty="0">
                <a:solidFill>
                  <a:srgbClr val="001236"/>
                </a:solidFill>
                <a:latin typeface="DengXian" panose="02010600030101010101" pitchFamily="2" charset="-122"/>
                <a:ea typeface="DengXian" panose="02010600030101010101" pitchFamily="2" charset="-122"/>
              </a:rPr>
              <a:t>Giving back is also associated with supporting trust and social bonding. </a:t>
            </a: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6" name="Content Placeholder 2">
            <a:extLst>
              <a:ext uri="{FF2B5EF4-FFF2-40B4-BE49-F238E27FC236}">
                <a16:creationId xmlns:a16="http://schemas.microsoft.com/office/drawing/2014/main" id="{3B277512-FBBE-DA56-DCBB-B38A001F3E58}"/>
              </a:ext>
            </a:extLst>
          </p:cNvPr>
          <p:cNvSpPr txBox="1">
            <a:spLocks/>
          </p:cNvSpPr>
          <p:nvPr/>
        </p:nvSpPr>
        <p:spPr>
          <a:xfrm>
            <a:off x="8221579" y="2326883"/>
            <a:ext cx="3544534" cy="3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panose="02010600030101010101" pitchFamily="2" charset="-122"/>
                <a:ea typeface="DengXian" panose="02010600030101010101" pitchFamily="2" charset="-122"/>
              </a:rPr>
              <a:t>Community is important for your wellbeing</a:t>
            </a:r>
          </a:p>
          <a:p>
            <a:pPr marL="0" indent="0" algn="ctr">
              <a:spcAft>
                <a:spcPts val="800"/>
              </a:spcAft>
              <a:buNone/>
            </a:pPr>
            <a:r>
              <a:rPr lang="en-US" sz="1800" dirty="0">
                <a:solidFill>
                  <a:srgbClr val="001236"/>
                </a:solidFill>
                <a:latin typeface="DengXian" panose="02010600030101010101" pitchFamily="2" charset="-122"/>
                <a:ea typeface="DengXian" panose="02010600030101010101" pitchFamily="2" charset="-122"/>
              </a:rPr>
              <a:t>Your place in your community and the ‘broader’ relationships in your life (e.g., with peers, </a:t>
            </a:r>
            <a:r>
              <a:rPr lang="en-AU" sz="1800" dirty="0">
                <a:solidFill>
                  <a:srgbClr val="001236"/>
                </a:solidFill>
                <a:latin typeface="DengXian" panose="02010600030101010101" pitchFamily="2" charset="-122"/>
                <a:ea typeface="DengXian" panose="02010600030101010101" pitchFamily="2" charset="-122"/>
              </a:rPr>
              <a:t>neighbours</a:t>
            </a:r>
            <a:r>
              <a:rPr lang="en-US" sz="1800" dirty="0">
                <a:solidFill>
                  <a:srgbClr val="001236"/>
                </a:solidFill>
                <a:latin typeface="DengXian" panose="02010600030101010101" pitchFamily="2" charset="-122"/>
                <a:ea typeface="DengXian" panose="02010600030101010101" pitchFamily="2" charset="-122"/>
              </a:rPr>
              <a:t>, or team members) can support your sense of familiarity, connectedness and self-worth. These relationships may even grow into friendships, or provide you support in times of crises.</a:t>
            </a:r>
            <a:endParaRPr lang="en-AU" sz="1800" b="1" dirty="0">
              <a:solidFill>
                <a:srgbClr val="001236"/>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pic>
        <p:nvPicPr>
          <p:cNvPr id="11" name="Picture 10" descr="Celebrate Dude">
            <a:extLst>
              <a:ext uri="{FF2B5EF4-FFF2-40B4-BE49-F238E27FC236}">
                <a16:creationId xmlns:a16="http://schemas.microsoft.com/office/drawing/2014/main" id="{2CE26794-7EBE-804A-E315-A29DCD8AF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421" y="4244092"/>
            <a:ext cx="1325563" cy="1325563"/>
          </a:xfrm>
          <a:prstGeom prst="rect">
            <a:avLst/>
          </a:prstGeom>
        </p:spPr>
      </p:pic>
      <p:pic>
        <p:nvPicPr>
          <p:cNvPr id="14" name="Picture 13" descr="Love Cat">
            <a:extLst>
              <a:ext uri="{FF2B5EF4-FFF2-40B4-BE49-F238E27FC236}">
                <a16:creationId xmlns:a16="http://schemas.microsoft.com/office/drawing/2014/main" id="{F327241D-1320-DEE7-0270-D3BE04339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016" y="1885953"/>
            <a:ext cx="1325563" cy="1325563"/>
          </a:xfrm>
          <a:prstGeom prst="rect">
            <a:avLst/>
          </a:prstGeom>
        </p:spPr>
      </p:pic>
    </p:spTree>
    <p:extLst>
      <p:ext uri="{BB962C8B-B14F-4D97-AF65-F5344CB8AC3E}">
        <p14:creationId xmlns:p14="http://schemas.microsoft.com/office/powerpoint/2010/main" val="26420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9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FF9CD"/>
          </a:solidFill>
        </p:spPr>
        <p:txBody>
          <a:bodyPr>
            <a:normAutofit/>
          </a:bodyPr>
          <a:lstStyle/>
          <a:p>
            <a:pPr algn="ctr"/>
            <a:r>
              <a:rPr lang="en-AU" b="1" dirty="0">
                <a:solidFill>
                  <a:srgbClr val="E4A302"/>
                </a:solidFill>
                <a:latin typeface="DengXian" panose="02010600030101010101" pitchFamily="2" charset="-122"/>
                <a:ea typeface="DengXian" panose="02010600030101010101" pitchFamily="2" charset="-122"/>
              </a:rPr>
              <a:t>Giving Back &amp; Community</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1037722" y="2091040"/>
            <a:ext cx="2337332" cy="3898230"/>
          </a:xfrm>
        </p:spPr>
        <p:txBody>
          <a:bodyPr>
            <a:normAutofit/>
          </a:bodyPr>
          <a:lstStyle/>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Gratitude</a:t>
            </a:r>
          </a:p>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Reciprocity</a:t>
            </a:r>
          </a:p>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Giving Back</a:t>
            </a:r>
          </a:p>
          <a:p>
            <a:pPr marL="0" indent="0" algn="ctr">
              <a:spcBef>
                <a:spcPts val="2400"/>
              </a:spcBef>
              <a:spcAft>
                <a:spcPts val="2400"/>
              </a:spcAft>
              <a:buNone/>
            </a:pPr>
            <a:r>
              <a:rPr lang="en-AU" sz="3000" b="1" dirty="0">
                <a:solidFill>
                  <a:srgbClr val="E4A302"/>
                </a:solidFill>
                <a:latin typeface="DengXian" panose="02010600030101010101" pitchFamily="2" charset="-122"/>
                <a:ea typeface="DengXian" panose="02010600030101010101" pitchFamily="2" charset="-122"/>
              </a:rPr>
              <a:t>Spirituality</a:t>
            </a:r>
          </a:p>
          <a:p>
            <a:pPr marL="0" indent="0" algn="ctr">
              <a:spcBef>
                <a:spcPts val="2400"/>
              </a:spcBef>
              <a:spcAft>
                <a:spcPts val="2400"/>
              </a:spcAft>
              <a:buNone/>
            </a:pPr>
            <a:endParaRPr lang="en-AU" b="1" dirty="0">
              <a:solidFill>
                <a:srgbClr val="DF4203"/>
              </a:solidFill>
              <a:latin typeface="DengXian" panose="02010600030101010101" pitchFamily="2" charset="-122"/>
              <a:ea typeface="DengXian" panose="02010600030101010101" pitchFamily="2" charset="-122"/>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pic>
        <p:nvPicPr>
          <p:cNvPr id="11" name="Picture 10" descr="Celebrate Dude">
            <a:extLst>
              <a:ext uri="{FF2B5EF4-FFF2-40B4-BE49-F238E27FC236}">
                <a16:creationId xmlns:a16="http://schemas.microsoft.com/office/drawing/2014/main" id="{2CE26794-7EBE-804A-E315-A29DCD8AF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84" y="4448809"/>
            <a:ext cx="1325563" cy="1325563"/>
          </a:xfrm>
          <a:prstGeom prst="rect">
            <a:avLst/>
          </a:prstGeom>
        </p:spPr>
      </p:pic>
      <p:pic>
        <p:nvPicPr>
          <p:cNvPr id="14" name="Picture 13" descr="Love Cat">
            <a:extLst>
              <a:ext uri="{FF2B5EF4-FFF2-40B4-BE49-F238E27FC236}">
                <a16:creationId xmlns:a16="http://schemas.microsoft.com/office/drawing/2014/main" id="{F327241D-1320-DEE7-0270-D3BE04339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9109" y="1801001"/>
            <a:ext cx="1325563" cy="1325563"/>
          </a:xfrm>
          <a:prstGeom prst="rect">
            <a:avLst/>
          </a:prstGeom>
        </p:spPr>
      </p:pic>
      <p:sp>
        <p:nvSpPr>
          <p:cNvPr id="10" name="TextBox 9">
            <a:extLst>
              <a:ext uri="{FF2B5EF4-FFF2-40B4-BE49-F238E27FC236}">
                <a16:creationId xmlns:a16="http://schemas.microsoft.com/office/drawing/2014/main" id="{DE5FC756-A4D5-9AC1-4895-205C0ABDD1F1}"/>
              </a:ext>
            </a:extLst>
          </p:cNvPr>
          <p:cNvSpPr txBox="1"/>
          <p:nvPr/>
        </p:nvSpPr>
        <p:spPr>
          <a:xfrm>
            <a:off x="5264820" y="2227151"/>
            <a:ext cx="6501293" cy="3939540"/>
          </a:xfrm>
          <a:prstGeom prst="rect">
            <a:avLst/>
          </a:prstGeom>
          <a:noFill/>
        </p:spPr>
        <p:txBody>
          <a:bodyPr wrap="square" rtlCol="0">
            <a:spAutoFit/>
          </a:bodyPr>
          <a:lstStyle/>
          <a:p>
            <a:pPr>
              <a:spcBef>
                <a:spcPts val="1200"/>
              </a:spcBef>
              <a:spcAft>
                <a:spcPts val="1200"/>
              </a:spcAft>
            </a:pPr>
            <a:r>
              <a:rPr lang="en-AU" sz="2400" dirty="0">
                <a:solidFill>
                  <a:srgbClr val="001236"/>
                </a:solidFill>
                <a:latin typeface="DengXian" panose="02010600030101010101" pitchFamily="2" charset="-122"/>
                <a:ea typeface="DengXian" panose="02010600030101010101" pitchFamily="2" charset="-122"/>
              </a:rPr>
              <a:t>Try asking yourself:</a:t>
            </a:r>
          </a:p>
          <a:p>
            <a:pPr marL="342900" indent="-342900">
              <a:lnSpc>
                <a:spcPct val="115000"/>
              </a:lnSpc>
              <a:spcBef>
                <a:spcPts val="1200"/>
              </a:spcBef>
              <a:spcAft>
                <a:spcPts val="1200"/>
              </a:spcAft>
              <a:buFont typeface="Arial" panose="020B0604020202020204" pitchFamily="34" charset="0"/>
              <a:buChar char="•"/>
              <a:tabLst>
                <a:tab pos="228600" algn="l"/>
                <a:tab pos="457200" algn="l"/>
              </a:tabLst>
            </a:pPr>
            <a:r>
              <a:rPr lang="en-US" sz="2400" dirty="0">
                <a:solidFill>
                  <a:srgbClr val="001236"/>
                </a:solidFill>
                <a:latin typeface="DengXian" panose="02010600030101010101" pitchFamily="2" charset="-122"/>
                <a:ea typeface="DengXian" panose="02010600030101010101" pitchFamily="2" charset="-122"/>
              </a:rPr>
              <a:t>What do I feel grateful for?</a:t>
            </a:r>
            <a:r>
              <a:rPr lang="en-AU" sz="2400" dirty="0">
                <a:solidFill>
                  <a:srgbClr val="001236"/>
                </a:solidFill>
                <a:latin typeface="DengXian" panose="02010600030101010101" pitchFamily="2" charset="-122"/>
                <a:ea typeface="DengXian" panose="02010600030101010101" pitchFamily="2" charset="-122"/>
              </a:rPr>
              <a:t> </a:t>
            </a:r>
            <a:endParaRPr lang="en-US" sz="2400" dirty="0">
              <a:solidFill>
                <a:srgbClr val="001236"/>
              </a:solidFill>
              <a:latin typeface="DengXian" panose="02010600030101010101" pitchFamily="2" charset="-122"/>
              <a:ea typeface="DengXian" panose="02010600030101010101" pitchFamily="2" charset="-122"/>
            </a:endParaRPr>
          </a:p>
          <a:p>
            <a:pPr marL="342900" lvl="0" indent="-342900">
              <a:lnSpc>
                <a:spcPct val="115000"/>
              </a:lnSpc>
              <a:spcBef>
                <a:spcPts val="1200"/>
              </a:spcBef>
              <a:spcAft>
                <a:spcPts val="1200"/>
              </a:spcAft>
              <a:buFont typeface="Arial" panose="020B0604020202020204" pitchFamily="34" charset="0"/>
              <a:buChar char="•"/>
              <a:tabLst>
                <a:tab pos="228600" algn="l"/>
                <a:tab pos="457200" algn="l"/>
              </a:tabLst>
            </a:pPr>
            <a:r>
              <a:rPr lang="en-US" sz="2400" dirty="0">
                <a:solidFill>
                  <a:srgbClr val="001236"/>
                </a:solidFill>
                <a:latin typeface="DengXian" panose="02010600030101010101" pitchFamily="2" charset="-122"/>
                <a:ea typeface="DengXian" panose="02010600030101010101" pitchFamily="2" charset="-122"/>
              </a:rPr>
              <a:t>Do I understand how my community contributes to my life and wellbeing?</a:t>
            </a:r>
          </a:p>
          <a:p>
            <a:pPr marL="342900" lvl="0" indent="-342900">
              <a:lnSpc>
                <a:spcPct val="115000"/>
              </a:lnSpc>
              <a:spcBef>
                <a:spcPts val="1200"/>
              </a:spcBef>
              <a:spcAft>
                <a:spcPts val="1200"/>
              </a:spcAft>
              <a:buFont typeface="Arial" panose="020B0604020202020204" pitchFamily="34" charset="0"/>
              <a:buChar char="•"/>
              <a:tabLst>
                <a:tab pos="228600" algn="l"/>
                <a:tab pos="457200" algn="l"/>
              </a:tabLst>
            </a:pPr>
            <a:r>
              <a:rPr lang="en-US" sz="2400" dirty="0">
                <a:solidFill>
                  <a:srgbClr val="001236"/>
                </a:solidFill>
                <a:latin typeface="DengXian" panose="02010600030101010101" pitchFamily="2" charset="-122"/>
                <a:ea typeface="DengXian" panose="02010600030101010101" pitchFamily="2" charset="-122"/>
              </a:rPr>
              <a:t>Do I feel like I am giving back to my community, in the ways that I can?</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3207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p:txBody>
          <a:bodyPr>
            <a:normAutofit/>
          </a:bodyPr>
          <a:lstStyle/>
          <a:p>
            <a:r>
              <a:rPr lang="en-AU" sz="4300" b="1" dirty="0">
                <a:solidFill>
                  <a:srgbClr val="001236"/>
                </a:solidFill>
                <a:latin typeface="DengXian" panose="02010600030101010101" pitchFamily="2" charset="-122"/>
                <a:ea typeface="DengXian" panose="02010600030101010101" pitchFamily="2" charset="-122"/>
              </a:rPr>
              <a:t>How we’ll check-in</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838200" y="2207879"/>
            <a:ext cx="10515600" cy="4351338"/>
          </a:xfrm>
        </p:spPr>
        <p:txBody>
          <a:bodyPr vert="horz" lIns="91440" tIns="45720" rIns="91440" bIns="45720" rtlCol="0" anchor="t">
            <a:normAutofit/>
          </a:bodyPr>
          <a:lstStyle/>
          <a:p>
            <a:pPr marL="0" indent="0">
              <a:spcAft>
                <a:spcPts val="600"/>
              </a:spcAft>
              <a:buNone/>
            </a:pPr>
            <a:r>
              <a:rPr lang="en-AU" dirty="0">
                <a:solidFill>
                  <a:srgbClr val="000000"/>
                </a:solidFill>
                <a:ea typeface="DengXian"/>
                <a:cs typeface="Calibri"/>
              </a:rPr>
              <a:t>Checking in helps you to understand how you are feelings and connect to others. The iyarn tool helps you do this. It involves:</a:t>
            </a:r>
          </a:p>
          <a:p>
            <a:pPr marL="0" indent="0">
              <a:spcBef>
                <a:spcPts val="0"/>
              </a:spcBef>
              <a:buNone/>
            </a:pPr>
            <a:r>
              <a:rPr lang="en-AU" sz="2400" dirty="0">
                <a:solidFill>
                  <a:srgbClr val="FF0000"/>
                </a:solidFill>
                <a:latin typeface="DengXian"/>
                <a:ea typeface="DengXian"/>
              </a:rPr>
              <a:t>[ADAPT TO SCHOOL STRUCTURE]:</a:t>
            </a:r>
          </a:p>
          <a:p>
            <a:pPr marL="0" indent="0">
              <a:spcBef>
                <a:spcPts val="0"/>
              </a:spcBef>
              <a:buNone/>
            </a:pPr>
            <a:endParaRPr lang="en-AU" sz="2400" dirty="0">
              <a:solidFill>
                <a:srgbClr val="001236"/>
              </a:solidFill>
              <a:latin typeface="DengXian" panose="02010600030101010101" pitchFamily="2" charset="-122"/>
              <a:ea typeface="DengXian" panose="02010600030101010101" pitchFamily="2" charset="-122"/>
            </a:endParaRPr>
          </a:p>
          <a:p>
            <a:pPr lvl="1">
              <a:spcAft>
                <a:spcPts val="800"/>
              </a:spcAft>
            </a:pPr>
            <a:r>
              <a:rPr lang="en-AU" dirty="0">
                <a:solidFill>
                  <a:srgbClr val="001236"/>
                </a:solidFill>
                <a:latin typeface="DengXian" panose="02010600030101010101" pitchFamily="2" charset="-122"/>
                <a:ea typeface="DengXian" panose="02010600030101010101" pitchFamily="2" charset="-122"/>
              </a:rPr>
              <a:t>Giving a rating on 6 questions about wellbeing, and a comment if you like</a:t>
            </a:r>
          </a:p>
          <a:p>
            <a:pPr lvl="1">
              <a:spcAft>
                <a:spcPts val="800"/>
              </a:spcAft>
            </a:pPr>
            <a:r>
              <a:rPr lang="en-AU" dirty="0">
                <a:solidFill>
                  <a:srgbClr val="001236"/>
                </a:solidFill>
                <a:latin typeface="DengXian" panose="02010600030101010101" pitchFamily="2" charset="-122"/>
                <a:ea typeface="DengXian" panose="02010600030101010101" pitchFamily="2" charset="-122"/>
              </a:rPr>
              <a:t>Twice a week, during home-room time on Tuesdays and Thursdays</a:t>
            </a:r>
          </a:p>
          <a:p>
            <a:pPr lvl="1">
              <a:spcAft>
                <a:spcPts val="800"/>
              </a:spcAft>
            </a:pPr>
            <a:r>
              <a:rPr lang="en-AU" dirty="0">
                <a:solidFill>
                  <a:srgbClr val="001236"/>
                </a:solidFill>
                <a:latin typeface="DengXian" panose="02010600030101010101" pitchFamily="2" charset="-122"/>
                <a:ea typeface="DengXian" panose="02010600030101010101" pitchFamily="2" charset="-122"/>
              </a:rPr>
              <a:t>Reflecting on how you’re feeling and why; we’ll use the tool and resources to help everyone build skills</a:t>
            </a:r>
            <a:endParaRPr lang="en-AU" dirty="0">
              <a:solidFill>
                <a:srgbClr val="001236"/>
              </a:solidFill>
              <a:latin typeface="DengXian"/>
              <a:ea typeface="DengXian"/>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358" y="267285"/>
            <a:ext cx="1723755" cy="655027"/>
          </a:xfrm>
          <a:prstGeom prst="rect">
            <a:avLst/>
          </a:prstGeom>
        </p:spPr>
      </p:pic>
      <p:pic>
        <p:nvPicPr>
          <p:cNvPr id="6" name="Picture 5" descr="Don't Know Dude">
            <a:extLst>
              <a:ext uri="{FF2B5EF4-FFF2-40B4-BE49-F238E27FC236}">
                <a16:creationId xmlns:a16="http://schemas.microsoft.com/office/drawing/2014/main" id="{E760FB60-F19F-3B99-C6AF-AB53CF857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1171" y="26153"/>
            <a:ext cx="2181726" cy="2181726"/>
          </a:xfrm>
          <a:prstGeom prst="rect">
            <a:avLst/>
          </a:prstGeom>
        </p:spPr>
      </p:pic>
    </p:spTree>
    <p:extLst>
      <p:ext uri="{BB962C8B-B14F-4D97-AF65-F5344CB8AC3E}">
        <p14:creationId xmlns:p14="http://schemas.microsoft.com/office/powerpoint/2010/main" val="294664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p:txBody>
          <a:bodyPr>
            <a:normAutofit/>
          </a:bodyPr>
          <a:lstStyle/>
          <a:p>
            <a:r>
              <a:rPr lang="en-AU" sz="4300" b="1" dirty="0">
                <a:solidFill>
                  <a:srgbClr val="001236"/>
                </a:solidFill>
                <a:latin typeface="DengXian" panose="02010600030101010101" pitchFamily="2" charset="-122"/>
                <a:ea typeface="DengXian" panose="02010600030101010101" pitchFamily="2" charset="-122"/>
              </a:rPr>
              <a:t>Why check-in?</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838200" y="2207879"/>
            <a:ext cx="10515600" cy="4351338"/>
          </a:xfrm>
        </p:spPr>
        <p:txBody>
          <a:bodyPr vert="horz" lIns="91440" tIns="45720" rIns="91440" bIns="45720" rtlCol="0" anchor="t">
            <a:normAutofit/>
          </a:bodyPr>
          <a:lstStyle/>
          <a:p>
            <a:pPr marL="0" indent="0">
              <a:spcAft>
                <a:spcPts val="600"/>
              </a:spcAft>
              <a:buNone/>
            </a:pPr>
            <a:r>
              <a:rPr lang="en-AU" dirty="0">
                <a:solidFill>
                  <a:srgbClr val="001236"/>
                </a:solidFill>
                <a:latin typeface="DengXian"/>
                <a:ea typeface="DengXian"/>
              </a:rPr>
              <a:t>C</a:t>
            </a:r>
            <a:r>
              <a:rPr lang="en-AU" dirty="0">
                <a:solidFill>
                  <a:srgbClr val="000000"/>
                </a:solidFill>
                <a:latin typeface="Calibri"/>
                <a:ea typeface="DengXian"/>
                <a:cs typeface="Calibri"/>
              </a:rPr>
              <a:t>hecking</a:t>
            </a:r>
            <a:r>
              <a:rPr lang="en-AU" dirty="0">
                <a:ea typeface="+mn-lt"/>
                <a:cs typeface="+mn-lt"/>
              </a:rPr>
              <a:t> in helps you to understand how you are feeling and connecting. You can talk to others or ask for help from your teacher, and access some resources through the tool. </a:t>
            </a:r>
            <a:endParaRPr lang="en-AU" dirty="0">
              <a:solidFill>
                <a:srgbClr val="000000"/>
              </a:solidFill>
              <a:latin typeface="Calibri"/>
              <a:ea typeface="DengXian"/>
              <a:cs typeface="Calibri"/>
            </a:endParaRPr>
          </a:p>
          <a:p>
            <a:pPr marL="0" indent="0">
              <a:spcBef>
                <a:spcPts val="0"/>
              </a:spcBef>
              <a:buNone/>
            </a:pPr>
            <a:endParaRPr lang="en-AU" sz="2400" dirty="0">
              <a:solidFill>
                <a:srgbClr val="001236"/>
              </a:solidFill>
              <a:latin typeface="DengXian" panose="02010600030101010101" pitchFamily="2" charset="-122"/>
              <a:ea typeface="DengXian" panose="02010600030101010101" pitchFamily="2" charset="-122"/>
            </a:endParaRPr>
          </a:p>
          <a:p>
            <a:pPr marL="0" indent="0">
              <a:spcAft>
                <a:spcPts val="800"/>
              </a:spcAft>
              <a:buNone/>
            </a:pPr>
            <a:r>
              <a:rPr lang="en-AU" sz="2400" dirty="0">
                <a:solidFill>
                  <a:srgbClr val="001236"/>
                </a:solidFill>
                <a:latin typeface="DengXian" panose="02010600030101010101" pitchFamily="2" charset="-122"/>
                <a:ea typeface="DengXian" panose="02010600030101010101" pitchFamily="2" charset="-122"/>
              </a:rPr>
              <a:t>It can help you to:</a:t>
            </a:r>
          </a:p>
          <a:p>
            <a:pPr lvl="1">
              <a:spcAft>
                <a:spcPts val="800"/>
              </a:spcAft>
            </a:pPr>
            <a:r>
              <a:rPr lang="en-AU" dirty="0">
                <a:solidFill>
                  <a:srgbClr val="001236"/>
                </a:solidFill>
                <a:latin typeface="DengXian" panose="02010600030101010101" pitchFamily="2" charset="-122"/>
                <a:ea typeface="DengXian" panose="02010600030101010101" pitchFamily="2" charset="-122"/>
              </a:rPr>
              <a:t>Reflect on the different parts of your life and how you feel about them.</a:t>
            </a:r>
          </a:p>
          <a:p>
            <a:pPr lvl="1">
              <a:spcAft>
                <a:spcPts val="800"/>
              </a:spcAft>
            </a:pPr>
            <a:r>
              <a:rPr lang="en-AU" dirty="0">
                <a:solidFill>
                  <a:srgbClr val="001236"/>
                </a:solidFill>
                <a:latin typeface="DengXian"/>
                <a:ea typeface="DengXian"/>
              </a:rPr>
              <a:t>Learn about the various factors that contribute to how you're feeling.</a:t>
            </a:r>
          </a:p>
          <a:p>
            <a:pPr lvl="1">
              <a:spcAft>
                <a:spcPts val="800"/>
              </a:spcAft>
            </a:pPr>
            <a:r>
              <a:rPr lang="en-AU" dirty="0">
                <a:solidFill>
                  <a:srgbClr val="001236"/>
                </a:solidFill>
                <a:latin typeface="DengXian"/>
                <a:ea typeface="DengXian"/>
              </a:rPr>
              <a:t>Identify key learning by reflecting on your ratings over time and drawing on the resources to build your skills. </a:t>
            </a: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358" y="267285"/>
            <a:ext cx="1723755" cy="655027"/>
          </a:xfrm>
          <a:prstGeom prst="rect">
            <a:avLst/>
          </a:prstGeom>
        </p:spPr>
      </p:pic>
      <p:pic>
        <p:nvPicPr>
          <p:cNvPr id="6" name="Picture 5" descr="Don't Know Dude">
            <a:extLst>
              <a:ext uri="{FF2B5EF4-FFF2-40B4-BE49-F238E27FC236}">
                <a16:creationId xmlns:a16="http://schemas.microsoft.com/office/drawing/2014/main" id="{E760FB60-F19F-3B99-C6AF-AB53CF857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1171" y="26153"/>
            <a:ext cx="2181726" cy="2181726"/>
          </a:xfrm>
          <a:prstGeom prst="rect">
            <a:avLst/>
          </a:prstGeom>
        </p:spPr>
      </p:pic>
    </p:spTree>
    <p:extLst>
      <p:ext uri="{BB962C8B-B14F-4D97-AF65-F5344CB8AC3E}">
        <p14:creationId xmlns:p14="http://schemas.microsoft.com/office/powerpoint/2010/main" val="310555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6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p:txBody>
          <a:bodyPr>
            <a:normAutofit/>
          </a:bodyPr>
          <a:lstStyle/>
          <a:p>
            <a:r>
              <a:rPr lang="en-AU" sz="4300" b="1" dirty="0">
                <a:solidFill>
                  <a:srgbClr val="001236"/>
                </a:solidFill>
                <a:latin typeface="DengXian" panose="02010600030101010101" pitchFamily="2" charset="-122"/>
                <a:ea typeface="DengXian" panose="02010600030101010101" pitchFamily="2" charset="-122"/>
              </a:rPr>
              <a:t>Why check-in?</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838200" y="2021776"/>
            <a:ext cx="10515600" cy="4351338"/>
          </a:xfrm>
        </p:spPr>
        <p:txBody>
          <a:bodyPr vert="horz" lIns="91440" tIns="45720" rIns="91440" bIns="45720" rtlCol="0" anchor="t">
            <a:normAutofit/>
          </a:bodyPr>
          <a:lstStyle/>
          <a:p>
            <a:pPr marL="0" indent="0">
              <a:spcAft>
                <a:spcPts val="600"/>
              </a:spcAft>
              <a:buNone/>
            </a:pPr>
            <a:r>
              <a:rPr lang="en-AU" dirty="0">
                <a:solidFill>
                  <a:srgbClr val="001236"/>
                </a:solidFill>
                <a:latin typeface="DengXian" panose="02010600030101010101" pitchFamily="2" charset="-122"/>
                <a:ea typeface="DengXian" panose="02010600030101010101" pitchFamily="2" charset="-122"/>
              </a:rPr>
              <a:t>Remember:</a:t>
            </a:r>
          </a:p>
          <a:p>
            <a:pPr>
              <a:spcAft>
                <a:spcPts val="600"/>
              </a:spcAft>
            </a:pPr>
            <a:r>
              <a:rPr lang="en-AU" sz="2400" b="1" dirty="0">
                <a:solidFill>
                  <a:srgbClr val="001236"/>
                </a:solidFill>
                <a:latin typeface="DengXian"/>
                <a:ea typeface="DengXian"/>
              </a:rPr>
              <a:t>It can be normal for your ratings to fluctuate </a:t>
            </a:r>
            <a:r>
              <a:rPr lang="en-AU" sz="2400" dirty="0">
                <a:solidFill>
                  <a:srgbClr val="001236"/>
                </a:solidFill>
                <a:latin typeface="DengXian"/>
                <a:ea typeface="DengXian"/>
              </a:rPr>
              <a:t>in some segments for a variety of reasons (e.g., illness, a disagreement with a friend/family member, or an assignment you are particularly struggling with etc.) that happen in everyone’s lives.</a:t>
            </a:r>
          </a:p>
          <a:p>
            <a:pPr>
              <a:spcAft>
                <a:spcPts val="600"/>
              </a:spcAft>
            </a:pPr>
            <a:r>
              <a:rPr lang="en-AU" sz="2400" b="1" dirty="0">
                <a:solidFill>
                  <a:srgbClr val="001236"/>
                </a:solidFill>
                <a:latin typeface="DengXian"/>
                <a:ea typeface="DengXian"/>
              </a:rPr>
              <a:t>Setting goals can help </a:t>
            </a:r>
            <a:r>
              <a:rPr lang="en-AU" sz="2400" dirty="0">
                <a:solidFill>
                  <a:srgbClr val="001236"/>
                </a:solidFill>
                <a:latin typeface="DengXian"/>
                <a:ea typeface="DengXian"/>
              </a:rPr>
              <a:t>if you identify things you want to change. Use the checking reflections to think about specific goals. The resources help you learn, lift your mood, develop skills, and plan to meet your goals. </a:t>
            </a:r>
          </a:p>
        </p:txBody>
      </p:sp>
      <p:pic>
        <p:nvPicPr>
          <p:cNvPr id="5" name="Picture 4" descr="Icon&#10;&#10;Description automatically generated with medium confidence">
            <a:extLst>
              <a:ext uri="{FF2B5EF4-FFF2-40B4-BE49-F238E27FC236}">
                <a16:creationId xmlns:a16="http://schemas.microsoft.com/office/drawing/2014/main" id="{4421FD9D-FCFC-5448-D129-849FAE5CD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358" y="267285"/>
            <a:ext cx="1723755" cy="655027"/>
          </a:xfrm>
          <a:prstGeom prst="rect">
            <a:avLst/>
          </a:prstGeom>
        </p:spPr>
      </p:pic>
      <p:pic>
        <p:nvPicPr>
          <p:cNvPr id="11" name="Picture 10" descr="Lick Paw Cat">
            <a:extLst>
              <a:ext uri="{FF2B5EF4-FFF2-40B4-BE49-F238E27FC236}">
                <a16:creationId xmlns:a16="http://schemas.microsoft.com/office/drawing/2014/main" id="{90F9E8A5-3682-A8CB-8B34-FCD29FDC2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819" y="247233"/>
            <a:ext cx="2479926" cy="2479926"/>
          </a:xfrm>
          <a:prstGeom prst="rect">
            <a:avLst/>
          </a:prstGeom>
        </p:spPr>
      </p:pic>
    </p:spTree>
    <p:extLst>
      <p:ext uri="{BB962C8B-B14F-4D97-AF65-F5344CB8AC3E}">
        <p14:creationId xmlns:p14="http://schemas.microsoft.com/office/powerpoint/2010/main" val="3600874515"/>
      </p:ext>
    </p:extLst>
  </p:cSld>
  <p:clrMapOvr>
    <a:masterClrMapping/>
  </p:clrMapOvr>
  <p:extLst mod="1">
    <p:ext uri="{6950BFC3-D8DA-4A85-94F7-54DA5524770B}">
      <p188:commentRel xmlns:p188="http://schemas.microsoft.com/office/powerpoint/2018/8/main" xmlns="" r:id="rId4"/>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p:txBody>
          <a:bodyPr>
            <a:normAutofit fontScale="90000"/>
          </a:bodyPr>
          <a:lstStyle/>
          <a:p>
            <a:r>
              <a:rPr lang="en-AU" sz="4800" b="1" dirty="0">
                <a:solidFill>
                  <a:srgbClr val="001236"/>
                </a:solidFill>
                <a:latin typeface="DengXian" panose="02010600030101010101" pitchFamily="2" charset="-122"/>
                <a:ea typeface="DengXian" panose="02010600030101010101" pitchFamily="2" charset="-122"/>
              </a:rPr>
              <a:t>How will my check-in scores </a:t>
            </a:r>
            <a:br>
              <a:rPr lang="en-AU" sz="4800" b="1" dirty="0">
                <a:solidFill>
                  <a:srgbClr val="001236"/>
                </a:solidFill>
                <a:latin typeface="DengXian" panose="02010600030101010101" pitchFamily="2" charset="-122"/>
                <a:ea typeface="DengXian" panose="02010600030101010101" pitchFamily="2" charset="-122"/>
              </a:rPr>
            </a:br>
            <a:r>
              <a:rPr lang="en-AU" sz="4800" b="1" dirty="0">
                <a:solidFill>
                  <a:srgbClr val="001236"/>
                </a:solidFill>
                <a:latin typeface="DengXian" panose="02010600030101010101" pitchFamily="2" charset="-122"/>
                <a:ea typeface="DengXian" panose="02010600030101010101" pitchFamily="2" charset="-122"/>
              </a:rPr>
              <a:t>be used?</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838200" y="2506662"/>
            <a:ext cx="10515600" cy="4351338"/>
          </a:xfrm>
        </p:spPr>
        <p:txBody>
          <a:bodyPr vert="horz" lIns="91440" tIns="45720" rIns="91440" bIns="45720" rtlCol="0" anchor="t">
            <a:normAutofit/>
          </a:bodyPr>
          <a:lstStyle/>
          <a:p>
            <a:pPr>
              <a:spcAft>
                <a:spcPts val="800"/>
              </a:spcAft>
            </a:pPr>
            <a:r>
              <a:rPr lang="en-AU" dirty="0">
                <a:solidFill>
                  <a:srgbClr val="001236"/>
                </a:solidFill>
                <a:latin typeface="DengXian"/>
                <a:ea typeface="DengXian"/>
              </a:rPr>
              <a:t>Your check-in scores will be used to help your teacher identify areas where you may want additional support and resources that might help.</a:t>
            </a:r>
          </a:p>
          <a:p>
            <a:pPr>
              <a:spcAft>
                <a:spcPts val="800"/>
              </a:spcAft>
            </a:pPr>
            <a:r>
              <a:rPr lang="en-AU" dirty="0">
                <a:solidFill>
                  <a:srgbClr val="FF0000"/>
                </a:solidFill>
                <a:latin typeface="DengXian"/>
                <a:ea typeface="DengXian"/>
              </a:rPr>
              <a:t>[INSERT SCHOOL POLICIES RE ACCESS TO CHECK-IN SCORES]:</a:t>
            </a:r>
          </a:p>
          <a:p>
            <a:pPr lvl="1">
              <a:spcAft>
                <a:spcPts val="800"/>
              </a:spcAft>
            </a:pPr>
            <a:r>
              <a:rPr lang="en-AU" dirty="0">
                <a:solidFill>
                  <a:srgbClr val="FF0000"/>
                </a:solidFill>
                <a:latin typeface="DengXian"/>
                <a:ea typeface="DengXian"/>
              </a:rPr>
              <a:t>[e.g., when will a student’s scores be flagged as requiring intervention]</a:t>
            </a:r>
          </a:p>
          <a:p>
            <a:pPr lvl="1">
              <a:spcAft>
                <a:spcPts val="800"/>
              </a:spcAft>
            </a:pPr>
            <a:r>
              <a:rPr lang="en-AU" dirty="0">
                <a:solidFill>
                  <a:srgbClr val="FF0000"/>
                </a:solidFill>
                <a:latin typeface="DengXian"/>
                <a:ea typeface="DengXian"/>
              </a:rPr>
              <a:t>[will any information be shared with parents] etc.</a:t>
            </a:r>
          </a:p>
        </p:txBody>
      </p:sp>
      <p:pic>
        <p:nvPicPr>
          <p:cNvPr id="5" name="Picture 4" descr="Icon&#10;&#10;Description automatically generated with medium confidence">
            <a:extLst>
              <a:ext uri="{FF2B5EF4-FFF2-40B4-BE49-F238E27FC236}">
                <a16:creationId xmlns:a16="http://schemas.microsoft.com/office/drawing/2014/main" id="{B4948A56-1FFE-415D-54E8-F531F478B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358" y="267285"/>
            <a:ext cx="1723755" cy="655027"/>
          </a:xfrm>
          <a:prstGeom prst="rect">
            <a:avLst/>
          </a:prstGeom>
        </p:spPr>
      </p:pic>
      <p:pic>
        <p:nvPicPr>
          <p:cNvPr id="7" name="Picture 6" descr="Telescope">
            <a:extLst>
              <a:ext uri="{FF2B5EF4-FFF2-40B4-BE49-F238E27FC236}">
                <a16:creationId xmlns:a16="http://schemas.microsoft.com/office/drawing/2014/main" id="{12D8A17A-CF77-3B67-A2DD-84C3E7406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400" y="1125112"/>
            <a:ext cx="1723755" cy="1131152"/>
          </a:xfrm>
          <a:prstGeom prst="rect">
            <a:avLst/>
          </a:prstGeom>
        </p:spPr>
      </p:pic>
    </p:spTree>
    <p:extLst>
      <p:ext uri="{BB962C8B-B14F-4D97-AF65-F5344CB8AC3E}">
        <p14:creationId xmlns:p14="http://schemas.microsoft.com/office/powerpoint/2010/main" val="234007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p:txBody>
          <a:bodyPr>
            <a:normAutofit/>
          </a:bodyPr>
          <a:lstStyle/>
          <a:p>
            <a:r>
              <a:rPr lang="en-AU" sz="4300" b="1" dirty="0">
                <a:solidFill>
                  <a:srgbClr val="001236"/>
                </a:solidFill>
                <a:latin typeface="DengXian" panose="02010600030101010101" pitchFamily="2" charset="-122"/>
                <a:ea typeface="DengXian" panose="02010600030101010101" pitchFamily="2" charset="-122"/>
              </a:rPr>
              <a:t>When checking-in</a:t>
            </a:r>
          </a:p>
        </p:txBody>
      </p:sp>
      <p:pic>
        <p:nvPicPr>
          <p:cNvPr id="5" name="Picture 4" descr="Icon&#10;&#10;Description automatically generated with medium confidence">
            <a:extLst>
              <a:ext uri="{FF2B5EF4-FFF2-40B4-BE49-F238E27FC236}">
                <a16:creationId xmlns:a16="http://schemas.microsoft.com/office/drawing/2014/main" id="{C6220F8F-E22C-C3F6-3465-F46AA5C46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358" y="267285"/>
            <a:ext cx="1723755" cy="655027"/>
          </a:xfrm>
          <a:prstGeom prst="rect">
            <a:avLst/>
          </a:prstGeom>
        </p:spPr>
      </p:pic>
      <p:sp>
        <p:nvSpPr>
          <p:cNvPr id="10" name="Content Placeholder 9">
            <a:extLst>
              <a:ext uri="{FF2B5EF4-FFF2-40B4-BE49-F238E27FC236}">
                <a16:creationId xmlns:a16="http://schemas.microsoft.com/office/drawing/2014/main" id="{5F75F830-23D6-4676-E555-AAFD44FE7AA1}"/>
              </a:ext>
            </a:extLst>
          </p:cNvPr>
          <p:cNvSpPr>
            <a:spLocks noGrp="1"/>
          </p:cNvSpPr>
          <p:nvPr>
            <p:ph idx="1"/>
          </p:nvPr>
        </p:nvSpPr>
        <p:spPr>
          <a:xfrm>
            <a:off x="838200" y="1825625"/>
            <a:ext cx="10609178" cy="4779127"/>
          </a:xfrm>
        </p:spPr>
        <p:txBody>
          <a:bodyPr vert="horz" lIns="91440" tIns="45720" rIns="91440" bIns="45720" rtlCol="0" anchor="t">
            <a:normAutofit fontScale="62500" lnSpcReduction="20000"/>
          </a:bodyPr>
          <a:lstStyle/>
          <a:p>
            <a:r>
              <a:rPr lang="en-GB" dirty="0">
                <a:solidFill>
                  <a:srgbClr val="FF0000"/>
                </a:solidFill>
                <a:ea typeface="+mn-lt"/>
                <a:cs typeface="+mn-lt"/>
              </a:rPr>
              <a:t>[INSERT CHECK-IN CONTEXT AND ADAPT THESE POINTS FOR YOUR CONTEXT]:</a:t>
            </a:r>
            <a:endParaRPr lang="en-US" dirty="0">
              <a:solidFill>
                <a:srgbClr val="FF0000"/>
              </a:solidFill>
              <a:cs typeface="Calibri" panose="020F0502020204030204"/>
            </a:endParaRPr>
          </a:p>
          <a:p>
            <a:r>
              <a:rPr lang="en-GB" b="1" dirty="0">
                <a:ea typeface="+mn-lt"/>
                <a:cs typeface="+mn-lt"/>
              </a:rPr>
              <a:t>BE HONEST WITH YOURSELF </a:t>
            </a:r>
            <a:r>
              <a:rPr lang="en-GB" dirty="0">
                <a:ea typeface="+mn-lt"/>
                <a:cs typeface="+mn-lt"/>
              </a:rPr>
              <a:t>– Check ins are intended to be a safe space for reflection. Consider how you’re really feeling in relation to each of the segments. </a:t>
            </a:r>
            <a:endParaRPr lang="en-GB" dirty="0">
              <a:cs typeface="Calibri" panose="020F0502020204030204"/>
            </a:endParaRPr>
          </a:p>
          <a:p>
            <a:r>
              <a:rPr lang="en-GB" b="1" dirty="0">
                <a:ea typeface="+mn-lt"/>
                <a:cs typeface="+mn-lt"/>
              </a:rPr>
              <a:t>RESPECT EACH OTHER </a:t>
            </a:r>
            <a:r>
              <a:rPr lang="en-GB" dirty="0">
                <a:ea typeface="+mn-lt"/>
                <a:cs typeface="+mn-lt"/>
              </a:rPr>
              <a:t>– Check ins are about our personal and shared values, people may want </a:t>
            </a:r>
            <a:r>
              <a:rPr lang="en-GB" i="1" dirty="0">
                <a:ea typeface="+mn-lt"/>
                <a:cs typeface="+mn-lt"/>
              </a:rPr>
              <a:t>privacy </a:t>
            </a:r>
            <a:r>
              <a:rPr lang="en-GB" dirty="0">
                <a:ea typeface="+mn-lt"/>
                <a:cs typeface="+mn-lt"/>
              </a:rPr>
              <a:t>to reflect and check in, and sometimes people might want to talk to a trusted friend about things.</a:t>
            </a:r>
            <a:endParaRPr lang="en-GB" dirty="0">
              <a:cs typeface="Calibri" panose="020F0502020204030204"/>
            </a:endParaRPr>
          </a:p>
          <a:p>
            <a:r>
              <a:rPr lang="en-GB" b="1" dirty="0">
                <a:ea typeface="+mn-lt"/>
                <a:cs typeface="+mn-lt"/>
              </a:rPr>
              <a:t>LEAVE A COMMENT</a:t>
            </a:r>
            <a:r>
              <a:rPr lang="en-GB" dirty="0">
                <a:ea typeface="+mn-lt"/>
                <a:cs typeface="+mn-lt"/>
              </a:rPr>
              <a:t> – Comments can be really helpful to explain why a segment is  high or low. This can be useful when looking back over your check ins, or when  trying to find a way to get better or identify something that is holding you back.  </a:t>
            </a:r>
            <a:endParaRPr lang="en-GB" dirty="0">
              <a:cs typeface="Calibri" panose="020F0502020204030204"/>
            </a:endParaRPr>
          </a:p>
          <a:p>
            <a:r>
              <a:rPr lang="en-GB" b="1" dirty="0">
                <a:ea typeface="+mn-lt"/>
                <a:cs typeface="+mn-lt"/>
              </a:rPr>
              <a:t>TRY TO IDENTIFY A KEY LEARNING </a:t>
            </a:r>
            <a:r>
              <a:rPr lang="en-GB" dirty="0">
                <a:ea typeface="+mn-lt"/>
                <a:cs typeface="+mn-lt"/>
              </a:rPr>
              <a:t>– From each check in, try to identify at least one  thing that you can learn from your scores and comments. For example: my score for  “Sleep” was low this week, and that’s something that I can work on for next week. </a:t>
            </a:r>
            <a:endParaRPr lang="en-GB" dirty="0">
              <a:cs typeface="Calibri" panose="020F0502020204030204"/>
            </a:endParaRPr>
          </a:p>
          <a:p>
            <a:r>
              <a:rPr lang="en-GB" b="1" dirty="0">
                <a:ea typeface="+mn-lt"/>
                <a:cs typeface="+mn-lt"/>
              </a:rPr>
              <a:t>CHECK IN REGULARLY </a:t>
            </a:r>
            <a:r>
              <a:rPr lang="en-GB" dirty="0">
                <a:ea typeface="+mn-lt"/>
                <a:cs typeface="+mn-lt"/>
              </a:rPr>
              <a:t>– Most people get more from checking in if they complete  their check ins regularly. Using a regular time can help to make this a habit.  </a:t>
            </a:r>
            <a:endParaRPr lang="en-GB" dirty="0">
              <a:cs typeface="Calibri" panose="020F0502020204030204"/>
            </a:endParaRPr>
          </a:p>
          <a:p>
            <a:r>
              <a:rPr lang="en-GB" b="1" dirty="0">
                <a:ea typeface="+mn-lt"/>
                <a:cs typeface="+mn-lt"/>
              </a:rPr>
              <a:t>USE YOUR CHECK INS TO IDENTIFY HELPFUL MENTORS </a:t>
            </a:r>
            <a:r>
              <a:rPr lang="en-GB" dirty="0">
                <a:ea typeface="+mn-lt"/>
                <a:cs typeface="+mn-lt"/>
              </a:rPr>
              <a:t>– It can really help to have  people you trust to talk with. As you identify a particular thing that you might want  to develop your abilities, look for someone who can help with that thing.  </a:t>
            </a:r>
            <a:br>
              <a:rPr lang="en-GB" dirty="0">
                <a:ea typeface="+mn-lt"/>
                <a:cs typeface="+mn-lt"/>
              </a:rPr>
            </a:br>
            <a:br>
              <a:rPr lang="en-GB" dirty="0">
                <a:ea typeface="+mn-lt"/>
                <a:cs typeface="+mn-lt"/>
              </a:rPr>
            </a:br>
            <a:r>
              <a:rPr lang="en-GB" dirty="0">
                <a:ea typeface="+mn-lt"/>
                <a:cs typeface="+mn-lt"/>
              </a:rPr>
              <a:t>Maybe it’s a friend who has experienced something similar, or a teacher who can do  what you’d like to do. Maybe it’s someone older in your life. </a:t>
            </a:r>
            <a:endParaRPr lang="en-GB" dirty="0">
              <a:cs typeface="Calibri" panose="020F0502020204030204"/>
            </a:endParaRPr>
          </a:p>
          <a:p>
            <a:endParaRPr lang="en-GB" dirty="0">
              <a:cs typeface="Calibri" panose="020F0502020204030204"/>
            </a:endParaRPr>
          </a:p>
        </p:txBody>
      </p:sp>
    </p:spTree>
    <p:extLst>
      <p:ext uri="{BB962C8B-B14F-4D97-AF65-F5344CB8AC3E}">
        <p14:creationId xmlns:p14="http://schemas.microsoft.com/office/powerpoint/2010/main" val="178080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FAB"/>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A558F1-B41A-7A5C-4F03-138EBB1F1E7F}"/>
              </a:ext>
            </a:extLst>
          </p:cNvPr>
          <p:cNvSpPr>
            <a:spLocks noGrp="1"/>
          </p:cNvSpPr>
          <p:nvPr>
            <p:ph type="subTitle" idx="1"/>
          </p:nvPr>
        </p:nvSpPr>
        <p:spPr>
          <a:xfrm>
            <a:off x="5465844" y="3253154"/>
            <a:ext cx="5329975" cy="1248154"/>
          </a:xfrm>
        </p:spPr>
        <p:txBody>
          <a:bodyPr>
            <a:noAutofit/>
          </a:bodyPr>
          <a:lstStyle/>
          <a:p>
            <a:r>
              <a:rPr lang="en-AU" sz="6000" b="1" dirty="0">
                <a:solidFill>
                  <a:srgbClr val="001236"/>
                </a:solidFill>
                <a:latin typeface="DengXian" panose="02010600030101010101" pitchFamily="2" charset="-122"/>
                <a:ea typeface="DengXian" panose="02010600030101010101" pitchFamily="2" charset="-122"/>
                <a:cs typeface="Cordia New" panose="020B0304020202020204" pitchFamily="34" charset="-34"/>
              </a:rPr>
              <a:t>Checking-in</a:t>
            </a:r>
          </a:p>
        </p:txBody>
      </p:sp>
      <p:pic>
        <p:nvPicPr>
          <p:cNvPr id="7" name="Picture 6" descr="Icon&#10;&#10;Description automatically generated with medium confidence">
            <a:extLst>
              <a:ext uri="{FF2B5EF4-FFF2-40B4-BE49-F238E27FC236}">
                <a16:creationId xmlns:a16="http://schemas.microsoft.com/office/drawing/2014/main" id="{20F60375-6759-C052-1335-30A8A564F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594" y="267285"/>
            <a:ext cx="2776519" cy="1055077"/>
          </a:xfrm>
          <a:prstGeom prst="rect">
            <a:avLst/>
          </a:prstGeom>
        </p:spPr>
      </p:pic>
      <p:pic>
        <p:nvPicPr>
          <p:cNvPr id="9" name="Picture 8" descr="A picture containing application&#10;&#10;Description automatically generated">
            <a:extLst>
              <a:ext uri="{FF2B5EF4-FFF2-40B4-BE49-F238E27FC236}">
                <a16:creationId xmlns:a16="http://schemas.microsoft.com/office/drawing/2014/main" id="{B2318B41-1771-DCAA-B4C4-1A0F03DE9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87" y="267286"/>
            <a:ext cx="5039957" cy="6590714"/>
          </a:xfrm>
          <a:prstGeom prst="rect">
            <a:avLst/>
          </a:prstGeom>
        </p:spPr>
      </p:pic>
    </p:spTree>
    <p:extLst>
      <p:ext uri="{BB962C8B-B14F-4D97-AF65-F5344CB8AC3E}">
        <p14:creationId xmlns:p14="http://schemas.microsoft.com/office/powerpoint/2010/main" val="70435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8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4F8FE"/>
          </a:solidFill>
        </p:spPr>
        <p:txBody>
          <a:bodyPr>
            <a:normAutofit/>
          </a:bodyPr>
          <a:lstStyle/>
          <a:p>
            <a:pPr algn="ctr"/>
            <a:r>
              <a:rPr lang="en-AU" b="1" dirty="0">
                <a:solidFill>
                  <a:srgbClr val="114CBB"/>
                </a:solidFill>
                <a:latin typeface="DengXian" panose="02010600030101010101" pitchFamily="2" charset="-122"/>
                <a:ea typeface="DengXian" panose="02010600030101010101" pitchFamily="2" charset="-122"/>
              </a:rPr>
              <a:t>Healthy Body/Be Active</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5133635" y="1897380"/>
            <a:ext cx="1983863" cy="4416334"/>
          </a:xfrm>
        </p:spPr>
        <p:txBody>
          <a:bodyPr>
            <a:normAutofit fontScale="85000" lnSpcReduction="20000"/>
          </a:bodyPr>
          <a:lstStyle/>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Sleep </a:t>
            </a:r>
          </a:p>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Nutrition</a:t>
            </a:r>
          </a:p>
          <a:p>
            <a:pPr marL="0" indent="0" algn="ctr">
              <a:spcBef>
                <a:spcPts val="2400"/>
              </a:spcBef>
              <a:spcAft>
                <a:spcPts val="2400"/>
              </a:spcAft>
              <a:buNone/>
            </a:pPr>
            <a:endParaRPr lang="en-AU" sz="3200" b="1" dirty="0">
              <a:solidFill>
                <a:srgbClr val="295FCC"/>
              </a:solidFill>
              <a:latin typeface="DengXian" panose="02010600030101010101" pitchFamily="2" charset="-122"/>
              <a:ea typeface="DengXian" panose="02010600030101010101" pitchFamily="2" charset="-122"/>
            </a:endParaRPr>
          </a:p>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Exercise </a:t>
            </a:r>
          </a:p>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Tech/Life balance</a:t>
            </a:r>
            <a:endParaRPr lang="en-AU" b="1" dirty="0">
              <a:solidFill>
                <a:srgbClr val="295FCC"/>
              </a:solidFill>
              <a:latin typeface="DengXian" panose="02010600030101010101" pitchFamily="2" charset="-122"/>
              <a:ea typeface="DengXian" panose="02010600030101010101" pitchFamily="2" charset="-122"/>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sp>
        <p:nvSpPr>
          <p:cNvPr id="32" name="Content Placeholder 2">
            <a:extLst>
              <a:ext uri="{FF2B5EF4-FFF2-40B4-BE49-F238E27FC236}">
                <a16:creationId xmlns:a16="http://schemas.microsoft.com/office/drawing/2014/main" id="{5A669E8A-BE8D-5625-D17A-D4D1465E8F65}"/>
              </a:ext>
            </a:extLst>
          </p:cNvPr>
          <p:cNvSpPr txBox="1">
            <a:spLocks/>
          </p:cNvSpPr>
          <p:nvPr/>
        </p:nvSpPr>
        <p:spPr>
          <a:xfrm>
            <a:off x="539819" y="1665237"/>
            <a:ext cx="3769019" cy="233740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a:ea typeface="DengXian"/>
              </a:rPr>
              <a:t>Powerful relationship with mental (+ physical) wellbeing</a:t>
            </a:r>
            <a:r>
              <a:rPr lang="en-AU" sz="1800" dirty="0">
                <a:solidFill>
                  <a:srgbClr val="001236"/>
                </a:solidFill>
                <a:latin typeface="DengXian"/>
                <a:ea typeface="DengXian"/>
              </a:rPr>
              <a:t>:</a:t>
            </a:r>
          </a:p>
          <a:p>
            <a:pPr marL="0" indent="0" algn="ctr">
              <a:spcAft>
                <a:spcPts val="800"/>
              </a:spcAft>
              <a:buNone/>
            </a:pPr>
            <a:r>
              <a:rPr lang="en-AU" sz="1800" dirty="0">
                <a:solidFill>
                  <a:srgbClr val="001236"/>
                </a:solidFill>
                <a:latin typeface="DengXian"/>
                <a:ea typeface="DengXian"/>
              </a:rPr>
              <a:t>Create chemicals that can improve mood (e.g., endorphins)</a:t>
            </a:r>
          </a:p>
          <a:p>
            <a:pPr marL="0" indent="0" algn="ctr">
              <a:spcAft>
                <a:spcPts val="800"/>
              </a:spcAft>
              <a:buNone/>
            </a:pPr>
            <a:r>
              <a:rPr lang="en-AU" sz="1800" dirty="0">
                <a:solidFill>
                  <a:srgbClr val="001236"/>
                </a:solidFill>
                <a:latin typeface="DengXian"/>
                <a:ea typeface="DengXian"/>
              </a:rPr>
              <a:t>Increase energy, concentration and confidence – helping you to thrive and pursue your goals</a:t>
            </a:r>
            <a:r>
              <a:rPr lang="en-AU" sz="1900" dirty="0">
                <a:solidFill>
                  <a:srgbClr val="001236"/>
                </a:solidFill>
                <a:latin typeface="DengXian"/>
                <a:ea typeface="DengXian"/>
              </a:rPr>
              <a:t>!</a:t>
            </a:r>
          </a:p>
          <a:p>
            <a:pPr indent="-288000">
              <a:spcAft>
                <a:spcPts val="800"/>
              </a:spcAft>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33" name="Content Placeholder 2">
            <a:extLst>
              <a:ext uri="{FF2B5EF4-FFF2-40B4-BE49-F238E27FC236}">
                <a16:creationId xmlns:a16="http://schemas.microsoft.com/office/drawing/2014/main" id="{E6666BF6-B46D-7E6A-7550-C5035B871E7B}"/>
              </a:ext>
            </a:extLst>
          </p:cNvPr>
          <p:cNvSpPr txBox="1">
            <a:spLocks/>
          </p:cNvSpPr>
          <p:nvPr/>
        </p:nvSpPr>
        <p:spPr>
          <a:xfrm>
            <a:off x="8404629" y="4677040"/>
            <a:ext cx="3361484" cy="163667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900" b="1" dirty="0">
                <a:solidFill>
                  <a:srgbClr val="001236"/>
                </a:solidFill>
                <a:latin typeface="DengXian" panose="02010600030101010101" pitchFamily="2" charset="-122"/>
                <a:ea typeface="DengXian" panose="02010600030101010101" pitchFamily="2" charset="-122"/>
              </a:rPr>
              <a:t>Can be fun</a:t>
            </a:r>
          </a:p>
          <a:p>
            <a:pPr marL="0" indent="0" algn="ctr">
              <a:spcAft>
                <a:spcPts val="800"/>
              </a:spcAft>
              <a:buNone/>
            </a:pPr>
            <a:r>
              <a:rPr lang="en-AU" sz="1900" dirty="0">
                <a:solidFill>
                  <a:srgbClr val="001236"/>
                </a:solidFill>
                <a:latin typeface="DengXian" panose="02010600030101010101" pitchFamily="2" charset="-122"/>
                <a:ea typeface="DengXian" panose="02010600030101010101" pitchFamily="2" charset="-122"/>
              </a:rPr>
              <a:t>Exercising and eating well, in particular, can become hobbies, and a way of connecting with others. Technologies can also be part of this, as part of a healthy digital diet.</a:t>
            </a:r>
          </a:p>
          <a:p>
            <a:pPr marL="0" indent="0">
              <a:spcAft>
                <a:spcPts val="800"/>
              </a:spcAft>
              <a:buNone/>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34" name="Content Placeholder 2">
            <a:extLst>
              <a:ext uri="{FF2B5EF4-FFF2-40B4-BE49-F238E27FC236}">
                <a16:creationId xmlns:a16="http://schemas.microsoft.com/office/drawing/2014/main" id="{59696AD2-1BB5-27BA-329A-A27019E594D5}"/>
              </a:ext>
            </a:extLst>
          </p:cNvPr>
          <p:cNvSpPr txBox="1">
            <a:spLocks/>
          </p:cNvSpPr>
          <p:nvPr/>
        </p:nvSpPr>
        <p:spPr>
          <a:xfrm>
            <a:off x="821694" y="4845639"/>
            <a:ext cx="3502159" cy="162865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a:ea typeface="DengXian"/>
              </a:rPr>
              <a:t>Require balance </a:t>
            </a:r>
            <a:endParaRPr lang="en-AU" sz="1800" b="1" dirty="0">
              <a:solidFill>
                <a:srgbClr val="001236"/>
              </a:solidFill>
              <a:latin typeface="DengXian" panose="02010600030101010101" pitchFamily="2" charset="-122"/>
              <a:ea typeface="DengXian" panose="02010600030101010101" pitchFamily="2" charset="-122"/>
            </a:endParaRPr>
          </a:p>
          <a:p>
            <a:pPr marL="0" indent="0" algn="ctr">
              <a:spcAft>
                <a:spcPts val="800"/>
              </a:spcAft>
              <a:buNone/>
            </a:pPr>
            <a:r>
              <a:rPr lang="en-AU" sz="1800" dirty="0">
                <a:solidFill>
                  <a:srgbClr val="001236"/>
                </a:solidFill>
                <a:latin typeface="DengXian"/>
                <a:ea typeface="DengXian"/>
              </a:rPr>
              <a:t>(e.g., you can exercise </a:t>
            </a:r>
            <a:r>
              <a:rPr lang="en-AU" sz="1800" i="1" dirty="0">
                <a:solidFill>
                  <a:srgbClr val="001236"/>
                </a:solidFill>
                <a:latin typeface="DengXian"/>
                <a:ea typeface="DengXian"/>
              </a:rPr>
              <a:t>too much, </a:t>
            </a:r>
            <a:r>
              <a:rPr lang="en-AU" sz="1800" dirty="0">
                <a:solidFill>
                  <a:srgbClr val="001236"/>
                </a:solidFill>
                <a:latin typeface="DengXian"/>
                <a:ea typeface="DengXian"/>
              </a:rPr>
              <a:t>as well as too little;</a:t>
            </a:r>
            <a:br>
              <a:rPr lang="en-AU" sz="1800" dirty="0">
                <a:solidFill>
                  <a:srgbClr val="001236"/>
                </a:solidFill>
                <a:latin typeface="DengXian"/>
                <a:ea typeface="DengXian"/>
              </a:rPr>
            </a:br>
            <a:r>
              <a:rPr lang="en-AU" sz="1800" dirty="0">
                <a:solidFill>
                  <a:srgbClr val="001236"/>
                </a:solidFill>
                <a:latin typeface="DengXian"/>
                <a:ea typeface="DengXian"/>
              </a:rPr>
              <a:t>technology can help us connect &amp; learn, but it’s important to have offline moments too)</a:t>
            </a:r>
          </a:p>
          <a:p>
            <a:pPr indent="-288000">
              <a:spcAft>
                <a:spcPts val="800"/>
              </a:spcAft>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sp>
        <p:nvSpPr>
          <p:cNvPr id="6" name="Content Placeholder 2">
            <a:extLst>
              <a:ext uri="{FF2B5EF4-FFF2-40B4-BE49-F238E27FC236}">
                <a16:creationId xmlns:a16="http://schemas.microsoft.com/office/drawing/2014/main" id="{3B277512-FBBE-DA56-DCBB-B38A001F3E58}"/>
              </a:ext>
            </a:extLst>
          </p:cNvPr>
          <p:cNvSpPr txBox="1">
            <a:spLocks/>
          </p:cNvSpPr>
          <p:nvPr/>
        </p:nvSpPr>
        <p:spPr>
          <a:xfrm>
            <a:off x="8404629" y="1735581"/>
            <a:ext cx="3563281" cy="182689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800"/>
              </a:spcAft>
              <a:buNone/>
            </a:pPr>
            <a:r>
              <a:rPr lang="en-AU" sz="1800" b="1" dirty="0">
                <a:solidFill>
                  <a:srgbClr val="001236"/>
                </a:solidFill>
                <a:latin typeface="DengXian"/>
                <a:ea typeface="DengXian"/>
              </a:rPr>
              <a:t>Work together</a:t>
            </a:r>
          </a:p>
          <a:p>
            <a:pPr marL="0" indent="0" algn="ctr">
              <a:spcAft>
                <a:spcPts val="800"/>
              </a:spcAft>
              <a:buNone/>
            </a:pPr>
            <a:r>
              <a:rPr lang="en-AU" sz="1800" dirty="0">
                <a:solidFill>
                  <a:srgbClr val="001236"/>
                </a:solidFill>
                <a:latin typeface="DengXian"/>
                <a:ea typeface="DengXian"/>
              </a:rPr>
              <a:t> Improvements in one area can create improvements in another (e.g., eating well can improve sleep and give you the energy to exercise more!)</a:t>
            </a:r>
          </a:p>
          <a:p>
            <a:pPr indent="-288000">
              <a:spcAft>
                <a:spcPts val="800"/>
              </a:spcAft>
            </a:pPr>
            <a:endParaRPr lang="en-AU" sz="2400" dirty="0">
              <a:solidFill>
                <a:srgbClr val="0C3682"/>
              </a:solidFill>
              <a:latin typeface="DengXian" panose="02010600030101010101" pitchFamily="2" charset="-122"/>
              <a:ea typeface="DengXian" panose="02010600030101010101" pitchFamily="2" charset="-122"/>
            </a:endParaRPr>
          </a:p>
          <a:p>
            <a:pPr marL="457200" indent="-457200">
              <a:spcAft>
                <a:spcPts val="800"/>
              </a:spcAft>
              <a:buFont typeface="+mj-lt"/>
              <a:buAutoNum type="arabicPeriod"/>
            </a:pPr>
            <a:endParaRPr lang="en-AU" sz="2400" b="1" dirty="0">
              <a:solidFill>
                <a:srgbClr val="0C3682"/>
              </a:solidFill>
              <a:latin typeface="DengXian" panose="02010600030101010101" pitchFamily="2" charset="-122"/>
              <a:ea typeface="DengXian" panose="02010600030101010101" pitchFamily="2" charset="-122"/>
            </a:endParaRPr>
          </a:p>
          <a:p>
            <a:pPr marL="914400" lvl="1" indent="-457200">
              <a:spcAft>
                <a:spcPts val="800"/>
              </a:spcAft>
              <a:buFont typeface="+mj-lt"/>
              <a:buAutoNum type="arabicPeriod"/>
            </a:pPr>
            <a:endParaRPr lang="en-AU" b="1" dirty="0">
              <a:solidFill>
                <a:srgbClr val="114CBB"/>
              </a:solidFill>
              <a:latin typeface="DengXian" panose="02010600030101010101" pitchFamily="2" charset="-122"/>
              <a:ea typeface="DengXian" panose="02010600030101010101" pitchFamily="2" charset="-122"/>
            </a:endParaRPr>
          </a:p>
        </p:txBody>
      </p:sp>
      <p:pic>
        <p:nvPicPr>
          <p:cNvPr id="39" name="Picture 38" descr="Jogging Dude">
            <a:extLst>
              <a:ext uri="{FF2B5EF4-FFF2-40B4-BE49-F238E27FC236}">
                <a16:creationId xmlns:a16="http://schemas.microsoft.com/office/drawing/2014/main" id="{78C1CA63-AF79-0870-0D08-9B7F84792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105" y="3731250"/>
            <a:ext cx="1366677" cy="1366677"/>
          </a:xfrm>
          <a:prstGeom prst="rect">
            <a:avLst/>
          </a:prstGeom>
        </p:spPr>
      </p:pic>
      <p:pic>
        <p:nvPicPr>
          <p:cNvPr id="41" name="Picture 40" descr="Sleeping Pusheen">
            <a:extLst>
              <a:ext uri="{FF2B5EF4-FFF2-40B4-BE49-F238E27FC236}">
                <a16:creationId xmlns:a16="http://schemas.microsoft.com/office/drawing/2014/main" id="{91CFECB2-6DCC-AF9D-C33C-08542BFA1F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2971" y="1348077"/>
            <a:ext cx="1006811" cy="1006811"/>
          </a:xfrm>
          <a:prstGeom prst="rect">
            <a:avLst/>
          </a:prstGeom>
        </p:spPr>
      </p:pic>
      <p:pic>
        <p:nvPicPr>
          <p:cNvPr id="43" name="Picture 42" descr="Hungry? Taffy Cat">
            <a:extLst>
              <a:ext uri="{FF2B5EF4-FFF2-40B4-BE49-F238E27FC236}">
                <a16:creationId xmlns:a16="http://schemas.microsoft.com/office/drawing/2014/main" id="{E651F8ED-F694-7320-0276-2FC43B362B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945592" y="2289151"/>
            <a:ext cx="1147280" cy="1147280"/>
          </a:xfrm>
          <a:prstGeom prst="rect">
            <a:avLst/>
          </a:prstGeom>
        </p:spPr>
      </p:pic>
      <p:pic>
        <p:nvPicPr>
          <p:cNvPr id="45" name="Picture 44" descr="Sleep Cat">
            <a:extLst>
              <a:ext uri="{FF2B5EF4-FFF2-40B4-BE49-F238E27FC236}">
                <a16:creationId xmlns:a16="http://schemas.microsoft.com/office/drawing/2014/main" id="{F2378E14-D8BE-AFAC-FDB1-9649DB4A22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5592" y="5106484"/>
            <a:ext cx="1207230" cy="1207230"/>
          </a:xfrm>
          <a:prstGeom prst="rect">
            <a:avLst/>
          </a:prstGeom>
        </p:spPr>
      </p:pic>
      <p:sp>
        <p:nvSpPr>
          <p:cNvPr id="13" name="Freeform: Shape 12">
            <a:extLst>
              <a:ext uri="{FF2B5EF4-FFF2-40B4-BE49-F238E27FC236}">
                <a16:creationId xmlns:a16="http://schemas.microsoft.com/office/drawing/2014/main" id="{CA68FE16-F4CB-4AAA-B3C9-407BF8A87897}"/>
              </a:ext>
            </a:extLst>
          </p:cNvPr>
          <p:cNvSpPr/>
          <p:nvPr/>
        </p:nvSpPr>
        <p:spPr>
          <a:xfrm rot="20904856">
            <a:off x="4297113" y="2437594"/>
            <a:ext cx="1199781" cy="333576"/>
          </a:xfrm>
          <a:custGeom>
            <a:avLst/>
            <a:gdLst>
              <a:gd name="connsiteX0" fmla="*/ 859295 w 859295"/>
              <a:gd name="connsiteY0" fmla="*/ 105297 h 174886"/>
              <a:gd name="connsiteX1" fmla="*/ 824658 w 859295"/>
              <a:gd name="connsiteY1" fmla="*/ 98370 h 174886"/>
              <a:gd name="connsiteX2" fmla="*/ 658404 w 859295"/>
              <a:gd name="connsiteY2" fmla="*/ 56806 h 174886"/>
              <a:gd name="connsiteX3" fmla="*/ 429804 w 859295"/>
              <a:gd name="connsiteY3" fmla="*/ 36024 h 174886"/>
              <a:gd name="connsiteX4" fmla="*/ 228913 w 859295"/>
              <a:gd name="connsiteY4" fmla="*/ 56806 h 174886"/>
              <a:gd name="connsiteX5" fmla="*/ 69586 w 859295"/>
              <a:gd name="connsiteY5" fmla="*/ 98370 h 174886"/>
              <a:gd name="connsiteX6" fmla="*/ 21095 w 859295"/>
              <a:gd name="connsiteY6" fmla="*/ 112224 h 174886"/>
              <a:gd name="connsiteX7" fmla="*/ 48804 w 859295"/>
              <a:gd name="connsiteY7" fmla="*/ 70661 h 174886"/>
              <a:gd name="connsiteX8" fmla="*/ 83440 w 859295"/>
              <a:gd name="connsiteY8" fmla="*/ 49879 h 174886"/>
              <a:gd name="connsiteX9" fmla="*/ 104222 w 859295"/>
              <a:gd name="connsiteY9" fmla="*/ 36024 h 174886"/>
              <a:gd name="connsiteX10" fmla="*/ 125004 w 859295"/>
              <a:gd name="connsiteY10" fmla="*/ 15242 h 174886"/>
              <a:gd name="connsiteX11" fmla="*/ 145786 w 859295"/>
              <a:gd name="connsiteY11" fmla="*/ 1388 h 174886"/>
              <a:gd name="connsiteX12" fmla="*/ 69586 w 859295"/>
              <a:gd name="connsiteY12" fmla="*/ 56806 h 174886"/>
              <a:gd name="connsiteX13" fmla="*/ 28022 w 859295"/>
              <a:gd name="connsiteY13" fmla="*/ 84515 h 174886"/>
              <a:gd name="connsiteX14" fmla="*/ 313 w 859295"/>
              <a:gd name="connsiteY14" fmla="*/ 112224 h 174886"/>
              <a:gd name="connsiteX15" fmla="*/ 41877 w 859295"/>
              <a:gd name="connsiteY15" fmla="*/ 139933 h 174886"/>
              <a:gd name="connsiteX16" fmla="*/ 104222 w 859295"/>
              <a:gd name="connsiteY16" fmla="*/ 160715 h 174886"/>
              <a:gd name="connsiteX17" fmla="*/ 180422 w 859295"/>
              <a:gd name="connsiteY17" fmla="*/ 174570 h 17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9295" h="174886">
                <a:moveTo>
                  <a:pt x="859295" y="105297"/>
                </a:moveTo>
                <a:cubicBezTo>
                  <a:pt x="847749" y="102988"/>
                  <a:pt x="836104" y="101133"/>
                  <a:pt x="824658" y="98370"/>
                </a:cubicBezTo>
                <a:cubicBezTo>
                  <a:pt x="769129" y="84966"/>
                  <a:pt x="714564" y="67254"/>
                  <a:pt x="658404" y="56806"/>
                </a:cubicBezTo>
                <a:cubicBezTo>
                  <a:pt x="610050" y="47810"/>
                  <a:pt x="485939" y="40034"/>
                  <a:pt x="429804" y="36024"/>
                </a:cubicBezTo>
                <a:cubicBezTo>
                  <a:pt x="361571" y="39616"/>
                  <a:pt x="294688" y="36788"/>
                  <a:pt x="228913" y="56806"/>
                </a:cubicBezTo>
                <a:cubicBezTo>
                  <a:pt x="73313" y="104161"/>
                  <a:pt x="202525" y="85075"/>
                  <a:pt x="69586" y="98370"/>
                </a:cubicBezTo>
                <a:cubicBezTo>
                  <a:pt x="53422" y="102988"/>
                  <a:pt x="31181" y="125672"/>
                  <a:pt x="21095" y="112224"/>
                </a:cubicBezTo>
                <a:cubicBezTo>
                  <a:pt x="11104" y="98903"/>
                  <a:pt x="37030" y="82435"/>
                  <a:pt x="48804" y="70661"/>
                </a:cubicBezTo>
                <a:cubicBezTo>
                  <a:pt x="58325" y="61140"/>
                  <a:pt x="72023" y="57015"/>
                  <a:pt x="83440" y="49879"/>
                </a:cubicBezTo>
                <a:cubicBezTo>
                  <a:pt x="90500" y="45466"/>
                  <a:pt x="97826" y="41354"/>
                  <a:pt x="104222" y="36024"/>
                </a:cubicBezTo>
                <a:cubicBezTo>
                  <a:pt x="111748" y="29752"/>
                  <a:pt x="117478" y="21514"/>
                  <a:pt x="125004" y="15242"/>
                </a:cubicBezTo>
                <a:cubicBezTo>
                  <a:pt x="131400" y="9912"/>
                  <a:pt x="151673" y="-4499"/>
                  <a:pt x="145786" y="1388"/>
                </a:cubicBezTo>
                <a:cubicBezTo>
                  <a:pt x="117111" y="30063"/>
                  <a:pt x="102094" y="31522"/>
                  <a:pt x="69586" y="56806"/>
                </a:cubicBezTo>
                <a:cubicBezTo>
                  <a:pt x="30669" y="87075"/>
                  <a:pt x="67766" y="71267"/>
                  <a:pt x="28022" y="84515"/>
                </a:cubicBezTo>
                <a:cubicBezTo>
                  <a:pt x="18786" y="93751"/>
                  <a:pt x="-2855" y="99552"/>
                  <a:pt x="313" y="112224"/>
                </a:cubicBezTo>
                <a:cubicBezTo>
                  <a:pt x="4352" y="128378"/>
                  <a:pt x="27259" y="131959"/>
                  <a:pt x="41877" y="139933"/>
                </a:cubicBezTo>
                <a:cubicBezTo>
                  <a:pt x="70176" y="155369"/>
                  <a:pt x="76070" y="152269"/>
                  <a:pt x="104222" y="160715"/>
                </a:cubicBezTo>
                <a:cubicBezTo>
                  <a:pt x="162575" y="178221"/>
                  <a:pt x="126568" y="174570"/>
                  <a:pt x="180422" y="174570"/>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Freeform: Shape 14">
            <a:extLst>
              <a:ext uri="{FF2B5EF4-FFF2-40B4-BE49-F238E27FC236}">
                <a16:creationId xmlns:a16="http://schemas.microsoft.com/office/drawing/2014/main" id="{A9D37BA5-AECC-42C7-B8F5-C2855CDC00F7}"/>
              </a:ext>
            </a:extLst>
          </p:cNvPr>
          <p:cNvSpPr/>
          <p:nvPr/>
        </p:nvSpPr>
        <p:spPr>
          <a:xfrm rot="20904856">
            <a:off x="4327528" y="5016088"/>
            <a:ext cx="1199781" cy="333576"/>
          </a:xfrm>
          <a:custGeom>
            <a:avLst/>
            <a:gdLst>
              <a:gd name="connsiteX0" fmla="*/ 859295 w 859295"/>
              <a:gd name="connsiteY0" fmla="*/ 105297 h 174886"/>
              <a:gd name="connsiteX1" fmla="*/ 824658 w 859295"/>
              <a:gd name="connsiteY1" fmla="*/ 98370 h 174886"/>
              <a:gd name="connsiteX2" fmla="*/ 658404 w 859295"/>
              <a:gd name="connsiteY2" fmla="*/ 56806 h 174886"/>
              <a:gd name="connsiteX3" fmla="*/ 429804 w 859295"/>
              <a:gd name="connsiteY3" fmla="*/ 36024 h 174886"/>
              <a:gd name="connsiteX4" fmla="*/ 228913 w 859295"/>
              <a:gd name="connsiteY4" fmla="*/ 56806 h 174886"/>
              <a:gd name="connsiteX5" fmla="*/ 69586 w 859295"/>
              <a:gd name="connsiteY5" fmla="*/ 98370 h 174886"/>
              <a:gd name="connsiteX6" fmla="*/ 21095 w 859295"/>
              <a:gd name="connsiteY6" fmla="*/ 112224 h 174886"/>
              <a:gd name="connsiteX7" fmla="*/ 48804 w 859295"/>
              <a:gd name="connsiteY7" fmla="*/ 70661 h 174886"/>
              <a:gd name="connsiteX8" fmla="*/ 83440 w 859295"/>
              <a:gd name="connsiteY8" fmla="*/ 49879 h 174886"/>
              <a:gd name="connsiteX9" fmla="*/ 104222 w 859295"/>
              <a:gd name="connsiteY9" fmla="*/ 36024 h 174886"/>
              <a:gd name="connsiteX10" fmla="*/ 125004 w 859295"/>
              <a:gd name="connsiteY10" fmla="*/ 15242 h 174886"/>
              <a:gd name="connsiteX11" fmla="*/ 145786 w 859295"/>
              <a:gd name="connsiteY11" fmla="*/ 1388 h 174886"/>
              <a:gd name="connsiteX12" fmla="*/ 69586 w 859295"/>
              <a:gd name="connsiteY12" fmla="*/ 56806 h 174886"/>
              <a:gd name="connsiteX13" fmla="*/ 28022 w 859295"/>
              <a:gd name="connsiteY13" fmla="*/ 84515 h 174886"/>
              <a:gd name="connsiteX14" fmla="*/ 313 w 859295"/>
              <a:gd name="connsiteY14" fmla="*/ 112224 h 174886"/>
              <a:gd name="connsiteX15" fmla="*/ 41877 w 859295"/>
              <a:gd name="connsiteY15" fmla="*/ 139933 h 174886"/>
              <a:gd name="connsiteX16" fmla="*/ 104222 w 859295"/>
              <a:gd name="connsiteY16" fmla="*/ 160715 h 174886"/>
              <a:gd name="connsiteX17" fmla="*/ 180422 w 859295"/>
              <a:gd name="connsiteY17" fmla="*/ 174570 h 17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9295" h="174886">
                <a:moveTo>
                  <a:pt x="859295" y="105297"/>
                </a:moveTo>
                <a:cubicBezTo>
                  <a:pt x="847749" y="102988"/>
                  <a:pt x="836104" y="101133"/>
                  <a:pt x="824658" y="98370"/>
                </a:cubicBezTo>
                <a:cubicBezTo>
                  <a:pt x="769129" y="84966"/>
                  <a:pt x="714564" y="67254"/>
                  <a:pt x="658404" y="56806"/>
                </a:cubicBezTo>
                <a:cubicBezTo>
                  <a:pt x="610050" y="47810"/>
                  <a:pt x="485939" y="40034"/>
                  <a:pt x="429804" y="36024"/>
                </a:cubicBezTo>
                <a:cubicBezTo>
                  <a:pt x="361571" y="39616"/>
                  <a:pt x="294688" y="36788"/>
                  <a:pt x="228913" y="56806"/>
                </a:cubicBezTo>
                <a:cubicBezTo>
                  <a:pt x="73313" y="104161"/>
                  <a:pt x="202525" y="85075"/>
                  <a:pt x="69586" y="98370"/>
                </a:cubicBezTo>
                <a:cubicBezTo>
                  <a:pt x="53422" y="102988"/>
                  <a:pt x="31181" y="125672"/>
                  <a:pt x="21095" y="112224"/>
                </a:cubicBezTo>
                <a:cubicBezTo>
                  <a:pt x="11104" y="98903"/>
                  <a:pt x="37030" y="82435"/>
                  <a:pt x="48804" y="70661"/>
                </a:cubicBezTo>
                <a:cubicBezTo>
                  <a:pt x="58325" y="61140"/>
                  <a:pt x="72023" y="57015"/>
                  <a:pt x="83440" y="49879"/>
                </a:cubicBezTo>
                <a:cubicBezTo>
                  <a:pt x="90500" y="45466"/>
                  <a:pt x="97826" y="41354"/>
                  <a:pt x="104222" y="36024"/>
                </a:cubicBezTo>
                <a:cubicBezTo>
                  <a:pt x="111748" y="29752"/>
                  <a:pt x="117478" y="21514"/>
                  <a:pt x="125004" y="15242"/>
                </a:cubicBezTo>
                <a:cubicBezTo>
                  <a:pt x="131400" y="9912"/>
                  <a:pt x="151673" y="-4499"/>
                  <a:pt x="145786" y="1388"/>
                </a:cubicBezTo>
                <a:cubicBezTo>
                  <a:pt x="117111" y="30063"/>
                  <a:pt x="102094" y="31522"/>
                  <a:pt x="69586" y="56806"/>
                </a:cubicBezTo>
                <a:cubicBezTo>
                  <a:pt x="30669" y="87075"/>
                  <a:pt x="67766" y="71267"/>
                  <a:pt x="28022" y="84515"/>
                </a:cubicBezTo>
                <a:cubicBezTo>
                  <a:pt x="18786" y="93751"/>
                  <a:pt x="-2855" y="99552"/>
                  <a:pt x="313" y="112224"/>
                </a:cubicBezTo>
                <a:cubicBezTo>
                  <a:pt x="4352" y="128378"/>
                  <a:pt x="27259" y="131959"/>
                  <a:pt x="41877" y="139933"/>
                </a:cubicBezTo>
                <a:cubicBezTo>
                  <a:pt x="70176" y="155369"/>
                  <a:pt x="76070" y="152269"/>
                  <a:pt x="104222" y="160715"/>
                </a:cubicBezTo>
                <a:cubicBezTo>
                  <a:pt x="162575" y="178221"/>
                  <a:pt x="126568" y="174570"/>
                  <a:pt x="180422" y="174570"/>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127616619"/>
      </p:ext>
    </p:extLst>
  </p:cSld>
  <p:clrMapOvr>
    <a:masterClrMapping/>
  </p:clrMapOvr>
  <p:extLst mod="1">
    <p:ext uri="{6950BFC3-D8DA-4A85-94F7-54DA5524770B}">
      <p188:commentRel xmlns:p188="http://schemas.microsoft.com/office/powerpoint/2018/8/main" xmlns="" r:id="rId7"/>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8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152-A72B-F780-49A9-E422463D64CC}"/>
              </a:ext>
            </a:extLst>
          </p:cNvPr>
          <p:cNvSpPr>
            <a:spLocks noGrp="1"/>
          </p:cNvSpPr>
          <p:nvPr>
            <p:ph type="title"/>
          </p:nvPr>
        </p:nvSpPr>
        <p:spPr>
          <a:xfrm>
            <a:off x="867766" y="241242"/>
            <a:ext cx="10515600" cy="1325563"/>
          </a:xfrm>
          <a:solidFill>
            <a:srgbClr val="F4F8FE"/>
          </a:solidFill>
        </p:spPr>
        <p:txBody>
          <a:bodyPr>
            <a:normAutofit/>
          </a:bodyPr>
          <a:lstStyle/>
          <a:p>
            <a:pPr algn="ctr"/>
            <a:r>
              <a:rPr lang="en-AU" b="1" dirty="0">
                <a:solidFill>
                  <a:srgbClr val="114CBB"/>
                </a:solidFill>
                <a:latin typeface="DengXian" panose="02010600030101010101" pitchFamily="2" charset="-122"/>
                <a:ea typeface="DengXian" panose="02010600030101010101" pitchFamily="2" charset="-122"/>
              </a:rPr>
              <a:t>Healthy Body/Be Active</a:t>
            </a:r>
          </a:p>
        </p:txBody>
      </p:sp>
      <p:sp>
        <p:nvSpPr>
          <p:cNvPr id="3" name="Content Placeholder 2">
            <a:extLst>
              <a:ext uri="{FF2B5EF4-FFF2-40B4-BE49-F238E27FC236}">
                <a16:creationId xmlns:a16="http://schemas.microsoft.com/office/drawing/2014/main" id="{2583E383-A4E8-E8E9-B7B3-CEE34929CD63}"/>
              </a:ext>
            </a:extLst>
          </p:cNvPr>
          <p:cNvSpPr>
            <a:spLocks noGrp="1"/>
          </p:cNvSpPr>
          <p:nvPr>
            <p:ph idx="1"/>
          </p:nvPr>
        </p:nvSpPr>
        <p:spPr>
          <a:xfrm>
            <a:off x="1163298" y="1985976"/>
            <a:ext cx="1983863" cy="4033328"/>
          </a:xfrm>
        </p:spPr>
        <p:txBody>
          <a:bodyPr>
            <a:normAutofit lnSpcReduction="10000"/>
          </a:bodyPr>
          <a:lstStyle/>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Sleep </a:t>
            </a:r>
          </a:p>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Nutrition</a:t>
            </a:r>
          </a:p>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Exercise </a:t>
            </a:r>
          </a:p>
          <a:p>
            <a:pPr marL="0" indent="0" algn="ctr">
              <a:spcBef>
                <a:spcPts val="2400"/>
              </a:spcBef>
              <a:spcAft>
                <a:spcPts val="2400"/>
              </a:spcAft>
              <a:buNone/>
            </a:pPr>
            <a:r>
              <a:rPr lang="en-AU" sz="3200" b="1" dirty="0">
                <a:solidFill>
                  <a:srgbClr val="295FCC"/>
                </a:solidFill>
                <a:latin typeface="DengXian" panose="02010600030101010101" pitchFamily="2" charset="-122"/>
                <a:ea typeface="DengXian" panose="02010600030101010101" pitchFamily="2" charset="-122"/>
              </a:rPr>
              <a:t>Tech/Life balance</a:t>
            </a:r>
            <a:endParaRPr lang="en-AU" b="1" dirty="0">
              <a:solidFill>
                <a:srgbClr val="295FCC"/>
              </a:solidFill>
              <a:latin typeface="DengXian" panose="02010600030101010101" pitchFamily="2" charset="-122"/>
              <a:ea typeface="DengXian" panose="02010600030101010101" pitchFamily="2" charset="-122"/>
            </a:endParaRPr>
          </a:p>
        </p:txBody>
      </p:sp>
      <p:pic>
        <p:nvPicPr>
          <p:cNvPr id="4" name="Picture 3" descr="Icon&#10;&#10;Description automatically generated with medium confidence">
            <a:extLst>
              <a:ext uri="{FF2B5EF4-FFF2-40B4-BE49-F238E27FC236}">
                <a16:creationId xmlns:a16="http://schemas.microsoft.com/office/drawing/2014/main" id="{635DF822-E6BB-BDE0-C659-0763952E7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07" y="267286"/>
            <a:ext cx="1091806" cy="414886"/>
          </a:xfrm>
          <a:prstGeom prst="rect">
            <a:avLst/>
          </a:prstGeom>
        </p:spPr>
      </p:pic>
      <p:pic>
        <p:nvPicPr>
          <p:cNvPr id="39" name="Picture 38" descr="Jogging Dude">
            <a:extLst>
              <a:ext uri="{FF2B5EF4-FFF2-40B4-BE49-F238E27FC236}">
                <a16:creationId xmlns:a16="http://schemas.microsoft.com/office/drawing/2014/main" id="{78C1CA63-AF79-0870-0D08-9B7F84792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61" y="3429000"/>
            <a:ext cx="1366677" cy="1366677"/>
          </a:xfrm>
          <a:prstGeom prst="rect">
            <a:avLst/>
          </a:prstGeom>
        </p:spPr>
      </p:pic>
      <p:pic>
        <p:nvPicPr>
          <p:cNvPr id="41" name="Picture 40" descr="Sleeping Pusheen">
            <a:extLst>
              <a:ext uri="{FF2B5EF4-FFF2-40B4-BE49-F238E27FC236}">
                <a16:creationId xmlns:a16="http://schemas.microsoft.com/office/drawing/2014/main" id="{91CFECB2-6DCC-AF9D-C33C-08542BFA1F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92" y="1566805"/>
            <a:ext cx="1006811" cy="1006811"/>
          </a:xfrm>
          <a:prstGeom prst="rect">
            <a:avLst/>
          </a:prstGeom>
        </p:spPr>
      </p:pic>
      <p:pic>
        <p:nvPicPr>
          <p:cNvPr id="43" name="Picture 42" descr="Hungry? Taffy Cat">
            <a:extLst>
              <a:ext uri="{FF2B5EF4-FFF2-40B4-BE49-F238E27FC236}">
                <a16:creationId xmlns:a16="http://schemas.microsoft.com/office/drawing/2014/main" id="{E651F8ED-F694-7320-0276-2FC43B362B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838049" y="2448960"/>
            <a:ext cx="1147280" cy="1147280"/>
          </a:xfrm>
          <a:prstGeom prst="rect">
            <a:avLst/>
          </a:prstGeom>
        </p:spPr>
      </p:pic>
      <p:pic>
        <p:nvPicPr>
          <p:cNvPr id="45" name="Picture 44" descr="Sleep Cat">
            <a:extLst>
              <a:ext uri="{FF2B5EF4-FFF2-40B4-BE49-F238E27FC236}">
                <a16:creationId xmlns:a16="http://schemas.microsoft.com/office/drawing/2014/main" id="{F2378E14-D8BE-AFAC-FDB1-9649DB4A22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6952" y="4598484"/>
            <a:ext cx="1207230" cy="1207230"/>
          </a:xfrm>
          <a:prstGeom prst="rect">
            <a:avLst/>
          </a:prstGeom>
        </p:spPr>
      </p:pic>
      <p:sp>
        <p:nvSpPr>
          <p:cNvPr id="5" name="TextBox 4">
            <a:extLst>
              <a:ext uri="{FF2B5EF4-FFF2-40B4-BE49-F238E27FC236}">
                <a16:creationId xmlns:a16="http://schemas.microsoft.com/office/drawing/2014/main" id="{1B18B437-2BFD-BFBE-F3EE-D334AC037B0D}"/>
              </a:ext>
            </a:extLst>
          </p:cNvPr>
          <p:cNvSpPr txBox="1"/>
          <p:nvPr/>
        </p:nvSpPr>
        <p:spPr>
          <a:xfrm>
            <a:off x="5156675" y="1757847"/>
            <a:ext cx="6501293" cy="4708981"/>
          </a:xfrm>
          <a:prstGeom prst="rect">
            <a:avLst/>
          </a:prstGeom>
          <a:noFill/>
        </p:spPr>
        <p:txBody>
          <a:bodyPr wrap="square" rtlCol="0">
            <a:spAutoFit/>
          </a:bodyPr>
          <a:lstStyle/>
          <a:p>
            <a:pPr>
              <a:spcBef>
                <a:spcPts val="1200"/>
              </a:spcBef>
              <a:spcAft>
                <a:spcPts val="1200"/>
              </a:spcAft>
            </a:pPr>
            <a:r>
              <a:rPr lang="en-AU" sz="2400" dirty="0">
                <a:solidFill>
                  <a:srgbClr val="001236"/>
                </a:solidFill>
                <a:latin typeface="DengXian" panose="02010600030101010101" pitchFamily="2" charset="-122"/>
                <a:ea typeface="DengXian" panose="02010600030101010101" pitchFamily="2" charset="-122"/>
              </a:rPr>
              <a:t>Try asking yourself:</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Do I feel like I am getting the right amount of restful sleep?</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eating well and feeling energised?</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Am I being active regularly, and in ways that feel good and I enjoy?</a:t>
            </a:r>
          </a:p>
          <a:p>
            <a:pPr marL="342900" indent="-342900">
              <a:spcBef>
                <a:spcPts val="1200"/>
              </a:spcBef>
              <a:spcAft>
                <a:spcPts val="1200"/>
              </a:spcAft>
              <a:buFont typeface="Arial" panose="020B0604020202020204" pitchFamily="34" charset="0"/>
              <a:buChar char="•"/>
            </a:pPr>
            <a:r>
              <a:rPr lang="en-AU" sz="2400" dirty="0">
                <a:solidFill>
                  <a:srgbClr val="001236"/>
                </a:solidFill>
                <a:latin typeface="DengXian" panose="02010600030101010101" pitchFamily="2" charset="-122"/>
                <a:ea typeface="DengXian" panose="02010600030101010101" pitchFamily="2" charset="-122"/>
              </a:rPr>
              <a:t>Do I spend too much time using digital devices?</a:t>
            </a:r>
          </a:p>
          <a:p>
            <a:endParaRPr lang="en-AU" dirty="0"/>
          </a:p>
        </p:txBody>
      </p:sp>
    </p:spTree>
    <p:extLst>
      <p:ext uri="{BB962C8B-B14F-4D97-AF65-F5344CB8AC3E}">
        <p14:creationId xmlns:p14="http://schemas.microsoft.com/office/powerpoint/2010/main" val="2964523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10de881-5e6a-4240-b83a-1f79a6234344" xsi:nil="true"/>
    <lcf76f155ced4ddcb4097134ff3c332f xmlns="25de865c-f28c-4fb1-9303-04c8ff567ad6">
      <Terms xmlns="http://schemas.microsoft.com/office/infopath/2007/PartnerControls"/>
    </lcf76f155ced4ddcb4097134ff3c332f>
    <TaxKeywordTaxHTField xmlns="010de881-5e6a-4240-b83a-1f79a6234344">
      <Terms xmlns="http://schemas.microsoft.com/office/infopath/2007/PartnerControls"/>
    </TaxKeywordTaxHTField>
    <SharedWithUsers xmlns="010de881-5e6a-4240-b83a-1f79a6234344">
      <UserInfo>
        <DisplayName>Simon Knight</DisplayName>
        <AccountId>192</AccountId>
        <AccountType/>
      </UserInfo>
      <UserInfo>
        <DisplayName>Clara Mills</DisplayName>
        <AccountId>29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90A049240F0E4C9569D82BEC6E7348" ma:contentTypeVersion="18" ma:contentTypeDescription="Create a new document." ma:contentTypeScope="" ma:versionID="ff198d274bc8d3e4f1cb231e22c4d5bc">
  <xsd:schema xmlns:xsd="http://www.w3.org/2001/XMLSchema" xmlns:xs="http://www.w3.org/2001/XMLSchema" xmlns:p="http://schemas.microsoft.com/office/2006/metadata/properties" xmlns:ns2="010de881-5e6a-4240-b83a-1f79a6234344" xmlns:ns3="25de865c-f28c-4fb1-9303-04c8ff567ad6" targetNamespace="http://schemas.microsoft.com/office/2006/metadata/properties" ma:root="true" ma:fieldsID="90ae7967104b8b1541559a81191cad6d" ns2:_="" ns3:_="">
    <xsd:import namespace="010de881-5e6a-4240-b83a-1f79a6234344"/>
    <xsd:import namespace="25de865c-f28c-4fb1-9303-04c8ff567ad6"/>
    <xsd:element name="properties">
      <xsd:complexType>
        <xsd:sequence>
          <xsd:element name="documentManagement">
            <xsd:complexType>
              <xsd:all>
                <xsd:element ref="ns2:TaxKeywordTaxHTField" minOccurs="0"/>
                <xsd:element ref="ns2:TaxCatchAll" minOccurs="0"/>
                <xsd:element ref="ns3:MediaServiceMetadata" minOccurs="0"/>
                <xsd:element ref="ns3:MediaServiceFastMetadata"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LengthInSeconds" minOccurs="0"/>
                <xsd:element ref="ns3:MediaServiceLocation" minOccurs="0"/>
                <xsd:element ref="ns2:SharedWithUsers" minOccurs="0"/>
                <xsd:element ref="ns2:SharedWithDetails"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de881-5e6a-4240-b83a-1f79a6234344"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4fef7914-8384-4319-8444-378afdf4f659"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5c4a3394-c52a-47b8-a282-f923546a63f1}" ma:internalName="TaxCatchAll" ma:showField="CatchAllData" ma:web="010de881-5e6a-4240-b83a-1f79a6234344">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5de865c-f28c-4fb1-9303-04c8ff567ad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4fef7914-8384-4319-8444-378afdf4f659"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60F6F-03AF-4C99-86C9-176AB21ED730}">
  <ds:schemaRefs>
    <ds:schemaRef ds:uri="http://schemas.microsoft.com/office/2006/documentManagement/types"/>
    <ds:schemaRef ds:uri="http://www.w3.org/XML/1998/namespace"/>
    <ds:schemaRef ds:uri="http://purl.org/dc/dcmitype/"/>
    <ds:schemaRef ds:uri="25de865c-f28c-4fb1-9303-04c8ff567ad6"/>
    <ds:schemaRef ds:uri="http://purl.org/dc/elements/1.1/"/>
    <ds:schemaRef ds:uri="010de881-5e6a-4240-b83a-1f79a6234344"/>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B70646B-705A-408B-85B9-043C7D2E9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de881-5e6a-4240-b83a-1f79a6234344"/>
    <ds:schemaRef ds:uri="25de865c-f28c-4fb1-9303-04c8ff567a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87A360-0761-458D-A3D0-4B1A756856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TotalTime>
  <Words>1928</Words>
  <Application>Microsoft Office PowerPoint</Application>
  <PresentationFormat>Widescreen</PresentationFormat>
  <Paragraphs>168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DengXian</vt:lpstr>
      <vt:lpstr>Arial</vt:lpstr>
      <vt:lpstr>Calibri</vt:lpstr>
      <vt:lpstr>Calibri Light</vt:lpstr>
      <vt:lpstr>Cordia New</vt:lpstr>
      <vt:lpstr>Times New Roman</vt:lpstr>
      <vt:lpstr>Office Theme</vt:lpstr>
      <vt:lpstr>PowerPoint Presentation</vt:lpstr>
      <vt:lpstr>How we’ll check-in</vt:lpstr>
      <vt:lpstr>Why check-in?</vt:lpstr>
      <vt:lpstr>Why check-in?</vt:lpstr>
      <vt:lpstr>How will my check-in scores  be used?</vt:lpstr>
      <vt:lpstr>When checking-in</vt:lpstr>
      <vt:lpstr>PowerPoint Presentation</vt:lpstr>
      <vt:lpstr>Healthy Body/Be Active</vt:lpstr>
      <vt:lpstr>Healthy Body/Be Active</vt:lpstr>
      <vt:lpstr>Friendship &amp; Connection</vt:lpstr>
      <vt:lpstr>Friendship &amp; Connection</vt:lpstr>
      <vt:lpstr>Self-care, Awareness &amp; Positive Emotion</vt:lpstr>
      <vt:lpstr>Self-care, Awareness &amp; Positive Emotion</vt:lpstr>
      <vt:lpstr>Learning &amp; School</vt:lpstr>
      <vt:lpstr>Learning &amp; School</vt:lpstr>
      <vt:lpstr>Growth, Challenge &amp; Passion</vt:lpstr>
      <vt:lpstr>Growth, Challenge &amp; Passion</vt:lpstr>
      <vt:lpstr>Giving Back &amp; Community</vt:lpstr>
      <vt:lpstr>Giving Back &amp; Community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clara mills</dc:creator>
  <cp:lastModifiedBy>Simon Knight</cp:lastModifiedBy>
  <cp:revision>21</cp:revision>
  <dcterms:created xsi:type="dcterms:W3CDTF">2022-05-19T23:31:39Z</dcterms:created>
  <dcterms:modified xsi:type="dcterms:W3CDTF">2022-07-11T11:32:47Z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ntentTypeId">
    <vt:lpwstr>0x010100D590A049240F0E4C9569D82BEC6E7348</vt:lpwstr>
  </property>
  <property fmtid="{D5CDD505-2E9C-101B-9397-08002B2CF9AE}" pid="4" name="MediaServiceImageTags">
    <vt:lpwstr/>
  </property>
  <property fmtid="{D5CDD505-2E9C-101B-9397-08002B2CF9AE}" pid="5" name="MSIP_Label_51a6c3db-1667-4f49-995a-8b9973972958_Enabled">
    <vt:lpwstr>true</vt:lpwstr>
  </property>
  <property fmtid="{D5CDD505-2E9C-101B-9397-08002B2CF9AE}" pid="6" name="MSIP_Label_51a6c3db-1667-4f49-995a-8b9973972958_SetDate">
    <vt:lpwstr>2022-05-20T06:48:55Z</vt:lpwstr>
  </property>
  <property fmtid="{D5CDD505-2E9C-101B-9397-08002B2CF9AE}" pid="7" name="MSIP_Label_51a6c3db-1667-4f49-995a-8b9973972958_Method">
    <vt:lpwstr>Standard</vt:lpwstr>
  </property>
  <property fmtid="{D5CDD505-2E9C-101B-9397-08002B2CF9AE}" pid="8" name="MSIP_Label_51a6c3db-1667-4f49-995a-8b9973972958_Name">
    <vt:lpwstr>UTS-Internal</vt:lpwstr>
  </property>
  <property fmtid="{D5CDD505-2E9C-101B-9397-08002B2CF9AE}" pid="9" name="MSIP_Label_51a6c3db-1667-4f49-995a-8b9973972958_SiteId">
    <vt:lpwstr>e8911c26-cf9f-4a9c-878e-527807be8791</vt:lpwstr>
  </property>
  <property fmtid="{D5CDD505-2E9C-101B-9397-08002B2CF9AE}" pid="10" name="MSIP_Label_51a6c3db-1667-4f49-995a-8b9973972958_ActionId">
    <vt:lpwstr>a5fd48e6-f887-46c7-9fd9-f1dd4bad43c2</vt:lpwstr>
  </property>
  <property fmtid="{D5CDD505-2E9C-101B-9397-08002B2CF9AE}" pid="11" name="MSIP_Label_51a6c3db-1667-4f49-995a-8b9973972958_ContentBits">
    <vt:lpwstr>0</vt:lpwstr>
  </property>
</Properties>
</file>