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g6SkQ57p7y50U390WJE3wsdt54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github.com/sjgokulakrishnaji/TNSDC-Generative-AI"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2790824" y="2242893"/>
            <a:ext cx="6610500" cy="386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sz="2400"/>
              <a:t>GOKULA KRISHNAJI.SJ</a:t>
            </a:r>
            <a:endParaRPr sz="2400"/>
          </a:p>
        </p:txBody>
      </p:sp>
      <p:sp>
        <p:nvSpPr>
          <p:cNvPr id="59" name="Google Shape;59;p1"/>
          <p:cNvSpPr txBox="1"/>
          <p:nvPr/>
        </p:nvSpPr>
        <p:spPr>
          <a:xfrm>
            <a:off x="6353174" y="4299208"/>
            <a:ext cx="2409825"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1"/>
          <p:cNvSpPr txBox="1"/>
          <p:nvPr>
            <p:ph type="ctrTitle"/>
          </p:nvPr>
        </p:nvSpPr>
        <p:spPr>
          <a:xfrm>
            <a:off x="5731599" y="2806993"/>
            <a:ext cx="6610500" cy="386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2400"/>
              <a:t>REGNO.NO:au813821205014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0" name="Google Shape;22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1" name="Google Shape;221;p10"/>
          <p:cNvSpPr txBox="1"/>
          <p:nvPr>
            <p:ph type="title"/>
          </p:nvPr>
        </p:nvSpPr>
        <p:spPr>
          <a:xfrm>
            <a:off x="755332" y="385444"/>
            <a:ext cx="2437130"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RESULTS</a:t>
            </a:r>
            <a:endParaRPr/>
          </a:p>
        </p:txBody>
      </p:sp>
      <p:sp>
        <p:nvSpPr>
          <p:cNvPr id="222" name="Google Shape;22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3" name="Google Shape;223;p10"/>
          <p:cNvSpPr txBox="1"/>
          <p:nvPr/>
        </p:nvSpPr>
        <p:spPr>
          <a:xfrm>
            <a:off x="965650" y="5734700"/>
            <a:ext cx="80994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latin typeface="Calibri"/>
                <a:ea typeface="Calibri"/>
                <a:cs typeface="Calibri"/>
                <a:sym typeface="Calibri"/>
                <a:hlinkClick r:id="rId4"/>
              </a:rPr>
              <a:t>https://github.com/sjgokulakrishnaji/TNSDC-Generative-AI</a:t>
            </a:r>
            <a:endParaRPr sz="1800">
              <a:latin typeface="Calibri"/>
              <a:ea typeface="Calibri"/>
              <a:cs typeface="Calibri"/>
              <a:sym typeface="Calibri"/>
            </a:endParaRPr>
          </a:p>
        </p:txBody>
      </p:sp>
      <p:pic>
        <p:nvPicPr>
          <p:cNvPr id="224" name="Google Shape;224;p10"/>
          <p:cNvPicPr preferRelativeResize="0"/>
          <p:nvPr/>
        </p:nvPicPr>
        <p:blipFill>
          <a:blip r:embed="rId5">
            <a:alphaModFix/>
          </a:blip>
          <a:stretch>
            <a:fillRect/>
          </a:stretch>
        </p:blipFill>
        <p:spPr>
          <a:xfrm>
            <a:off x="755325" y="2250525"/>
            <a:ext cx="6391050" cy="2820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124515" y="192405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txBox="1"/>
          <p:nvPr>
            <p:ph type="title"/>
          </p:nvPr>
        </p:nvSpPr>
        <p:spPr>
          <a:xfrm>
            <a:off x="1193195" y="1076325"/>
            <a:ext cx="6800534" cy="1247777"/>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t>FACIAL IMAGE GENERATION WITH STYLE GAN</a:t>
            </a:r>
            <a:endParaRPr sz="4000"/>
          </a:p>
        </p:txBody>
      </p:sp>
      <p:sp>
        <p:nvSpPr>
          <p:cNvPr id="82" name="Google Shape;82;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5" name="Google Shape;105;p3"/>
          <p:cNvSpPr txBox="1"/>
          <p:nvPr>
            <p:ph type="title"/>
          </p:nvPr>
        </p:nvSpPr>
        <p:spPr>
          <a:xfrm>
            <a:off x="739775" y="445388"/>
            <a:ext cx="2357120"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AGENDA</a:t>
            </a:r>
            <a:endParaRPr sz="4400"/>
          </a:p>
        </p:txBody>
      </p:sp>
      <p:sp>
        <p:nvSpPr>
          <p:cNvPr id="106" name="Google Shape;10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7" name="Google Shape;107;p3"/>
          <p:cNvSpPr txBox="1"/>
          <p:nvPr/>
        </p:nvSpPr>
        <p:spPr>
          <a:xfrm flipH="1">
            <a:off x="2923063" y="1704276"/>
            <a:ext cx="46629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PROBLEM STATEMENT</a:t>
            </a:r>
            <a:endParaRPr sz="2400">
              <a:solidFill>
                <a:schemeClr val="dk1"/>
              </a:solidFill>
              <a:latin typeface="Trebuchet MS"/>
              <a:ea typeface="Trebuchet MS"/>
              <a:cs typeface="Trebuchet MS"/>
              <a:sym typeface="Trebuchet MS"/>
            </a:endParaRPr>
          </a:p>
        </p:txBody>
      </p:sp>
      <p:sp>
        <p:nvSpPr>
          <p:cNvPr id="108" name="Google Shape;108;p3"/>
          <p:cNvSpPr txBox="1"/>
          <p:nvPr/>
        </p:nvSpPr>
        <p:spPr>
          <a:xfrm flipH="1">
            <a:off x="2873126" y="3030535"/>
            <a:ext cx="65794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OUR SOLUTION AND ITS VALUE PROPOSITION</a:t>
            </a:r>
            <a:endParaRPr sz="2400">
              <a:solidFill>
                <a:schemeClr val="dk1"/>
              </a:solidFill>
              <a:latin typeface="Trebuchet MS"/>
              <a:ea typeface="Trebuchet MS"/>
              <a:cs typeface="Trebuchet MS"/>
              <a:sym typeface="Trebuchet MS"/>
            </a:endParaRPr>
          </a:p>
        </p:txBody>
      </p:sp>
      <p:sp>
        <p:nvSpPr>
          <p:cNvPr id="109" name="Google Shape;109;p3"/>
          <p:cNvSpPr txBox="1"/>
          <p:nvPr/>
        </p:nvSpPr>
        <p:spPr>
          <a:xfrm flipH="1">
            <a:off x="2925284" y="2129248"/>
            <a:ext cx="46629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PROJECT OVERVIEW</a:t>
            </a:r>
            <a:endParaRPr sz="2400">
              <a:solidFill>
                <a:schemeClr val="dk1"/>
              </a:solidFill>
              <a:latin typeface="Trebuchet MS"/>
              <a:ea typeface="Trebuchet MS"/>
              <a:cs typeface="Trebuchet MS"/>
              <a:sym typeface="Trebuchet MS"/>
            </a:endParaRPr>
          </a:p>
        </p:txBody>
      </p:sp>
      <p:sp>
        <p:nvSpPr>
          <p:cNvPr id="110" name="Google Shape;110;p3"/>
          <p:cNvSpPr txBox="1"/>
          <p:nvPr/>
        </p:nvSpPr>
        <p:spPr>
          <a:xfrm flipH="1">
            <a:off x="2876040" y="3525616"/>
            <a:ext cx="57091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STANDOUT FEATURES INOUR SOLUTION</a:t>
            </a:r>
            <a:endParaRPr sz="2400">
              <a:solidFill>
                <a:schemeClr val="dk1"/>
              </a:solidFill>
              <a:latin typeface="Trebuchet MS"/>
              <a:ea typeface="Trebuchet MS"/>
              <a:cs typeface="Trebuchet MS"/>
              <a:sym typeface="Trebuchet MS"/>
            </a:endParaRPr>
          </a:p>
        </p:txBody>
      </p:sp>
      <p:sp>
        <p:nvSpPr>
          <p:cNvPr id="111" name="Google Shape;111;p3"/>
          <p:cNvSpPr/>
          <p:nvPr/>
        </p:nvSpPr>
        <p:spPr>
          <a:xfrm>
            <a:off x="2807853" y="2579891"/>
            <a:ext cx="37637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WHO ARE THE END USERS</a:t>
            </a:r>
            <a:endParaRPr sz="1800">
              <a:solidFill>
                <a:schemeClr val="dk1"/>
              </a:solidFill>
              <a:latin typeface="Calibri"/>
              <a:ea typeface="Calibri"/>
              <a:cs typeface="Calibri"/>
              <a:sym typeface="Calibri"/>
            </a:endParaRPr>
          </a:p>
        </p:txBody>
      </p:sp>
      <p:sp>
        <p:nvSpPr>
          <p:cNvPr id="112" name="Google Shape;112;p3"/>
          <p:cNvSpPr txBox="1"/>
          <p:nvPr/>
        </p:nvSpPr>
        <p:spPr>
          <a:xfrm flipH="1">
            <a:off x="2924767" y="4018034"/>
            <a:ext cx="46629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MODELING</a:t>
            </a:r>
            <a:endParaRPr sz="2400">
              <a:solidFill>
                <a:schemeClr val="dk1"/>
              </a:solidFill>
              <a:latin typeface="Trebuchet MS"/>
              <a:ea typeface="Trebuchet MS"/>
              <a:cs typeface="Trebuchet MS"/>
              <a:sym typeface="Trebuchet MS"/>
            </a:endParaRPr>
          </a:p>
        </p:txBody>
      </p:sp>
      <p:sp>
        <p:nvSpPr>
          <p:cNvPr id="113" name="Google Shape;113;p3"/>
          <p:cNvSpPr txBox="1"/>
          <p:nvPr/>
        </p:nvSpPr>
        <p:spPr>
          <a:xfrm flipH="1">
            <a:off x="2911966" y="4504521"/>
            <a:ext cx="46629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
        <p:nvSpPr>
          <p:cNvPr id="114" name="Google Shape;114;p3"/>
          <p:cNvSpPr/>
          <p:nvPr/>
        </p:nvSpPr>
        <p:spPr>
          <a:xfrm>
            <a:off x="2368200" y="1838038"/>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p:nvPr/>
        </p:nvSpPr>
        <p:spPr>
          <a:xfrm>
            <a:off x="2368200" y="2217310"/>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3"/>
          <p:cNvSpPr/>
          <p:nvPr/>
        </p:nvSpPr>
        <p:spPr>
          <a:xfrm>
            <a:off x="2368200" y="2712146"/>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p:nvPr/>
        </p:nvSpPr>
        <p:spPr>
          <a:xfrm>
            <a:off x="2368200" y="3164297"/>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3"/>
          <p:cNvSpPr/>
          <p:nvPr/>
        </p:nvSpPr>
        <p:spPr>
          <a:xfrm>
            <a:off x="2368199" y="3640060"/>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p:nvPr/>
        </p:nvSpPr>
        <p:spPr>
          <a:xfrm>
            <a:off x="2368199" y="4134896"/>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p:nvPr/>
        </p:nvSpPr>
        <p:spPr>
          <a:xfrm>
            <a:off x="2369041" y="4568661"/>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4"/>
          <p:cNvGrpSpPr/>
          <p:nvPr/>
        </p:nvGrpSpPr>
        <p:grpSpPr>
          <a:xfrm>
            <a:off x="9429750" y="4038600"/>
            <a:ext cx="2457450" cy="2819400"/>
            <a:chOff x="7991475" y="2933700"/>
            <a:chExt cx="2762250" cy="3257550"/>
          </a:xfrm>
        </p:grpSpPr>
        <p:sp>
          <p:nvSpPr>
            <p:cNvPr id="126" name="Google Shape;12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9" name="Google Shape;129;p4"/>
          <p:cNvSpPr/>
          <p:nvPr/>
        </p:nvSpPr>
        <p:spPr>
          <a:xfrm>
            <a:off x="8610600" y="59029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4"/>
          <p:cNvSpPr txBox="1"/>
          <p:nvPr>
            <p:ph type="title"/>
          </p:nvPr>
        </p:nvSpPr>
        <p:spPr>
          <a:xfrm>
            <a:off x="643618" y="823238"/>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2" name="Google Shape;132;p4"/>
          <p:cNvSpPr txBox="1"/>
          <p:nvPr/>
        </p:nvSpPr>
        <p:spPr>
          <a:xfrm>
            <a:off x="1524834" y="1726867"/>
            <a:ext cx="89916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133" name="Google Shape;133;p4"/>
          <p:cNvSpPr/>
          <p:nvPr/>
        </p:nvSpPr>
        <p:spPr>
          <a:xfrm>
            <a:off x="1066800" y="2209800"/>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5"/>
          <p:cNvGrpSpPr/>
          <p:nvPr/>
        </p:nvGrpSpPr>
        <p:grpSpPr>
          <a:xfrm>
            <a:off x="9525000" y="3505200"/>
            <a:ext cx="2971800" cy="3159907"/>
            <a:chOff x="8658225" y="2647950"/>
            <a:chExt cx="3533775" cy="3810000"/>
          </a:xfrm>
        </p:grpSpPr>
        <p:sp>
          <p:nvSpPr>
            <p:cNvPr id="139" name="Google Shape;13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5"/>
          <p:cNvSpPr txBox="1"/>
          <p:nvPr>
            <p:ph type="title"/>
          </p:nvPr>
        </p:nvSpPr>
        <p:spPr>
          <a:xfrm>
            <a:off x="533400" y="726341"/>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4" name="Google Shape;144;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5" name="Google Shape;145;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6" name="Google Shape;146;p5"/>
          <p:cNvSpPr txBox="1"/>
          <p:nvPr/>
        </p:nvSpPr>
        <p:spPr>
          <a:xfrm>
            <a:off x="739775" y="2019300"/>
            <a:ext cx="9471025" cy="42165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Methodology</a:t>
            </a:r>
            <a:endParaRPr b="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Approach</a:t>
            </a:r>
            <a:endParaRPr b="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147" name="Google Shape;147;p5"/>
          <p:cNvSpPr/>
          <p:nvPr/>
        </p:nvSpPr>
        <p:spPr>
          <a:xfrm>
            <a:off x="318135" y="2168060"/>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5"/>
          <p:cNvSpPr/>
          <p:nvPr/>
        </p:nvSpPr>
        <p:spPr>
          <a:xfrm>
            <a:off x="318134" y="4127569"/>
            <a:ext cx="333375" cy="1941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7" name="Google Shape;15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9" name="Google Shape;159;p6"/>
          <p:cNvSpPr txBox="1"/>
          <p:nvPr/>
        </p:nvSpPr>
        <p:spPr>
          <a:xfrm>
            <a:off x="3187699" y="1857375"/>
            <a:ext cx="1082001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Professional Artists</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Game Developers</a:t>
            </a:r>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Graphic Designers</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Researchers</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Content Creators</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Hobbyists</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0" name="Google Shape;160;p6"/>
          <p:cNvSpPr/>
          <p:nvPr/>
        </p:nvSpPr>
        <p:spPr>
          <a:xfrm>
            <a:off x="2795586" y="3413001"/>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6"/>
          <p:cNvSpPr/>
          <p:nvPr/>
        </p:nvSpPr>
        <p:spPr>
          <a:xfrm>
            <a:off x="2795586" y="3113534"/>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6"/>
          <p:cNvSpPr/>
          <p:nvPr/>
        </p:nvSpPr>
        <p:spPr>
          <a:xfrm>
            <a:off x="2795586" y="2814067"/>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6"/>
          <p:cNvSpPr/>
          <p:nvPr/>
        </p:nvSpPr>
        <p:spPr>
          <a:xfrm>
            <a:off x="2795586" y="2518115"/>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6"/>
          <p:cNvSpPr/>
          <p:nvPr/>
        </p:nvSpPr>
        <p:spPr>
          <a:xfrm>
            <a:off x="2795585" y="2262230"/>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6"/>
          <p:cNvSpPr/>
          <p:nvPr/>
        </p:nvSpPr>
        <p:spPr>
          <a:xfrm>
            <a:off x="2786060" y="2009945"/>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7"/>
          <p:cNvPicPr preferRelativeResize="0"/>
          <p:nvPr/>
        </p:nvPicPr>
        <p:blipFill rotWithShape="1">
          <a:blip r:embed="rId3">
            <a:alphaModFix/>
          </a:blip>
          <a:srcRect b="0" l="0" r="0" t="0"/>
          <a:stretch/>
        </p:blipFill>
        <p:spPr>
          <a:xfrm>
            <a:off x="53454" y="1094636"/>
            <a:ext cx="1981200" cy="2286000"/>
          </a:xfrm>
          <a:prstGeom prst="rect">
            <a:avLst/>
          </a:prstGeom>
          <a:noFill/>
          <a:ln>
            <a:noFill/>
          </a:ln>
        </p:spPr>
      </p:pic>
      <p:sp>
        <p:nvSpPr>
          <p:cNvPr id="171" name="Google Shape;17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7"/>
          <p:cNvSpPr/>
          <p:nvPr/>
        </p:nvSpPr>
        <p:spPr>
          <a:xfrm>
            <a:off x="10144125" y="38381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7"/>
          <p:cNvSpPr txBox="1"/>
          <p:nvPr>
            <p:ph type="title"/>
          </p:nvPr>
        </p:nvSpPr>
        <p:spPr>
          <a:xfrm>
            <a:off x="381000" y="545740"/>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SOLUTION AND ITS VALUE PROPOSITION</a:t>
            </a:r>
            <a:endParaRPr/>
          </a:p>
        </p:txBody>
      </p:sp>
      <p:sp>
        <p:nvSpPr>
          <p:cNvPr id="175" name="Google Shape;17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6" name="Google Shape;176;p7"/>
          <p:cNvSpPr txBox="1"/>
          <p:nvPr/>
        </p:nvSpPr>
        <p:spPr>
          <a:xfrm>
            <a:off x="2019414" y="1472064"/>
            <a:ext cx="9142982"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Solution and Value Proposition:</a:t>
            </a:r>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Our proposed solution leverages advancements in deep learning, particularly Style Generative Adversarial Networks (Style GAN), to tackle the challenges associated with facial image generation. We present a comprehensive approach that integrates innovative techniques to enhance realism, diversity, controllability, data efficiency, and ethical representation in generated facial images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7"/>
          <p:cNvSpPr/>
          <p:nvPr/>
        </p:nvSpPr>
        <p:spPr>
          <a:xfrm>
            <a:off x="3246120" y="5114799"/>
            <a:ext cx="53238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Ethical Representation and Bias Representation</a:t>
            </a:r>
            <a:endParaRPr sz="1800">
              <a:solidFill>
                <a:schemeClr val="dk1"/>
              </a:solidFill>
              <a:latin typeface="Trebuchet MS"/>
              <a:ea typeface="Trebuchet MS"/>
              <a:cs typeface="Trebuchet MS"/>
              <a:sym typeface="Trebuchet MS"/>
            </a:endParaRPr>
          </a:p>
        </p:txBody>
      </p:sp>
      <p:sp>
        <p:nvSpPr>
          <p:cNvPr id="178" name="Google Shape;178;p7"/>
          <p:cNvSpPr/>
          <p:nvPr/>
        </p:nvSpPr>
        <p:spPr>
          <a:xfrm>
            <a:off x="3246120" y="4733364"/>
            <a:ext cx="52003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Data Efficiency and Generalization Techniques</a:t>
            </a:r>
            <a:endParaRPr sz="1800">
              <a:solidFill>
                <a:schemeClr val="dk1"/>
              </a:solidFill>
              <a:latin typeface="Trebuchet MS"/>
              <a:ea typeface="Trebuchet MS"/>
              <a:cs typeface="Trebuchet MS"/>
              <a:sym typeface="Trebuchet MS"/>
            </a:endParaRPr>
          </a:p>
        </p:txBody>
      </p:sp>
      <p:sp>
        <p:nvSpPr>
          <p:cNvPr id="179" name="Google Shape;179;p7"/>
          <p:cNvSpPr/>
          <p:nvPr/>
        </p:nvSpPr>
        <p:spPr>
          <a:xfrm>
            <a:off x="3276600" y="4351929"/>
            <a:ext cx="38050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Fine-Grained Control Mechanisms</a:t>
            </a:r>
            <a:endParaRPr sz="1800">
              <a:solidFill>
                <a:schemeClr val="dk1"/>
              </a:solidFill>
              <a:latin typeface="Trebuchet MS"/>
              <a:ea typeface="Trebuchet MS"/>
              <a:cs typeface="Trebuchet MS"/>
              <a:sym typeface="Trebuchet MS"/>
            </a:endParaRPr>
          </a:p>
        </p:txBody>
      </p:sp>
      <p:sp>
        <p:nvSpPr>
          <p:cNvPr id="180" name="Google Shape;180;p7"/>
          <p:cNvSpPr/>
          <p:nvPr/>
        </p:nvSpPr>
        <p:spPr>
          <a:xfrm>
            <a:off x="3276600" y="3970494"/>
            <a:ext cx="4166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Realism and Diversity Enchancement</a:t>
            </a:r>
            <a:endParaRPr sz="1800">
              <a:solidFill>
                <a:schemeClr val="dk1"/>
              </a:solidFill>
              <a:latin typeface="Trebuchet MS"/>
              <a:ea typeface="Trebuchet MS"/>
              <a:cs typeface="Trebuchet MS"/>
              <a:sym typeface="Trebuchet MS"/>
            </a:endParaRPr>
          </a:p>
        </p:txBody>
      </p:sp>
      <p:sp>
        <p:nvSpPr>
          <p:cNvPr id="181" name="Google Shape;181;p7"/>
          <p:cNvSpPr/>
          <p:nvPr/>
        </p:nvSpPr>
        <p:spPr>
          <a:xfrm>
            <a:off x="2947985" y="5240495"/>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7"/>
          <p:cNvSpPr/>
          <p:nvPr/>
        </p:nvSpPr>
        <p:spPr>
          <a:xfrm>
            <a:off x="2952746" y="4881268"/>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7"/>
          <p:cNvSpPr/>
          <p:nvPr/>
        </p:nvSpPr>
        <p:spPr>
          <a:xfrm>
            <a:off x="2947985" y="4505232"/>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7"/>
          <p:cNvSpPr/>
          <p:nvPr/>
        </p:nvSpPr>
        <p:spPr>
          <a:xfrm>
            <a:off x="2952747" y="4085708"/>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8"/>
          <p:cNvPicPr preferRelativeResize="0"/>
          <p:nvPr/>
        </p:nvPicPr>
        <p:blipFill rotWithShape="1">
          <a:blip r:embed="rId3">
            <a:alphaModFix/>
          </a:blip>
          <a:srcRect b="0" l="0" r="0" t="0"/>
          <a:stretch/>
        </p:blipFill>
        <p:spPr>
          <a:xfrm>
            <a:off x="294688" y="4364066"/>
            <a:ext cx="1990725" cy="2533648"/>
          </a:xfrm>
          <a:prstGeom prst="rect">
            <a:avLst/>
          </a:prstGeom>
          <a:noFill/>
          <a:ln>
            <a:noFill/>
          </a:ln>
        </p:spPr>
      </p:pic>
      <p:sp>
        <p:nvSpPr>
          <p:cNvPr id="193" name="Google Shape;193;p8"/>
          <p:cNvSpPr txBox="1"/>
          <p:nvPr>
            <p:ph type="title"/>
          </p:nvPr>
        </p:nvSpPr>
        <p:spPr>
          <a:xfrm>
            <a:off x="739775" y="654938"/>
            <a:ext cx="7543165" cy="1370888"/>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4400"/>
              <a:t>STANDOUT FEATURES OF THIS SOLUTION</a:t>
            </a:r>
            <a:endParaRPr sz="4250"/>
          </a:p>
        </p:txBody>
      </p:sp>
      <p:sp>
        <p:nvSpPr>
          <p:cNvPr id="194" name="Google Shape;194;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8"/>
          <p:cNvSpPr txBox="1"/>
          <p:nvPr/>
        </p:nvSpPr>
        <p:spPr>
          <a:xfrm>
            <a:off x="1942202" y="2388374"/>
            <a:ext cx="8458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Impressive Realism and Variety</a:t>
            </a:r>
            <a:r>
              <a:rPr lang="en-US" sz="2000">
                <a:solidFill>
                  <a:schemeClr val="dk1"/>
                </a:solidFill>
                <a:latin typeface="Calibri"/>
                <a:ea typeface="Calibri"/>
                <a:cs typeface="Calibri"/>
                <a:sym typeface="Calibri"/>
              </a:rPr>
              <a:t>: This refers to the remarkable quality and diverse range of facial images generated, capturing fine details and variations akin to real human faces.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Unprecedented Customization Capability</a:t>
            </a:r>
            <a:r>
              <a:rPr lang="en-US" sz="2000">
                <a:solidFill>
                  <a:schemeClr val="dk1"/>
                </a:solidFill>
                <a:latin typeface="Calibri"/>
                <a:ea typeface="Calibri"/>
                <a:cs typeface="Calibri"/>
                <a:sym typeface="Calibri"/>
              </a:rPr>
              <a:t>: The solution provides an unparalleled level of control over facial attributes, enabling users to finely adjust characteristics like age, gender, ethnicity, and expressions with ease.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Efficient Utilization of Limited Data</a:t>
            </a:r>
            <a:r>
              <a:rPr lang="en-US" sz="2000">
                <a:solidFill>
                  <a:schemeClr val="dk1"/>
                </a:solidFill>
                <a:latin typeface="Calibri"/>
                <a:ea typeface="Calibri"/>
                <a:cs typeface="Calibri"/>
                <a:sym typeface="Calibri"/>
              </a:rPr>
              <a:t>: By achieving remarkable performance with minimal training data, the solution showcases its efficiency and adaptability, making it applicable in real-world settings with data constraints.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Ethical Sensitivity and Fairness Integration</a:t>
            </a:r>
            <a:r>
              <a:rPr lang="en-US" sz="2000">
                <a:solidFill>
                  <a:schemeClr val="dk1"/>
                </a:solidFill>
                <a:latin typeface="Calibri"/>
                <a:ea typeface="Calibri"/>
                <a:cs typeface="Calibri"/>
                <a:sym typeface="Calibri"/>
              </a:rPr>
              <a:t>: This highlights the solution's commitment to addressing biases and ensuring fair representation, underscoring its ethical considerations and social responsibility in technology development.</a:t>
            </a:r>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196" name="Google Shape;196;p8"/>
          <p:cNvSpPr/>
          <p:nvPr/>
        </p:nvSpPr>
        <p:spPr>
          <a:xfrm>
            <a:off x="1639252" y="2514600"/>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8"/>
          <p:cNvSpPr/>
          <p:nvPr/>
        </p:nvSpPr>
        <p:spPr>
          <a:xfrm>
            <a:off x="1571652" y="3408478"/>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8"/>
          <p:cNvSpPr/>
          <p:nvPr/>
        </p:nvSpPr>
        <p:spPr>
          <a:xfrm>
            <a:off x="1571651" y="4349661"/>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8"/>
          <p:cNvSpPr/>
          <p:nvPr/>
        </p:nvSpPr>
        <p:spPr>
          <a:xfrm>
            <a:off x="1571650" y="5299909"/>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8"/>
          <p:cNvPicPr preferRelativeResize="0"/>
          <p:nvPr/>
        </p:nvPicPr>
        <p:blipFill rotWithShape="1">
          <a:blip r:embed="rId4">
            <a:alphaModFix/>
          </a:blip>
          <a:srcRect b="0" l="0" r="0" t="0"/>
          <a:stretch/>
        </p:blipFill>
        <p:spPr>
          <a:xfrm>
            <a:off x="9773033" y="239717"/>
            <a:ext cx="2274883" cy="2274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9"/>
          <p:cNvSpPr/>
          <p:nvPr/>
        </p:nvSpPr>
        <p:spPr>
          <a:xfrm>
            <a:off x="8610600" y="97889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0" name="Google Shape;210;p9"/>
          <p:cNvSpPr txBox="1"/>
          <p:nvPr/>
        </p:nvSpPr>
        <p:spPr>
          <a:xfrm>
            <a:off x="739775" y="291147"/>
            <a:ext cx="3303904" cy="69057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400">
                <a:solidFill>
                  <a:schemeClr val="dk1"/>
                </a:solidFill>
                <a:latin typeface="Trebuchet MS"/>
                <a:ea typeface="Trebuchet MS"/>
                <a:cs typeface="Trebuchet MS"/>
                <a:sym typeface="Trebuchet MS"/>
              </a:rPr>
              <a:t>MODELLING</a:t>
            </a:r>
            <a:endParaRPr sz="4400">
              <a:solidFill>
                <a:schemeClr val="dk1"/>
              </a:solidFill>
              <a:latin typeface="Trebuchet MS"/>
              <a:ea typeface="Trebuchet MS"/>
              <a:cs typeface="Trebuchet MS"/>
              <a:sym typeface="Trebuchet MS"/>
            </a:endParaRPr>
          </a:p>
        </p:txBody>
      </p:sp>
      <p:sp>
        <p:nvSpPr>
          <p:cNvPr id="211" name="Google Shape;211;p9"/>
          <p:cNvSpPr txBox="1"/>
          <p:nvPr/>
        </p:nvSpPr>
        <p:spPr>
          <a:xfrm>
            <a:off x="1185791" y="1668208"/>
            <a:ext cx="8601075"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212" name="Google Shape;212;p9"/>
          <p:cNvSpPr/>
          <p:nvPr/>
        </p:nvSpPr>
        <p:spPr>
          <a:xfrm>
            <a:off x="838200" y="1828800"/>
            <a:ext cx="219075" cy="117940"/>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