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3"/>
  </p:notesMasterIdLst>
  <p:sldIdLst>
    <p:sldId id="476" r:id="rId2"/>
    <p:sldId id="441" r:id="rId3"/>
    <p:sldId id="479" r:id="rId4"/>
    <p:sldId id="25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80" r:id="rId13"/>
    <p:sldId id="496" r:id="rId14"/>
    <p:sldId id="497" r:id="rId15"/>
    <p:sldId id="500" r:id="rId16"/>
    <p:sldId id="501" r:id="rId17"/>
    <p:sldId id="502" r:id="rId18"/>
    <p:sldId id="503" r:id="rId19"/>
    <p:sldId id="498" r:id="rId20"/>
    <p:sldId id="504" r:id="rId21"/>
    <p:sldId id="505" r:id="rId22"/>
    <p:sldId id="506" r:id="rId23"/>
    <p:sldId id="507" r:id="rId24"/>
    <p:sldId id="508" r:id="rId25"/>
    <p:sldId id="510" r:id="rId26"/>
    <p:sldId id="509" r:id="rId27"/>
    <p:sldId id="512" r:id="rId28"/>
    <p:sldId id="513" r:id="rId29"/>
    <p:sldId id="514" r:id="rId30"/>
    <p:sldId id="516" r:id="rId31"/>
    <p:sldId id="519" r:id="rId32"/>
    <p:sldId id="521" r:id="rId33"/>
    <p:sldId id="517" r:id="rId34"/>
    <p:sldId id="520" r:id="rId35"/>
    <p:sldId id="515" r:id="rId36"/>
    <p:sldId id="481" r:id="rId37"/>
    <p:sldId id="523" r:id="rId38"/>
    <p:sldId id="522" r:id="rId39"/>
    <p:sldId id="525" r:id="rId40"/>
    <p:sldId id="526" r:id="rId41"/>
    <p:sldId id="528" r:id="rId42"/>
    <p:sldId id="529" r:id="rId43"/>
    <p:sldId id="530" r:id="rId44"/>
    <p:sldId id="531" r:id="rId45"/>
    <p:sldId id="533" r:id="rId46"/>
    <p:sldId id="534" r:id="rId47"/>
    <p:sldId id="535" r:id="rId48"/>
    <p:sldId id="536" r:id="rId49"/>
    <p:sldId id="550" r:id="rId50"/>
    <p:sldId id="551" r:id="rId51"/>
    <p:sldId id="552" r:id="rId52"/>
    <p:sldId id="482" r:id="rId53"/>
    <p:sldId id="541" r:id="rId54"/>
    <p:sldId id="537" r:id="rId55"/>
    <p:sldId id="539" r:id="rId56"/>
    <p:sldId id="538" r:id="rId57"/>
    <p:sldId id="540" r:id="rId58"/>
    <p:sldId id="542" r:id="rId59"/>
    <p:sldId id="543" r:id="rId60"/>
    <p:sldId id="545" r:id="rId61"/>
    <p:sldId id="546" r:id="rId62"/>
    <p:sldId id="547" r:id="rId63"/>
    <p:sldId id="544" r:id="rId64"/>
    <p:sldId id="483" r:id="rId65"/>
    <p:sldId id="548" r:id="rId66"/>
    <p:sldId id="549" r:id="rId67"/>
    <p:sldId id="484" r:id="rId68"/>
    <p:sldId id="485" r:id="rId69"/>
    <p:sldId id="486" r:id="rId70"/>
    <p:sldId id="487" r:id="rId71"/>
    <p:sldId id="488" r:id="rId72"/>
  </p:sldIdLst>
  <p:sldSz cx="18288000" cy="10287000"/>
  <p:notesSz cx="6858000" cy="9144000"/>
  <p:embeddedFontLst>
    <p:embeddedFont>
      <p:font typeface="G마켓 산스 Bold" panose="02000000000000000000" pitchFamily="50" charset="-127"/>
      <p:regular r:id="rId74"/>
    </p:embeddedFont>
    <p:embeddedFont>
      <p:font typeface="G마켓 산스 Medium" panose="02000000000000000000" pitchFamily="50" charset="-127"/>
      <p:regular r:id="rId75"/>
    </p:embeddedFont>
    <p:embeddedFont>
      <p:font typeface="맑은 고딕" panose="020B0503020000020004" pitchFamily="50" charset="-127"/>
      <p:regular r:id="rId76"/>
      <p:bold r:id="rId7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1CC29262-5929-4718-9B55-7525A5456541}">
          <p14:sldIdLst>
            <p14:sldId id="476"/>
            <p14:sldId id="441"/>
            <p14:sldId id="479"/>
          </p14:sldIdLst>
        </p14:section>
        <p14:section name="spring Boot 소개" id="{0FE62ABF-3EBD-47BB-B752-DAD15A0D12D4}">
          <p14:sldIdLst>
            <p14:sldId id="25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개발환경구축" id="{3EFA0214-0BEE-4E6C-AAC6-66D36E328D80}">
          <p14:sldIdLst>
            <p14:sldId id="480"/>
            <p14:sldId id="496"/>
            <p14:sldId id="497"/>
            <p14:sldId id="500"/>
            <p14:sldId id="501"/>
            <p14:sldId id="502"/>
            <p14:sldId id="503"/>
            <p14:sldId id="498"/>
            <p14:sldId id="504"/>
            <p14:sldId id="505"/>
            <p14:sldId id="506"/>
            <p14:sldId id="507"/>
            <p14:sldId id="508"/>
            <p14:sldId id="510"/>
            <p14:sldId id="509"/>
            <p14:sldId id="512"/>
            <p14:sldId id="513"/>
            <p14:sldId id="514"/>
            <p14:sldId id="516"/>
            <p14:sldId id="519"/>
            <p14:sldId id="521"/>
            <p14:sldId id="517"/>
            <p14:sldId id="520"/>
            <p14:sldId id="515"/>
          </p14:sldIdLst>
        </p14:section>
        <p14:section name="spring Boot 기본구성" id="{E309D446-5B85-417F-A8D8-042F56734C6F}">
          <p14:sldIdLst>
            <p14:sldId id="481"/>
            <p14:sldId id="523"/>
            <p14:sldId id="522"/>
            <p14:sldId id="525"/>
            <p14:sldId id="526"/>
            <p14:sldId id="528"/>
            <p14:sldId id="529"/>
            <p14:sldId id="530"/>
            <p14:sldId id="531"/>
            <p14:sldId id="533"/>
            <p14:sldId id="534"/>
            <p14:sldId id="535"/>
            <p14:sldId id="536"/>
            <p14:sldId id="550"/>
            <p14:sldId id="551"/>
            <p14:sldId id="552"/>
          </p14:sldIdLst>
        </p14:section>
        <p14:section name="jsp 뷰 구성" id="{39CA8D40-94D7-4174-A4AC-D87B9BD1FA55}">
          <p14:sldIdLst>
            <p14:sldId id="482"/>
            <p14:sldId id="541"/>
            <p14:sldId id="537"/>
            <p14:sldId id="539"/>
            <p14:sldId id="538"/>
            <p14:sldId id="540"/>
            <p14:sldId id="542"/>
            <p14:sldId id="543"/>
            <p14:sldId id="545"/>
            <p14:sldId id="546"/>
            <p14:sldId id="547"/>
            <p14:sldId id="544"/>
          </p14:sldIdLst>
        </p14:section>
        <p14:section name="db 연동" id="{CCC1C71F-25F2-4DF0-8C48-EEA9954DAF8E}">
          <p14:sldIdLst>
            <p14:sldId id="483"/>
            <p14:sldId id="548"/>
            <p14:sldId id="549"/>
          </p14:sldIdLst>
        </p14:section>
        <p14:section name="spring mvc 이해" id="{D4849C36-AEE3-4D2E-AB5A-4D6F4D1754A0}">
          <p14:sldIdLst>
            <p14:sldId id="484"/>
          </p14:sldIdLst>
        </p14:section>
        <p14:section name="데이터 검증과 예외 처리" id="{48396787-3C91-4C84-BB81-5209AE97DCBA}">
          <p14:sldIdLst>
            <p14:sldId id="485"/>
          </p14:sldIdLst>
        </p14:section>
        <p14:section name="rest api 기본" id="{A6BFA503-51AE-4FF8-B037-1B01F01EC497}">
          <p14:sldIdLst>
            <p14:sldId id="486"/>
          </p14:sldIdLst>
        </p14:section>
        <p14:section name="spring security" id="{A45BFE61-B9E4-49E1-85A7-42CBEDACBE13}">
          <p14:sldIdLst>
            <p14:sldId id="487"/>
          </p14:sldIdLst>
        </p14:section>
        <p14:section name="spring security" id="{8ACA171D-3352-4DE4-92A2-4D81CD02F972}">
          <p14:sldIdLst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64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1E4"/>
    <a:srgbClr val="6DB33F"/>
    <a:srgbClr val="F2F6F1"/>
    <a:srgbClr val="FBF8F2"/>
    <a:srgbClr val="23C583"/>
    <a:srgbClr val="FFF3E0"/>
    <a:srgbClr val="FF6B00"/>
    <a:srgbClr val="FFD966"/>
    <a:srgbClr val="FAF9F6"/>
    <a:srgbClr val="ED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5946" autoAdjust="0"/>
  </p:normalViewPr>
  <p:slideViewPr>
    <p:cSldViewPr>
      <p:cViewPr varScale="1">
        <p:scale>
          <a:sx n="73" d="100"/>
          <a:sy n="73" d="100"/>
        </p:scale>
        <p:origin x="354" y="330"/>
      </p:cViewPr>
      <p:guideLst>
        <p:guide orient="horz" pos="56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0EFFA-9B2D-43EE-8AE3-0CAE033D5D2A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6CDD6-3F2C-4E73-8495-B0270272B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2400" y="1054100"/>
            <a:ext cx="12217400" cy="3086100"/>
          </a:xfrm>
          <a:prstGeom prst="rect">
            <a:avLst/>
          </a:prstGeom>
          <a:ln>
            <a:solidFill>
              <a:srgbClr val="F2F6F1"/>
            </a:solidFill>
          </a:ln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9000" b="0" i="0" u="none" strike="noStrike" spc="200" dirty="0">
                <a:solidFill>
                  <a:srgbClr val="6DB33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스프링 부트 시작하기</a:t>
            </a:r>
            <a:endParaRPr lang="ko-KR" sz="9000" b="0" i="0" u="none" strike="noStrike" spc="200" dirty="0">
              <a:solidFill>
                <a:srgbClr val="6DB33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2400" y="4444999"/>
            <a:ext cx="68580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endParaRPr lang="ko-KR" sz="2500" b="0" i="0" u="none" strike="noStrike" spc="20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96AC8-D3CE-0BE4-04D2-095D517E125D}"/>
              </a:ext>
            </a:extLst>
          </p:cNvPr>
          <p:cNvSpPr txBox="1"/>
          <p:nvPr/>
        </p:nvSpPr>
        <p:spPr>
          <a:xfrm>
            <a:off x="1422400" y="3390900"/>
            <a:ext cx="7569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첫 번째 웹 프로젝트 완전 분석</a:t>
            </a:r>
            <a:r>
              <a:rPr lang="en-US" altLang="ko-KR" sz="23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 </a:t>
            </a:r>
            <a:endParaRPr lang="ko-KR" altLang="en-US" sz="23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77B2B9-FC6B-F26A-0F49-CB9AD332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5524500"/>
            <a:ext cx="7980218" cy="30420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03C12A-A05B-22F2-9D23-540760459753}"/>
              </a:ext>
            </a:extLst>
          </p:cNvPr>
          <p:cNvSpPr/>
          <p:nvPr/>
        </p:nvSpPr>
        <p:spPr>
          <a:xfrm>
            <a:off x="0" y="0"/>
            <a:ext cx="720000" cy="102870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08700-4BFD-247E-A4B5-5FF76BE46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529A6B-B745-11F7-5EDA-978EA6AE1F3F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86145C0-D6B1-9C39-8606-29F337F83201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 방법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92EF52-D6D8-E0AE-B67C-379B26B1D3A9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6791C8F-FD35-927D-2FAD-4FA690982D4D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6FD708-0E91-61F0-1E0B-4A286531E155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837B21-162D-1109-42FB-4BC656279173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FCEC7D37-A3BB-387A-C629-D05BB2FC991A}"/>
              </a:ext>
            </a:extLst>
          </p:cNvPr>
          <p:cNvSpPr txBox="1"/>
          <p:nvPr/>
        </p:nvSpPr>
        <p:spPr>
          <a:xfrm>
            <a:off x="1371600" y="2243153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</a:t>
            </a:r>
            <a:r>
              <a:rPr lang="en-US" altLang="ko-KR" sz="2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Initializr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[https://start.spring.io/](https://start.spring.io/)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접속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필요한 설정 입력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타입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빌드 도구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Java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버전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Dependencies)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구조 자동 생성 후 다운로드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IDE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통한 생성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STS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IntelliJ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"Spring Starter Project"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메뉴를 통해 바로 생성 가능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 후 프로젝트 구조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</a:t>
            </a:r>
            <a:r>
              <a:rPr lang="en-US" altLang="ko-KR" sz="2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src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/main/java`: Java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 작성 폴더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</a:t>
            </a:r>
            <a:r>
              <a:rPr lang="en-US" altLang="ko-KR" sz="2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src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/main/resources`: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 파일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템플릿 파일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정적 리소스 등 관리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`pom.xml`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또는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</a:t>
            </a:r>
            <a:r>
              <a:rPr lang="en-US" altLang="ko-KR" sz="2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build.gradle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`: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의존성 및 빌드 설정 파일</a:t>
            </a:r>
            <a:endParaRPr lang="en-US" altLang="ko-KR" sz="2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43EE3-5BD8-C71F-8C0F-4C4675709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8113AE9-AA38-1468-A208-CCCB47C1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7C36F71-93C6-60CE-4CE8-060F9395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5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B35C-B353-590A-E2DC-3DDF547C3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B0BBFB-2DE1-7A5A-ECCE-56285A3027D7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FA7A9473-968C-D6FE-9192-1174D64DA8B4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정리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375D6-F098-F9BC-409B-165147FB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18E7FC8-C2FD-5CD1-9F14-8DE3366CD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9DE929F-6E80-5074-364C-9BB7489B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8C8842-CA63-26A1-1E8E-728970FF8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62820"/>
              </p:ext>
            </p:extLst>
          </p:nvPr>
        </p:nvGraphicFramePr>
        <p:xfrm>
          <a:off x="2457268" y="2054303"/>
          <a:ext cx="13271863" cy="6178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3954">
                  <a:extLst>
                    <a:ext uri="{9D8B030D-6E8A-4147-A177-3AD203B41FA5}">
                      <a16:colId xmlns:a16="http://schemas.microsoft.com/office/drawing/2014/main" val="1125868972"/>
                    </a:ext>
                  </a:extLst>
                </a:gridCol>
                <a:gridCol w="8847909">
                  <a:extLst>
                    <a:ext uri="{9D8B030D-6E8A-4147-A177-3AD203B41FA5}">
                      <a16:colId xmlns:a16="http://schemas.microsoft.com/office/drawing/2014/main" val="2910178145"/>
                    </a:ext>
                  </a:extLst>
                </a:gridCol>
              </a:tblGrid>
              <a:tr h="1029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2486"/>
                  </a:ext>
                </a:extLst>
              </a:tr>
              <a:tr h="1029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Spring Framework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복잡한 설정이 필요한 대규모 자바 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5086"/>
                  </a:ext>
                </a:extLst>
              </a:tr>
              <a:tr h="1029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Spring Boot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Spring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을 쉽게 빠르게 개발할 수 있도록 지원하는 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55864"/>
                  </a:ext>
                </a:extLst>
              </a:tr>
              <a:tr h="1029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Spring Boot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빠른 개발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자동 설정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내장 서버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운영 편의성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00261"/>
                  </a:ext>
                </a:extLst>
              </a:tr>
              <a:tr h="1029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개발 환경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JDK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설치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IDE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설치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빌드 도구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9922"/>
                  </a:ext>
                </a:extLst>
              </a:tr>
              <a:tr h="1029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 생성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Spring </a:t>
                      </a: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Initializr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IDE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를 통한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5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36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3A7C3-7A4E-8787-0DB6-4A91A289E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1110B82-1B5C-EAE4-FCD7-49AF59A522AB}"/>
              </a:ext>
            </a:extLst>
          </p:cNvPr>
          <p:cNvSpPr txBox="1"/>
          <p:nvPr/>
        </p:nvSpPr>
        <p:spPr>
          <a:xfrm>
            <a:off x="1870094" y="4735104"/>
            <a:ext cx="73914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/>
            <a:r>
              <a:rPr lang="ko-KR" altLang="en-US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 환경 구축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6A7E2CB-6AFA-89B5-C714-E03EAB866B52}"/>
              </a:ext>
            </a:extLst>
          </p:cNvPr>
          <p:cNvSpPr txBox="1"/>
          <p:nvPr/>
        </p:nvSpPr>
        <p:spPr>
          <a:xfrm>
            <a:off x="9626600" y="4279900"/>
            <a:ext cx="7391400" cy="168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 (JDK 21)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설치</a:t>
            </a: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Spring Tool Suite (STS)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설치 및 환경 설정</a:t>
            </a: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 생성</a:t>
            </a:r>
            <a:endParaRPr 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32EA8E1-542D-4D73-194C-2775E5E7A4B3}"/>
              </a:ext>
            </a:extLst>
          </p:cNvPr>
          <p:cNvSpPr txBox="1"/>
          <p:nvPr/>
        </p:nvSpPr>
        <p:spPr>
          <a:xfrm>
            <a:off x="949960" y="4929977"/>
            <a:ext cx="799792" cy="3849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C7E287-44A8-F22E-0567-F656707E86B8}"/>
              </a:ext>
            </a:extLst>
          </p:cNvPr>
          <p:cNvSpPr/>
          <p:nvPr/>
        </p:nvSpPr>
        <p:spPr>
          <a:xfrm>
            <a:off x="1051252" y="4762500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176A65-84BE-4BA8-82AF-224BA1AB41F6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3D7372E-6306-3FC9-52A9-86017BBE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272BA25-5D15-60CD-3EF7-9417A9C61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5A26486-E4F0-CE6B-3145-A18C01D5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1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B2E4-96C4-25A7-A407-23AC25F01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6BB68B-29FA-A6A8-C91E-6F2F3FD4CAB1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50499D03-9B17-7602-7409-6296AC9CF999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JDK 21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설치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20803F-1FAD-6236-5843-12F362049481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E520F5D-A313-ED83-8065-641976170C02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E4DA0C-9024-78CE-B612-30B1C397EA92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C81263-AFB5-A249-DDB2-9BD51D949826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5ED086E7-EB6D-29BF-30EC-2B0D54538571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 startAt="2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설치 경로 지정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다른 경로 지정 가능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marL="457200" lvl="0" indent="-457200" algn="l">
              <a:buAutoNum type="arabicPeriod" startAt="2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92522E-5692-7B31-D764-C9756188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15" y="3012902"/>
            <a:ext cx="8545087" cy="48674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DCCD30-A9E0-C688-C4A7-69B4FB4BEE8D}"/>
              </a:ext>
            </a:extLst>
          </p:cNvPr>
          <p:cNvSpPr/>
          <p:nvPr/>
        </p:nvSpPr>
        <p:spPr>
          <a:xfrm>
            <a:off x="1885832" y="5441957"/>
            <a:ext cx="6059023" cy="1144647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F2FED-422E-F0BA-1980-4C413A39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2FD1284-D19F-DF92-053E-9A23EEF29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EFD9026-9D4B-A5EB-2D4A-4E290FE13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CA759-F28F-C816-D662-FD6DAA6FC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8360B7-3EB5-1CCE-25F9-F1D0A65601DF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4A4934A-2C97-EDCB-6B92-0C22DF8A5102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 설정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DB2EE45-925B-A3E6-3AE3-60BF5309C62F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1DFE3F4-8A2F-B9C0-ABCB-077AE1EA7B27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6F37CA-8065-C7B5-ED35-0A2754E4B604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A7709C-A258-630B-0630-5EFC02F290E0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95468000-9F58-86CC-1CFB-99FF186CCFA4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변수에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JAVA_HOME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설정하기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F449A330-17DB-4A47-CC67-1C965BE53EE1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/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JAVA_HOME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은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JDK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 설치된 경로를 가리키는 변수입니다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lvl="0" algn="l"/>
            <a:endParaRPr lang="ko-KR" altLang="en-US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JDK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C:\Program Files\Java\jdk-21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설치했다면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JAVA_HOME = C:\Program Files\Java\jdk-21</a:t>
            </a: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 방법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(Windows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기준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검색창에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 편집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입력 → 클릭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속성 창에서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(N)]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클릭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변수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영역 →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새로 만들기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클릭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 이름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JAVA_HOME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 값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JDK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설치 경로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C:\Program Files\Java\jdk-21)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72E0E-D149-6810-3979-46917490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F35FB4-CD0F-B3EF-5EB8-DA1DED7F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ECB2CEB-AF28-DD79-542A-E732922C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0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4DE92-7C26-BC94-1A12-ECE861653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078291-F7D1-A14A-C7C4-D7281AD16BCC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20A61FA-760E-DF76-1A82-17EA618C66F7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변수에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JAVA_HOME 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설정하기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357079-724B-829A-0B52-015BB3ECFBA6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2B1C46E-9CA4-43DB-1662-1B479C7A3495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42DA53-40B6-B8E8-5D12-1261C30C1C2A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0D9742-62A8-A5F3-B783-9A039C6D0BFF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DF3B11C-B135-EDF4-40CE-468B4F3D3B74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20BE1F2F-2A82-FC77-E255-E2488A092129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7BA7EF1D-8FFD-3685-0EA6-D49537A3A318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검색창에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 편집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입력 → 클릭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8CA30C-AB7D-98E4-C7E8-D4CB7B77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13" y="3389151"/>
            <a:ext cx="6322345" cy="43329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7901F95-3730-5347-136C-DAA6CCFCE58A}"/>
              </a:ext>
            </a:extLst>
          </p:cNvPr>
          <p:cNvSpPr/>
          <p:nvPr/>
        </p:nvSpPr>
        <p:spPr>
          <a:xfrm>
            <a:off x="1885832" y="6374153"/>
            <a:ext cx="6059023" cy="1144647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AC16DB-D82D-B928-FD5E-AF53A7DD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CA8B22AD-38BB-A506-9FB3-19B3212F3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7960A32-86E9-3461-09FD-FB6C1385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4608E-F4FD-9148-ABA2-5DBA6F565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51CE29-EE1D-4BCA-F617-59F0E2E412C7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8D1D301-4D8C-5FAB-5C83-F127F62E8C02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변수에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JAVA_HOME 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설정하기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AB2A26-B52C-88B9-F8EA-A20B9B99659C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299C09C-C102-C63B-960A-A842A8841EEF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1B7A8E6-636D-A0B6-848A-2E5B5E011740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C7B73A-3561-2470-B614-1D219601A151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DB781B50-9281-BFCC-979C-D2343501DC5C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766DBA78-9BD3-1707-7825-05E1C6C19D93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3CC6734-F834-88A0-9698-0411731243C4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 startAt="2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속성 창에서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(N)]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클릭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F3FF3E-381C-16DD-9753-E00E91F5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21" y="2881991"/>
            <a:ext cx="5503828" cy="57446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8F66AD8-D64E-9EC7-1B5E-42F9276C48EE}"/>
              </a:ext>
            </a:extLst>
          </p:cNvPr>
          <p:cNvSpPr/>
          <p:nvPr/>
        </p:nvSpPr>
        <p:spPr>
          <a:xfrm>
            <a:off x="5908344" y="7906567"/>
            <a:ext cx="1085968" cy="47030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66FC4E2-6B31-BCE4-032A-567827EA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AD51FD3-002C-39FB-5A44-BE23B24DD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5482741-5452-E3C0-E4C1-DB3B489E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69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0EFCC-4884-AFBD-EE10-1BC989B27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E37522-3052-08E9-10BE-4B345D8FDF0F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CD063C4-47A4-5117-BE8A-1DCC190B2416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변수에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JAVA_HOME 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설정하기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B10A8C-1EFC-E902-36B3-10FD9B69D75C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EF28178-820E-2184-BB76-39AD194B666B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65EE496-C8E3-DF23-030A-66EF4B8DBDAF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6BEEB0-D530-07A4-1D3B-1F9473D13659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3A8451A-2236-92AB-3F7F-072D691BE7B2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49F56DFB-ACA4-74B9-B5D8-C2162B9C4DCE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8813AE2-F88C-1A1A-C906-1D1FD3146363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 startAt="3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변수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영역 →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새로 만들기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클릭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114B0D-DB60-02C4-0683-E4A60653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70" y="2664307"/>
            <a:ext cx="6367745" cy="60680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B6FDA6-AEA5-721A-A6B2-CC5797BA6CF6}"/>
              </a:ext>
            </a:extLst>
          </p:cNvPr>
          <p:cNvSpPr/>
          <p:nvPr/>
        </p:nvSpPr>
        <p:spPr>
          <a:xfrm>
            <a:off x="1828800" y="5753101"/>
            <a:ext cx="6172199" cy="2920712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EBBAC4-8863-3163-43E8-2C85E4E7295D}"/>
              </a:ext>
            </a:extLst>
          </p:cNvPr>
          <p:cNvSpPr/>
          <p:nvPr/>
        </p:nvSpPr>
        <p:spPr>
          <a:xfrm>
            <a:off x="2906248" y="7982806"/>
            <a:ext cx="2165053" cy="598693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690F0-2E8E-ED81-EA58-D40227E0E4B4}"/>
              </a:ext>
            </a:extLst>
          </p:cNvPr>
          <p:cNvSpPr txBox="1"/>
          <p:nvPr/>
        </p:nvSpPr>
        <p:spPr>
          <a:xfrm>
            <a:off x="8196544" y="6515100"/>
            <a:ext cx="498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변수와 혼동 주의</a:t>
            </a:r>
            <a:r>
              <a:rPr lang="en-US" altLang="ko-KR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  <a:endParaRPr lang="ko-KR" altLang="en-US" sz="2400" dirty="0">
              <a:solidFill>
                <a:srgbClr val="C0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34A5A7-C39E-9401-CA25-CED74211E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92C8094-2CBA-37E7-BB80-C6F324453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3D89920-E7E8-8290-487A-DFA2C756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8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DF517-9F98-0EDA-A552-D7207B50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FA1C2B-62FC-450E-E827-4F56E7EF7599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8F548CA-B1E0-37CE-624D-BB4621E6E2A7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변수에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JAVA_HOME 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설정하기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C1F692-D4AD-7136-4675-B4A26A418F4E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4273122-8AFD-8E82-7CA5-939968ECE58F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612307-8920-4281-7D0B-18B802FFADBF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1F351-886A-53C8-3A64-875277B39800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A95871E6-CA9F-A750-A58B-CA43496A46F3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9280274B-A78E-E746-F1BA-440FF9956969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0789F00-1ABA-965A-8723-C4F045114FD3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 startAt="4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 이름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JAVA_HOME</a:t>
            </a:r>
          </a:p>
          <a:p>
            <a:pPr marL="457200" lvl="0" indent="-457200" algn="l">
              <a:buAutoNum type="arabicPeriod" startAt="4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 값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JDK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설치 경로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C:\Program Files\Java\jdk-21)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검색창에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 편집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입력 → 클릭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AutoNum type="arabicPeriod" startAt="4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CF4ACD-EF87-ABC0-8C5E-4D490062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86408"/>
            <a:ext cx="5842807" cy="864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06EC52-8350-E961-9F42-ECBBAFF9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52569"/>
            <a:ext cx="9762917" cy="240646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E045838-1705-91E9-C3BC-D135CCC84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2946D3B-1D93-7D5A-1254-3F8F95B27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2D86331-1D72-A93A-EBAF-51B9A104C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BAD8C-8AAE-6A42-C6AD-363AE2A38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C2CDF0-058B-013B-C80C-3FDDF67ABB8A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A2A1207-235D-294B-FCE0-B7487B109604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 설정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896C3CC-046C-9DFA-0151-5AF29B6E043A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82954F4-049B-0469-C31F-0700A8AF468B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5B94E3-A77B-81E6-DB25-19322ED5DA68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4CE733-32F9-D2C2-5EAD-1FF7FA04A153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DE6E4F8-F5E1-BFDC-87CF-DBCB9A76EFED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PATH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JAVA_HOME/bin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추가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7F3D1246-AD50-C432-7E46-4DCF17A5FDBE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/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javac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java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명령어를 어디서든 사용할 수 있게 만들려면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PATH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JAVA_HOME/bin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등록해야 합니다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 방법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동일한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창에서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변수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중에서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Path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선택 →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편집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클릭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새로 만들기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 → %JAVA_HOME%\bin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입력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저장 후 창을 닫음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5164D-65FE-4F61-D326-4FBA20E0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8FCD1DD-83F8-5524-1DA2-DD9A113F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3A02380-9731-B34F-DEA7-B542824F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6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A243B-8D88-E2F9-5758-FDB4A1BD8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>
            <a:extLst>
              <a:ext uri="{FF2B5EF4-FFF2-40B4-BE49-F238E27FC236}">
                <a16:creationId xmlns:a16="http://schemas.microsoft.com/office/drawing/2014/main" id="{8A22F1FC-4DCD-28E0-A95A-22DF1F9D92ED}"/>
              </a:ext>
            </a:extLst>
          </p:cNvPr>
          <p:cNvSpPr txBox="1"/>
          <p:nvPr/>
        </p:nvSpPr>
        <p:spPr>
          <a:xfrm>
            <a:off x="0" y="506926"/>
            <a:ext cx="18288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4660"/>
              </a:lnSpc>
            </a:pPr>
            <a:r>
              <a:rPr lang="ko-KR" sz="6000" b="0" i="0" u="none" strike="noStrike" spc="2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21EDF0-7B81-8838-459F-C7C5062E6D3D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18B778A-CC38-1091-DAA1-A5A034E0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6615ED2-1B2C-F36E-778B-5FE1AA6D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5236283-F060-5BD7-7643-702DD64D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91838" y="559780"/>
            <a:ext cx="2667000" cy="236220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6983072-7487-BE80-38F0-3F6002994B08}"/>
              </a:ext>
            </a:extLst>
          </p:cNvPr>
          <p:cNvSpPr/>
          <p:nvPr/>
        </p:nvSpPr>
        <p:spPr>
          <a:xfrm>
            <a:off x="819277" y="2698083"/>
            <a:ext cx="5400000" cy="2880000"/>
          </a:xfrm>
          <a:prstGeom prst="roundRect">
            <a:avLst/>
          </a:prstGeom>
          <a:solidFill>
            <a:srgbClr val="E9F1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2FAF1D4-17CA-082A-B258-27DB131B1C31}"/>
              </a:ext>
            </a:extLst>
          </p:cNvPr>
          <p:cNvGrpSpPr/>
          <p:nvPr/>
        </p:nvGrpSpPr>
        <p:grpSpPr>
          <a:xfrm>
            <a:off x="1066800" y="2634350"/>
            <a:ext cx="6400800" cy="2164612"/>
            <a:chOff x="2295145" y="2381989"/>
            <a:chExt cx="6400800" cy="21646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3D8208-1B7B-8ADC-E334-8400D64EA5DB}"/>
                </a:ext>
              </a:extLst>
            </p:cNvPr>
            <p:cNvSpPr txBox="1"/>
            <p:nvPr/>
          </p:nvSpPr>
          <p:spPr>
            <a:xfrm>
              <a:off x="2295145" y="2381989"/>
              <a:ext cx="6400800" cy="9327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250000"/>
                </a:lnSpc>
              </a:pPr>
              <a:r>
                <a:rPr lang="en-US" altLang="ko-KR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Spring Boot </a:t>
              </a:r>
              <a:r>
                <a:rPr lang="ko-KR" altLang="en-US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소개</a:t>
              </a:r>
              <a:endParaRPr lang="en-US" altLang="ko-KR" sz="26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51D0D2-4482-587B-2F9D-CCD2EA974F2E}"/>
                </a:ext>
              </a:extLst>
            </p:cNvPr>
            <p:cNvSpPr txBox="1"/>
            <p:nvPr/>
          </p:nvSpPr>
          <p:spPr>
            <a:xfrm>
              <a:off x="2306029" y="3314700"/>
              <a:ext cx="5040000" cy="12319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lvl="0" indent="-342900" algn="l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Spring Framework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 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Spring Boot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개요</a:t>
              </a:r>
            </a:p>
            <a:p>
              <a:pPr marL="342900" lvl="0" indent="-342900" algn="l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Spring Boot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의 장점과 특징</a:t>
              </a:r>
            </a:p>
            <a:p>
              <a:pPr marL="342900" lvl="0" indent="-342900" algn="l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환경 설정과 프로젝트 생성</a:t>
              </a: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54E56E7A-FD5F-173B-8CE8-B4EBC8AEFFDD}"/>
              </a:ext>
            </a:extLst>
          </p:cNvPr>
          <p:cNvSpPr/>
          <p:nvPr/>
        </p:nvSpPr>
        <p:spPr>
          <a:xfrm>
            <a:off x="3159277" y="2183739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E53EC2D-D827-8012-F7FB-B3210D3D8E93}"/>
              </a:ext>
            </a:extLst>
          </p:cNvPr>
          <p:cNvSpPr/>
          <p:nvPr/>
        </p:nvSpPr>
        <p:spPr>
          <a:xfrm>
            <a:off x="6504331" y="2698083"/>
            <a:ext cx="5400000" cy="2880000"/>
          </a:xfrm>
          <a:prstGeom prst="roundRect">
            <a:avLst/>
          </a:prstGeom>
          <a:solidFill>
            <a:srgbClr val="E9F1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8EA3E8-F419-3F85-51CA-4FE45B207F4B}"/>
              </a:ext>
            </a:extLst>
          </p:cNvPr>
          <p:cNvGrpSpPr/>
          <p:nvPr/>
        </p:nvGrpSpPr>
        <p:grpSpPr>
          <a:xfrm>
            <a:off x="6781800" y="2634350"/>
            <a:ext cx="6400800" cy="2164612"/>
            <a:chOff x="2325091" y="2381989"/>
            <a:chExt cx="6400800" cy="21646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3DE89A-96A1-B89F-5394-F5C38528C5B2}"/>
                </a:ext>
              </a:extLst>
            </p:cNvPr>
            <p:cNvSpPr txBox="1"/>
            <p:nvPr/>
          </p:nvSpPr>
          <p:spPr>
            <a:xfrm>
              <a:off x="2325091" y="2381989"/>
              <a:ext cx="6400800" cy="9327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250000"/>
                </a:lnSpc>
              </a:pPr>
              <a:r>
                <a:rPr lang="ko-KR" altLang="en-US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개발 환경 구축</a:t>
              </a:r>
              <a:endParaRPr lang="en-US" altLang="ko-KR" sz="26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DD8BBD-B8F7-D215-CADD-A20579BCACF1}"/>
                </a:ext>
              </a:extLst>
            </p:cNvPr>
            <p:cNvSpPr txBox="1"/>
            <p:nvPr/>
          </p:nvSpPr>
          <p:spPr>
            <a:xfrm>
              <a:off x="2335977" y="3314700"/>
              <a:ext cx="5040000" cy="12319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Java (JDK 21)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설치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Spring Tool Suite (STS)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설치 및 환경 설정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프로젝트 생성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F096C703-3CC2-0315-FAD6-0F3CE21ACD2E}"/>
              </a:ext>
            </a:extLst>
          </p:cNvPr>
          <p:cNvSpPr/>
          <p:nvPr/>
        </p:nvSpPr>
        <p:spPr>
          <a:xfrm>
            <a:off x="8937223" y="2183739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0BA2D5D-BA3E-B98A-41E9-89FC9FC97DE5}"/>
              </a:ext>
            </a:extLst>
          </p:cNvPr>
          <p:cNvSpPr/>
          <p:nvPr/>
        </p:nvSpPr>
        <p:spPr>
          <a:xfrm>
            <a:off x="12192000" y="2698083"/>
            <a:ext cx="5400000" cy="2880000"/>
          </a:xfrm>
          <a:prstGeom prst="roundRect">
            <a:avLst/>
          </a:prstGeom>
          <a:solidFill>
            <a:srgbClr val="E9F1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62B57-A420-D480-8D4C-F77431AE92A5}"/>
              </a:ext>
            </a:extLst>
          </p:cNvPr>
          <p:cNvGrpSpPr/>
          <p:nvPr/>
        </p:nvGrpSpPr>
        <p:grpSpPr>
          <a:xfrm>
            <a:off x="12420600" y="2634350"/>
            <a:ext cx="6400800" cy="2164612"/>
            <a:chOff x="2276222" y="2381989"/>
            <a:chExt cx="6400800" cy="216461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E36E91-0DCF-D8A3-8FFB-6A40422863A0}"/>
                </a:ext>
              </a:extLst>
            </p:cNvPr>
            <p:cNvSpPr txBox="1"/>
            <p:nvPr/>
          </p:nvSpPr>
          <p:spPr>
            <a:xfrm>
              <a:off x="2276222" y="2381989"/>
              <a:ext cx="6400800" cy="9327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250000"/>
                </a:lnSpc>
              </a:pPr>
              <a:r>
                <a:rPr lang="en-US" altLang="ko-KR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Spring Boot </a:t>
              </a:r>
              <a:r>
                <a:rPr lang="ko-KR" altLang="en-US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기본 구성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BD32C6-6EC6-2299-96F5-D4427C06FF59}"/>
                </a:ext>
              </a:extLst>
            </p:cNvPr>
            <p:cNvSpPr txBox="1"/>
            <p:nvPr/>
          </p:nvSpPr>
          <p:spPr>
            <a:xfrm>
              <a:off x="2287108" y="3314700"/>
              <a:ext cx="5040000" cy="12319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프로젝트 구조 및 패키지 관리 방법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application.properties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설정 이해</a:t>
              </a:r>
              <a:endPara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의존성 추가 설정 방법</a:t>
              </a: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FF095B3D-438B-26CD-7906-0347080C5D13}"/>
              </a:ext>
            </a:extLst>
          </p:cNvPr>
          <p:cNvSpPr/>
          <p:nvPr/>
        </p:nvSpPr>
        <p:spPr>
          <a:xfrm>
            <a:off x="14624892" y="2183739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AA69328-70FD-96A8-EA98-67C5ABA6E404}"/>
              </a:ext>
            </a:extLst>
          </p:cNvPr>
          <p:cNvSpPr/>
          <p:nvPr/>
        </p:nvSpPr>
        <p:spPr>
          <a:xfrm>
            <a:off x="819277" y="6226251"/>
            <a:ext cx="5400000" cy="2880000"/>
          </a:xfrm>
          <a:prstGeom prst="roundRect">
            <a:avLst/>
          </a:prstGeom>
          <a:solidFill>
            <a:srgbClr val="E9F1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8781DB9-42D3-22F0-7A36-133B887621EE}"/>
              </a:ext>
            </a:extLst>
          </p:cNvPr>
          <p:cNvGrpSpPr/>
          <p:nvPr/>
        </p:nvGrpSpPr>
        <p:grpSpPr>
          <a:xfrm>
            <a:off x="1066800" y="6162518"/>
            <a:ext cx="6400800" cy="2164612"/>
            <a:chOff x="2438400" y="2381989"/>
            <a:chExt cx="6400800" cy="216461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5E1B76B-3719-B3EE-E206-EA7AD10929C1}"/>
                </a:ext>
              </a:extLst>
            </p:cNvPr>
            <p:cNvSpPr txBox="1"/>
            <p:nvPr/>
          </p:nvSpPr>
          <p:spPr>
            <a:xfrm>
              <a:off x="2438400" y="2381989"/>
              <a:ext cx="6400800" cy="9327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250000"/>
                </a:lnSpc>
              </a:pPr>
              <a:r>
                <a:rPr lang="en-US" altLang="ko-KR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JSP</a:t>
              </a:r>
              <a:r>
                <a:rPr lang="ko-KR" altLang="en-US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를 활용한 뷰 구성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748492-DBB1-F044-923A-D23BBD91A70B}"/>
                </a:ext>
              </a:extLst>
            </p:cNvPr>
            <p:cNvSpPr txBox="1"/>
            <p:nvPr/>
          </p:nvSpPr>
          <p:spPr>
            <a:xfrm>
              <a:off x="2449286" y="3314700"/>
              <a:ext cx="5040000" cy="12319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JSP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기본 문법 및 개념 소개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Controller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를 활용한 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JSP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페이지 연결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Model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이용한 데이터 전달 및 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JSP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출력</a:t>
              </a: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043D92BA-3970-8757-32CC-6C926E693355}"/>
              </a:ext>
            </a:extLst>
          </p:cNvPr>
          <p:cNvSpPr/>
          <p:nvPr/>
        </p:nvSpPr>
        <p:spPr>
          <a:xfrm>
            <a:off x="3159277" y="5711907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525607E-73C5-B50D-8453-52D87C800248}"/>
              </a:ext>
            </a:extLst>
          </p:cNvPr>
          <p:cNvSpPr/>
          <p:nvPr/>
        </p:nvSpPr>
        <p:spPr>
          <a:xfrm>
            <a:off x="6504331" y="6226251"/>
            <a:ext cx="5400000" cy="2880000"/>
          </a:xfrm>
          <a:prstGeom prst="roundRect">
            <a:avLst/>
          </a:prstGeom>
          <a:solidFill>
            <a:srgbClr val="E9F1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95BF5D2-F190-D168-FAF4-25C28BE92C57}"/>
              </a:ext>
            </a:extLst>
          </p:cNvPr>
          <p:cNvGrpSpPr/>
          <p:nvPr/>
        </p:nvGrpSpPr>
        <p:grpSpPr>
          <a:xfrm>
            <a:off x="6751854" y="6162518"/>
            <a:ext cx="6400800" cy="2164612"/>
            <a:chOff x="2438400" y="2381989"/>
            <a:chExt cx="6400800" cy="216461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B664A4D-584D-CDB4-6AD9-1B21C3DF78C0}"/>
                </a:ext>
              </a:extLst>
            </p:cNvPr>
            <p:cNvSpPr txBox="1"/>
            <p:nvPr/>
          </p:nvSpPr>
          <p:spPr>
            <a:xfrm>
              <a:off x="2438400" y="2381989"/>
              <a:ext cx="6400800" cy="9327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250000"/>
                </a:lnSpc>
              </a:pPr>
              <a:r>
                <a:rPr lang="en-US" altLang="ko-KR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DB </a:t>
              </a:r>
              <a:r>
                <a:rPr lang="ko-KR" altLang="en-US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연동 </a:t>
              </a:r>
              <a:r>
                <a:rPr lang="en-US" altLang="ko-KR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(MySQL &amp; </a:t>
              </a:r>
              <a:r>
                <a:rPr lang="en-US" altLang="ko-KR" sz="2600" dirty="0" err="1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MyBatis</a:t>
              </a:r>
              <a:r>
                <a:rPr lang="en-US" altLang="ko-KR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837BAD0-143B-FBE3-F676-9BB99E3CA182}"/>
                </a:ext>
              </a:extLst>
            </p:cNvPr>
            <p:cNvSpPr txBox="1"/>
            <p:nvPr/>
          </p:nvSpPr>
          <p:spPr>
            <a:xfrm>
              <a:off x="2449286" y="3314700"/>
              <a:ext cx="5040000" cy="12319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Spring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데이터베이스 연결 및 설정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MyBatis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개념과 사용 이유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MyBatis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설정 및 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Mapper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작성</a:t>
              </a:r>
              <a:endPara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CRUD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작업 구현 </a:t>
              </a:r>
              <a:b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(INSERT, SELECT, UPDATE, DELETE)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A51BC362-3D5C-944B-963A-076EE12B7CCA}"/>
              </a:ext>
            </a:extLst>
          </p:cNvPr>
          <p:cNvSpPr/>
          <p:nvPr/>
        </p:nvSpPr>
        <p:spPr>
          <a:xfrm>
            <a:off x="8937223" y="5711907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C4A905-EF68-0A09-C182-378C48C7E41B}"/>
              </a:ext>
            </a:extLst>
          </p:cNvPr>
          <p:cNvSpPr/>
          <p:nvPr/>
        </p:nvSpPr>
        <p:spPr>
          <a:xfrm>
            <a:off x="12192000" y="6226251"/>
            <a:ext cx="5400000" cy="2880000"/>
          </a:xfrm>
          <a:prstGeom prst="roundRect">
            <a:avLst/>
          </a:prstGeom>
          <a:solidFill>
            <a:srgbClr val="E9F1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43AF48-17C0-9C72-66D9-315D76BAA5DB}"/>
              </a:ext>
            </a:extLst>
          </p:cNvPr>
          <p:cNvGrpSpPr/>
          <p:nvPr/>
        </p:nvGrpSpPr>
        <p:grpSpPr>
          <a:xfrm>
            <a:off x="12439523" y="6162518"/>
            <a:ext cx="6400800" cy="2164612"/>
            <a:chOff x="2438400" y="2381989"/>
            <a:chExt cx="6400800" cy="21646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A19FC8-ED3F-A6F6-BA17-01D43DEDCF94}"/>
                </a:ext>
              </a:extLst>
            </p:cNvPr>
            <p:cNvSpPr txBox="1"/>
            <p:nvPr/>
          </p:nvSpPr>
          <p:spPr>
            <a:xfrm>
              <a:off x="2438400" y="2381989"/>
              <a:ext cx="6400800" cy="9327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250000"/>
                </a:lnSpc>
              </a:pPr>
              <a:r>
                <a:rPr lang="en-US" altLang="ko-KR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Spring MVC </a:t>
              </a:r>
              <a:r>
                <a:rPr lang="ko-KR" altLang="en-US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패턴 이해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470B196-E2CC-6043-136C-6737F3638665}"/>
                </a:ext>
              </a:extLst>
            </p:cNvPr>
            <p:cNvSpPr txBox="1"/>
            <p:nvPr/>
          </p:nvSpPr>
          <p:spPr>
            <a:xfrm>
              <a:off x="2449286" y="3314700"/>
              <a:ext cx="5040000" cy="12319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Model, View, Controller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구조 설명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요청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(Request)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응답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(Response)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처리 흐름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실습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게시판 프로젝트 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(CRUD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구현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1D226BAF-E4E4-3EB9-9152-219DE00D5BB3}"/>
              </a:ext>
            </a:extLst>
          </p:cNvPr>
          <p:cNvSpPr/>
          <p:nvPr/>
        </p:nvSpPr>
        <p:spPr>
          <a:xfrm>
            <a:off x="14624892" y="5711907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81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8A43C-AD55-7126-0AA7-1A05C7F2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382A19-95E7-B7A1-9600-BE1DD1D53C09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888B228-9179-6239-E82E-2AF997B49D83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PATH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JAVA_HOME/bin 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3577393-A98E-859D-A4A6-0CD5068A8327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1C9B3BC-F612-8CB9-7014-4FB57FCB57F4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6B6A74-915C-29CA-65D1-E464E48A8CAA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B0D9E-1633-6AC7-51EC-8A6C2F12324D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992DD285-9BAD-A3C6-B614-EE0317546435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26850F35-CF9D-B8E1-FDD1-0167B1E1F266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F5BA3288-B89E-E2B8-BE5B-BD06F1C30B04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indent="-457200">
              <a:buFontTx/>
              <a:buAutoNum type="arabicPeriod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시스템 변수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"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중에서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Path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선택 →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편집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클릭</a:t>
            </a:r>
          </a:p>
          <a:p>
            <a:pPr marL="457200" lvl="0" indent="-457200" algn="l">
              <a:buAutoNum type="arabicPeriod"/>
            </a:pP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48F882-5F93-B5C0-21E7-9A1F24F8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57" y="3069270"/>
            <a:ext cx="7156092" cy="414845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E51478-CF00-BC4B-A3CC-EB9E8D628D70}"/>
              </a:ext>
            </a:extLst>
          </p:cNvPr>
          <p:cNvSpPr/>
          <p:nvPr/>
        </p:nvSpPr>
        <p:spPr>
          <a:xfrm>
            <a:off x="1759308" y="3029177"/>
            <a:ext cx="7156091" cy="418855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2FFE91-6BF1-D5F1-4D84-D4DD82BD2722}"/>
              </a:ext>
            </a:extLst>
          </p:cNvPr>
          <p:cNvSpPr/>
          <p:nvPr/>
        </p:nvSpPr>
        <p:spPr>
          <a:xfrm>
            <a:off x="5501081" y="5636932"/>
            <a:ext cx="1584614" cy="573368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F9D46B8-0BAB-E25A-73B1-D65F8A8AA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6673F05-9E8F-1CDC-0AD8-CCA7AB291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17DF36B-2661-D97D-C87A-E9AC35FC2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1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79395-FB1C-65FE-E2D5-FFC4920AA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27A5A9-9468-225E-9BAA-4DCA0527AF00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3B6ED61-41C0-814C-4CE6-7440BC9258F1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A128ADB-29B1-83F2-A066-969561B4783A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2F6D352-D985-845A-17E3-F173A42CF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09"/>
          <a:stretch/>
        </p:blipFill>
        <p:spPr>
          <a:xfrm>
            <a:off x="2283110" y="3079378"/>
            <a:ext cx="6406912" cy="562397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7AE78F-E81C-0767-913E-11D4339981C9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B9F421AC-4FED-03EF-5D0F-FE092078B6AD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PATH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JAVA_HOME/bin 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3D92A8-0FA4-3745-8E7A-EAA4BBF544F6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0DE172A-3A67-12B7-6BCD-6FCE2652B936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0559AEBC-07E0-DA3F-BAF7-DB995E2275C4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C405B5B1-99F3-7DA6-02A8-E8CB1513C704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indent="-457200">
              <a:buAutoNum type="arabicPeriod" startAt="2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새로 만들기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 → %JAVA_HOME%\bin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입력</a:t>
            </a:r>
          </a:p>
          <a:p>
            <a:endParaRPr lang="ko-KR" altLang="en-US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AutoNum type="arabicPeriod"/>
            </a:pP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52FAC1-5186-0D11-9B0B-8B29B2F0F99D}"/>
              </a:ext>
            </a:extLst>
          </p:cNvPr>
          <p:cNvSpPr/>
          <p:nvPr/>
        </p:nvSpPr>
        <p:spPr>
          <a:xfrm>
            <a:off x="7467601" y="3609012"/>
            <a:ext cx="1197022" cy="459692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83FC6F-2164-770F-43D2-C972817E8F2A}"/>
              </a:ext>
            </a:extLst>
          </p:cNvPr>
          <p:cNvSpPr/>
          <p:nvPr/>
        </p:nvSpPr>
        <p:spPr>
          <a:xfrm>
            <a:off x="2408094" y="7709755"/>
            <a:ext cx="2544906" cy="467547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3354AE-727D-A77A-F786-A19C3EEC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4AE2DA9F-77B1-2F93-6282-76653375B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BAEBD67-5758-FD52-7D09-6ADEC6FA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3D2A1-8A14-B095-5B35-1C6E54024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B5C15D-8540-074C-E40B-96A133F2D1E2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F0EB780-84EE-6BE4-6597-5F1418DD5FB6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 설정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FCD769-3120-F9BA-0AF6-482FDF49BC5E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669B8CF-1E50-0F6D-E1A3-1C0F299D8516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9087CA-6030-5F5D-7A1D-CE82259B8F08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377D96-FECE-16B9-D396-362CCC694B41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2FBC2497-C1A9-EE20-1452-C2AD35944AA6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 확인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명령 프롬프트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CMD)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49F9A6A-FB89-0AF7-5AEC-D02FE6C0C335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/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 설정이 정상적으로 완료되었는지 확인하는 방법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 확인 방법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Win + R → </a:t>
            </a:r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cmd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→ </a:t>
            </a:r>
            <a:r>
              <a:rPr lang="ko-KR" altLang="en-US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엔터</a:t>
            </a:r>
            <a:endParaRPr lang="ko-KR" altLang="en-US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다음 명령어 입력하여 확인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</a:p>
          <a:p>
            <a:pPr marL="1257300" lvl="2" indent="-342900">
              <a:buFont typeface="G마켓 산스 Bold" panose="02000000000000000000" pitchFamily="50" charset="-127"/>
              <a:buChar char="-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-version</a:t>
            </a:r>
          </a:p>
          <a:p>
            <a:pPr marL="1257300" lvl="2" indent="-342900">
              <a:buFont typeface="G마켓 산스 Bold" panose="02000000000000000000" pitchFamily="50" charset="-127"/>
              <a:buChar char="-"/>
            </a:pPr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javac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-version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C1454-42E2-9376-42EB-F2BA1495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63" y="5713897"/>
            <a:ext cx="11495889" cy="2463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774C9-673B-B4D3-FC16-832A2CE8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1AF0CDC-5E54-C4DF-075C-938E94EA9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B74E65B-CAB1-B1E4-5D4F-08BCB6F0E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0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C67D4-73B1-E378-1BC4-5317C59A2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8E5CE6-3A3D-01ED-0F22-432AB6466539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91528D1-93F2-86D7-FE91-BCE5D721B831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 도구 설치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(IDE)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DEF5AF-1A08-BDC2-6C43-E46FD43B1F1C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1FA35EE-0FEE-DBA4-99D3-EF760E21705D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92B2CE-3A9A-6A95-7CDF-215D1CB47C01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46C43D-2982-DA5F-3B72-D16B1753D3C2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A3023DFE-5173-DABC-A319-91E44B494743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 확인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명령 프롬프트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CMD)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2658CEC-6B8D-53EC-5579-2FDF501DA600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/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 설정이 정상적으로 완료되었는지 확인하는 방법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 확인 방법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Win + R → </a:t>
            </a:r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cmd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→ </a:t>
            </a:r>
            <a:r>
              <a:rPr lang="ko-KR" altLang="en-US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엔터</a:t>
            </a:r>
            <a:endParaRPr lang="ko-KR" altLang="en-US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다음 명령어 입력하여 확인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</a:p>
          <a:p>
            <a:pPr marL="1257300" lvl="2" indent="-342900">
              <a:buFont typeface="G마켓 산스 Bold" panose="02000000000000000000" pitchFamily="50" charset="-127"/>
              <a:buChar char="-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-version</a:t>
            </a:r>
          </a:p>
          <a:p>
            <a:pPr marL="1257300" lvl="2" indent="-342900">
              <a:buFont typeface="G마켓 산스 Bold" panose="02000000000000000000" pitchFamily="50" charset="-127"/>
              <a:buChar char="-"/>
            </a:pPr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javac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-version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EA23AC-8089-74C5-4481-10BF9534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63" y="5713897"/>
            <a:ext cx="11495889" cy="2463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93DC93-C3DB-07F2-5340-6F13440E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ADAEA42-4C5F-566F-2C05-647EB6EC5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FE2092D-8EFA-BEA4-6BA1-05FDEA3F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53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39F6D-87E4-A67E-A51D-23D56462F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95ECDD-AC52-CEB3-F3EF-F7B489FB0A91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37C0832-E0E6-3B0A-8E58-7722B086FDDA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 도구 설치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(IDE)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30D0D-4F03-0706-E837-9EEE793C6526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4DDF196-D59B-BE5C-B5F0-54F5DFA44B0D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EEA954-E0F6-444F-B025-30F01CFF8DB5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1D7D5E-344F-3046-994C-C87DA3E8A373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CFDEEAAD-4990-7CF4-E127-1FCC2DCE2A48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통합 개발 환경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(Integrated Development Environment)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F340AB60-9B81-7480-F68D-D16A9CD33063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/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개발을 하기 위해서는 코드를 작성하고 실행할 수 있는 **개발 도구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(IDE)**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 필요합니다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 도구의 종류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Tool Suite (STS)</a:t>
            </a:r>
          </a:p>
          <a:p>
            <a:pPr marL="1257300" lvl="2" indent="-342900">
              <a:buFontTx/>
              <a:buChar char="-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이클립스를 기반으로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개발에 최적화된 통합 개발 도구입니다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marL="1257300" lvl="2" indent="-342900">
              <a:buFontTx/>
              <a:buChar char="-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Boot, Spring MVC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등 다양한 스프링 프로젝트를 빠르게 설정하고 개발할 수 있도록 지원합니다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marL="1257300" lvl="2" indent="-342900">
              <a:buFontTx/>
              <a:buChar char="-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IntelliJ IDEA (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인텔리제이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marL="1257300" lvl="2" indent="-342900">
              <a:buFontTx/>
              <a:buChar char="-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다양한 언어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(Java, Kotlin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등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지원하는 강력한 통합 개발 환경입니다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marL="1257300" lvl="2" indent="-342900">
              <a:buFontTx/>
              <a:buChar char="-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지원이 뛰어나고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 자동완성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디버깅 기능이 매우 강력합니다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7ABA7-EA2E-ABDE-6D4F-7A732496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E232AA9-7C5D-1D83-F02E-FAC9B9C8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7DE592-85CE-C304-DFAC-62A2F1CB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4FADE-5E2A-F71B-E0B3-C18D8F8C2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B22CE16C-FBDD-8E73-9B60-E73F16F35522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FCAB9E5-17D0-D8BA-4078-4F0A51D26004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9CEB962-AF0D-2465-F102-52BCB2E75783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052DD6-E39D-9427-0246-50F98A904EA5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3F56292B-18BF-2398-6836-CE08DC49A335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STS 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30413D-EBC9-9195-0C37-9C9C6003771C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5FF19FA-7B72-9B82-C87A-1F0888D2F8DD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CBEEAB8B-89AD-92DF-35B2-02B57BE4904D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링크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  <a:hlinkClick r:id="rId2"/>
              </a:rPr>
              <a:t>https://spring.io/tools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편의에 맞춰서 개발도구 설치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본 강의에서는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Spring Tools for Eclipse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사용</a:t>
            </a: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195761-F5C3-1734-491D-9A3EAA10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88E6F70-1F92-43B2-166C-B4E4F374A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DB5A89A-58C7-097B-89D0-BC420277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869B57-D30E-4E4D-0E4E-511B1921A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467" y="1886586"/>
            <a:ext cx="7830643" cy="75829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78D349-EC2E-2DD9-535C-352777FFD891}"/>
              </a:ext>
            </a:extLst>
          </p:cNvPr>
          <p:cNvSpPr/>
          <p:nvPr/>
        </p:nvSpPr>
        <p:spPr>
          <a:xfrm>
            <a:off x="9144000" y="6591300"/>
            <a:ext cx="2514600" cy="2878244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0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0CBB5-7676-4D4E-E166-AB222B7D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DE80F9-1FA1-6CF6-506A-EF81C0DFAE3F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DA4C9AF-DCB3-B9E7-1B70-015096E7205C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43E114-2A66-5EE9-A50E-D56F82C80757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21DCEB-1A61-74C1-3D1F-8951D3989CA1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E9161458-4173-F458-AEF0-54EB679EE574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STS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JDK 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01773C-6E42-D8BD-87D7-DD29D8DC0CB6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CE2E72F6-8330-3396-5202-7BD6DF5BC640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B07C6A64-276E-48D3-B22A-BC17FD939124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8FD2496-3F55-AA15-7AE5-AA7D9D692A18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 실행 후 메뉴에서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Window → Preferences → Java → Installed JREs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클릭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37265A-D247-285B-1822-780D5873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7329"/>
            <a:ext cx="6402887" cy="38901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9E60C5-4078-5950-158B-3606A16EE5BD}"/>
              </a:ext>
            </a:extLst>
          </p:cNvPr>
          <p:cNvSpPr/>
          <p:nvPr/>
        </p:nvSpPr>
        <p:spPr>
          <a:xfrm>
            <a:off x="5427894" y="6204986"/>
            <a:ext cx="1854252" cy="43530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139A281-8CE7-D0F1-12C4-BFDFAD40B385}"/>
              </a:ext>
            </a:extLst>
          </p:cNvPr>
          <p:cNvSpPr/>
          <p:nvPr/>
        </p:nvSpPr>
        <p:spPr>
          <a:xfrm>
            <a:off x="4990323" y="6050868"/>
            <a:ext cx="360000" cy="3082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D16B124-DB59-32ED-FEFA-2A99A6BE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202" y="2777329"/>
            <a:ext cx="4124188" cy="496271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B96572-2C24-6BA5-35D3-EB2394965618}"/>
              </a:ext>
            </a:extLst>
          </p:cNvPr>
          <p:cNvSpPr/>
          <p:nvPr/>
        </p:nvSpPr>
        <p:spPr>
          <a:xfrm>
            <a:off x="8458200" y="6972300"/>
            <a:ext cx="1854252" cy="43530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047D65C-6E11-754E-11C1-33D0E6A0BF68}"/>
              </a:ext>
            </a:extLst>
          </p:cNvPr>
          <p:cNvSpPr/>
          <p:nvPr/>
        </p:nvSpPr>
        <p:spPr>
          <a:xfrm>
            <a:off x="8098200" y="6674885"/>
            <a:ext cx="360000" cy="3082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3CFF69-3625-C436-87F5-528E51CAA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3AF8E87C-0720-8328-391B-9C68C73A4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7B93E80-A371-7AA6-DA3C-26ABCA2F8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73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678FE-B16F-CDFB-04D9-1E33A7173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5764B5-6E6F-2A2A-6744-AE0E3740CD3D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D7DE02F-1ED0-553B-7E74-A7B1F0E34F60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3CA56A-8F77-8EA8-B12F-C3A1723A4457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F029F15-9749-C846-415A-8C4B0DFF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232" y="3353455"/>
            <a:ext cx="5659826" cy="5761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7AC291-86FA-2E72-AA37-6651F8CC8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98" y="3355439"/>
            <a:ext cx="7701102" cy="36276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EE7873-D016-E7D6-F269-7D9E58B936CF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0C6CE683-3521-A207-4A5B-2C6C83E1A299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STS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JDK 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426E08-1E25-4878-806A-3701F070C717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959AF80A-A658-AE96-BF84-E06650D0BA33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A682C5BF-010B-3A77-B855-DA63EDBBADF7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8E7EC211-BB46-48C4-62AC-7B2F4F351427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[Add...]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클릭 →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Standard VM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선택 →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[Next] </a:t>
            </a:r>
          </a:p>
          <a:p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   JDK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 설치된 경로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(C:\Program Files\Java\jdk-21)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선택</a:t>
            </a:r>
          </a:p>
          <a:p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   이름은 자동 설정되며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[Finish]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클릭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82A7E2-86F7-1CA2-BEE3-F6F860935218}"/>
              </a:ext>
            </a:extLst>
          </p:cNvPr>
          <p:cNvSpPr/>
          <p:nvPr/>
        </p:nvSpPr>
        <p:spPr>
          <a:xfrm>
            <a:off x="7941312" y="3786373"/>
            <a:ext cx="1247816" cy="43530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6CD105-1D4E-AF3A-9B6C-EC7A0B1E9EE6}"/>
              </a:ext>
            </a:extLst>
          </p:cNvPr>
          <p:cNvSpPr/>
          <p:nvPr/>
        </p:nvSpPr>
        <p:spPr>
          <a:xfrm>
            <a:off x="7642776" y="3534875"/>
            <a:ext cx="360000" cy="3082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E483D5-2437-C63B-6981-BE325F29EB32}"/>
              </a:ext>
            </a:extLst>
          </p:cNvPr>
          <p:cNvSpPr/>
          <p:nvPr/>
        </p:nvSpPr>
        <p:spPr>
          <a:xfrm>
            <a:off x="1475555" y="5707427"/>
            <a:ext cx="1545237" cy="308235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D24CFD-2B2B-1601-605E-D2CCC9926C32}"/>
              </a:ext>
            </a:extLst>
          </p:cNvPr>
          <p:cNvSpPr/>
          <p:nvPr/>
        </p:nvSpPr>
        <p:spPr>
          <a:xfrm>
            <a:off x="1180514" y="5429399"/>
            <a:ext cx="360000" cy="3082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FEFAF-FDBC-6F38-0C93-D3EE9FC30ACC}"/>
              </a:ext>
            </a:extLst>
          </p:cNvPr>
          <p:cNvSpPr/>
          <p:nvPr/>
        </p:nvSpPr>
        <p:spPr>
          <a:xfrm>
            <a:off x="13936270" y="4441278"/>
            <a:ext cx="1247816" cy="43530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551DD1E-F74B-B17C-BBFA-1BCD606D61CE}"/>
              </a:ext>
            </a:extLst>
          </p:cNvPr>
          <p:cNvSpPr/>
          <p:nvPr/>
        </p:nvSpPr>
        <p:spPr>
          <a:xfrm>
            <a:off x="13587927" y="4189780"/>
            <a:ext cx="360000" cy="3082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9E29B2-60DF-369F-4AA4-F8B5F5F93906}"/>
              </a:ext>
            </a:extLst>
          </p:cNvPr>
          <p:cNvSpPr/>
          <p:nvPr/>
        </p:nvSpPr>
        <p:spPr>
          <a:xfrm>
            <a:off x="12725511" y="8621018"/>
            <a:ext cx="1247816" cy="43530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71875D4-B80A-8D72-9128-5B3717D4F502}"/>
              </a:ext>
            </a:extLst>
          </p:cNvPr>
          <p:cNvSpPr/>
          <p:nvPr/>
        </p:nvSpPr>
        <p:spPr>
          <a:xfrm>
            <a:off x="12377168" y="8369520"/>
            <a:ext cx="360000" cy="3082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7F3563-C047-1E88-24B3-CA4E1FE71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B62FC6D-D080-8203-32DB-27766B8FF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843C593-B958-942F-E551-485877957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6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D1850-5AEE-08FE-6D1E-CEF733398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1253F3-D8F1-53D9-AAD4-8A403C904A00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8C895BC-5032-12BD-D99D-CF6E6BAA217C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B198AC-320A-4026-B125-374B82D87CB5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8D5E2B-8461-C6D3-EFF5-03C010F8327D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79572E3-EF8A-AD7E-3FE7-BD349FB5E12F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STS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JDK 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B2904-FD2B-05DE-4531-7D2998353576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D0EE979F-5A0C-E2FF-9BEB-B28B006C0833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78B923C-93E0-819D-F12A-F4B0306DC8C3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6F18045-2881-BED0-9DC7-DFD7161E7F7C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목록에서 추가한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JDK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체크한 뒤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[Apply and Close]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AEAF916-7F30-7ADF-9D49-BBAC6913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77" y="3016248"/>
            <a:ext cx="4864228" cy="570865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27E8A-E32B-89AC-8B51-90C8492E2F40}"/>
              </a:ext>
            </a:extLst>
          </p:cNvPr>
          <p:cNvSpPr/>
          <p:nvPr/>
        </p:nvSpPr>
        <p:spPr>
          <a:xfrm>
            <a:off x="4766394" y="8377750"/>
            <a:ext cx="1064367" cy="347149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975D55-F530-E444-5C23-525A38CE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B320BD9-CDBD-F6A1-FC56-127E715F6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5049602-D3AC-E04A-6895-4EC28E5F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3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4BF4C-7370-6B92-2FB4-E12E7124B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3687B5-9D57-9D9D-5427-1A42E52B534F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0BA8C4D-4442-D7BE-0BBA-2A29606C1529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FBB02D5-7F82-8CD6-B29C-93D9943AE0A8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9A4489-0C9A-7759-A735-02AAF84C4151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55F43C32-7A93-F4F5-A9B6-E64B79A67A1F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D405AF-5B64-B53A-8BAA-51149BC8DACE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03F3C716-9BC2-B318-8C59-B0FD548C775B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B8D6B74F-C0C7-B46C-D089-7A547F7E29AB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82336CDC-6931-C9F1-05B3-656A23C82226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File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탭 클릭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-&gt; New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-&gt;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Starter Project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클릭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1591A26-4960-D44C-C6BF-A3E83AD9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4A42B16-D25D-E8A6-E06A-F90C21AA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B4D3565-938E-3626-2BF7-522C1983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8CD151-7455-7ABE-B606-66509EF451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184"/>
          <a:stretch/>
        </p:blipFill>
        <p:spPr>
          <a:xfrm>
            <a:off x="1428472" y="2923278"/>
            <a:ext cx="14883572" cy="35809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4D186D-32AC-46C5-38E8-2519271A4FF1}"/>
              </a:ext>
            </a:extLst>
          </p:cNvPr>
          <p:cNvSpPr/>
          <p:nvPr/>
        </p:nvSpPr>
        <p:spPr>
          <a:xfrm>
            <a:off x="9144000" y="4305299"/>
            <a:ext cx="7168044" cy="60960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CFBBC0-46B8-E6D3-8A87-6877FEC1F6A8}"/>
              </a:ext>
            </a:extLst>
          </p:cNvPr>
          <p:cNvSpPr/>
          <p:nvPr/>
        </p:nvSpPr>
        <p:spPr>
          <a:xfrm>
            <a:off x="1925156" y="3344643"/>
            <a:ext cx="7168044" cy="60960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90B45C-C83D-8243-A935-8D416D371E9C}"/>
              </a:ext>
            </a:extLst>
          </p:cNvPr>
          <p:cNvSpPr/>
          <p:nvPr/>
        </p:nvSpPr>
        <p:spPr>
          <a:xfrm>
            <a:off x="1489513" y="351203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40FA05-822C-7CE2-545C-7B51116D0F10}"/>
              </a:ext>
            </a:extLst>
          </p:cNvPr>
          <p:cNvSpPr/>
          <p:nvPr/>
        </p:nvSpPr>
        <p:spPr>
          <a:xfrm>
            <a:off x="8612781" y="445598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7F90-86D4-9727-50CE-0AC725AE3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>
            <a:extLst>
              <a:ext uri="{FF2B5EF4-FFF2-40B4-BE49-F238E27FC236}">
                <a16:creationId xmlns:a16="http://schemas.microsoft.com/office/drawing/2014/main" id="{F4642F86-B8E7-20A9-947C-0B94D64A0484}"/>
              </a:ext>
            </a:extLst>
          </p:cNvPr>
          <p:cNvSpPr txBox="1"/>
          <p:nvPr/>
        </p:nvSpPr>
        <p:spPr>
          <a:xfrm>
            <a:off x="0" y="506926"/>
            <a:ext cx="18288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4660"/>
              </a:lnSpc>
            </a:pPr>
            <a:r>
              <a:rPr lang="ko-KR" sz="6000" b="0" i="0" u="none" strike="noStrike" spc="2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C20E305-B7CD-150B-3D31-C79BF79539A1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756566-3E2C-BE20-A669-F89EFD30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DC1A9A5-C79A-1B80-93BE-FC5B24B6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70B1973-376E-3CEB-4007-783DB0AE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91838" y="559780"/>
            <a:ext cx="2667000" cy="236220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2D532C-C2E7-D88E-582E-AE951F3333A9}"/>
              </a:ext>
            </a:extLst>
          </p:cNvPr>
          <p:cNvSpPr/>
          <p:nvPr/>
        </p:nvSpPr>
        <p:spPr>
          <a:xfrm>
            <a:off x="2648678" y="2698083"/>
            <a:ext cx="5400000" cy="2880000"/>
          </a:xfrm>
          <a:prstGeom prst="roundRect">
            <a:avLst/>
          </a:prstGeom>
          <a:solidFill>
            <a:srgbClr val="E9F1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0248EC-9864-97D5-A09B-50190F9F5253}"/>
              </a:ext>
            </a:extLst>
          </p:cNvPr>
          <p:cNvGrpSpPr/>
          <p:nvPr/>
        </p:nvGrpSpPr>
        <p:grpSpPr>
          <a:xfrm>
            <a:off x="2896201" y="2634350"/>
            <a:ext cx="6400800" cy="2164612"/>
            <a:chOff x="2295145" y="2381989"/>
            <a:chExt cx="6400800" cy="21646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098277-9CB5-6C0D-F7C5-2013AAA07CBE}"/>
                </a:ext>
              </a:extLst>
            </p:cNvPr>
            <p:cNvSpPr txBox="1"/>
            <p:nvPr/>
          </p:nvSpPr>
          <p:spPr>
            <a:xfrm>
              <a:off x="2295145" y="2381989"/>
              <a:ext cx="6400800" cy="9327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250000"/>
                </a:lnSpc>
              </a:pPr>
              <a:r>
                <a:rPr lang="ko-KR" altLang="en-US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데이터 검증과 예외 처리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1F320B-2991-7426-A7C3-DE8A684BE507}"/>
                </a:ext>
              </a:extLst>
            </p:cNvPr>
            <p:cNvSpPr txBox="1"/>
            <p:nvPr/>
          </p:nvSpPr>
          <p:spPr>
            <a:xfrm>
              <a:off x="2306029" y="3314700"/>
              <a:ext cx="5040000" cy="12319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lvl="0" indent="-342900" algn="l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데이터 입력 검증 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(Validation)</a:t>
              </a:r>
            </a:p>
            <a:p>
              <a:pPr marL="342900" lvl="0" indent="-342900" algn="l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글로벌 예외 처리 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(@ControllerAdvice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활용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32DD5F33-5BED-F6B7-5A60-B22D17B8F533}"/>
              </a:ext>
            </a:extLst>
          </p:cNvPr>
          <p:cNvSpPr/>
          <p:nvPr/>
        </p:nvSpPr>
        <p:spPr>
          <a:xfrm>
            <a:off x="4988678" y="2183739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97D73C9-B2B6-B471-3C5E-92B54D63293C}"/>
              </a:ext>
            </a:extLst>
          </p:cNvPr>
          <p:cNvSpPr/>
          <p:nvPr/>
        </p:nvSpPr>
        <p:spPr>
          <a:xfrm>
            <a:off x="10141155" y="2698083"/>
            <a:ext cx="5400000" cy="2880000"/>
          </a:xfrm>
          <a:prstGeom prst="roundRect">
            <a:avLst/>
          </a:prstGeom>
          <a:solidFill>
            <a:srgbClr val="E9F1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CB5213-27A3-16E6-92C5-EF184C458AA6}"/>
              </a:ext>
            </a:extLst>
          </p:cNvPr>
          <p:cNvGrpSpPr/>
          <p:nvPr/>
        </p:nvGrpSpPr>
        <p:grpSpPr>
          <a:xfrm>
            <a:off x="10418624" y="2634350"/>
            <a:ext cx="6400800" cy="2164612"/>
            <a:chOff x="2325091" y="2381989"/>
            <a:chExt cx="6400800" cy="21646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932371-3AF0-730D-255B-0CB739313D91}"/>
                </a:ext>
              </a:extLst>
            </p:cNvPr>
            <p:cNvSpPr txBox="1"/>
            <p:nvPr/>
          </p:nvSpPr>
          <p:spPr>
            <a:xfrm>
              <a:off x="2325091" y="2381989"/>
              <a:ext cx="6400800" cy="9327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250000"/>
                </a:lnSpc>
              </a:pPr>
              <a:r>
                <a:rPr lang="en-US" altLang="ko-KR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REST API </a:t>
              </a:r>
              <a:r>
                <a:rPr lang="ko-KR" altLang="en-US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기본</a:t>
              </a:r>
              <a:endParaRPr lang="en-US" altLang="ko-KR" sz="26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CFB9C9-5525-B29E-97CB-B47E3AE56055}"/>
                </a:ext>
              </a:extLst>
            </p:cNvPr>
            <p:cNvSpPr txBox="1"/>
            <p:nvPr/>
          </p:nvSpPr>
          <p:spPr>
            <a:xfrm>
              <a:off x="2335977" y="3314700"/>
              <a:ext cx="5040000" cy="12319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REST API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개념 및 설계 원칙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RESTful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구축 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(JSON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응답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Postman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활용한 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API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테스트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BC4FED2C-DF26-60F7-A40A-8D58F3D2803D}"/>
              </a:ext>
            </a:extLst>
          </p:cNvPr>
          <p:cNvSpPr/>
          <p:nvPr/>
        </p:nvSpPr>
        <p:spPr>
          <a:xfrm>
            <a:off x="12574047" y="2183739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8A2D285-AE5E-D403-44DE-0ED3B1C8C281}"/>
              </a:ext>
            </a:extLst>
          </p:cNvPr>
          <p:cNvSpPr/>
          <p:nvPr/>
        </p:nvSpPr>
        <p:spPr>
          <a:xfrm>
            <a:off x="2648678" y="6226251"/>
            <a:ext cx="5400000" cy="2880000"/>
          </a:xfrm>
          <a:prstGeom prst="roundRect">
            <a:avLst/>
          </a:prstGeom>
          <a:solidFill>
            <a:srgbClr val="E9F1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360EFE-782D-B761-E9CD-268EDFFF0703}"/>
              </a:ext>
            </a:extLst>
          </p:cNvPr>
          <p:cNvGrpSpPr/>
          <p:nvPr/>
        </p:nvGrpSpPr>
        <p:grpSpPr>
          <a:xfrm>
            <a:off x="2896201" y="6162518"/>
            <a:ext cx="6400800" cy="2164612"/>
            <a:chOff x="2438400" y="2381989"/>
            <a:chExt cx="6400800" cy="216461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9E3216-6D3E-F03F-DBB2-321D653226D0}"/>
                </a:ext>
              </a:extLst>
            </p:cNvPr>
            <p:cNvSpPr txBox="1"/>
            <p:nvPr/>
          </p:nvSpPr>
          <p:spPr>
            <a:xfrm>
              <a:off x="2438400" y="2381989"/>
              <a:ext cx="6400800" cy="9327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250000"/>
                </a:lnSpc>
              </a:pPr>
              <a:r>
                <a:rPr lang="en-US" altLang="ko-KR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Spring Security </a:t>
              </a:r>
              <a:r>
                <a:rPr lang="ko-KR" altLang="en-US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개요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6BBA7F-BDC1-6D96-A244-D5CF1A63ED54}"/>
                </a:ext>
              </a:extLst>
            </p:cNvPr>
            <p:cNvSpPr txBox="1"/>
            <p:nvPr/>
          </p:nvSpPr>
          <p:spPr>
            <a:xfrm>
              <a:off x="2449286" y="3314700"/>
              <a:ext cx="5040000" cy="12319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인증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(Authentication)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인가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(Authorization)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개념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 및 회원가입 기능 구현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간단한 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Spring Security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설정 및 테스트</a:t>
              </a: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48DF02B1-D96E-C75F-C94F-817829A033CA}"/>
              </a:ext>
            </a:extLst>
          </p:cNvPr>
          <p:cNvSpPr/>
          <p:nvPr/>
        </p:nvSpPr>
        <p:spPr>
          <a:xfrm>
            <a:off x="4988678" y="5711907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09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87BF98C-1F4E-DDEE-65BC-C49B3F4142E5}"/>
              </a:ext>
            </a:extLst>
          </p:cNvPr>
          <p:cNvSpPr/>
          <p:nvPr/>
        </p:nvSpPr>
        <p:spPr>
          <a:xfrm>
            <a:off x="10141155" y="6226251"/>
            <a:ext cx="5400000" cy="2880000"/>
          </a:xfrm>
          <a:prstGeom prst="roundRect">
            <a:avLst/>
          </a:prstGeom>
          <a:solidFill>
            <a:srgbClr val="E9F1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69FB84B-175F-314B-54E7-1F81769F761A}"/>
              </a:ext>
            </a:extLst>
          </p:cNvPr>
          <p:cNvGrpSpPr/>
          <p:nvPr/>
        </p:nvGrpSpPr>
        <p:grpSpPr>
          <a:xfrm>
            <a:off x="10388678" y="6162518"/>
            <a:ext cx="6400800" cy="2164612"/>
            <a:chOff x="2438400" y="2381989"/>
            <a:chExt cx="6400800" cy="216461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047F88-1005-91FF-25A9-19EF7A0D48FB}"/>
                </a:ext>
              </a:extLst>
            </p:cNvPr>
            <p:cNvSpPr txBox="1"/>
            <p:nvPr/>
          </p:nvSpPr>
          <p:spPr>
            <a:xfrm>
              <a:off x="2438400" y="2381989"/>
              <a:ext cx="6400800" cy="9327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250000"/>
                </a:lnSpc>
              </a:pPr>
              <a:r>
                <a:rPr lang="ko-KR" altLang="en-US" sz="2600" dirty="0">
                  <a:solidFill>
                    <a:srgbClr val="0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배포 및 운영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2E9D0C-A124-CEE8-BA98-6FCD0477C48C}"/>
                </a:ext>
              </a:extLst>
            </p:cNvPr>
            <p:cNvSpPr txBox="1"/>
            <p:nvPr/>
          </p:nvSpPr>
          <p:spPr>
            <a:xfrm>
              <a:off x="2449286" y="3314700"/>
              <a:ext cx="5040000" cy="12319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WAR/JAR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패키징 개념과 차이점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배포 준비 및 서버 배포 방법 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(Tomcat, Docker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간략 소개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</a:p>
            <a:p>
              <a:pPr marL="285750" lvl="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배포 후 모니터링 및 유지보수 방법</a:t>
              </a: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F8F9F890-FA80-80C1-D3A9-91E185BC803C}"/>
              </a:ext>
            </a:extLst>
          </p:cNvPr>
          <p:cNvSpPr/>
          <p:nvPr/>
        </p:nvSpPr>
        <p:spPr>
          <a:xfrm>
            <a:off x="12574047" y="5711907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021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9EF3F-04CF-8392-700E-CE3D99158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02E980-2175-BFF5-2865-45017639CF3A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F398865-8D31-1D3A-5237-5417B8AA98F3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50EFF1-0E5C-7201-1812-C0C591E21E62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9F5AD7-437C-D486-8061-EA484BBA6F53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CFAD62D5-5DDB-1186-3633-910285F3A0A9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(1)</a:t>
            </a:r>
            <a:endParaRPr lang="ko-KR" altLang="en-US" sz="6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44DE5E-9811-2D13-F3C9-4C0CFC04D928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2BBFBE19-8D6A-4CEA-31FB-A77EC3B206D9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4CF3955F-BBB8-1539-EF15-3D67B34CF4D3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5C22E8F-E30B-75CB-78D3-F680809F69F4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이름 작성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폴더 명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Type: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maven ; Packaging : war</a:t>
            </a:r>
            <a:b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Version : 21 ; Language : java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선택</a:t>
            </a: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Group: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자기 이름 이니셜 혹은 고유한 이름으로 작성</a:t>
            </a:r>
            <a:b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com.[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이니셜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 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Artifact : Name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동일하게 작성</a:t>
            </a: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Version :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설정 되어있는 유지</a:t>
            </a: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Description :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프로젝트에 대한 설명</a:t>
            </a: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Package : </a:t>
            </a:r>
            <a:b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Group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+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Artifact 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조합으로 설정 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기본적으로 이렇게 설정</a:t>
            </a:r>
            <a:r>
              <a:rPr lang="en-US" altLang="ko-KR" sz="21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1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91362B-EF85-A1A5-A7D3-ED127ACD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2C29CA8-A000-DD5A-5755-606A977C4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C7ABBEA-A211-6551-0013-1B39FDB0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6F5C2FC-3D14-8FCB-9677-E80CAC429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277" y="1605642"/>
            <a:ext cx="6962923" cy="894864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2666A3-3D8B-D7C3-0A5B-C447FBE7E374}"/>
              </a:ext>
            </a:extLst>
          </p:cNvPr>
          <p:cNvSpPr/>
          <p:nvPr/>
        </p:nvSpPr>
        <p:spPr>
          <a:xfrm>
            <a:off x="10042235" y="4060125"/>
            <a:ext cx="7168044" cy="80181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C2D14-9AFB-D2A2-81B4-AAD18FF9B53B}"/>
              </a:ext>
            </a:extLst>
          </p:cNvPr>
          <p:cNvSpPr/>
          <p:nvPr/>
        </p:nvSpPr>
        <p:spPr>
          <a:xfrm>
            <a:off x="10042235" y="2967828"/>
            <a:ext cx="7168044" cy="360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5F5F79-4B89-5D62-055B-32FAD94B17E5}"/>
              </a:ext>
            </a:extLst>
          </p:cNvPr>
          <p:cNvSpPr/>
          <p:nvPr/>
        </p:nvSpPr>
        <p:spPr>
          <a:xfrm>
            <a:off x="9639765" y="294713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CB7B48C-CE68-4B96-C477-21D6CEAA1670}"/>
              </a:ext>
            </a:extLst>
          </p:cNvPr>
          <p:cNvSpPr/>
          <p:nvPr/>
        </p:nvSpPr>
        <p:spPr>
          <a:xfrm>
            <a:off x="9639765" y="4281034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786-C1F8-DA1E-4ED7-9EE9E1483191}"/>
              </a:ext>
            </a:extLst>
          </p:cNvPr>
          <p:cNvSpPr/>
          <p:nvPr/>
        </p:nvSpPr>
        <p:spPr>
          <a:xfrm>
            <a:off x="10042235" y="4871280"/>
            <a:ext cx="7168044" cy="360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4D3279-6CDE-65B9-BB4C-A5E4BD11B5CC}"/>
              </a:ext>
            </a:extLst>
          </p:cNvPr>
          <p:cNvSpPr/>
          <p:nvPr/>
        </p:nvSpPr>
        <p:spPr>
          <a:xfrm>
            <a:off x="9639765" y="485058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0C0288-F88D-8B7F-C5FB-45E899F54838}"/>
              </a:ext>
            </a:extLst>
          </p:cNvPr>
          <p:cNvSpPr/>
          <p:nvPr/>
        </p:nvSpPr>
        <p:spPr>
          <a:xfrm>
            <a:off x="10042235" y="5308377"/>
            <a:ext cx="7168044" cy="360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ED98C30-9207-D01F-7774-D18F6062E5F4}"/>
              </a:ext>
            </a:extLst>
          </p:cNvPr>
          <p:cNvSpPr/>
          <p:nvPr/>
        </p:nvSpPr>
        <p:spPr>
          <a:xfrm>
            <a:off x="9639765" y="528768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EF9D79-B2D7-8FB7-5324-7EA863DB115D}"/>
              </a:ext>
            </a:extLst>
          </p:cNvPr>
          <p:cNvSpPr/>
          <p:nvPr/>
        </p:nvSpPr>
        <p:spPr>
          <a:xfrm>
            <a:off x="10042235" y="5682690"/>
            <a:ext cx="7168044" cy="360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9418499-A8BE-59B8-F754-DF5325D31971}"/>
              </a:ext>
            </a:extLst>
          </p:cNvPr>
          <p:cNvSpPr/>
          <p:nvPr/>
        </p:nvSpPr>
        <p:spPr>
          <a:xfrm>
            <a:off x="9639765" y="566199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8585AC-0745-65FE-C99D-A58A622179F5}"/>
              </a:ext>
            </a:extLst>
          </p:cNvPr>
          <p:cNvSpPr/>
          <p:nvPr/>
        </p:nvSpPr>
        <p:spPr>
          <a:xfrm>
            <a:off x="10042235" y="6057003"/>
            <a:ext cx="7168044" cy="360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77E2BBC-5273-BDCB-1606-5B1252E93879}"/>
              </a:ext>
            </a:extLst>
          </p:cNvPr>
          <p:cNvSpPr/>
          <p:nvPr/>
        </p:nvSpPr>
        <p:spPr>
          <a:xfrm>
            <a:off x="9639765" y="603631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372466-53D8-2D0E-EABF-E894F853034C}"/>
              </a:ext>
            </a:extLst>
          </p:cNvPr>
          <p:cNvSpPr/>
          <p:nvPr/>
        </p:nvSpPr>
        <p:spPr>
          <a:xfrm>
            <a:off x="10042235" y="6462033"/>
            <a:ext cx="7168044" cy="360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CB5DA6-AF5D-0211-130B-5AC3C003ABB0}"/>
              </a:ext>
            </a:extLst>
          </p:cNvPr>
          <p:cNvSpPr/>
          <p:nvPr/>
        </p:nvSpPr>
        <p:spPr>
          <a:xfrm>
            <a:off x="9639765" y="644134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108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99318-DBB5-B376-6001-EEB1D65A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C55D21-7CCB-A212-44CF-26B43A23BFA2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AFDBA60-94D2-7CDD-889B-E8345B4F2046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10B66D8-3E93-AA03-ECD5-4CD8BE4CE6BE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E407A3-D6C4-E36B-823F-EBB9F2107F9A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C6293EB-9A76-BD51-E3CA-DB83B79A7CA3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의존성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7ED836-8D9C-E660-940C-71CDD5EA87CD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8FFBE9DF-B752-F490-6C38-B62B64167A15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6914050-8AA8-1488-81FB-E09DD836FF38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FD4A23F8-EFAD-6E5E-1DD2-96A6C7D92F3A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Lombok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Validation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MyBatis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Framework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MySQL Driver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Web</a:t>
            </a:r>
          </a:p>
          <a:p>
            <a:pPr>
              <a:lnSpc>
                <a:spcPct val="150000"/>
              </a:lnSpc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의존성 추가 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90A0E0-64F4-3CCB-F20D-4B9C4A90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A984B37-2CC6-D1FF-505C-2C55C11C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DA92D66-9816-1863-A07B-CA0E0A6BE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FA3D070-B2B9-0A6A-0FA2-9EFB2B843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2004865"/>
            <a:ext cx="5201376" cy="69256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CC8FF85-55AB-2E04-BE62-DB33F57266FF}"/>
              </a:ext>
            </a:extLst>
          </p:cNvPr>
          <p:cNvSpPr/>
          <p:nvPr/>
        </p:nvSpPr>
        <p:spPr>
          <a:xfrm>
            <a:off x="13049252" y="4462463"/>
            <a:ext cx="2683217" cy="34532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17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91D8D-69C6-F0E3-E60B-429CCA89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38FFAB-6B7D-1BAC-2060-4387C6CB2A1E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8A5690E-0AF6-DF95-8CD0-ABD88B1AF80B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6E4F798-99EF-0098-9982-39B3730B43E8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42A4E1-C6D7-0DCC-49C2-16E0EC446A8F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EB6EC60-C8ED-9E5D-94EF-85490769AFB0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의존성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B2FEC7-324C-80C4-A09C-7B45BAACADCC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C51CA848-58BC-8A63-573E-C481C2CCFDB2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47D240D0-68E1-28ED-B548-B21AEBDFF1EC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E54BF6F2-F87A-A571-E77B-B3857907343A}"/>
              </a:ext>
            </a:extLst>
          </p:cNvPr>
          <p:cNvSpPr txBox="1"/>
          <p:nvPr/>
        </p:nvSpPr>
        <p:spPr>
          <a:xfrm>
            <a:off x="1371600" y="2371271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Finish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클릭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EA929E-FE46-C587-3372-65860ED2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FC450486-A232-BA8D-08A2-D434474F6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8A5FC90-D1AE-4AA2-57BB-831347BD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E8D223B-6CF2-EFDA-A501-31BD84EF2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480" y="1434569"/>
            <a:ext cx="6137039" cy="79479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89CA272-EBAF-43B9-A8E0-F6AAF649C261}"/>
              </a:ext>
            </a:extLst>
          </p:cNvPr>
          <p:cNvSpPr/>
          <p:nvPr/>
        </p:nvSpPr>
        <p:spPr>
          <a:xfrm>
            <a:off x="9906000" y="8928619"/>
            <a:ext cx="1133082" cy="40095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724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5B24D-AB83-0871-927E-3D2BD0552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5BCE56-DEC3-8D3A-489E-64DDFC3A5BEB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08918EF-0BC5-93C5-B157-9D3A80FAEFB6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41811FD-9DE2-F3C8-2618-70ABEE562B17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3649F1-4A5A-DAA5-F5B3-F2D201396C14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ADEE1CD-C1A3-8CF5-ABA9-D176BE0382CD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초기 의존성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FFF256-248F-DE3E-280D-A2775523A51C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6100638D-9D6E-9B6E-4AE0-DA3D1DE423D2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882A54C8-45EF-472F-D393-5C087AFD2D10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287C0A-88A8-3EBD-F369-D17307AC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CCE4148-3785-F6AC-D6A8-117001BB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95838B9-0002-BC9F-1FB4-FCFF6E2A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F2FF762-4E21-5184-F2FF-B833527DD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474" y="2546207"/>
            <a:ext cx="15840000" cy="57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8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9DB3F-27B1-2AD5-B2D4-BEBBBBB3D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A42E00-F31A-9100-3D10-FB83E0D6BDF7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10E20A2-93C3-C57F-DE93-BC48A466328A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0AA1AA-ED6E-A761-45ED-02FD87A5B192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C2A862-CEBA-1068-CFA3-D025442F5ABC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593ACDB-FEA9-0775-D497-C5329E3CC70F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후반 의존성 추가 리스트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221DC4-83B5-B129-2E79-2DF27435DC55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E51A8C0-55D6-9EBD-6F18-FD0FDCF6352F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2FF0D430-9A24-8C85-5359-E52583CD84C9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840BCAF-91F7-FBC9-4558-C645BA2A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3100454-0976-435B-2A69-50743380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CFBB80-A5E6-2AC9-5B98-65C8ADDC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599ECC-9099-AD2F-C8BF-AE33F8E9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342" y="2232191"/>
            <a:ext cx="15840000" cy="64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2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429BD-12E0-8FDE-CBB5-944A7BA92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ABFBC-99F7-CFEC-5C93-5FAE2F8D3ADF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F0EA5E1-B7FD-9123-44FF-4DDD3401236E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EABE34-13BE-9120-4459-019A4CFB0C6D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CE6324-1132-B9B0-F75F-EF604B1ADAD4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F6CBC555-FB8D-6225-12DC-FC0C2D5C301E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구조 이해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CD1551-C42A-4B82-400F-6ACDC2EA7B18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DCEBBBC6-DD78-74BC-7F6E-A52CC836D152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B26EA6B-CD9C-947C-7726-F4D72D385791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F0719F-3C3E-94F9-7A35-6AB033E9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9C22A08-3F63-ABC9-20AA-D2A44F1F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72BCB59-C7DB-980E-2240-76D4429E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0663CC2-C359-2119-BCC8-2CF814DF0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800" y="2488329"/>
            <a:ext cx="15840000" cy="58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4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F838-5296-6E0D-C11C-951CA26FE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2E9EA4D7-8FF4-46BB-290E-8DA2D6388BDC}"/>
              </a:ext>
            </a:extLst>
          </p:cNvPr>
          <p:cNvSpPr txBox="1"/>
          <p:nvPr/>
        </p:nvSpPr>
        <p:spPr>
          <a:xfrm>
            <a:off x="1870094" y="4735104"/>
            <a:ext cx="73914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/>
            <a:r>
              <a:rPr lang="en-US" altLang="ko-KR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 </a:t>
            </a:r>
            <a:r>
              <a:rPr lang="ko-KR" altLang="en-US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구성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B1F45DA-EED0-2CD0-52AB-0FA1C0BA0220}"/>
              </a:ext>
            </a:extLst>
          </p:cNvPr>
          <p:cNvSpPr txBox="1"/>
          <p:nvPr/>
        </p:nvSpPr>
        <p:spPr>
          <a:xfrm>
            <a:off x="9626600" y="4279900"/>
            <a:ext cx="6832600" cy="168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000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 구조 및 패키지 관리 방법</a:t>
            </a:r>
          </a:p>
          <a:p>
            <a:pPr marL="342900" lvl="0" indent="-342900" algn="l">
              <a:lnSpc>
                <a:spcPct val="20000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 err="1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application.properties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설정 이해</a:t>
            </a: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20000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의존성 추가 설정 방법</a:t>
            </a: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7F5509F-AA9D-6312-7451-593B46AD82AF}"/>
              </a:ext>
            </a:extLst>
          </p:cNvPr>
          <p:cNvSpPr txBox="1"/>
          <p:nvPr/>
        </p:nvSpPr>
        <p:spPr>
          <a:xfrm>
            <a:off x="949960" y="4929977"/>
            <a:ext cx="799792" cy="3849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08A599-D373-2DB7-6F3B-E029B801741D}"/>
              </a:ext>
            </a:extLst>
          </p:cNvPr>
          <p:cNvSpPr/>
          <p:nvPr/>
        </p:nvSpPr>
        <p:spPr>
          <a:xfrm>
            <a:off x="1051252" y="4762500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7FCBC-33C2-0304-218E-C4EB50724B6D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508DE71-E8D8-E8EC-2344-F9F9D1C4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9281381-86F5-E1FE-9D43-3FC6832E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19D8DA4-A401-AAC5-13FF-83EEBAD4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7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2654B-A176-331A-6C9E-DBD821065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CF22C-0B7D-D453-059C-B4D144078E03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543F9CF1-C177-9951-CBF0-A798A4A847F7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 Convention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50F6ACD-565B-E1EA-8B6A-B0F551640025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5D66031-8A62-6C16-EFB0-122E55B117B0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17696A2-7F88-7E21-6BC9-1A818376F6DA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291D-FC3C-1361-F42F-FDECC0F90690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16C6F96-DAE1-E44B-FA64-9B611B40F1C4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 Convention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12508796-8D8F-7EB1-0240-AC0A9D3C9DAF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관례에 따라 설정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(Configuration)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최소화하고 개발자가 코드 구현에만 집중할 수 있도록 만든 구조적 철학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쉽게 말해 개발자가 일일이 처음부터 설정하지 않고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프로젝트의 기본값으로 시작하고 추가 설정만 따로 설정하게 하는 방식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장점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 시간 단축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빠른 생산성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일관성 향상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0556A-66A8-6120-BB35-9452ACC9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3E60981-F5CA-16DC-47AF-5A27C1FF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C09123A-1F21-25A7-189B-1DBCD935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2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C62B5-56FD-0824-1DDE-33B2469D8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8E6E73-7ACE-55D3-3A34-96BAF41190DE}"/>
              </a:ext>
            </a:extLst>
          </p:cNvPr>
          <p:cNvGrpSpPr/>
          <p:nvPr/>
        </p:nvGrpSpPr>
        <p:grpSpPr>
          <a:xfrm>
            <a:off x="838200" y="1941454"/>
            <a:ext cx="16200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5170AEF-6997-F0A6-CF04-E0E4458815FE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BFDEBB-EBF5-8DD5-2E9C-F1800DA0F72E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5F46FB-0693-7015-18FA-A41248659974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DA0E407B-DAD8-8CDE-764E-7D5C9572C80C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FA76D-A5FE-CA99-CE5B-45D3149366D1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614373A-A385-278D-F312-844A08C511A1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5E2815FB-4879-A4D7-D33E-CEC6F902F537}"/>
              </a:ext>
            </a:extLst>
          </p:cNvPr>
          <p:cNvSpPr txBox="1"/>
          <p:nvPr/>
        </p:nvSpPr>
        <p:spPr>
          <a:xfrm>
            <a:off x="1371600" y="3016249"/>
            <a:ext cx="13715999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AutoNum type="arabicPeriod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6D36A2-4538-5EB1-AD08-AC7E8D83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B1A307C-3A06-8CC0-F347-E7BAC500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5FFDE71-4C6B-429B-F60F-E909AD10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B764351-F457-38E0-D901-61788C74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800" y="2488329"/>
            <a:ext cx="15840000" cy="58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9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E2F7B-1474-CCA2-3F39-95337A126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51A3CA-333F-B65E-E9BB-5CF17D91ABAD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F6C5ACE-9CC6-C962-EFFB-7160C99D331A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관리 방법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(1)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FE7416-90C6-E91C-1AD9-F8F2E4511B0F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610FED7-0DD6-2F10-CA46-7E73585ABF65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67590A1-761A-A8D9-6E2C-0E6CB2F6F30F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FB7B73-7929-5178-652F-B62E69173183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D5929D27-87FD-6FE5-B896-E9CA48534646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규칙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C757F17F-3DF5-0D3B-A978-D8CA3D318C6A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메인 클래스 기준으로 하위 패키지만 컴포넌트 스캔</a:t>
            </a: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ko-KR" altLang="en-US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`@</a:t>
            </a:r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SpringBootApplication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 붙은 클래스가 있는 **패키지를 기준으로 그 하위 패키지 전체**를 스캔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lvl="0" algn="l"/>
            <a:endParaRPr lang="ko-KR" altLang="en-US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`@Component`, `@Controller`, `@Service`, `@Mapper`, `@Repository`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등이 자동 등록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632D1-2217-6260-BEE2-406A2CC3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2A156DD-63B7-1194-0FCF-56A8640F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D52D15A-F94B-76DE-0504-CB7B4407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F07207-82D4-A133-AAE9-5135B3D36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552395"/>
            <a:ext cx="12165123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8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870094" y="4735104"/>
            <a:ext cx="73914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/>
            <a:r>
              <a:rPr lang="en-US" altLang="ko-KR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 </a:t>
            </a:r>
            <a:r>
              <a:rPr lang="ko-KR" altLang="en-US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소개</a:t>
            </a:r>
            <a:endParaRPr lang="en-US" altLang="ko-KR" sz="4400" dirty="0">
              <a:solidFill>
                <a:srgbClr val="00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26600" y="4279900"/>
            <a:ext cx="7289800" cy="168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Spring Framework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</a:t>
            </a:r>
            <a:r>
              <a:rPr lang="en-US" altLang="ko-KR" sz="2800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Spring Boot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개요</a:t>
            </a: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Spring Boot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장점과 특징</a:t>
            </a: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환경 설정과 프로젝트 생성</a:t>
            </a:r>
            <a:endParaRPr 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778FFEE-E592-E034-A39D-1481B98D8BF1}"/>
              </a:ext>
            </a:extLst>
          </p:cNvPr>
          <p:cNvSpPr txBox="1"/>
          <p:nvPr/>
        </p:nvSpPr>
        <p:spPr>
          <a:xfrm>
            <a:off x="949960" y="4929977"/>
            <a:ext cx="799792" cy="3849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28F2FF-97D5-4371-5765-A1B654480638}"/>
              </a:ext>
            </a:extLst>
          </p:cNvPr>
          <p:cNvSpPr/>
          <p:nvPr/>
        </p:nvSpPr>
        <p:spPr>
          <a:xfrm>
            <a:off x="1051252" y="4762500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4ED318-9C36-65AD-626E-67CFA8AADFB6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FC235D-E1A1-1C50-CC56-32C1C042C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F6A3E1A-4C3C-E4E1-3B09-FFA9A1E31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AB1C3CC-DD96-CE04-0BAD-D9560655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5EE16-7B4C-A798-665C-342B2B060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AAD432-5032-A847-D3CD-2E11AF101962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0ADAB55E-C9D3-D114-11AB-F7357655504D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관리 방법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(2)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9F01BF-F4BF-5577-CE5C-4B42E6459BC9}"/>
              </a:ext>
            </a:extLst>
          </p:cNvPr>
          <p:cNvGrpSpPr/>
          <p:nvPr/>
        </p:nvGrpSpPr>
        <p:grpSpPr>
          <a:xfrm>
            <a:off x="838200" y="1941454"/>
            <a:ext cx="144018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54007DC-10EC-4B35-F108-628BB6244C65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D9757E2-A4F1-892E-ACCE-93CA300D3E31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71A4C7-EDBB-E8E2-1DFD-5ADA1367E7B2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9AEB367-3C08-9A4D-311F-140171755962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올바른 패키지 구조를 만들기 위한 규칙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56015971-8AC7-04CA-6053-DBA3D9C55DFC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75801-013E-9D9A-4618-27EE6943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F4E7E52-FCFA-CF63-276D-413BA6B6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9A064F8-2F45-5A91-931D-C0D0C8B2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1D30F9-AB49-A5C7-2DEB-9920E3E6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38034"/>
              </p:ext>
            </p:extLst>
          </p:nvPr>
        </p:nvGraphicFramePr>
        <p:xfrm>
          <a:off x="1524000" y="3583495"/>
          <a:ext cx="12935132" cy="4056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11710">
                  <a:extLst>
                    <a:ext uri="{9D8B030D-6E8A-4147-A177-3AD203B41FA5}">
                      <a16:colId xmlns:a16="http://schemas.microsoft.com/office/drawing/2014/main" val="1125868972"/>
                    </a:ext>
                  </a:extLst>
                </a:gridCol>
                <a:gridCol w="8623422">
                  <a:extLst>
                    <a:ext uri="{9D8B030D-6E8A-4147-A177-3AD203B41FA5}">
                      <a16:colId xmlns:a16="http://schemas.microsoft.com/office/drawing/2014/main" val="2910178145"/>
                    </a:ext>
                  </a:extLst>
                </a:gridCol>
              </a:tblGrid>
              <a:tr h="1014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이유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2486"/>
                  </a:ext>
                </a:extLst>
              </a:tr>
              <a:tr h="1014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 클래스는 항상 최상위 패키지에 위치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전체 프로젝트를 스캔하기 위해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5086"/>
                  </a:ext>
                </a:extLst>
              </a:tr>
              <a:tr h="1014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소스 코드는 메인 클래스 기준 하위 패키지에 위치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자동 등록이 되도록 하기 위함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55864"/>
                  </a:ext>
                </a:extLst>
              </a:tr>
              <a:tr h="1014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 클래스보다 바깥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상위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에 위치한 클래스는 등록 안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컴포넌트 스캔 대상이 아님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45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095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0B643-14C0-FF4E-E19B-816BE287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A323F-9277-7FD9-2D2F-AFF2705FBEA6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B399360-9EC1-5A55-353B-1D3C54D2D2A6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구성 방식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(1)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A1E7FB-2936-B3EF-D1C0-D43F7910B2C6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66E19F7-B38D-AFB8-447F-D9BD9C495073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C8FA3E8-665C-47A1-4531-1EB7F0BC2731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F8C63F-95AB-5C80-B81B-5EFCF6B88446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F313656-0466-036D-D1AB-51D155A27984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방법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1]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기능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계층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중심 구조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기초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소규모 프로젝트에 적합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84FE1534-F318-ACD5-3562-E22A0C8CD600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2CF3A-D480-DA5B-10C7-2F32CF9E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AAD3A19-A0BD-8FA3-94EE-18107A9F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CE009A3-CAA2-87E4-4E63-41BF65A7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434171-9129-6755-CA9C-A8D35B670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009" y="3647056"/>
            <a:ext cx="10048963" cy="32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45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03A22-DA3B-001F-B772-895F4787C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5110C5-7AC0-F9F1-ED92-4777C579DF75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9B86A128-2455-A343-F40B-4F6F6E13F506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구성 방식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(2)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D3D09D-8D90-1ED9-0F76-F3085381F8D9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85918C1-7BCF-679E-9D7C-33E78FB51FF5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B13BDC-9AEE-B114-27F9-5B9080CFE99B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841CD5-CE93-32A3-03F1-84AD5FE96A0F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7FCB02E-B5D0-F210-09E1-95987025AB3D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방법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2]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도메인 중심 구조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실무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대규모 프로젝트에 적합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1CD3682B-7053-C8DD-B909-11F9BDCE1846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B92D1-916A-2921-E39F-5C373B9C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577AB5F-DBF7-D200-F5BE-59E856E1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67776FD-0306-A270-2DEF-A26F69B0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B10A28-621F-5BF6-F4D0-4BA86C2E0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199" y="3289651"/>
            <a:ext cx="8005353" cy="48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27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A1696-2101-BB4D-F125-37C7BE08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64D191-DA53-415D-BC9D-8F75E793DD95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AC41985C-E239-BC7A-FB0E-EFF344C0E206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구성 방식에 따른 장단점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9D0D53-2EBC-C5B9-4ECD-9C510A8C5009}"/>
              </a:ext>
            </a:extLst>
          </p:cNvPr>
          <p:cNvGrpSpPr/>
          <p:nvPr/>
        </p:nvGrpSpPr>
        <p:grpSpPr>
          <a:xfrm>
            <a:off x="838200" y="1941454"/>
            <a:ext cx="141732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335F941-1EED-48DB-4C97-96ADDFC0865F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325DA4-6965-EA82-0801-6FFEE8AC2161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CDF4F5-75BD-14A5-8CBC-8468968FB6BB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2CED089F-07AC-B6E0-E341-C8DB78612870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기능 중심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도메인 중심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A099AB68-7269-0E47-C4DB-2B3CA1A4EB4A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A36EE-55F2-37D4-7DBD-295D818B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4062B88-E30A-942E-B135-B01D5439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A10311B-9B2C-AFD7-5A9A-A146A791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C5ED99-79FF-D23C-1F7B-A9F77C244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77041"/>
              </p:ext>
            </p:extLst>
          </p:nvPr>
        </p:nvGraphicFramePr>
        <p:xfrm>
          <a:off x="1524000" y="3583495"/>
          <a:ext cx="12935132" cy="3042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11710">
                  <a:extLst>
                    <a:ext uri="{9D8B030D-6E8A-4147-A177-3AD203B41FA5}">
                      <a16:colId xmlns:a16="http://schemas.microsoft.com/office/drawing/2014/main" val="1125868972"/>
                    </a:ext>
                  </a:extLst>
                </a:gridCol>
                <a:gridCol w="4311711">
                  <a:extLst>
                    <a:ext uri="{9D8B030D-6E8A-4147-A177-3AD203B41FA5}">
                      <a16:colId xmlns:a16="http://schemas.microsoft.com/office/drawing/2014/main" val="2910178145"/>
                    </a:ext>
                  </a:extLst>
                </a:gridCol>
                <a:gridCol w="4311711">
                  <a:extLst>
                    <a:ext uri="{9D8B030D-6E8A-4147-A177-3AD203B41FA5}">
                      <a16:colId xmlns:a16="http://schemas.microsoft.com/office/drawing/2014/main" val="2422623977"/>
                    </a:ext>
                  </a:extLst>
                </a:gridCol>
              </a:tblGrid>
              <a:tr h="1014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2486"/>
                  </a:ext>
                </a:extLst>
              </a:tr>
              <a:tr h="1014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기능 중심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구조가 직관적이고 간단함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규모가 커지면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혼잡해진다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5086"/>
                  </a:ext>
                </a:extLst>
              </a:tr>
              <a:tr h="1014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도메인 중심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유지보수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/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확장성에 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처음엔 익숙하지 않을 수 있다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5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959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DE232-09F1-1420-605A-641E9A229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7B8497-ECAC-F4F5-1F47-B74E448CE202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55DA6275-53E4-5467-CE7D-7E05CF28B353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application.properties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38B6491-E23E-93A5-2C03-980DCB7CB952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D51FF10-6547-1D26-8F9E-68BAE06A215E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43DA91C-3D7C-97AD-ABD9-FECA3F64D2D6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062EA8-51E8-1C3D-E970-B9DB30A5309A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B71C9E9-E10A-C464-9CE4-868ABA8B151A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application.properties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0295DCEC-62BF-7180-0CE7-4E960CF1B09B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8F27E-52D1-8699-FCA1-CDDA9ACB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4700CF0-1B50-2A93-23C5-55555CDD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19CF64F-A7EE-0DC3-ADB2-C3325503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2937B3DD-5D6C-FC97-DA76-4396A9057CD2}"/>
              </a:ext>
            </a:extLst>
          </p:cNvPr>
          <p:cNvSpPr txBox="1"/>
          <p:nvPr/>
        </p:nvSpPr>
        <p:spPr>
          <a:xfrm>
            <a:off x="1524000" y="31686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application.properties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프로젝트의 모든 설정을 담는 핵심 파일이며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뷰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DB,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로그 등 모든 동작 방식은 이 파일로 제어할 수 있다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위치는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src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/main/resources/</a:t>
            </a:r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application.properties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이 파일을 자동으로 로드해서 설정 내용을 반영</a:t>
            </a: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1F2587-F569-4D15-FED7-63D06E132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336469"/>
            <a:ext cx="12136960" cy="346380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C03CD-E0AD-55DE-8E61-7395F9E16D6A}"/>
              </a:ext>
            </a:extLst>
          </p:cNvPr>
          <p:cNvSpPr/>
          <p:nvPr/>
        </p:nvSpPr>
        <p:spPr>
          <a:xfrm>
            <a:off x="4128956" y="6972300"/>
            <a:ext cx="4786444" cy="175260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02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4744B-F15C-18C5-58B1-F9D6F60A6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0CABAE-73CC-B92D-02E5-1887A39E3203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38BEDC17-1BEF-4020-30DD-FC208A4B888C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주요 설정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(1)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3DDE012-C622-DA6D-DDF3-CDCDFCEF30EF}"/>
              </a:ext>
            </a:extLst>
          </p:cNvPr>
          <p:cNvGrpSpPr/>
          <p:nvPr/>
        </p:nvGrpSpPr>
        <p:grpSpPr>
          <a:xfrm>
            <a:off x="838200" y="1941454"/>
            <a:ext cx="162306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97879A4-29AA-F141-F19B-A11F20AEC362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2F9F6-E4C2-2AF2-AF98-472238E1D76B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D4B9EE-A32C-E793-0641-F1D8B2636E57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C96BE18F-714B-BE3D-27CA-EC1CDFBF0DE6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 관련 설정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B03BEC99-5A60-F4E2-7B09-7E0C4852BB65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D72E3-6978-56B2-6FA4-5FFCBAAA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32DD673-5F3E-EEE4-7F0E-C0A2C319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6D2C8E9-67E1-02F9-05FA-2C677B07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5F2CDC-4316-4004-76C7-E49FF77FB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378" y="3763124"/>
            <a:ext cx="15199243" cy="228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32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10896-CFA4-31CE-E882-1FB80831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12F74C-48C9-D3C0-D027-8D4704585A4A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CC637C6-8751-94F8-AC8F-1A487CE0B68E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주요 설정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(2)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C8E783-3CB7-DB26-569E-1CEF192B1AEF}"/>
              </a:ext>
            </a:extLst>
          </p:cNvPr>
          <p:cNvGrpSpPr/>
          <p:nvPr/>
        </p:nvGrpSpPr>
        <p:grpSpPr>
          <a:xfrm>
            <a:off x="838200" y="1941454"/>
            <a:ext cx="162306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B5429CA-6B8A-6836-8A47-6DE8B796E8EC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BF52B1-8148-3E93-498B-BB455EDEA707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CDC442-E8FB-E704-793E-4431E4BCBF3B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2C9CA03-01E2-37A0-E852-4248541C15EB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뷰 설정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(JSP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 시 필수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0042A45F-E4AD-82C0-2EBE-504DE2EDA21B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2A4B-4A9D-8CFB-2C4C-BDD8033D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82DC327-FC49-D5EC-D280-6EE3423F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9A08A57-C9BF-B0A6-9B45-B35F3EF1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0F190D-32C8-72CE-EDA5-F5A291E7D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18" y="3816287"/>
            <a:ext cx="15528382" cy="26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9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D2DF7-0C3D-FE6E-2AF7-0726F89E4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40176-3FD1-F245-64F0-526FA8D173B5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3E868DB-78CC-5C52-ECFB-CE3EB12197A4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주요 설정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(3)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2C2B6-C927-1665-23E5-7FEEFDF0EB03}"/>
              </a:ext>
            </a:extLst>
          </p:cNvPr>
          <p:cNvGrpSpPr/>
          <p:nvPr/>
        </p:nvGrpSpPr>
        <p:grpSpPr>
          <a:xfrm>
            <a:off x="838200" y="1941454"/>
            <a:ext cx="162306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B92F804-7187-EE12-8B29-187D30ADC9BD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BF922D-C1BE-6392-0585-A4F3E9C01371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406D8D-EC82-1170-891E-640C71F2E3FE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07C284E7-BA1F-D315-63FF-8414E55E0224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 설정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DA0D7F03-2C28-1984-349D-E641D524B427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9129D-5A1B-D2CF-8587-BFB1D500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5DBC376-082D-035C-42D9-90D0D911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15667CF-0273-893C-F919-72851672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73D2DF-761F-49A3-0186-C3BC1CA6B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662" y="3164773"/>
            <a:ext cx="14942328" cy="35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38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68777-465A-1279-5F92-6CE03EA95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1F6CEE-1143-4AA5-0194-5FD9B794BEB9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7B51348-EB46-4442-2FF6-ED66BB0A770A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주요 설정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(4)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5ECE92-22C6-AE6B-2346-6B41EC5902E0}"/>
              </a:ext>
            </a:extLst>
          </p:cNvPr>
          <p:cNvGrpSpPr/>
          <p:nvPr/>
        </p:nvGrpSpPr>
        <p:grpSpPr>
          <a:xfrm>
            <a:off x="838200" y="1941454"/>
            <a:ext cx="162306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CB383DF-1FF8-D772-AC52-E2BB8CB5D637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64F8D8-C81D-3E09-2B94-02EF108873ED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9A17A4-F315-321F-C428-DC501AF6450F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98CEA54C-0627-0226-8618-6D8CF5FE7108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MyBatis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관련 설정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AE64FA1-818A-19E8-56A7-85DBA9B63433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D3CFE-A5D3-A2BB-B61B-E2446926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2DDF9DE-A321-8553-8F69-217F40C9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599FEA5-4E13-4A21-FC50-D83670F2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5D166F-4B1C-6A13-7652-36B29FF70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434" y="3918686"/>
            <a:ext cx="14243076" cy="26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2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203E7-EA60-EDBD-8AB2-74B2009B8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B15212-A2D7-C264-F46D-F8FE559341C6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B327A39B-F75B-80AE-C7B0-8D37433BAA7E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의존성 추가 설정 방법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(1)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00E2515-2633-0D58-3FE5-B499C96AD04D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9D24B84-6A81-0404-B175-BF6B1E9EDE1F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C170DA-5B6E-4A56-F079-1AC3180B538D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B02409-131B-97B5-AA4D-E933806AFD02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6E77C25-7259-2F19-56B8-90F8C4075AFF}"/>
              </a:ext>
            </a:extLst>
          </p:cNvPr>
          <p:cNvSpPr txBox="1"/>
          <p:nvPr/>
        </p:nvSpPr>
        <p:spPr>
          <a:xfrm>
            <a:off x="1371599" y="2386691"/>
            <a:ext cx="10265145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spring-boot-</a:t>
            </a:r>
            <a:r>
              <a:rPr lang="en-US" altLang="ko-KR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devtools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추가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27409730-9630-DEBD-1D3C-93B90B1861B5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E45C2-2403-F6B7-8DEC-BEE21AD6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628B0C6-8A8E-8B9D-A3FF-1AC69441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35FF0F9-E9ED-53B7-28F4-9D42FA29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9A24BDB4-C81D-B4F2-8212-CD0E0D19AC47}"/>
              </a:ext>
            </a:extLst>
          </p:cNvPr>
          <p:cNvSpPr txBox="1"/>
          <p:nvPr/>
        </p:nvSpPr>
        <p:spPr>
          <a:xfrm>
            <a:off x="1524000" y="31686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spring-boot-</a:t>
            </a:r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devtools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자동 재시작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(Auto Restart), </a:t>
            </a:r>
          </a:p>
          <a:p>
            <a:pPr marL="457200" lvl="0" indent="-457200" algn="l">
              <a:buFont typeface="Wingdings" panose="05000000000000000000" pitchFamily="2" charset="2"/>
              <a:buChar char="§"/>
            </a:pP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라이브 </a:t>
            </a:r>
            <a:r>
              <a:rPr lang="ko-KR" altLang="en-US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리로드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21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LiveReload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캐시 비활성화 등의 개발 편의 기능을 제공하는 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 </a:t>
            </a:r>
            <a:r>
              <a:rPr lang="ko-KR" altLang="en-US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전용 개발 지원 도구입니다</a:t>
            </a:r>
            <a:r>
              <a:rPr lang="en-US" altLang="ko-KR" sz="21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26C27E-EF0B-20BC-63CC-8F661F011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4403486"/>
            <a:ext cx="8818873" cy="40166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1D2426-292D-DBD3-F62D-D338608B17C4}"/>
              </a:ext>
            </a:extLst>
          </p:cNvPr>
          <p:cNvSpPr/>
          <p:nvPr/>
        </p:nvSpPr>
        <p:spPr>
          <a:xfrm>
            <a:off x="4724400" y="6591300"/>
            <a:ext cx="3948244" cy="60960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3D764-2790-28A8-B928-5B51D37CE42A}"/>
              </a:ext>
            </a:extLst>
          </p:cNvPr>
          <p:cNvSpPr txBox="1"/>
          <p:nvPr/>
        </p:nvSpPr>
        <p:spPr>
          <a:xfrm>
            <a:off x="8612127" y="6687458"/>
            <a:ext cx="135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E9F1E4"/>
                </a:highlight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2026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12A7E-CB97-6EA3-D363-FCB50FEA9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7D84E-9FBE-52D7-CA8B-3456D43BF454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9F11F8B-165D-5BD1-4E4F-82A357F53314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Framework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207BB9-A162-B8E3-6FE6-0AE2BA030A15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883A0C6-FC5F-4AE5-54A1-DEDFD6DCBD6F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8C7E22-1CA8-A105-F7FA-E63B34FC016F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151AF4-8698-21DB-8989-9B5826C77746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F20D87C6-A98B-4550-A326-BF2BFC109E99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Framework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D3A5E83C-B463-1528-B960-78B82783D206}"/>
              </a:ext>
            </a:extLst>
          </p:cNvPr>
          <p:cNvSpPr txBox="1"/>
          <p:nvPr/>
        </p:nvSpPr>
        <p:spPr>
          <a:xfrm>
            <a:off x="1371600" y="3016249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기반의 오픈소스 애플리케이션 프레임워크  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주요 특징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의존성 주입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(Dependency Injection),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관점 지향 프로그래밍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(AOP),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트랜잭션 관리 등 제공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대규모 엔터프라이즈 애플리케이션 개발에 많이 사용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복잡한 설정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(XML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Bean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등록 등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 필요함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C1291-704B-A4D6-6B7A-6705F81F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4B11411-C8A2-05CC-6BE4-0B303BAF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BDB906E-9A5C-64D5-9D14-E161B0DC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1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12F94-6DBD-3D95-5808-342C0A62D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D1BCC3-5C9D-EFF7-389D-3E3FF964A461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D32E000D-DDDD-C5CA-2D1C-5D0DDE70D72C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의존성 추가 설정 방법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(2)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21F7BE-B6EF-766B-C840-A46E84866C47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18AC09F-5088-94C1-6BEF-AB22080C1C21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412B109-813E-EA49-3DC5-5C71E7400357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AD0478-9093-72E1-9811-BB9AEC76355C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992EC24-FA86-695B-7622-63384F927D29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74F14-6682-236B-7059-C47E5A23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82EA528-1241-1AC3-D2EC-7141C50C2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3318D35-C5D4-D17F-7E6C-571814E9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3CF3AF-A125-9892-5608-FC8EFEC8A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944" y="1530531"/>
            <a:ext cx="5182323" cy="76496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AF1CB3-47B6-B0D6-6CDA-BD9A63E14A80}"/>
              </a:ext>
            </a:extLst>
          </p:cNvPr>
          <p:cNvSpPr/>
          <p:nvPr/>
        </p:nvSpPr>
        <p:spPr>
          <a:xfrm>
            <a:off x="1939412" y="2989961"/>
            <a:ext cx="5182323" cy="489797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983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54AF-F8AD-2319-0504-DD5266D8F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3E722-86AE-182D-FA78-0D319F694885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DF7040C-EB63-AFCA-0E75-DDD31164E0C9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의존성 추가 설정 방법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(3)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790BBE-71F3-2BCA-A173-23472A15D293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D56BA48-6B25-CBD3-D3FB-0710913821D5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BDA1F7-54DC-5619-0B10-3A5AEACF855A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038B05-1CE0-31D3-7763-BBD705E5C6F5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2061EDBD-C6E8-4A1E-D1CF-7D1484F6B16D}"/>
              </a:ext>
            </a:extLst>
          </p:cNvPr>
          <p:cNvSpPr txBox="1"/>
          <p:nvPr/>
        </p:nvSpPr>
        <p:spPr>
          <a:xfrm>
            <a:off x="1371600" y="3016249"/>
            <a:ext cx="10265145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buFont typeface="Wingdings" panose="05000000000000000000" pitchFamily="2" charset="2"/>
              <a:buChar char="§"/>
            </a:pPr>
            <a:endParaRPr lang="en-US" altLang="ko-KR" sz="21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C7C25-5F16-5E49-DD22-7511D6EA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AB24ABD-57FF-8C40-53E8-E7588DFB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3B52694-BF80-4870-5FB3-4DA06D46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40D0ACF-11A7-C0F0-707D-5CDB613F7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144" y="2062150"/>
            <a:ext cx="13129598" cy="70692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FB4FB7-E47D-CF83-A49D-2D74BD4AF184}"/>
              </a:ext>
            </a:extLst>
          </p:cNvPr>
          <p:cNvSpPr/>
          <p:nvPr/>
        </p:nvSpPr>
        <p:spPr>
          <a:xfrm>
            <a:off x="2306640" y="4512999"/>
            <a:ext cx="6532559" cy="398330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232006-DEAC-99A0-5244-5DFB4869E7FF}"/>
              </a:ext>
            </a:extLst>
          </p:cNvPr>
          <p:cNvSpPr/>
          <p:nvPr/>
        </p:nvSpPr>
        <p:spPr>
          <a:xfrm>
            <a:off x="8983821" y="4512999"/>
            <a:ext cx="6532559" cy="398330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957CD-6F1A-AC57-6EB7-78F9A74F0444}"/>
              </a:ext>
            </a:extLst>
          </p:cNvPr>
          <p:cNvSpPr/>
          <p:nvPr/>
        </p:nvSpPr>
        <p:spPr>
          <a:xfrm>
            <a:off x="11211215" y="5375458"/>
            <a:ext cx="2030379" cy="442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붙여 넣기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2833D4-49AE-6BA6-60D3-B8482A7C58C7}"/>
              </a:ext>
            </a:extLst>
          </p:cNvPr>
          <p:cNvSpPr/>
          <p:nvPr/>
        </p:nvSpPr>
        <p:spPr>
          <a:xfrm>
            <a:off x="4107808" y="4959979"/>
            <a:ext cx="2602941" cy="636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추가 </a:t>
            </a:r>
            <a:r>
              <a:rPr lang="ko-KR" altLang="en-US" dirty="0" err="1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해야할</a:t>
            </a:r>
            <a:r>
              <a:rPr lang="ko-KR" altLang="en-US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코드</a:t>
            </a:r>
            <a:r>
              <a:rPr lang="en-US" altLang="ko-KR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복사</a:t>
            </a:r>
            <a:r>
              <a:rPr lang="en-US" altLang="ko-KR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0CF372-9128-8938-09B8-5D95030BB350}"/>
              </a:ext>
            </a:extLst>
          </p:cNvPr>
          <p:cNvSpPr/>
          <p:nvPr/>
        </p:nvSpPr>
        <p:spPr>
          <a:xfrm>
            <a:off x="10616707" y="3912328"/>
            <a:ext cx="3266785" cy="442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현재 프로젝트 </a:t>
            </a:r>
            <a:r>
              <a:rPr lang="en-US" altLang="ko-KR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pom.xml</a:t>
            </a:r>
            <a:endParaRPr lang="ko-KR" altLang="en-US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549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C870-9D6D-D3ED-697F-D7012944D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4E476A4F-C4D7-CFE2-0988-A4DE91345462}"/>
              </a:ext>
            </a:extLst>
          </p:cNvPr>
          <p:cNvSpPr txBox="1"/>
          <p:nvPr/>
        </p:nvSpPr>
        <p:spPr>
          <a:xfrm>
            <a:off x="1870094" y="4735104"/>
            <a:ext cx="73914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/>
            <a:r>
              <a:rPr lang="en-US" altLang="ko-KR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</a:t>
            </a:r>
            <a:r>
              <a:rPr lang="ko-KR" altLang="en-US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활용한 뷰 구성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A813491-9ED7-37CD-6294-D6CF064FBDBF}"/>
              </a:ext>
            </a:extLst>
          </p:cNvPr>
          <p:cNvSpPr txBox="1"/>
          <p:nvPr/>
        </p:nvSpPr>
        <p:spPr>
          <a:xfrm>
            <a:off x="9626600" y="4279900"/>
            <a:ext cx="6832600" cy="168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JSP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문법 및 개념 소개</a:t>
            </a: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JSTL </a:t>
            </a:r>
            <a:r>
              <a:rPr lang="ko-KR" altLang="en-US" sz="2800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소개</a:t>
            </a:r>
            <a:endParaRPr lang="en-US" altLang="ko-KR" sz="2800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Controller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활용한 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JSP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페이지 연결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Model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이용한 데이터 전달 및 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JSP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</a:t>
            </a:r>
            <a:endParaRPr 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A81648D-14FE-DAF2-00D7-9AC2BFA9F5B4}"/>
              </a:ext>
            </a:extLst>
          </p:cNvPr>
          <p:cNvSpPr txBox="1"/>
          <p:nvPr/>
        </p:nvSpPr>
        <p:spPr>
          <a:xfrm>
            <a:off x="949960" y="4929977"/>
            <a:ext cx="799792" cy="3849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3F6B66-BAE6-FE06-DE32-20AE1A61F6EC}"/>
              </a:ext>
            </a:extLst>
          </p:cNvPr>
          <p:cNvSpPr/>
          <p:nvPr/>
        </p:nvSpPr>
        <p:spPr>
          <a:xfrm>
            <a:off x="1051252" y="4762500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9E674A-E0E5-1A5A-086C-17A955959A40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95FFD81-C5A4-4F4A-2765-A2186FBD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28E7C83-5500-7934-D56F-B391A52D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838663C-7BA1-B215-6E8E-B2141519C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10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89DB0-2742-CAA9-428B-164F773E6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78DF11-487B-3F19-FFCE-614A14250803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58A11B8-8AFC-3E82-ACE7-9943948CD4AD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템플릿 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(Template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6F50EB-91CF-9B1E-778D-8699374CBDB8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82BF3BB-F11F-5CC6-A9C2-59B458A13F2B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63BCF8B-B77D-6222-6192-22A85C52DC55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4FD553-A845-ADEB-16AC-31D7180168B5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6FC5DCF2-2E47-7902-1BA2-D8F342770701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템플릿 이란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C9682395-4692-33B2-DD0F-014D5D6B68FE}"/>
              </a:ext>
            </a:extLst>
          </p:cNvPr>
          <p:cNvSpPr txBox="1"/>
          <p:nvPr/>
        </p:nvSpPr>
        <p:spPr>
          <a:xfrm>
            <a:off x="1371600" y="3016249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고정된 틀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(HTML)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동적으로 바뀌는 데이터를 끼워 넣어 웹 페이지를 만드는 기술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추가 정리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HTML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코드는 대부분 그대로 유지됨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틀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부분만 동적으로 바뀜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재사용성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가독성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유지보수성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MVC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와의 연결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8113D-5F00-B29D-6C39-E7951F78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778282D-1E52-D223-F569-03AF6F785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BC12500-B6F6-2F4A-27F0-17548965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29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D0004-E1DD-1F28-EE84-E154EF573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9F2F19-96A9-B6E4-D7F7-80D5667E2AC3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5B5CD4BC-ABFB-00AF-44E7-B33C1AC64077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Server Pages (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08D1F9-9953-3AA1-5373-DD6449D85AD7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BDFC85D-0136-425D-67F7-E2D08E5EFFBA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BC8ED41-1A18-0D59-E96A-7835431BAD3F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037990-129B-88E2-B543-0012EA38B005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3923A5C-3BB7-4804-6B7E-3609482F4F0D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36B304C2-CD30-04A9-AEAA-FB744C677597}"/>
              </a:ext>
            </a:extLst>
          </p:cNvPr>
          <p:cNvSpPr txBox="1"/>
          <p:nvPr/>
        </p:nvSpPr>
        <p:spPr>
          <a:xfrm>
            <a:off x="1371600" y="3016249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Server Pages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약자로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HTML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안에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코드를 삽입해서 서버에서 동적으로 웹 페이지를 생성하는 기술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서버에서 실행되고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클라이언트에게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HTML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결과만 전송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Servlet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으로 변환된 뒤 </a:t>
            </a:r>
            <a:r>
              <a:rPr lang="ko-KR" altLang="en-US" sz="25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컴파일되어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동작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MVC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View(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출력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담당하는 기술 중 하나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파일의 확장자는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`.</a:t>
            </a:r>
            <a:r>
              <a:rPr lang="en-US" altLang="ko-KR" sz="25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끝난다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BFB91-3FEA-1282-8E87-63F89EBC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A69AE5A-84FD-FF68-C8EF-1FC4177C5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48224FC-8A24-0A1E-7480-0CEDB503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63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42B70-5AF6-870D-BC89-D24C9E81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AB524E-3A42-D5A2-CD65-E81307DD6D97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CCE3CA89-A997-1B90-9A66-87DC8710DE56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 생성 위치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CE83A8-FF67-848C-6661-1DA61992E0D0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11DD493-842E-0C9C-3790-9DB109B9DA74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9975F4F-4EFA-E013-C103-37693803FA64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8FF1EA-97E6-A3F3-8F6C-99214FF75746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A8F56AC-C628-228B-F46D-7F3D2A53ECA6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 생성 위치 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70D488F-D978-F702-03C8-7F0E970F85B0}"/>
              </a:ext>
            </a:extLst>
          </p:cNvPr>
          <p:cNvSpPr txBox="1"/>
          <p:nvPr/>
        </p:nvSpPr>
        <p:spPr>
          <a:xfrm>
            <a:off x="1371600" y="3016249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파일은 반드시 해당 경로에 위치해 있어야 한다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경로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en-US" altLang="ko-KR" sz="25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src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/main/webapp/WEB-INF/views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WEB-INF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안에 있는 이유는 직접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URL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접근 방지 목적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보안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00BDC-E9D7-C0DC-94C5-A6357C8C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5C8A5A4-99E6-9F0E-D791-14FB5A41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FC5CA6-DCBC-9C1D-57A4-412FF43F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83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7ACD7-D9FB-445E-DAF4-347F3C998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892A94-DB24-9CCD-AFE7-5B7C553FC0B5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674A4FA-D5EB-EACB-94B2-5F710C5072BE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문법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8A195-A66F-F616-C852-BEEAB0F06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5CB840E-7C3A-CBE1-8B6D-C79B86ED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E277A4C-B5F4-5021-6388-9322BBD4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744104-7265-2DA1-FC68-8B0619CE3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86804"/>
              </p:ext>
            </p:extLst>
          </p:nvPr>
        </p:nvGraphicFramePr>
        <p:xfrm>
          <a:off x="1596445" y="2132655"/>
          <a:ext cx="15095110" cy="64565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5392">
                  <a:extLst>
                    <a:ext uri="{9D8B030D-6E8A-4147-A177-3AD203B41FA5}">
                      <a16:colId xmlns:a16="http://schemas.microsoft.com/office/drawing/2014/main" val="1125868972"/>
                    </a:ext>
                  </a:extLst>
                </a:gridCol>
                <a:gridCol w="5061674">
                  <a:extLst>
                    <a:ext uri="{9D8B030D-6E8A-4147-A177-3AD203B41FA5}">
                      <a16:colId xmlns:a16="http://schemas.microsoft.com/office/drawing/2014/main" val="2910178145"/>
                    </a:ext>
                  </a:extLst>
                </a:gridCol>
                <a:gridCol w="6038044">
                  <a:extLst>
                    <a:ext uri="{9D8B030D-6E8A-4147-A177-3AD203B41FA5}">
                      <a16:colId xmlns:a16="http://schemas.microsoft.com/office/drawing/2014/main" val="2401337631"/>
                    </a:ext>
                  </a:extLst>
                </a:gridCol>
              </a:tblGrid>
              <a:tr h="66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문법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태그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역할 및 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2486"/>
                  </a:ext>
                </a:extLst>
              </a:tr>
              <a:tr h="66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지시어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&lt;%@ %&gt;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JSP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페이지에 대한 전역 설정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인코딩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Import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등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5086"/>
                  </a:ext>
                </a:extLst>
              </a:tr>
              <a:tr h="66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스크립틀릿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&lt;% %&gt;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Java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코드를 직접 삽입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55864"/>
                  </a:ext>
                </a:extLst>
              </a:tr>
              <a:tr h="66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표현식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&lt;%= %&gt;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값 출력용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Java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표현식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00261"/>
                  </a:ext>
                </a:extLst>
              </a:tr>
              <a:tr h="66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선언문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&lt;%! %&gt;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변수나 메서드를 선언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9922"/>
                  </a:ext>
                </a:extLst>
              </a:tr>
              <a:tr h="66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&lt;%-- --%&gt;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JSP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53173"/>
                  </a:ext>
                </a:extLst>
              </a:tr>
              <a:tr h="66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액션 태그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&lt;</a:t>
                      </a: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jsp:xxx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&gt;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다른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JSP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를 포함하거나 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JavaBean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을 다루는 태그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06959"/>
                  </a:ext>
                </a:extLst>
              </a:tr>
              <a:tr h="66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EL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${}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데이터를 간단하게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75372"/>
                  </a:ext>
                </a:extLst>
              </a:tr>
              <a:tr h="66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JSTL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표준 태그 라이브러리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&lt;</a:t>
                      </a: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c:if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&gt;, &lt;</a:t>
                      </a: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c:forEach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&gt;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조건문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반복문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등을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HTML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처럼 사용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6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06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6B4B8-8D7B-0687-321F-66D5E05CC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F2B4C2-87B6-7734-2A67-5B9EA1CECC41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BB004E21-157A-327E-5291-A0B93FDAE056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`page`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지시어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페이지 설정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963D34-6B43-F45B-791B-81001D1A4842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A7B7413-8140-1445-B218-1B53C39FC0C6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A5407B-01D5-A181-D862-62E9F84B2FD0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68A2C2-48CE-050A-ED93-B54D40B9AD37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5F274-7FF1-0F32-15DE-948E9BF5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4AE0A91-ECAA-CEEA-FD25-18AEC2655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D400DF5-86ED-3224-60E2-817BC1C6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F33510-ACE2-1D05-63D0-EADA271BE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6907497"/>
            <a:ext cx="14978536" cy="117386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973638A-4AFE-B3AF-8302-654C08528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94044"/>
              </p:ext>
            </p:extLst>
          </p:nvPr>
        </p:nvGraphicFramePr>
        <p:xfrm>
          <a:off x="1676400" y="3466352"/>
          <a:ext cx="9601200" cy="3101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0599">
                  <a:extLst>
                    <a:ext uri="{9D8B030D-6E8A-4147-A177-3AD203B41FA5}">
                      <a16:colId xmlns:a16="http://schemas.microsoft.com/office/drawing/2014/main" val="1125868972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2910178145"/>
                    </a:ext>
                  </a:extLst>
                </a:gridCol>
              </a:tblGrid>
              <a:tr h="775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2486"/>
                  </a:ext>
                </a:extLst>
              </a:tr>
              <a:tr h="77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contentType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응답 형식 및 문자 인코딩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5086"/>
                  </a:ext>
                </a:extLst>
              </a:tr>
              <a:tr h="775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JSP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내에서 사용 언어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보통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java)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55864"/>
                  </a:ext>
                </a:extLst>
              </a:tr>
              <a:tr h="775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Java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클래스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import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63559"/>
                  </a:ext>
                </a:extLst>
              </a:tr>
            </a:tbl>
          </a:graphicData>
        </a:graphic>
      </p:graphicFrame>
      <p:sp>
        <p:nvSpPr>
          <p:cNvPr id="10" name="TextBox 8">
            <a:extLst>
              <a:ext uri="{FF2B5EF4-FFF2-40B4-BE49-F238E27FC236}">
                <a16:creationId xmlns:a16="http://schemas.microsoft.com/office/drawing/2014/main" id="{76B3DBF0-4EDA-BD93-DB9A-D79DE98277CB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&lt;%@ page %&gt;</a:t>
            </a:r>
          </a:p>
        </p:txBody>
      </p:sp>
    </p:spTree>
    <p:extLst>
      <p:ext uri="{BB962C8B-B14F-4D97-AF65-F5344CB8AC3E}">
        <p14:creationId xmlns:p14="http://schemas.microsoft.com/office/powerpoint/2010/main" val="600200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D6BE-E9D4-96D5-9716-E50C825AB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7DCCE-96B3-03B3-06DC-D830801E183E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EE52A18-7439-A0F0-8428-86704A3CD9F8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</a:t>
            </a: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include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지시어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다른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 포함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8E72E0-0987-B8D1-B39F-33014DD107AD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ABC8E0A-3721-88FF-292C-9160ED5C38C5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B4A4076-C749-1E53-7DE1-9D79D609AA31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2C079E-836A-3799-7299-BCD915E7D53A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828C1-0431-6FED-9638-3DA1558B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C5C2A41-AEAA-DFB5-D673-56411E3E6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66D37E6-4FC9-F571-3CCF-F0F412CDA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9BC5DF-3DD6-38C1-BCE4-4640D7177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214869"/>
            <a:ext cx="8990380" cy="1262111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AEA73B8D-8358-3BF4-C4FE-1F8B3F1E2775}"/>
              </a:ext>
            </a:extLst>
          </p:cNvPr>
          <p:cNvSpPr txBox="1"/>
          <p:nvPr/>
        </p:nvSpPr>
        <p:spPr>
          <a:xfrm>
            <a:off x="1371600" y="2289174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 시점에 포함됨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정적 포함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구성에 자주 사용됨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 File=“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 경로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”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제대로 </a:t>
            </a:r>
            <a:r>
              <a:rPr lang="ko-KR" altLang="en-US" sz="25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써야함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 명을 쓰는 곳이 아님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CF4C239-3121-7CD6-5351-10D6FDC3456B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&lt;%@ include %&gt;</a:t>
            </a:r>
          </a:p>
        </p:txBody>
      </p:sp>
    </p:spTree>
    <p:extLst>
      <p:ext uri="{BB962C8B-B14F-4D97-AF65-F5344CB8AC3E}">
        <p14:creationId xmlns:p14="http://schemas.microsoft.com/office/powerpoint/2010/main" val="6194127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0843-BF86-0CE3-1E0E-1FEF8E0AB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DDFA67-9B4E-52FA-A5CB-D33BE5F0F95F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B23EF643-43B5-57BC-513C-A8D6C0AFAD13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</a:t>
            </a:r>
            <a:r>
              <a:rPr lang="en-US" altLang="ko-KR" sz="6000" b="0" i="0" u="none" strike="noStrike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taglib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지시어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JSTL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이나 커스텀 태그 사용 선언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AA848-AEA5-BBEA-FAF7-8A6CB6D5ACA6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5EB736-A465-2869-CD42-E6FD01575513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B98FD3A-BCBB-0E0B-EDD4-067398544F85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71D0AB-45FD-A2A8-9CC5-221230E8EF91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EDB97-DDE6-5B05-29D0-D942339F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77ABAF6-0907-7A57-F4F0-13C42E81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5B58FF0-0733-3264-2EFF-48CA139C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1EC30690-A138-B0AD-45C9-CBDD4070C409}"/>
              </a:ext>
            </a:extLst>
          </p:cNvPr>
          <p:cNvSpPr txBox="1"/>
          <p:nvPr/>
        </p:nvSpPr>
        <p:spPr>
          <a:xfrm>
            <a:off x="1371600" y="2843891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 특정 태그 라이브러리를 사용할 수 있도록 연결하는 선언문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A3D1B7-E59E-E8CA-3048-52A90466D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984" y="7132651"/>
            <a:ext cx="14583171" cy="1213984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E3979221-5765-8F5B-4761-CB67F8660750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&lt;%@ </a:t>
            </a:r>
            <a:r>
              <a:rPr lang="en-US" altLang="ko-KR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taglib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%&gt;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EDF13A4-6B3E-1430-06C8-6C92F4C07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65106"/>
              </p:ext>
            </p:extLst>
          </p:nvPr>
        </p:nvGraphicFramePr>
        <p:xfrm>
          <a:off x="1676400" y="3896205"/>
          <a:ext cx="9601200" cy="23738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0599">
                  <a:extLst>
                    <a:ext uri="{9D8B030D-6E8A-4147-A177-3AD203B41FA5}">
                      <a16:colId xmlns:a16="http://schemas.microsoft.com/office/drawing/2014/main" val="1125868972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2910178145"/>
                    </a:ext>
                  </a:extLst>
                </a:gridCol>
              </a:tblGrid>
              <a:tr h="775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2486"/>
                  </a:ext>
                </a:extLst>
              </a:tr>
              <a:tr h="77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prefix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사용할 태그 접두어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(`&lt;</a:t>
                      </a: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c:if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&gt;`)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5086"/>
                  </a:ext>
                </a:extLst>
              </a:tr>
              <a:tr h="775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uri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JSTL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또는 사용자 태그 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라이브러리의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URI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5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21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6836F-4EA8-8918-357C-6BC3EC23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4D0537-8C8D-9693-4AC0-AA24D4158248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95D483E7-09E8-0E80-E3D0-788E6DA90765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030FAA-421A-7B5D-B7C4-191AE697E37A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96AA718-B6A8-665F-EBF5-E637FBC8631C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BBC5FAE-3365-F09E-E450-EAC75FE7A1B7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C3522-E9FE-215F-F9CB-B7A354226AD2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FA4AAF7-0656-A697-0734-4608FDECB965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66AA458F-4F01-8894-1E70-5426D16970B8}"/>
              </a:ext>
            </a:extLst>
          </p:cNvPr>
          <p:cNvSpPr txBox="1"/>
          <p:nvPr/>
        </p:nvSpPr>
        <p:spPr>
          <a:xfrm>
            <a:off x="1371600" y="3016249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Framework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쉽게 사용할 수 있도록 도와주는 서브 프로젝트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관례에 따른 설정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(Convention over Configuration)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철학을 적용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복잡한 설정 없이 빠르게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애플리케이션을 개발할 수 있도록 지원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내장 서버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(Tomcat, Jetty)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포함하여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WAR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배포 없이 바로 실행 가능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ADCB8-31A6-BD99-DB45-AE13A06A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DE015B1-3FF8-93C0-184C-2EAEDCE3E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DDE7356-7AA9-19D2-E534-9D1816C8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66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6B4A-0E83-11E5-BDF5-3B255F8DC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1C8C6A-5D3C-5E97-8116-3FE9EB69720C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E20AAC6C-3468-7062-0CC2-E29A199FD44D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</a:t>
            </a:r>
            <a:r>
              <a:rPr lang="en-US" altLang="ko-KR" sz="6000" b="0" i="0" u="none" strike="noStrike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taglib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지시어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JSTL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이나 커스텀 태그 사용 선언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94B613-F84A-3B20-D8FD-30B1F0D63C82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6D71F41-94CA-26A6-2E34-4A7861CDAF02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6318440-B68F-3369-308C-F79977B60EC3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2CB838-F195-90BC-3579-B0EF459096B6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65DC5-15AC-8BCD-2DA0-C92B1A9B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89D49A6-D410-3FC1-DC06-75F4C9AE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7E7718C-0E43-8CE4-5009-B28B0446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2D1C4481-51BF-5D95-7367-B500E376A525}"/>
              </a:ext>
            </a:extLst>
          </p:cNvPr>
          <p:cNvSpPr txBox="1"/>
          <p:nvPr/>
        </p:nvSpPr>
        <p:spPr>
          <a:xfrm>
            <a:off x="1371600" y="2843891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 특정 태그 라이브러리를 사용할 수 있도록 연결하는 선언문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99FC96-6463-2FCA-7289-9B4C88DCE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984" y="7132651"/>
            <a:ext cx="14583171" cy="1213984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B1BD9A46-B361-8F0C-D9DC-5AF043060EE0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&lt;%@ </a:t>
            </a:r>
            <a:r>
              <a:rPr lang="en-US" altLang="ko-KR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taglib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%&gt;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566805-5E3E-DF55-0855-7673D6108D0F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3896205"/>
          <a:ext cx="9601200" cy="23738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0599">
                  <a:extLst>
                    <a:ext uri="{9D8B030D-6E8A-4147-A177-3AD203B41FA5}">
                      <a16:colId xmlns:a16="http://schemas.microsoft.com/office/drawing/2014/main" val="1125868972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2910178145"/>
                    </a:ext>
                  </a:extLst>
                </a:gridCol>
              </a:tblGrid>
              <a:tr h="775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2486"/>
                  </a:ext>
                </a:extLst>
              </a:tr>
              <a:tr h="77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prefix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사용할 태그 접두어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(`&lt;</a:t>
                      </a: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c:if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&gt;`)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5086"/>
                  </a:ext>
                </a:extLst>
              </a:tr>
              <a:tr h="775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uri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JSTL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또는 사용자 태그 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라이브러리의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URI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5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7605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07319-67E6-1282-B649-D833B1CDD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D2F8BB-4C1A-7C4E-FEDD-A7FE4363E156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AFD37667-C4C4-090D-058D-180D64FA2F75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스크립틀릿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표현식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선언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A8698-E1B8-F81F-1D91-7AE37665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CD4B6D0-8356-7326-CB97-DC9D5153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8FAF04E-4406-0371-958C-7ACA1A69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532E3F0F-2F0E-D0CD-CE59-17E63503B2BF}"/>
              </a:ext>
            </a:extLst>
          </p:cNvPr>
          <p:cNvSpPr txBox="1"/>
          <p:nvPr/>
        </p:nvSpPr>
        <p:spPr>
          <a:xfrm>
            <a:off x="1371600" y="2843891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86C5AE-4B0E-1352-3CF8-39008791B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6224"/>
              </p:ext>
            </p:extLst>
          </p:nvPr>
        </p:nvGraphicFramePr>
        <p:xfrm>
          <a:off x="1600200" y="3262552"/>
          <a:ext cx="15087599" cy="37618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9199">
                  <a:extLst>
                    <a:ext uri="{9D8B030D-6E8A-4147-A177-3AD203B41FA5}">
                      <a16:colId xmlns:a16="http://schemas.microsoft.com/office/drawing/2014/main" val="112586897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91017814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388484975"/>
                    </a:ext>
                  </a:extLst>
                </a:gridCol>
              </a:tblGrid>
              <a:tr h="940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문법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2486"/>
                  </a:ext>
                </a:extLst>
              </a:tr>
              <a:tr h="940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스크립틀릿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&lt;% java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코드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%&gt;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일반 실행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5086"/>
                  </a:ext>
                </a:extLst>
              </a:tr>
              <a:tr h="940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표현식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&lt;%=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값 또는 변수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%&gt;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값을 출력할 때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자동으로 </a:t>
                      </a:r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out.print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(…)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처리됨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555864"/>
                  </a:ext>
                </a:extLst>
              </a:tr>
              <a:tr h="940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선언부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&lt;%! 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변수 또는 메서드 선언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%&gt;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클래스 레벨 변수나 메서드 정의 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7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4555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CBD5F-202B-4B5B-F834-79922C990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8BBF2-DA86-C59B-F2B3-56AD0C8122FC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60533F6-C682-52E3-8C13-947249D81BD3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b="0" i="0" u="none" strike="noStrike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스크립틀릿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표현식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선언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074F42-14E4-8FC1-0FE9-78D5244F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4" y="1638300"/>
            <a:ext cx="8736706" cy="84415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84669D-1C4B-BB82-537B-88BF0CF4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187" y="4457700"/>
            <a:ext cx="78305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223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B2046-07BF-8044-8DAD-41A1BD367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30F98F-5893-86E5-6EDF-CAA8FC0D43DB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7A7AC18-2EB0-643C-4FD1-90AA637953BF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EL (</a:t>
            </a:r>
            <a:r>
              <a:rPr lang="en-US" altLang="ko-KR" sz="6000" b="0" i="0" u="none" strike="noStrike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Expression Language)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9455AAD-43AB-D224-474E-23316830D46E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D4A38D0-1EFF-DB6A-F055-4D71F1A28653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C10FFBF-EAC9-6E7F-4146-FA397C6624B6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69E906-B92E-A338-06C4-C1F0E49C3750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DBD15672-4A62-BEBE-02C9-62A323D6630B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3CC1AE4F-4A7B-1E50-F2F9-06F6DE9B5C75}"/>
              </a:ext>
            </a:extLst>
          </p:cNvPr>
          <p:cNvSpPr txBox="1"/>
          <p:nvPr/>
        </p:nvSpPr>
        <p:spPr>
          <a:xfrm>
            <a:off x="1371600" y="3016249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Server Pages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약자로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HTML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안에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코드를 삽입해서 서버에서 동적으로 웹 페이지를 생성하는 기술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서버에서 실행되고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클라이언트에게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HTML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결과만 전송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Servlet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으로 변환된 뒤 </a:t>
            </a:r>
            <a:r>
              <a:rPr lang="ko-KR" altLang="en-US" sz="25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컴파일되어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동작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MVC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View(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출력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담당하는 기술 중 하나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파일의 확장자는 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`.</a:t>
            </a:r>
            <a:r>
              <a:rPr lang="en-US" altLang="ko-KR" sz="25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jsp</a:t>
            </a:r>
            <a:r>
              <a:rPr lang="en-US" altLang="ko-KR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 </a:t>
            </a:r>
            <a:r>
              <a:rPr lang="ko-KR" altLang="en-US" sz="25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끝난다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12438-3BC6-387C-0137-BA3A3F40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E39F199-DD0C-3BF2-1CCD-F17F00D9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6942B08-377B-8D0C-61F8-E3339BE4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690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E0B9B-C491-0098-83EF-DB8184D8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546395C-8A6D-096B-34C7-A230F3005B03}"/>
              </a:ext>
            </a:extLst>
          </p:cNvPr>
          <p:cNvSpPr txBox="1"/>
          <p:nvPr/>
        </p:nvSpPr>
        <p:spPr>
          <a:xfrm>
            <a:off x="1870094" y="4735104"/>
            <a:ext cx="73914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/>
            <a:r>
              <a:rPr lang="en-US" altLang="ko-KR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DB</a:t>
            </a:r>
            <a:r>
              <a:rPr lang="ko-KR" altLang="en-US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연동 </a:t>
            </a:r>
            <a:br>
              <a:rPr lang="en-US" altLang="ko-KR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en-US" altLang="ko-KR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(MySQL &amp; </a:t>
            </a:r>
            <a:r>
              <a:rPr lang="en-US" altLang="ko-KR" sz="4400" dirty="0" err="1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MyBatis</a:t>
            </a:r>
            <a:r>
              <a:rPr lang="en-US" altLang="ko-KR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4400" dirty="0">
              <a:solidFill>
                <a:srgbClr val="00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F0F92C0-0D25-E79B-B893-03704EC1B260}"/>
              </a:ext>
            </a:extLst>
          </p:cNvPr>
          <p:cNvSpPr txBox="1"/>
          <p:nvPr/>
        </p:nvSpPr>
        <p:spPr>
          <a:xfrm>
            <a:off x="9626600" y="4279900"/>
            <a:ext cx="7711440" cy="168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Spring </a:t>
            </a:r>
            <a:r>
              <a:rPr lang="ko-KR" altLang="en-US" sz="2800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데이터베이스</a:t>
            </a:r>
            <a:r>
              <a:rPr lang="en-US" altLang="ko-KR" sz="2800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연결 및 설정 </a:t>
            </a:r>
            <a:endParaRPr lang="en-US" altLang="ko-KR" sz="2800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0" algn="l">
              <a:lnSpc>
                <a:spcPct val="139440"/>
              </a:lnSpc>
              <a:buClr>
                <a:srgbClr val="595959"/>
              </a:buClr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 err="1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MyBatis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개념과 사용 이유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 err="1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MyBatis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설정 및 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Mapper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CRUD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작업 구현 </a:t>
            </a:r>
            <a:b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(INSERT, SELECT, UPDATE, DELETE)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68B944B-3A90-3A40-E8EC-CD3D4A492361}"/>
              </a:ext>
            </a:extLst>
          </p:cNvPr>
          <p:cNvSpPr txBox="1"/>
          <p:nvPr/>
        </p:nvSpPr>
        <p:spPr>
          <a:xfrm>
            <a:off x="949960" y="4929977"/>
            <a:ext cx="799792" cy="3849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D4AD29-079D-DD78-E291-D15AA027F6CA}"/>
              </a:ext>
            </a:extLst>
          </p:cNvPr>
          <p:cNvSpPr/>
          <p:nvPr/>
        </p:nvSpPr>
        <p:spPr>
          <a:xfrm>
            <a:off x="1051252" y="4762500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BE0043-6000-1F3B-ACAE-A430AC578C0F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546FF72-0CF7-97F5-C7EA-5D90DCD0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B2E8267-7E41-9936-B892-2D82BDF1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6BC90F7-A67C-39CA-1796-CF4B1F55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90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BADBE-1110-EB80-9192-9765610AB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822E1-F01B-9692-E448-8E132D3F293F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CBA98C89-C174-8AA2-3711-3DA355E90AE6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 연결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(1)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382E0C-FD36-7CA0-3C86-3E3FD9F7C5BB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EBCAACE-ACB3-0D80-62A4-C4D16F615F0B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9E7ACD5-1D7D-77A6-8095-53C977F225E7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E90788-DFDA-FFD0-5C7C-9361BB4491B8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EB5A03EA-A5DE-297C-B1D1-F63B41CD3468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 생성 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en-US" altLang="ko-KR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Instagram_db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6B6A2-F89B-33E9-6B14-B7AF2EAD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46BD0EF-3FA9-92E4-AFF0-B92A8B5E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5347430-4E39-362D-C4D4-8128D6C5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0058E0-FB57-40B7-56CB-F6C84C7B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812" y="3191101"/>
            <a:ext cx="8637188" cy="49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26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18489-CF96-74DB-052A-2DE98CF98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E9FDA-8776-B5F0-543E-A95D50FAA28F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AE049407-7964-BCBA-F580-4EAE7D338F9F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</a:t>
            </a:r>
            <a:r>
              <a:rPr lang="ko-KR" altLang="en-US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데이터베이스 연결 </a:t>
            </a:r>
            <a:r>
              <a:rPr lang="en-US" altLang="ko-KR" sz="6000" b="0" i="0" u="none" strike="noStrike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(2)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D2250A-C12A-3DE7-A351-0749BEA98F17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7C293B3-5DEE-60F2-27AD-10AFE8D3E719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94FDDF-07AF-CB21-19DC-FF1010BA2BC8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4F5EFF-7883-1B5E-A293-CA2E4A29A7FC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8AAE7-AC1D-63EB-1BB3-3B80C569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573B13A-575A-534B-64ED-0E098A393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35E30AD-ABEB-9B96-D0FC-04B2F31A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BE497927-B65C-39E3-B289-8913093C9C41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application.properties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작성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4952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43489-67D1-A203-9C43-2E412335F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4E6EA948-25C9-AFEA-7C31-AFCD2919528B}"/>
              </a:ext>
            </a:extLst>
          </p:cNvPr>
          <p:cNvSpPr txBox="1"/>
          <p:nvPr/>
        </p:nvSpPr>
        <p:spPr>
          <a:xfrm>
            <a:off x="1870094" y="4735104"/>
            <a:ext cx="73914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/>
            <a:r>
              <a:rPr lang="en-US" altLang="ko-KR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MVC </a:t>
            </a:r>
            <a:r>
              <a:rPr lang="ko-KR" altLang="en-US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패턴 이해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2B871B9-DF46-6A20-DF4B-1860DE1D170A}"/>
              </a:ext>
            </a:extLst>
          </p:cNvPr>
          <p:cNvSpPr txBox="1"/>
          <p:nvPr/>
        </p:nvSpPr>
        <p:spPr>
          <a:xfrm>
            <a:off x="9626600" y="4279900"/>
            <a:ext cx="7711440" cy="168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Model, View, Controller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 설명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요청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(Request)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응답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(Response)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처리 흐름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게시판 프로젝트 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(CRUD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838C9B6-5997-5CBC-FA7D-BDD1823CD77F}"/>
              </a:ext>
            </a:extLst>
          </p:cNvPr>
          <p:cNvSpPr txBox="1"/>
          <p:nvPr/>
        </p:nvSpPr>
        <p:spPr>
          <a:xfrm>
            <a:off x="949960" y="4929977"/>
            <a:ext cx="799792" cy="3849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441432-61C5-3E01-B92E-8FE663066633}"/>
              </a:ext>
            </a:extLst>
          </p:cNvPr>
          <p:cNvSpPr/>
          <p:nvPr/>
        </p:nvSpPr>
        <p:spPr>
          <a:xfrm>
            <a:off x="1051252" y="4762500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93B66C-4A20-8CEB-04F1-1D51E029DA73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CC70E64-BAE3-A8DA-52E8-981F508A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6DCC327-1AE7-3D5C-142C-9B42FDF0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E26D8CB-8F1F-F4D6-8CDE-8D4AAC56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464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BDC64-8E58-FA31-7BE4-E3C59CE91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7CE9660D-0E57-A05B-78BD-66563AAD3352}"/>
              </a:ext>
            </a:extLst>
          </p:cNvPr>
          <p:cNvSpPr txBox="1"/>
          <p:nvPr/>
        </p:nvSpPr>
        <p:spPr>
          <a:xfrm>
            <a:off x="1870094" y="4735104"/>
            <a:ext cx="73914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/>
            <a:r>
              <a:rPr lang="ko-KR" altLang="en-US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검증과 예외 처리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FE83E0B-D934-F62C-C18E-DF7AB428AC49}"/>
              </a:ext>
            </a:extLst>
          </p:cNvPr>
          <p:cNvSpPr txBox="1"/>
          <p:nvPr/>
        </p:nvSpPr>
        <p:spPr>
          <a:xfrm>
            <a:off x="9626600" y="4279900"/>
            <a:ext cx="7711440" cy="168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입력 검증 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(Validation)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글로벌 예외 처리 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(@ControllerAdvice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BF569A2-1B58-E2FA-54E0-3A230220EEF5}"/>
              </a:ext>
            </a:extLst>
          </p:cNvPr>
          <p:cNvSpPr txBox="1"/>
          <p:nvPr/>
        </p:nvSpPr>
        <p:spPr>
          <a:xfrm>
            <a:off x="949960" y="4929977"/>
            <a:ext cx="799792" cy="3849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977BDA9-E86B-6928-B146-FF59E60B91C1}"/>
              </a:ext>
            </a:extLst>
          </p:cNvPr>
          <p:cNvSpPr/>
          <p:nvPr/>
        </p:nvSpPr>
        <p:spPr>
          <a:xfrm>
            <a:off x="1051252" y="4762500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9CDB2E-97FA-A6CC-E55D-7D320D7157B1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2444135-D163-049E-D65D-F6F1D8C8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0E32289-D517-5DBB-DDC0-CA2A77F9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7A91BB5-C904-0D8C-B768-71709E21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49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DE939-D4A3-1B2F-0ABA-B7345AE3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D13F4C0-80B4-581F-9AFE-B4A1E76211EC}"/>
              </a:ext>
            </a:extLst>
          </p:cNvPr>
          <p:cNvSpPr txBox="1"/>
          <p:nvPr/>
        </p:nvSpPr>
        <p:spPr>
          <a:xfrm>
            <a:off x="1870094" y="4735104"/>
            <a:ext cx="73914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/>
            <a:r>
              <a:rPr lang="en-US" altLang="ko-KR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REST API </a:t>
            </a:r>
            <a:r>
              <a:rPr lang="ko-KR" altLang="en-US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D5F3B5A-BDEF-08BA-0AB9-0F0E10486849}"/>
              </a:ext>
            </a:extLst>
          </p:cNvPr>
          <p:cNvSpPr txBox="1"/>
          <p:nvPr/>
        </p:nvSpPr>
        <p:spPr>
          <a:xfrm>
            <a:off x="9626600" y="4279900"/>
            <a:ext cx="7711440" cy="168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REST API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개념 및 설계 원칙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RESTful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구축 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(JSON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응답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Postman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 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API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테스트</a:t>
            </a: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AAA3A3F-43AD-75E5-65D5-FC686EBD915F}"/>
              </a:ext>
            </a:extLst>
          </p:cNvPr>
          <p:cNvSpPr txBox="1"/>
          <p:nvPr/>
        </p:nvSpPr>
        <p:spPr>
          <a:xfrm>
            <a:off x="949960" y="4929977"/>
            <a:ext cx="799792" cy="3849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C63B678-CE3F-D418-281C-C46DF0AFB323}"/>
              </a:ext>
            </a:extLst>
          </p:cNvPr>
          <p:cNvSpPr/>
          <p:nvPr/>
        </p:nvSpPr>
        <p:spPr>
          <a:xfrm>
            <a:off x="1051252" y="4762500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970A25-B20A-8D7A-5ABD-21A1958A52CE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64B46C2-1FFF-C91B-9C0A-5B4F2F7D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647B5C8-F7CF-3E39-AF11-1D23CC80F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1910F6D-659D-D067-12A6-3E7111C8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8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3BD6F-DBB0-EAB1-4626-6A6A1E30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FEFF2D-8026-6479-B422-7DA6E8456733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3D8564A4-E644-9E0C-9DD2-413567B7E80E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장점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72C7B2-D75D-BA17-DB9A-F8C7F514F9FE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BD4B87-769D-9418-515B-DAD9211CA515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1BDF120-9E4C-B9E0-00CC-9D3CB03D2CD7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73234-6D51-ED8E-EC7B-D47361799171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D6EDBD57-18AE-91C7-641F-ED6E45CD3757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주요 장점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B40CE7F7-6B56-E1BD-D879-6D1079F90DA0}"/>
              </a:ext>
            </a:extLst>
          </p:cNvPr>
          <p:cNvSpPr txBox="1"/>
          <p:nvPr/>
        </p:nvSpPr>
        <p:spPr>
          <a:xfrm>
            <a:off x="1371600" y="3016249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빠른 개발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초기 설정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 설정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배포까지의 시간을 대폭 단축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설정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(Auto Configuration):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필요한 라이브러리를 추가하면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 기본 설정을 자동으로 적용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내장 웹 서버 지원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Tomcat, Jetty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등을 내장하여 바로 실행 가능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따로 설치할 필요 없음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독립형 애플리케이션 생성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jar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파일 하나로 서버가 포함된 애플리케이션을 배포 가능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운영 및 모니터링 편의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Actuator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통한 헬스 체크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메트릭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수집 등 지원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과의 완벽한 통합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기존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생태계를 그대로 활용 가능</a:t>
            </a:r>
            <a:endParaRPr lang="en-US" altLang="ko-KR" sz="2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51479-ECED-928B-668C-0757B2DA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46CB5E1-9B52-01B6-EBF5-A6F3AAA1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3030CE6-CBE0-F7B7-1615-014B6BC3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091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9EA13-252A-BBF6-0029-535215514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87AE5CC-E822-1214-E105-4065DAA08FEF}"/>
              </a:ext>
            </a:extLst>
          </p:cNvPr>
          <p:cNvSpPr txBox="1"/>
          <p:nvPr/>
        </p:nvSpPr>
        <p:spPr>
          <a:xfrm>
            <a:off x="1870094" y="4735104"/>
            <a:ext cx="73914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/>
            <a:r>
              <a:rPr lang="en-US" altLang="ko-KR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Security </a:t>
            </a:r>
            <a:r>
              <a:rPr lang="ko-KR" altLang="en-US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개요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B1CAA22-2DC4-7FB5-8BF6-C56AFEF54DCF}"/>
              </a:ext>
            </a:extLst>
          </p:cNvPr>
          <p:cNvSpPr txBox="1"/>
          <p:nvPr/>
        </p:nvSpPr>
        <p:spPr>
          <a:xfrm>
            <a:off x="9626600" y="4279900"/>
            <a:ext cx="7711440" cy="168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인증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(Authentication)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인가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(Authorization)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개념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및 회원가입 기능 구현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Spring Security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설정 및 테스트</a:t>
            </a: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9E414E0-FDB3-60D0-465D-C08D54E76D26}"/>
              </a:ext>
            </a:extLst>
          </p:cNvPr>
          <p:cNvSpPr txBox="1"/>
          <p:nvPr/>
        </p:nvSpPr>
        <p:spPr>
          <a:xfrm>
            <a:off x="949960" y="4929977"/>
            <a:ext cx="799792" cy="3849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BB5B7A-8537-397F-A45A-DBCE0A4FD53F}"/>
              </a:ext>
            </a:extLst>
          </p:cNvPr>
          <p:cNvSpPr/>
          <p:nvPr/>
        </p:nvSpPr>
        <p:spPr>
          <a:xfrm>
            <a:off x="1051252" y="4762500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09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44C4F6-2340-1F2E-F72B-4ABAFCE394A7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7FBBC1-E1B7-D61A-3AD5-B785477A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ACBE229-8C64-1D6B-4DB2-25EF795A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86DE4EB-703A-07D4-6881-455BF732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41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2D76-1933-C64D-6CDB-05AC125E3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4733DB66-C17E-2591-EB8B-ECDDD04852F2}"/>
              </a:ext>
            </a:extLst>
          </p:cNvPr>
          <p:cNvSpPr txBox="1"/>
          <p:nvPr/>
        </p:nvSpPr>
        <p:spPr>
          <a:xfrm>
            <a:off x="1870094" y="4735104"/>
            <a:ext cx="73914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/>
            <a:r>
              <a:rPr lang="ko-KR" altLang="en-US" sz="4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배포 및 운영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1D3AD50-EB59-0C2D-C913-FAAB25A92608}"/>
              </a:ext>
            </a:extLst>
          </p:cNvPr>
          <p:cNvSpPr txBox="1"/>
          <p:nvPr/>
        </p:nvSpPr>
        <p:spPr>
          <a:xfrm>
            <a:off x="9626600" y="4279900"/>
            <a:ext cx="7711440" cy="168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WAR/JAR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패키징 개념과 차이점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ko-KR" altLang="en-US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배포 준비 및 서버 배포 방법 </a:t>
            </a:r>
            <a:b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(Tomcat, Docker </a:t>
            </a: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간략 소개</a:t>
            </a:r>
            <a:r>
              <a:rPr lang="en-US" altLang="ko-KR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endParaRPr lang="en-US" altLang="ko-KR" sz="2800" b="0" i="0" u="none" strike="noStrike" spc="-100" dirty="0">
              <a:solidFill>
                <a:srgbClr val="59595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lvl="0" indent="-342900" algn="l">
              <a:lnSpc>
                <a:spcPct val="139440"/>
              </a:lnSpc>
              <a:buClr>
                <a:srgbClr val="595959"/>
              </a:buClr>
              <a:buFont typeface="Arial"/>
              <a:buChar char="●"/>
            </a:pPr>
            <a:r>
              <a:rPr lang="ko-KR" altLang="en-US" sz="2800" b="0" i="0" u="none" strike="noStrike" spc="-1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배포 후 모니터링 및 유지보수 방법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918681E-04E4-DB3D-FCB3-76B19D152DBF}"/>
              </a:ext>
            </a:extLst>
          </p:cNvPr>
          <p:cNvSpPr txBox="1"/>
          <p:nvPr/>
        </p:nvSpPr>
        <p:spPr>
          <a:xfrm>
            <a:off x="949960" y="4929977"/>
            <a:ext cx="799792" cy="38495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91E1715-06E8-47DB-6CA9-13629F02A06D}"/>
              </a:ext>
            </a:extLst>
          </p:cNvPr>
          <p:cNvSpPr/>
          <p:nvPr/>
        </p:nvSpPr>
        <p:spPr>
          <a:xfrm>
            <a:off x="1051252" y="4762500"/>
            <a:ext cx="720000" cy="720000"/>
          </a:xfrm>
          <a:prstGeom prst="ellips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8FC08D-5D8A-2F71-A199-C2C4EE9AAB45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F5004-E2D3-D459-A8E8-B4440EDE3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B4FECEB-1C4D-F7D2-8460-7FAB60E0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9A9229A-82FD-0C27-68F6-AE25BEC6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2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FC9BD-711F-2D5C-A3FC-18962DE69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F6678D-65E7-F83D-5C1F-B5C8CFC10292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7AAE28F-A6B6-96B9-5231-22871708E29C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altLang="ko-KR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</a:t>
            </a: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특징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A103EBF-352C-621F-FE67-F35F26EDE0EC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42B6FB8-A0CF-4425-682E-2173AC73538D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3C1C42-09B2-A5E8-2A68-782DF282CA0E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4F579-2D85-5C25-4612-F801099D7EE1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EB8B6383-1CBB-C10B-4FFA-201C51494AAA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특징 정리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38F98D91-7A41-C0A7-DA9A-93012BEB81B0}"/>
              </a:ext>
            </a:extLst>
          </p:cNvPr>
          <p:cNvSpPr txBox="1"/>
          <p:nvPr/>
        </p:nvSpPr>
        <p:spPr>
          <a:xfrm>
            <a:off x="1371600" y="3016249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스타터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(Starter)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패키지를 통한 의존성 관리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 파일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(`</a:t>
            </a:r>
            <a:r>
              <a:rPr lang="en-US" altLang="ko-KR" sz="2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application.properties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또는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</a:t>
            </a:r>
            <a:r>
              <a:rPr lang="en-US" altLang="ko-KR" sz="2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application.yml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`)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통한 간편 설정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개발자 생산성 향상을 위한 다양한 개발 도구 지원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REST API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개발에 최적화된 환경 제공</a:t>
            </a:r>
            <a:endParaRPr lang="en-US" altLang="ko-KR" sz="2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580B2-638A-B6DA-4C05-6C9A9822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C5ACFE0-34BF-DAB3-7F2B-6D2F0A42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0944962-0A45-F252-857A-F0BAFD33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557FE-E91E-9A35-1660-FB0C2762C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F4BC35-1D34-7069-F2A0-569BB7904CD0}"/>
              </a:ext>
            </a:extLst>
          </p:cNvPr>
          <p:cNvSpPr/>
          <p:nvPr/>
        </p:nvSpPr>
        <p:spPr>
          <a:xfrm>
            <a:off x="-330200" y="-607956"/>
            <a:ext cx="18846800" cy="876302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5DB8773-9663-754F-24EF-1625767E5C76}"/>
              </a:ext>
            </a:extLst>
          </p:cNvPr>
          <p:cNvSpPr txBox="1"/>
          <p:nvPr/>
        </p:nvSpPr>
        <p:spPr>
          <a:xfrm>
            <a:off x="419100" y="571500"/>
            <a:ext cx="17437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6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 환경 설정</a:t>
            </a:r>
            <a:endParaRPr lang="ko-KR" altLang="ko-KR" sz="6000" b="0" i="0" u="none" strike="noStrike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564DCC-1F53-995D-3E7E-425527E265FD}"/>
              </a:ext>
            </a:extLst>
          </p:cNvPr>
          <p:cNvGrpSpPr/>
          <p:nvPr/>
        </p:nvGrpSpPr>
        <p:grpSpPr>
          <a:xfrm>
            <a:off x="838200" y="1941454"/>
            <a:ext cx="11049000" cy="6934200"/>
            <a:chOff x="2147756" y="1498533"/>
            <a:chExt cx="15102619" cy="7315201"/>
          </a:xfrm>
          <a:solidFill>
            <a:srgbClr val="E9F1E4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F2AF207-FD75-2801-81F4-F918B8382722}"/>
                </a:ext>
              </a:extLst>
            </p:cNvPr>
            <p:cNvSpPr/>
            <p:nvPr/>
          </p:nvSpPr>
          <p:spPr>
            <a:xfrm>
              <a:off x="2185855" y="1498533"/>
              <a:ext cx="15064520" cy="7315200"/>
            </a:xfrm>
            <a:prstGeom prst="roundRect">
              <a:avLst/>
            </a:prstGeom>
            <a:grpFill/>
            <a:ln>
              <a:solidFill>
                <a:srgbClr val="FFF3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B82E0F5-76F5-A772-04A7-F17F9BCC020A}"/>
                </a:ext>
              </a:extLst>
            </p:cNvPr>
            <p:cNvSpPr/>
            <p:nvPr/>
          </p:nvSpPr>
          <p:spPr>
            <a:xfrm>
              <a:off x="2147756" y="1498533"/>
              <a:ext cx="5548446" cy="7315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19816C-C4E1-CB42-B92B-61DF16FFCD93}"/>
              </a:ext>
            </a:extLst>
          </p:cNvPr>
          <p:cNvSpPr/>
          <p:nvPr/>
        </p:nvSpPr>
        <p:spPr>
          <a:xfrm>
            <a:off x="863574" y="1941453"/>
            <a:ext cx="250455" cy="6934200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C2A208A-D335-352B-EE16-7D4BB001A5CB}"/>
              </a:ext>
            </a:extLst>
          </p:cNvPr>
          <p:cNvSpPr txBox="1"/>
          <p:nvPr/>
        </p:nvSpPr>
        <p:spPr>
          <a:xfrm>
            <a:off x="1371600" y="2386691"/>
            <a:ext cx="6889173" cy="457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4499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특징 정리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9ECFA8A1-55DC-023E-A39D-74E3E51A578B}"/>
              </a:ext>
            </a:extLst>
          </p:cNvPr>
          <p:cNvSpPr txBox="1"/>
          <p:nvPr/>
        </p:nvSpPr>
        <p:spPr>
          <a:xfrm>
            <a:off x="1371600" y="3016249"/>
            <a:ext cx="10260000" cy="570865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JDK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설치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Boot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기반이므로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JDK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설치가 필수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보통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JDK 17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이상 권장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IDE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설치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 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Spring Tool Suite(STS): Spring Boot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전용 개발 툴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(Eclipse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기반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  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IntelliJ IDEA: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강력한 기능 제공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유료 버전 추천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빌드 도구 선택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Maven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또는 </a:t>
            </a: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Gradle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Maven: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프로젝트의 의존성과 빌드를 관리하는 도구</a:t>
            </a:r>
          </a:p>
          <a:p>
            <a:pPr marL="800100" lvl="1" indent="-342900">
              <a:lnSpc>
                <a:spcPct val="150000"/>
              </a:lnSpc>
              <a:buFont typeface="G마켓 산스 Bold" panose="02000000000000000000" pitchFamily="50" charset="-127"/>
              <a:buChar char="-"/>
            </a:pPr>
            <a:r>
              <a:rPr lang="en-US" altLang="ko-KR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Gradle: </a:t>
            </a:r>
            <a:r>
              <a:rPr lang="ko-KR" altLang="en-US" sz="2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더 빠르고 유연한 빌드 도구</a:t>
            </a:r>
            <a:endParaRPr lang="en-US" altLang="ko-KR" sz="2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BDD6C-C5F9-D8A6-90E7-5CCC3288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140000">
            <a:off x="-330200" y="8547100"/>
            <a:ext cx="2667000" cy="23622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E97B70E-441A-33C5-7178-C07D51102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2387600" y="9525000"/>
            <a:ext cx="393700" cy="3937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CB2594A-5658-6875-34EF-E5547077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0000">
            <a:off x="16954500" y="1155700"/>
            <a:ext cx="2667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7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9DCB365-62F7-4DA9-AB31-B1FDAF3A09DF}">
  <we:reference id="wa200005566" version="3.0.0.3" store="ko-KR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16459</TotalTime>
  <Words>2676</Words>
  <Application>Microsoft Office PowerPoint</Application>
  <PresentationFormat>사용자 지정</PresentationFormat>
  <Paragraphs>512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G마켓 산스 Medium</vt:lpstr>
      <vt:lpstr>Calibri</vt:lpstr>
      <vt:lpstr>G마켓 산스 Bold</vt:lpstr>
      <vt:lpstr>Wingdings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sjn</cp:lastModifiedBy>
  <cp:revision>2508</cp:revision>
  <dcterms:created xsi:type="dcterms:W3CDTF">2006-08-16T00:00:00Z</dcterms:created>
  <dcterms:modified xsi:type="dcterms:W3CDTF">2025-05-11T22:07:41Z</dcterms:modified>
</cp:coreProperties>
</file>