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notesMasterIdLst>
    <p:notesMasterId r:id="rId12"/>
  </p:notesMasterIdLst>
  <p:sldIdLst>
    <p:sldId id="256" r:id="rId2"/>
    <p:sldId id="257" r:id="rId3"/>
    <p:sldId id="264" r:id="rId4"/>
    <p:sldId id="265" r:id="rId5"/>
    <p:sldId id="269" r:id="rId6"/>
    <p:sldId id="270" r:id="rId7"/>
    <p:sldId id="266" r:id="rId8"/>
    <p:sldId id="267" r:id="rId9"/>
    <p:sldId id="26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4"/>
    <p:restoredTop sz="82163"/>
  </p:normalViewPr>
  <p:slideViewPr>
    <p:cSldViewPr snapToGrid="0">
      <p:cViewPr varScale="1">
        <p:scale>
          <a:sx n="98" d="100"/>
          <a:sy n="98" d="100"/>
        </p:scale>
        <p:origin x="1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55E9A-1E6D-4A4D-A91B-2C0AFF2F62FC}" type="datetimeFigureOut">
              <a:rPr lang="en-US" smtClean="0"/>
              <a:t>11/21/23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4C28E-9664-3C49-9301-D2752A2EC758}" type="slidenum">
              <a:rPr lang="en-US" smtClean="0"/>
              <a:t>‹#›</a:t>
            </a:fld>
            <a:endParaRPr lang="en-US"/>
          </a:p>
        </p:txBody>
      </p:sp>
    </p:spTree>
    <p:extLst>
      <p:ext uri="{BB962C8B-B14F-4D97-AF65-F5344CB8AC3E}">
        <p14:creationId xmlns:p14="http://schemas.microsoft.com/office/powerpoint/2010/main" val="3411637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4C28E-9664-3C49-9301-D2752A2EC758}" type="slidenum">
              <a:rPr lang="en-US" smtClean="0"/>
              <a:t>1</a:t>
            </a:fld>
            <a:endParaRPr lang="en-US"/>
          </a:p>
        </p:txBody>
      </p:sp>
    </p:spTree>
    <p:extLst>
      <p:ext uri="{BB962C8B-B14F-4D97-AF65-F5344CB8AC3E}">
        <p14:creationId xmlns:p14="http://schemas.microsoft.com/office/powerpoint/2010/main" val="168994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boxplot consists of full-time employees residing in the US, regardless of job title, company location, and company size.</a:t>
            </a:r>
          </a:p>
          <a:p>
            <a:endParaRPr lang="en-US" dirty="0"/>
          </a:p>
          <a:p>
            <a:r>
              <a:rPr lang="en-US" dirty="0"/>
              <a:t>The interquartile range (IQR) indicates the spread between the 1</a:t>
            </a:r>
            <a:r>
              <a:rPr lang="en-US" baseline="30000" dirty="0"/>
              <a:t>st</a:t>
            </a:r>
            <a:r>
              <a:rPr lang="en-US" dirty="0"/>
              <a:t> and 3</a:t>
            </a:r>
            <a:r>
              <a:rPr lang="en-US" baseline="30000" dirty="0"/>
              <a:t>rd</a:t>
            </a:r>
            <a:r>
              <a:rPr lang="en-US" dirty="0"/>
              <a:t> quartiles and is not affected by outliers. Therefore, we will use this statistic to help determine our target salary range for this data scientist position.</a:t>
            </a:r>
          </a:p>
          <a:p>
            <a:endParaRPr lang="en-US" dirty="0"/>
          </a:p>
          <a:p>
            <a:r>
              <a:rPr lang="en-US" dirty="0"/>
              <a:t>For US full-time employees, the IQR is $68,055 which means the middle of this data ranges from $106,195 (1</a:t>
            </a:r>
            <a:r>
              <a:rPr lang="en-US" baseline="30000" dirty="0"/>
              <a:t>st</a:t>
            </a:r>
            <a:r>
              <a:rPr lang="en-US" dirty="0"/>
              <a:t> quartile) to $174,250 (3</a:t>
            </a:r>
            <a:r>
              <a:rPr lang="en-US" baseline="30000" dirty="0"/>
              <a:t>rd</a:t>
            </a:r>
            <a:r>
              <a:rPr lang="en-US" dirty="0"/>
              <a:t> quartile). By using the IQR, we can exclude the minimum and maximum numbers since these are considered outliers.</a:t>
            </a:r>
          </a:p>
        </p:txBody>
      </p:sp>
      <p:sp>
        <p:nvSpPr>
          <p:cNvPr id="4" name="Slide Number Placeholder 3"/>
          <p:cNvSpPr>
            <a:spLocks noGrp="1"/>
          </p:cNvSpPr>
          <p:nvPr>
            <p:ph type="sldNum" sz="quarter" idx="5"/>
          </p:nvPr>
        </p:nvSpPr>
        <p:spPr/>
        <p:txBody>
          <a:bodyPr/>
          <a:lstStyle/>
          <a:p>
            <a:fld id="{BD04C28E-9664-3C49-9301-D2752A2EC758}" type="slidenum">
              <a:rPr lang="en-US" smtClean="0"/>
              <a:t>3</a:t>
            </a:fld>
            <a:endParaRPr lang="en-US"/>
          </a:p>
        </p:txBody>
      </p:sp>
    </p:spTree>
    <p:extLst>
      <p:ext uri="{BB962C8B-B14F-4D97-AF65-F5344CB8AC3E}">
        <p14:creationId xmlns:p14="http://schemas.microsoft.com/office/powerpoint/2010/main" val="394530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boxplot consists of employees with the job title containing ‘Lead’ - some titles include Lead Data Scientist and Lead Data Engineer. The employees in this data happen to be full-time but their residence and company location is not filtered.</a:t>
            </a:r>
          </a:p>
          <a:p>
            <a:endParaRPr lang="en-US" dirty="0"/>
          </a:p>
          <a:p>
            <a:r>
              <a:rPr lang="en-US" dirty="0"/>
              <a:t>For Leads, the 1st quartile is $87,233 and 3</a:t>
            </a:r>
            <a:r>
              <a:rPr lang="en-US" baseline="30000" dirty="0"/>
              <a:t>rd</a:t>
            </a:r>
            <a:r>
              <a:rPr lang="en-US" dirty="0"/>
              <a:t> quartile is $167,500 indicating the IQR is $80,267. This range compared to the one for US full-time employees is slightly wider and indicates the pay for ‘Lead’ job roles has greater variation. On the next slide, I’ll show the breakdown of each employee residence by average salary.</a:t>
            </a:r>
          </a:p>
        </p:txBody>
      </p:sp>
      <p:sp>
        <p:nvSpPr>
          <p:cNvPr id="4" name="Slide Number Placeholder 3"/>
          <p:cNvSpPr>
            <a:spLocks noGrp="1"/>
          </p:cNvSpPr>
          <p:nvPr>
            <p:ph type="sldNum" sz="quarter" idx="5"/>
          </p:nvPr>
        </p:nvSpPr>
        <p:spPr/>
        <p:txBody>
          <a:bodyPr/>
          <a:lstStyle/>
          <a:p>
            <a:fld id="{BD04C28E-9664-3C49-9301-D2752A2EC758}" type="slidenum">
              <a:rPr lang="en-US" smtClean="0"/>
              <a:t>4</a:t>
            </a:fld>
            <a:endParaRPr lang="en-US"/>
          </a:p>
        </p:txBody>
      </p:sp>
    </p:spTree>
    <p:extLst>
      <p:ext uri="{BB962C8B-B14F-4D97-AF65-F5344CB8AC3E}">
        <p14:creationId xmlns:p14="http://schemas.microsoft.com/office/powerpoint/2010/main" val="263557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in the bar chart, the average salary for ‘Lead’ employees residing in the US is much higher than the international locations. From this, we can determine the IQR is most likely influenced by the international locations and therefore, bringing in a wider spread. On next the slide, the boxplot shows the Leads residing in the US.</a:t>
            </a:r>
          </a:p>
        </p:txBody>
      </p:sp>
      <p:sp>
        <p:nvSpPr>
          <p:cNvPr id="4" name="Slide Number Placeholder 3"/>
          <p:cNvSpPr>
            <a:spLocks noGrp="1"/>
          </p:cNvSpPr>
          <p:nvPr>
            <p:ph type="sldNum" sz="quarter" idx="5"/>
          </p:nvPr>
        </p:nvSpPr>
        <p:spPr/>
        <p:txBody>
          <a:bodyPr/>
          <a:lstStyle/>
          <a:p>
            <a:fld id="{BD04C28E-9664-3C49-9301-D2752A2EC758}" type="slidenum">
              <a:rPr lang="en-US" smtClean="0"/>
              <a:t>5</a:t>
            </a:fld>
            <a:endParaRPr lang="en-US"/>
          </a:p>
        </p:txBody>
      </p:sp>
    </p:spTree>
    <p:extLst>
      <p:ext uri="{BB962C8B-B14F-4D97-AF65-F5344CB8AC3E}">
        <p14:creationId xmlns:p14="http://schemas.microsoft.com/office/powerpoint/2010/main" val="3184970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boxplot, the 1</a:t>
            </a:r>
            <a:r>
              <a:rPr lang="en-US" baseline="30000" dirty="0"/>
              <a:t>st</a:t>
            </a:r>
            <a:r>
              <a:rPr lang="en-US" dirty="0"/>
              <a:t> quartile is $170,000 and the 3</a:t>
            </a:r>
            <a:r>
              <a:rPr lang="en-US" baseline="30000" dirty="0"/>
              <a:t>rd</a:t>
            </a:r>
            <a:r>
              <a:rPr lang="en-US" dirty="0"/>
              <a:t> quartile is $276,000 which means the IQR is $106,000. While the spread is still considered to be wide, the 1</a:t>
            </a:r>
            <a:r>
              <a:rPr lang="en-US" baseline="30000" dirty="0"/>
              <a:t>st</a:t>
            </a:r>
            <a:r>
              <a:rPr lang="en-US" dirty="0"/>
              <a:t> and 3</a:t>
            </a:r>
            <a:r>
              <a:rPr lang="en-US" baseline="30000" dirty="0"/>
              <a:t>rd</a:t>
            </a:r>
            <a:r>
              <a:rPr lang="en-US" dirty="0"/>
              <a:t> quartiles are much higher than the previous quartiles that included the international locations. Therefore, we can conclude the possible salary range should be between approximately $170k to $270k for this Lead Data Scientist position located in the US.</a:t>
            </a:r>
            <a:endParaRPr lang="en-US" baseline="30000" dirty="0"/>
          </a:p>
        </p:txBody>
      </p:sp>
      <p:sp>
        <p:nvSpPr>
          <p:cNvPr id="4" name="Slide Number Placeholder 3"/>
          <p:cNvSpPr>
            <a:spLocks noGrp="1"/>
          </p:cNvSpPr>
          <p:nvPr>
            <p:ph type="sldNum" sz="quarter" idx="5"/>
          </p:nvPr>
        </p:nvSpPr>
        <p:spPr/>
        <p:txBody>
          <a:bodyPr/>
          <a:lstStyle/>
          <a:p>
            <a:fld id="{BD04C28E-9664-3C49-9301-D2752A2EC758}" type="slidenum">
              <a:rPr lang="en-US" smtClean="0"/>
              <a:t>6</a:t>
            </a:fld>
            <a:endParaRPr lang="en-US"/>
          </a:p>
        </p:txBody>
      </p:sp>
    </p:spTree>
    <p:extLst>
      <p:ext uri="{BB962C8B-B14F-4D97-AF65-F5344CB8AC3E}">
        <p14:creationId xmlns:p14="http://schemas.microsoft.com/office/powerpoint/2010/main" val="89939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IQR for US full-time employees is slightly higher than for the International employees. While the salary range for International employees is lower compared to the US, there could be more benefits to having an onsite employee compared to an offshore one.</a:t>
            </a:r>
          </a:p>
          <a:p>
            <a:endParaRPr lang="en-US" dirty="0"/>
          </a:p>
          <a:p>
            <a:r>
              <a:rPr lang="en-US" dirty="0"/>
              <a:t>It’s easier to communicate with others who are in the office or at least in the same time zone. It’s beneficial to collaborate as a team in-person and since we want this Data Scientist to be leading a team in future, in-person or partially remote would be helpful to create team bonding and focus on tasks together.</a:t>
            </a:r>
          </a:p>
        </p:txBody>
      </p:sp>
      <p:sp>
        <p:nvSpPr>
          <p:cNvPr id="4" name="Slide Number Placeholder 3"/>
          <p:cNvSpPr>
            <a:spLocks noGrp="1"/>
          </p:cNvSpPr>
          <p:nvPr>
            <p:ph type="sldNum" sz="quarter" idx="5"/>
          </p:nvPr>
        </p:nvSpPr>
        <p:spPr/>
        <p:txBody>
          <a:bodyPr/>
          <a:lstStyle/>
          <a:p>
            <a:fld id="{BD04C28E-9664-3C49-9301-D2752A2EC758}" type="slidenum">
              <a:rPr lang="en-US" smtClean="0"/>
              <a:t>7</a:t>
            </a:fld>
            <a:endParaRPr lang="en-US"/>
          </a:p>
        </p:txBody>
      </p:sp>
    </p:spTree>
    <p:extLst>
      <p:ext uri="{BB962C8B-B14F-4D97-AF65-F5344CB8AC3E}">
        <p14:creationId xmlns:p14="http://schemas.microsoft.com/office/powerpoint/2010/main" val="160078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in the bar plot, the average salary differs only slightly between the 3 remote ratios: no remote work (less than 20%), partially remote (between 20% and 80%), and fully remote (more than 80%). Therefore, partially remote work could be acceptable for this role since the variation is not extreme.</a:t>
            </a:r>
          </a:p>
        </p:txBody>
      </p:sp>
      <p:sp>
        <p:nvSpPr>
          <p:cNvPr id="4" name="Slide Number Placeholder 3"/>
          <p:cNvSpPr>
            <a:spLocks noGrp="1"/>
          </p:cNvSpPr>
          <p:nvPr>
            <p:ph type="sldNum" sz="quarter" idx="5"/>
          </p:nvPr>
        </p:nvSpPr>
        <p:spPr/>
        <p:txBody>
          <a:bodyPr/>
          <a:lstStyle/>
          <a:p>
            <a:fld id="{BD04C28E-9664-3C49-9301-D2752A2EC758}" type="slidenum">
              <a:rPr lang="en-US" smtClean="0"/>
              <a:t>8</a:t>
            </a:fld>
            <a:endParaRPr lang="en-US"/>
          </a:p>
        </p:txBody>
      </p:sp>
    </p:spTree>
    <p:extLst>
      <p:ext uri="{BB962C8B-B14F-4D97-AF65-F5344CB8AC3E}">
        <p14:creationId xmlns:p14="http://schemas.microsoft.com/office/powerpoint/2010/main" val="388373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company expands, the salary for this Data Scientist will likely increase over time based on how well the company is doing, individual performance, etc. We would like to incentivize this person to grow with the company and build their own data science team. As evidenced in this slide, the average salary slightly varies between small, medium and large companies. We should continue to evaluate our offering salaries to be on par with competitors and the market.</a:t>
            </a:r>
          </a:p>
        </p:txBody>
      </p:sp>
      <p:sp>
        <p:nvSpPr>
          <p:cNvPr id="4" name="Slide Number Placeholder 3"/>
          <p:cNvSpPr>
            <a:spLocks noGrp="1"/>
          </p:cNvSpPr>
          <p:nvPr>
            <p:ph type="sldNum" sz="quarter" idx="5"/>
          </p:nvPr>
        </p:nvSpPr>
        <p:spPr/>
        <p:txBody>
          <a:bodyPr/>
          <a:lstStyle/>
          <a:p>
            <a:fld id="{BD04C28E-9664-3C49-9301-D2752A2EC758}" type="slidenum">
              <a:rPr lang="en-US" smtClean="0"/>
              <a:t>9</a:t>
            </a:fld>
            <a:endParaRPr lang="en-US"/>
          </a:p>
        </p:txBody>
      </p:sp>
    </p:spTree>
    <p:extLst>
      <p:ext uri="{BB962C8B-B14F-4D97-AF65-F5344CB8AC3E}">
        <p14:creationId xmlns:p14="http://schemas.microsoft.com/office/powerpoint/2010/main" val="398693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4C28E-9664-3C49-9301-D2752A2EC758}" type="slidenum">
              <a:rPr lang="en-US" smtClean="0"/>
              <a:t>10</a:t>
            </a:fld>
            <a:endParaRPr lang="en-US"/>
          </a:p>
        </p:txBody>
      </p:sp>
    </p:spTree>
    <p:extLst>
      <p:ext uri="{BB962C8B-B14F-4D97-AF65-F5344CB8AC3E}">
        <p14:creationId xmlns:p14="http://schemas.microsoft.com/office/powerpoint/2010/main" val="389386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11/21/23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79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6897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603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2447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4348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1569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3559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5703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5950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3935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9648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6530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734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5288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5667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11/21/23</a:t>
            </a:fld>
            <a:endParaRPr lang="en-US" dirty="0"/>
          </a:p>
        </p:txBody>
      </p:sp>
    </p:spTree>
    <p:extLst>
      <p:ext uri="{BB962C8B-B14F-4D97-AF65-F5344CB8AC3E}">
        <p14:creationId xmlns:p14="http://schemas.microsoft.com/office/powerpoint/2010/main" val="368369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53BEF823-48A5-43FC-BE03-E79964288B41}" type="datetimeFigureOut">
              <a:rPr lang="en-US" smtClean="0"/>
              <a:pPr algn="r"/>
              <a:t>11/21/23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8561168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E37DC7A1-B04B-CE21-2311-28A78AB645B5}"/>
              </a:ext>
            </a:extLst>
          </p:cNvPr>
          <p:cNvPicPr>
            <a:picLocks noChangeAspect="1"/>
          </p:cNvPicPr>
          <p:nvPr/>
        </p:nvPicPr>
        <p:blipFill rotWithShape="1">
          <a:blip r:embed="rId3"/>
          <a:srcRect l="9091" t="20356" b="8124"/>
          <a:stretch/>
        </p:blipFill>
        <p:spPr>
          <a:xfrm>
            <a:off x="1" y="10"/>
            <a:ext cx="12191999" cy="6857990"/>
          </a:xfrm>
          <a:prstGeom prst="rect">
            <a:avLst/>
          </a:prstGeom>
        </p:spPr>
      </p:pic>
      <p:sp>
        <p:nvSpPr>
          <p:cNvPr id="34" name="Isosceles Triangle 3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Parallelogram 3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A31A491-E172-43B5-0B68-9120B4E54195}"/>
              </a:ext>
            </a:extLst>
          </p:cNvPr>
          <p:cNvSpPr>
            <a:spLocks noGrp="1"/>
          </p:cNvSpPr>
          <p:nvPr>
            <p:ph type="ctrTitle"/>
          </p:nvPr>
        </p:nvSpPr>
        <p:spPr>
          <a:xfrm>
            <a:off x="4704200" y="1678665"/>
            <a:ext cx="4569803" cy="2369131"/>
          </a:xfrm>
        </p:spPr>
        <p:txBody>
          <a:bodyPr>
            <a:normAutofit/>
          </a:bodyPr>
          <a:lstStyle/>
          <a:p>
            <a:pPr>
              <a:lnSpc>
                <a:spcPct val="90000"/>
              </a:lnSpc>
            </a:pPr>
            <a:r>
              <a:rPr lang="en-US" sz="5000"/>
              <a:t>Analysis of the Future Data Science Team</a:t>
            </a:r>
          </a:p>
        </p:txBody>
      </p:sp>
      <p:sp>
        <p:nvSpPr>
          <p:cNvPr id="3" name="Subtitle 2">
            <a:extLst>
              <a:ext uri="{FF2B5EF4-FFF2-40B4-BE49-F238E27FC236}">
                <a16:creationId xmlns:a16="http://schemas.microsoft.com/office/drawing/2014/main" id="{05098BD9-8120-E2D8-D7E8-DE9F04748935}"/>
              </a:ext>
            </a:extLst>
          </p:cNvPr>
          <p:cNvSpPr>
            <a:spLocks noGrp="1"/>
          </p:cNvSpPr>
          <p:nvPr>
            <p:ph type="subTitle" idx="1"/>
          </p:nvPr>
        </p:nvSpPr>
        <p:spPr>
          <a:xfrm>
            <a:off x="4700964" y="4050832"/>
            <a:ext cx="4573037" cy="1096899"/>
          </a:xfrm>
        </p:spPr>
        <p:txBody>
          <a:bodyPr>
            <a:normAutofit/>
          </a:bodyPr>
          <a:lstStyle/>
          <a:p>
            <a:r>
              <a:rPr lang="en-US">
                <a:solidFill>
                  <a:schemeClr val="bg1"/>
                </a:solidFill>
              </a:rPr>
              <a:t>By Stephanie Halsing</a:t>
            </a:r>
          </a:p>
        </p:txBody>
      </p:sp>
      <p:sp>
        <p:nvSpPr>
          <p:cNvPr id="4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9550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1" name="Rectangle 5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Isosceles Triangle 6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Isosceles Triangle 6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Freeform: Shape 6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7831E7-6917-D0C3-E892-F527EA604E0C}"/>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Recommendation</a:t>
            </a:r>
          </a:p>
        </p:txBody>
      </p:sp>
      <p:sp>
        <p:nvSpPr>
          <p:cNvPr id="3" name="Content Placeholder 2">
            <a:extLst>
              <a:ext uri="{FF2B5EF4-FFF2-40B4-BE49-F238E27FC236}">
                <a16:creationId xmlns:a16="http://schemas.microsoft.com/office/drawing/2014/main" id="{99B88420-7E92-CA74-B0E2-D8200C3FD2C6}"/>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Based off this analysis, I recommend we hire an Intermediate Senior-Level Lead Data Scientist. This position should be based in the United States with flexibility to be remote up to 50% of the time. Based on qualifications and factors such as experience, we can expect to offer this person a salary range of $170k to $270k. As our company continues to expand, this person should strive to build their own team and their compensation will be in line with the company’s growth and market value.</a:t>
            </a:r>
          </a:p>
        </p:txBody>
      </p:sp>
    </p:spTree>
    <p:extLst>
      <p:ext uri="{BB962C8B-B14F-4D97-AF65-F5344CB8AC3E}">
        <p14:creationId xmlns:p14="http://schemas.microsoft.com/office/powerpoint/2010/main" val="4752588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0" name="Rectangle 5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Isosceles Triangle 6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Freeform: Shape 7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205D7A-75C9-3737-4FB6-E3A004F057DB}"/>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Objectives</a:t>
            </a:r>
          </a:p>
        </p:txBody>
      </p:sp>
      <p:sp>
        <p:nvSpPr>
          <p:cNvPr id="3" name="Content Placeholder 2">
            <a:extLst>
              <a:ext uri="{FF2B5EF4-FFF2-40B4-BE49-F238E27FC236}">
                <a16:creationId xmlns:a16="http://schemas.microsoft.com/office/drawing/2014/main" id="{9457F075-5211-9EE7-D9BA-0F1AAD9D69CB}"/>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We are seeking to hire a full-time Data Scientist to help drive data science within the entire organization and lead a team in the future. By the end of this presentation, the following objectives will be delivered:</a:t>
            </a:r>
          </a:p>
          <a:p>
            <a:pPr lvl="2"/>
            <a:r>
              <a:rPr lang="en-US" dirty="0">
                <a:solidFill>
                  <a:srgbClr val="FFFFFF"/>
                </a:solidFill>
              </a:rPr>
              <a:t>Understanding data science salaries and how to provide a competitive range to attract top talent</a:t>
            </a:r>
          </a:p>
          <a:p>
            <a:pPr lvl="2"/>
            <a:r>
              <a:rPr lang="en-US" dirty="0">
                <a:solidFill>
                  <a:srgbClr val="FFFFFF"/>
                </a:solidFill>
              </a:rPr>
              <a:t>Analysis on the salary differences between onsite and offshore employment</a:t>
            </a:r>
          </a:p>
          <a:p>
            <a:pPr lvl="2"/>
            <a:r>
              <a:rPr lang="en-US" dirty="0">
                <a:solidFill>
                  <a:srgbClr val="FFFFFF"/>
                </a:solidFill>
              </a:rPr>
              <a:t>Analysis on the salary differences between small, medium, and large companies</a:t>
            </a:r>
          </a:p>
        </p:txBody>
      </p:sp>
    </p:spTree>
    <p:extLst>
      <p:ext uri="{BB962C8B-B14F-4D97-AF65-F5344CB8AC3E}">
        <p14:creationId xmlns:p14="http://schemas.microsoft.com/office/powerpoint/2010/main" val="22335959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CF6D16C-EF5C-0DF2-D947-DCAEC7A89A0E}"/>
              </a:ext>
            </a:extLst>
          </p:cNvPr>
          <p:cNvSpPr>
            <a:spLocks noGrp="1"/>
          </p:cNvSpPr>
          <p:nvPr>
            <p:ph type="title"/>
          </p:nvPr>
        </p:nvSpPr>
        <p:spPr>
          <a:xfrm>
            <a:off x="673754" y="643467"/>
            <a:ext cx="4203045" cy="1375608"/>
          </a:xfrm>
        </p:spPr>
        <p:txBody>
          <a:bodyPr anchor="ctr">
            <a:normAutofit fontScale="90000"/>
          </a:bodyPr>
          <a:lstStyle/>
          <a:p>
            <a:r>
              <a:rPr lang="en-US" dirty="0">
                <a:solidFill>
                  <a:schemeClr val="bg1"/>
                </a:solidFill>
              </a:rPr>
              <a:t>Summary Statistics for US Full-time Employees</a:t>
            </a:r>
          </a:p>
        </p:txBody>
      </p:sp>
      <p:sp>
        <p:nvSpPr>
          <p:cNvPr id="18" name="Content Placeholder 17">
            <a:extLst>
              <a:ext uri="{FF2B5EF4-FFF2-40B4-BE49-F238E27FC236}">
                <a16:creationId xmlns:a16="http://schemas.microsoft.com/office/drawing/2014/main" id="{5756648B-728D-B372-9BE1-016EA56CACF6}"/>
              </a:ext>
            </a:extLst>
          </p:cNvPr>
          <p:cNvSpPr>
            <a:spLocks noGrp="1"/>
          </p:cNvSpPr>
          <p:nvPr>
            <p:ph idx="1"/>
          </p:nvPr>
        </p:nvSpPr>
        <p:spPr>
          <a:xfrm>
            <a:off x="673754" y="2160590"/>
            <a:ext cx="3973943" cy="3440110"/>
          </a:xfrm>
        </p:spPr>
        <p:txBody>
          <a:bodyPr>
            <a:normAutofit/>
          </a:bodyPr>
          <a:lstStyle/>
          <a:p>
            <a:r>
              <a:rPr lang="en-US">
                <a:solidFill>
                  <a:schemeClr val="bg1"/>
                </a:solidFill>
              </a:rPr>
              <a:t>Min: 25,000</a:t>
            </a:r>
          </a:p>
          <a:p>
            <a:r>
              <a:rPr lang="en-US">
                <a:solidFill>
                  <a:schemeClr val="bg1"/>
                </a:solidFill>
              </a:rPr>
              <a:t>1st Quartile: 106,195</a:t>
            </a:r>
          </a:p>
          <a:p>
            <a:r>
              <a:rPr lang="en-US">
                <a:solidFill>
                  <a:schemeClr val="bg1"/>
                </a:solidFill>
              </a:rPr>
              <a:t>Median: 138,475</a:t>
            </a:r>
          </a:p>
          <a:p>
            <a:r>
              <a:rPr lang="en-US">
                <a:solidFill>
                  <a:schemeClr val="bg1"/>
                </a:solidFill>
              </a:rPr>
              <a:t>Mean: 148,297</a:t>
            </a:r>
          </a:p>
          <a:p>
            <a:r>
              <a:rPr lang="en-US">
                <a:solidFill>
                  <a:schemeClr val="bg1"/>
                </a:solidFill>
              </a:rPr>
              <a:t>3</a:t>
            </a:r>
            <a:r>
              <a:rPr lang="en-US" baseline="30000">
                <a:solidFill>
                  <a:schemeClr val="bg1"/>
                </a:solidFill>
              </a:rPr>
              <a:t>rd</a:t>
            </a:r>
            <a:r>
              <a:rPr lang="en-US">
                <a:solidFill>
                  <a:schemeClr val="bg1"/>
                </a:solidFill>
              </a:rPr>
              <a:t> Quartile: 174,250</a:t>
            </a:r>
          </a:p>
          <a:p>
            <a:r>
              <a:rPr lang="en-US">
                <a:solidFill>
                  <a:schemeClr val="bg1"/>
                </a:solidFill>
              </a:rPr>
              <a:t>Max: 600,000</a:t>
            </a:r>
          </a:p>
          <a:p>
            <a:r>
              <a:rPr lang="en-US">
                <a:solidFill>
                  <a:schemeClr val="bg1"/>
                </a:solidFill>
              </a:rPr>
              <a:t>IQR: 68,055</a:t>
            </a:r>
          </a:p>
        </p:txBody>
      </p:sp>
      <p:pic>
        <p:nvPicPr>
          <p:cNvPr id="5" name="Content Placeholder 4" descr="A graph with a line and a line graph&#10;&#10;Description automatically generated with medium confidence">
            <a:extLst>
              <a:ext uri="{FF2B5EF4-FFF2-40B4-BE49-F238E27FC236}">
                <a16:creationId xmlns:a16="http://schemas.microsoft.com/office/drawing/2014/main" id="{3AF612AF-1447-CB72-4833-2CD3D4203242}"/>
              </a:ext>
            </a:extLst>
          </p:cNvPr>
          <p:cNvPicPr>
            <a:picLocks noChangeAspect="1"/>
          </p:cNvPicPr>
          <p:nvPr/>
        </p:nvPicPr>
        <p:blipFill>
          <a:blip r:embed="rId3"/>
          <a:stretch>
            <a:fillRect/>
          </a:stretch>
        </p:blipFill>
        <p:spPr>
          <a:xfrm>
            <a:off x="6096001" y="1596800"/>
            <a:ext cx="5143500" cy="3651884"/>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998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1880A52-169A-8957-97F1-90DDEC1A792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Summary Statistics for Leads</a:t>
            </a:r>
          </a:p>
        </p:txBody>
      </p:sp>
      <p:sp>
        <p:nvSpPr>
          <p:cNvPr id="18" name="Content Placeholder 17">
            <a:extLst>
              <a:ext uri="{FF2B5EF4-FFF2-40B4-BE49-F238E27FC236}">
                <a16:creationId xmlns:a16="http://schemas.microsoft.com/office/drawing/2014/main" id="{56DBF729-B70F-016F-25E2-6AF557F214FA}"/>
              </a:ext>
            </a:extLst>
          </p:cNvPr>
          <p:cNvSpPr>
            <a:spLocks noGrp="1"/>
          </p:cNvSpPr>
          <p:nvPr>
            <p:ph idx="1"/>
          </p:nvPr>
        </p:nvSpPr>
        <p:spPr>
          <a:xfrm>
            <a:off x="673754" y="2160590"/>
            <a:ext cx="3973943" cy="3440110"/>
          </a:xfrm>
        </p:spPr>
        <p:txBody>
          <a:bodyPr>
            <a:normAutofit/>
          </a:bodyPr>
          <a:lstStyle/>
          <a:p>
            <a:r>
              <a:rPr lang="en-US">
                <a:solidFill>
                  <a:schemeClr val="bg1"/>
                </a:solidFill>
              </a:rPr>
              <a:t>Min: 19,609</a:t>
            </a:r>
          </a:p>
          <a:p>
            <a:r>
              <a:rPr lang="en-US">
                <a:solidFill>
                  <a:schemeClr val="bg1"/>
                </a:solidFill>
              </a:rPr>
              <a:t>1</a:t>
            </a:r>
            <a:r>
              <a:rPr lang="en-US" baseline="30000">
                <a:solidFill>
                  <a:schemeClr val="bg1"/>
                </a:solidFill>
              </a:rPr>
              <a:t>st</a:t>
            </a:r>
            <a:r>
              <a:rPr lang="en-US">
                <a:solidFill>
                  <a:schemeClr val="bg1"/>
                </a:solidFill>
              </a:rPr>
              <a:t> Quartile: 87,233</a:t>
            </a:r>
          </a:p>
          <a:p>
            <a:r>
              <a:rPr lang="en-US">
                <a:solidFill>
                  <a:schemeClr val="bg1"/>
                </a:solidFill>
              </a:rPr>
              <a:t>Median: 116,594</a:t>
            </a:r>
          </a:p>
          <a:p>
            <a:r>
              <a:rPr lang="en-US">
                <a:solidFill>
                  <a:schemeClr val="bg1"/>
                </a:solidFill>
              </a:rPr>
              <a:t>Mean: 139,533</a:t>
            </a:r>
          </a:p>
          <a:p>
            <a:r>
              <a:rPr lang="en-US">
                <a:solidFill>
                  <a:schemeClr val="bg1"/>
                </a:solidFill>
              </a:rPr>
              <a:t>3</a:t>
            </a:r>
            <a:r>
              <a:rPr lang="en-US" baseline="30000">
                <a:solidFill>
                  <a:schemeClr val="bg1"/>
                </a:solidFill>
              </a:rPr>
              <a:t>rd</a:t>
            </a:r>
            <a:r>
              <a:rPr lang="en-US">
                <a:solidFill>
                  <a:schemeClr val="bg1"/>
                </a:solidFill>
              </a:rPr>
              <a:t> Quartile: 167,500</a:t>
            </a:r>
          </a:p>
          <a:p>
            <a:r>
              <a:rPr lang="en-US">
                <a:solidFill>
                  <a:schemeClr val="bg1"/>
                </a:solidFill>
              </a:rPr>
              <a:t>Max: 405,000</a:t>
            </a:r>
          </a:p>
          <a:p>
            <a:r>
              <a:rPr lang="en-US">
                <a:solidFill>
                  <a:schemeClr val="bg1"/>
                </a:solidFill>
              </a:rPr>
              <a:t>IQR: 80,267</a:t>
            </a:r>
          </a:p>
        </p:txBody>
      </p:sp>
      <p:pic>
        <p:nvPicPr>
          <p:cNvPr id="5" name="Content Placeholder 4" descr="A graph with a line in the middle&#10;&#10;Description automatically generated">
            <a:extLst>
              <a:ext uri="{FF2B5EF4-FFF2-40B4-BE49-F238E27FC236}">
                <a16:creationId xmlns:a16="http://schemas.microsoft.com/office/drawing/2014/main" id="{9AB6631B-FBBF-F4E2-D356-2C65D1BB6092}"/>
              </a:ext>
            </a:extLst>
          </p:cNvPr>
          <p:cNvPicPr>
            <a:picLocks noChangeAspect="1"/>
          </p:cNvPicPr>
          <p:nvPr/>
        </p:nvPicPr>
        <p:blipFill rotWithShape="1">
          <a:blip r:embed="rId3"/>
          <a:srcRect r="815" b="-2"/>
          <a:stretch/>
        </p:blipFill>
        <p:spPr>
          <a:xfrm>
            <a:off x="6096001" y="1581759"/>
            <a:ext cx="5143500" cy="3681967"/>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2413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bars&#10;&#10;Description automatically generated">
            <a:extLst>
              <a:ext uri="{FF2B5EF4-FFF2-40B4-BE49-F238E27FC236}">
                <a16:creationId xmlns:a16="http://schemas.microsoft.com/office/drawing/2014/main" id="{1107094B-2D37-A292-8413-0E342B0D9A99}"/>
              </a:ext>
            </a:extLst>
          </p:cNvPr>
          <p:cNvPicPr>
            <a:picLocks noGrp="1" noChangeAspect="1"/>
          </p:cNvPicPr>
          <p:nvPr>
            <p:ph idx="1"/>
          </p:nvPr>
        </p:nvPicPr>
        <p:blipFill>
          <a:blip r:embed="rId3"/>
          <a:stretch>
            <a:fillRect/>
          </a:stretch>
        </p:blipFill>
        <p:spPr>
          <a:xfrm>
            <a:off x="2864272" y="1131994"/>
            <a:ext cx="6465332" cy="4590386"/>
          </a:xfrm>
          <a:prstGeom prst="rect">
            <a:avLst/>
          </a:prstGeom>
        </p:spPr>
      </p:pic>
    </p:spTree>
    <p:extLst>
      <p:ext uri="{BB962C8B-B14F-4D97-AF65-F5344CB8AC3E}">
        <p14:creationId xmlns:p14="http://schemas.microsoft.com/office/powerpoint/2010/main" val="282895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2" name="Rectangle 5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Isosceles Triangle 5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6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5" name="Rectangle 6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with a rectangle and a line&#10;&#10;Description automatically generated">
            <a:extLst>
              <a:ext uri="{FF2B5EF4-FFF2-40B4-BE49-F238E27FC236}">
                <a16:creationId xmlns:a16="http://schemas.microsoft.com/office/drawing/2014/main" id="{C8D45191-6FDE-8D8A-644B-C5A93E9D0502}"/>
              </a:ext>
            </a:extLst>
          </p:cNvPr>
          <p:cNvPicPr>
            <a:picLocks noGrp="1" noChangeAspect="1"/>
          </p:cNvPicPr>
          <p:nvPr>
            <p:ph idx="1"/>
          </p:nvPr>
        </p:nvPicPr>
        <p:blipFill>
          <a:blip r:embed="rId3"/>
          <a:stretch>
            <a:fillRect/>
          </a:stretch>
        </p:blipFill>
        <p:spPr>
          <a:xfrm>
            <a:off x="2864272" y="1131994"/>
            <a:ext cx="6465332" cy="4590386"/>
          </a:xfrm>
          <a:prstGeom prst="rect">
            <a:avLst/>
          </a:prstGeom>
        </p:spPr>
      </p:pic>
    </p:spTree>
    <p:extLst>
      <p:ext uri="{BB962C8B-B14F-4D97-AF65-F5344CB8AC3E}">
        <p14:creationId xmlns:p14="http://schemas.microsoft.com/office/powerpoint/2010/main" val="42552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3EEBA6B-5776-5DF0-A734-C864E5A7B796}"/>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Onsite vs Offshore Employment</a:t>
            </a:r>
          </a:p>
        </p:txBody>
      </p:sp>
      <p:sp>
        <p:nvSpPr>
          <p:cNvPr id="18" name="Content Placeholder 17">
            <a:extLst>
              <a:ext uri="{FF2B5EF4-FFF2-40B4-BE49-F238E27FC236}">
                <a16:creationId xmlns:a16="http://schemas.microsoft.com/office/drawing/2014/main" id="{1B78FFAA-8626-8F4E-66B0-B5B25A82BE0A}"/>
              </a:ext>
            </a:extLst>
          </p:cNvPr>
          <p:cNvSpPr>
            <a:spLocks noGrp="1"/>
          </p:cNvSpPr>
          <p:nvPr>
            <p:ph idx="1"/>
          </p:nvPr>
        </p:nvSpPr>
        <p:spPr>
          <a:xfrm>
            <a:off x="673754" y="2160590"/>
            <a:ext cx="3973943" cy="3440110"/>
          </a:xfrm>
        </p:spPr>
        <p:txBody>
          <a:bodyPr>
            <a:normAutofit/>
          </a:bodyPr>
          <a:lstStyle/>
          <a:p>
            <a:r>
              <a:rPr lang="en-US" dirty="0">
                <a:solidFill>
                  <a:schemeClr val="bg1"/>
                </a:solidFill>
              </a:rPr>
              <a:t>1</a:t>
            </a:r>
            <a:r>
              <a:rPr lang="en-US" baseline="30000" dirty="0">
                <a:solidFill>
                  <a:schemeClr val="bg1"/>
                </a:solidFill>
              </a:rPr>
              <a:t>st </a:t>
            </a:r>
            <a:r>
              <a:rPr lang="en-US" dirty="0">
                <a:solidFill>
                  <a:schemeClr val="bg1"/>
                </a:solidFill>
              </a:rPr>
              <a:t>Quartile</a:t>
            </a:r>
          </a:p>
          <a:p>
            <a:pPr lvl="1"/>
            <a:r>
              <a:rPr lang="en-US" dirty="0">
                <a:solidFill>
                  <a:schemeClr val="bg1"/>
                </a:solidFill>
              </a:rPr>
              <a:t>US: 106,195</a:t>
            </a:r>
          </a:p>
          <a:p>
            <a:pPr lvl="1"/>
            <a:r>
              <a:rPr lang="en-US" dirty="0">
                <a:solidFill>
                  <a:schemeClr val="bg1"/>
                </a:solidFill>
              </a:rPr>
              <a:t>Intl: 40,408</a:t>
            </a:r>
          </a:p>
          <a:p>
            <a:r>
              <a:rPr lang="en-US" dirty="0">
                <a:solidFill>
                  <a:schemeClr val="bg1"/>
                </a:solidFill>
              </a:rPr>
              <a:t>3</a:t>
            </a:r>
            <a:r>
              <a:rPr lang="en-US" baseline="30000" dirty="0">
                <a:solidFill>
                  <a:schemeClr val="bg1"/>
                </a:solidFill>
              </a:rPr>
              <a:t>rd</a:t>
            </a:r>
            <a:r>
              <a:rPr lang="en-US" dirty="0">
                <a:solidFill>
                  <a:schemeClr val="bg1"/>
                </a:solidFill>
              </a:rPr>
              <a:t> Quartile</a:t>
            </a:r>
          </a:p>
          <a:p>
            <a:pPr lvl="1"/>
            <a:r>
              <a:rPr lang="en-US" dirty="0">
                <a:solidFill>
                  <a:schemeClr val="bg1"/>
                </a:solidFill>
              </a:rPr>
              <a:t>US: 174,250</a:t>
            </a:r>
          </a:p>
          <a:p>
            <a:pPr lvl="1"/>
            <a:r>
              <a:rPr lang="en-US" dirty="0">
                <a:solidFill>
                  <a:schemeClr val="bg1"/>
                </a:solidFill>
              </a:rPr>
              <a:t>Intl: 88,654</a:t>
            </a:r>
          </a:p>
          <a:p>
            <a:r>
              <a:rPr lang="en-US" dirty="0">
                <a:solidFill>
                  <a:schemeClr val="bg1"/>
                </a:solidFill>
              </a:rPr>
              <a:t>IQR</a:t>
            </a:r>
          </a:p>
          <a:p>
            <a:pPr lvl="1"/>
            <a:r>
              <a:rPr lang="en-US" dirty="0">
                <a:solidFill>
                  <a:schemeClr val="bg1"/>
                </a:solidFill>
              </a:rPr>
              <a:t>US: 68,055</a:t>
            </a:r>
          </a:p>
          <a:p>
            <a:pPr lvl="1"/>
            <a:r>
              <a:rPr lang="en-US" dirty="0">
                <a:solidFill>
                  <a:schemeClr val="bg1"/>
                </a:solidFill>
              </a:rPr>
              <a:t>Intl: 48,246</a:t>
            </a:r>
          </a:p>
        </p:txBody>
      </p:sp>
      <p:pic>
        <p:nvPicPr>
          <p:cNvPr id="5" name="Content Placeholder 4" descr="A graph of a salary&#10;&#10;Description automatically generated with medium confidence">
            <a:extLst>
              <a:ext uri="{FF2B5EF4-FFF2-40B4-BE49-F238E27FC236}">
                <a16:creationId xmlns:a16="http://schemas.microsoft.com/office/drawing/2014/main" id="{59530253-DC31-DF71-2B1F-59D5D20A3E2C}"/>
              </a:ext>
            </a:extLst>
          </p:cNvPr>
          <p:cNvPicPr>
            <a:picLocks noChangeAspect="1"/>
          </p:cNvPicPr>
          <p:nvPr/>
        </p:nvPicPr>
        <p:blipFill rotWithShape="1">
          <a:blip r:embed="rId3"/>
          <a:srcRect r="815" b="-2"/>
          <a:stretch/>
        </p:blipFill>
        <p:spPr>
          <a:xfrm>
            <a:off x="6096001" y="1581759"/>
            <a:ext cx="5143500" cy="3681967"/>
          </a:xfrm>
          <a:prstGeom prst="rect">
            <a:avLst/>
          </a:prstGeom>
        </p:spPr>
      </p:pic>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4130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0" name="Straight Connector 5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Isosceles Triangle 6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blue squares&#10;&#10;Description automatically generated">
            <a:extLst>
              <a:ext uri="{FF2B5EF4-FFF2-40B4-BE49-F238E27FC236}">
                <a16:creationId xmlns:a16="http://schemas.microsoft.com/office/drawing/2014/main" id="{01BC2C3E-B600-7779-77C5-A5448DE9D22B}"/>
              </a:ext>
            </a:extLst>
          </p:cNvPr>
          <p:cNvPicPr>
            <a:picLocks noGrp="1" noChangeAspect="1"/>
          </p:cNvPicPr>
          <p:nvPr>
            <p:ph idx="1"/>
          </p:nvPr>
        </p:nvPicPr>
        <p:blipFill>
          <a:blip r:embed="rId3"/>
          <a:stretch>
            <a:fillRect/>
          </a:stretch>
        </p:blipFill>
        <p:spPr>
          <a:xfrm>
            <a:off x="2864272" y="1131994"/>
            <a:ext cx="6465332" cy="4590386"/>
          </a:xfrm>
          <a:prstGeom prst="rect">
            <a:avLst/>
          </a:prstGeom>
        </p:spPr>
      </p:pic>
    </p:spTree>
    <p:extLst>
      <p:ext uri="{BB962C8B-B14F-4D97-AF65-F5344CB8AC3E}">
        <p14:creationId xmlns:p14="http://schemas.microsoft.com/office/powerpoint/2010/main" val="320276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52">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5" name="Rectangle 54">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8" name="Straight Connector 57">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Isosceles Triangle 60">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Isosceles Triangle 64">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Isosceles Triangle 65">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8" name="Rectangle 67">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showing a number of different colored squares&#10;&#10;Description automatically generated">
            <a:extLst>
              <a:ext uri="{FF2B5EF4-FFF2-40B4-BE49-F238E27FC236}">
                <a16:creationId xmlns:a16="http://schemas.microsoft.com/office/drawing/2014/main" id="{4F25D64E-73FE-5B94-7D4F-D8616933BB73}"/>
              </a:ext>
            </a:extLst>
          </p:cNvPr>
          <p:cNvPicPr>
            <a:picLocks noGrp="1" noChangeAspect="1"/>
          </p:cNvPicPr>
          <p:nvPr>
            <p:ph idx="1"/>
          </p:nvPr>
        </p:nvPicPr>
        <p:blipFill>
          <a:blip r:embed="rId3"/>
          <a:stretch>
            <a:fillRect/>
          </a:stretch>
        </p:blipFill>
        <p:spPr>
          <a:xfrm>
            <a:off x="2864272" y="1131994"/>
            <a:ext cx="6465332" cy="4590386"/>
          </a:xfrm>
          <a:prstGeom prst="rect">
            <a:avLst/>
          </a:prstGeom>
        </p:spPr>
      </p:pic>
    </p:spTree>
    <p:extLst>
      <p:ext uri="{BB962C8B-B14F-4D97-AF65-F5344CB8AC3E}">
        <p14:creationId xmlns:p14="http://schemas.microsoft.com/office/powerpoint/2010/main" val="239291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{3B8F5FFB-76A8-F045-9420-29D4BE6DFB5A}tf10001060</Template>
  <TotalTime>254</TotalTime>
  <Words>906</Words>
  <Application>Microsoft Macintosh PowerPoint</Application>
  <PresentationFormat>Widescreen</PresentationFormat>
  <Paragraphs>59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Analysis of the Future Data Science Team</vt:lpstr>
      <vt:lpstr>Objectives</vt:lpstr>
      <vt:lpstr>Summary Statistics for US Full-time Employees</vt:lpstr>
      <vt:lpstr>Summary Statistics for Leads</vt:lpstr>
      <vt:lpstr>PowerPoint Presentation</vt:lpstr>
      <vt:lpstr>PowerPoint Presentation</vt:lpstr>
      <vt:lpstr>Onsite vs Offshore Employment</vt:lpstr>
      <vt:lpstr>PowerPoint Presentation</vt:lpstr>
      <vt:lpstr>PowerPoint Presentation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Project</dc:title>
  <dc:creator>Halsing, Stephanie</dc:creator>
  <cp:lastModifiedBy>Halsing, Stephanie</cp:lastModifiedBy>
  <cp:revision>8</cp:revision>
  <dcterms:created xsi:type="dcterms:W3CDTF">2023-11-18T23:50:33Z</dcterms:created>
  <dcterms:modified xsi:type="dcterms:W3CDTF">2023-11-21T23:19:41Z</dcterms:modified>
</cp:coreProperties>
</file>