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827"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3401"/>
  </p:normalViewPr>
  <p:slideViewPr>
    <p:cSldViewPr snapToGrid="0">
      <p:cViewPr varScale="1">
        <p:scale>
          <a:sx n="106" d="100"/>
          <a:sy n="106" d="100"/>
        </p:scale>
        <p:origin x="13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38BB39-DFB0-1F47-9B3E-08FF2FDF0322}" type="datetimeFigureOut">
              <a:rPr lang="en-US" smtClean="0"/>
              <a:t>12/15/23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7EEF13-693D-5347-8BDD-EA7D3806CAF1}" type="slidenum">
              <a:rPr lang="en-US" smtClean="0"/>
              <a:t>‹#›</a:t>
            </a:fld>
            <a:endParaRPr lang="en-US"/>
          </a:p>
        </p:txBody>
      </p:sp>
    </p:spTree>
    <p:extLst>
      <p:ext uri="{BB962C8B-B14F-4D97-AF65-F5344CB8AC3E}">
        <p14:creationId xmlns:p14="http://schemas.microsoft.com/office/powerpoint/2010/main" val="3323670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I’m an entry-level Data Scientist, I’ve decided to look at salaries for Data Scientists with less than or equal to 1 year of experience.</a:t>
            </a:r>
          </a:p>
          <a:p>
            <a:endParaRPr lang="en-US" dirty="0"/>
          </a:p>
          <a:p>
            <a:r>
              <a:rPr lang="en-US" dirty="0"/>
              <a:t>As shown in the bar plot, the average total yearly compensation for Data Scientists in the United States (US) is $167k followed closely by Hong Kong (HK) which is $160k. Since the highest average is the US, I decided to look into US cities and their cost of living indexes to see what the top 5 cities would be for my salary.</a:t>
            </a:r>
          </a:p>
        </p:txBody>
      </p:sp>
      <p:sp>
        <p:nvSpPr>
          <p:cNvPr id="4" name="Slide Number Placeholder 3"/>
          <p:cNvSpPr>
            <a:spLocks noGrp="1"/>
          </p:cNvSpPr>
          <p:nvPr>
            <p:ph type="sldNum" sz="quarter" idx="5"/>
          </p:nvPr>
        </p:nvSpPr>
        <p:spPr/>
        <p:txBody>
          <a:bodyPr/>
          <a:lstStyle/>
          <a:p>
            <a:fld id="{1D7EEF13-693D-5347-8BDD-EA7D3806CAF1}" type="slidenum">
              <a:rPr lang="en-US" smtClean="0"/>
              <a:t>3</a:t>
            </a:fld>
            <a:endParaRPr lang="en-US"/>
          </a:p>
        </p:txBody>
      </p:sp>
    </p:spTree>
    <p:extLst>
      <p:ext uri="{BB962C8B-B14F-4D97-AF65-F5344CB8AC3E}">
        <p14:creationId xmlns:p14="http://schemas.microsoft.com/office/powerpoint/2010/main" val="2043242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interquartile range (IQR) indicates the spread between the 1</a:t>
            </a:r>
            <a:r>
              <a:rPr lang="en-US" baseline="30000" dirty="0"/>
              <a:t>st</a:t>
            </a:r>
            <a:r>
              <a:rPr lang="en-US" dirty="0"/>
              <a:t> and 3</a:t>
            </a:r>
            <a:r>
              <a:rPr lang="en-US" baseline="30000" dirty="0"/>
              <a:t>rd</a:t>
            </a:r>
            <a:r>
              <a:rPr lang="en-US" dirty="0"/>
              <a:t> quartiles and is not affected by outliers. Therefore, we will use this statistic to help determine my salary in respect to the cost of living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US Data Scientists with less than or equal to 1 year of experience, the IQR is $78k which means the middle of this data ranges from $125,000 (1</a:t>
            </a:r>
            <a:r>
              <a:rPr lang="en-US" baseline="30000" dirty="0"/>
              <a:t>st</a:t>
            </a:r>
            <a:r>
              <a:rPr lang="en-US" dirty="0"/>
              <a:t> quartile) to $203,000 (3</a:t>
            </a:r>
            <a:r>
              <a:rPr lang="en-US" baseline="30000" dirty="0"/>
              <a:t>rd</a:t>
            </a:r>
            <a:r>
              <a:rPr lang="en-US" dirty="0"/>
              <a:t> quartile). By using the IQR, we can exclude the minimum and maximum numbers since these are considered outliers.</a:t>
            </a:r>
          </a:p>
        </p:txBody>
      </p:sp>
      <p:sp>
        <p:nvSpPr>
          <p:cNvPr id="4" name="Slide Number Placeholder 3"/>
          <p:cNvSpPr>
            <a:spLocks noGrp="1"/>
          </p:cNvSpPr>
          <p:nvPr>
            <p:ph type="sldNum" sz="quarter" idx="5"/>
          </p:nvPr>
        </p:nvSpPr>
        <p:spPr/>
        <p:txBody>
          <a:bodyPr/>
          <a:lstStyle/>
          <a:p>
            <a:fld id="{1D7EEF13-693D-5347-8BDD-EA7D3806CAF1}" type="slidenum">
              <a:rPr lang="en-US" smtClean="0"/>
              <a:t>4</a:t>
            </a:fld>
            <a:endParaRPr lang="en-US"/>
          </a:p>
        </p:txBody>
      </p:sp>
    </p:spTree>
    <p:extLst>
      <p:ext uri="{BB962C8B-B14F-4D97-AF65-F5344CB8AC3E}">
        <p14:creationId xmlns:p14="http://schemas.microsoft.com/office/powerpoint/2010/main" val="344568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 baseline of 100, this means an index lower than 100 is less expensive compared to an index higher than 100.</a:t>
            </a:r>
          </a:p>
          <a:p>
            <a:endParaRPr lang="en-US" dirty="0"/>
          </a:p>
          <a:p>
            <a:r>
              <a:rPr lang="en-US" dirty="0"/>
              <a:t>In this </a:t>
            </a:r>
            <a:r>
              <a:rPr lang="en-US" dirty="0" err="1"/>
              <a:t>barplot</a:t>
            </a:r>
            <a:r>
              <a:rPr lang="en-US" dirty="0"/>
              <a:t>, we can see the city of San Jose, CA has the lowest cost of living index at 73.71 while New York, NY has the highest cost of living index at 100. Given a salary range of $125k to $203k, my salary would go the farthest if I were to live in San Jose, CA.</a:t>
            </a:r>
          </a:p>
          <a:p>
            <a:endParaRPr lang="en-US" dirty="0"/>
          </a:p>
          <a:p>
            <a:r>
              <a:rPr lang="en-US" dirty="0"/>
              <a:t>I also looked at the rent index which is 82.3. This is slightly higher than Seattle, WA with the lowest rent index of 65.84 out of these 5 cities. However, the groceries index for San Jose is 70.53 which is the lowest out of the 5 cities.</a:t>
            </a:r>
          </a:p>
        </p:txBody>
      </p:sp>
      <p:sp>
        <p:nvSpPr>
          <p:cNvPr id="4" name="Slide Number Placeholder 3"/>
          <p:cNvSpPr>
            <a:spLocks noGrp="1"/>
          </p:cNvSpPr>
          <p:nvPr>
            <p:ph type="sldNum" sz="quarter" idx="5"/>
          </p:nvPr>
        </p:nvSpPr>
        <p:spPr/>
        <p:txBody>
          <a:bodyPr/>
          <a:lstStyle/>
          <a:p>
            <a:fld id="{1D7EEF13-693D-5347-8BDD-EA7D3806CAF1}" type="slidenum">
              <a:rPr lang="en-US" smtClean="0"/>
              <a:t>5</a:t>
            </a:fld>
            <a:endParaRPr lang="en-US"/>
          </a:p>
        </p:txBody>
      </p:sp>
    </p:spTree>
    <p:extLst>
      <p:ext uri="{BB962C8B-B14F-4D97-AF65-F5344CB8AC3E}">
        <p14:creationId xmlns:p14="http://schemas.microsoft.com/office/powerpoint/2010/main" val="3794329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the potential salary by working in the US is much greater compared to other countries. The choice of cities to live in is endless but there were 5 that particularly stood when examining the data. My top city where my salary will go the farthest is San Jose, CA with a potential salary range of $125k to $203k.</a:t>
            </a:r>
          </a:p>
        </p:txBody>
      </p:sp>
      <p:sp>
        <p:nvSpPr>
          <p:cNvPr id="4" name="Slide Number Placeholder 3"/>
          <p:cNvSpPr>
            <a:spLocks noGrp="1"/>
          </p:cNvSpPr>
          <p:nvPr>
            <p:ph type="sldNum" sz="quarter" idx="5"/>
          </p:nvPr>
        </p:nvSpPr>
        <p:spPr/>
        <p:txBody>
          <a:bodyPr/>
          <a:lstStyle/>
          <a:p>
            <a:fld id="{1D7EEF13-693D-5347-8BDD-EA7D3806CAF1}" type="slidenum">
              <a:rPr lang="en-US" smtClean="0"/>
              <a:t>6</a:t>
            </a:fld>
            <a:endParaRPr lang="en-US"/>
          </a:p>
        </p:txBody>
      </p:sp>
    </p:spTree>
    <p:extLst>
      <p:ext uri="{BB962C8B-B14F-4D97-AF65-F5344CB8AC3E}">
        <p14:creationId xmlns:p14="http://schemas.microsoft.com/office/powerpoint/2010/main" val="1830967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l"/>
            <a:fld id="{0DCFB061-4267-4D9F-8017-6F550D3068DF}" type="datetime1">
              <a:rPr lang="en-US" smtClean="0"/>
              <a:t>12/15/23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863503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41BC61-5547-4A60-8DA1-6699760D9972}" type="datetime1">
              <a:rPr lang="en-US" smtClean="0"/>
              <a:t>12/15/23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864123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B9D1C6-60D0-4CD1-8F31-F912522EB041}" type="datetime1">
              <a:rPr lang="en-US" smtClean="0"/>
              <a:t>12/15/23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203101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12/15/23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07094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CABC0C-B6DF-45E9-B954-11C99AA62C3E}" type="datetime1">
              <a:rPr lang="en-US" smtClean="0"/>
              <a:t>12/15/23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63327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4AB71B9-2624-4F21-93EE-35A78B1A0DAD}" type="datetime1">
              <a:rPr lang="en-US" smtClean="0"/>
              <a:t>12/15/23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171044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AF8082C-0922-4249-A612-B415F5231620}" type="datetime1">
              <a:rPr lang="en-US" smtClean="0"/>
              <a:t>12/15/23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18530401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005CD215-1C45-48A0-8534-39FFE8A7C95A}" type="datetime1">
              <a:rPr lang="en-US" smtClean="0"/>
              <a:t>12/15/23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242900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3363A0F-DEF3-4134-98D0-2E1276938A8B}" type="datetime1">
              <a:rPr lang="en-US" smtClean="0"/>
              <a:t>12/15/23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39698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1A2E4C8-2960-4ADD-862C-4D9643CB15AC}" type="datetime1">
              <a:rPr lang="en-US" smtClean="0"/>
              <a:t>12/15/23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459916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AF8082C-0922-4249-A612-B415F5231620}" type="datetime1">
              <a:rPr lang="en-US" smtClean="0"/>
              <a:t>12/15/23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6551097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AF8082C-0922-4249-A612-B415F5231620}" type="datetime1">
              <a:rPr lang="en-US" smtClean="0"/>
              <a:t>12/15/23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1323869"/>
      </p:ext>
    </p:extLst>
  </p:cSld>
  <p:clrMap bg1="lt1" tx1="dk1" bg2="lt2" tx2="dk2" accent1="accent1" accent2="accent2" accent3="accent3" accent4="accent4" accent5="accent5" accent6="accent6" hlink="hlink" folHlink="folHlink"/>
  <p:sldLayoutIdLst>
    <p:sldLayoutId id="2147484828" r:id="rId1"/>
    <p:sldLayoutId id="2147484829" r:id="rId2"/>
    <p:sldLayoutId id="2147484830" r:id="rId3"/>
    <p:sldLayoutId id="2147484831" r:id="rId4"/>
    <p:sldLayoutId id="2147484832" r:id="rId5"/>
    <p:sldLayoutId id="2147484833" r:id="rId6"/>
    <p:sldLayoutId id="2147484834" r:id="rId7"/>
    <p:sldLayoutId id="2147484835" r:id="rId8"/>
    <p:sldLayoutId id="2147484836" r:id="rId9"/>
    <p:sldLayoutId id="2147484837" r:id="rId10"/>
    <p:sldLayoutId id="2147484838"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7CBBDD0-4420-4A50-96AB-392F9B97CF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65BA403-54B9-4A0B-BC79-028C495C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7" y="761999"/>
            <a:ext cx="7552943"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B6BDE8D-7CB1-E213-1F76-D27A5F23B2B5}"/>
              </a:ext>
            </a:extLst>
          </p:cNvPr>
          <p:cNvSpPr>
            <a:spLocks noGrp="1"/>
          </p:cNvSpPr>
          <p:nvPr>
            <p:ph type="ctrTitle"/>
          </p:nvPr>
        </p:nvSpPr>
        <p:spPr>
          <a:xfrm>
            <a:off x="5054082" y="1298448"/>
            <a:ext cx="6068070" cy="3255264"/>
          </a:xfrm>
        </p:spPr>
        <p:txBody>
          <a:bodyPr>
            <a:normAutofit/>
          </a:bodyPr>
          <a:lstStyle/>
          <a:p>
            <a:r>
              <a:rPr lang="en-US"/>
              <a:t>Top 5 Cities for a Data Scientist</a:t>
            </a:r>
          </a:p>
        </p:txBody>
      </p:sp>
      <p:sp>
        <p:nvSpPr>
          <p:cNvPr id="3" name="Subtitle 2">
            <a:extLst>
              <a:ext uri="{FF2B5EF4-FFF2-40B4-BE49-F238E27FC236}">
                <a16:creationId xmlns:a16="http://schemas.microsoft.com/office/drawing/2014/main" id="{250C3DF9-7CFF-689C-A551-41D3A211AE33}"/>
              </a:ext>
            </a:extLst>
          </p:cNvPr>
          <p:cNvSpPr>
            <a:spLocks noGrp="1"/>
          </p:cNvSpPr>
          <p:nvPr>
            <p:ph type="subTitle" idx="1"/>
          </p:nvPr>
        </p:nvSpPr>
        <p:spPr>
          <a:xfrm>
            <a:off x="5054083" y="4670246"/>
            <a:ext cx="6037903" cy="914400"/>
          </a:xfrm>
        </p:spPr>
        <p:txBody>
          <a:bodyPr>
            <a:normAutofit/>
          </a:bodyPr>
          <a:lstStyle/>
          <a:p>
            <a:r>
              <a:rPr lang="en-US"/>
              <a:t>By Stephanie Halsing</a:t>
            </a:r>
          </a:p>
        </p:txBody>
      </p:sp>
      <p:sp>
        <p:nvSpPr>
          <p:cNvPr id="35" name="Rectangle 34">
            <a:extLst>
              <a:ext uri="{FF2B5EF4-FFF2-40B4-BE49-F238E27FC236}">
                <a16:creationId xmlns:a16="http://schemas.microsoft.com/office/drawing/2014/main" id="{DC8C6883-513A-4FE8-8B55-7AA2A13A9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5" name="Picture 24" descr="Sphere of mesh and nodes">
            <a:extLst>
              <a:ext uri="{FF2B5EF4-FFF2-40B4-BE49-F238E27FC236}">
                <a16:creationId xmlns:a16="http://schemas.microsoft.com/office/drawing/2014/main" id="{7DDD0455-C6B0-2BD6-88E6-EEFBD5BC9627}"/>
              </a:ext>
            </a:extLst>
          </p:cNvPr>
          <p:cNvPicPr>
            <a:picLocks noChangeAspect="1"/>
          </p:cNvPicPr>
          <p:nvPr/>
        </p:nvPicPr>
        <p:blipFill rotWithShape="1">
          <a:blip r:embed="rId2"/>
          <a:srcRect l="28920" r="28920"/>
          <a:stretch/>
        </p:blipFill>
        <p:spPr>
          <a:xfrm>
            <a:off x="927034" y="759599"/>
            <a:ext cx="2996536" cy="5330650"/>
          </a:xfrm>
          <a:prstGeom prst="rect">
            <a:avLst/>
          </a:prstGeom>
        </p:spPr>
      </p:pic>
    </p:spTree>
    <p:extLst>
      <p:ext uri="{BB962C8B-B14F-4D97-AF65-F5344CB8AC3E}">
        <p14:creationId xmlns:p14="http://schemas.microsoft.com/office/powerpoint/2010/main" val="271143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F13A95FF-1A75-49AA-86AE-EED61BD0E4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367D3A5-41E6-819A-4A49-1FC7940F9153}"/>
              </a:ext>
            </a:extLst>
          </p:cNvPr>
          <p:cNvSpPr>
            <a:spLocks noGrp="1"/>
          </p:cNvSpPr>
          <p:nvPr>
            <p:ph type="title"/>
          </p:nvPr>
        </p:nvSpPr>
        <p:spPr>
          <a:xfrm>
            <a:off x="289249" y="1123837"/>
            <a:ext cx="4016116" cy="1255469"/>
          </a:xfrm>
        </p:spPr>
        <p:txBody>
          <a:bodyPr>
            <a:normAutofit/>
          </a:bodyPr>
          <a:lstStyle/>
          <a:p>
            <a:r>
              <a:rPr lang="en-US"/>
              <a:t>Objective</a:t>
            </a:r>
          </a:p>
        </p:txBody>
      </p:sp>
      <p:sp>
        <p:nvSpPr>
          <p:cNvPr id="3" name="Content Placeholder 2">
            <a:extLst>
              <a:ext uri="{FF2B5EF4-FFF2-40B4-BE49-F238E27FC236}">
                <a16:creationId xmlns:a16="http://schemas.microsoft.com/office/drawing/2014/main" id="{7DD0C483-02C7-3C0D-3605-F058656681CF}"/>
              </a:ext>
            </a:extLst>
          </p:cNvPr>
          <p:cNvSpPr>
            <a:spLocks noGrp="1"/>
          </p:cNvSpPr>
          <p:nvPr>
            <p:ph idx="1"/>
          </p:nvPr>
        </p:nvSpPr>
        <p:spPr>
          <a:xfrm>
            <a:off x="289249" y="2510395"/>
            <a:ext cx="4016116" cy="3274586"/>
          </a:xfrm>
        </p:spPr>
        <p:txBody>
          <a:bodyPr anchor="t">
            <a:normAutofit/>
          </a:bodyPr>
          <a:lstStyle/>
          <a:p>
            <a:r>
              <a:rPr lang="en-US" dirty="0">
                <a:solidFill>
                  <a:srgbClr val="FFFFFF"/>
                </a:solidFill>
              </a:rPr>
              <a:t>I am a Data Scientist and would like to know the top 5 cities where my salary (in USD) will go the farthest with respect to the cost of living index for each city.</a:t>
            </a:r>
          </a:p>
        </p:txBody>
      </p:sp>
      <p:pic>
        <p:nvPicPr>
          <p:cNvPr id="40" name="Picture 39" descr="Aerial view of skyscrapers">
            <a:extLst>
              <a:ext uri="{FF2B5EF4-FFF2-40B4-BE49-F238E27FC236}">
                <a16:creationId xmlns:a16="http://schemas.microsoft.com/office/drawing/2014/main" id="{4B00D737-EA96-E810-CE32-25C0311DAF71}"/>
              </a:ext>
            </a:extLst>
          </p:cNvPr>
          <p:cNvPicPr>
            <a:picLocks noChangeAspect="1"/>
          </p:cNvPicPr>
          <p:nvPr/>
        </p:nvPicPr>
        <p:blipFill rotWithShape="1">
          <a:blip r:embed="rId2"/>
          <a:srcRect l="6090" r="16352"/>
          <a:stretch/>
        </p:blipFill>
        <p:spPr>
          <a:xfrm>
            <a:off x="5137463" y="759599"/>
            <a:ext cx="6193767" cy="5330650"/>
          </a:xfrm>
          <a:prstGeom prst="rect">
            <a:avLst/>
          </a:prstGeom>
        </p:spPr>
      </p:pic>
    </p:spTree>
    <p:extLst>
      <p:ext uri="{BB962C8B-B14F-4D97-AF65-F5344CB8AC3E}">
        <p14:creationId xmlns:p14="http://schemas.microsoft.com/office/powerpoint/2010/main" val="3138132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FE38CE42-47B6-33E3-EE9F-4A5A525C82F5}"/>
              </a:ext>
            </a:extLst>
          </p:cNvPr>
          <p:cNvPicPr>
            <a:picLocks noChangeAspect="1"/>
          </p:cNvPicPr>
          <p:nvPr/>
        </p:nvPicPr>
        <p:blipFill rotWithShape="1">
          <a:blip r:embed="rId3"/>
          <a:srcRect r="657"/>
          <a:stretch/>
        </p:blipFill>
        <p:spPr>
          <a:xfrm>
            <a:off x="2252791" y="771434"/>
            <a:ext cx="7686419" cy="5271953"/>
          </a:xfrm>
          <a:prstGeom prst="rect">
            <a:avLst/>
          </a:prstGeom>
        </p:spPr>
      </p:pic>
    </p:spTree>
    <p:extLst>
      <p:ext uri="{BB962C8B-B14F-4D97-AF65-F5344CB8AC3E}">
        <p14:creationId xmlns:p14="http://schemas.microsoft.com/office/powerpoint/2010/main" val="2986774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681577AD-DA5F-48B3-8FB9-5199BA9EE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5350"/>
            <a:ext cx="4642228" cy="5330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0AE12F2-1F1C-0536-3EA9-EE0A9FAF4300}"/>
              </a:ext>
            </a:extLst>
          </p:cNvPr>
          <p:cNvSpPr>
            <a:spLocks noGrp="1"/>
          </p:cNvSpPr>
          <p:nvPr>
            <p:ph type="title"/>
          </p:nvPr>
        </p:nvSpPr>
        <p:spPr>
          <a:xfrm>
            <a:off x="289249" y="1123837"/>
            <a:ext cx="4016116" cy="1255469"/>
          </a:xfrm>
        </p:spPr>
        <p:txBody>
          <a:bodyPr>
            <a:normAutofit/>
          </a:bodyPr>
          <a:lstStyle/>
          <a:p>
            <a:r>
              <a:rPr lang="en-US" sz="3300"/>
              <a:t>Summary Statistics for US Data Scientists</a:t>
            </a:r>
          </a:p>
        </p:txBody>
      </p:sp>
      <p:sp>
        <p:nvSpPr>
          <p:cNvPr id="9" name="Content Placeholder 8">
            <a:extLst>
              <a:ext uri="{FF2B5EF4-FFF2-40B4-BE49-F238E27FC236}">
                <a16:creationId xmlns:a16="http://schemas.microsoft.com/office/drawing/2014/main" id="{554F281B-BA53-176F-3BC1-3D06FA961005}"/>
              </a:ext>
            </a:extLst>
          </p:cNvPr>
          <p:cNvSpPr>
            <a:spLocks noGrp="1"/>
          </p:cNvSpPr>
          <p:nvPr>
            <p:ph idx="1"/>
          </p:nvPr>
        </p:nvSpPr>
        <p:spPr>
          <a:xfrm>
            <a:off x="289249" y="2510395"/>
            <a:ext cx="4016116" cy="3274586"/>
          </a:xfrm>
        </p:spPr>
        <p:txBody>
          <a:bodyPr anchor="t">
            <a:normAutofit/>
          </a:bodyPr>
          <a:lstStyle/>
          <a:p>
            <a:pPr marL="0" indent="0">
              <a:buNone/>
            </a:pPr>
            <a:r>
              <a:rPr lang="en-US">
                <a:solidFill>
                  <a:srgbClr val="FFFFFF"/>
                </a:solidFill>
              </a:rPr>
              <a:t>Min: 15,000</a:t>
            </a:r>
          </a:p>
          <a:p>
            <a:pPr marL="0" indent="0">
              <a:buNone/>
            </a:pPr>
            <a:r>
              <a:rPr lang="en-US">
                <a:solidFill>
                  <a:srgbClr val="FFFFFF"/>
                </a:solidFill>
              </a:rPr>
              <a:t>1</a:t>
            </a:r>
            <a:r>
              <a:rPr lang="en-US" baseline="30000">
                <a:solidFill>
                  <a:srgbClr val="FFFFFF"/>
                </a:solidFill>
              </a:rPr>
              <a:t>st</a:t>
            </a:r>
            <a:r>
              <a:rPr lang="en-US">
                <a:solidFill>
                  <a:srgbClr val="FFFFFF"/>
                </a:solidFill>
              </a:rPr>
              <a:t> Quartile: 125,000</a:t>
            </a:r>
          </a:p>
          <a:p>
            <a:pPr marL="0" indent="0">
              <a:buNone/>
            </a:pPr>
            <a:r>
              <a:rPr lang="en-US">
                <a:solidFill>
                  <a:srgbClr val="FFFFFF"/>
                </a:solidFill>
              </a:rPr>
              <a:t>Median: 160,000</a:t>
            </a:r>
          </a:p>
          <a:p>
            <a:pPr marL="0" indent="0">
              <a:buNone/>
            </a:pPr>
            <a:r>
              <a:rPr lang="en-US">
                <a:solidFill>
                  <a:srgbClr val="FFFFFF"/>
                </a:solidFill>
              </a:rPr>
              <a:t>Mean: 167,938</a:t>
            </a:r>
          </a:p>
          <a:p>
            <a:pPr marL="0" indent="0">
              <a:buNone/>
            </a:pPr>
            <a:r>
              <a:rPr lang="en-US">
                <a:solidFill>
                  <a:srgbClr val="FFFFFF"/>
                </a:solidFill>
              </a:rPr>
              <a:t>3</a:t>
            </a:r>
            <a:r>
              <a:rPr lang="en-US" baseline="30000">
                <a:solidFill>
                  <a:srgbClr val="FFFFFF"/>
                </a:solidFill>
              </a:rPr>
              <a:t>rd</a:t>
            </a:r>
            <a:r>
              <a:rPr lang="en-US">
                <a:solidFill>
                  <a:srgbClr val="FFFFFF"/>
                </a:solidFill>
              </a:rPr>
              <a:t> Quartile: 203,000</a:t>
            </a:r>
          </a:p>
          <a:p>
            <a:pPr marL="0" indent="0">
              <a:buNone/>
            </a:pPr>
            <a:r>
              <a:rPr lang="en-US">
                <a:solidFill>
                  <a:srgbClr val="FFFFFF"/>
                </a:solidFill>
              </a:rPr>
              <a:t>Max: 388,000</a:t>
            </a:r>
          </a:p>
          <a:p>
            <a:pPr marL="0" indent="0">
              <a:buNone/>
            </a:pPr>
            <a:r>
              <a:rPr lang="en-US">
                <a:solidFill>
                  <a:srgbClr val="FFFFFF"/>
                </a:solidFill>
              </a:rPr>
              <a:t>IQR: 78,000</a:t>
            </a:r>
            <a:endParaRPr lang="en-US" dirty="0">
              <a:solidFill>
                <a:srgbClr val="FFFFFF"/>
              </a:solidFill>
            </a:endParaRPr>
          </a:p>
        </p:txBody>
      </p:sp>
      <p:pic>
        <p:nvPicPr>
          <p:cNvPr id="5" name="Content Placeholder 4">
            <a:extLst>
              <a:ext uri="{FF2B5EF4-FFF2-40B4-BE49-F238E27FC236}">
                <a16:creationId xmlns:a16="http://schemas.microsoft.com/office/drawing/2014/main" id="{BB2756BA-7BBC-9EB5-57D0-46D6E46E0E0B}"/>
              </a:ext>
            </a:extLst>
          </p:cNvPr>
          <p:cNvPicPr>
            <a:picLocks noChangeAspect="1"/>
          </p:cNvPicPr>
          <p:nvPr/>
        </p:nvPicPr>
        <p:blipFill>
          <a:blip r:embed="rId3"/>
          <a:stretch>
            <a:fillRect/>
          </a:stretch>
        </p:blipFill>
        <p:spPr>
          <a:xfrm>
            <a:off x="5137463" y="1006571"/>
            <a:ext cx="6193767" cy="4836705"/>
          </a:xfrm>
          <a:prstGeom prst="rect">
            <a:avLst/>
          </a:prstGeom>
        </p:spPr>
      </p:pic>
    </p:spTree>
    <p:extLst>
      <p:ext uri="{BB962C8B-B14F-4D97-AF65-F5344CB8AC3E}">
        <p14:creationId xmlns:p14="http://schemas.microsoft.com/office/powerpoint/2010/main" val="1623515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D2B69C6-6FF6-A0D0-19FD-A5E9F6609AC4}"/>
              </a:ext>
            </a:extLst>
          </p:cNvPr>
          <p:cNvPicPr>
            <a:picLocks noGrp="1" noChangeAspect="1"/>
          </p:cNvPicPr>
          <p:nvPr>
            <p:ph idx="1"/>
          </p:nvPr>
        </p:nvPicPr>
        <p:blipFill>
          <a:blip r:embed="rId3"/>
          <a:stretch>
            <a:fillRect/>
          </a:stretch>
        </p:blipFill>
        <p:spPr>
          <a:xfrm>
            <a:off x="2407530" y="771434"/>
            <a:ext cx="7376940" cy="5271953"/>
          </a:xfrm>
          <a:prstGeom prst="rect">
            <a:avLst/>
          </a:prstGeom>
        </p:spPr>
      </p:pic>
    </p:spTree>
    <p:extLst>
      <p:ext uri="{BB962C8B-B14F-4D97-AF65-F5344CB8AC3E}">
        <p14:creationId xmlns:p14="http://schemas.microsoft.com/office/powerpoint/2010/main" val="3805030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696A55C8-89F1-439D-863D-E208C0AC8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City on a sunny day">
            <a:extLst>
              <a:ext uri="{FF2B5EF4-FFF2-40B4-BE49-F238E27FC236}">
                <a16:creationId xmlns:a16="http://schemas.microsoft.com/office/drawing/2014/main" id="{E4A90388-EB2E-2F63-82FB-E00CF0BEFE95}"/>
              </a:ext>
            </a:extLst>
          </p:cNvPr>
          <p:cNvPicPr>
            <a:picLocks noChangeAspect="1"/>
          </p:cNvPicPr>
          <p:nvPr/>
        </p:nvPicPr>
        <p:blipFill rotWithShape="1">
          <a:blip r:embed="rId3"/>
          <a:srcRect t="24503" r="9092" b="1"/>
          <a:stretch/>
        </p:blipFill>
        <p:spPr>
          <a:xfrm>
            <a:off x="20" y="1"/>
            <a:ext cx="12188932" cy="6858000"/>
          </a:xfrm>
          <a:prstGeom prst="rect">
            <a:avLst/>
          </a:prstGeom>
        </p:spPr>
      </p:pic>
      <p:sp>
        <p:nvSpPr>
          <p:cNvPr id="34" name="Rectangle 33">
            <a:extLst>
              <a:ext uri="{FF2B5EF4-FFF2-40B4-BE49-F238E27FC236}">
                <a16:creationId xmlns:a16="http://schemas.microsoft.com/office/drawing/2014/main" id="{E4A1FD7E-EAEC-40B9-B75B-432F9DA75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609599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44EBFA3-F81D-2EFC-B1E0-2F112EB37ABB}"/>
              </a:ext>
            </a:extLst>
          </p:cNvPr>
          <p:cNvSpPr>
            <a:spLocks noGrp="1"/>
          </p:cNvSpPr>
          <p:nvPr>
            <p:ph type="title"/>
          </p:nvPr>
        </p:nvSpPr>
        <p:spPr>
          <a:xfrm>
            <a:off x="289248" y="1123837"/>
            <a:ext cx="5218209" cy="1255469"/>
          </a:xfrm>
        </p:spPr>
        <p:txBody>
          <a:bodyPr>
            <a:normAutofit/>
          </a:bodyPr>
          <a:lstStyle/>
          <a:p>
            <a:r>
              <a:rPr lang="en-US"/>
              <a:t>Conclusion</a:t>
            </a:r>
            <a:endParaRPr lang="en-US" dirty="0"/>
          </a:p>
        </p:txBody>
      </p:sp>
      <p:sp>
        <p:nvSpPr>
          <p:cNvPr id="3" name="Content Placeholder 2">
            <a:extLst>
              <a:ext uri="{FF2B5EF4-FFF2-40B4-BE49-F238E27FC236}">
                <a16:creationId xmlns:a16="http://schemas.microsoft.com/office/drawing/2014/main" id="{77090D99-752C-AAC2-847C-FE0E15FA0017}"/>
              </a:ext>
            </a:extLst>
          </p:cNvPr>
          <p:cNvSpPr>
            <a:spLocks noGrp="1"/>
          </p:cNvSpPr>
          <p:nvPr>
            <p:ph idx="1"/>
          </p:nvPr>
        </p:nvSpPr>
        <p:spPr>
          <a:xfrm>
            <a:off x="289248" y="2510395"/>
            <a:ext cx="5218209" cy="3274586"/>
          </a:xfrm>
        </p:spPr>
        <p:txBody>
          <a:bodyPr anchor="t">
            <a:normAutofit/>
          </a:bodyPr>
          <a:lstStyle/>
          <a:p>
            <a:r>
              <a:rPr lang="en-US" dirty="0">
                <a:solidFill>
                  <a:srgbClr val="FFFFFF"/>
                </a:solidFill>
              </a:rPr>
              <a:t>Here are the top 5 cities which my salary will go the farthest:</a:t>
            </a:r>
          </a:p>
          <a:p>
            <a:pPr marL="0" indent="0">
              <a:buNone/>
            </a:pPr>
            <a:r>
              <a:rPr lang="en-US" dirty="0">
                <a:solidFill>
                  <a:srgbClr val="FFFFFF"/>
                </a:solidFill>
              </a:rPr>
              <a:t>	1. San Jose, CA</a:t>
            </a:r>
          </a:p>
          <a:p>
            <a:pPr marL="0" indent="0">
              <a:buNone/>
            </a:pPr>
            <a:r>
              <a:rPr lang="en-US" dirty="0">
                <a:solidFill>
                  <a:srgbClr val="FFFFFF"/>
                </a:solidFill>
              </a:rPr>
              <a:t>	2. Seattle, WA</a:t>
            </a:r>
          </a:p>
          <a:p>
            <a:pPr marL="0" indent="0">
              <a:buNone/>
            </a:pPr>
            <a:r>
              <a:rPr lang="en-US" dirty="0">
                <a:solidFill>
                  <a:srgbClr val="FFFFFF"/>
                </a:solidFill>
              </a:rPr>
              <a:t>	3. Santa Clara, CA</a:t>
            </a:r>
          </a:p>
          <a:p>
            <a:pPr marL="0" indent="0">
              <a:buNone/>
            </a:pPr>
            <a:r>
              <a:rPr lang="en-US" dirty="0">
                <a:solidFill>
                  <a:srgbClr val="FFFFFF"/>
                </a:solidFill>
              </a:rPr>
              <a:t>	4. San Francisco, CA</a:t>
            </a:r>
          </a:p>
          <a:p>
            <a:pPr marL="0" indent="0">
              <a:buNone/>
            </a:pPr>
            <a:r>
              <a:rPr lang="en-US" dirty="0">
                <a:solidFill>
                  <a:srgbClr val="FFFFFF"/>
                </a:solidFill>
              </a:rPr>
              <a:t>	5. New York, NY</a:t>
            </a:r>
          </a:p>
        </p:txBody>
      </p:sp>
      <p:sp>
        <p:nvSpPr>
          <p:cNvPr id="36" name="Rectangle 35">
            <a:extLst>
              <a:ext uri="{FF2B5EF4-FFF2-40B4-BE49-F238E27FC236}">
                <a16:creationId xmlns:a16="http://schemas.microsoft.com/office/drawing/2014/main" id="{AC88629E-396B-4C99-B284-F30AABDF2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526797783"/>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{F9338A2A-A7F7-C145-98A7-6E7C9162F940}tf10001124</Template>
  <TotalTime>73</TotalTime>
  <Words>542</Words>
  <Application>Microsoft Macintosh PowerPoint</Application>
  <PresentationFormat>Widescreen</PresentationFormat>
  <Paragraphs>35</Paragraphs>
  <Slides>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Corbel</vt:lpstr>
      <vt:lpstr>Wingdings 2</vt:lpstr>
      <vt:lpstr>Frame</vt:lpstr>
      <vt:lpstr>Top 5 Cities for a Data Scientist</vt:lpstr>
      <vt:lpstr>Objective</vt:lpstr>
      <vt:lpstr>PowerPoint Presentation</vt:lpstr>
      <vt:lpstr>Summary Statistics for US Data Scientists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Halsing, Stephanie</dc:creator>
  <cp:lastModifiedBy>Halsing, Stephanie</cp:lastModifiedBy>
  <cp:revision>4</cp:revision>
  <dcterms:created xsi:type="dcterms:W3CDTF">2023-12-15T23:04:05Z</dcterms:created>
  <dcterms:modified xsi:type="dcterms:W3CDTF">2023-12-16T00:20:09Z</dcterms:modified>
</cp:coreProperties>
</file>