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8"/>
  </p:notesMasterIdLst>
  <p:sldIdLst>
    <p:sldId id="256" r:id="rId2"/>
    <p:sldId id="714" r:id="rId3"/>
    <p:sldId id="674" r:id="rId4"/>
    <p:sldId id="716" r:id="rId5"/>
    <p:sldId id="717" r:id="rId6"/>
    <p:sldId id="718" r:id="rId7"/>
    <p:sldId id="719" r:id="rId8"/>
    <p:sldId id="713" r:id="rId9"/>
    <p:sldId id="721" r:id="rId10"/>
    <p:sldId id="712" r:id="rId11"/>
    <p:sldId id="676" r:id="rId12"/>
    <p:sldId id="711" r:id="rId13"/>
    <p:sldId id="724" r:id="rId14"/>
    <p:sldId id="725" r:id="rId15"/>
    <p:sldId id="723"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32C2"/>
    <a:srgbClr val="323B8D"/>
    <a:srgbClr val="333F50"/>
    <a:srgbClr val="8497B0"/>
    <a:srgbClr val="8FAADC"/>
    <a:srgbClr val="2F5597"/>
    <a:srgbClr val="626CC7"/>
    <a:srgbClr val="21275D"/>
    <a:srgbClr val="161A3E"/>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65" d="100"/>
          <a:sy n="65" d="100"/>
        </p:scale>
        <p:origin x="1253" y="27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6F986-2045-478E-B0BE-EA908F2B6DF5}" type="doc">
      <dgm:prSet loTypeId="urn:microsoft.com/office/officeart/2005/8/layout/process4" loCatId="process" qsTypeId="urn:microsoft.com/office/officeart/2005/8/quickstyle/simple5" qsCatId="simple" csTypeId="urn:microsoft.com/office/officeart/2005/8/colors/accent3_2" csCatId="accent3"/>
      <dgm:spPr/>
      <dgm:t>
        <a:bodyPr/>
        <a:lstStyle/>
        <a:p>
          <a:endParaRPr lang="en-US"/>
        </a:p>
      </dgm:t>
    </dgm:pt>
    <dgm:pt modelId="{57F1892E-CFA5-4E87-A4A2-C1CB0EFD0C44}">
      <dgm:prSet/>
      <dgm:spPr/>
      <dgm:t>
        <a:bodyPr/>
        <a:lstStyle/>
        <a:p>
          <a:r>
            <a:rPr lang="en-US" dirty="0">
              <a:latin typeface="+mj-lt"/>
            </a:rPr>
            <a:t>This project aims to analyze breast cancer patient survival rates and estimate their likelihood of surviving over the next 10 years.</a:t>
          </a:r>
        </a:p>
      </dgm:t>
    </dgm:pt>
    <dgm:pt modelId="{AF671816-55C6-469A-B4DF-D3FD35DA223F}" type="parTrans" cxnId="{4B0C0EE7-444A-4D95-B82B-F4BF091D984D}">
      <dgm:prSet/>
      <dgm:spPr/>
      <dgm:t>
        <a:bodyPr/>
        <a:lstStyle/>
        <a:p>
          <a:endParaRPr lang="en-US"/>
        </a:p>
      </dgm:t>
    </dgm:pt>
    <dgm:pt modelId="{F5C21F9E-77F8-4D79-8A69-11C6BAD5E783}" type="sibTrans" cxnId="{4B0C0EE7-444A-4D95-B82B-F4BF091D984D}">
      <dgm:prSet/>
      <dgm:spPr/>
      <dgm:t>
        <a:bodyPr/>
        <a:lstStyle/>
        <a:p>
          <a:endParaRPr lang="en-US"/>
        </a:p>
      </dgm:t>
    </dgm:pt>
    <dgm:pt modelId="{C5462C1B-AB5F-4E3A-B6D3-04D18162762E}">
      <dgm:prSet/>
      <dgm:spPr/>
      <dgm:t>
        <a:bodyPr/>
        <a:lstStyle/>
        <a:p>
          <a:r>
            <a:rPr lang="en-US" b="1"/>
            <a:t>Understand Survival Patterns:</a:t>
          </a:r>
          <a:endParaRPr lang="en-US"/>
        </a:p>
      </dgm:t>
    </dgm:pt>
    <dgm:pt modelId="{B6BA6DEE-D1FB-4520-8CEA-ABDC3EC9B680}" type="parTrans" cxnId="{47288E4F-9CF2-46BE-BCDA-52B11B1A7BFA}">
      <dgm:prSet/>
      <dgm:spPr/>
      <dgm:t>
        <a:bodyPr/>
        <a:lstStyle/>
        <a:p>
          <a:endParaRPr lang="en-US"/>
        </a:p>
      </dgm:t>
    </dgm:pt>
    <dgm:pt modelId="{CC250730-0B2A-473A-93F6-5C613AC5590D}" type="sibTrans" cxnId="{47288E4F-9CF2-46BE-BCDA-52B11B1A7BFA}">
      <dgm:prSet/>
      <dgm:spPr/>
      <dgm:t>
        <a:bodyPr/>
        <a:lstStyle/>
        <a:p>
          <a:endParaRPr lang="en-US"/>
        </a:p>
      </dgm:t>
    </dgm:pt>
    <dgm:pt modelId="{2797F998-8344-4312-A004-0E32033BE817}">
      <dgm:prSet custT="1"/>
      <dgm:spPr/>
      <dgm:t>
        <a:bodyPr/>
        <a:lstStyle/>
        <a:p>
          <a:pPr marL="0" lvl="0" indent="0" algn="ctr" defTabSz="622300">
            <a:lnSpc>
              <a:spcPct val="90000"/>
            </a:lnSpc>
            <a:spcBef>
              <a:spcPct val="0"/>
            </a:spcBef>
            <a:spcAft>
              <a:spcPct val="35000"/>
            </a:spcAft>
            <a:buNone/>
          </a:pPr>
          <a:r>
            <a:rPr lang="en-US" sz="1400" kern="1200" dirty="0">
              <a:solidFill>
                <a:prstClr val="white"/>
              </a:solidFill>
              <a:latin typeface="Calibri Light" panose="020F0302020204030204"/>
              <a:ea typeface="+mn-ea"/>
              <a:cs typeface="+mn-cs"/>
            </a:rPr>
            <a:t>Leverage advanced statistical methods and machine learning to analyze breast cancer survival trends and forecast 10-year mortality risk.</a:t>
          </a:r>
        </a:p>
      </dgm:t>
    </dgm:pt>
    <dgm:pt modelId="{C29CB041-BB92-4FC1-8FEB-1B39794FD604}" type="parTrans" cxnId="{FFC23D06-10B7-469F-BE31-9B6F289B96A5}">
      <dgm:prSet/>
      <dgm:spPr/>
      <dgm:t>
        <a:bodyPr/>
        <a:lstStyle/>
        <a:p>
          <a:endParaRPr lang="en-US"/>
        </a:p>
      </dgm:t>
    </dgm:pt>
    <dgm:pt modelId="{1D2CEDB0-3C7A-4856-A4BB-599493EB35BF}" type="sibTrans" cxnId="{FFC23D06-10B7-469F-BE31-9B6F289B96A5}">
      <dgm:prSet/>
      <dgm:spPr/>
      <dgm:t>
        <a:bodyPr/>
        <a:lstStyle/>
        <a:p>
          <a:endParaRPr lang="en-US"/>
        </a:p>
      </dgm:t>
    </dgm:pt>
    <dgm:pt modelId="{67DD6054-BFC4-4F95-BED5-FD37AA398802}">
      <dgm:prSet/>
      <dgm:spPr/>
      <dgm:t>
        <a:bodyPr/>
        <a:lstStyle/>
        <a:p>
          <a:r>
            <a:rPr lang="en-US" b="1"/>
            <a:t>Improve Patient Outcomes:</a:t>
          </a:r>
          <a:endParaRPr lang="en-US"/>
        </a:p>
      </dgm:t>
    </dgm:pt>
    <dgm:pt modelId="{982321F7-8E7B-4B39-B1A1-4E05B3B9B6E3}" type="parTrans" cxnId="{94ABF0AD-97CE-4BD1-9EB2-F120F795141C}">
      <dgm:prSet/>
      <dgm:spPr/>
      <dgm:t>
        <a:bodyPr/>
        <a:lstStyle/>
        <a:p>
          <a:endParaRPr lang="en-US"/>
        </a:p>
      </dgm:t>
    </dgm:pt>
    <dgm:pt modelId="{4F6E1CBB-C34C-49BF-B299-980B26280556}" type="sibTrans" cxnId="{94ABF0AD-97CE-4BD1-9EB2-F120F795141C}">
      <dgm:prSet/>
      <dgm:spPr/>
      <dgm:t>
        <a:bodyPr/>
        <a:lstStyle/>
        <a:p>
          <a:endParaRPr lang="en-US"/>
        </a:p>
      </dgm:t>
    </dgm:pt>
    <dgm:pt modelId="{A3901944-CCC8-45E2-9BCE-17A338C9F37A}">
      <dgm:prSet custT="1"/>
      <dgm:spPr/>
      <dgm:t>
        <a:bodyPr/>
        <a:lstStyle/>
        <a:p>
          <a:pPr marL="0" lvl="0" indent="0" algn="ctr" defTabSz="622300">
            <a:lnSpc>
              <a:spcPct val="90000"/>
            </a:lnSpc>
            <a:spcBef>
              <a:spcPct val="0"/>
            </a:spcBef>
            <a:spcAft>
              <a:spcPct val="35000"/>
            </a:spcAft>
            <a:buNone/>
          </a:pPr>
          <a:r>
            <a:rPr lang="en-US" sz="1400" kern="1200" dirty="0">
              <a:solidFill>
                <a:prstClr val="white"/>
              </a:solidFill>
              <a:latin typeface="Calibri Light" panose="020F0302020204030204"/>
              <a:ea typeface="+mn-ea"/>
              <a:cs typeface="+mn-cs"/>
            </a:rPr>
            <a:t>Utilize analytical insights to refine treatment strategies and deliver accurate prognosis information, enabling more personalized and effective patient care.</a:t>
          </a:r>
        </a:p>
      </dgm:t>
    </dgm:pt>
    <dgm:pt modelId="{09F5D825-5440-493D-BE8B-FFB14CBE8D87}" type="parTrans" cxnId="{81BC11E1-E69A-41D5-9C4A-C5610D668995}">
      <dgm:prSet/>
      <dgm:spPr/>
      <dgm:t>
        <a:bodyPr/>
        <a:lstStyle/>
        <a:p>
          <a:endParaRPr lang="en-US"/>
        </a:p>
      </dgm:t>
    </dgm:pt>
    <dgm:pt modelId="{EB8D9B2A-159F-47B2-B8AF-FB4CF95462CB}" type="sibTrans" cxnId="{81BC11E1-E69A-41D5-9C4A-C5610D668995}">
      <dgm:prSet/>
      <dgm:spPr/>
      <dgm:t>
        <a:bodyPr/>
        <a:lstStyle/>
        <a:p>
          <a:endParaRPr lang="en-US"/>
        </a:p>
      </dgm:t>
    </dgm:pt>
    <dgm:pt modelId="{DC1B233A-9C22-4201-9C09-40C0F04046AB}" type="pres">
      <dgm:prSet presAssocID="{2146F986-2045-478E-B0BE-EA908F2B6DF5}" presName="Name0" presStyleCnt="0">
        <dgm:presLayoutVars>
          <dgm:dir/>
          <dgm:animLvl val="lvl"/>
          <dgm:resizeHandles val="exact"/>
        </dgm:presLayoutVars>
      </dgm:prSet>
      <dgm:spPr/>
    </dgm:pt>
    <dgm:pt modelId="{E51D0A1D-1BEA-44E1-9719-E2FC38CBBC93}" type="pres">
      <dgm:prSet presAssocID="{A3901944-CCC8-45E2-9BCE-17A338C9F37A}" presName="boxAndChildren" presStyleCnt="0"/>
      <dgm:spPr/>
    </dgm:pt>
    <dgm:pt modelId="{7953C633-871E-4D0D-BD78-5F9226FD4C76}" type="pres">
      <dgm:prSet presAssocID="{A3901944-CCC8-45E2-9BCE-17A338C9F37A}" presName="parentTextBox" presStyleLbl="node1" presStyleIdx="0" presStyleCnt="5"/>
      <dgm:spPr/>
    </dgm:pt>
    <dgm:pt modelId="{03ADDEED-55B8-4237-894D-CB03FA04E839}" type="pres">
      <dgm:prSet presAssocID="{4F6E1CBB-C34C-49BF-B299-980B26280556}" presName="sp" presStyleCnt="0"/>
      <dgm:spPr/>
    </dgm:pt>
    <dgm:pt modelId="{003EFDC8-1265-4BB9-874C-29D4321B77AA}" type="pres">
      <dgm:prSet presAssocID="{67DD6054-BFC4-4F95-BED5-FD37AA398802}" presName="arrowAndChildren" presStyleCnt="0"/>
      <dgm:spPr/>
    </dgm:pt>
    <dgm:pt modelId="{C5621A00-58B8-4B76-BE30-B1AB98DEAA9C}" type="pres">
      <dgm:prSet presAssocID="{67DD6054-BFC4-4F95-BED5-FD37AA398802}" presName="parentTextArrow" presStyleLbl="node1" presStyleIdx="1" presStyleCnt="5"/>
      <dgm:spPr/>
    </dgm:pt>
    <dgm:pt modelId="{21692FA6-084C-437B-A04C-ED38E999E273}" type="pres">
      <dgm:prSet presAssocID="{1D2CEDB0-3C7A-4856-A4BB-599493EB35BF}" presName="sp" presStyleCnt="0"/>
      <dgm:spPr/>
    </dgm:pt>
    <dgm:pt modelId="{702EE982-BD65-47F8-99DD-464A8E4DE813}" type="pres">
      <dgm:prSet presAssocID="{2797F998-8344-4312-A004-0E32033BE817}" presName="arrowAndChildren" presStyleCnt="0"/>
      <dgm:spPr/>
    </dgm:pt>
    <dgm:pt modelId="{1BF87594-74EE-4351-982F-49434579E121}" type="pres">
      <dgm:prSet presAssocID="{2797F998-8344-4312-A004-0E32033BE817}" presName="parentTextArrow" presStyleLbl="node1" presStyleIdx="2" presStyleCnt="5"/>
      <dgm:spPr/>
    </dgm:pt>
    <dgm:pt modelId="{9DF59D3E-EE2F-4DD3-B805-6215BBE6133E}" type="pres">
      <dgm:prSet presAssocID="{CC250730-0B2A-473A-93F6-5C613AC5590D}" presName="sp" presStyleCnt="0"/>
      <dgm:spPr/>
    </dgm:pt>
    <dgm:pt modelId="{F34FA188-862B-4088-8362-6F86F9C718D3}" type="pres">
      <dgm:prSet presAssocID="{C5462C1B-AB5F-4E3A-B6D3-04D18162762E}" presName="arrowAndChildren" presStyleCnt="0"/>
      <dgm:spPr/>
    </dgm:pt>
    <dgm:pt modelId="{A7764AD1-084F-46AB-B4AC-22556F749476}" type="pres">
      <dgm:prSet presAssocID="{C5462C1B-AB5F-4E3A-B6D3-04D18162762E}" presName="parentTextArrow" presStyleLbl="node1" presStyleIdx="3" presStyleCnt="5"/>
      <dgm:spPr/>
    </dgm:pt>
    <dgm:pt modelId="{7630EC25-F02E-48B5-87B0-79D88E51C8FE}" type="pres">
      <dgm:prSet presAssocID="{F5C21F9E-77F8-4D79-8A69-11C6BAD5E783}" presName="sp" presStyleCnt="0"/>
      <dgm:spPr/>
    </dgm:pt>
    <dgm:pt modelId="{56D1C09C-118F-4B95-8AC5-52AE0146A751}" type="pres">
      <dgm:prSet presAssocID="{57F1892E-CFA5-4E87-A4A2-C1CB0EFD0C44}" presName="arrowAndChildren" presStyleCnt="0"/>
      <dgm:spPr/>
    </dgm:pt>
    <dgm:pt modelId="{CF7DE7E3-7979-4193-9AF1-CF675E01B893}" type="pres">
      <dgm:prSet presAssocID="{57F1892E-CFA5-4E87-A4A2-C1CB0EFD0C44}" presName="parentTextArrow" presStyleLbl="node1" presStyleIdx="4" presStyleCnt="5"/>
      <dgm:spPr/>
    </dgm:pt>
  </dgm:ptLst>
  <dgm:cxnLst>
    <dgm:cxn modelId="{FFC23D06-10B7-469F-BE31-9B6F289B96A5}" srcId="{2146F986-2045-478E-B0BE-EA908F2B6DF5}" destId="{2797F998-8344-4312-A004-0E32033BE817}" srcOrd="2" destOrd="0" parTransId="{C29CB041-BB92-4FC1-8FEB-1B39794FD604}" sibTransId="{1D2CEDB0-3C7A-4856-A4BB-599493EB35BF}"/>
    <dgm:cxn modelId="{0C49FA07-A529-4E80-A7C5-203740AD4904}" type="presOf" srcId="{2797F998-8344-4312-A004-0E32033BE817}" destId="{1BF87594-74EE-4351-982F-49434579E121}" srcOrd="0" destOrd="0" presId="urn:microsoft.com/office/officeart/2005/8/layout/process4"/>
    <dgm:cxn modelId="{1696BD40-1519-4C37-A34C-445CEF4D57A8}" type="presOf" srcId="{C5462C1B-AB5F-4E3A-B6D3-04D18162762E}" destId="{A7764AD1-084F-46AB-B4AC-22556F749476}" srcOrd="0" destOrd="0" presId="urn:microsoft.com/office/officeart/2005/8/layout/process4"/>
    <dgm:cxn modelId="{9DD12047-8845-4D13-9DA8-A9AE16CEE507}" type="presOf" srcId="{57F1892E-CFA5-4E87-A4A2-C1CB0EFD0C44}" destId="{CF7DE7E3-7979-4193-9AF1-CF675E01B893}" srcOrd="0" destOrd="0" presId="urn:microsoft.com/office/officeart/2005/8/layout/process4"/>
    <dgm:cxn modelId="{C8A4EF48-09FA-4A5E-AF16-7FB99AD3BE66}" type="presOf" srcId="{2146F986-2045-478E-B0BE-EA908F2B6DF5}" destId="{DC1B233A-9C22-4201-9C09-40C0F04046AB}" srcOrd="0" destOrd="0" presId="urn:microsoft.com/office/officeart/2005/8/layout/process4"/>
    <dgm:cxn modelId="{47288E4F-9CF2-46BE-BCDA-52B11B1A7BFA}" srcId="{2146F986-2045-478E-B0BE-EA908F2B6DF5}" destId="{C5462C1B-AB5F-4E3A-B6D3-04D18162762E}" srcOrd="1" destOrd="0" parTransId="{B6BA6DEE-D1FB-4520-8CEA-ABDC3EC9B680}" sibTransId="{CC250730-0B2A-473A-93F6-5C613AC5590D}"/>
    <dgm:cxn modelId="{EA24FE7E-3713-49FC-B45B-6C53A052DC5D}" type="presOf" srcId="{67DD6054-BFC4-4F95-BED5-FD37AA398802}" destId="{C5621A00-58B8-4B76-BE30-B1AB98DEAA9C}" srcOrd="0" destOrd="0" presId="urn:microsoft.com/office/officeart/2005/8/layout/process4"/>
    <dgm:cxn modelId="{A1F0D3A3-76EB-4278-BD11-CE1EDD881B78}" type="presOf" srcId="{A3901944-CCC8-45E2-9BCE-17A338C9F37A}" destId="{7953C633-871E-4D0D-BD78-5F9226FD4C76}" srcOrd="0" destOrd="0" presId="urn:microsoft.com/office/officeart/2005/8/layout/process4"/>
    <dgm:cxn modelId="{94ABF0AD-97CE-4BD1-9EB2-F120F795141C}" srcId="{2146F986-2045-478E-B0BE-EA908F2B6DF5}" destId="{67DD6054-BFC4-4F95-BED5-FD37AA398802}" srcOrd="3" destOrd="0" parTransId="{982321F7-8E7B-4B39-B1A1-4E05B3B9B6E3}" sibTransId="{4F6E1CBB-C34C-49BF-B299-980B26280556}"/>
    <dgm:cxn modelId="{81BC11E1-E69A-41D5-9C4A-C5610D668995}" srcId="{2146F986-2045-478E-B0BE-EA908F2B6DF5}" destId="{A3901944-CCC8-45E2-9BCE-17A338C9F37A}" srcOrd="4" destOrd="0" parTransId="{09F5D825-5440-493D-BE8B-FFB14CBE8D87}" sibTransId="{EB8D9B2A-159F-47B2-B8AF-FB4CF95462CB}"/>
    <dgm:cxn modelId="{4B0C0EE7-444A-4D95-B82B-F4BF091D984D}" srcId="{2146F986-2045-478E-B0BE-EA908F2B6DF5}" destId="{57F1892E-CFA5-4E87-A4A2-C1CB0EFD0C44}" srcOrd="0" destOrd="0" parTransId="{AF671816-55C6-469A-B4DF-D3FD35DA223F}" sibTransId="{F5C21F9E-77F8-4D79-8A69-11C6BAD5E783}"/>
    <dgm:cxn modelId="{733269FA-DD67-4D64-8FDD-D71C8657DC91}" type="presParOf" srcId="{DC1B233A-9C22-4201-9C09-40C0F04046AB}" destId="{E51D0A1D-1BEA-44E1-9719-E2FC38CBBC93}" srcOrd="0" destOrd="0" presId="urn:microsoft.com/office/officeart/2005/8/layout/process4"/>
    <dgm:cxn modelId="{5E8C9AF4-F1E3-4095-AA8E-93496376D31C}" type="presParOf" srcId="{E51D0A1D-1BEA-44E1-9719-E2FC38CBBC93}" destId="{7953C633-871E-4D0D-BD78-5F9226FD4C76}" srcOrd="0" destOrd="0" presId="urn:microsoft.com/office/officeart/2005/8/layout/process4"/>
    <dgm:cxn modelId="{9FD8FC63-D7B8-4A67-A90E-D1A1EBE502F0}" type="presParOf" srcId="{DC1B233A-9C22-4201-9C09-40C0F04046AB}" destId="{03ADDEED-55B8-4237-894D-CB03FA04E839}" srcOrd="1" destOrd="0" presId="urn:microsoft.com/office/officeart/2005/8/layout/process4"/>
    <dgm:cxn modelId="{1EA09B6C-044A-4BC9-8DE8-DC479FD78110}" type="presParOf" srcId="{DC1B233A-9C22-4201-9C09-40C0F04046AB}" destId="{003EFDC8-1265-4BB9-874C-29D4321B77AA}" srcOrd="2" destOrd="0" presId="urn:microsoft.com/office/officeart/2005/8/layout/process4"/>
    <dgm:cxn modelId="{D01E9AA6-705B-4085-B312-2B675C494971}" type="presParOf" srcId="{003EFDC8-1265-4BB9-874C-29D4321B77AA}" destId="{C5621A00-58B8-4B76-BE30-B1AB98DEAA9C}" srcOrd="0" destOrd="0" presId="urn:microsoft.com/office/officeart/2005/8/layout/process4"/>
    <dgm:cxn modelId="{7F16BBBB-A885-43BA-8053-8572A14ABC2C}" type="presParOf" srcId="{DC1B233A-9C22-4201-9C09-40C0F04046AB}" destId="{21692FA6-084C-437B-A04C-ED38E999E273}" srcOrd="3" destOrd="0" presId="urn:microsoft.com/office/officeart/2005/8/layout/process4"/>
    <dgm:cxn modelId="{7068CBE2-BDBE-4CCD-BE2C-54C84C75AC45}" type="presParOf" srcId="{DC1B233A-9C22-4201-9C09-40C0F04046AB}" destId="{702EE982-BD65-47F8-99DD-464A8E4DE813}" srcOrd="4" destOrd="0" presId="urn:microsoft.com/office/officeart/2005/8/layout/process4"/>
    <dgm:cxn modelId="{36DAF56D-AA9B-4C49-A06D-36FB1D308516}" type="presParOf" srcId="{702EE982-BD65-47F8-99DD-464A8E4DE813}" destId="{1BF87594-74EE-4351-982F-49434579E121}" srcOrd="0" destOrd="0" presId="urn:microsoft.com/office/officeart/2005/8/layout/process4"/>
    <dgm:cxn modelId="{BAB128F8-1333-4A39-A6F4-81E967DDD3DF}" type="presParOf" srcId="{DC1B233A-9C22-4201-9C09-40C0F04046AB}" destId="{9DF59D3E-EE2F-4DD3-B805-6215BBE6133E}" srcOrd="5" destOrd="0" presId="urn:microsoft.com/office/officeart/2005/8/layout/process4"/>
    <dgm:cxn modelId="{E64DEBB9-10F9-4A16-A297-4E0E90D64920}" type="presParOf" srcId="{DC1B233A-9C22-4201-9C09-40C0F04046AB}" destId="{F34FA188-862B-4088-8362-6F86F9C718D3}" srcOrd="6" destOrd="0" presId="urn:microsoft.com/office/officeart/2005/8/layout/process4"/>
    <dgm:cxn modelId="{4DC3E30A-292B-41BF-B56A-7E2B4B3911D1}" type="presParOf" srcId="{F34FA188-862B-4088-8362-6F86F9C718D3}" destId="{A7764AD1-084F-46AB-B4AC-22556F749476}" srcOrd="0" destOrd="0" presId="urn:microsoft.com/office/officeart/2005/8/layout/process4"/>
    <dgm:cxn modelId="{A345240F-5E94-4D95-BE87-0EE9DBEAD8D4}" type="presParOf" srcId="{DC1B233A-9C22-4201-9C09-40C0F04046AB}" destId="{7630EC25-F02E-48B5-87B0-79D88E51C8FE}" srcOrd="7" destOrd="0" presId="urn:microsoft.com/office/officeart/2005/8/layout/process4"/>
    <dgm:cxn modelId="{F2CB0B92-AAF7-4EA4-8D97-65E71C21D261}" type="presParOf" srcId="{DC1B233A-9C22-4201-9C09-40C0F04046AB}" destId="{56D1C09C-118F-4B95-8AC5-52AE0146A751}" srcOrd="8" destOrd="0" presId="urn:microsoft.com/office/officeart/2005/8/layout/process4"/>
    <dgm:cxn modelId="{B6EA767F-3C4A-4C53-BA04-2A8EF6DC07C6}" type="presParOf" srcId="{56D1C09C-118F-4B95-8AC5-52AE0146A751}" destId="{CF7DE7E3-7979-4193-9AF1-CF675E01B89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EB77C3-5B0D-459B-92BB-7B417339AD33}" type="doc">
      <dgm:prSet loTypeId="urn:microsoft.com/office/officeart/2016/7/layout/RepeatingBendingProcessNew" loCatId="process" qsTypeId="urn:microsoft.com/office/officeart/2005/8/quickstyle/simple2" qsCatId="simple" csTypeId="urn:microsoft.com/office/officeart/2005/8/colors/accent3_2" csCatId="accent3" phldr="1"/>
      <dgm:spPr/>
      <dgm:t>
        <a:bodyPr/>
        <a:lstStyle/>
        <a:p>
          <a:endParaRPr lang="en-US"/>
        </a:p>
      </dgm:t>
    </dgm:pt>
    <dgm:pt modelId="{6890FFBA-DB2F-4240-9D93-CCCE5FE8465D}">
      <dgm:prSet custT="1"/>
      <dgm:spPr>
        <a:ln>
          <a:solidFill>
            <a:schemeClr val="bg2"/>
          </a:solidFill>
        </a:ln>
      </dgm:spPr>
      <dgm:t>
        <a:bodyPr/>
        <a:lstStyle/>
        <a:p>
          <a:r>
            <a:rPr lang="en-IN" sz="1800" b="1" dirty="0"/>
            <a:t>Model Training &amp; Evaluation:</a:t>
          </a:r>
          <a:endParaRPr lang="en-US" sz="1800" b="1" dirty="0"/>
        </a:p>
      </dgm:t>
    </dgm:pt>
    <dgm:pt modelId="{F17BDC52-C100-4BC9-BF52-B40E7DC1430F}" type="parTrans" cxnId="{89912F36-A323-42D4-ADA1-8EEB45B0AE7D}">
      <dgm:prSet/>
      <dgm:spPr/>
      <dgm:t>
        <a:bodyPr/>
        <a:lstStyle/>
        <a:p>
          <a:endParaRPr lang="en-US"/>
        </a:p>
      </dgm:t>
    </dgm:pt>
    <dgm:pt modelId="{27784AFB-AB96-455A-BC73-B4554238686A}" type="sibTrans" cxnId="{89912F36-A323-42D4-ADA1-8EEB45B0AE7D}">
      <dgm:prSet/>
      <dgm:spPr/>
      <dgm:t>
        <a:bodyPr/>
        <a:lstStyle/>
        <a:p>
          <a:endParaRPr lang="en-US"/>
        </a:p>
      </dgm:t>
    </dgm:pt>
    <dgm:pt modelId="{80AF02BA-F836-4D24-AA3D-56242FD76CFE}">
      <dgm:prSet/>
      <dgm:spPr>
        <a:ln>
          <a:solidFill>
            <a:schemeClr val="bg2"/>
          </a:solidFill>
        </a:ln>
      </dgm:spPr>
      <dgm:t>
        <a:bodyPr/>
        <a:lstStyle/>
        <a:p>
          <a:r>
            <a:rPr lang="en-US" dirty="0"/>
            <a:t>Implemented a </a:t>
          </a:r>
          <a:r>
            <a:rPr lang="en-US" b="1" dirty="0"/>
            <a:t>Classic Model Function</a:t>
          </a:r>
          <a:r>
            <a:rPr lang="en-US" dirty="0"/>
            <a:t> to train, evaluate, and visualize model performance.</a:t>
          </a:r>
        </a:p>
      </dgm:t>
    </dgm:pt>
    <dgm:pt modelId="{651D2041-7D04-4D16-ACF7-D451BB4D4CEE}" type="parTrans" cxnId="{586CEBF8-C0A4-4895-A72C-8C9FD0C1C1B0}">
      <dgm:prSet/>
      <dgm:spPr/>
      <dgm:t>
        <a:bodyPr/>
        <a:lstStyle/>
        <a:p>
          <a:endParaRPr lang="en-US"/>
        </a:p>
      </dgm:t>
    </dgm:pt>
    <dgm:pt modelId="{2DAC6C5E-A47A-424B-8884-F27E8F9151D4}" type="sibTrans" cxnId="{586CEBF8-C0A4-4895-A72C-8C9FD0C1C1B0}">
      <dgm:prSet/>
      <dgm:spPr/>
      <dgm:t>
        <a:bodyPr/>
        <a:lstStyle/>
        <a:p>
          <a:endParaRPr lang="en-US"/>
        </a:p>
      </dgm:t>
    </dgm:pt>
    <dgm:pt modelId="{20EE8CF7-B4BE-41F7-B9C6-DD93AEEFDE94}">
      <dgm:prSet/>
      <dgm:spPr>
        <a:ln>
          <a:solidFill>
            <a:schemeClr val="bg2"/>
          </a:solidFill>
        </a:ln>
      </dgm:spPr>
      <dgm:t>
        <a:bodyPr/>
        <a:lstStyle/>
        <a:p>
          <a:r>
            <a:rPr lang="en-US" dirty="0"/>
            <a:t>Used </a:t>
          </a:r>
          <a:r>
            <a:rPr lang="en-US" b="1" dirty="0"/>
            <a:t>stratified 5-fold cross-validation</a:t>
          </a:r>
          <a:r>
            <a:rPr lang="en-US" dirty="0"/>
            <a:t> to ensure reliable performance metrics.</a:t>
          </a:r>
        </a:p>
      </dgm:t>
    </dgm:pt>
    <dgm:pt modelId="{AF094695-C53F-4597-9B76-DB0FE082098E}" type="parTrans" cxnId="{4F8F160B-3491-41CA-8D03-80FA35A85C2A}">
      <dgm:prSet/>
      <dgm:spPr/>
      <dgm:t>
        <a:bodyPr/>
        <a:lstStyle/>
        <a:p>
          <a:endParaRPr lang="en-US"/>
        </a:p>
      </dgm:t>
    </dgm:pt>
    <dgm:pt modelId="{91ABD8F7-4C1A-49BB-80EC-A1AE90E292DA}" type="sibTrans" cxnId="{4F8F160B-3491-41CA-8D03-80FA35A85C2A}">
      <dgm:prSet/>
      <dgm:spPr/>
      <dgm:t>
        <a:bodyPr/>
        <a:lstStyle/>
        <a:p>
          <a:endParaRPr lang="en-US"/>
        </a:p>
      </dgm:t>
    </dgm:pt>
    <dgm:pt modelId="{C45F77F3-3196-4D3E-B23E-50AE716D9692}">
      <dgm:prSet custT="1"/>
      <dgm:spPr>
        <a:ln>
          <a:solidFill>
            <a:schemeClr val="bg2"/>
          </a:solidFill>
        </a:ln>
      </dgm:spPr>
      <dgm:t>
        <a:bodyPr/>
        <a:lstStyle/>
        <a:p>
          <a:r>
            <a:rPr lang="en-IN" sz="1800" b="1" dirty="0"/>
            <a:t>Data Preprocessing:</a:t>
          </a:r>
          <a:endParaRPr lang="en-US" sz="1800" b="1" dirty="0"/>
        </a:p>
      </dgm:t>
    </dgm:pt>
    <dgm:pt modelId="{8067CE5B-717F-473D-A414-BF0B958180F1}" type="parTrans" cxnId="{310F2BD2-F126-4994-A56E-0677171FC7BC}">
      <dgm:prSet/>
      <dgm:spPr/>
      <dgm:t>
        <a:bodyPr/>
        <a:lstStyle/>
        <a:p>
          <a:endParaRPr lang="en-US"/>
        </a:p>
      </dgm:t>
    </dgm:pt>
    <dgm:pt modelId="{25A408F4-9F50-44C8-82B4-34EF8EE45336}" type="sibTrans" cxnId="{310F2BD2-F126-4994-A56E-0677171FC7BC}">
      <dgm:prSet/>
      <dgm:spPr/>
      <dgm:t>
        <a:bodyPr/>
        <a:lstStyle/>
        <a:p>
          <a:endParaRPr lang="en-US"/>
        </a:p>
      </dgm:t>
    </dgm:pt>
    <dgm:pt modelId="{E6DC4466-32C4-4D6F-82BC-B1E35E57A4EE}">
      <dgm:prSet/>
      <dgm:spPr>
        <a:ln>
          <a:solidFill>
            <a:schemeClr val="bg2"/>
          </a:solidFill>
        </a:ln>
      </dgm:spPr>
      <dgm:t>
        <a:bodyPr/>
        <a:lstStyle/>
        <a:p>
          <a:r>
            <a:rPr lang="en-US" b="1"/>
            <a:t>Feature Scaling:</a:t>
          </a:r>
          <a:r>
            <a:rPr lang="en-US"/>
            <a:t> Standardized numerical features for consistent model training.</a:t>
          </a:r>
        </a:p>
      </dgm:t>
    </dgm:pt>
    <dgm:pt modelId="{C96125F7-3DF7-4D1E-8F71-75679E399E65}" type="parTrans" cxnId="{99EC2FED-BC32-4354-AFEB-E9BBE2F753E6}">
      <dgm:prSet/>
      <dgm:spPr/>
      <dgm:t>
        <a:bodyPr/>
        <a:lstStyle/>
        <a:p>
          <a:endParaRPr lang="en-US"/>
        </a:p>
      </dgm:t>
    </dgm:pt>
    <dgm:pt modelId="{4F48837B-2EDA-4E17-BE0F-C0B87E5A931A}" type="sibTrans" cxnId="{99EC2FED-BC32-4354-AFEB-E9BBE2F753E6}">
      <dgm:prSet/>
      <dgm:spPr/>
      <dgm:t>
        <a:bodyPr/>
        <a:lstStyle/>
        <a:p>
          <a:endParaRPr lang="en-US"/>
        </a:p>
      </dgm:t>
    </dgm:pt>
    <dgm:pt modelId="{FF801928-1033-48D8-9554-27F2CFA41C91}">
      <dgm:prSet/>
      <dgm:spPr>
        <a:ln>
          <a:solidFill>
            <a:schemeClr val="bg2"/>
          </a:solidFill>
        </a:ln>
      </dgm:spPr>
      <dgm:t>
        <a:bodyPr/>
        <a:lstStyle/>
        <a:p>
          <a:r>
            <a:rPr lang="en-US" b="1"/>
            <a:t>Encoding:</a:t>
          </a:r>
          <a:r>
            <a:rPr lang="en-US"/>
            <a:t> Converted categorical target variables for better compatibility.</a:t>
          </a:r>
        </a:p>
      </dgm:t>
    </dgm:pt>
    <dgm:pt modelId="{23E1545C-C445-4804-9935-0B0E17433F99}" type="parTrans" cxnId="{BFB522B7-7DD2-477C-B17E-001A6987629B}">
      <dgm:prSet/>
      <dgm:spPr/>
      <dgm:t>
        <a:bodyPr/>
        <a:lstStyle/>
        <a:p>
          <a:endParaRPr lang="en-US"/>
        </a:p>
      </dgm:t>
    </dgm:pt>
    <dgm:pt modelId="{DD383967-670B-4387-86C3-9016E0069E07}" type="sibTrans" cxnId="{BFB522B7-7DD2-477C-B17E-001A6987629B}">
      <dgm:prSet/>
      <dgm:spPr/>
      <dgm:t>
        <a:bodyPr/>
        <a:lstStyle/>
        <a:p>
          <a:endParaRPr lang="en-US"/>
        </a:p>
      </dgm:t>
    </dgm:pt>
    <dgm:pt modelId="{3BCE3228-5A6C-41C3-B819-12CBFA10325F}">
      <dgm:prSet custT="1"/>
      <dgm:spPr>
        <a:ln>
          <a:solidFill>
            <a:schemeClr val="bg2"/>
          </a:solidFill>
        </a:ln>
      </dgm:spPr>
      <dgm:t>
        <a:bodyPr/>
        <a:lstStyle/>
        <a:p>
          <a:r>
            <a:rPr lang="en-IN" sz="1800" b="1" dirty="0"/>
            <a:t>Performance Assessment</a:t>
          </a:r>
          <a:r>
            <a:rPr lang="en-IN" sz="1200" dirty="0"/>
            <a:t>:</a:t>
          </a:r>
          <a:endParaRPr lang="en-US" sz="1200" dirty="0"/>
        </a:p>
      </dgm:t>
    </dgm:pt>
    <dgm:pt modelId="{79BF9CA1-AB66-46C2-BA39-68554C45E3F8}" type="parTrans" cxnId="{783D14AB-D6D3-43D3-89F2-2B19E40F4093}">
      <dgm:prSet/>
      <dgm:spPr/>
      <dgm:t>
        <a:bodyPr/>
        <a:lstStyle/>
        <a:p>
          <a:endParaRPr lang="en-US"/>
        </a:p>
      </dgm:t>
    </dgm:pt>
    <dgm:pt modelId="{379637E6-0906-4B63-9493-42BD8B61FF0C}" type="sibTrans" cxnId="{783D14AB-D6D3-43D3-89F2-2B19E40F4093}">
      <dgm:prSet/>
      <dgm:spPr/>
      <dgm:t>
        <a:bodyPr/>
        <a:lstStyle/>
        <a:p>
          <a:endParaRPr lang="en-US"/>
        </a:p>
      </dgm:t>
    </dgm:pt>
    <dgm:pt modelId="{E5643781-6E5A-4F56-BA81-C780B8FDF4EE}">
      <dgm:prSet/>
      <dgm:spPr>
        <a:ln>
          <a:solidFill>
            <a:schemeClr val="bg2"/>
          </a:solidFill>
        </a:ln>
      </dgm:spPr>
      <dgm:t>
        <a:bodyPr/>
        <a:lstStyle/>
        <a:p>
          <a:r>
            <a:rPr lang="en-US" b="1"/>
            <a:t>Cross-validation scores</a:t>
          </a:r>
          <a:r>
            <a:rPr lang="en-US"/>
            <a:t> evaluate model stability across different data splits.</a:t>
          </a:r>
        </a:p>
      </dgm:t>
    </dgm:pt>
    <dgm:pt modelId="{D6BE72CF-9887-460C-8F10-F7135BF8179C}" type="parTrans" cxnId="{F7CAE5BB-A6FA-423B-BC7E-02592DA9AEC9}">
      <dgm:prSet/>
      <dgm:spPr/>
      <dgm:t>
        <a:bodyPr/>
        <a:lstStyle/>
        <a:p>
          <a:endParaRPr lang="en-US"/>
        </a:p>
      </dgm:t>
    </dgm:pt>
    <dgm:pt modelId="{0F9F5F18-F0F8-4F5A-AB19-A0B33257D951}" type="sibTrans" cxnId="{F7CAE5BB-A6FA-423B-BC7E-02592DA9AEC9}">
      <dgm:prSet/>
      <dgm:spPr/>
      <dgm:t>
        <a:bodyPr/>
        <a:lstStyle/>
        <a:p>
          <a:endParaRPr lang="en-US"/>
        </a:p>
      </dgm:t>
    </dgm:pt>
    <dgm:pt modelId="{18B5AE69-70B1-41CA-BE02-7E0059CA1F07}">
      <dgm:prSet/>
      <dgm:spPr>
        <a:ln>
          <a:solidFill>
            <a:schemeClr val="bg2"/>
          </a:solidFill>
        </a:ln>
      </dgm:spPr>
      <dgm:t>
        <a:bodyPr/>
        <a:lstStyle/>
        <a:p>
          <a:r>
            <a:rPr lang="en-US" b="1"/>
            <a:t>ROC-AUC score</a:t>
          </a:r>
          <a:r>
            <a:rPr lang="en-US"/>
            <a:t> measures the model’s ability to distinguish between classes.</a:t>
          </a:r>
        </a:p>
      </dgm:t>
    </dgm:pt>
    <dgm:pt modelId="{D989384F-F03D-410D-819C-9C957EBA4EF8}" type="parTrans" cxnId="{0C240E44-E1DB-41F3-8ED2-BFBC5271B965}">
      <dgm:prSet/>
      <dgm:spPr/>
      <dgm:t>
        <a:bodyPr/>
        <a:lstStyle/>
        <a:p>
          <a:endParaRPr lang="en-US"/>
        </a:p>
      </dgm:t>
    </dgm:pt>
    <dgm:pt modelId="{693295BD-3152-41A0-8AED-28C2CCB384DE}" type="sibTrans" cxnId="{0C240E44-E1DB-41F3-8ED2-BFBC5271B965}">
      <dgm:prSet/>
      <dgm:spPr/>
      <dgm:t>
        <a:bodyPr/>
        <a:lstStyle/>
        <a:p>
          <a:endParaRPr lang="en-US"/>
        </a:p>
      </dgm:t>
    </dgm:pt>
    <dgm:pt modelId="{AB2500E4-7563-40F6-BC23-6E8F220F01BC}">
      <dgm:prSet custT="1"/>
      <dgm:spPr>
        <a:ln>
          <a:solidFill>
            <a:schemeClr val="bg2"/>
          </a:solidFill>
        </a:ln>
      </dgm:spPr>
      <dgm:t>
        <a:bodyPr/>
        <a:lstStyle/>
        <a:p>
          <a:r>
            <a:rPr lang="en-IN" sz="1800" b="1" dirty="0"/>
            <a:t>Model Performance Visualization:</a:t>
          </a:r>
          <a:endParaRPr lang="en-US" sz="1800" b="1" dirty="0"/>
        </a:p>
      </dgm:t>
    </dgm:pt>
    <dgm:pt modelId="{A37BC3C6-ABA9-4921-8A2E-0241E26A1A93}" type="parTrans" cxnId="{EBA51263-8EEC-4D9F-98EA-0AB5F6CFE192}">
      <dgm:prSet/>
      <dgm:spPr/>
      <dgm:t>
        <a:bodyPr/>
        <a:lstStyle/>
        <a:p>
          <a:endParaRPr lang="en-US"/>
        </a:p>
      </dgm:t>
    </dgm:pt>
    <dgm:pt modelId="{0CFCB841-15DB-4B3E-BC2B-C48504C5C45A}" type="sibTrans" cxnId="{EBA51263-8EEC-4D9F-98EA-0AB5F6CFE192}">
      <dgm:prSet/>
      <dgm:spPr/>
      <dgm:t>
        <a:bodyPr/>
        <a:lstStyle/>
        <a:p>
          <a:endParaRPr lang="en-US"/>
        </a:p>
      </dgm:t>
    </dgm:pt>
    <dgm:pt modelId="{D23AA3CF-022A-4979-80A0-ACC9AFA4F7AD}">
      <dgm:prSet/>
      <dgm:spPr>
        <a:ln>
          <a:solidFill>
            <a:schemeClr val="bg2"/>
          </a:solidFill>
        </a:ln>
      </dgm:spPr>
      <dgm:t>
        <a:bodyPr/>
        <a:lstStyle/>
        <a:p>
          <a:r>
            <a:rPr lang="en-IN" b="1"/>
            <a:t>Confusion Matrix &amp; ROC Curve</a:t>
          </a:r>
          <a:r>
            <a:rPr lang="en-IN"/>
            <a:t>: Graphical representation of predictions and classification performance.</a:t>
          </a:r>
          <a:endParaRPr lang="en-US"/>
        </a:p>
      </dgm:t>
    </dgm:pt>
    <dgm:pt modelId="{9EDCBC2C-F819-4C96-8F0D-2370ED907764}" type="parTrans" cxnId="{FA1DBE36-7ADD-4828-95DB-4AEA75B78EA8}">
      <dgm:prSet/>
      <dgm:spPr/>
      <dgm:t>
        <a:bodyPr/>
        <a:lstStyle/>
        <a:p>
          <a:endParaRPr lang="en-US"/>
        </a:p>
      </dgm:t>
    </dgm:pt>
    <dgm:pt modelId="{68727F0F-DCD0-4730-8538-AAD466A6EB9C}" type="sibTrans" cxnId="{FA1DBE36-7ADD-4828-95DB-4AEA75B78EA8}">
      <dgm:prSet/>
      <dgm:spPr/>
      <dgm:t>
        <a:bodyPr/>
        <a:lstStyle/>
        <a:p>
          <a:endParaRPr lang="en-US"/>
        </a:p>
      </dgm:t>
    </dgm:pt>
    <dgm:pt modelId="{6F5ACE6D-6303-4152-AE26-9395F3C6D592}">
      <dgm:prSet/>
      <dgm:spPr>
        <a:ln>
          <a:solidFill>
            <a:schemeClr val="bg2"/>
          </a:solidFill>
        </a:ln>
      </dgm:spPr>
      <dgm:t>
        <a:bodyPr/>
        <a:lstStyle/>
        <a:p>
          <a:r>
            <a:rPr lang="en-US" b="1"/>
            <a:t>Classification Report</a:t>
          </a:r>
          <a:r>
            <a:rPr lang="en-US"/>
            <a:t>: Provides key metrics like </a:t>
          </a:r>
          <a:r>
            <a:rPr lang="en-US" b="1"/>
            <a:t>Precision, Recall, and F1-score</a:t>
          </a:r>
          <a:r>
            <a:rPr lang="en-US"/>
            <a:t> for each class.</a:t>
          </a:r>
        </a:p>
      </dgm:t>
    </dgm:pt>
    <dgm:pt modelId="{9A598C53-6F25-4B7E-9C7E-2497E57A3D5D}" type="parTrans" cxnId="{B703EE58-D5CA-4192-87FE-7EC14C50E7CC}">
      <dgm:prSet/>
      <dgm:spPr/>
      <dgm:t>
        <a:bodyPr/>
        <a:lstStyle/>
        <a:p>
          <a:endParaRPr lang="en-US"/>
        </a:p>
      </dgm:t>
    </dgm:pt>
    <dgm:pt modelId="{CDA92A70-1605-4F20-A79B-D0DDEB209FF1}" type="sibTrans" cxnId="{B703EE58-D5CA-4192-87FE-7EC14C50E7CC}">
      <dgm:prSet/>
      <dgm:spPr/>
      <dgm:t>
        <a:bodyPr/>
        <a:lstStyle/>
        <a:p>
          <a:endParaRPr lang="en-US"/>
        </a:p>
      </dgm:t>
    </dgm:pt>
    <dgm:pt modelId="{99B7E674-2FCB-4709-B6A3-C431DBDFD0A2}">
      <dgm:prSet custT="1"/>
      <dgm:spPr>
        <a:ln>
          <a:solidFill>
            <a:schemeClr val="bg2"/>
          </a:solidFill>
        </a:ln>
      </dgm:spPr>
      <dgm:t>
        <a:bodyPr/>
        <a:lstStyle/>
        <a:p>
          <a:r>
            <a:rPr lang="en-IN" sz="1800" b="1" dirty="0"/>
            <a:t>Models Applied:</a:t>
          </a:r>
          <a:r>
            <a:rPr lang="en-US" sz="1800" b="1" dirty="0"/>
            <a:t> </a:t>
          </a:r>
          <a:r>
            <a:rPr lang="en-IN" sz="1200" b="1" dirty="0"/>
            <a:t>SVM</a:t>
          </a:r>
          <a:r>
            <a:rPr lang="en-IN" sz="1200" dirty="0"/>
            <a:t> | </a:t>
          </a:r>
          <a:r>
            <a:rPr lang="en-IN" sz="1200" b="1" dirty="0"/>
            <a:t>Logistic Regression</a:t>
          </a:r>
          <a:r>
            <a:rPr lang="en-IN" sz="1200" dirty="0"/>
            <a:t> | </a:t>
          </a:r>
          <a:r>
            <a:rPr lang="en-IN" sz="1200" b="1" dirty="0"/>
            <a:t>Random Forest</a:t>
          </a:r>
          <a:r>
            <a:rPr lang="en-IN" sz="1200" dirty="0"/>
            <a:t> | </a:t>
          </a:r>
          <a:r>
            <a:rPr lang="en-IN" sz="1200" b="1" dirty="0"/>
            <a:t>Decision Tree</a:t>
          </a:r>
          <a:r>
            <a:rPr lang="en-IN" sz="1200" dirty="0"/>
            <a:t> | </a:t>
          </a:r>
          <a:r>
            <a:rPr lang="en-IN" sz="1200" b="1" dirty="0" err="1"/>
            <a:t>XGBoost</a:t>
          </a:r>
          <a:endParaRPr lang="en-US" sz="1200" dirty="0"/>
        </a:p>
      </dgm:t>
    </dgm:pt>
    <dgm:pt modelId="{546081A6-1E82-4AA2-9F37-C71AFABDD86E}" type="parTrans" cxnId="{D964711D-4D33-4FF1-9098-CE66F4C0EF5D}">
      <dgm:prSet/>
      <dgm:spPr/>
      <dgm:t>
        <a:bodyPr/>
        <a:lstStyle/>
        <a:p>
          <a:endParaRPr lang="en-US"/>
        </a:p>
      </dgm:t>
    </dgm:pt>
    <dgm:pt modelId="{4FF3BEFD-B36E-4BF5-B8DC-98700396DE2E}" type="sibTrans" cxnId="{D964711D-4D33-4FF1-9098-CE66F4C0EF5D}">
      <dgm:prSet/>
      <dgm:spPr/>
      <dgm:t>
        <a:bodyPr/>
        <a:lstStyle/>
        <a:p>
          <a:endParaRPr lang="en-US"/>
        </a:p>
      </dgm:t>
    </dgm:pt>
    <dgm:pt modelId="{4A4D9D99-8C22-488A-AF6F-B0DB8C33A651}" type="pres">
      <dgm:prSet presAssocID="{CEEB77C3-5B0D-459B-92BB-7B417339AD33}" presName="Name0" presStyleCnt="0">
        <dgm:presLayoutVars>
          <dgm:dir/>
          <dgm:resizeHandles val="exact"/>
        </dgm:presLayoutVars>
      </dgm:prSet>
      <dgm:spPr/>
    </dgm:pt>
    <dgm:pt modelId="{E6788E1C-0391-4B37-81C4-7C06248213DE}" type="pres">
      <dgm:prSet presAssocID="{6890FFBA-DB2F-4240-9D93-CCCE5FE8465D}" presName="node" presStyleLbl="node1" presStyleIdx="0" presStyleCnt="13" custLinFactNeighborX="-672">
        <dgm:presLayoutVars>
          <dgm:bulletEnabled val="1"/>
        </dgm:presLayoutVars>
      </dgm:prSet>
      <dgm:spPr/>
    </dgm:pt>
    <dgm:pt modelId="{CA2E5A19-C0C6-4A12-BD26-3C463A456199}" type="pres">
      <dgm:prSet presAssocID="{27784AFB-AB96-455A-BC73-B4554238686A}" presName="sibTrans" presStyleLbl="sibTrans1D1" presStyleIdx="0" presStyleCnt="12"/>
      <dgm:spPr/>
    </dgm:pt>
    <dgm:pt modelId="{C58273BE-FD61-4B0A-A91A-AC922D41C2A4}" type="pres">
      <dgm:prSet presAssocID="{27784AFB-AB96-455A-BC73-B4554238686A}" presName="connectorText" presStyleLbl="sibTrans1D1" presStyleIdx="0" presStyleCnt="12"/>
      <dgm:spPr/>
    </dgm:pt>
    <dgm:pt modelId="{3C013CD8-D6F0-4F00-A2A8-66FE103E8905}" type="pres">
      <dgm:prSet presAssocID="{80AF02BA-F836-4D24-AA3D-56242FD76CFE}" presName="node" presStyleLbl="node1" presStyleIdx="1" presStyleCnt="13" custLinFactNeighborX="-672">
        <dgm:presLayoutVars>
          <dgm:bulletEnabled val="1"/>
        </dgm:presLayoutVars>
      </dgm:prSet>
      <dgm:spPr/>
    </dgm:pt>
    <dgm:pt modelId="{9A0409AC-4F9D-4E91-8D0E-12E49BA7B700}" type="pres">
      <dgm:prSet presAssocID="{2DAC6C5E-A47A-424B-8884-F27E8F9151D4}" presName="sibTrans" presStyleLbl="sibTrans1D1" presStyleIdx="1" presStyleCnt="12"/>
      <dgm:spPr/>
    </dgm:pt>
    <dgm:pt modelId="{18A29D37-3507-4C4D-A23D-061B0718F308}" type="pres">
      <dgm:prSet presAssocID="{2DAC6C5E-A47A-424B-8884-F27E8F9151D4}" presName="connectorText" presStyleLbl="sibTrans1D1" presStyleIdx="1" presStyleCnt="12"/>
      <dgm:spPr/>
    </dgm:pt>
    <dgm:pt modelId="{1875F1D2-0B56-49AF-9A07-B1512D317E73}" type="pres">
      <dgm:prSet presAssocID="{20EE8CF7-B4BE-41F7-B9C6-DD93AEEFDE94}" presName="node" presStyleLbl="node1" presStyleIdx="2" presStyleCnt="13" custLinFactNeighborX="-672">
        <dgm:presLayoutVars>
          <dgm:bulletEnabled val="1"/>
        </dgm:presLayoutVars>
      </dgm:prSet>
      <dgm:spPr/>
    </dgm:pt>
    <dgm:pt modelId="{224F1F74-6AD7-4E21-A79B-A5EEB46A4A3D}" type="pres">
      <dgm:prSet presAssocID="{91ABD8F7-4C1A-49BB-80EC-A1AE90E292DA}" presName="sibTrans" presStyleLbl="sibTrans1D1" presStyleIdx="2" presStyleCnt="12"/>
      <dgm:spPr/>
    </dgm:pt>
    <dgm:pt modelId="{D58FAB7C-74FE-4EF7-9166-2D61C56D42EE}" type="pres">
      <dgm:prSet presAssocID="{91ABD8F7-4C1A-49BB-80EC-A1AE90E292DA}" presName="connectorText" presStyleLbl="sibTrans1D1" presStyleIdx="2" presStyleCnt="12"/>
      <dgm:spPr/>
    </dgm:pt>
    <dgm:pt modelId="{3BC58A40-F94D-427C-9BC4-06C9EBCE85A8}" type="pres">
      <dgm:prSet presAssocID="{C45F77F3-3196-4D3E-B23E-50AE716D9692}" presName="node" presStyleLbl="node1" presStyleIdx="3" presStyleCnt="13" custLinFactNeighborX="-672">
        <dgm:presLayoutVars>
          <dgm:bulletEnabled val="1"/>
        </dgm:presLayoutVars>
      </dgm:prSet>
      <dgm:spPr/>
    </dgm:pt>
    <dgm:pt modelId="{F05860A4-97A2-4236-B4E4-CFF1543748D9}" type="pres">
      <dgm:prSet presAssocID="{25A408F4-9F50-44C8-82B4-34EF8EE45336}" presName="sibTrans" presStyleLbl="sibTrans1D1" presStyleIdx="3" presStyleCnt="12"/>
      <dgm:spPr/>
    </dgm:pt>
    <dgm:pt modelId="{7803F43A-976A-4D03-B10C-657F2CA111A1}" type="pres">
      <dgm:prSet presAssocID="{25A408F4-9F50-44C8-82B4-34EF8EE45336}" presName="connectorText" presStyleLbl="sibTrans1D1" presStyleIdx="3" presStyleCnt="12"/>
      <dgm:spPr/>
    </dgm:pt>
    <dgm:pt modelId="{9EC4082C-FFE4-4C4D-A182-ACAD4C9A0B5E}" type="pres">
      <dgm:prSet presAssocID="{E6DC4466-32C4-4D6F-82BC-B1E35E57A4EE}" presName="node" presStyleLbl="node1" presStyleIdx="4" presStyleCnt="13" custLinFactNeighborX="-672">
        <dgm:presLayoutVars>
          <dgm:bulletEnabled val="1"/>
        </dgm:presLayoutVars>
      </dgm:prSet>
      <dgm:spPr/>
    </dgm:pt>
    <dgm:pt modelId="{252AF09B-466B-4FC0-B4CD-2B5AAA6F4896}" type="pres">
      <dgm:prSet presAssocID="{4F48837B-2EDA-4E17-BE0F-C0B87E5A931A}" presName="sibTrans" presStyleLbl="sibTrans1D1" presStyleIdx="4" presStyleCnt="12"/>
      <dgm:spPr/>
    </dgm:pt>
    <dgm:pt modelId="{E1D2C57B-A27C-4F6F-9A1D-3E76B9578BEB}" type="pres">
      <dgm:prSet presAssocID="{4F48837B-2EDA-4E17-BE0F-C0B87E5A931A}" presName="connectorText" presStyleLbl="sibTrans1D1" presStyleIdx="4" presStyleCnt="12"/>
      <dgm:spPr/>
    </dgm:pt>
    <dgm:pt modelId="{124BAC32-1E16-420C-B1A9-43982634C997}" type="pres">
      <dgm:prSet presAssocID="{FF801928-1033-48D8-9554-27F2CFA41C91}" presName="node" presStyleLbl="node1" presStyleIdx="5" presStyleCnt="13">
        <dgm:presLayoutVars>
          <dgm:bulletEnabled val="1"/>
        </dgm:presLayoutVars>
      </dgm:prSet>
      <dgm:spPr/>
    </dgm:pt>
    <dgm:pt modelId="{0394FDEB-956A-4A49-A097-BC100FA20B7B}" type="pres">
      <dgm:prSet presAssocID="{DD383967-670B-4387-86C3-9016E0069E07}" presName="sibTrans" presStyleLbl="sibTrans1D1" presStyleIdx="5" presStyleCnt="12"/>
      <dgm:spPr/>
    </dgm:pt>
    <dgm:pt modelId="{EF5757E5-192F-4BB8-930A-0127EF6D3308}" type="pres">
      <dgm:prSet presAssocID="{DD383967-670B-4387-86C3-9016E0069E07}" presName="connectorText" presStyleLbl="sibTrans1D1" presStyleIdx="5" presStyleCnt="12"/>
      <dgm:spPr/>
    </dgm:pt>
    <dgm:pt modelId="{915387AB-20F0-437B-A96E-2BAA89ECCED8}" type="pres">
      <dgm:prSet presAssocID="{3BCE3228-5A6C-41C3-B819-12CBFA10325F}" presName="node" presStyleLbl="node1" presStyleIdx="6" presStyleCnt="13" custLinFactNeighborX="-672">
        <dgm:presLayoutVars>
          <dgm:bulletEnabled val="1"/>
        </dgm:presLayoutVars>
      </dgm:prSet>
      <dgm:spPr/>
    </dgm:pt>
    <dgm:pt modelId="{7A557D3F-723E-4402-84B4-FAE87655B81C}" type="pres">
      <dgm:prSet presAssocID="{379637E6-0906-4B63-9493-42BD8B61FF0C}" presName="sibTrans" presStyleLbl="sibTrans1D1" presStyleIdx="6" presStyleCnt="12"/>
      <dgm:spPr/>
    </dgm:pt>
    <dgm:pt modelId="{A7801DA0-E081-4407-93F0-F07CE98C3836}" type="pres">
      <dgm:prSet presAssocID="{379637E6-0906-4B63-9493-42BD8B61FF0C}" presName="connectorText" presStyleLbl="sibTrans1D1" presStyleIdx="6" presStyleCnt="12"/>
      <dgm:spPr/>
    </dgm:pt>
    <dgm:pt modelId="{BA73A4E1-733B-47AD-B777-55EE8CF3A1A5}" type="pres">
      <dgm:prSet presAssocID="{E5643781-6E5A-4F56-BA81-C780B8FDF4EE}" presName="node" presStyleLbl="node1" presStyleIdx="7" presStyleCnt="13" custLinFactNeighborX="-672">
        <dgm:presLayoutVars>
          <dgm:bulletEnabled val="1"/>
        </dgm:presLayoutVars>
      </dgm:prSet>
      <dgm:spPr/>
    </dgm:pt>
    <dgm:pt modelId="{64A6A8D3-B6B8-4915-9884-77A059BF9CE8}" type="pres">
      <dgm:prSet presAssocID="{0F9F5F18-F0F8-4F5A-AB19-A0B33257D951}" presName="sibTrans" presStyleLbl="sibTrans1D1" presStyleIdx="7" presStyleCnt="12"/>
      <dgm:spPr/>
    </dgm:pt>
    <dgm:pt modelId="{3040E404-9DC9-40F4-A2F8-F3CF4DE49916}" type="pres">
      <dgm:prSet presAssocID="{0F9F5F18-F0F8-4F5A-AB19-A0B33257D951}" presName="connectorText" presStyleLbl="sibTrans1D1" presStyleIdx="7" presStyleCnt="12"/>
      <dgm:spPr/>
    </dgm:pt>
    <dgm:pt modelId="{C0C35CB3-22CD-498B-B6D2-18231ABACCE4}" type="pres">
      <dgm:prSet presAssocID="{18B5AE69-70B1-41CA-BE02-7E0059CA1F07}" presName="node" presStyleLbl="node1" presStyleIdx="8" presStyleCnt="13" custLinFactNeighborX="-672">
        <dgm:presLayoutVars>
          <dgm:bulletEnabled val="1"/>
        </dgm:presLayoutVars>
      </dgm:prSet>
      <dgm:spPr/>
    </dgm:pt>
    <dgm:pt modelId="{B9879B64-0640-4D50-8A99-FD3102214F73}" type="pres">
      <dgm:prSet presAssocID="{693295BD-3152-41A0-8AED-28C2CCB384DE}" presName="sibTrans" presStyleLbl="sibTrans1D1" presStyleIdx="8" presStyleCnt="12"/>
      <dgm:spPr/>
    </dgm:pt>
    <dgm:pt modelId="{4452C94E-A785-4709-A710-1E96C3AF29EE}" type="pres">
      <dgm:prSet presAssocID="{693295BD-3152-41A0-8AED-28C2CCB384DE}" presName="connectorText" presStyleLbl="sibTrans1D1" presStyleIdx="8" presStyleCnt="12"/>
      <dgm:spPr/>
    </dgm:pt>
    <dgm:pt modelId="{C68F1D2F-73AC-4DBC-B9DC-2047465080AF}" type="pres">
      <dgm:prSet presAssocID="{AB2500E4-7563-40F6-BC23-6E8F220F01BC}" presName="node" presStyleLbl="node1" presStyleIdx="9" presStyleCnt="13" custLinFactNeighborX="-672">
        <dgm:presLayoutVars>
          <dgm:bulletEnabled val="1"/>
        </dgm:presLayoutVars>
      </dgm:prSet>
      <dgm:spPr/>
    </dgm:pt>
    <dgm:pt modelId="{F9839113-8CFD-4F87-A18D-6A581F0FDD58}" type="pres">
      <dgm:prSet presAssocID="{0CFCB841-15DB-4B3E-BC2B-C48504C5C45A}" presName="sibTrans" presStyleLbl="sibTrans1D1" presStyleIdx="9" presStyleCnt="12"/>
      <dgm:spPr/>
    </dgm:pt>
    <dgm:pt modelId="{9EE4ADE6-1BFD-4248-9B1E-E8466080B471}" type="pres">
      <dgm:prSet presAssocID="{0CFCB841-15DB-4B3E-BC2B-C48504C5C45A}" presName="connectorText" presStyleLbl="sibTrans1D1" presStyleIdx="9" presStyleCnt="12"/>
      <dgm:spPr/>
    </dgm:pt>
    <dgm:pt modelId="{54464FDC-961C-4476-9792-FF55F15D3821}" type="pres">
      <dgm:prSet presAssocID="{D23AA3CF-022A-4979-80A0-ACC9AFA4F7AD}" presName="node" presStyleLbl="node1" presStyleIdx="10" presStyleCnt="13">
        <dgm:presLayoutVars>
          <dgm:bulletEnabled val="1"/>
        </dgm:presLayoutVars>
      </dgm:prSet>
      <dgm:spPr/>
    </dgm:pt>
    <dgm:pt modelId="{0540D5DE-D500-4523-B09E-85823FF6F8F3}" type="pres">
      <dgm:prSet presAssocID="{68727F0F-DCD0-4730-8538-AAD466A6EB9C}" presName="sibTrans" presStyleLbl="sibTrans1D1" presStyleIdx="10" presStyleCnt="12"/>
      <dgm:spPr/>
    </dgm:pt>
    <dgm:pt modelId="{9D53B322-135E-4068-B313-0F1355B0A4A3}" type="pres">
      <dgm:prSet presAssocID="{68727F0F-DCD0-4730-8538-AAD466A6EB9C}" presName="connectorText" presStyleLbl="sibTrans1D1" presStyleIdx="10" presStyleCnt="12"/>
      <dgm:spPr/>
    </dgm:pt>
    <dgm:pt modelId="{AE2D2D7D-79DA-4B37-BFF0-369A5E1ACBCF}" type="pres">
      <dgm:prSet presAssocID="{6F5ACE6D-6303-4152-AE26-9395F3C6D592}" presName="node" presStyleLbl="node1" presStyleIdx="11" presStyleCnt="13">
        <dgm:presLayoutVars>
          <dgm:bulletEnabled val="1"/>
        </dgm:presLayoutVars>
      </dgm:prSet>
      <dgm:spPr/>
    </dgm:pt>
    <dgm:pt modelId="{4ED6CE2C-13D4-409C-8E99-FD4931F9A841}" type="pres">
      <dgm:prSet presAssocID="{CDA92A70-1605-4F20-A79B-D0DDEB209FF1}" presName="sibTrans" presStyleLbl="sibTrans1D1" presStyleIdx="11" presStyleCnt="12"/>
      <dgm:spPr/>
    </dgm:pt>
    <dgm:pt modelId="{D188689B-1C11-43B4-A6F0-320FE9562B0C}" type="pres">
      <dgm:prSet presAssocID="{CDA92A70-1605-4F20-A79B-D0DDEB209FF1}" presName="connectorText" presStyleLbl="sibTrans1D1" presStyleIdx="11" presStyleCnt="12"/>
      <dgm:spPr/>
    </dgm:pt>
    <dgm:pt modelId="{E2DB84CF-82D3-4960-9F97-DF115EC4B93A}" type="pres">
      <dgm:prSet presAssocID="{99B7E674-2FCB-4709-B6A3-C431DBDFD0A2}" presName="node" presStyleLbl="node1" presStyleIdx="12" presStyleCnt="13">
        <dgm:presLayoutVars>
          <dgm:bulletEnabled val="1"/>
        </dgm:presLayoutVars>
      </dgm:prSet>
      <dgm:spPr/>
    </dgm:pt>
  </dgm:ptLst>
  <dgm:cxnLst>
    <dgm:cxn modelId="{02B7FE03-9474-4BAC-8645-A158900751EE}" type="presOf" srcId="{CEEB77C3-5B0D-459B-92BB-7B417339AD33}" destId="{4A4D9D99-8C22-488A-AF6F-B0DB8C33A651}" srcOrd="0" destOrd="0" presId="urn:microsoft.com/office/officeart/2016/7/layout/RepeatingBendingProcessNew"/>
    <dgm:cxn modelId="{0C42B608-4E8C-4E6A-9DB8-D14B85B8575D}" type="presOf" srcId="{693295BD-3152-41A0-8AED-28C2CCB384DE}" destId="{B9879B64-0640-4D50-8A99-FD3102214F73}" srcOrd="0" destOrd="0" presId="urn:microsoft.com/office/officeart/2016/7/layout/RepeatingBendingProcessNew"/>
    <dgm:cxn modelId="{588DAD09-78D6-4439-95D1-88F12778E33F}" type="presOf" srcId="{379637E6-0906-4B63-9493-42BD8B61FF0C}" destId="{A7801DA0-E081-4407-93F0-F07CE98C3836}" srcOrd="1" destOrd="0" presId="urn:microsoft.com/office/officeart/2016/7/layout/RepeatingBendingProcessNew"/>
    <dgm:cxn modelId="{4F8F160B-3491-41CA-8D03-80FA35A85C2A}" srcId="{CEEB77C3-5B0D-459B-92BB-7B417339AD33}" destId="{20EE8CF7-B4BE-41F7-B9C6-DD93AEEFDE94}" srcOrd="2" destOrd="0" parTransId="{AF094695-C53F-4597-9B76-DB0FE082098E}" sibTransId="{91ABD8F7-4C1A-49BB-80EC-A1AE90E292DA}"/>
    <dgm:cxn modelId="{977DFD0D-A852-465A-B6F3-AC58EC8ABC28}" type="presOf" srcId="{68727F0F-DCD0-4730-8538-AAD466A6EB9C}" destId="{9D53B322-135E-4068-B313-0F1355B0A4A3}" srcOrd="1" destOrd="0" presId="urn:microsoft.com/office/officeart/2016/7/layout/RepeatingBendingProcessNew"/>
    <dgm:cxn modelId="{E1E23B0F-3090-482A-BA01-FD06EB83F762}" type="presOf" srcId="{379637E6-0906-4B63-9493-42BD8B61FF0C}" destId="{7A557D3F-723E-4402-84B4-FAE87655B81C}" srcOrd="0" destOrd="0" presId="urn:microsoft.com/office/officeart/2016/7/layout/RepeatingBendingProcessNew"/>
    <dgm:cxn modelId="{8A10A614-5585-4BF8-8A28-3D18BB569F4B}" type="presOf" srcId="{CDA92A70-1605-4F20-A79B-D0DDEB209FF1}" destId="{D188689B-1C11-43B4-A6F0-320FE9562B0C}" srcOrd="1" destOrd="0" presId="urn:microsoft.com/office/officeart/2016/7/layout/RepeatingBendingProcessNew"/>
    <dgm:cxn modelId="{D964711D-4D33-4FF1-9098-CE66F4C0EF5D}" srcId="{CEEB77C3-5B0D-459B-92BB-7B417339AD33}" destId="{99B7E674-2FCB-4709-B6A3-C431DBDFD0A2}" srcOrd="12" destOrd="0" parTransId="{546081A6-1E82-4AA2-9F37-C71AFABDD86E}" sibTransId="{4FF3BEFD-B36E-4BF5-B8DC-98700396DE2E}"/>
    <dgm:cxn modelId="{631A9C22-27ED-4C81-864B-5046F4AB0D25}" type="presOf" srcId="{6890FFBA-DB2F-4240-9D93-CCCE5FE8465D}" destId="{E6788E1C-0391-4B37-81C4-7C06248213DE}" srcOrd="0" destOrd="0" presId="urn:microsoft.com/office/officeart/2016/7/layout/RepeatingBendingProcessNew"/>
    <dgm:cxn modelId="{917D822F-A680-442A-9B34-EEA178DFF32D}" type="presOf" srcId="{20EE8CF7-B4BE-41F7-B9C6-DD93AEEFDE94}" destId="{1875F1D2-0B56-49AF-9A07-B1512D317E73}" srcOrd="0" destOrd="0" presId="urn:microsoft.com/office/officeart/2016/7/layout/RepeatingBendingProcessNew"/>
    <dgm:cxn modelId="{89912F36-A323-42D4-ADA1-8EEB45B0AE7D}" srcId="{CEEB77C3-5B0D-459B-92BB-7B417339AD33}" destId="{6890FFBA-DB2F-4240-9D93-CCCE5FE8465D}" srcOrd="0" destOrd="0" parTransId="{F17BDC52-C100-4BC9-BF52-B40E7DC1430F}" sibTransId="{27784AFB-AB96-455A-BC73-B4554238686A}"/>
    <dgm:cxn modelId="{FA1DBE36-7ADD-4828-95DB-4AEA75B78EA8}" srcId="{CEEB77C3-5B0D-459B-92BB-7B417339AD33}" destId="{D23AA3CF-022A-4979-80A0-ACC9AFA4F7AD}" srcOrd="10" destOrd="0" parTransId="{9EDCBC2C-F819-4C96-8F0D-2370ED907764}" sibTransId="{68727F0F-DCD0-4730-8538-AAD466A6EB9C}"/>
    <dgm:cxn modelId="{9296DC3A-B0CE-43DF-86DD-DC7A419D3D88}" type="presOf" srcId="{4F48837B-2EDA-4E17-BE0F-C0B87E5A931A}" destId="{E1D2C57B-A27C-4F6F-9A1D-3E76B9578BEB}" srcOrd="1" destOrd="0" presId="urn:microsoft.com/office/officeart/2016/7/layout/RepeatingBendingProcessNew"/>
    <dgm:cxn modelId="{B5328E3C-A4B1-45E4-BA17-81B329672226}" type="presOf" srcId="{693295BD-3152-41A0-8AED-28C2CCB384DE}" destId="{4452C94E-A785-4709-A710-1E96C3AF29EE}" srcOrd="1" destOrd="0" presId="urn:microsoft.com/office/officeart/2016/7/layout/RepeatingBendingProcessNew"/>
    <dgm:cxn modelId="{BC828261-7D8B-4458-8011-BEB72D27A8D2}" type="presOf" srcId="{27784AFB-AB96-455A-BC73-B4554238686A}" destId="{CA2E5A19-C0C6-4A12-BD26-3C463A456199}" srcOrd="0" destOrd="0" presId="urn:microsoft.com/office/officeart/2016/7/layout/RepeatingBendingProcessNew"/>
    <dgm:cxn modelId="{EBA51263-8EEC-4D9F-98EA-0AB5F6CFE192}" srcId="{CEEB77C3-5B0D-459B-92BB-7B417339AD33}" destId="{AB2500E4-7563-40F6-BC23-6E8F220F01BC}" srcOrd="9" destOrd="0" parTransId="{A37BC3C6-ABA9-4921-8A2E-0241E26A1A93}" sibTransId="{0CFCB841-15DB-4B3E-BC2B-C48504C5C45A}"/>
    <dgm:cxn modelId="{8A9D7163-A966-4E46-B272-85F0669902D9}" type="presOf" srcId="{91ABD8F7-4C1A-49BB-80EC-A1AE90E292DA}" destId="{D58FAB7C-74FE-4EF7-9166-2D61C56D42EE}" srcOrd="1" destOrd="0" presId="urn:microsoft.com/office/officeart/2016/7/layout/RepeatingBendingProcessNew"/>
    <dgm:cxn modelId="{0C240E44-E1DB-41F3-8ED2-BFBC5271B965}" srcId="{CEEB77C3-5B0D-459B-92BB-7B417339AD33}" destId="{18B5AE69-70B1-41CA-BE02-7E0059CA1F07}" srcOrd="8" destOrd="0" parTransId="{D989384F-F03D-410D-819C-9C957EBA4EF8}" sibTransId="{693295BD-3152-41A0-8AED-28C2CCB384DE}"/>
    <dgm:cxn modelId="{0934316E-2720-465D-82E3-65D4101D0BBD}" type="presOf" srcId="{2DAC6C5E-A47A-424B-8884-F27E8F9151D4}" destId="{18A29D37-3507-4C4D-A23D-061B0718F308}" srcOrd="1" destOrd="0" presId="urn:microsoft.com/office/officeart/2016/7/layout/RepeatingBendingProcessNew"/>
    <dgm:cxn modelId="{4C195A70-6BCB-4BB6-9A38-D8147267A12F}" type="presOf" srcId="{DD383967-670B-4387-86C3-9016E0069E07}" destId="{0394FDEB-956A-4A49-A097-BC100FA20B7B}" srcOrd="0" destOrd="0" presId="urn:microsoft.com/office/officeart/2016/7/layout/RepeatingBendingProcessNew"/>
    <dgm:cxn modelId="{73DB3755-B011-4B45-B30F-92D429233E14}" type="presOf" srcId="{DD383967-670B-4387-86C3-9016E0069E07}" destId="{EF5757E5-192F-4BB8-930A-0127EF6D3308}" srcOrd="1" destOrd="0" presId="urn:microsoft.com/office/officeart/2016/7/layout/RepeatingBendingProcessNew"/>
    <dgm:cxn modelId="{B9E22157-3181-404A-8ECF-60805881ACC5}" type="presOf" srcId="{91ABD8F7-4C1A-49BB-80EC-A1AE90E292DA}" destId="{224F1F74-6AD7-4E21-A79B-A5EEB46A4A3D}" srcOrd="0" destOrd="0" presId="urn:microsoft.com/office/officeart/2016/7/layout/RepeatingBendingProcessNew"/>
    <dgm:cxn modelId="{716E3D77-1422-4C72-8015-9078BE741A6F}" type="presOf" srcId="{18B5AE69-70B1-41CA-BE02-7E0059CA1F07}" destId="{C0C35CB3-22CD-498B-B6D2-18231ABACCE4}" srcOrd="0" destOrd="0" presId="urn:microsoft.com/office/officeart/2016/7/layout/RepeatingBendingProcessNew"/>
    <dgm:cxn modelId="{555C6C77-6F4B-4865-A47D-7C18FADF046C}" type="presOf" srcId="{99B7E674-2FCB-4709-B6A3-C431DBDFD0A2}" destId="{E2DB84CF-82D3-4960-9F97-DF115EC4B93A}" srcOrd="0" destOrd="0" presId="urn:microsoft.com/office/officeart/2016/7/layout/RepeatingBendingProcessNew"/>
    <dgm:cxn modelId="{9677CD57-73EE-4F72-8914-678CCA5163BA}" type="presOf" srcId="{25A408F4-9F50-44C8-82B4-34EF8EE45336}" destId="{7803F43A-976A-4D03-B10C-657F2CA111A1}" srcOrd="1" destOrd="0" presId="urn:microsoft.com/office/officeart/2016/7/layout/RepeatingBendingProcessNew"/>
    <dgm:cxn modelId="{B703EE58-D5CA-4192-87FE-7EC14C50E7CC}" srcId="{CEEB77C3-5B0D-459B-92BB-7B417339AD33}" destId="{6F5ACE6D-6303-4152-AE26-9395F3C6D592}" srcOrd="11" destOrd="0" parTransId="{9A598C53-6F25-4B7E-9C7E-2497E57A3D5D}" sibTransId="{CDA92A70-1605-4F20-A79B-D0DDEB209FF1}"/>
    <dgm:cxn modelId="{0C68907D-D8C9-423C-A7E2-3493DFF2B403}" type="presOf" srcId="{AB2500E4-7563-40F6-BC23-6E8F220F01BC}" destId="{C68F1D2F-73AC-4DBC-B9DC-2047465080AF}" srcOrd="0" destOrd="0" presId="urn:microsoft.com/office/officeart/2016/7/layout/RepeatingBendingProcessNew"/>
    <dgm:cxn modelId="{9465F280-4C88-4903-8B66-5F58B6169DF6}" type="presOf" srcId="{E5643781-6E5A-4F56-BA81-C780B8FDF4EE}" destId="{BA73A4E1-733B-47AD-B777-55EE8CF3A1A5}" srcOrd="0" destOrd="0" presId="urn:microsoft.com/office/officeart/2016/7/layout/RepeatingBendingProcessNew"/>
    <dgm:cxn modelId="{1ABF9685-1A2C-4B9A-99D2-33E1C498818F}" type="presOf" srcId="{0F9F5F18-F0F8-4F5A-AB19-A0B33257D951}" destId="{64A6A8D3-B6B8-4915-9884-77A059BF9CE8}" srcOrd="0" destOrd="0" presId="urn:microsoft.com/office/officeart/2016/7/layout/RepeatingBendingProcessNew"/>
    <dgm:cxn modelId="{847ADE88-D6C2-417D-AFD9-05B96103831E}" type="presOf" srcId="{2DAC6C5E-A47A-424B-8884-F27E8F9151D4}" destId="{9A0409AC-4F9D-4E91-8D0E-12E49BA7B700}" srcOrd="0" destOrd="0" presId="urn:microsoft.com/office/officeart/2016/7/layout/RepeatingBendingProcessNew"/>
    <dgm:cxn modelId="{F19B9294-78BA-49AC-A0E1-A886A6BBE991}" type="presOf" srcId="{3BCE3228-5A6C-41C3-B819-12CBFA10325F}" destId="{915387AB-20F0-437B-A96E-2BAA89ECCED8}" srcOrd="0" destOrd="0" presId="urn:microsoft.com/office/officeart/2016/7/layout/RepeatingBendingProcessNew"/>
    <dgm:cxn modelId="{F0D7C599-4EA4-48A4-93A3-56DEF68441ED}" type="presOf" srcId="{0CFCB841-15DB-4B3E-BC2B-C48504C5C45A}" destId="{F9839113-8CFD-4F87-A18D-6A581F0FDD58}" srcOrd="0" destOrd="0" presId="urn:microsoft.com/office/officeart/2016/7/layout/RepeatingBendingProcessNew"/>
    <dgm:cxn modelId="{C8BD879C-BF0F-4F6B-ACD1-E0D58EEDADE3}" type="presOf" srcId="{25A408F4-9F50-44C8-82B4-34EF8EE45336}" destId="{F05860A4-97A2-4236-B4E4-CFF1543748D9}" srcOrd="0" destOrd="0" presId="urn:microsoft.com/office/officeart/2016/7/layout/RepeatingBendingProcessNew"/>
    <dgm:cxn modelId="{5ABA5FA5-8229-4AA5-9B08-0C0490060642}" type="presOf" srcId="{D23AA3CF-022A-4979-80A0-ACC9AFA4F7AD}" destId="{54464FDC-961C-4476-9792-FF55F15D3821}" srcOrd="0" destOrd="0" presId="urn:microsoft.com/office/officeart/2016/7/layout/RepeatingBendingProcessNew"/>
    <dgm:cxn modelId="{A31556A7-2747-4C44-B1D7-24C87C8859BD}" type="presOf" srcId="{0CFCB841-15DB-4B3E-BC2B-C48504C5C45A}" destId="{9EE4ADE6-1BFD-4248-9B1E-E8466080B471}" srcOrd="1" destOrd="0" presId="urn:microsoft.com/office/officeart/2016/7/layout/RepeatingBendingProcessNew"/>
    <dgm:cxn modelId="{783D14AB-D6D3-43D3-89F2-2B19E40F4093}" srcId="{CEEB77C3-5B0D-459B-92BB-7B417339AD33}" destId="{3BCE3228-5A6C-41C3-B819-12CBFA10325F}" srcOrd="6" destOrd="0" parTransId="{79BF9CA1-AB66-46C2-BA39-68554C45E3F8}" sibTransId="{379637E6-0906-4B63-9493-42BD8B61FF0C}"/>
    <dgm:cxn modelId="{BFB522B7-7DD2-477C-B17E-001A6987629B}" srcId="{CEEB77C3-5B0D-459B-92BB-7B417339AD33}" destId="{FF801928-1033-48D8-9554-27F2CFA41C91}" srcOrd="5" destOrd="0" parTransId="{23E1545C-C445-4804-9935-0B0E17433F99}" sibTransId="{DD383967-670B-4387-86C3-9016E0069E07}"/>
    <dgm:cxn modelId="{C2743CB7-C209-4DA7-A1A3-C137EDBB9473}" type="presOf" srcId="{FF801928-1033-48D8-9554-27F2CFA41C91}" destId="{124BAC32-1E16-420C-B1A9-43982634C997}" srcOrd="0" destOrd="0" presId="urn:microsoft.com/office/officeart/2016/7/layout/RepeatingBendingProcessNew"/>
    <dgm:cxn modelId="{F7CAE5BB-A6FA-423B-BC7E-02592DA9AEC9}" srcId="{CEEB77C3-5B0D-459B-92BB-7B417339AD33}" destId="{E5643781-6E5A-4F56-BA81-C780B8FDF4EE}" srcOrd="7" destOrd="0" parTransId="{D6BE72CF-9887-460C-8F10-F7135BF8179C}" sibTransId="{0F9F5F18-F0F8-4F5A-AB19-A0B33257D951}"/>
    <dgm:cxn modelId="{97C2EAC5-907A-4899-8BF7-24338BA7CEE1}" type="presOf" srcId="{27784AFB-AB96-455A-BC73-B4554238686A}" destId="{C58273BE-FD61-4B0A-A91A-AC922D41C2A4}" srcOrd="1" destOrd="0" presId="urn:microsoft.com/office/officeart/2016/7/layout/RepeatingBendingProcessNew"/>
    <dgm:cxn modelId="{C2A6A8C6-9086-462B-87E8-104F782EF3A5}" type="presOf" srcId="{68727F0F-DCD0-4730-8538-AAD466A6EB9C}" destId="{0540D5DE-D500-4523-B09E-85823FF6F8F3}" srcOrd="0" destOrd="0" presId="urn:microsoft.com/office/officeart/2016/7/layout/RepeatingBendingProcessNew"/>
    <dgm:cxn modelId="{6F298ECD-3104-4CF2-AD26-0DD59E88F2C3}" type="presOf" srcId="{C45F77F3-3196-4D3E-B23E-50AE716D9692}" destId="{3BC58A40-F94D-427C-9BC4-06C9EBCE85A8}" srcOrd="0" destOrd="0" presId="urn:microsoft.com/office/officeart/2016/7/layout/RepeatingBendingProcessNew"/>
    <dgm:cxn modelId="{67A8AFCD-4C7C-4C65-919F-7E4FCDD0AD59}" type="presOf" srcId="{6F5ACE6D-6303-4152-AE26-9395F3C6D592}" destId="{AE2D2D7D-79DA-4B37-BFF0-369A5E1ACBCF}" srcOrd="0" destOrd="0" presId="urn:microsoft.com/office/officeart/2016/7/layout/RepeatingBendingProcessNew"/>
    <dgm:cxn modelId="{310F2BD2-F126-4994-A56E-0677171FC7BC}" srcId="{CEEB77C3-5B0D-459B-92BB-7B417339AD33}" destId="{C45F77F3-3196-4D3E-B23E-50AE716D9692}" srcOrd="3" destOrd="0" parTransId="{8067CE5B-717F-473D-A414-BF0B958180F1}" sibTransId="{25A408F4-9F50-44C8-82B4-34EF8EE45336}"/>
    <dgm:cxn modelId="{BEDE29D6-A734-488E-A368-5BE7930D4D7C}" type="presOf" srcId="{4F48837B-2EDA-4E17-BE0F-C0B87E5A931A}" destId="{252AF09B-466B-4FC0-B4CD-2B5AAA6F4896}" srcOrd="0" destOrd="0" presId="urn:microsoft.com/office/officeart/2016/7/layout/RepeatingBendingProcessNew"/>
    <dgm:cxn modelId="{F9CC59DE-2407-4C00-A7B6-E04A7F091AEF}" type="presOf" srcId="{E6DC4466-32C4-4D6F-82BC-B1E35E57A4EE}" destId="{9EC4082C-FFE4-4C4D-A182-ACAD4C9A0B5E}" srcOrd="0" destOrd="0" presId="urn:microsoft.com/office/officeart/2016/7/layout/RepeatingBendingProcessNew"/>
    <dgm:cxn modelId="{D6A252DF-719B-4B1F-A11A-B7CE2DACBB7E}" type="presOf" srcId="{0F9F5F18-F0F8-4F5A-AB19-A0B33257D951}" destId="{3040E404-9DC9-40F4-A2F8-F3CF4DE49916}" srcOrd="1" destOrd="0" presId="urn:microsoft.com/office/officeart/2016/7/layout/RepeatingBendingProcessNew"/>
    <dgm:cxn modelId="{F5D83BE2-1277-4CCF-BBC3-806CE919E5F3}" type="presOf" srcId="{CDA92A70-1605-4F20-A79B-D0DDEB209FF1}" destId="{4ED6CE2C-13D4-409C-8E99-FD4931F9A841}" srcOrd="0" destOrd="0" presId="urn:microsoft.com/office/officeart/2016/7/layout/RepeatingBendingProcessNew"/>
    <dgm:cxn modelId="{99EC2FED-BC32-4354-AFEB-E9BBE2F753E6}" srcId="{CEEB77C3-5B0D-459B-92BB-7B417339AD33}" destId="{E6DC4466-32C4-4D6F-82BC-B1E35E57A4EE}" srcOrd="4" destOrd="0" parTransId="{C96125F7-3DF7-4D1E-8F71-75679E399E65}" sibTransId="{4F48837B-2EDA-4E17-BE0F-C0B87E5A931A}"/>
    <dgm:cxn modelId="{586CEBF8-C0A4-4895-A72C-8C9FD0C1C1B0}" srcId="{CEEB77C3-5B0D-459B-92BB-7B417339AD33}" destId="{80AF02BA-F836-4D24-AA3D-56242FD76CFE}" srcOrd="1" destOrd="0" parTransId="{651D2041-7D04-4D16-ACF7-D451BB4D4CEE}" sibTransId="{2DAC6C5E-A47A-424B-8884-F27E8F9151D4}"/>
    <dgm:cxn modelId="{11DE83FF-4CED-43AD-97DD-18F7DAAF5574}" type="presOf" srcId="{80AF02BA-F836-4D24-AA3D-56242FD76CFE}" destId="{3C013CD8-D6F0-4F00-A2A8-66FE103E8905}" srcOrd="0" destOrd="0" presId="urn:microsoft.com/office/officeart/2016/7/layout/RepeatingBendingProcessNew"/>
    <dgm:cxn modelId="{CDF8DC0A-017B-4222-9CA0-E2A9E9BF2FC3}" type="presParOf" srcId="{4A4D9D99-8C22-488A-AF6F-B0DB8C33A651}" destId="{E6788E1C-0391-4B37-81C4-7C06248213DE}" srcOrd="0" destOrd="0" presId="urn:microsoft.com/office/officeart/2016/7/layout/RepeatingBendingProcessNew"/>
    <dgm:cxn modelId="{E2439AE2-CC26-48B2-9B56-A095A9F130A6}" type="presParOf" srcId="{4A4D9D99-8C22-488A-AF6F-B0DB8C33A651}" destId="{CA2E5A19-C0C6-4A12-BD26-3C463A456199}" srcOrd="1" destOrd="0" presId="urn:microsoft.com/office/officeart/2016/7/layout/RepeatingBendingProcessNew"/>
    <dgm:cxn modelId="{3454610A-B21A-406F-BB40-CA4A0BCC6680}" type="presParOf" srcId="{CA2E5A19-C0C6-4A12-BD26-3C463A456199}" destId="{C58273BE-FD61-4B0A-A91A-AC922D41C2A4}" srcOrd="0" destOrd="0" presId="urn:microsoft.com/office/officeart/2016/7/layout/RepeatingBendingProcessNew"/>
    <dgm:cxn modelId="{55729F9A-0C9F-4A18-9EBF-C5323F699DE9}" type="presParOf" srcId="{4A4D9D99-8C22-488A-AF6F-B0DB8C33A651}" destId="{3C013CD8-D6F0-4F00-A2A8-66FE103E8905}" srcOrd="2" destOrd="0" presId="urn:microsoft.com/office/officeart/2016/7/layout/RepeatingBendingProcessNew"/>
    <dgm:cxn modelId="{B9D94903-E6C6-4988-B7E2-8FB713937A35}" type="presParOf" srcId="{4A4D9D99-8C22-488A-AF6F-B0DB8C33A651}" destId="{9A0409AC-4F9D-4E91-8D0E-12E49BA7B700}" srcOrd="3" destOrd="0" presId="urn:microsoft.com/office/officeart/2016/7/layout/RepeatingBendingProcessNew"/>
    <dgm:cxn modelId="{11C99668-1B5A-4194-BBDA-33954F73A02C}" type="presParOf" srcId="{9A0409AC-4F9D-4E91-8D0E-12E49BA7B700}" destId="{18A29D37-3507-4C4D-A23D-061B0718F308}" srcOrd="0" destOrd="0" presId="urn:microsoft.com/office/officeart/2016/7/layout/RepeatingBendingProcessNew"/>
    <dgm:cxn modelId="{FECB633A-708C-4E48-9AC7-28CD7A9526E8}" type="presParOf" srcId="{4A4D9D99-8C22-488A-AF6F-B0DB8C33A651}" destId="{1875F1D2-0B56-49AF-9A07-B1512D317E73}" srcOrd="4" destOrd="0" presId="urn:microsoft.com/office/officeart/2016/7/layout/RepeatingBendingProcessNew"/>
    <dgm:cxn modelId="{C64167E8-870D-421B-8D98-4CD0809EA41C}" type="presParOf" srcId="{4A4D9D99-8C22-488A-AF6F-B0DB8C33A651}" destId="{224F1F74-6AD7-4E21-A79B-A5EEB46A4A3D}" srcOrd="5" destOrd="0" presId="urn:microsoft.com/office/officeart/2016/7/layout/RepeatingBendingProcessNew"/>
    <dgm:cxn modelId="{BC53366B-0AC3-40CF-A68F-10B677C4BB35}" type="presParOf" srcId="{224F1F74-6AD7-4E21-A79B-A5EEB46A4A3D}" destId="{D58FAB7C-74FE-4EF7-9166-2D61C56D42EE}" srcOrd="0" destOrd="0" presId="urn:microsoft.com/office/officeart/2016/7/layout/RepeatingBendingProcessNew"/>
    <dgm:cxn modelId="{2EE066DB-80E8-48C9-9E88-1CD064D9AD6C}" type="presParOf" srcId="{4A4D9D99-8C22-488A-AF6F-B0DB8C33A651}" destId="{3BC58A40-F94D-427C-9BC4-06C9EBCE85A8}" srcOrd="6" destOrd="0" presId="urn:microsoft.com/office/officeart/2016/7/layout/RepeatingBendingProcessNew"/>
    <dgm:cxn modelId="{BDB3EC75-59B0-4DF3-B8A2-7BAD547B3FE8}" type="presParOf" srcId="{4A4D9D99-8C22-488A-AF6F-B0DB8C33A651}" destId="{F05860A4-97A2-4236-B4E4-CFF1543748D9}" srcOrd="7" destOrd="0" presId="urn:microsoft.com/office/officeart/2016/7/layout/RepeatingBendingProcessNew"/>
    <dgm:cxn modelId="{0EFA6C1D-6C8D-4CEF-85DC-192B2C3F860C}" type="presParOf" srcId="{F05860A4-97A2-4236-B4E4-CFF1543748D9}" destId="{7803F43A-976A-4D03-B10C-657F2CA111A1}" srcOrd="0" destOrd="0" presId="urn:microsoft.com/office/officeart/2016/7/layout/RepeatingBendingProcessNew"/>
    <dgm:cxn modelId="{3C396EC1-8002-4BC8-8676-56E1E4E4E928}" type="presParOf" srcId="{4A4D9D99-8C22-488A-AF6F-B0DB8C33A651}" destId="{9EC4082C-FFE4-4C4D-A182-ACAD4C9A0B5E}" srcOrd="8" destOrd="0" presId="urn:microsoft.com/office/officeart/2016/7/layout/RepeatingBendingProcessNew"/>
    <dgm:cxn modelId="{F402A56C-EBA6-442F-BD84-872A8E6D0CDB}" type="presParOf" srcId="{4A4D9D99-8C22-488A-AF6F-B0DB8C33A651}" destId="{252AF09B-466B-4FC0-B4CD-2B5AAA6F4896}" srcOrd="9" destOrd="0" presId="urn:microsoft.com/office/officeart/2016/7/layout/RepeatingBendingProcessNew"/>
    <dgm:cxn modelId="{036EE4AD-58F2-4A24-87C1-0C2E2D18CEC8}" type="presParOf" srcId="{252AF09B-466B-4FC0-B4CD-2B5AAA6F4896}" destId="{E1D2C57B-A27C-4F6F-9A1D-3E76B9578BEB}" srcOrd="0" destOrd="0" presId="urn:microsoft.com/office/officeart/2016/7/layout/RepeatingBendingProcessNew"/>
    <dgm:cxn modelId="{87F323EA-B1E3-40F1-92F5-BD4880E3337B}" type="presParOf" srcId="{4A4D9D99-8C22-488A-AF6F-B0DB8C33A651}" destId="{124BAC32-1E16-420C-B1A9-43982634C997}" srcOrd="10" destOrd="0" presId="urn:microsoft.com/office/officeart/2016/7/layout/RepeatingBendingProcessNew"/>
    <dgm:cxn modelId="{D3F59106-4507-4CF1-8BFB-857643691B5B}" type="presParOf" srcId="{4A4D9D99-8C22-488A-AF6F-B0DB8C33A651}" destId="{0394FDEB-956A-4A49-A097-BC100FA20B7B}" srcOrd="11" destOrd="0" presId="urn:microsoft.com/office/officeart/2016/7/layout/RepeatingBendingProcessNew"/>
    <dgm:cxn modelId="{0AD27AA1-0AFB-458D-8E02-FC4286BF7949}" type="presParOf" srcId="{0394FDEB-956A-4A49-A097-BC100FA20B7B}" destId="{EF5757E5-192F-4BB8-930A-0127EF6D3308}" srcOrd="0" destOrd="0" presId="urn:microsoft.com/office/officeart/2016/7/layout/RepeatingBendingProcessNew"/>
    <dgm:cxn modelId="{9000B564-7C4A-43CA-BB38-0F53340C7523}" type="presParOf" srcId="{4A4D9D99-8C22-488A-AF6F-B0DB8C33A651}" destId="{915387AB-20F0-437B-A96E-2BAA89ECCED8}" srcOrd="12" destOrd="0" presId="urn:microsoft.com/office/officeart/2016/7/layout/RepeatingBendingProcessNew"/>
    <dgm:cxn modelId="{306D8AD1-FB19-4BC2-AE94-3AE52C4E80BD}" type="presParOf" srcId="{4A4D9D99-8C22-488A-AF6F-B0DB8C33A651}" destId="{7A557D3F-723E-4402-84B4-FAE87655B81C}" srcOrd="13" destOrd="0" presId="urn:microsoft.com/office/officeart/2016/7/layout/RepeatingBendingProcessNew"/>
    <dgm:cxn modelId="{5FB9C997-4681-4E16-AE14-F90B58546D72}" type="presParOf" srcId="{7A557D3F-723E-4402-84B4-FAE87655B81C}" destId="{A7801DA0-E081-4407-93F0-F07CE98C3836}" srcOrd="0" destOrd="0" presId="urn:microsoft.com/office/officeart/2016/7/layout/RepeatingBendingProcessNew"/>
    <dgm:cxn modelId="{50DEC740-E05E-4541-A63B-200F7C6EDA06}" type="presParOf" srcId="{4A4D9D99-8C22-488A-AF6F-B0DB8C33A651}" destId="{BA73A4E1-733B-47AD-B777-55EE8CF3A1A5}" srcOrd="14" destOrd="0" presId="urn:microsoft.com/office/officeart/2016/7/layout/RepeatingBendingProcessNew"/>
    <dgm:cxn modelId="{B0952CA3-DD72-4EF4-B13C-8E2F3E89CA5A}" type="presParOf" srcId="{4A4D9D99-8C22-488A-AF6F-B0DB8C33A651}" destId="{64A6A8D3-B6B8-4915-9884-77A059BF9CE8}" srcOrd="15" destOrd="0" presId="urn:microsoft.com/office/officeart/2016/7/layout/RepeatingBendingProcessNew"/>
    <dgm:cxn modelId="{BD7B5AA1-A052-4192-A9DD-5092718779A9}" type="presParOf" srcId="{64A6A8D3-B6B8-4915-9884-77A059BF9CE8}" destId="{3040E404-9DC9-40F4-A2F8-F3CF4DE49916}" srcOrd="0" destOrd="0" presId="urn:microsoft.com/office/officeart/2016/7/layout/RepeatingBendingProcessNew"/>
    <dgm:cxn modelId="{9F08BC9D-AC26-4A2A-9C9B-BAD492EDE6BF}" type="presParOf" srcId="{4A4D9D99-8C22-488A-AF6F-B0DB8C33A651}" destId="{C0C35CB3-22CD-498B-B6D2-18231ABACCE4}" srcOrd="16" destOrd="0" presId="urn:microsoft.com/office/officeart/2016/7/layout/RepeatingBendingProcessNew"/>
    <dgm:cxn modelId="{8D436702-E2FB-4337-A8B9-FFD86C868B08}" type="presParOf" srcId="{4A4D9D99-8C22-488A-AF6F-B0DB8C33A651}" destId="{B9879B64-0640-4D50-8A99-FD3102214F73}" srcOrd="17" destOrd="0" presId="urn:microsoft.com/office/officeart/2016/7/layout/RepeatingBendingProcessNew"/>
    <dgm:cxn modelId="{0DA9097C-A76C-46AC-B2F7-E75FDD57F8EE}" type="presParOf" srcId="{B9879B64-0640-4D50-8A99-FD3102214F73}" destId="{4452C94E-A785-4709-A710-1E96C3AF29EE}" srcOrd="0" destOrd="0" presId="urn:microsoft.com/office/officeart/2016/7/layout/RepeatingBendingProcessNew"/>
    <dgm:cxn modelId="{4F1F4DC4-3849-45EC-85FD-E1236F435A65}" type="presParOf" srcId="{4A4D9D99-8C22-488A-AF6F-B0DB8C33A651}" destId="{C68F1D2F-73AC-4DBC-B9DC-2047465080AF}" srcOrd="18" destOrd="0" presId="urn:microsoft.com/office/officeart/2016/7/layout/RepeatingBendingProcessNew"/>
    <dgm:cxn modelId="{B004CD05-0B87-46E8-B2BA-AF8FB5870923}" type="presParOf" srcId="{4A4D9D99-8C22-488A-AF6F-B0DB8C33A651}" destId="{F9839113-8CFD-4F87-A18D-6A581F0FDD58}" srcOrd="19" destOrd="0" presId="urn:microsoft.com/office/officeart/2016/7/layout/RepeatingBendingProcessNew"/>
    <dgm:cxn modelId="{E2E56835-36FB-4DCF-8035-B0356F917604}" type="presParOf" srcId="{F9839113-8CFD-4F87-A18D-6A581F0FDD58}" destId="{9EE4ADE6-1BFD-4248-9B1E-E8466080B471}" srcOrd="0" destOrd="0" presId="urn:microsoft.com/office/officeart/2016/7/layout/RepeatingBendingProcessNew"/>
    <dgm:cxn modelId="{FA75E39F-0F21-4113-B8D4-792544A04AE8}" type="presParOf" srcId="{4A4D9D99-8C22-488A-AF6F-B0DB8C33A651}" destId="{54464FDC-961C-4476-9792-FF55F15D3821}" srcOrd="20" destOrd="0" presId="urn:microsoft.com/office/officeart/2016/7/layout/RepeatingBendingProcessNew"/>
    <dgm:cxn modelId="{055E9C5D-8D08-4EA7-A42A-CE8D56592BD5}" type="presParOf" srcId="{4A4D9D99-8C22-488A-AF6F-B0DB8C33A651}" destId="{0540D5DE-D500-4523-B09E-85823FF6F8F3}" srcOrd="21" destOrd="0" presId="urn:microsoft.com/office/officeart/2016/7/layout/RepeatingBendingProcessNew"/>
    <dgm:cxn modelId="{33B71B5D-503A-4D83-A3FE-47622565AAC0}" type="presParOf" srcId="{0540D5DE-D500-4523-B09E-85823FF6F8F3}" destId="{9D53B322-135E-4068-B313-0F1355B0A4A3}" srcOrd="0" destOrd="0" presId="urn:microsoft.com/office/officeart/2016/7/layout/RepeatingBendingProcessNew"/>
    <dgm:cxn modelId="{E832ACAD-97FC-4961-AFCA-F82FFFCA426F}" type="presParOf" srcId="{4A4D9D99-8C22-488A-AF6F-B0DB8C33A651}" destId="{AE2D2D7D-79DA-4B37-BFF0-369A5E1ACBCF}" srcOrd="22" destOrd="0" presId="urn:microsoft.com/office/officeart/2016/7/layout/RepeatingBendingProcessNew"/>
    <dgm:cxn modelId="{3557C679-FF72-4DBB-8179-736E4A40E663}" type="presParOf" srcId="{4A4D9D99-8C22-488A-AF6F-B0DB8C33A651}" destId="{4ED6CE2C-13D4-409C-8E99-FD4931F9A841}" srcOrd="23" destOrd="0" presId="urn:microsoft.com/office/officeart/2016/7/layout/RepeatingBendingProcessNew"/>
    <dgm:cxn modelId="{869D973B-AF51-45EF-99A4-1EBEFB77FD71}" type="presParOf" srcId="{4ED6CE2C-13D4-409C-8E99-FD4931F9A841}" destId="{D188689B-1C11-43B4-A6F0-320FE9562B0C}" srcOrd="0" destOrd="0" presId="urn:microsoft.com/office/officeart/2016/7/layout/RepeatingBendingProcessNew"/>
    <dgm:cxn modelId="{58CD2EF0-1619-433C-B852-28EDFD508A0D}" type="presParOf" srcId="{4A4D9D99-8C22-488A-AF6F-B0DB8C33A651}" destId="{E2DB84CF-82D3-4960-9F97-DF115EC4B93A}" srcOrd="2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BF8C5E-7617-47F8-85F3-A35D2D0A7E27}" type="doc">
      <dgm:prSet loTypeId="urn:microsoft.com/office/officeart/2005/8/layout/hProcess9" loCatId="process" qsTypeId="urn:microsoft.com/office/officeart/2005/8/quickstyle/3d2" qsCatId="3D" csTypeId="urn:microsoft.com/office/officeart/2005/8/colors/accent1_2" csCatId="accent1" phldr="1"/>
      <dgm:spPr/>
      <dgm:t>
        <a:bodyPr/>
        <a:lstStyle/>
        <a:p>
          <a:endParaRPr lang="en-US"/>
        </a:p>
      </dgm:t>
    </dgm:pt>
    <dgm:pt modelId="{F07F173D-1929-4E1A-907A-F05169F0F342}">
      <dgm:prSet custT="1"/>
      <dgm:spPr/>
      <dgm:t>
        <a:bodyPr/>
        <a:lstStyle/>
        <a:p>
          <a:r>
            <a:rPr lang="en-US" sz="800" b="1" dirty="0"/>
            <a:t>🔍 </a:t>
          </a:r>
          <a:r>
            <a:rPr lang="en-US" sz="2000" b="1" dirty="0"/>
            <a:t>Limitations</a:t>
          </a:r>
          <a:endParaRPr lang="en-US" sz="2000" dirty="0"/>
        </a:p>
      </dgm:t>
    </dgm:pt>
    <dgm:pt modelId="{10C1597B-BA16-47EB-A32A-48432858D59B}" type="parTrans" cxnId="{E1D9628D-D41A-43F5-9AF2-3B89662DD3E8}">
      <dgm:prSet/>
      <dgm:spPr/>
      <dgm:t>
        <a:bodyPr/>
        <a:lstStyle/>
        <a:p>
          <a:endParaRPr lang="en-US"/>
        </a:p>
      </dgm:t>
    </dgm:pt>
    <dgm:pt modelId="{1C9ED545-9BDF-4A91-9F1B-924AF1C59EDB}" type="sibTrans" cxnId="{E1D9628D-D41A-43F5-9AF2-3B89662DD3E8}">
      <dgm:prSet/>
      <dgm:spPr/>
      <dgm:t>
        <a:bodyPr/>
        <a:lstStyle/>
        <a:p>
          <a:endParaRPr lang="en-US"/>
        </a:p>
      </dgm:t>
    </dgm:pt>
    <dgm:pt modelId="{CDB330FB-EE89-4188-96EC-C0A2A5AB6B27}">
      <dgm:prSet custT="1"/>
      <dgm:spPr/>
      <dgm:t>
        <a:bodyPr/>
        <a:lstStyle/>
        <a:p>
          <a:r>
            <a:rPr lang="en-US" sz="800" dirty="0"/>
            <a:t>1️⃣ </a:t>
          </a:r>
          <a:r>
            <a:rPr lang="en-US" sz="900" b="1" dirty="0"/>
            <a:t>Data Constraints</a:t>
          </a:r>
          <a:r>
            <a:rPr lang="en-US" sz="900" dirty="0"/>
            <a:t> – The study is based on a single dataset, which may </a:t>
          </a:r>
          <a:r>
            <a:rPr lang="en-US" sz="900" b="1" dirty="0"/>
            <a:t>limit generalizability</a:t>
          </a:r>
          <a:r>
            <a:rPr lang="en-US" sz="900" dirty="0"/>
            <a:t> and fail to represent diverse patient populations or rare cases.</a:t>
          </a:r>
          <a:br>
            <a:rPr lang="en-US" sz="900" dirty="0"/>
          </a:br>
          <a:r>
            <a:rPr lang="en-US" sz="900" dirty="0"/>
            <a:t>2️⃣ </a:t>
          </a:r>
          <a:r>
            <a:rPr lang="en-US" sz="900" b="1" dirty="0"/>
            <a:t>Feature Availability</a:t>
          </a:r>
          <a:r>
            <a:rPr lang="en-US" sz="900" dirty="0"/>
            <a:t> – The analysis is restricted to the provided features, potentially </a:t>
          </a:r>
          <a:r>
            <a:rPr lang="en-US" sz="900" b="1" dirty="0"/>
            <a:t>excluding critical genetic or environmental factors</a:t>
          </a:r>
          <a:r>
            <a:rPr lang="en-US" sz="900" dirty="0"/>
            <a:t> that influence breast cancer survival.</a:t>
          </a:r>
          <a:br>
            <a:rPr lang="en-US" sz="900" dirty="0"/>
          </a:br>
          <a:r>
            <a:rPr lang="en-US" sz="900" dirty="0"/>
            <a:t>3️⃣ </a:t>
          </a:r>
          <a:r>
            <a:rPr lang="en-US" sz="900" b="1" dirty="0"/>
            <a:t>Model Interpretability</a:t>
          </a:r>
          <a:r>
            <a:rPr lang="en-US" sz="900" dirty="0"/>
            <a:t> – While models like </a:t>
          </a:r>
          <a:r>
            <a:rPr lang="en-US" sz="900" dirty="0" err="1"/>
            <a:t>XGBoost</a:t>
          </a:r>
          <a:r>
            <a:rPr lang="en-US" sz="900" dirty="0"/>
            <a:t> offer </a:t>
          </a:r>
          <a:r>
            <a:rPr lang="en-US" sz="900" b="1" dirty="0"/>
            <a:t>high predictive accuracy</a:t>
          </a:r>
          <a:r>
            <a:rPr lang="en-US" sz="900" dirty="0"/>
            <a:t>, their complexity makes it challenging to interpret the decision-making process.</a:t>
          </a:r>
        </a:p>
      </dgm:t>
    </dgm:pt>
    <dgm:pt modelId="{30F8916D-3A1B-4E5E-83EB-B8BF58583914}" type="parTrans" cxnId="{BF452AEB-7772-4F36-88B5-F35FA7F996C8}">
      <dgm:prSet/>
      <dgm:spPr/>
      <dgm:t>
        <a:bodyPr/>
        <a:lstStyle/>
        <a:p>
          <a:endParaRPr lang="en-US"/>
        </a:p>
      </dgm:t>
    </dgm:pt>
    <dgm:pt modelId="{1272DD93-6D16-4399-863D-F69E4DA36E1C}" type="sibTrans" cxnId="{BF452AEB-7772-4F36-88B5-F35FA7F996C8}">
      <dgm:prSet/>
      <dgm:spPr/>
      <dgm:t>
        <a:bodyPr/>
        <a:lstStyle/>
        <a:p>
          <a:endParaRPr lang="en-US"/>
        </a:p>
      </dgm:t>
    </dgm:pt>
    <dgm:pt modelId="{72FB81BE-2C6E-4B44-9936-0AD2EA896D3A}">
      <dgm:prSet custT="1"/>
      <dgm:spPr/>
      <dgm:t>
        <a:bodyPr/>
        <a:lstStyle/>
        <a:p>
          <a:r>
            <a:rPr lang="en-US" sz="2000" b="1" dirty="0"/>
            <a:t>🚀 Future Improvements</a:t>
          </a:r>
          <a:endParaRPr lang="en-US" sz="2000" dirty="0"/>
        </a:p>
      </dgm:t>
    </dgm:pt>
    <dgm:pt modelId="{1D8BB879-C24C-4D27-885A-D6A0F6DBA28A}" type="parTrans" cxnId="{AFD84F86-06B8-48C2-B1D6-1C6D78DFF6D3}">
      <dgm:prSet/>
      <dgm:spPr/>
      <dgm:t>
        <a:bodyPr/>
        <a:lstStyle/>
        <a:p>
          <a:endParaRPr lang="en-US"/>
        </a:p>
      </dgm:t>
    </dgm:pt>
    <dgm:pt modelId="{21D12642-87AB-40E6-94B8-56F7F582990C}" type="sibTrans" cxnId="{AFD84F86-06B8-48C2-B1D6-1C6D78DFF6D3}">
      <dgm:prSet/>
      <dgm:spPr/>
      <dgm:t>
        <a:bodyPr/>
        <a:lstStyle/>
        <a:p>
          <a:endParaRPr lang="en-US"/>
        </a:p>
      </dgm:t>
    </dgm:pt>
    <dgm:pt modelId="{395DC55F-D667-4D70-99FD-DFC27E784FEF}">
      <dgm:prSet custT="1"/>
      <dgm:spPr/>
      <dgm:t>
        <a:bodyPr/>
        <a:lstStyle/>
        <a:p>
          <a:r>
            <a:rPr lang="en-US" sz="900" dirty="0"/>
            <a:t>✅ </a:t>
          </a:r>
          <a:r>
            <a:rPr lang="en-US" sz="900" b="1" dirty="0"/>
            <a:t>Model Refinement</a:t>
          </a:r>
          <a:r>
            <a:rPr lang="en-US" sz="900" dirty="0"/>
            <a:t> – Enhance predictive power through </a:t>
          </a:r>
          <a:r>
            <a:rPr lang="en-US" sz="900" b="1" dirty="0"/>
            <a:t>hyperparameter tuning, ensemble techniques, and deep learning approaches</a:t>
          </a:r>
          <a:r>
            <a:rPr lang="en-US" sz="900" dirty="0"/>
            <a:t>.</a:t>
          </a:r>
          <a:br>
            <a:rPr lang="en-US" sz="900" dirty="0"/>
          </a:br>
          <a:r>
            <a:rPr lang="en-US" sz="900" dirty="0"/>
            <a:t>✅ </a:t>
          </a:r>
          <a:r>
            <a:rPr lang="en-US" sz="900" b="1" dirty="0"/>
            <a:t>Feature Expansion</a:t>
          </a:r>
          <a:r>
            <a:rPr lang="en-US" sz="900" dirty="0"/>
            <a:t> – Integrate </a:t>
          </a:r>
          <a:r>
            <a:rPr lang="en-US" sz="900" b="1" dirty="0"/>
            <a:t>additional clinical, genetic, and environmental factors</a:t>
          </a:r>
          <a:r>
            <a:rPr lang="en-US" sz="900" dirty="0"/>
            <a:t> to provide deeper insights and improve model reliability.</a:t>
          </a:r>
          <a:br>
            <a:rPr lang="en-US" sz="900" dirty="0"/>
          </a:br>
          <a:r>
            <a:rPr lang="en-US" sz="900" dirty="0"/>
            <a:t>✅ </a:t>
          </a:r>
          <a:r>
            <a:rPr lang="en-US" sz="900" b="1" dirty="0"/>
            <a:t>Real-World Validation</a:t>
          </a:r>
          <a:r>
            <a:rPr lang="en-US" sz="900" dirty="0"/>
            <a:t> – Test model predictions in </a:t>
          </a:r>
          <a:r>
            <a:rPr lang="en-US" sz="900" b="1" dirty="0"/>
            <a:t>clinical settings</a:t>
          </a:r>
          <a:r>
            <a:rPr lang="en-US" sz="900" dirty="0"/>
            <a:t>, working alongside healthcare professionals to ensure practical applicability and integration.</a:t>
          </a:r>
        </a:p>
      </dgm:t>
    </dgm:pt>
    <dgm:pt modelId="{21723FB3-656C-429A-A978-19205E66A089}" type="parTrans" cxnId="{112A3E6D-CA7E-4274-B14C-D231854728D4}">
      <dgm:prSet/>
      <dgm:spPr/>
      <dgm:t>
        <a:bodyPr/>
        <a:lstStyle/>
        <a:p>
          <a:endParaRPr lang="en-US"/>
        </a:p>
      </dgm:t>
    </dgm:pt>
    <dgm:pt modelId="{A50529C2-38C2-498D-9459-D02A588E5CEC}" type="sibTrans" cxnId="{112A3E6D-CA7E-4274-B14C-D231854728D4}">
      <dgm:prSet/>
      <dgm:spPr/>
      <dgm:t>
        <a:bodyPr/>
        <a:lstStyle/>
        <a:p>
          <a:endParaRPr lang="en-US"/>
        </a:p>
      </dgm:t>
    </dgm:pt>
    <dgm:pt modelId="{C4D5A2F3-3189-42FB-B446-92D05FAE6BD5}" type="pres">
      <dgm:prSet presAssocID="{BABF8C5E-7617-47F8-85F3-A35D2D0A7E27}" presName="CompostProcess" presStyleCnt="0">
        <dgm:presLayoutVars>
          <dgm:dir/>
          <dgm:resizeHandles val="exact"/>
        </dgm:presLayoutVars>
      </dgm:prSet>
      <dgm:spPr/>
    </dgm:pt>
    <dgm:pt modelId="{EDEBA2B8-6D4A-4795-8C6C-2BF3192AC261}" type="pres">
      <dgm:prSet presAssocID="{BABF8C5E-7617-47F8-85F3-A35D2D0A7E27}" presName="arrow" presStyleLbl="bgShp" presStyleIdx="0" presStyleCnt="1"/>
      <dgm:spPr/>
    </dgm:pt>
    <dgm:pt modelId="{3DC5B24F-2DED-465A-B85F-BE3B88AFC90A}" type="pres">
      <dgm:prSet presAssocID="{BABF8C5E-7617-47F8-85F3-A35D2D0A7E27}" presName="linearProcess" presStyleCnt="0"/>
      <dgm:spPr/>
    </dgm:pt>
    <dgm:pt modelId="{BB7D1E3D-BD59-402D-9466-D01CBC3DE477}" type="pres">
      <dgm:prSet presAssocID="{F07F173D-1929-4E1A-907A-F05169F0F342}" presName="textNode" presStyleLbl="node1" presStyleIdx="0" presStyleCnt="4">
        <dgm:presLayoutVars>
          <dgm:bulletEnabled val="1"/>
        </dgm:presLayoutVars>
      </dgm:prSet>
      <dgm:spPr/>
    </dgm:pt>
    <dgm:pt modelId="{8D060412-2E1B-4020-9B4A-4BABD16F2956}" type="pres">
      <dgm:prSet presAssocID="{1C9ED545-9BDF-4A91-9F1B-924AF1C59EDB}" presName="sibTrans" presStyleCnt="0"/>
      <dgm:spPr/>
    </dgm:pt>
    <dgm:pt modelId="{5F5D8B83-DEF8-4113-9797-E0FA0B720EF2}" type="pres">
      <dgm:prSet presAssocID="{CDB330FB-EE89-4188-96EC-C0A2A5AB6B27}" presName="textNode" presStyleLbl="node1" presStyleIdx="1" presStyleCnt="4">
        <dgm:presLayoutVars>
          <dgm:bulletEnabled val="1"/>
        </dgm:presLayoutVars>
      </dgm:prSet>
      <dgm:spPr/>
    </dgm:pt>
    <dgm:pt modelId="{1C794AAC-3D94-479B-8560-A3D9F42D676E}" type="pres">
      <dgm:prSet presAssocID="{1272DD93-6D16-4399-863D-F69E4DA36E1C}" presName="sibTrans" presStyleCnt="0"/>
      <dgm:spPr/>
    </dgm:pt>
    <dgm:pt modelId="{8FE87FB4-44E9-4BF2-A402-596D0B1FF156}" type="pres">
      <dgm:prSet presAssocID="{72FB81BE-2C6E-4B44-9936-0AD2EA896D3A}" presName="textNode" presStyleLbl="node1" presStyleIdx="2" presStyleCnt="4">
        <dgm:presLayoutVars>
          <dgm:bulletEnabled val="1"/>
        </dgm:presLayoutVars>
      </dgm:prSet>
      <dgm:spPr/>
    </dgm:pt>
    <dgm:pt modelId="{40903314-CF81-4504-9EDC-3B4E732D6BDD}" type="pres">
      <dgm:prSet presAssocID="{21D12642-87AB-40E6-94B8-56F7F582990C}" presName="sibTrans" presStyleCnt="0"/>
      <dgm:spPr/>
    </dgm:pt>
    <dgm:pt modelId="{E6CEAE53-CEC9-44CC-9703-639981EB9D8B}" type="pres">
      <dgm:prSet presAssocID="{395DC55F-D667-4D70-99FD-DFC27E784FEF}" presName="textNode" presStyleLbl="node1" presStyleIdx="3" presStyleCnt="4">
        <dgm:presLayoutVars>
          <dgm:bulletEnabled val="1"/>
        </dgm:presLayoutVars>
      </dgm:prSet>
      <dgm:spPr/>
    </dgm:pt>
  </dgm:ptLst>
  <dgm:cxnLst>
    <dgm:cxn modelId="{706E3242-B5A1-4212-A044-5AC8AD540C9D}" type="presOf" srcId="{BABF8C5E-7617-47F8-85F3-A35D2D0A7E27}" destId="{C4D5A2F3-3189-42FB-B446-92D05FAE6BD5}" srcOrd="0" destOrd="0" presId="urn:microsoft.com/office/officeart/2005/8/layout/hProcess9"/>
    <dgm:cxn modelId="{524E6D63-1BF8-4ED7-9A8E-124659CDE945}" type="presOf" srcId="{395DC55F-D667-4D70-99FD-DFC27E784FEF}" destId="{E6CEAE53-CEC9-44CC-9703-639981EB9D8B}" srcOrd="0" destOrd="0" presId="urn:microsoft.com/office/officeart/2005/8/layout/hProcess9"/>
    <dgm:cxn modelId="{FBDAFD66-8454-461F-AEFA-C8392CB43B5A}" type="presOf" srcId="{72FB81BE-2C6E-4B44-9936-0AD2EA896D3A}" destId="{8FE87FB4-44E9-4BF2-A402-596D0B1FF156}" srcOrd="0" destOrd="0" presId="urn:microsoft.com/office/officeart/2005/8/layout/hProcess9"/>
    <dgm:cxn modelId="{112A3E6D-CA7E-4274-B14C-D231854728D4}" srcId="{BABF8C5E-7617-47F8-85F3-A35D2D0A7E27}" destId="{395DC55F-D667-4D70-99FD-DFC27E784FEF}" srcOrd="3" destOrd="0" parTransId="{21723FB3-656C-429A-A978-19205E66A089}" sibTransId="{A50529C2-38C2-498D-9459-D02A588E5CEC}"/>
    <dgm:cxn modelId="{03DF8F50-5DE5-48EF-B63C-8246C0C9BBF2}" type="presOf" srcId="{CDB330FB-EE89-4188-96EC-C0A2A5AB6B27}" destId="{5F5D8B83-DEF8-4113-9797-E0FA0B720EF2}" srcOrd="0" destOrd="0" presId="urn:microsoft.com/office/officeart/2005/8/layout/hProcess9"/>
    <dgm:cxn modelId="{AFD84F86-06B8-48C2-B1D6-1C6D78DFF6D3}" srcId="{BABF8C5E-7617-47F8-85F3-A35D2D0A7E27}" destId="{72FB81BE-2C6E-4B44-9936-0AD2EA896D3A}" srcOrd="2" destOrd="0" parTransId="{1D8BB879-C24C-4D27-885A-D6A0F6DBA28A}" sibTransId="{21D12642-87AB-40E6-94B8-56F7F582990C}"/>
    <dgm:cxn modelId="{E1D9628D-D41A-43F5-9AF2-3B89662DD3E8}" srcId="{BABF8C5E-7617-47F8-85F3-A35D2D0A7E27}" destId="{F07F173D-1929-4E1A-907A-F05169F0F342}" srcOrd="0" destOrd="0" parTransId="{10C1597B-BA16-47EB-A32A-48432858D59B}" sibTransId="{1C9ED545-9BDF-4A91-9F1B-924AF1C59EDB}"/>
    <dgm:cxn modelId="{DE99A3C1-C8B3-46F5-A61C-78CEB24556DC}" type="presOf" srcId="{F07F173D-1929-4E1A-907A-F05169F0F342}" destId="{BB7D1E3D-BD59-402D-9466-D01CBC3DE477}" srcOrd="0" destOrd="0" presId="urn:microsoft.com/office/officeart/2005/8/layout/hProcess9"/>
    <dgm:cxn modelId="{BF452AEB-7772-4F36-88B5-F35FA7F996C8}" srcId="{BABF8C5E-7617-47F8-85F3-A35D2D0A7E27}" destId="{CDB330FB-EE89-4188-96EC-C0A2A5AB6B27}" srcOrd="1" destOrd="0" parTransId="{30F8916D-3A1B-4E5E-83EB-B8BF58583914}" sibTransId="{1272DD93-6D16-4399-863D-F69E4DA36E1C}"/>
    <dgm:cxn modelId="{948D6409-FFF4-4A3B-BA86-4D55555A6856}" type="presParOf" srcId="{C4D5A2F3-3189-42FB-B446-92D05FAE6BD5}" destId="{EDEBA2B8-6D4A-4795-8C6C-2BF3192AC261}" srcOrd="0" destOrd="0" presId="urn:microsoft.com/office/officeart/2005/8/layout/hProcess9"/>
    <dgm:cxn modelId="{8211A0C4-5511-423E-AB70-10D0BD0574AF}" type="presParOf" srcId="{C4D5A2F3-3189-42FB-B446-92D05FAE6BD5}" destId="{3DC5B24F-2DED-465A-B85F-BE3B88AFC90A}" srcOrd="1" destOrd="0" presId="urn:microsoft.com/office/officeart/2005/8/layout/hProcess9"/>
    <dgm:cxn modelId="{28A37FDF-D513-4570-8542-7629F9A6026D}" type="presParOf" srcId="{3DC5B24F-2DED-465A-B85F-BE3B88AFC90A}" destId="{BB7D1E3D-BD59-402D-9466-D01CBC3DE477}" srcOrd="0" destOrd="0" presId="urn:microsoft.com/office/officeart/2005/8/layout/hProcess9"/>
    <dgm:cxn modelId="{C7328D57-5A2B-42CE-97F6-29E20FAD366B}" type="presParOf" srcId="{3DC5B24F-2DED-465A-B85F-BE3B88AFC90A}" destId="{8D060412-2E1B-4020-9B4A-4BABD16F2956}" srcOrd="1" destOrd="0" presId="urn:microsoft.com/office/officeart/2005/8/layout/hProcess9"/>
    <dgm:cxn modelId="{63B0D41D-9A6E-43F9-81BE-A5C02BF4ECED}" type="presParOf" srcId="{3DC5B24F-2DED-465A-B85F-BE3B88AFC90A}" destId="{5F5D8B83-DEF8-4113-9797-E0FA0B720EF2}" srcOrd="2" destOrd="0" presId="urn:microsoft.com/office/officeart/2005/8/layout/hProcess9"/>
    <dgm:cxn modelId="{D679573F-8A38-4FE5-B6D7-C77BBFFB2BD8}" type="presParOf" srcId="{3DC5B24F-2DED-465A-B85F-BE3B88AFC90A}" destId="{1C794AAC-3D94-479B-8560-A3D9F42D676E}" srcOrd="3" destOrd="0" presId="urn:microsoft.com/office/officeart/2005/8/layout/hProcess9"/>
    <dgm:cxn modelId="{CDC41846-3E26-430B-B222-81405804BC19}" type="presParOf" srcId="{3DC5B24F-2DED-465A-B85F-BE3B88AFC90A}" destId="{8FE87FB4-44E9-4BF2-A402-596D0B1FF156}" srcOrd="4" destOrd="0" presId="urn:microsoft.com/office/officeart/2005/8/layout/hProcess9"/>
    <dgm:cxn modelId="{4FC63EB9-6659-4F9E-8F95-510DF39EFD4B}" type="presParOf" srcId="{3DC5B24F-2DED-465A-B85F-BE3B88AFC90A}" destId="{40903314-CF81-4504-9EDC-3B4E732D6BDD}" srcOrd="5" destOrd="0" presId="urn:microsoft.com/office/officeart/2005/8/layout/hProcess9"/>
    <dgm:cxn modelId="{3AAF2CE3-872F-4FDB-B699-ABDD8009CB96}" type="presParOf" srcId="{3DC5B24F-2DED-465A-B85F-BE3B88AFC90A}" destId="{E6CEAE53-CEC9-44CC-9703-639981EB9D8B}"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3C633-871E-4D0D-BD78-5F9226FD4C76}">
      <dsp:nvSpPr>
        <dsp:cNvPr id="0" name=""/>
        <dsp:cNvSpPr/>
      </dsp:nvSpPr>
      <dsp:spPr>
        <a:xfrm>
          <a:off x="0" y="3776411"/>
          <a:ext cx="10834233" cy="61955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solidFill>
              <a:latin typeface="Calibri Light" panose="020F0302020204030204"/>
              <a:ea typeface="+mn-ea"/>
              <a:cs typeface="+mn-cs"/>
            </a:rPr>
            <a:t>Utilize analytical insights to refine treatment strategies and deliver accurate prognosis information, enabling more personalized and effective patient care.</a:t>
          </a:r>
        </a:p>
      </dsp:txBody>
      <dsp:txXfrm>
        <a:off x="0" y="3776411"/>
        <a:ext cx="10834233" cy="619551"/>
      </dsp:txXfrm>
    </dsp:sp>
    <dsp:sp modelId="{C5621A00-58B8-4B76-BE30-B1AB98DEAA9C}">
      <dsp:nvSpPr>
        <dsp:cNvPr id="0" name=""/>
        <dsp:cNvSpPr/>
      </dsp:nvSpPr>
      <dsp:spPr>
        <a:xfrm rot="10800000">
          <a:off x="0" y="2832834"/>
          <a:ext cx="10834233" cy="952870"/>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a:t>Improve Patient Outcomes:</a:t>
          </a:r>
          <a:endParaRPr lang="en-US" sz="1600" kern="1200"/>
        </a:p>
      </dsp:txBody>
      <dsp:txXfrm rot="10800000">
        <a:off x="0" y="2832834"/>
        <a:ext cx="10834233" cy="619146"/>
      </dsp:txXfrm>
    </dsp:sp>
    <dsp:sp modelId="{1BF87594-74EE-4351-982F-49434579E121}">
      <dsp:nvSpPr>
        <dsp:cNvPr id="0" name=""/>
        <dsp:cNvSpPr/>
      </dsp:nvSpPr>
      <dsp:spPr>
        <a:xfrm rot="10800000">
          <a:off x="0" y="1889257"/>
          <a:ext cx="10834233" cy="952870"/>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solidFill>
              <a:latin typeface="Calibri Light" panose="020F0302020204030204"/>
              <a:ea typeface="+mn-ea"/>
              <a:cs typeface="+mn-cs"/>
            </a:rPr>
            <a:t>Leverage advanced statistical methods and machine learning to analyze breast cancer survival trends and forecast 10-year mortality risk.</a:t>
          </a:r>
        </a:p>
      </dsp:txBody>
      <dsp:txXfrm rot="10800000">
        <a:off x="0" y="1889257"/>
        <a:ext cx="10834233" cy="619146"/>
      </dsp:txXfrm>
    </dsp:sp>
    <dsp:sp modelId="{A7764AD1-084F-46AB-B4AC-22556F749476}">
      <dsp:nvSpPr>
        <dsp:cNvPr id="0" name=""/>
        <dsp:cNvSpPr/>
      </dsp:nvSpPr>
      <dsp:spPr>
        <a:xfrm rot="10800000">
          <a:off x="0" y="945679"/>
          <a:ext cx="10834233" cy="952870"/>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a:t>Understand Survival Patterns:</a:t>
          </a:r>
          <a:endParaRPr lang="en-US" sz="1600" kern="1200"/>
        </a:p>
      </dsp:txBody>
      <dsp:txXfrm rot="10800000">
        <a:off x="0" y="945679"/>
        <a:ext cx="10834233" cy="619146"/>
      </dsp:txXfrm>
    </dsp:sp>
    <dsp:sp modelId="{CF7DE7E3-7979-4193-9AF1-CF675E01B893}">
      <dsp:nvSpPr>
        <dsp:cNvPr id="0" name=""/>
        <dsp:cNvSpPr/>
      </dsp:nvSpPr>
      <dsp:spPr>
        <a:xfrm rot="10800000">
          <a:off x="0" y="2102"/>
          <a:ext cx="10834233" cy="952870"/>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This project aims to analyze breast cancer patient survival rates and estimate their likelihood of surviving over the next 10 years.</a:t>
          </a:r>
        </a:p>
      </dsp:txBody>
      <dsp:txXfrm rot="10800000">
        <a:off x="0" y="2102"/>
        <a:ext cx="10834233" cy="619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E5A19-C0C6-4A12-BD26-3C463A456199}">
      <dsp:nvSpPr>
        <dsp:cNvPr id="0" name=""/>
        <dsp:cNvSpPr/>
      </dsp:nvSpPr>
      <dsp:spPr>
        <a:xfrm>
          <a:off x="1824163" y="637763"/>
          <a:ext cx="389367" cy="91440"/>
        </a:xfrm>
        <a:custGeom>
          <a:avLst/>
          <a:gdLst/>
          <a:ahLst/>
          <a:cxnLst/>
          <a:rect l="0" t="0" r="0" b="0"/>
          <a:pathLst>
            <a:path>
              <a:moveTo>
                <a:pt x="0" y="45720"/>
              </a:moveTo>
              <a:lnTo>
                <a:pt x="389367"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08347" y="681381"/>
        <a:ext cx="20998" cy="4203"/>
      </dsp:txXfrm>
    </dsp:sp>
    <dsp:sp modelId="{E6788E1C-0391-4B37-81C4-7C06248213DE}">
      <dsp:nvSpPr>
        <dsp:cNvPr id="0" name=""/>
        <dsp:cNvSpPr/>
      </dsp:nvSpPr>
      <dsp:spPr>
        <a:xfrm>
          <a:off x="0" y="135694"/>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800100">
            <a:lnSpc>
              <a:spcPct val="90000"/>
            </a:lnSpc>
            <a:spcBef>
              <a:spcPct val="0"/>
            </a:spcBef>
            <a:spcAft>
              <a:spcPct val="35000"/>
            </a:spcAft>
            <a:buNone/>
          </a:pPr>
          <a:r>
            <a:rPr lang="en-IN" sz="1800" b="1" kern="1200" dirty="0"/>
            <a:t>Model Training &amp; Evaluation:</a:t>
          </a:r>
          <a:endParaRPr lang="en-US" sz="1800" b="1" kern="1200" dirty="0"/>
        </a:p>
      </dsp:txBody>
      <dsp:txXfrm>
        <a:off x="0" y="135694"/>
        <a:ext cx="1825963" cy="1095577"/>
      </dsp:txXfrm>
    </dsp:sp>
    <dsp:sp modelId="{9A0409AC-4F9D-4E91-8D0E-12E49BA7B700}">
      <dsp:nvSpPr>
        <dsp:cNvPr id="0" name=""/>
        <dsp:cNvSpPr/>
      </dsp:nvSpPr>
      <dsp:spPr>
        <a:xfrm>
          <a:off x="4070093" y="637763"/>
          <a:ext cx="389371" cy="91440"/>
        </a:xfrm>
        <a:custGeom>
          <a:avLst/>
          <a:gdLst/>
          <a:ahLst/>
          <a:cxnLst/>
          <a:rect l="0" t="0" r="0" b="0"/>
          <a:pathLst>
            <a:path>
              <a:moveTo>
                <a:pt x="0" y="45720"/>
              </a:moveTo>
              <a:lnTo>
                <a:pt x="38937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54279" y="681381"/>
        <a:ext cx="20998" cy="4203"/>
      </dsp:txXfrm>
    </dsp:sp>
    <dsp:sp modelId="{3C013CD8-D6F0-4F00-A2A8-66FE103E8905}">
      <dsp:nvSpPr>
        <dsp:cNvPr id="0" name=""/>
        <dsp:cNvSpPr/>
      </dsp:nvSpPr>
      <dsp:spPr>
        <a:xfrm>
          <a:off x="2245930" y="135694"/>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533400">
            <a:lnSpc>
              <a:spcPct val="90000"/>
            </a:lnSpc>
            <a:spcBef>
              <a:spcPct val="0"/>
            </a:spcBef>
            <a:spcAft>
              <a:spcPct val="35000"/>
            </a:spcAft>
            <a:buNone/>
          </a:pPr>
          <a:r>
            <a:rPr lang="en-US" sz="1200" kern="1200" dirty="0"/>
            <a:t>Implemented a </a:t>
          </a:r>
          <a:r>
            <a:rPr lang="en-US" sz="1200" b="1" kern="1200" dirty="0"/>
            <a:t>Classic Model Function</a:t>
          </a:r>
          <a:r>
            <a:rPr lang="en-US" sz="1200" kern="1200" dirty="0"/>
            <a:t> to train, evaluate, and visualize model performance.</a:t>
          </a:r>
        </a:p>
      </dsp:txBody>
      <dsp:txXfrm>
        <a:off x="2245930" y="135694"/>
        <a:ext cx="1825963" cy="1095577"/>
      </dsp:txXfrm>
    </dsp:sp>
    <dsp:sp modelId="{224F1F74-6AD7-4E21-A79B-A5EEB46A4A3D}">
      <dsp:nvSpPr>
        <dsp:cNvPr id="0" name=""/>
        <dsp:cNvSpPr/>
      </dsp:nvSpPr>
      <dsp:spPr>
        <a:xfrm>
          <a:off x="6316028" y="637763"/>
          <a:ext cx="389371" cy="91440"/>
        </a:xfrm>
        <a:custGeom>
          <a:avLst/>
          <a:gdLst/>
          <a:ahLst/>
          <a:cxnLst/>
          <a:rect l="0" t="0" r="0" b="0"/>
          <a:pathLst>
            <a:path>
              <a:moveTo>
                <a:pt x="0" y="45720"/>
              </a:moveTo>
              <a:lnTo>
                <a:pt x="38937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00214" y="681381"/>
        <a:ext cx="20998" cy="4203"/>
      </dsp:txXfrm>
    </dsp:sp>
    <dsp:sp modelId="{1875F1D2-0B56-49AF-9A07-B1512D317E73}">
      <dsp:nvSpPr>
        <dsp:cNvPr id="0" name=""/>
        <dsp:cNvSpPr/>
      </dsp:nvSpPr>
      <dsp:spPr>
        <a:xfrm>
          <a:off x="4491864" y="135694"/>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533400">
            <a:lnSpc>
              <a:spcPct val="90000"/>
            </a:lnSpc>
            <a:spcBef>
              <a:spcPct val="0"/>
            </a:spcBef>
            <a:spcAft>
              <a:spcPct val="35000"/>
            </a:spcAft>
            <a:buNone/>
          </a:pPr>
          <a:r>
            <a:rPr lang="en-US" sz="1200" kern="1200" dirty="0"/>
            <a:t>Used </a:t>
          </a:r>
          <a:r>
            <a:rPr lang="en-US" sz="1200" b="1" kern="1200" dirty="0"/>
            <a:t>stratified 5-fold cross-validation</a:t>
          </a:r>
          <a:r>
            <a:rPr lang="en-US" sz="1200" kern="1200" dirty="0"/>
            <a:t> to ensure reliable performance metrics.</a:t>
          </a:r>
        </a:p>
      </dsp:txBody>
      <dsp:txXfrm>
        <a:off x="4491864" y="135694"/>
        <a:ext cx="1825963" cy="1095577"/>
      </dsp:txXfrm>
    </dsp:sp>
    <dsp:sp modelId="{F05860A4-97A2-4236-B4E4-CFF1543748D9}">
      <dsp:nvSpPr>
        <dsp:cNvPr id="0" name=""/>
        <dsp:cNvSpPr/>
      </dsp:nvSpPr>
      <dsp:spPr>
        <a:xfrm>
          <a:off x="8561962" y="637763"/>
          <a:ext cx="389371" cy="91440"/>
        </a:xfrm>
        <a:custGeom>
          <a:avLst/>
          <a:gdLst/>
          <a:ahLst/>
          <a:cxnLst/>
          <a:rect l="0" t="0" r="0" b="0"/>
          <a:pathLst>
            <a:path>
              <a:moveTo>
                <a:pt x="0" y="45720"/>
              </a:moveTo>
              <a:lnTo>
                <a:pt x="38937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46149" y="681381"/>
        <a:ext cx="20998" cy="4203"/>
      </dsp:txXfrm>
    </dsp:sp>
    <dsp:sp modelId="{3BC58A40-F94D-427C-9BC4-06C9EBCE85A8}">
      <dsp:nvSpPr>
        <dsp:cNvPr id="0" name=""/>
        <dsp:cNvSpPr/>
      </dsp:nvSpPr>
      <dsp:spPr>
        <a:xfrm>
          <a:off x="6737799" y="135694"/>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800100">
            <a:lnSpc>
              <a:spcPct val="90000"/>
            </a:lnSpc>
            <a:spcBef>
              <a:spcPct val="0"/>
            </a:spcBef>
            <a:spcAft>
              <a:spcPct val="35000"/>
            </a:spcAft>
            <a:buNone/>
          </a:pPr>
          <a:r>
            <a:rPr lang="en-IN" sz="1800" b="1" kern="1200" dirty="0"/>
            <a:t>Data Preprocessing:</a:t>
          </a:r>
          <a:endParaRPr lang="en-US" sz="1800" b="1" kern="1200" dirty="0"/>
        </a:p>
      </dsp:txBody>
      <dsp:txXfrm>
        <a:off x="6737799" y="135694"/>
        <a:ext cx="1825963" cy="1095577"/>
      </dsp:txXfrm>
    </dsp:sp>
    <dsp:sp modelId="{252AF09B-466B-4FC0-B4CD-2B5AAA6F4896}">
      <dsp:nvSpPr>
        <dsp:cNvPr id="0" name=""/>
        <dsp:cNvSpPr/>
      </dsp:nvSpPr>
      <dsp:spPr>
        <a:xfrm>
          <a:off x="925247" y="1229472"/>
          <a:ext cx="8971467" cy="389371"/>
        </a:xfrm>
        <a:custGeom>
          <a:avLst/>
          <a:gdLst/>
          <a:ahLst/>
          <a:cxnLst/>
          <a:rect l="0" t="0" r="0" b="0"/>
          <a:pathLst>
            <a:path>
              <a:moveTo>
                <a:pt x="8971467" y="0"/>
              </a:moveTo>
              <a:lnTo>
                <a:pt x="8971467" y="211785"/>
              </a:lnTo>
              <a:lnTo>
                <a:pt x="0" y="211785"/>
              </a:lnTo>
              <a:lnTo>
                <a:pt x="0" y="389371"/>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6449" y="1422056"/>
        <a:ext cx="449064" cy="4203"/>
      </dsp:txXfrm>
    </dsp:sp>
    <dsp:sp modelId="{9EC4082C-FFE4-4C4D-A182-ACAD4C9A0B5E}">
      <dsp:nvSpPr>
        <dsp:cNvPr id="0" name=""/>
        <dsp:cNvSpPr/>
      </dsp:nvSpPr>
      <dsp:spPr>
        <a:xfrm>
          <a:off x="8983734" y="135694"/>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533400">
            <a:lnSpc>
              <a:spcPct val="90000"/>
            </a:lnSpc>
            <a:spcBef>
              <a:spcPct val="0"/>
            </a:spcBef>
            <a:spcAft>
              <a:spcPct val="35000"/>
            </a:spcAft>
            <a:buNone/>
          </a:pPr>
          <a:r>
            <a:rPr lang="en-US" sz="1200" b="1" kern="1200"/>
            <a:t>Feature Scaling:</a:t>
          </a:r>
          <a:r>
            <a:rPr lang="en-US" sz="1200" kern="1200"/>
            <a:t> Standardized numerical features for consistent model training.</a:t>
          </a:r>
        </a:p>
      </dsp:txBody>
      <dsp:txXfrm>
        <a:off x="8983734" y="135694"/>
        <a:ext cx="1825963" cy="1095577"/>
      </dsp:txXfrm>
    </dsp:sp>
    <dsp:sp modelId="{0394FDEB-956A-4A49-A097-BC100FA20B7B}">
      <dsp:nvSpPr>
        <dsp:cNvPr id="0" name=""/>
        <dsp:cNvSpPr/>
      </dsp:nvSpPr>
      <dsp:spPr>
        <a:xfrm>
          <a:off x="1836429" y="2153312"/>
          <a:ext cx="377101" cy="91440"/>
        </a:xfrm>
        <a:custGeom>
          <a:avLst/>
          <a:gdLst/>
          <a:ahLst/>
          <a:cxnLst/>
          <a:rect l="0" t="0" r="0" b="0"/>
          <a:pathLst>
            <a:path>
              <a:moveTo>
                <a:pt x="0" y="45720"/>
              </a:moveTo>
              <a:lnTo>
                <a:pt x="37710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4787" y="2196931"/>
        <a:ext cx="20385" cy="4203"/>
      </dsp:txXfrm>
    </dsp:sp>
    <dsp:sp modelId="{124BAC32-1E16-420C-B1A9-43982634C997}">
      <dsp:nvSpPr>
        <dsp:cNvPr id="0" name=""/>
        <dsp:cNvSpPr/>
      </dsp:nvSpPr>
      <dsp:spPr>
        <a:xfrm>
          <a:off x="12266" y="1651244"/>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533400">
            <a:lnSpc>
              <a:spcPct val="90000"/>
            </a:lnSpc>
            <a:spcBef>
              <a:spcPct val="0"/>
            </a:spcBef>
            <a:spcAft>
              <a:spcPct val="35000"/>
            </a:spcAft>
            <a:buNone/>
          </a:pPr>
          <a:r>
            <a:rPr lang="en-US" sz="1200" b="1" kern="1200"/>
            <a:t>Encoding:</a:t>
          </a:r>
          <a:r>
            <a:rPr lang="en-US" sz="1200" kern="1200"/>
            <a:t> Converted categorical target variables for better compatibility.</a:t>
          </a:r>
        </a:p>
      </dsp:txBody>
      <dsp:txXfrm>
        <a:off x="12266" y="1651244"/>
        <a:ext cx="1825963" cy="1095577"/>
      </dsp:txXfrm>
    </dsp:sp>
    <dsp:sp modelId="{7A557D3F-723E-4402-84B4-FAE87655B81C}">
      <dsp:nvSpPr>
        <dsp:cNvPr id="0" name=""/>
        <dsp:cNvSpPr/>
      </dsp:nvSpPr>
      <dsp:spPr>
        <a:xfrm>
          <a:off x="4070093" y="2153312"/>
          <a:ext cx="389371" cy="91440"/>
        </a:xfrm>
        <a:custGeom>
          <a:avLst/>
          <a:gdLst/>
          <a:ahLst/>
          <a:cxnLst/>
          <a:rect l="0" t="0" r="0" b="0"/>
          <a:pathLst>
            <a:path>
              <a:moveTo>
                <a:pt x="0" y="45720"/>
              </a:moveTo>
              <a:lnTo>
                <a:pt x="38937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54279" y="2196931"/>
        <a:ext cx="20998" cy="4203"/>
      </dsp:txXfrm>
    </dsp:sp>
    <dsp:sp modelId="{915387AB-20F0-437B-A96E-2BAA89ECCED8}">
      <dsp:nvSpPr>
        <dsp:cNvPr id="0" name=""/>
        <dsp:cNvSpPr/>
      </dsp:nvSpPr>
      <dsp:spPr>
        <a:xfrm>
          <a:off x="2245930" y="1651244"/>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800100">
            <a:lnSpc>
              <a:spcPct val="90000"/>
            </a:lnSpc>
            <a:spcBef>
              <a:spcPct val="0"/>
            </a:spcBef>
            <a:spcAft>
              <a:spcPct val="35000"/>
            </a:spcAft>
            <a:buNone/>
          </a:pPr>
          <a:r>
            <a:rPr lang="en-IN" sz="1800" b="1" kern="1200" dirty="0"/>
            <a:t>Performance Assessment</a:t>
          </a:r>
          <a:r>
            <a:rPr lang="en-IN" sz="1200" kern="1200" dirty="0"/>
            <a:t>:</a:t>
          </a:r>
          <a:endParaRPr lang="en-US" sz="1200" kern="1200" dirty="0"/>
        </a:p>
      </dsp:txBody>
      <dsp:txXfrm>
        <a:off x="2245930" y="1651244"/>
        <a:ext cx="1825963" cy="1095577"/>
      </dsp:txXfrm>
    </dsp:sp>
    <dsp:sp modelId="{64A6A8D3-B6B8-4915-9884-77A059BF9CE8}">
      <dsp:nvSpPr>
        <dsp:cNvPr id="0" name=""/>
        <dsp:cNvSpPr/>
      </dsp:nvSpPr>
      <dsp:spPr>
        <a:xfrm>
          <a:off x="6316028" y="2153312"/>
          <a:ext cx="389371" cy="91440"/>
        </a:xfrm>
        <a:custGeom>
          <a:avLst/>
          <a:gdLst/>
          <a:ahLst/>
          <a:cxnLst/>
          <a:rect l="0" t="0" r="0" b="0"/>
          <a:pathLst>
            <a:path>
              <a:moveTo>
                <a:pt x="0" y="45720"/>
              </a:moveTo>
              <a:lnTo>
                <a:pt x="38937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00214" y="2196931"/>
        <a:ext cx="20998" cy="4203"/>
      </dsp:txXfrm>
    </dsp:sp>
    <dsp:sp modelId="{BA73A4E1-733B-47AD-B777-55EE8CF3A1A5}">
      <dsp:nvSpPr>
        <dsp:cNvPr id="0" name=""/>
        <dsp:cNvSpPr/>
      </dsp:nvSpPr>
      <dsp:spPr>
        <a:xfrm>
          <a:off x="4491864" y="1651244"/>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533400">
            <a:lnSpc>
              <a:spcPct val="90000"/>
            </a:lnSpc>
            <a:spcBef>
              <a:spcPct val="0"/>
            </a:spcBef>
            <a:spcAft>
              <a:spcPct val="35000"/>
            </a:spcAft>
            <a:buNone/>
          </a:pPr>
          <a:r>
            <a:rPr lang="en-US" sz="1200" b="1" kern="1200"/>
            <a:t>Cross-validation scores</a:t>
          </a:r>
          <a:r>
            <a:rPr lang="en-US" sz="1200" kern="1200"/>
            <a:t> evaluate model stability across different data splits.</a:t>
          </a:r>
        </a:p>
      </dsp:txBody>
      <dsp:txXfrm>
        <a:off x="4491864" y="1651244"/>
        <a:ext cx="1825963" cy="1095577"/>
      </dsp:txXfrm>
    </dsp:sp>
    <dsp:sp modelId="{B9879B64-0640-4D50-8A99-FD3102214F73}">
      <dsp:nvSpPr>
        <dsp:cNvPr id="0" name=""/>
        <dsp:cNvSpPr/>
      </dsp:nvSpPr>
      <dsp:spPr>
        <a:xfrm>
          <a:off x="8561962" y="2153312"/>
          <a:ext cx="389371" cy="91440"/>
        </a:xfrm>
        <a:custGeom>
          <a:avLst/>
          <a:gdLst/>
          <a:ahLst/>
          <a:cxnLst/>
          <a:rect l="0" t="0" r="0" b="0"/>
          <a:pathLst>
            <a:path>
              <a:moveTo>
                <a:pt x="0" y="45720"/>
              </a:moveTo>
              <a:lnTo>
                <a:pt x="38937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46149" y="2196931"/>
        <a:ext cx="20998" cy="4203"/>
      </dsp:txXfrm>
    </dsp:sp>
    <dsp:sp modelId="{C0C35CB3-22CD-498B-B6D2-18231ABACCE4}">
      <dsp:nvSpPr>
        <dsp:cNvPr id="0" name=""/>
        <dsp:cNvSpPr/>
      </dsp:nvSpPr>
      <dsp:spPr>
        <a:xfrm>
          <a:off x="6737799" y="1651244"/>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533400">
            <a:lnSpc>
              <a:spcPct val="90000"/>
            </a:lnSpc>
            <a:spcBef>
              <a:spcPct val="0"/>
            </a:spcBef>
            <a:spcAft>
              <a:spcPct val="35000"/>
            </a:spcAft>
            <a:buNone/>
          </a:pPr>
          <a:r>
            <a:rPr lang="en-US" sz="1200" b="1" kern="1200"/>
            <a:t>ROC-AUC score</a:t>
          </a:r>
          <a:r>
            <a:rPr lang="en-US" sz="1200" kern="1200"/>
            <a:t> measures the model’s ability to distinguish between classes.</a:t>
          </a:r>
        </a:p>
      </dsp:txBody>
      <dsp:txXfrm>
        <a:off x="6737799" y="1651244"/>
        <a:ext cx="1825963" cy="1095577"/>
      </dsp:txXfrm>
    </dsp:sp>
    <dsp:sp modelId="{F9839113-8CFD-4F87-A18D-6A581F0FDD58}">
      <dsp:nvSpPr>
        <dsp:cNvPr id="0" name=""/>
        <dsp:cNvSpPr/>
      </dsp:nvSpPr>
      <dsp:spPr>
        <a:xfrm>
          <a:off x="925247" y="2745021"/>
          <a:ext cx="8971467" cy="389371"/>
        </a:xfrm>
        <a:custGeom>
          <a:avLst/>
          <a:gdLst/>
          <a:ahLst/>
          <a:cxnLst/>
          <a:rect l="0" t="0" r="0" b="0"/>
          <a:pathLst>
            <a:path>
              <a:moveTo>
                <a:pt x="8971467" y="0"/>
              </a:moveTo>
              <a:lnTo>
                <a:pt x="8971467" y="211785"/>
              </a:lnTo>
              <a:lnTo>
                <a:pt x="0" y="211785"/>
              </a:lnTo>
              <a:lnTo>
                <a:pt x="0" y="389371"/>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6449" y="2937605"/>
        <a:ext cx="449064" cy="4203"/>
      </dsp:txXfrm>
    </dsp:sp>
    <dsp:sp modelId="{C68F1D2F-73AC-4DBC-B9DC-2047465080AF}">
      <dsp:nvSpPr>
        <dsp:cNvPr id="0" name=""/>
        <dsp:cNvSpPr/>
      </dsp:nvSpPr>
      <dsp:spPr>
        <a:xfrm>
          <a:off x="8983734" y="1651244"/>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800100">
            <a:lnSpc>
              <a:spcPct val="90000"/>
            </a:lnSpc>
            <a:spcBef>
              <a:spcPct val="0"/>
            </a:spcBef>
            <a:spcAft>
              <a:spcPct val="35000"/>
            </a:spcAft>
            <a:buNone/>
          </a:pPr>
          <a:r>
            <a:rPr lang="en-IN" sz="1800" b="1" kern="1200" dirty="0"/>
            <a:t>Model Performance Visualization:</a:t>
          </a:r>
          <a:endParaRPr lang="en-US" sz="1800" b="1" kern="1200" dirty="0"/>
        </a:p>
      </dsp:txBody>
      <dsp:txXfrm>
        <a:off x="8983734" y="1651244"/>
        <a:ext cx="1825963" cy="1095577"/>
      </dsp:txXfrm>
    </dsp:sp>
    <dsp:sp modelId="{0540D5DE-D500-4523-B09E-85823FF6F8F3}">
      <dsp:nvSpPr>
        <dsp:cNvPr id="0" name=""/>
        <dsp:cNvSpPr/>
      </dsp:nvSpPr>
      <dsp:spPr>
        <a:xfrm>
          <a:off x="1836429" y="3668862"/>
          <a:ext cx="389371" cy="91440"/>
        </a:xfrm>
        <a:custGeom>
          <a:avLst/>
          <a:gdLst/>
          <a:ahLst/>
          <a:cxnLst/>
          <a:rect l="0" t="0" r="0" b="0"/>
          <a:pathLst>
            <a:path>
              <a:moveTo>
                <a:pt x="0" y="45720"/>
              </a:moveTo>
              <a:lnTo>
                <a:pt x="38937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0615" y="3712480"/>
        <a:ext cx="20998" cy="4203"/>
      </dsp:txXfrm>
    </dsp:sp>
    <dsp:sp modelId="{54464FDC-961C-4476-9792-FF55F15D3821}">
      <dsp:nvSpPr>
        <dsp:cNvPr id="0" name=""/>
        <dsp:cNvSpPr/>
      </dsp:nvSpPr>
      <dsp:spPr>
        <a:xfrm>
          <a:off x="12266" y="3166793"/>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533400">
            <a:lnSpc>
              <a:spcPct val="90000"/>
            </a:lnSpc>
            <a:spcBef>
              <a:spcPct val="0"/>
            </a:spcBef>
            <a:spcAft>
              <a:spcPct val="35000"/>
            </a:spcAft>
            <a:buNone/>
          </a:pPr>
          <a:r>
            <a:rPr lang="en-IN" sz="1200" b="1" kern="1200"/>
            <a:t>Confusion Matrix &amp; ROC Curve</a:t>
          </a:r>
          <a:r>
            <a:rPr lang="en-IN" sz="1200" kern="1200"/>
            <a:t>: Graphical representation of predictions and classification performance.</a:t>
          </a:r>
          <a:endParaRPr lang="en-US" sz="1200" kern="1200"/>
        </a:p>
      </dsp:txBody>
      <dsp:txXfrm>
        <a:off x="12266" y="3166793"/>
        <a:ext cx="1825963" cy="1095577"/>
      </dsp:txXfrm>
    </dsp:sp>
    <dsp:sp modelId="{4ED6CE2C-13D4-409C-8E99-FD4931F9A841}">
      <dsp:nvSpPr>
        <dsp:cNvPr id="0" name=""/>
        <dsp:cNvSpPr/>
      </dsp:nvSpPr>
      <dsp:spPr>
        <a:xfrm>
          <a:off x="4082363" y="3668862"/>
          <a:ext cx="389371" cy="91440"/>
        </a:xfrm>
        <a:custGeom>
          <a:avLst/>
          <a:gdLst/>
          <a:ahLst/>
          <a:cxnLst/>
          <a:rect l="0" t="0" r="0" b="0"/>
          <a:pathLst>
            <a:path>
              <a:moveTo>
                <a:pt x="0" y="45720"/>
              </a:moveTo>
              <a:lnTo>
                <a:pt x="38937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66550" y="3712480"/>
        <a:ext cx="20998" cy="4203"/>
      </dsp:txXfrm>
    </dsp:sp>
    <dsp:sp modelId="{AE2D2D7D-79DA-4B37-BFF0-369A5E1ACBCF}">
      <dsp:nvSpPr>
        <dsp:cNvPr id="0" name=""/>
        <dsp:cNvSpPr/>
      </dsp:nvSpPr>
      <dsp:spPr>
        <a:xfrm>
          <a:off x="2258200" y="3166793"/>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533400">
            <a:lnSpc>
              <a:spcPct val="90000"/>
            </a:lnSpc>
            <a:spcBef>
              <a:spcPct val="0"/>
            </a:spcBef>
            <a:spcAft>
              <a:spcPct val="35000"/>
            </a:spcAft>
            <a:buNone/>
          </a:pPr>
          <a:r>
            <a:rPr lang="en-US" sz="1200" b="1" kern="1200"/>
            <a:t>Classification Report</a:t>
          </a:r>
          <a:r>
            <a:rPr lang="en-US" sz="1200" kern="1200"/>
            <a:t>: Provides key metrics like </a:t>
          </a:r>
          <a:r>
            <a:rPr lang="en-US" sz="1200" b="1" kern="1200"/>
            <a:t>Precision, Recall, and F1-score</a:t>
          </a:r>
          <a:r>
            <a:rPr lang="en-US" sz="1200" kern="1200"/>
            <a:t> for each class.</a:t>
          </a:r>
        </a:p>
      </dsp:txBody>
      <dsp:txXfrm>
        <a:off x="2258200" y="3166793"/>
        <a:ext cx="1825963" cy="1095577"/>
      </dsp:txXfrm>
    </dsp:sp>
    <dsp:sp modelId="{E2DB84CF-82D3-4960-9F97-DF115EC4B93A}">
      <dsp:nvSpPr>
        <dsp:cNvPr id="0" name=""/>
        <dsp:cNvSpPr/>
      </dsp:nvSpPr>
      <dsp:spPr>
        <a:xfrm>
          <a:off x="4504135" y="3166793"/>
          <a:ext cx="1825963" cy="1095577"/>
        </a:xfrm>
        <a:prstGeom prst="rect">
          <a:avLst/>
        </a:prstGeom>
        <a:solidFill>
          <a:schemeClr val="accent3">
            <a:hueOff val="0"/>
            <a:satOff val="0"/>
            <a:lumOff val="0"/>
            <a:alphaOff val="0"/>
          </a:schemeClr>
        </a:solidFill>
        <a:ln w="19050" cap="flat" cmpd="sng" algn="ctr">
          <a:solidFill>
            <a:schemeClr val="bg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474" tIns="93918" rIns="89474" bIns="93918" numCol="1" spcCol="1270" anchor="ctr" anchorCtr="0">
          <a:noAutofit/>
        </a:bodyPr>
        <a:lstStyle/>
        <a:p>
          <a:pPr marL="0" lvl="0" indent="0" algn="ctr" defTabSz="800100">
            <a:lnSpc>
              <a:spcPct val="90000"/>
            </a:lnSpc>
            <a:spcBef>
              <a:spcPct val="0"/>
            </a:spcBef>
            <a:spcAft>
              <a:spcPct val="35000"/>
            </a:spcAft>
            <a:buNone/>
          </a:pPr>
          <a:r>
            <a:rPr lang="en-IN" sz="1800" b="1" kern="1200" dirty="0"/>
            <a:t>Models Applied:</a:t>
          </a:r>
          <a:r>
            <a:rPr lang="en-US" sz="1800" b="1" kern="1200" dirty="0"/>
            <a:t> </a:t>
          </a:r>
          <a:r>
            <a:rPr lang="en-IN" sz="1200" b="1" kern="1200" dirty="0"/>
            <a:t>SVM</a:t>
          </a:r>
          <a:r>
            <a:rPr lang="en-IN" sz="1200" kern="1200" dirty="0"/>
            <a:t> | </a:t>
          </a:r>
          <a:r>
            <a:rPr lang="en-IN" sz="1200" b="1" kern="1200" dirty="0"/>
            <a:t>Logistic Regression</a:t>
          </a:r>
          <a:r>
            <a:rPr lang="en-IN" sz="1200" kern="1200" dirty="0"/>
            <a:t> | </a:t>
          </a:r>
          <a:r>
            <a:rPr lang="en-IN" sz="1200" b="1" kern="1200" dirty="0"/>
            <a:t>Random Forest</a:t>
          </a:r>
          <a:r>
            <a:rPr lang="en-IN" sz="1200" kern="1200" dirty="0"/>
            <a:t> | </a:t>
          </a:r>
          <a:r>
            <a:rPr lang="en-IN" sz="1200" b="1" kern="1200" dirty="0"/>
            <a:t>Decision Tree</a:t>
          </a:r>
          <a:r>
            <a:rPr lang="en-IN" sz="1200" kern="1200" dirty="0"/>
            <a:t> | </a:t>
          </a:r>
          <a:r>
            <a:rPr lang="en-IN" sz="1200" b="1" kern="1200" dirty="0" err="1"/>
            <a:t>XGBoost</a:t>
          </a:r>
          <a:endParaRPr lang="en-US" sz="1200" kern="1200" dirty="0"/>
        </a:p>
      </dsp:txBody>
      <dsp:txXfrm>
        <a:off x="4504135" y="3166793"/>
        <a:ext cx="1825963" cy="10955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BA2B8-6D4A-4795-8C6C-2BF3192AC261}">
      <dsp:nvSpPr>
        <dsp:cNvPr id="0" name=""/>
        <dsp:cNvSpPr/>
      </dsp:nvSpPr>
      <dsp:spPr>
        <a:xfrm>
          <a:off x="812567" y="0"/>
          <a:ext cx="9209098" cy="4398066"/>
        </a:xfrm>
        <a:prstGeom prst="rightArrow">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BB7D1E3D-BD59-402D-9466-D01CBC3DE477}">
      <dsp:nvSpPr>
        <dsp:cNvPr id="0" name=""/>
        <dsp:cNvSpPr/>
      </dsp:nvSpPr>
      <dsp:spPr>
        <a:xfrm>
          <a:off x="3703" y="1319419"/>
          <a:ext cx="2405961" cy="175922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t>🔍 </a:t>
          </a:r>
          <a:r>
            <a:rPr lang="en-US" sz="2000" b="1" kern="1200" dirty="0"/>
            <a:t>Limitations</a:t>
          </a:r>
          <a:endParaRPr lang="en-US" sz="2000" kern="1200" dirty="0"/>
        </a:p>
      </dsp:txBody>
      <dsp:txXfrm>
        <a:off x="89581" y="1405297"/>
        <a:ext cx="2234205" cy="1587470"/>
      </dsp:txXfrm>
    </dsp:sp>
    <dsp:sp modelId="{5F5D8B83-DEF8-4113-9797-E0FA0B720EF2}">
      <dsp:nvSpPr>
        <dsp:cNvPr id="0" name=""/>
        <dsp:cNvSpPr/>
      </dsp:nvSpPr>
      <dsp:spPr>
        <a:xfrm>
          <a:off x="2810658" y="1319419"/>
          <a:ext cx="2405961" cy="175922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1️⃣ </a:t>
          </a:r>
          <a:r>
            <a:rPr lang="en-US" sz="900" b="1" kern="1200" dirty="0"/>
            <a:t>Data Constraints</a:t>
          </a:r>
          <a:r>
            <a:rPr lang="en-US" sz="900" kern="1200" dirty="0"/>
            <a:t> – The study is based on a single dataset, which may </a:t>
          </a:r>
          <a:r>
            <a:rPr lang="en-US" sz="900" b="1" kern="1200" dirty="0"/>
            <a:t>limit generalizability</a:t>
          </a:r>
          <a:r>
            <a:rPr lang="en-US" sz="900" kern="1200" dirty="0"/>
            <a:t> and fail to represent diverse patient populations or rare cases.</a:t>
          </a:r>
          <a:br>
            <a:rPr lang="en-US" sz="900" kern="1200" dirty="0"/>
          </a:br>
          <a:r>
            <a:rPr lang="en-US" sz="900" kern="1200" dirty="0"/>
            <a:t>2️⃣ </a:t>
          </a:r>
          <a:r>
            <a:rPr lang="en-US" sz="900" b="1" kern="1200" dirty="0"/>
            <a:t>Feature Availability</a:t>
          </a:r>
          <a:r>
            <a:rPr lang="en-US" sz="900" kern="1200" dirty="0"/>
            <a:t> – The analysis is restricted to the provided features, potentially </a:t>
          </a:r>
          <a:r>
            <a:rPr lang="en-US" sz="900" b="1" kern="1200" dirty="0"/>
            <a:t>excluding critical genetic or environmental factors</a:t>
          </a:r>
          <a:r>
            <a:rPr lang="en-US" sz="900" kern="1200" dirty="0"/>
            <a:t> that influence breast cancer survival.</a:t>
          </a:r>
          <a:br>
            <a:rPr lang="en-US" sz="900" kern="1200" dirty="0"/>
          </a:br>
          <a:r>
            <a:rPr lang="en-US" sz="900" kern="1200" dirty="0"/>
            <a:t>3️⃣ </a:t>
          </a:r>
          <a:r>
            <a:rPr lang="en-US" sz="900" b="1" kern="1200" dirty="0"/>
            <a:t>Model Interpretability</a:t>
          </a:r>
          <a:r>
            <a:rPr lang="en-US" sz="900" kern="1200" dirty="0"/>
            <a:t> – While models like </a:t>
          </a:r>
          <a:r>
            <a:rPr lang="en-US" sz="900" kern="1200" dirty="0" err="1"/>
            <a:t>XGBoost</a:t>
          </a:r>
          <a:r>
            <a:rPr lang="en-US" sz="900" kern="1200" dirty="0"/>
            <a:t> offer </a:t>
          </a:r>
          <a:r>
            <a:rPr lang="en-US" sz="900" b="1" kern="1200" dirty="0"/>
            <a:t>high predictive accuracy</a:t>
          </a:r>
          <a:r>
            <a:rPr lang="en-US" sz="900" kern="1200" dirty="0"/>
            <a:t>, their complexity makes it challenging to interpret the decision-making process.</a:t>
          </a:r>
        </a:p>
      </dsp:txBody>
      <dsp:txXfrm>
        <a:off x="2896536" y="1405297"/>
        <a:ext cx="2234205" cy="1587470"/>
      </dsp:txXfrm>
    </dsp:sp>
    <dsp:sp modelId="{8FE87FB4-44E9-4BF2-A402-596D0B1FF156}">
      <dsp:nvSpPr>
        <dsp:cNvPr id="0" name=""/>
        <dsp:cNvSpPr/>
      </dsp:nvSpPr>
      <dsp:spPr>
        <a:xfrm>
          <a:off x="5617613" y="1319419"/>
          <a:ext cx="2405961" cy="175922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 Future Improvements</a:t>
          </a:r>
          <a:endParaRPr lang="en-US" sz="2000" kern="1200" dirty="0"/>
        </a:p>
      </dsp:txBody>
      <dsp:txXfrm>
        <a:off x="5703491" y="1405297"/>
        <a:ext cx="2234205" cy="1587470"/>
      </dsp:txXfrm>
    </dsp:sp>
    <dsp:sp modelId="{E6CEAE53-CEC9-44CC-9703-639981EB9D8B}">
      <dsp:nvSpPr>
        <dsp:cNvPr id="0" name=""/>
        <dsp:cNvSpPr/>
      </dsp:nvSpPr>
      <dsp:spPr>
        <a:xfrm>
          <a:off x="8424569" y="1319419"/>
          <a:ext cx="2405961" cy="175922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 </a:t>
          </a:r>
          <a:r>
            <a:rPr lang="en-US" sz="900" b="1" kern="1200" dirty="0"/>
            <a:t>Model Refinement</a:t>
          </a:r>
          <a:r>
            <a:rPr lang="en-US" sz="900" kern="1200" dirty="0"/>
            <a:t> – Enhance predictive power through </a:t>
          </a:r>
          <a:r>
            <a:rPr lang="en-US" sz="900" b="1" kern="1200" dirty="0"/>
            <a:t>hyperparameter tuning, ensemble techniques, and deep learning approaches</a:t>
          </a:r>
          <a:r>
            <a:rPr lang="en-US" sz="900" kern="1200" dirty="0"/>
            <a:t>.</a:t>
          </a:r>
          <a:br>
            <a:rPr lang="en-US" sz="900" kern="1200" dirty="0"/>
          </a:br>
          <a:r>
            <a:rPr lang="en-US" sz="900" kern="1200" dirty="0"/>
            <a:t>✅ </a:t>
          </a:r>
          <a:r>
            <a:rPr lang="en-US" sz="900" b="1" kern="1200" dirty="0"/>
            <a:t>Feature Expansion</a:t>
          </a:r>
          <a:r>
            <a:rPr lang="en-US" sz="900" kern="1200" dirty="0"/>
            <a:t> – Integrate </a:t>
          </a:r>
          <a:r>
            <a:rPr lang="en-US" sz="900" b="1" kern="1200" dirty="0"/>
            <a:t>additional clinical, genetic, and environmental factors</a:t>
          </a:r>
          <a:r>
            <a:rPr lang="en-US" sz="900" kern="1200" dirty="0"/>
            <a:t> to provide deeper insights and improve model reliability.</a:t>
          </a:r>
          <a:br>
            <a:rPr lang="en-US" sz="900" kern="1200" dirty="0"/>
          </a:br>
          <a:r>
            <a:rPr lang="en-US" sz="900" kern="1200" dirty="0"/>
            <a:t>✅ </a:t>
          </a:r>
          <a:r>
            <a:rPr lang="en-US" sz="900" b="1" kern="1200" dirty="0"/>
            <a:t>Real-World Validation</a:t>
          </a:r>
          <a:r>
            <a:rPr lang="en-US" sz="900" kern="1200" dirty="0"/>
            <a:t> – Test model predictions in </a:t>
          </a:r>
          <a:r>
            <a:rPr lang="en-US" sz="900" b="1" kern="1200" dirty="0"/>
            <a:t>clinical settings</a:t>
          </a:r>
          <a:r>
            <a:rPr lang="en-US" sz="900" kern="1200" dirty="0"/>
            <a:t>, working alongside healthcare professionals to ensure practical applicability and integration.</a:t>
          </a:r>
        </a:p>
      </dsp:txBody>
      <dsp:txXfrm>
        <a:off x="8510447" y="1405297"/>
        <a:ext cx="2234205" cy="15874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06-02-2025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F65B1-F6C1-64B4-0868-E758F4FFD6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35E913-C0DD-7C43-605D-05FF47D63C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A638F7-DF79-5046-216D-5521B86C1F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B758C5D-6B5F-B1BF-BCFB-07AA6FED3448}"/>
              </a:ext>
            </a:extLst>
          </p:cNvPr>
          <p:cNvSpPr>
            <a:spLocks noGrp="1"/>
          </p:cNvSpPr>
          <p:nvPr>
            <p:ph type="sldNum" sz="quarter" idx="5"/>
          </p:nvPr>
        </p:nvSpPr>
        <p:spPr/>
        <p:txBody>
          <a:bodyPr/>
          <a:lstStyle/>
          <a:p>
            <a:fld id="{47FFB008-8E38-46F5-BCB9-8CFEF233CF3A}" type="slidenum">
              <a:rPr lang="en-IN" smtClean="0"/>
              <a:t>9</a:t>
            </a:fld>
            <a:endParaRPr lang="en-IN" dirty="0"/>
          </a:p>
        </p:txBody>
      </p:sp>
    </p:spTree>
    <p:extLst>
      <p:ext uri="{BB962C8B-B14F-4D97-AF65-F5344CB8AC3E}">
        <p14:creationId xmlns:p14="http://schemas.microsoft.com/office/powerpoint/2010/main" val="276178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11</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Breast Cancer Risk Prediction</a:t>
            </a:r>
          </a:p>
        </p:txBody>
      </p:sp>
      <p:sp>
        <p:nvSpPr>
          <p:cNvPr id="6" name="Rectangle 5">
            <a:extLst>
              <a:ext uri="{FF2B5EF4-FFF2-40B4-BE49-F238E27FC236}">
                <a16:creationId xmlns:a16="http://schemas.microsoft.com/office/drawing/2014/main" id="{C82E9B78-BF6E-416D-0E89-D74473C642C4}"/>
              </a:ext>
            </a:extLst>
          </p:cNvPr>
          <p:cNvSpPr/>
          <p:nvPr/>
        </p:nvSpPr>
        <p:spPr>
          <a:xfrm>
            <a:off x="1" y="6207510"/>
            <a:ext cx="4683512" cy="6504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Calibri" panose="020F0502020204030204" pitchFamily="34" charset="0"/>
              </a:rPr>
              <a:t>S J Harshavardhan</a:t>
            </a:r>
          </a:p>
        </p:txBody>
      </p:sp>
      <p:sp>
        <p:nvSpPr>
          <p:cNvPr id="7" name="Rectangle 6">
            <a:extLst>
              <a:ext uri="{FF2B5EF4-FFF2-40B4-BE49-F238E27FC236}">
                <a16:creationId xmlns:a16="http://schemas.microsoft.com/office/drawing/2014/main" id="{B4229388-767B-2DAE-B30E-3342AE8C79BF}"/>
              </a:ext>
            </a:extLst>
          </p:cNvPr>
          <p:cNvSpPr/>
          <p:nvPr/>
        </p:nvSpPr>
        <p:spPr>
          <a:xfrm>
            <a:off x="7861610" y="6207510"/>
            <a:ext cx="4330390" cy="6504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Calibri" panose="020F0502020204030204" pitchFamily="34" charset="0"/>
              </a:rPr>
              <a:t>Date : 08-02-2025</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923FD-EE06-48F2-482E-88F38D200251}"/>
              </a:ext>
            </a:extLst>
          </p:cNvPr>
          <p:cNvSpPr>
            <a:spLocks noGrp="1"/>
          </p:cNvSpPr>
          <p:nvPr>
            <p:ph type="title"/>
          </p:nvPr>
        </p:nvSpPr>
        <p:spPr>
          <a:xfrm>
            <a:off x="678884" y="603666"/>
            <a:ext cx="10834234" cy="612775"/>
          </a:xfrm>
        </p:spPr>
        <p:txBody>
          <a:bodyPr anchor="ctr">
            <a:normAutofit/>
          </a:bodyPr>
          <a:lstStyle/>
          <a:p>
            <a:r>
              <a:rPr lang="en-IN" dirty="0"/>
              <a:t>Machine Learning Models - Overview</a:t>
            </a:r>
          </a:p>
        </p:txBody>
      </p:sp>
      <p:graphicFrame>
        <p:nvGraphicFramePr>
          <p:cNvPr id="7" name="Content Placeholder 4">
            <a:extLst>
              <a:ext uri="{FF2B5EF4-FFF2-40B4-BE49-F238E27FC236}">
                <a16:creationId xmlns:a16="http://schemas.microsoft.com/office/drawing/2014/main" id="{3BD0242B-A2B8-1C5F-019A-555A16850E1F}"/>
              </a:ext>
            </a:extLst>
          </p:cNvPr>
          <p:cNvGraphicFramePr>
            <a:graphicFrameLocks noGrp="1"/>
          </p:cNvGraphicFramePr>
          <p:nvPr>
            <p:ph idx="1"/>
            <p:extLst>
              <p:ext uri="{D42A27DB-BD31-4B8C-83A1-F6EECF244321}">
                <p14:modId xmlns:p14="http://schemas.microsoft.com/office/powerpoint/2010/main" val="2439931388"/>
              </p:ext>
            </p:extLst>
          </p:nvPr>
        </p:nvGraphicFramePr>
        <p:xfrm>
          <a:off x="678884" y="1675075"/>
          <a:ext cx="10834234" cy="4398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436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1" y="323385"/>
            <a:ext cx="10834234" cy="769435"/>
          </a:xfrm>
        </p:spPr>
        <p:txBody>
          <a:bodyPr anchor="ctr">
            <a:normAutofit/>
          </a:bodyPr>
          <a:lstStyle/>
          <a:p>
            <a:pPr algn="ctr"/>
            <a:r>
              <a:rPr lang="en-US" b="1" dirty="0"/>
              <a:t>Model Performance Comparison</a:t>
            </a:r>
            <a:endParaRPr lang="en-US" dirty="0"/>
          </a:p>
        </p:txBody>
      </p:sp>
      <p:pic>
        <p:nvPicPr>
          <p:cNvPr id="7" name="Picture 6">
            <a:extLst>
              <a:ext uri="{FF2B5EF4-FFF2-40B4-BE49-F238E27FC236}">
                <a16:creationId xmlns:a16="http://schemas.microsoft.com/office/drawing/2014/main" id="{18286D5A-0632-5FBB-387D-19E7BFD8C8BA}"/>
              </a:ext>
            </a:extLst>
          </p:cNvPr>
          <p:cNvPicPr>
            <a:picLocks noChangeAspect="1"/>
          </p:cNvPicPr>
          <p:nvPr/>
        </p:nvPicPr>
        <p:blipFill>
          <a:blip r:embed="rId3"/>
          <a:stretch>
            <a:fillRect/>
          </a:stretch>
        </p:blipFill>
        <p:spPr>
          <a:xfrm>
            <a:off x="600822" y="2964930"/>
            <a:ext cx="5340919" cy="1789252"/>
          </a:xfrm>
          <a:prstGeom prst="rect">
            <a:avLst/>
          </a:prstGeom>
          <a:noFill/>
        </p:spPr>
      </p:pic>
      <p:sp>
        <p:nvSpPr>
          <p:cNvPr id="2" name="Content Placeholder 1">
            <a:extLst>
              <a:ext uri="{FF2B5EF4-FFF2-40B4-BE49-F238E27FC236}">
                <a16:creationId xmlns:a16="http://schemas.microsoft.com/office/drawing/2014/main" id="{C9565BAE-48A9-8300-4E79-87D77968413B}"/>
              </a:ext>
            </a:extLst>
          </p:cNvPr>
          <p:cNvSpPr>
            <a:spLocks noGrp="1"/>
          </p:cNvSpPr>
          <p:nvPr>
            <p:ph sz="half" idx="2"/>
          </p:nvPr>
        </p:nvSpPr>
        <p:spPr>
          <a:xfrm>
            <a:off x="6172199" y="1393902"/>
            <a:ext cx="5340917" cy="4665375"/>
          </a:xfrm>
        </p:spPr>
        <p:txBody>
          <a:bodyPr lIns="0" tIns="0" rIns="0" bIns="0" numCol="2">
            <a:normAutofit/>
          </a:bodyPr>
          <a:lstStyle/>
          <a:p>
            <a:pPr marL="0" indent="0">
              <a:buNone/>
            </a:pPr>
            <a:r>
              <a:rPr lang="en-US" sz="1800" b="1" dirty="0"/>
              <a:t>Top Performing Model: </a:t>
            </a:r>
            <a:r>
              <a:rPr lang="en-US" sz="1800" b="1" dirty="0" err="1"/>
              <a:t>XGBoost</a:t>
            </a:r>
            <a:endParaRPr lang="en-US" sz="1800" b="1" dirty="0"/>
          </a:p>
          <a:p>
            <a:pPr>
              <a:buFont typeface="Wingdings" panose="05000000000000000000" pitchFamily="2" charset="2"/>
              <a:buChar char="Ø"/>
            </a:pPr>
            <a:r>
              <a:rPr lang="en-US" sz="1800" dirty="0"/>
              <a:t>Achieved the </a:t>
            </a:r>
            <a:r>
              <a:rPr lang="en-US" sz="1800" b="1" dirty="0"/>
              <a:t>highest Test Accuracy (0.979)</a:t>
            </a:r>
            <a:r>
              <a:rPr lang="en-US" sz="1800" dirty="0"/>
              <a:t> and </a:t>
            </a:r>
            <a:r>
              <a:rPr lang="en-US" sz="1800" b="1" dirty="0"/>
              <a:t>ROC-AUC Score (0.998)</a:t>
            </a:r>
            <a:r>
              <a:rPr lang="en-US" sz="1800" dirty="0"/>
              <a:t>.</a:t>
            </a:r>
            <a:endParaRPr lang="en-US" sz="1800" b="1" dirty="0"/>
          </a:p>
          <a:p>
            <a:pPr>
              <a:buFont typeface="Wingdings" panose="05000000000000000000" pitchFamily="2" charset="2"/>
              <a:buChar char="Ø"/>
            </a:pPr>
            <a:r>
              <a:rPr lang="en-US" sz="1800" dirty="0"/>
              <a:t>Demonstrates exceptional performance in both </a:t>
            </a:r>
            <a:r>
              <a:rPr lang="en-US" sz="1800" b="1" dirty="0"/>
              <a:t>prediction accuracy</a:t>
            </a:r>
            <a:r>
              <a:rPr lang="en-US" sz="1800" dirty="0"/>
              <a:t> and </a:t>
            </a:r>
            <a:r>
              <a:rPr lang="en-US" sz="1800" b="1" dirty="0"/>
              <a:t>class separation</a:t>
            </a:r>
            <a:r>
              <a:rPr lang="en-US" sz="1800" dirty="0"/>
              <a:t>.</a:t>
            </a:r>
          </a:p>
          <a:p>
            <a:pPr marL="0" indent="0">
              <a:buNone/>
            </a:pPr>
            <a:r>
              <a:rPr lang="en-IN" sz="1800" b="1" dirty="0"/>
              <a:t>Training Performance Insights:</a:t>
            </a:r>
          </a:p>
          <a:p>
            <a:pPr>
              <a:buFont typeface="Wingdings" panose="05000000000000000000" pitchFamily="2" charset="2"/>
              <a:buChar char="Ø"/>
            </a:pPr>
            <a:r>
              <a:rPr lang="en-US" sz="1800" b="1" dirty="0" err="1"/>
              <a:t>XGBoost</a:t>
            </a:r>
            <a:r>
              <a:rPr lang="en-US" sz="1800" b="1" dirty="0"/>
              <a:t> &amp; Random Forest</a:t>
            </a:r>
            <a:r>
              <a:rPr lang="en-US" sz="1800" dirty="0"/>
              <a:t> exhibited the highest training scores.</a:t>
            </a:r>
            <a:endParaRPr lang="en-IN" sz="1800" b="1" dirty="0"/>
          </a:p>
          <a:p>
            <a:pPr>
              <a:buFont typeface="Wingdings" panose="05000000000000000000" pitchFamily="2" charset="2"/>
              <a:buChar char="Ø"/>
            </a:pPr>
            <a:r>
              <a:rPr lang="en-US" sz="1800" dirty="0"/>
              <a:t>Indicates a </a:t>
            </a:r>
            <a:r>
              <a:rPr lang="en-US" sz="1800" b="1" dirty="0"/>
              <a:t>strong model fit</a:t>
            </a:r>
            <a:r>
              <a:rPr lang="en-US" sz="1800" dirty="0"/>
              <a:t> on the training dataset.</a:t>
            </a:r>
          </a:p>
          <a:p>
            <a:pPr marL="0" indent="0">
              <a:buNone/>
            </a:pPr>
            <a:r>
              <a:rPr lang="en-IN" sz="1800" b="1" dirty="0"/>
              <a:t>Conclusion: </a:t>
            </a:r>
          </a:p>
          <a:p>
            <a:pPr>
              <a:buFont typeface="Wingdings" panose="05000000000000000000" pitchFamily="2" charset="2"/>
              <a:buChar char="Ø"/>
            </a:pPr>
            <a:r>
              <a:rPr lang="en-US" sz="1800" b="1" dirty="0" err="1"/>
              <a:t>XGBoost</a:t>
            </a:r>
            <a:r>
              <a:rPr lang="en-US" sz="1800" b="1" dirty="0"/>
              <a:t> emerges as the most effective model</a:t>
            </a:r>
            <a:r>
              <a:rPr lang="en-US" sz="1800" dirty="0"/>
              <a:t> due to its optimal balance of </a:t>
            </a:r>
            <a:r>
              <a:rPr lang="en-US" sz="1800" b="1" dirty="0"/>
              <a:t>high accuracy</a:t>
            </a:r>
            <a:r>
              <a:rPr lang="en-US" sz="1800" dirty="0"/>
              <a:t> and </a:t>
            </a:r>
            <a:r>
              <a:rPr lang="en-US" sz="1800" b="1" dirty="0"/>
              <a:t>ROC-AUC Score</a:t>
            </a:r>
            <a:r>
              <a:rPr lang="en-US" sz="1800" dirty="0"/>
              <a:t>.</a:t>
            </a:r>
          </a:p>
          <a:p>
            <a:pPr>
              <a:buFont typeface="Wingdings" panose="05000000000000000000" pitchFamily="2" charset="2"/>
              <a:buChar char="Ø"/>
            </a:pPr>
            <a:r>
              <a:rPr lang="en-US" sz="1800" dirty="0"/>
              <a:t>Best suited for </a:t>
            </a:r>
            <a:r>
              <a:rPr lang="en-US" sz="1800" b="1" dirty="0"/>
              <a:t>breast cancer survival prediction</a:t>
            </a:r>
            <a:r>
              <a:rPr lang="en-US" sz="1800" dirty="0"/>
              <a:t> in this analysis.</a:t>
            </a:r>
            <a:endParaRPr lang="en-IN" sz="1800" b="1" dirty="0"/>
          </a:p>
          <a:p>
            <a:pPr marL="0" indent="0">
              <a:buNone/>
            </a:pPr>
            <a:endParaRPr lang="en-US" sz="1800" b="1" dirty="0"/>
          </a:p>
        </p:txBody>
      </p:sp>
    </p:spTree>
    <p:extLst>
      <p:ext uri="{BB962C8B-B14F-4D97-AF65-F5344CB8AC3E}">
        <p14:creationId xmlns:p14="http://schemas.microsoft.com/office/powerpoint/2010/main" val="284599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a:xfrm>
            <a:off x="678882" y="603666"/>
            <a:ext cx="6687118" cy="612775"/>
          </a:xfrm>
        </p:spPr>
        <p:txBody>
          <a:bodyPr anchor="ctr">
            <a:noAutofit/>
          </a:bodyPr>
          <a:lstStyle/>
          <a:p>
            <a:pPr algn="ctr"/>
            <a:br>
              <a:rPr lang="en-IN" sz="3600" dirty="0"/>
            </a:br>
            <a:r>
              <a:rPr lang="en-IN" sz="3600" dirty="0"/>
              <a:t>Key Findings &amp; Insights</a:t>
            </a:r>
          </a:p>
        </p:txBody>
      </p:sp>
      <p:pic>
        <p:nvPicPr>
          <p:cNvPr id="5" name="Picture 4">
            <a:extLst>
              <a:ext uri="{FF2B5EF4-FFF2-40B4-BE49-F238E27FC236}">
                <a16:creationId xmlns:a16="http://schemas.microsoft.com/office/drawing/2014/main" id="{87E9BC04-46D1-28E0-98DB-3BD6738B7472}"/>
              </a:ext>
            </a:extLst>
          </p:cNvPr>
          <p:cNvPicPr>
            <a:picLocks noChangeAspect="1"/>
          </p:cNvPicPr>
          <p:nvPr/>
        </p:nvPicPr>
        <p:blipFill>
          <a:blip r:embed="rId2"/>
          <a:stretch>
            <a:fillRect/>
          </a:stretch>
        </p:blipFill>
        <p:spPr>
          <a:xfrm>
            <a:off x="78059" y="2096326"/>
            <a:ext cx="12032165" cy="2910571"/>
          </a:xfrm>
          <a:prstGeom prst="rect">
            <a:avLst/>
          </a:prstGeom>
          <a:noFill/>
        </p:spPr>
      </p:pic>
    </p:spTree>
    <p:extLst>
      <p:ext uri="{BB962C8B-B14F-4D97-AF65-F5344CB8AC3E}">
        <p14:creationId xmlns:p14="http://schemas.microsoft.com/office/powerpoint/2010/main" val="117386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8C834-E75E-F0C7-9B55-9F54A4EAC752}"/>
            </a:ext>
          </a:extLst>
        </p:cNvPr>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5E6A7E18-03E4-CE45-80FD-96C3632F01D7}"/>
              </a:ext>
            </a:extLst>
          </p:cNvPr>
          <p:cNvSpPr>
            <a:spLocks noGrp="1"/>
          </p:cNvSpPr>
          <p:nvPr>
            <p:ph idx="1"/>
          </p:nvPr>
        </p:nvSpPr>
        <p:spPr>
          <a:xfrm>
            <a:off x="4455269" y="603666"/>
            <a:ext cx="7057847" cy="5454235"/>
          </a:xfr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sz="1500" b="1" dirty="0"/>
              <a:t>Takeaways</a:t>
            </a:r>
          </a:p>
          <a:p>
            <a:r>
              <a:rPr lang="en-US" sz="1500" b="1" dirty="0"/>
              <a:t>🏆 Best </a:t>
            </a:r>
            <a:r>
              <a:rPr lang="en-US" sz="1500" b="1" dirty="0" err="1"/>
              <a:t>XGBoost</a:t>
            </a:r>
            <a:r>
              <a:rPr lang="en-US" sz="1500" b="1" dirty="0"/>
              <a:t>: The Top Performer</a:t>
            </a:r>
          </a:p>
          <a:p>
            <a:r>
              <a:rPr lang="en-US" sz="1500" dirty="0"/>
              <a:t>✔ </a:t>
            </a:r>
            <a:r>
              <a:rPr lang="en-US" sz="1500" b="1" dirty="0"/>
              <a:t>Highest Accuracy (0.980), Combined Precision (0.980), and Combined Recall (0.980)</a:t>
            </a:r>
            <a:r>
              <a:rPr lang="en-US" sz="1500" dirty="0"/>
              <a:t> – indicating exceptional predictive capability.</a:t>
            </a:r>
            <a:br>
              <a:rPr lang="en-US" sz="1500" dirty="0"/>
            </a:br>
            <a:r>
              <a:rPr lang="en-US" sz="1500" dirty="0"/>
              <a:t>✔ Maintains a </a:t>
            </a:r>
            <a:r>
              <a:rPr lang="en-US" sz="1500" b="1" dirty="0"/>
              <a:t>balanced performance</a:t>
            </a:r>
            <a:r>
              <a:rPr lang="en-US" sz="1500" dirty="0"/>
              <a:t> across all key metrics, ensuring both sensitivity (recall) and specificity (precision) are optimized.</a:t>
            </a:r>
          </a:p>
          <a:p>
            <a:r>
              <a:rPr lang="en-US" sz="1500" b="1" dirty="0"/>
              <a:t>🌟 Best Random Forest: A Strong Contender</a:t>
            </a:r>
          </a:p>
          <a:p>
            <a:r>
              <a:rPr lang="en-US" sz="1500" dirty="0"/>
              <a:t>✔ Delivers </a:t>
            </a:r>
            <a:r>
              <a:rPr lang="en-US" sz="1500" b="1" dirty="0"/>
              <a:t>high precision, recall, and F1-score</a:t>
            </a:r>
            <a:r>
              <a:rPr lang="en-US" sz="1500" dirty="0"/>
              <a:t> across all classes.</a:t>
            </a:r>
            <a:br>
              <a:rPr lang="en-US" sz="1500" dirty="0"/>
            </a:br>
            <a:r>
              <a:rPr lang="en-US" sz="1500" dirty="0"/>
              <a:t>✔ Performance is </a:t>
            </a:r>
            <a:r>
              <a:rPr lang="en-US" sz="1500" b="1" dirty="0"/>
              <a:t>comparable to </a:t>
            </a:r>
            <a:r>
              <a:rPr lang="en-US" sz="1500" b="1" dirty="0" err="1"/>
              <a:t>XGBoost</a:t>
            </a:r>
            <a:r>
              <a:rPr lang="en-US" sz="1500" dirty="0"/>
              <a:t>, but slightly lower in </a:t>
            </a:r>
            <a:r>
              <a:rPr lang="en-US" sz="1500" b="1" dirty="0"/>
              <a:t>macro average metrics</a:t>
            </a:r>
            <a:r>
              <a:rPr lang="en-US" sz="1500" dirty="0"/>
              <a:t>.</a:t>
            </a:r>
          </a:p>
          <a:p>
            <a:r>
              <a:rPr lang="en-US" sz="1500" b="1" dirty="0"/>
              <a:t>📊 Best Logistic Regression: Reliable &amp; Consistent</a:t>
            </a:r>
          </a:p>
          <a:p>
            <a:r>
              <a:rPr lang="en-US" sz="1500" dirty="0"/>
              <a:t>✔ Exhibits </a:t>
            </a:r>
            <a:r>
              <a:rPr lang="en-US" sz="1500" b="1" dirty="0"/>
              <a:t>high accuracy and precision</a:t>
            </a:r>
            <a:r>
              <a:rPr lang="en-US" sz="1500" dirty="0"/>
              <a:t>, making it a dependable model.</a:t>
            </a:r>
            <a:br>
              <a:rPr lang="en-US" sz="1500" dirty="0"/>
            </a:br>
            <a:r>
              <a:rPr lang="en-US" sz="1500" dirty="0"/>
              <a:t>✔ Slightly </a:t>
            </a:r>
            <a:r>
              <a:rPr lang="en-US" sz="1500" b="1" dirty="0"/>
              <a:t>lower combined F1-score</a:t>
            </a:r>
            <a:r>
              <a:rPr lang="en-US" sz="1500" dirty="0"/>
              <a:t> compared to </a:t>
            </a:r>
            <a:r>
              <a:rPr lang="en-US" sz="1500" dirty="0" err="1"/>
              <a:t>XGBoost</a:t>
            </a:r>
            <a:r>
              <a:rPr lang="en-US" sz="1500" dirty="0"/>
              <a:t> and Random Forest.</a:t>
            </a:r>
          </a:p>
          <a:p>
            <a:r>
              <a:rPr lang="en-US" sz="1500" b="1" dirty="0"/>
              <a:t>🔍 Conclusion: Why </a:t>
            </a:r>
            <a:r>
              <a:rPr lang="en-US" sz="1500" b="1" dirty="0" err="1"/>
              <a:t>XGBoost</a:t>
            </a:r>
            <a:r>
              <a:rPr lang="en-US" sz="1500" b="1" dirty="0"/>
              <a:t> Stands Out?</a:t>
            </a:r>
          </a:p>
          <a:p>
            <a:r>
              <a:rPr lang="en-US" sz="1500" dirty="0"/>
              <a:t>✅ </a:t>
            </a:r>
            <a:r>
              <a:rPr lang="en-US" sz="1500" b="1" dirty="0" err="1"/>
              <a:t>XGBoost</a:t>
            </a:r>
            <a:r>
              <a:rPr lang="en-US" sz="1500" b="1" dirty="0"/>
              <a:t> is the recommended model</a:t>
            </a:r>
            <a:r>
              <a:rPr lang="en-US" sz="1500" dirty="0"/>
              <a:t> due to its superior balance between </a:t>
            </a:r>
            <a:r>
              <a:rPr lang="en-US" sz="1500" b="1" dirty="0"/>
              <a:t>accuracy, precision, recall, and F1-score</a:t>
            </a:r>
            <a:r>
              <a:rPr lang="en-US" sz="1500" dirty="0"/>
              <a:t>.</a:t>
            </a:r>
            <a:br>
              <a:rPr lang="en-US" sz="1500" dirty="0"/>
            </a:br>
            <a:r>
              <a:rPr lang="en-US" sz="1500" dirty="0"/>
              <a:t>✅ It provides </a:t>
            </a:r>
            <a:r>
              <a:rPr lang="en-US" sz="1500" b="1" dirty="0"/>
              <a:t>the best trade-off between sensitivity (recall) and specificity (precision)</a:t>
            </a:r>
            <a:r>
              <a:rPr lang="en-US" sz="1500" dirty="0"/>
              <a:t>, ensuring </a:t>
            </a:r>
            <a:r>
              <a:rPr lang="en-US" sz="1500" b="1" dirty="0"/>
              <a:t>robust and reliable predictions</a:t>
            </a:r>
            <a:r>
              <a:rPr lang="en-US" sz="1500" dirty="0"/>
              <a:t>.</a:t>
            </a:r>
            <a:br>
              <a:rPr lang="en-US" sz="1500" dirty="0"/>
            </a:br>
            <a:r>
              <a:rPr lang="en-US" sz="1500" dirty="0"/>
              <a:t>✅ Ideal for </a:t>
            </a:r>
            <a:r>
              <a:rPr lang="en-US" sz="1500" b="1" dirty="0"/>
              <a:t>breast cancer survival prediction</a:t>
            </a:r>
            <a:r>
              <a:rPr lang="en-US" sz="1500" dirty="0"/>
              <a:t>, maximizing both interpretability and predictive power.</a:t>
            </a:r>
          </a:p>
          <a:p>
            <a:pPr marL="0" indent="0">
              <a:buNone/>
            </a:pPr>
            <a:endParaRPr lang="en-US" sz="1500" dirty="0"/>
          </a:p>
        </p:txBody>
      </p:sp>
      <p:sp>
        <p:nvSpPr>
          <p:cNvPr id="2" name="Title 1">
            <a:extLst>
              <a:ext uri="{FF2B5EF4-FFF2-40B4-BE49-F238E27FC236}">
                <a16:creationId xmlns:a16="http://schemas.microsoft.com/office/drawing/2014/main" id="{B2FA636F-6787-E5B3-981E-CE33AF6DF239}"/>
              </a:ext>
            </a:extLst>
          </p:cNvPr>
          <p:cNvSpPr>
            <a:spLocks noGrp="1"/>
          </p:cNvSpPr>
          <p:nvPr>
            <p:ph type="title"/>
          </p:nvPr>
        </p:nvSpPr>
        <p:spPr>
          <a:xfrm>
            <a:off x="838202" y="2049670"/>
            <a:ext cx="2743200" cy="2562226"/>
          </a:xfrm>
        </p:spPr>
        <p:txBody>
          <a:bodyPr anchor="ctr">
            <a:normAutofit/>
          </a:bodyPr>
          <a:lstStyle/>
          <a:p>
            <a:r>
              <a:rPr lang="en-IN"/>
              <a:t>Model Evaluation &amp; Key Takeaways</a:t>
            </a:r>
          </a:p>
        </p:txBody>
      </p:sp>
    </p:spTree>
    <p:extLst>
      <p:ext uri="{BB962C8B-B14F-4D97-AF65-F5344CB8AC3E}">
        <p14:creationId xmlns:p14="http://schemas.microsoft.com/office/powerpoint/2010/main" val="1386204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5B6F4-9926-D901-C017-E5BBE2E2AE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D7AB8-9A8B-DD15-DFCE-1B0D662FBB9B}"/>
              </a:ext>
            </a:extLst>
          </p:cNvPr>
          <p:cNvSpPr>
            <a:spLocks noGrp="1"/>
          </p:cNvSpPr>
          <p:nvPr>
            <p:ph type="title"/>
          </p:nvPr>
        </p:nvSpPr>
        <p:spPr>
          <a:xfrm>
            <a:off x="678884" y="603666"/>
            <a:ext cx="10834234" cy="612775"/>
          </a:xfrm>
        </p:spPr>
        <p:txBody>
          <a:bodyPr anchor="ctr">
            <a:normAutofit/>
          </a:bodyPr>
          <a:lstStyle/>
          <a:p>
            <a:r>
              <a:rPr lang="en-IN"/>
              <a:t>Limitations &amp; Future Directions</a:t>
            </a:r>
          </a:p>
        </p:txBody>
      </p:sp>
      <p:graphicFrame>
        <p:nvGraphicFramePr>
          <p:cNvPr id="11" name="Content Placeholder 2">
            <a:extLst>
              <a:ext uri="{FF2B5EF4-FFF2-40B4-BE49-F238E27FC236}">
                <a16:creationId xmlns:a16="http://schemas.microsoft.com/office/drawing/2014/main" id="{CF6F675D-19CF-08D6-9BEE-56E4AB268B53}"/>
              </a:ext>
            </a:extLst>
          </p:cNvPr>
          <p:cNvGraphicFramePr>
            <a:graphicFrameLocks noGrp="1"/>
          </p:cNvGraphicFramePr>
          <p:nvPr>
            <p:ph idx="1"/>
            <p:extLst>
              <p:ext uri="{D42A27DB-BD31-4B8C-83A1-F6EECF244321}">
                <p14:modId xmlns:p14="http://schemas.microsoft.com/office/powerpoint/2010/main" val="3102231045"/>
              </p:ext>
            </p:extLst>
          </p:nvPr>
        </p:nvGraphicFramePr>
        <p:xfrm>
          <a:off x="678884" y="1675075"/>
          <a:ext cx="10834234" cy="4398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618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D3A42-B137-E915-BAAB-76D4237896F1}"/>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C584031F-6A2D-BD80-0D03-9173BCBD977B}"/>
              </a:ext>
            </a:extLst>
          </p:cNvPr>
          <p:cNvSpPr>
            <a:spLocks noGrp="1"/>
          </p:cNvSpPr>
          <p:nvPr>
            <p:ph type="title"/>
          </p:nvPr>
        </p:nvSpPr>
        <p:spPr>
          <a:xfrm>
            <a:off x="678882" y="603666"/>
            <a:ext cx="6687118" cy="612775"/>
          </a:xfrm>
        </p:spPr>
        <p:txBody>
          <a:bodyPr anchor="ctr">
            <a:normAutofit/>
          </a:bodyPr>
          <a:lstStyle/>
          <a:p>
            <a:br>
              <a:rPr lang="en-IN" sz="2100"/>
            </a:br>
            <a:r>
              <a:rPr lang="en-IN" sz="2100"/>
              <a:t>Questions ?</a:t>
            </a:r>
            <a:endParaRPr lang="en-US" sz="2100"/>
          </a:p>
        </p:txBody>
      </p:sp>
      <p:pic>
        <p:nvPicPr>
          <p:cNvPr id="6" name="Picture 5" descr="Yellow question mark">
            <a:extLst>
              <a:ext uri="{FF2B5EF4-FFF2-40B4-BE49-F238E27FC236}">
                <a16:creationId xmlns:a16="http://schemas.microsoft.com/office/drawing/2014/main" id="{57741A3D-0D70-6497-E97D-2F0ECA14A01C}"/>
              </a:ext>
            </a:extLst>
          </p:cNvPr>
          <p:cNvPicPr>
            <a:picLocks noChangeAspect="1"/>
          </p:cNvPicPr>
          <p:nvPr/>
        </p:nvPicPr>
        <p:blipFill>
          <a:blip r:embed="rId2"/>
          <a:srcRect l="1856" r="1857" b="-2"/>
          <a:stretch/>
        </p:blipFill>
        <p:spPr>
          <a:xfrm>
            <a:off x="678882" y="1416206"/>
            <a:ext cx="7157978" cy="4460488"/>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287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678884" y="603666"/>
            <a:ext cx="10834234" cy="612775"/>
          </a:xfrm>
        </p:spPr>
        <p:txBody>
          <a:bodyPr anchor="ctr">
            <a:normAutofit/>
          </a:bodyPr>
          <a:lstStyle/>
          <a:p>
            <a:r>
              <a:rPr lang="en-IN" dirty="0"/>
              <a:t>Dataset Overview</a:t>
            </a:r>
          </a:p>
        </p:txBody>
      </p:sp>
      <p:graphicFrame>
        <p:nvGraphicFramePr>
          <p:cNvPr id="5" name="Content Placeholder 2">
            <a:extLst>
              <a:ext uri="{FF2B5EF4-FFF2-40B4-BE49-F238E27FC236}">
                <a16:creationId xmlns:a16="http://schemas.microsoft.com/office/drawing/2014/main" id="{1584B93A-52E1-B47D-AB45-D395766B364B}"/>
              </a:ext>
            </a:extLst>
          </p:cNvPr>
          <p:cNvGraphicFramePr>
            <a:graphicFrameLocks noGrp="1"/>
          </p:cNvGraphicFramePr>
          <p:nvPr>
            <p:ph idx="1"/>
            <p:extLst>
              <p:ext uri="{D42A27DB-BD31-4B8C-83A1-F6EECF244321}">
                <p14:modId xmlns:p14="http://schemas.microsoft.com/office/powerpoint/2010/main" val="3081167409"/>
              </p:ext>
            </p:extLst>
          </p:nvPr>
        </p:nvGraphicFramePr>
        <p:xfrm>
          <a:off x="678884" y="1675075"/>
          <a:ext cx="10834234" cy="4398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IN" dirty="0">
                <a:solidFill>
                  <a:schemeClr val="tx2">
                    <a:lumMod val="50000"/>
                  </a:schemeClr>
                </a:solidFill>
              </a:rPr>
              <a:t>Data Cleaning &amp; Transformation</a:t>
            </a: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6591711" cy="4398066"/>
          </a:xfrm>
          <a:prstGeom prst="rect">
            <a:avLst/>
          </a:prstGeom>
        </p:spPr>
        <p:txBody>
          <a:bodyPr>
            <a:normAutofit fontScale="92500"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b="1" dirty="0"/>
              <a:t>   </a:t>
            </a:r>
            <a:r>
              <a:rPr lang="en-US" sz="2200" b="1" dirty="0"/>
              <a:t>Dataset Dimensions</a:t>
            </a:r>
            <a:r>
              <a:rPr lang="en-US" b="1" dirty="0"/>
              <a:t>:</a:t>
            </a:r>
          </a:p>
          <a:p>
            <a:pPr>
              <a:buFont typeface="Wingdings" panose="05000000000000000000" pitchFamily="2" charset="2"/>
              <a:buChar char="Ø"/>
            </a:pPr>
            <a:r>
              <a:rPr lang="en-US" b="1" dirty="0"/>
              <a:t>     </a:t>
            </a:r>
            <a:r>
              <a:rPr lang="en-US" sz="2200" b="1" dirty="0"/>
              <a:t>Total Records:</a:t>
            </a:r>
            <a:r>
              <a:rPr lang="en-US" sz="2200" dirty="0"/>
              <a:t> </a:t>
            </a:r>
            <a:r>
              <a:rPr lang="en-US" sz="1900" dirty="0">
                <a:latin typeface="+mj-lt"/>
                <a:ea typeface="Calibri Light" panose="020F0302020204030204" pitchFamily="34" charset="0"/>
                <a:cs typeface="Calibri Light" panose="020F0302020204030204" pitchFamily="34" charset="0"/>
              </a:rPr>
              <a:t>2,012 (rows)</a:t>
            </a:r>
          </a:p>
          <a:p>
            <a:pPr>
              <a:buFont typeface="Wingdings" panose="05000000000000000000" pitchFamily="2" charset="2"/>
              <a:buChar char="Ø"/>
            </a:pPr>
            <a:r>
              <a:rPr lang="en-US" b="1" dirty="0"/>
              <a:t>     </a:t>
            </a:r>
            <a:r>
              <a:rPr lang="en-US" sz="2200" b="1" dirty="0"/>
              <a:t>Total Features:</a:t>
            </a:r>
            <a:r>
              <a:rPr lang="en-US" sz="2200" dirty="0"/>
              <a:t> </a:t>
            </a:r>
            <a:r>
              <a:rPr lang="en-US" sz="1900" dirty="0">
                <a:latin typeface="+mj-lt"/>
              </a:rPr>
              <a:t>34 (columns)</a:t>
            </a:r>
          </a:p>
          <a:p>
            <a:pPr>
              <a:buFont typeface="Wingdings" panose="05000000000000000000" pitchFamily="2" charset="2"/>
              <a:buChar char="Ø"/>
            </a:pPr>
            <a:endParaRPr lang="en-US" dirty="0"/>
          </a:p>
          <a:p>
            <a:pPr marL="0" indent="0">
              <a:buNone/>
            </a:pPr>
            <a:endParaRPr lang="en-US" dirty="0"/>
          </a:p>
          <a:p>
            <a:pPr marL="0" indent="0">
              <a:buNone/>
            </a:pPr>
            <a:r>
              <a:rPr lang="en-US" sz="2200" b="1" dirty="0"/>
              <a:t>Data Cleaning Steps:</a:t>
            </a:r>
          </a:p>
          <a:p>
            <a:pPr>
              <a:buFont typeface="Wingdings" panose="05000000000000000000" pitchFamily="2" charset="2"/>
              <a:buChar char="Ø"/>
            </a:pPr>
            <a:r>
              <a:rPr lang="en-US" sz="2200" b="1" dirty="0"/>
              <a:t>Eliminated Irrelevant Columns:</a:t>
            </a:r>
            <a:endParaRPr lang="en-US" sz="2200" dirty="0"/>
          </a:p>
          <a:p>
            <a:pPr marL="457200" lvl="1" indent="0">
              <a:buNone/>
            </a:pPr>
            <a:r>
              <a:rPr lang="en-US" sz="1900" dirty="0">
                <a:latin typeface="+mj-lt"/>
              </a:rPr>
              <a:t>Removed the </a:t>
            </a:r>
            <a:r>
              <a:rPr lang="en-US" sz="1900" i="1" dirty="0">
                <a:latin typeface="+mj-lt"/>
              </a:rPr>
              <a:t>Patient ID</a:t>
            </a:r>
            <a:r>
              <a:rPr lang="en-US" sz="1900" dirty="0">
                <a:latin typeface="+mj-lt"/>
              </a:rPr>
              <a:t> and </a:t>
            </a:r>
            <a:r>
              <a:rPr lang="en-US" sz="1900" i="1" dirty="0">
                <a:latin typeface="+mj-lt"/>
              </a:rPr>
              <a:t>Sex</a:t>
            </a:r>
            <a:r>
              <a:rPr lang="en-US" sz="1900" dirty="0">
                <a:latin typeface="+mj-lt"/>
              </a:rPr>
              <a:t> columns as they   were not relevant to the analysis.</a:t>
            </a:r>
          </a:p>
          <a:p>
            <a:pPr>
              <a:buFont typeface="Wingdings" panose="05000000000000000000" pitchFamily="2" charset="2"/>
              <a:buChar char="Ø"/>
            </a:pPr>
            <a:r>
              <a:rPr lang="en-US" sz="2200" b="1" dirty="0"/>
              <a:t>Handled Duplicates:</a:t>
            </a:r>
            <a:endParaRPr lang="en-US" sz="2200" dirty="0"/>
          </a:p>
          <a:p>
            <a:pPr marL="457200" lvl="1" indent="0">
              <a:buNone/>
            </a:pPr>
            <a:r>
              <a:rPr lang="en-US" sz="1900" dirty="0">
                <a:latin typeface="+mj-lt"/>
              </a:rPr>
              <a:t>Identified and removed one duplicate entry, retaining only the first occurrence of each record.</a:t>
            </a:r>
          </a:p>
        </p:txBody>
      </p:sp>
      <p:pic>
        <p:nvPicPr>
          <p:cNvPr id="5" name="Picture 4">
            <a:extLst>
              <a:ext uri="{FF2B5EF4-FFF2-40B4-BE49-F238E27FC236}">
                <a16:creationId xmlns:a16="http://schemas.microsoft.com/office/drawing/2014/main" id="{12B8D35A-00D5-A940-BC15-CF0CA19CED98}"/>
              </a:ext>
            </a:extLst>
          </p:cNvPr>
          <p:cNvPicPr>
            <a:picLocks noChangeAspect="1"/>
          </p:cNvPicPr>
          <p:nvPr/>
        </p:nvPicPr>
        <p:blipFill>
          <a:blip r:embed="rId2"/>
          <a:stretch>
            <a:fillRect/>
          </a:stretch>
        </p:blipFill>
        <p:spPr>
          <a:xfrm>
            <a:off x="7270594" y="1869233"/>
            <a:ext cx="4750421" cy="1253107"/>
          </a:xfrm>
          <a:prstGeom prst="rect">
            <a:avLst/>
          </a:prstGeom>
        </p:spPr>
      </p:pic>
      <p:pic>
        <p:nvPicPr>
          <p:cNvPr id="7" name="Picture 6">
            <a:extLst>
              <a:ext uri="{FF2B5EF4-FFF2-40B4-BE49-F238E27FC236}">
                <a16:creationId xmlns:a16="http://schemas.microsoft.com/office/drawing/2014/main" id="{6396CFA0-241A-721A-3C11-4F745E2454FA}"/>
              </a:ext>
            </a:extLst>
          </p:cNvPr>
          <p:cNvPicPr>
            <a:picLocks noChangeAspect="1"/>
          </p:cNvPicPr>
          <p:nvPr/>
        </p:nvPicPr>
        <p:blipFill>
          <a:blip r:embed="rId3"/>
          <a:stretch>
            <a:fillRect/>
          </a:stretch>
        </p:blipFill>
        <p:spPr>
          <a:xfrm>
            <a:off x="7270595" y="3429000"/>
            <a:ext cx="4750420" cy="2481146"/>
          </a:xfrm>
          <a:prstGeom prst="rect">
            <a:avLst/>
          </a:prstGeom>
        </p:spPr>
      </p:pic>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C3E08-876A-13F6-7D64-ACB10F63F3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CF46A8-A2F1-BD39-6FD5-CCA9B4CB33C2}"/>
              </a:ext>
            </a:extLst>
          </p:cNvPr>
          <p:cNvSpPr>
            <a:spLocks noGrp="1"/>
          </p:cNvSpPr>
          <p:nvPr>
            <p:ph type="title"/>
          </p:nvPr>
        </p:nvSpPr>
        <p:spPr/>
        <p:txBody>
          <a:bodyPr/>
          <a:lstStyle/>
          <a:p>
            <a:r>
              <a:rPr lang="en-IN" dirty="0"/>
              <a:t>Treating Missing Data</a:t>
            </a:r>
            <a:endParaRPr lang="en-IN" dirty="0">
              <a:solidFill>
                <a:schemeClr val="tx2">
                  <a:lumMod val="50000"/>
                </a:schemeClr>
              </a:solidFill>
            </a:endParaRPr>
          </a:p>
        </p:txBody>
      </p:sp>
      <p:sp>
        <p:nvSpPr>
          <p:cNvPr id="3" name="Content Placeholder 2">
            <a:extLst>
              <a:ext uri="{FF2B5EF4-FFF2-40B4-BE49-F238E27FC236}">
                <a16:creationId xmlns:a16="http://schemas.microsoft.com/office/drawing/2014/main" id="{DC91D23E-D021-EEE1-059B-762174608181}"/>
              </a:ext>
            </a:extLst>
          </p:cNvPr>
          <p:cNvSpPr>
            <a:spLocks noGrp="1"/>
          </p:cNvSpPr>
          <p:nvPr>
            <p:ph idx="1"/>
          </p:nvPr>
        </p:nvSpPr>
        <p:spPr>
          <a:xfrm>
            <a:off x="678884" y="1675075"/>
            <a:ext cx="8565477"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sz="2000" b="1" dirty="0"/>
              <a:t>Removing Rows:</a:t>
            </a:r>
            <a:r>
              <a:rPr lang="en-US" sz="2000" dirty="0"/>
              <a:t> </a:t>
            </a:r>
            <a:r>
              <a:rPr lang="en-US" sz="1800" dirty="0">
                <a:latin typeface="Calibri Light" panose="020F0302020204030204" pitchFamily="34" charset="0"/>
                <a:ea typeface="Calibri Light" panose="020F0302020204030204" pitchFamily="34" charset="0"/>
                <a:cs typeface="Calibri Light" panose="020F0302020204030204" pitchFamily="34" charset="0"/>
              </a:rPr>
              <a:t>Rows</a:t>
            </a:r>
            <a:r>
              <a:rPr lang="en-US" sz="1800" dirty="0"/>
              <a:t> </a:t>
            </a:r>
            <a:r>
              <a:rPr lang="en-US" sz="1800" dirty="0">
                <a:latin typeface="Calibri Light" panose="020F0302020204030204" pitchFamily="34" charset="0"/>
                <a:ea typeface="Calibri Light" panose="020F0302020204030204" pitchFamily="34" charset="0"/>
                <a:cs typeface="Calibri Light" panose="020F0302020204030204" pitchFamily="34" charset="0"/>
              </a:rPr>
              <a:t>containing missing values in key columns (such as Relapse Free Status, ER Status measured by IHC, ER Status, Age at Diagnosis, and Cohort) were excluded, as they represented less than 4% of the total dataset. This step preserves the integrity of the data while minimizing the loss of information</a:t>
            </a:r>
            <a:r>
              <a:rPr lang="en-US" sz="1200" dirty="0">
                <a:latin typeface="Calibri Light" panose="020F0302020204030204" pitchFamily="34" charset="0"/>
                <a:ea typeface="Calibri Light" panose="020F0302020204030204" pitchFamily="34" charset="0"/>
                <a:cs typeface="Calibri Light" panose="020F0302020204030204" pitchFamily="34" charset="0"/>
              </a:rPr>
              <a:t>.</a:t>
            </a:r>
          </a:p>
          <a:p>
            <a:pPr>
              <a:buFont typeface="Wingdings" panose="05000000000000000000" pitchFamily="2" charset="2"/>
              <a:buChar char="Ø"/>
            </a:pPr>
            <a:endParaRPr lang="en-US" sz="1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US" dirty="0"/>
          </a:p>
          <a:p>
            <a:pPr marL="0" indent="0">
              <a:buNone/>
            </a:pPr>
            <a:r>
              <a:rPr lang="en-IN" sz="2000" b="1" dirty="0"/>
              <a:t>Replacing Missing Values</a:t>
            </a:r>
            <a:r>
              <a:rPr lang="en-US" sz="2000" b="1" dirty="0"/>
              <a:t>:</a:t>
            </a:r>
          </a:p>
          <a:p>
            <a:pPr>
              <a:buFont typeface="Wingdings" panose="05000000000000000000" pitchFamily="2" charset="2"/>
              <a:buChar char="Ø"/>
            </a:pPr>
            <a:r>
              <a:rPr lang="en-US" sz="2000" b="1" dirty="0"/>
              <a:t>Numerical Features</a:t>
            </a:r>
            <a:r>
              <a:rPr lang="en-US" sz="1800" b="1" dirty="0"/>
              <a:t>: </a:t>
            </a:r>
            <a:r>
              <a:rPr lang="en-US" sz="1800" dirty="0">
                <a:latin typeface="Calibri Light" panose="020F0302020204030204" pitchFamily="34" charset="0"/>
                <a:ea typeface="Calibri Light" panose="020F0302020204030204" pitchFamily="34" charset="0"/>
                <a:cs typeface="Calibri Light" panose="020F0302020204030204" pitchFamily="34" charset="0"/>
              </a:rPr>
              <a:t>For columns with more than 4% missing values, I applied median imputation. The median is less sensitive to outliers, offering a stable and representative value for filling in the missing data.</a:t>
            </a:r>
          </a:p>
          <a:p>
            <a:pPr>
              <a:buFont typeface="Wingdings" panose="05000000000000000000" pitchFamily="2" charset="2"/>
              <a:buChar char="Ø"/>
            </a:pPr>
            <a:r>
              <a:rPr lang="en-US" sz="2000" b="1" dirty="0"/>
              <a:t>Categorical Features: </a:t>
            </a:r>
            <a:r>
              <a:rPr lang="en-US" sz="1800" dirty="0">
                <a:latin typeface="Calibri Light" panose="020F0302020204030204" pitchFamily="34" charset="0"/>
                <a:ea typeface="Calibri Light" panose="020F0302020204030204" pitchFamily="34" charset="0"/>
                <a:cs typeface="Calibri Light" panose="020F0302020204030204" pitchFamily="34" charset="0"/>
              </a:rPr>
              <a:t>For categorical columns, missing values were replaced with the mode (the most frequent value), ensuring that the most common category is preserved and maintaining the overall data distribution.</a:t>
            </a:r>
          </a:p>
          <a:p>
            <a:pPr marL="0" indent="0">
              <a:buNone/>
            </a:pPr>
            <a:endParaRPr lang="en-US" b="1" dirty="0"/>
          </a:p>
          <a:p>
            <a:pPr marL="0" indent="0">
              <a:buNone/>
            </a:pPr>
            <a:endParaRPr lang="en-US" b="1" dirty="0"/>
          </a:p>
          <a:p>
            <a:pPr marL="0" indent="0">
              <a:buNone/>
            </a:pPr>
            <a:endParaRPr lang="en-US" b="1" dirty="0"/>
          </a:p>
        </p:txBody>
      </p:sp>
      <p:pic>
        <p:nvPicPr>
          <p:cNvPr id="8" name="Picture 7">
            <a:extLst>
              <a:ext uri="{FF2B5EF4-FFF2-40B4-BE49-F238E27FC236}">
                <a16:creationId xmlns:a16="http://schemas.microsoft.com/office/drawing/2014/main" id="{FC49BBC8-9C82-C6CB-818F-35959E29A291}"/>
              </a:ext>
            </a:extLst>
          </p:cNvPr>
          <p:cNvPicPr>
            <a:picLocks noChangeAspect="1"/>
          </p:cNvPicPr>
          <p:nvPr/>
        </p:nvPicPr>
        <p:blipFill>
          <a:blip r:embed="rId2"/>
          <a:stretch>
            <a:fillRect/>
          </a:stretch>
        </p:blipFill>
        <p:spPr>
          <a:xfrm>
            <a:off x="9891132" y="1755643"/>
            <a:ext cx="2101486" cy="1021011"/>
          </a:xfrm>
          <a:prstGeom prst="rect">
            <a:avLst/>
          </a:prstGeom>
        </p:spPr>
      </p:pic>
      <p:sp>
        <p:nvSpPr>
          <p:cNvPr id="9" name="Google Shape;124;p4">
            <a:extLst>
              <a:ext uri="{FF2B5EF4-FFF2-40B4-BE49-F238E27FC236}">
                <a16:creationId xmlns:a16="http://schemas.microsoft.com/office/drawing/2014/main" id="{3C26FEA0-0BD8-835C-E4B9-939412CCE1DA}"/>
              </a:ext>
            </a:extLst>
          </p:cNvPr>
          <p:cNvSpPr/>
          <p:nvPr/>
        </p:nvSpPr>
        <p:spPr>
          <a:xfrm>
            <a:off x="10186613" y="4191034"/>
            <a:ext cx="1510523" cy="1486825"/>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67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35BEF-959E-CEA1-D949-00AF7AA722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0ED91-9D61-65B4-4685-212B3B649770}"/>
              </a:ext>
            </a:extLst>
          </p:cNvPr>
          <p:cNvSpPr>
            <a:spLocks noGrp="1"/>
          </p:cNvSpPr>
          <p:nvPr>
            <p:ph idx="1"/>
          </p:nvPr>
        </p:nvSpPr>
        <p:spPr>
          <a:xfrm>
            <a:off x="1" y="579863"/>
            <a:ext cx="6891454" cy="5493278"/>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sz="2000" b="1"/>
              <a:t>Outlier Handling: </a:t>
            </a:r>
            <a:r>
              <a:rPr lang="en-US" sz="1800">
                <a:latin typeface="Calibri Light" panose="020F0302020204030204" pitchFamily="34" charset="0"/>
                <a:ea typeface="Calibri Light" panose="020F0302020204030204" pitchFamily="34" charset="0"/>
                <a:cs typeface="Calibri Light" panose="020F0302020204030204" pitchFamily="34" charset="0"/>
              </a:rPr>
              <a:t>Addressing outliers is essential for improving model performance. By evaluating both logarithmic transformation and capping techniques, I was able to determine the most effective method for this dataset, resulting in more accurate and consistent predictions.</a:t>
            </a:r>
          </a:p>
          <a:p>
            <a:pPr marL="0" indent="0">
              <a:buNone/>
            </a:pPr>
            <a:endParaRPr lang="en-US" sz="180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US" sz="180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US" b="1"/>
          </a:p>
          <a:p>
            <a:pPr marL="0" indent="0">
              <a:buNone/>
            </a:pPr>
            <a:endParaRPr lang="en-US" b="1"/>
          </a:p>
          <a:p>
            <a:pPr marL="0" indent="0">
              <a:buNone/>
            </a:pPr>
            <a:r>
              <a:rPr lang="en-US" sz="1800">
                <a:latin typeface="Calibri Light" panose="020F0302020204030204" pitchFamily="34" charset="0"/>
                <a:ea typeface="Calibri Light" panose="020F0302020204030204" pitchFamily="34" charset="0"/>
                <a:cs typeface="Calibri Light" panose="020F0302020204030204" pitchFamily="34" charset="0"/>
              </a:rPr>
              <a:t>Exploring the data through visualizations and summary statistics helps uncover insights and identify underlying patterns.</a:t>
            </a:r>
          </a:p>
          <a:p>
            <a:pPr marL="0" indent="0">
              <a:buNone/>
            </a:pPr>
            <a:r>
              <a:rPr lang="en-IN" sz="2000" b="1"/>
              <a:t>Data-Type Conversion: </a:t>
            </a:r>
            <a:r>
              <a:rPr lang="en-US" sz="1800">
                <a:latin typeface="Calibri Light" panose="020F0302020204030204" pitchFamily="34" charset="0"/>
                <a:ea typeface="Calibri Light" panose="020F0302020204030204" pitchFamily="34" charset="0"/>
                <a:cs typeface="Calibri Light" panose="020F0302020204030204" pitchFamily="34" charset="0"/>
              </a:rPr>
              <a:t>Converting relevant variables to categorical types is a vital step to enhance the accuracy and efficiency of the EDA process, which in turn leads to better insights and model performance.</a:t>
            </a:r>
            <a:br>
              <a:rPr lang="en-US" sz="1800">
                <a:latin typeface="Calibri Light" panose="020F0302020204030204" pitchFamily="34" charset="0"/>
                <a:ea typeface="Calibri Light" panose="020F0302020204030204" pitchFamily="34" charset="0"/>
                <a:cs typeface="Calibri Light" panose="020F0302020204030204" pitchFamily="34" charset="0"/>
              </a:rPr>
            </a:br>
            <a:r>
              <a:rPr lang="en-US" sz="1800">
                <a:latin typeface="Calibri Light" panose="020F0302020204030204" pitchFamily="34" charset="0"/>
                <a:ea typeface="Calibri Light" panose="020F0302020204030204" pitchFamily="34" charset="0"/>
                <a:cs typeface="Calibri Light" panose="020F0302020204030204" pitchFamily="34" charset="0"/>
              </a:rPr>
              <a:t>For this, we changed: Tumor Stage &amp; Neoplasm Histologic Grade.</a:t>
            </a:r>
            <a:endParaRPr lang="en-US" sz="18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 name="Title 4">
            <a:extLst>
              <a:ext uri="{FF2B5EF4-FFF2-40B4-BE49-F238E27FC236}">
                <a16:creationId xmlns:a16="http://schemas.microsoft.com/office/drawing/2014/main" id="{1A365517-E0E0-C9A4-018A-102DC28ED761}"/>
              </a:ext>
            </a:extLst>
          </p:cNvPr>
          <p:cNvSpPr>
            <a:spLocks noGrp="1"/>
          </p:cNvSpPr>
          <p:nvPr>
            <p:ph type="title"/>
          </p:nvPr>
        </p:nvSpPr>
        <p:spPr>
          <a:xfrm>
            <a:off x="100362" y="2051823"/>
            <a:ext cx="5995638" cy="1048215"/>
          </a:xfrm>
        </p:spPr>
        <p:txBody>
          <a:bodyPr>
            <a:normAutofit/>
          </a:bodyPr>
          <a:lstStyle/>
          <a:p>
            <a:r>
              <a:rPr lang="en-IN" dirty="0"/>
              <a:t>Exploratory Data Analysis (EDA):</a:t>
            </a:r>
          </a:p>
        </p:txBody>
      </p:sp>
      <p:pic>
        <p:nvPicPr>
          <p:cNvPr id="7" name="Picture 6">
            <a:extLst>
              <a:ext uri="{FF2B5EF4-FFF2-40B4-BE49-F238E27FC236}">
                <a16:creationId xmlns:a16="http://schemas.microsoft.com/office/drawing/2014/main" id="{9B5AD94C-6FE0-C463-C1C5-22AAE3A4F0E4}"/>
              </a:ext>
            </a:extLst>
          </p:cNvPr>
          <p:cNvPicPr>
            <a:picLocks noChangeAspect="1"/>
          </p:cNvPicPr>
          <p:nvPr/>
        </p:nvPicPr>
        <p:blipFill>
          <a:blip r:embed="rId2"/>
          <a:stretch>
            <a:fillRect/>
          </a:stretch>
        </p:blipFill>
        <p:spPr>
          <a:xfrm>
            <a:off x="7507184" y="579863"/>
            <a:ext cx="4359018" cy="2732049"/>
          </a:xfrm>
          <a:prstGeom prst="rect">
            <a:avLst/>
          </a:prstGeom>
        </p:spPr>
      </p:pic>
    </p:spTree>
    <p:extLst>
      <p:ext uri="{BB962C8B-B14F-4D97-AF65-F5344CB8AC3E}">
        <p14:creationId xmlns:p14="http://schemas.microsoft.com/office/powerpoint/2010/main" val="268290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36413-2C62-EA23-CCD9-0C5F85BA9F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60E69-1F7F-98E0-7DA9-BF6E8E0D3679}"/>
              </a:ext>
            </a:extLst>
          </p:cNvPr>
          <p:cNvSpPr>
            <a:spLocks noGrp="1"/>
          </p:cNvSpPr>
          <p:nvPr>
            <p:ph idx="1"/>
          </p:nvPr>
        </p:nvSpPr>
        <p:spPr>
          <a:xfrm>
            <a:off x="1" y="784861"/>
            <a:ext cx="6618874" cy="5288279"/>
          </a:xfrm>
          <a:prstGeom prst="rect">
            <a:avLst/>
          </a:prstGeom>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buFont typeface="Wingdings" panose="05000000000000000000" pitchFamily="2" charset="2"/>
              <a:buChar char="Ø"/>
            </a:pPr>
            <a:r>
              <a:rPr lang="en-US" sz="1800" b="1" dirty="0"/>
              <a:t>Age at Diagnosis:</a:t>
            </a:r>
            <a:r>
              <a:rPr lang="en-US" sz="1800" dirty="0"/>
              <a:t> </a:t>
            </a:r>
            <a:r>
              <a:rPr lang="en-US" sz="1800" dirty="0">
                <a:latin typeface="Calibri Light" panose="020F0302020204030204" pitchFamily="34" charset="0"/>
                <a:ea typeface="Calibri Light" panose="020F0302020204030204" pitchFamily="34" charset="0"/>
                <a:cs typeface="Calibri Light" panose="020F0302020204030204" pitchFamily="34" charset="0"/>
              </a:rPr>
              <a:t>Most diagnoses occur between the ages of 50 and 70, which is typical for middle-aged and older women.</a:t>
            </a:r>
          </a:p>
          <a:p>
            <a:pPr>
              <a:buFont typeface="Wingdings" panose="05000000000000000000" pitchFamily="2" charset="2"/>
              <a:buChar char="Ø"/>
            </a:pPr>
            <a:r>
              <a:rPr lang="en-US" sz="1800" b="1" dirty="0"/>
              <a:t>Nottingham Prognostic Index (NPI):</a:t>
            </a:r>
            <a:r>
              <a:rPr lang="en-US" sz="1800" dirty="0"/>
              <a:t> </a:t>
            </a:r>
            <a:r>
              <a:rPr lang="en-US" sz="1800" dirty="0">
                <a:latin typeface="Calibri Light" panose="020F0302020204030204" pitchFamily="34" charset="0"/>
                <a:ea typeface="Calibri Light" panose="020F0302020204030204" pitchFamily="34" charset="0"/>
                <a:cs typeface="Calibri Light" panose="020F0302020204030204" pitchFamily="34" charset="0"/>
              </a:rPr>
              <a:t>Displays variability, with values clustering around the mean, suggesting a range of prognostic outcomes.</a:t>
            </a:r>
          </a:p>
          <a:p>
            <a:pPr>
              <a:buFont typeface="Wingdings" panose="05000000000000000000" pitchFamily="2" charset="2"/>
              <a:buChar char="Ø"/>
            </a:pPr>
            <a:r>
              <a:rPr lang="en-US" sz="1800" b="1" dirty="0"/>
              <a:t>Overall Survival (Months):</a:t>
            </a:r>
            <a:r>
              <a:rPr lang="en-US" sz="1800" dirty="0"/>
              <a:t> </a:t>
            </a:r>
            <a:r>
              <a:rPr lang="en-US" sz="1800" dirty="0">
                <a:latin typeface="Calibri Light" panose="020F0302020204030204" pitchFamily="34" charset="0"/>
                <a:ea typeface="Calibri Light" panose="020F0302020204030204" pitchFamily="34" charset="0"/>
                <a:cs typeface="Calibri Light" panose="020F0302020204030204" pitchFamily="34" charset="0"/>
              </a:rPr>
              <a:t>Shows a peak at shorter survival times, indicating a broad spectrum of survival outcomes.</a:t>
            </a:r>
          </a:p>
          <a:p>
            <a:pPr>
              <a:buFont typeface="Wingdings" panose="05000000000000000000" pitchFamily="2" charset="2"/>
              <a:buChar char="Ø"/>
            </a:pPr>
            <a:r>
              <a:rPr lang="en-US" sz="1800" b="1" dirty="0"/>
              <a:t>Relapse Free Status (Months):</a:t>
            </a:r>
            <a:r>
              <a:rPr lang="en-US" sz="1800" dirty="0"/>
              <a:t> </a:t>
            </a:r>
            <a:r>
              <a:rPr lang="en-US" sz="1800" dirty="0">
                <a:latin typeface="Calibri Light" panose="020F0302020204030204" pitchFamily="34" charset="0"/>
                <a:ea typeface="Calibri Light" panose="020F0302020204030204" pitchFamily="34" charset="0"/>
                <a:cs typeface="Calibri Light" panose="020F0302020204030204" pitchFamily="34" charset="0"/>
              </a:rPr>
              <a:t>Exhibits a right skew, with some patients remaining relapse-free for long durations.</a:t>
            </a:r>
          </a:p>
          <a:p>
            <a:pPr>
              <a:buFont typeface="Wingdings" panose="05000000000000000000" pitchFamily="2" charset="2"/>
              <a:buChar char="Ø"/>
            </a:pPr>
            <a:r>
              <a:rPr lang="en-US" sz="1800" b="1" dirty="0"/>
              <a:t>Cohort:</a:t>
            </a:r>
            <a:r>
              <a:rPr lang="en-US" sz="1800" dirty="0"/>
              <a:t> </a:t>
            </a:r>
            <a:r>
              <a:rPr lang="en-US" sz="1800" dirty="0">
                <a:latin typeface="Calibri Light" panose="020F0302020204030204" pitchFamily="34" charset="0"/>
                <a:ea typeface="Calibri Light" panose="020F0302020204030204" pitchFamily="34" charset="0"/>
                <a:cs typeface="Calibri Light" panose="020F0302020204030204" pitchFamily="34" charset="0"/>
              </a:rPr>
              <a:t>The data is tightly clustered around the mean, indicating a specific patient group.</a:t>
            </a:r>
          </a:p>
          <a:p>
            <a:pPr>
              <a:buFont typeface="Wingdings" panose="05000000000000000000" pitchFamily="2" charset="2"/>
              <a:buChar char="Ø"/>
            </a:pPr>
            <a:r>
              <a:rPr lang="en-US" sz="1800" b="1" dirty="0"/>
              <a:t>Lymph Nodes Examined Positive:</a:t>
            </a:r>
            <a:r>
              <a:rPr lang="en-US" sz="1800" dirty="0"/>
              <a:t> </a:t>
            </a:r>
            <a:r>
              <a:rPr lang="en-US" sz="1800" dirty="0">
                <a:latin typeface="Calibri Light" panose="020F0302020204030204" pitchFamily="34" charset="0"/>
                <a:ea typeface="Calibri Light" panose="020F0302020204030204" pitchFamily="34" charset="0"/>
                <a:cs typeface="Calibri Light" panose="020F0302020204030204" pitchFamily="34" charset="0"/>
              </a:rPr>
              <a:t>The majority show few or no positive nodes, suggesting limited metastatic spread.</a:t>
            </a:r>
          </a:p>
          <a:p>
            <a:pPr>
              <a:buFont typeface="Wingdings" panose="05000000000000000000" pitchFamily="2" charset="2"/>
              <a:buChar char="Ø"/>
            </a:pPr>
            <a:r>
              <a:rPr lang="en-US" sz="1800" b="1" dirty="0"/>
              <a:t>Mutation Count (log):</a:t>
            </a:r>
            <a:r>
              <a:rPr lang="en-US" sz="1800" dirty="0"/>
              <a:t> </a:t>
            </a:r>
            <a:r>
              <a:rPr lang="en-US" sz="1800" dirty="0">
                <a:latin typeface="Calibri Light" panose="020F0302020204030204" pitchFamily="34" charset="0"/>
                <a:ea typeface="Calibri Light" panose="020F0302020204030204" pitchFamily="34" charset="0"/>
                <a:cs typeface="Calibri Light" panose="020F0302020204030204" pitchFamily="34" charset="0"/>
              </a:rPr>
              <a:t>Shows a right-skewed distribution with moderate to high mutation counts, potentially signaling more aggressive cancer.</a:t>
            </a:r>
          </a:p>
          <a:p>
            <a:pPr>
              <a:buFont typeface="Wingdings" panose="05000000000000000000" pitchFamily="2" charset="2"/>
              <a:buChar char="Ø"/>
            </a:pPr>
            <a:r>
              <a:rPr lang="en-US" sz="1800" b="1" dirty="0"/>
              <a:t>Tumor Size (log):</a:t>
            </a:r>
            <a:r>
              <a:rPr lang="en-US" sz="1800" dirty="0"/>
              <a:t> </a:t>
            </a:r>
            <a:r>
              <a:rPr lang="en-US" sz="1800" dirty="0">
                <a:latin typeface="Calibri Light" panose="020F0302020204030204" pitchFamily="34" charset="0"/>
                <a:ea typeface="Calibri Light" panose="020F0302020204030204" pitchFamily="34" charset="0"/>
                <a:cs typeface="Calibri Light" panose="020F0302020204030204" pitchFamily="34" charset="0"/>
              </a:rPr>
              <a:t>Appears to follow a normal distribution, reflecting the expected variation in tumor sizes.</a:t>
            </a:r>
          </a:p>
          <a:p>
            <a:pPr marL="0" indent="0">
              <a:buNone/>
            </a:pPr>
            <a:endParaRPr lang="en-US" sz="18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 name="Title 4">
            <a:extLst>
              <a:ext uri="{FF2B5EF4-FFF2-40B4-BE49-F238E27FC236}">
                <a16:creationId xmlns:a16="http://schemas.microsoft.com/office/drawing/2014/main" id="{987DEF8B-8049-47FA-6EA2-274F1CFF3412}"/>
              </a:ext>
            </a:extLst>
          </p:cNvPr>
          <p:cNvSpPr>
            <a:spLocks noGrp="1"/>
          </p:cNvSpPr>
          <p:nvPr>
            <p:ph type="title"/>
          </p:nvPr>
        </p:nvSpPr>
        <p:spPr>
          <a:xfrm>
            <a:off x="100361" y="111513"/>
            <a:ext cx="11965259" cy="673348"/>
          </a:xfrm>
        </p:spPr>
        <p:txBody>
          <a:bodyPr>
            <a:normAutofit/>
          </a:bodyPr>
          <a:lstStyle/>
          <a:p>
            <a:pPr algn="ctr"/>
            <a:r>
              <a:rPr lang="en-US" sz="3200" dirty="0"/>
              <a:t>Analysis of Individual Numerical Variables</a:t>
            </a:r>
            <a:endParaRPr lang="en-IN" sz="3200" dirty="0"/>
          </a:p>
        </p:txBody>
      </p:sp>
      <p:pic>
        <p:nvPicPr>
          <p:cNvPr id="8" name="Picture 7">
            <a:extLst>
              <a:ext uri="{FF2B5EF4-FFF2-40B4-BE49-F238E27FC236}">
                <a16:creationId xmlns:a16="http://schemas.microsoft.com/office/drawing/2014/main" id="{CA842BFB-EF29-81C7-AAB2-C70EF7CA7D0B}"/>
              </a:ext>
            </a:extLst>
          </p:cNvPr>
          <p:cNvPicPr>
            <a:picLocks noChangeAspect="1"/>
          </p:cNvPicPr>
          <p:nvPr/>
        </p:nvPicPr>
        <p:blipFill>
          <a:blip r:embed="rId2"/>
          <a:stretch>
            <a:fillRect/>
          </a:stretch>
        </p:blipFill>
        <p:spPr>
          <a:xfrm>
            <a:off x="6618875" y="784860"/>
            <a:ext cx="5547105" cy="4652822"/>
          </a:xfrm>
          <a:prstGeom prst="rect">
            <a:avLst/>
          </a:prstGeom>
        </p:spPr>
      </p:pic>
    </p:spTree>
    <p:extLst>
      <p:ext uri="{BB962C8B-B14F-4D97-AF65-F5344CB8AC3E}">
        <p14:creationId xmlns:p14="http://schemas.microsoft.com/office/powerpoint/2010/main" val="113315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A8A92-66A9-F317-06AA-1D5ABD25108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147DC0F-4B07-5972-481E-E6AAAE30ECBD}"/>
              </a:ext>
            </a:extLst>
          </p:cNvPr>
          <p:cNvSpPr>
            <a:spLocks noGrp="1"/>
          </p:cNvSpPr>
          <p:nvPr>
            <p:ph type="title"/>
          </p:nvPr>
        </p:nvSpPr>
        <p:spPr>
          <a:xfrm>
            <a:off x="678881" y="603666"/>
            <a:ext cx="10834233" cy="612775"/>
          </a:xfrm>
        </p:spPr>
        <p:txBody>
          <a:bodyPr anchor="ctr">
            <a:normAutofit/>
          </a:bodyPr>
          <a:lstStyle/>
          <a:p>
            <a:r>
              <a:rPr lang="en-US"/>
              <a:t>Analysis of Individual Categorical Variables</a:t>
            </a:r>
            <a:endParaRPr lang="en-IN"/>
          </a:p>
        </p:txBody>
      </p:sp>
      <p:pic>
        <p:nvPicPr>
          <p:cNvPr id="4" name="Picture 3">
            <a:extLst>
              <a:ext uri="{FF2B5EF4-FFF2-40B4-BE49-F238E27FC236}">
                <a16:creationId xmlns:a16="http://schemas.microsoft.com/office/drawing/2014/main" id="{5133ADCA-FA8A-2E3C-0CA4-357CDE3A8103}"/>
              </a:ext>
            </a:extLst>
          </p:cNvPr>
          <p:cNvPicPr>
            <a:picLocks noChangeAspect="1"/>
          </p:cNvPicPr>
          <p:nvPr/>
        </p:nvPicPr>
        <p:blipFill>
          <a:blip r:embed="rId2"/>
          <a:srcRect l="5004" r="2" b="2"/>
          <a:stretch/>
        </p:blipFill>
        <p:spPr>
          <a:xfrm>
            <a:off x="678881" y="1659835"/>
            <a:ext cx="5340919" cy="4399442"/>
          </a:xfrm>
          <a:prstGeom prst="rect">
            <a:avLst/>
          </a:prstGeom>
          <a:noFill/>
        </p:spPr>
      </p:pic>
      <p:sp>
        <p:nvSpPr>
          <p:cNvPr id="3" name="Content Placeholder 2">
            <a:extLst>
              <a:ext uri="{FF2B5EF4-FFF2-40B4-BE49-F238E27FC236}">
                <a16:creationId xmlns:a16="http://schemas.microsoft.com/office/drawing/2014/main" id="{8A51D209-3DE3-C7B5-1BB8-3E2FD47A7B3C}"/>
              </a:ext>
            </a:extLst>
          </p:cNvPr>
          <p:cNvSpPr>
            <a:spLocks noGrp="1"/>
          </p:cNvSpPr>
          <p:nvPr>
            <p:ph sz="half" idx="2"/>
          </p:nvPr>
        </p:nvSpPr>
        <p:spPr>
          <a:xfrm>
            <a:off x="6172199" y="1659835"/>
            <a:ext cx="5340917" cy="4399442"/>
          </a:xfr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buFont typeface="Wingdings" panose="05000000000000000000" pitchFamily="2" charset="2"/>
              <a:buChar char="Ø"/>
            </a:pPr>
            <a:r>
              <a:rPr lang="en-US" sz="1500" dirty="0"/>
              <a:t>The charts offer valuable insights into several key factors influencing breast cancer patients, including surgery types, cancer classifications, and molecular subtypes (such as integrative clusters and 3-gene classifiers).</a:t>
            </a:r>
          </a:p>
          <a:p>
            <a:pPr>
              <a:buFont typeface="Wingdings" panose="05000000000000000000" pitchFamily="2" charset="2"/>
              <a:buChar char="Ø"/>
            </a:pPr>
            <a:r>
              <a:rPr lang="en-US" sz="1500" dirty="0"/>
              <a:t>They highlight the distribution of tumor laterality, treatment approaches (chemotherapy and radiotherapy), and biomarker statuses (ER, PR, HER2).</a:t>
            </a:r>
          </a:p>
          <a:p>
            <a:pPr>
              <a:buFont typeface="Wingdings" panose="05000000000000000000" pitchFamily="2" charset="2"/>
              <a:buChar char="Ø"/>
            </a:pPr>
            <a:r>
              <a:rPr lang="en-US" sz="1500" dirty="0"/>
              <a:t>Additional information on histologic grade, tumor stage, survival outcomes, and relapse rates provides a thorough understanding of disease progression and treatment effectiveness.</a:t>
            </a:r>
          </a:p>
          <a:p>
            <a:pPr>
              <a:buFont typeface="Wingdings" panose="05000000000000000000" pitchFamily="2" charset="2"/>
              <a:buChar char="Ø"/>
            </a:pPr>
            <a:r>
              <a:rPr lang="en-US" sz="1500" dirty="0"/>
              <a:t>The distribution of oncotype codes may be useful in assessing recurrence risks and guiding treatment decisions.</a:t>
            </a:r>
          </a:p>
          <a:p>
            <a:pPr marL="0" indent="0">
              <a:buNone/>
            </a:pPr>
            <a:endParaRPr lang="en-US" sz="1500" dirty="0"/>
          </a:p>
        </p:txBody>
      </p:sp>
    </p:spTree>
    <p:extLst>
      <p:ext uri="{BB962C8B-B14F-4D97-AF65-F5344CB8AC3E}">
        <p14:creationId xmlns:p14="http://schemas.microsoft.com/office/powerpoint/2010/main" val="240240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678881" y="603666"/>
            <a:ext cx="10834233" cy="612775"/>
          </a:xfrm>
        </p:spPr>
        <p:txBody>
          <a:bodyPr anchor="ctr">
            <a:normAutofit/>
          </a:bodyPr>
          <a:lstStyle/>
          <a:p>
            <a:r>
              <a:rPr lang="en-US"/>
              <a:t>Heatmap of Correlations :</a:t>
            </a:r>
            <a:endParaRPr lang="en-IN" dirty="0"/>
          </a:p>
        </p:txBody>
      </p:sp>
      <p:pic>
        <p:nvPicPr>
          <p:cNvPr id="6" name="Picture 5">
            <a:extLst>
              <a:ext uri="{FF2B5EF4-FFF2-40B4-BE49-F238E27FC236}">
                <a16:creationId xmlns:a16="http://schemas.microsoft.com/office/drawing/2014/main" id="{114632D5-63B1-639F-C24F-9787E8848D6D}"/>
              </a:ext>
            </a:extLst>
          </p:cNvPr>
          <p:cNvPicPr>
            <a:picLocks noChangeAspect="1"/>
          </p:cNvPicPr>
          <p:nvPr/>
        </p:nvPicPr>
        <p:blipFill>
          <a:blip r:embed="rId2"/>
          <a:srcRect l="18110" r="854" b="-2"/>
          <a:stretch/>
        </p:blipFill>
        <p:spPr>
          <a:xfrm>
            <a:off x="678881" y="1659835"/>
            <a:ext cx="5340919" cy="4399442"/>
          </a:xfrm>
          <a:prstGeom prst="rect">
            <a:avLst/>
          </a:prstGeom>
          <a:noFill/>
        </p:spPr>
      </p:pic>
      <p:sp>
        <p:nvSpPr>
          <p:cNvPr id="5" name="Content Placeholder 4">
            <a:extLst>
              <a:ext uri="{FF2B5EF4-FFF2-40B4-BE49-F238E27FC236}">
                <a16:creationId xmlns:a16="http://schemas.microsoft.com/office/drawing/2014/main" id="{911E276C-DF85-3591-E888-F5B1B9B1522C}"/>
              </a:ext>
            </a:extLst>
          </p:cNvPr>
          <p:cNvSpPr>
            <a:spLocks noGrp="1"/>
          </p:cNvSpPr>
          <p:nvPr>
            <p:ph sz="half" idx="2"/>
          </p:nvPr>
        </p:nvSpPr>
        <p:spPr>
          <a:xfrm>
            <a:off x="6172199" y="1659835"/>
            <a:ext cx="5340917" cy="4399442"/>
          </a:xfrm>
        </p:spPr>
        <p:txBody>
          <a:bodyPr>
            <a:normAutofit/>
          </a:bodyPr>
          <a:lstStyle/>
          <a:p>
            <a:pPr>
              <a:buFont typeface="Wingdings" panose="05000000000000000000" pitchFamily="2" charset="2"/>
              <a:buChar char="Ø"/>
            </a:pPr>
            <a:r>
              <a:rPr lang="en-US" sz="1500" b="1" dirty="0"/>
              <a:t>Strongest Correlation:</a:t>
            </a:r>
            <a:r>
              <a:rPr lang="en-US" sz="1500" dirty="0"/>
              <a:t> The Nottingham Prognostic Index and Lymph Nodes Examined Positive show a strong positive correlation (0.68), reinforcing their combined prognostic value. Update the slide to highlight this as a key insight.</a:t>
            </a:r>
          </a:p>
          <a:p>
            <a:pPr>
              <a:buFont typeface="Wingdings" panose="05000000000000000000" pitchFamily="2" charset="2"/>
              <a:buChar char="Ø"/>
            </a:pPr>
            <a:r>
              <a:rPr lang="en-US" sz="1500" b="1" dirty="0"/>
              <a:t>Moderate Correlation Between Survival Metrics: </a:t>
            </a:r>
            <a:r>
              <a:rPr lang="en-US" sz="1500" dirty="0"/>
              <a:t>Overall Survival (Months) and Relapse-Free Status (Months) have a moderate correlation (0.71), indicating a relationship but not a perfect dependency. Emphasize this in the analysis.</a:t>
            </a:r>
          </a:p>
          <a:p>
            <a:pPr>
              <a:buFont typeface="Wingdings" panose="05000000000000000000" pitchFamily="2" charset="2"/>
              <a:buChar char="Ø"/>
            </a:pPr>
            <a:r>
              <a:rPr lang="en-US" sz="1500" b="1" dirty="0"/>
              <a:t>Tumor Size's Weak Influence: </a:t>
            </a:r>
            <a:r>
              <a:rPr lang="en-US" sz="1500" dirty="0"/>
              <a:t>Tumor Size has weak correlations with all other attributes, suggesting it may have an independent role in patient prognosis. Consider updating the explanation to clarify this finding.</a:t>
            </a:r>
          </a:p>
          <a:p>
            <a:pPr>
              <a:buFont typeface="Wingdings" panose="05000000000000000000" pitchFamily="2" charset="2"/>
              <a:buChar char="Ø"/>
            </a:pPr>
            <a:r>
              <a:rPr lang="en-US" sz="1500" b="1" dirty="0"/>
              <a:t>General Trend Observation: </a:t>
            </a:r>
            <a:r>
              <a:rPr lang="en-US" sz="1500" dirty="0"/>
              <a:t>Most attributes have low-to-moderate correlations, indicating that multiple independent factors contribute to patient outcomes. </a:t>
            </a:r>
            <a:endParaRPr lang="en-IN" sz="1500" dirty="0"/>
          </a:p>
        </p:txBody>
      </p:sp>
    </p:spTree>
    <p:extLst>
      <p:ext uri="{BB962C8B-B14F-4D97-AF65-F5344CB8AC3E}">
        <p14:creationId xmlns:p14="http://schemas.microsoft.com/office/powerpoint/2010/main" val="134442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AFF77-3480-5161-5C33-30AD9EC3FCE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493D75-22CB-E0CA-2454-1BDA9BEFF50F}"/>
              </a:ext>
            </a:extLst>
          </p:cNvPr>
          <p:cNvSpPr>
            <a:spLocks noGrp="1"/>
          </p:cNvSpPr>
          <p:nvPr>
            <p:ph type="title"/>
          </p:nvPr>
        </p:nvSpPr>
        <p:spPr/>
        <p:txBody>
          <a:bodyPr>
            <a:normAutofit/>
          </a:bodyPr>
          <a:lstStyle/>
          <a:p>
            <a:r>
              <a:rPr lang="en-IN" u="sng" dirty="0"/>
              <a:t>Data Preparation Steps:</a:t>
            </a:r>
            <a:endParaRPr lang="en-US" u="sng" dirty="0"/>
          </a:p>
        </p:txBody>
      </p:sp>
      <p:sp>
        <p:nvSpPr>
          <p:cNvPr id="24" name="Content Placeholder 23">
            <a:extLst>
              <a:ext uri="{FF2B5EF4-FFF2-40B4-BE49-F238E27FC236}">
                <a16:creationId xmlns:a16="http://schemas.microsoft.com/office/drawing/2014/main" id="{C24B9DA3-F951-5671-C042-5AF67EE283CD}"/>
              </a:ext>
            </a:extLst>
          </p:cNvPr>
          <p:cNvSpPr>
            <a:spLocks noGrp="1"/>
          </p:cNvSpPr>
          <p:nvPr>
            <p:ph idx="1"/>
          </p:nvPr>
        </p:nvSpPr>
        <p:spPr>
          <a:xfrm>
            <a:off x="256478" y="1675075"/>
            <a:ext cx="11742234" cy="4398066"/>
          </a:xfrm>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p:txBody>
      </p:sp>
      <p:sp>
        <p:nvSpPr>
          <p:cNvPr id="25" name="Arrow: Striped Right 24">
            <a:extLst>
              <a:ext uri="{FF2B5EF4-FFF2-40B4-BE49-F238E27FC236}">
                <a16:creationId xmlns:a16="http://schemas.microsoft.com/office/drawing/2014/main" id="{366487A4-F892-3751-DA84-B644C091407B}"/>
              </a:ext>
            </a:extLst>
          </p:cNvPr>
          <p:cNvSpPr/>
          <p:nvPr/>
        </p:nvSpPr>
        <p:spPr>
          <a:xfrm>
            <a:off x="678881" y="1326279"/>
            <a:ext cx="3423424" cy="1388327"/>
          </a:xfrm>
          <a:prstGeom prst="stripedRightArrow">
            <a:avLst/>
          </a:prstGeom>
          <a:solidFill>
            <a:schemeClr val="accent6">
              <a:lumMod val="50000"/>
            </a:schemeClr>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DEFINING TARGET AND FEATURES:</a:t>
            </a:r>
          </a:p>
          <a:p>
            <a:pPr algn="ctr"/>
            <a:endParaRPr lang="en-IN" sz="1600" b="1" dirty="0"/>
          </a:p>
        </p:txBody>
      </p:sp>
      <p:sp>
        <p:nvSpPr>
          <p:cNvPr id="32" name="Arrow: Striped Right 31">
            <a:extLst>
              <a:ext uri="{FF2B5EF4-FFF2-40B4-BE49-F238E27FC236}">
                <a16:creationId xmlns:a16="http://schemas.microsoft.com/office/drawing/2014/main" id="{5F13DD33-039A-B275-BF68-A623E7ED4105}"/>
              </a:ext>
            </a:extLst>
          </p:cNvPr>
          <p:cNvSpPr/>
          <p:nvPr/>
        </p:nvSpPr>
        <p:spPr>
          <a:xfrm>
            <a:off x="4271586" y="1326279"/>
            <a:ext cx="3423424" cy="1388327"/>
          </a:xfrm>
          <a:prstGeom prst="stripedRightArrow">
            <a:avLst/>
          </a:prstGeom>
          <a:solidFill>
            <a:schemeClr val="accent4">
              <a:lumMod val="50000"/>
            </a:schemeClr>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ENCODING AND SCALING:</a:t>
            </a:r>
          </a:p>
          <a:p>
            <a:pPr algn="ctr"/>
            <a:endParaRPr lang="en-IN" b="1" dirty="0"/>
          </a:p>
        </p:txBody>
      </p:sp>
      <p:sp>
        <p:nvSpPr>
          <p:cNvPr id="33" name="Arrow: Striped Right 32">
            <a:extLst>
              <a:ext uri="{FF2B5EF4-FFF2-40B4-BE49-F238E27FC236}">
                <a16:creationId xmlns:a16="http://schemas.microsoft.com/office/drawing/2014/main" id="{D9CA3BD2-F940-1F5E-0EF1-355D7B7D2769}"/>
              </a:ext>
            </a:extLst>
          </p:cNvPr>
          <p:cNvSpPr/>
          <p:nvPr/>
        </p:nvSpPr>
        <p:spPr>
          <a:xfrm>
            <a:off x="7977146" y="1326278"/>
            <a:ext cx="3535972" cy="1388327"/>
          </a:xfrm>
          <a:prstGeom prst="stripedRightArrow">
            <a:avLst/>
          </a:prstGeom>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SPLITTING THE DATASET:</a:t>
            </a:r>
          </a:p>
          <a:p>
            <a:pPr algn="ctr"/>
            <a:endParaRPr lang="en-IN" b="1" dirty="0"/>
          </a:p>
        </p:txBody>
      </p:sp>
      <p:sp>
        <p:nvSpPr>
          <p:cNvPr id="34" name="Rectangle 33">
            <a:extLst>
              <a:ext uri="{FF2B5EF4-FFF2-40B4-BE49-F238E27FC236}">
                <a16:creationId xmlns:a16="http://schemas.microsoft.com/office/drawing/2014/main" id="{9F670310-1DE7-7165-B96B-BFEF40FE107A}"/>
              </a:ext>
            </a:extLst>
          </p:cNvPr>
          <p:cNvSpPr/>
          <p:nvPr/>
        </p:nvSpPr>
        <p:spPr>
          <a:xfrm>
            <a:off x="678881" y="2943922"/>
            <a:ext cx="2738965" cy="3129218"/>
          </a:xfrm>
          <a:prstGeom prst="rect">
            <a:avLst/>
          </a:prstGeom>
          <a:solidFill>
            <a:schemeClr val="accent6">
              <a:lumMod val="40000"/>
              <a:lumOff val="60000"/>
            </a:schemeClr>
          </a:solidFill>
          <a:ln>
            <a:solidFill>
              <a:schemeClr val="bg1"/>
            </a:solidFill>
          </a:ln>
          <a:effectLst>
            <a:outerShdw blurRad="50800" dist="50800" dir="5400000" algn="ctr" rotWithShape="0">
              <a:srgbClr val="000000"/>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marR="0" lvl="0" indent="-228600"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The target variable for prediction is </a:t>
            </a:r>
            <a:r>
              <a:rPr kumimoji="0" lang="en-US" b="1"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Patient’s Vital Status</a:t>
            </a:r>
            <a:r>
              <a:rPr kumimoji="0" lang="en-US"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a:t>
            </a:r>
          </a:p>
          <a:p>
            <a:pPr marL="228600" marR="0" lvl="0" indent="-228600"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To prevent data leakage, we exclude </a:t>
            </a:r>
            <a:r>
              <a:rPr kumimoji="0" lang="en-US" b="1"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Overall Survival Status  </a:t>
            </a:r>
            <a:r>
              <a:rPr kumimoji="0" lang="en-US"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from the dataset.</a:t>
            </a:r>
            <a:endParaRPr kumimoji="0" lang="en-IN" b="1"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endParaRPr>
          </a:p>
          <a:p>
            <a:pPr algn="ctr"/>
            <a:endParaRPr lang="en-IN" dirty="0"/>
          </a:p>
        </p:txBody>
      </p:sp>
      <p:sp>
        <p:nvSpPr>
          <p:cNvPr id="35" name="Rectangle 34">
            <a:extLst>
              <a:ext uri="{FF2B5EF4-FFF2-40B4-BE49-F238E27FC236}">
                <a16:creationId xmlns:a16="http://schemas.microsoft.com/office/drawing/2014/main" id="{F3C51028-3A35-2E46-D3F7-55F34E5AA05F}"/>
              </a:ext>
            </a:extLst>
          </p:cNvPr>
          <p:cNvSpPr/>
          <p:nvPr/>
        </p:nvSpPr>
        <p:spPr>
          <a:xfrm>
            <a:off x="7977145" y="2943923"/>
            <a:ext cx="2828386" cy="3129216"/>
          </a:xfrm>
          <a:prstGeom prst="rect">
            <a:avLst/>
          </a:prstGeom>
          <a:solidFill>
            <a:schemeClr val="tx2">
              <a:lumMod val="40000"/>
              <a:lumOff val="60000"/>
            </a:schemeClr>
          </a:solidFill>
          <a:ln>
            <a:solidFill>
              <a:schemeClr val="bg1"/>
            </a:solidFill>
          </a:ln>
          <a:effectLst>
            <a:outerShdw blurRad="50800" dist="50800" dir="5400000" algn="ctr" rotWithShape="0">
              <a:srgbClr val="000000"/>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lang="en-US" sz="1600" dirty="0">
              <a:solidFill>
                <a:srgbClr val="E7E6E6">
                  <a:lumMod val="10000"/>
                </a:srgbClr>
              </a:solidFill>
              <a:latin typeface="Calibri Light" panose="020F0302020204030204"/>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endParaRPr>
          </a:p>
          <a:p>
            <a:pPr marL="228600" marR="0" lvl="0" indent="-228600"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The data is split into </a:t>
            </a:r>
            <a:r>
              <a:rPr kumimoji="0" lang="en-US" b="1"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80% training</a:t>
            </a:r>
            <a:r>
              <a:rPr kumimoji="0" lang="en-US"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 and </a:t>
            </a:r>
            <a:r>
              <a:rPr kumimoji="0" lang="en-US" b="1"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20% testing</a:t>
            </a:r>
            <a:r>
              <a:rPr kumimoji="0" lang="en-US"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 sets.</a:t>
            </a:r>
          </a:p>
          <a:p>
            <a:pPr marL="228600" indent="-228600">
              <a:lnSpc>
                <a:spcPct val="90000"/>
              </a:lnSpc>
              <a:spcBef>
                <a:spcPts val="1000"/>
              </a:spcBef>
              <a:buFont typeface="Wingdings" panose="05000000000000000000" pitchFamily="2" charset="2"/>
              <a:buChar char="Ø"/>
              <a:defRPr/>
            </a:pPr>
            <a:r>
              <a:rPr lang="en-US" dirty="0">
                <a:solidFill>
                  <a:srgbClr val="E7E6E6">
                    <a:lumMod val="10000"/>
                  </a:srgbClr>
                </a:solidFill>
                <a:latin typeface="Calibri Light" panose="020F0302020204030204"/>
              </a:rPr>
              <a:t>The dataset is separated into:</a:t>
            </a:r>
          </a:p>
          <a:p>
            <a:pPr marL="685800" marR="0" lvl="1" indent="-228600"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1"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X (Independent Variables):</a:t>
            </a:r>
            <a:r>
              <a:rPr kumimoji="0" lang="en-US" sz="1600"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 Features used for prediction.</a:t>
            </a:r>
          </a:p>
          <a:p>
            <a:pPr marL="685800" lvl="1" indent="-228600">
              <a:lnSpc>
                <a:spcPct val="90000"/>
              </a:lnSpc>
              <a:spcBef>
                <a:spcPts val="500"/>
              </a:spcBef>
              <a:buFont typeface="Wingdings" panose="05000000000000000000" pitchFamily="2" charset="2"/>
              <a:buChar char="§"/>
              <a:defRPr/>
            </a:pPr>
            <a:r>
              <a:rPr lang="en-US" sz="1600" dirty="0">
                <a:solidFill>
                  <a:srgbClr val="E7E6E6">
                    <a:lumMod val="10000"/>
                  </a:srgbClr>
                </a:solidFill>
                <a:latin typeface="Calibri Light" panose="020F0302020204030204"/>
              </a:rPr>
              <a:t>y (Dependent Variable): The target outcome we aim to predict.</a:t>
            </a:r>
            <a:endParaRPr lang="en-IN" sz="1600" dirty="0">
              <a:solidFill>
                <a:srgbClr val="E7E6E6">
                  <a:lumMod val="10000"/>
                </a:srgbClr>
              </a:solidFill>
              <a:latin typeface="Calibri Light" panose="020F0302020204030204"/>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endParaRPr lang="en-IN" sz="1600" dirty="0">
              <a:solidFill>
                <a:srgbClr val="E7E6E6">
                  <a:lumMod val="10000"/>
                </a:srgbClr>
              </a:solidFill>
              <a:latin typeface="Calibri Light" panose="020F0302020204030204"/>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lang="en-IN" sz="1600" dirty="0">
              <a:solidFill>
                <a:srgbClr val="E7E6E6">
                  <a:lumMod val="10000"/>
                </a:srgbClr>
              </a:solidFill>
              <a:latin typeface="Calibri Light" panose="020F0302020204030204"/>
            </a:endParaRPr>
          </a:p>
          <a:p>
            <a:pPr algn="ctr"/>
            <a:endParaRPr lang="en-IN" dirty="0"/>
          </a:p>
        </p:txBody>
      </p:sp>
      <p:sp>
        <p:nvSpPr>
          <p:cNvPr id="36" name="Rectangle 35">
            <a:extLst>
              <a:ext uri="{FF2B5EF4-FFF2-40B4-BE49-F238E27FC236}">
                <a16:creationId xmlns:a16="http://schemas.microsoft.com/office/drawing/2014/main" id="{C5678BA3-EE4E-4CD1-B847-618BA283FA68}"/>
              </a:ext>
            </a:extLst>
          </p:cNvPr>
          <p:cNvSpPr/>
          <p:nvPr/>
        </p:nvSpPr>
        <p:spPr>
          <a:xfrm>
            <a:off x="4328013" y="2943922"/>
            <a:ext cx="2738965" cy="3129217"/>
          </a:xfrm>
          <a:prstGeom prst="rect">
            <a:avLst/>
          </a:prstGeom>
          <a:solidFill>
            <a:schemeClr val="accent4">
              <a:lumMod val="40000"/>
              <a:lumOff val="60000"/>
            </a:schemeClr>
          </a:solidFill>
          <a:ln>
            <a:solidFill>
              <a:schemeClr val="bg1"/>
            </a:solidFill>
          </a:ln>
          <a:effectLst>
            <a:outerShdw blurRad="50800" dist="50800" dir="5400000" algn="ctr" rotWithShape="0">
              <a:srgbClr val="000000"/>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marR="0" lvl="0" indent="-228600"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Convert categorical columns into dummy variables for proper model interpretation.</a:t>
            </a:r>
          </a:p>
          <a:p>
            <a:pPr marL="228600" marR="0" lvl="0" indent="-228600"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rPr>
              <a:t>Normalize numerical features to ensure consistency in model training.</a:t>
            </a:r>
            <a:endParaRPr kumimoji="0" lang="en-IN" b="1"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E7E6E6">
                  <a:lumMod val="10000"/>
                </a:srgbClr>
              </a:solidFill>
              <a:effectLst/>
              <a:uLnTx/>
              <a:uFillTx/>
              <a:latin typeface="Calibri Light" panose="020F0302020204030204"/>
              <a:ea typeface="+mn-ea"/>
              <a:cs typeface="+mn-cs"/>
            </a:endParaRPr>
          </a:p>
          <a:p>
            <a:pPr algn="ctr"/>
            <a:endParaRPr lang="en-IN" dirty="0"/>
          </a:p>
        </p:txBody>
      </p:sp>
    </p:spTree>
    <p:extLst>
      <p:ext uri="{BB962C8B-B14F-4D97-AF65-F5344CB8AC3E}">
        <p14:creationId xmlns:p14="http://schemas.microsoft.com/office/powerpoint/2010/main" val="1338285576"/>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7098</TotalTime>
  <Words>1512</Words>
  <Application>Microsoft Office PowerPoint</Application>
  <PresentationFormat>Widescreen</PresentationFormat>
  <Paragraphs>117</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BIA Template</vt:lpstr>
      <vt:lpstr>PowerPoint Presentation</vt:lpstr>
      <vt:lpstr>Dataset Overview</vt:lpstr>
      <vt:lpstr>Data Cleaning &amp; Transformation</vt:lpstr>
      <vt:lpstr>Treating Missing Data</vt:lpstr>
      <vt:lpstr>Exploratory Data Analysis (EDA):</vt:lpstr>
      <vt:lpstr>Analysis of Individual Numerical Variables</vt:lpstr>
      <vt:lpstr>Analysis of Individual Categorical Variables</vt:lpstr>
      <vt:lpstr>Heatmap of Correlations :</vt:lpstr>
      <vt:lpstr>Data Preparation Steps:</vt:lpstr>
      <vt:lpstr>Machine Learning Models - Overview</vt:lpstr>
      <vt:lpstr>Model Performance Comparison</vt:lpstr>
      <vt:lpstr> Key Findings &amp; Insights</vt:lpstr>
      <vt:lpstr>Model Evaluation &amp; Key Takeaways</vt:lpstr>
      <vt:lpstr>Limitations &amp; Future Directions</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Harshavardhan S J</cp:lastModifiedBy>
  <cp:revision>2258</cp:revision>
  <dcterms:created xsi:type="dcterms:W3CDTF">2020-12-23T13:36:00Z</dcterms:created>
  <dcterms:modified xsi:type="dcterms:W3CDTF">2025-02-06T08:28:06Z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