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67" r:id="rId4"/>
    <p:sldId id="268" r:id="rId5"/>
    <p:sldId id="269" r:id="rId6"/>
    <p:sldId id="271" r:id="rId7"/>
    <p:sldId id="272" r:id="rId8"/>
    <p:sldId id="266" r:id="rId9"/>
    <p:sldId id="273" r:id="rId10"/>
    <p:sldId id="274" r:id="rId11"/>
    <p:sldId id="281" r:id="rId12"/>
    <p:sldId id="277" r:id="rId13"/>
    <p:sldId id="278" r:id="rId14"/>
    <p:sldId id="283" r:id="rId15"/>
    <p:sldId id="284" r:id="rId16"/>
    <p:sldId id="291" r:id="rId17"/>
    <p:sldId id="285" r:id="rId18"/>
    <p:sldId id="286" r:id="rId19"/>
    <p:sldId id="287" r:id="rId20"/>
    <p:sldId id="288" r:id="rId21"/>
    <p:sldId id="289" r:id="rId22"/>
    <p:sldId id="29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 S J" initials="KSJ" lastIdx="1" clrIdx="0">
    <p:extLst>
      <p:ext uri="{19B8F6BF-5375-455C-9EA6-DF929625EA0E}">
        <p15:presenceInfo xmlns:p15="http://schemas.microsoft.com/office/powerpoint/2012/main" userId="K S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34" autoAdjust="0"/>
    <p:restoredTop sz="94262" autoAdjust="0"/>
  </p:normalViewPr>
  <p:slideViewPr>
    <p:cSldViewPr snapToGrid="0">
      <p:cViewPr varScale="1">
        <p:scale>
          <a:sx n="108" d="100"/>
          <a:sy n="108" d="100"/>
        </p:scale>
        <p:origin x="5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95ED4-5C93-4D44-B20F-3C929A232BD4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CBD3C-5D8C-4D74-8F30-3E3CE71F3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708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xgjs.tistory.com/181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깃은 명령어를 기본으로 한 명령어 프로그램이다</a:t>
            </a:r>
            <a:r>
              <a:rPr lang="en-US" altLang="ko-KR" dirty="0"/>
              <a:t>. </a:t>
            </a:r>
            <a:r>
              <a:rPr lang="ko-KR" altLang="en-US" dirty="0"/>
              <a:t>그래서 터미널에서 커맨드로 </a:t>
            </a:r>
            <a:r>
              <a:rPr lang="ko-KR" altLang="en-US" dirty="0" err="1"/>
              <a:t>배워야지</a:t>
            </a:r>
            <a:r>
              <a:rPr lang="ko-KR" altLang="en-US" dirty="0"/>
              <a:t> 깃을 정확하게 사용 </a:t>
            </a:r>
            <a:r>
              <a:rPr lang="en-US" altLang="ko-KR" dirty="0"/>
              <a:t>–</a:t>
            </a:r>
            <a:r>
              <a:rPr lang="en-US" altLang="ko-KR" dirty="0" err="1"/>
              <a:t>ui</a:t>
            </a:r>
            <a:r>
              <a:rPr lang="ko-KR" altLang="en-US" dirty="0"/>
              <a:t> 도 많고 깃홈페이지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CBD3C-5D8C-4D74-8F30-3E3CE71F3E6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216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CBD3C-5D8C-4D74-8F30-3E3CE71F3E6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461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CBD3C-5D8C-4D74-8F30-3E3CE71F3E6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402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CBD3C-5D8C-4D74-8F30-3E3CE71F3E6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249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CBD3C-5D8C-4D74-8F30-3E3CE71F3E6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963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CBD3C-5D8C-4D74-8F30-3E3CE71F3E6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249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CBD3C-5D8C-4D74-8F30-3E3CE71F3E6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393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CBD3C-5D8C-4D74-8F30-3E3CE71F3E6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801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CBD3C-5D8C-4D74-8F30-3E3CE71F3E6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974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CBD3C-5D8C-4D74-8F30-3E3CE71F3E6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8774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CBD3C-5D8C-4D74-8F30-3E3CE71F3E6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933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23232"/>
                </a:solidFill>
                <a:effectLst/>
                <a:latin typeface="-apple-system"/>
              </a:rPr>
              <a:t>설치는 아무나 할 수 있는 것은 아니고 </a:t>
            </a:r>
            <a:r>
              <a:rPr lang="en-US" altLang="ko-KR" b="0" i="0" dirty="0">
                <a:solidFill>
                  <a:srgbClr val="323232"/>
                </a:solidFill>
                <a:effectLst/>
                <a:latin typeface="-apple-system"/>
              </a:rPr>
              <a:t>SourceTree</a:t>
            </a:r>
            <a:r>
              <a:rPr lang="ko-KR" altLang="en-US" b="0" i="0" dirty="0">
                <a:solidFill>
                  <a:srgbClr val="323232"/>
                </a:solidFill>
                <a:effectLst/>
                <a:latin typeface="-apple-system"/>
              </a:rPr>
              <a:t>에 회원가입을 하고 로그인을 해야 설치를 할 수 있습니다</a:t>
            </a:r>
            <a:r>
              <a:rPr lang="en-US" altLang="ko-KR" b="0" i="0" dirty="0">
                <a:solidFill>
                  <a:srgbClr val="323232"/>
                </a:solidFill>
                <a:effectLst/>
                <a:latin typeface="-apple-system"/>
              </a:rPr>
              <a:t>. SourceTree</a:t>
            </a:r>
            <a:r>
              <a:rPr lang="ko-KR" altLang="en-US" b="0" i="0" dirty="0">
                <a:solidFill>
                  <a:srgbClr val="323232"/>
                </a:solidFill>
                <a:effectLst/>
                <a:latin typeface="-apple-system"/>
              </a:rPr>
              <a:t>는 </a:t>
            </a:r>
            <a:r>
              <a:rPr lang="en-US" altLang="ko-KR" b="1" i="0" dirty="0">
                <a:solidFill>
                  <a:srgbClr val="323232"/>
                </a:solidFill>
                <a:effectLst/>
                <a:latin typeface="-apple-system"/>
              </a:rPr>
              <a:t>Jira</a:t>
            </a:r>
            <a:r>
              <a:rPr lang="en-US" altLang="ko-KR" b="0" i="0" dirty="0">
                <a:solidFill>
                  <a:srgbClr val="323232"/>
                </a:solidFill>
                <a:effectLst/>
                <a:latin typeface="-apple-system"/>
              </a:rPr>
              <a:t>, </a:t>
            </a:r>
            <a:r>
              <a:rPr lang="en-US" altLang="ko-KR" b="1" i="0" dirty="0">
                <a:solidFill>
                  <a:srgbClr val="323232"/>
                </a:solidFill>
                <a:effectLst/>
                <a:latin typeface="-apple-system"/>
              </a:rPr>
              <a:t>Trello</a:t>
            </a:r>
            <a:r>
              <a:rPr lang="ko-KR" altLang="en-US" b="0" i="0" dirty="0">
                <a:solidFill>
                  <a:srgbClr val="323232"/>
                </a:solidFill>
                <a:effectLst/>
                <a:latin typeface="-apple-system"/>
              </a:rPr>
              <a:t>를 제작하고 운영하는 </a:t>
            </a:r>
            <a:r>
              <a:rPr lang="en-US" altLang="ko-KR" b="1" i="0" dirty="0">
                <a:solidFill>
                  <a:srgbClr val="323232"/>
                </a:solidFill>
                <a:effectLst/>
                <a:latin typeface="-apple-system"/>
              </a:rPr>
              <a:t>Atlassian</a:t>
            </a:r>
            <a:r>
              <a:rPr lang="ko-KR" altLang="en-US" b="0" i="0" dirty="0">
                <a:solidFill>
                  <a:srgbClr val="323232"/>
                </a:solidFill>
                <a:effectLst/>
                <a:latin typeface="-apple-system"/>
              </a:rPr>
              <a:t>이라는 유명한 회사에서 만든 프로그램입니다</a:t>
            </a:r>
            <a:r>
              <a:rPr lang="en-US" altLang="ko-KR" b="0" i="0" dirty="0">
                <a:solidFill>
                  <a:srgbClr val="323232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323232"/>
                </a:solidFill>
                <a:effectLst/>
                <a:latin typeface="-apple-system"/>
              </a:rPr>
              <a:t>또한 이 회사는 </a:t>
            </a:r>
            <a:r>
              <a:rPr lang="en-US" altLang="ko-KR" b="0" i="0" dirty="0" err="1">
                <a:solidFill>
                  <a:srgbClr val="323232"/>
                </a:solidFill>
                <a:effectLst/>
                <a:latin typeface="-apple-system"/>
              </a:rPr>
              <a:t>Github</a:t>
            </a:r>
            <a:r>
              <a:rPr lang="ko-KR" altLang="en-US" b="0" i="0" dirty="0">
                <a:solidFill>
                  <a:srgbClr val="323232"/>
                </a:solidFill>
                <a:effectLst/>
                <a:latin typeface="-apple-system"/>
              </a:rPr>
              <a:t>같은 </a:t>
            </a:r>
            <a:r>
              <a:rPr lang="en-US" altLang="ko-KR" b="1" i="0" dirty="0">
                <a:solidFill>
                  <a:srgbClr val="323232"/>
                </a:solidFill>
                <a:effectLst/>
                <a:latin typeface="-apple-system"/>
              </a:rPr>
              <a:t>Bitbucket</a:t>
            </a:r>
            <a:r>
              <a:rPr lang="ko-KR" altLang="en-US" b="0" i="0" dirty="0">
                <a:solidFill>
                  <a:srgbClr val="323232"/>
                </a:solidFill>
                <a:effectLst/>
                <a:latin typeface="-apple-system"/>
              </a:rPr>
              <a:t>도 운영하고 있는데요</a:t>
            </a:r>
            <a:r>
              <a:rPr lang="en-US" altLang="ko-KR" b="0" i="0" dirty="0">
                <a:solidFill>
                  <a:srgbClr val="323232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323232"/>
                </a:solidFill>
                <a:effectLst/>
                <a:latin typeface="-apple-system"/>
              </a:rPr>
              <a:t>원래는 이 </a:t>
            </a:r>
            <a:r>
              <a:rPr lang="en-US" altLang="ko-KR" b="0" i="0" dirty="0">
                <a:solidFill>
                  <a:srgbClr val="323232"/>
                </a:solidFill>
                <a:effectLst/>
                <a:latin typeface="-apple-system"/>
              </a:rPr>
              <a:t>Bitbucket</a:t>
            </a:r>
            <a:r>
              <a:rPr lang="ko-KR" altLang="en-US" b="0" i="0" dirty="0">
                <a:solidFill>
                  <a:srgbClr val="323232"/>
                </a:solidFill>
                <a:effectLst/>
                <a:latin typeface="-apple-system"/>
              </a:rPr>
              <a:t>을 이용하라고 </a:t>
            </a:r>
            <a:r>
              <a:rPr lang="en-US" altLang="ko-KR" b="0" i="0" dirty="0">
                <a:solidFill>
                  <a:srgbClr val="323232"/>
                </a:solidFill>
                <a:effectLst/>
                <a:latin typeface="-apple-system"/>
              </a:rPr>
              <a:t>SourceTree</a:t>
            </a:r>
            <a:r>
              <a:rPr lang="ko-KR" altLang="en-US" b="0" i="0" dirty="0">
                <a:solidFill>
                  <a:srgbClr val="323232"/>
                </a:solidFill>
                <a:effectLst/>
                <a:latin typeface="-apple-system"/>
              </a:rPr>
              <a:t>를 </a:t>
            </a:r>
            <a:r>
              <a:rPr lang="ko-KR" altLang="en-US" b="0" i="0" dirty="0" err="1">
                <a:solidFill>
                  <a:srgbClr val="323232"/>
                </a:solidFill>
                <a:effectLst/>
                <a:latin typeface="-apple-system"/>
              </a:rPr>
              <a:t>만든것</a:t>
            </a:r>
            <a:r>
              <a:rPr lang="ko-KR" altLang="en-US" b="0" i="0" dirty="0">
                <a:solidFill>
                  <a:srgbClr val="323232"/>
                </a:solidFill>
                <a:effectLst/>
                <a:latin typeface="-apple-system"/>
              </a:rPr>
              <a:t> 같은데 </a:t>
            </a:r>
            <a:r>
              <a:rPr lang="en-US" altLang="ko-KR" b="0" i="0" dirty="0" err="1">
                <a:solidFill>
                  <a:srgbClr val="323232"/>
                </a:solidFill>
                <a:effectLst/>
                <a:latin typeface="-apple-system"/>
              </a:rPr>
              <a:t>Github</a:t>
            </a:r>
            <a:r>
              <a:rPr lang="en-US" altLang="ko-KR" b="0" i="0" dirty="0">
                <a:solidFill>
                  <a:srgbClr val="323232"/>
                </a:solidFill>
                <a:effectLst/>
                <a:latin typeface="-apple-system"/>
              </a:rPr>
              <a:t>, Gitlab </a:t>
            </a:r>
            <a:r>
              <a:rPr lang="ko-KR" altLang="en-US" b="0" i="0" dirty="0">
                <a:solidFill>
                  <a:srgbClr val="323232"/>
                </a:solidFill>
                <a:effectLst/>
                <a:latin typeface="-apple-system"/>
              </a:rPr>
              <a:t>등 다른 </a:t>
            </a:r>
            <a:r>
              <a:rPr lang="en-US" altLang="ko-KR" b="0" i="0" dirty="0">
                <a:solidFill>
                  <a:srgbClr val="323232"/>
                </a:solidFill>
                <a:effectLst/>
                <a:latin typeface="-apple-system"/>
              </a:rPr>
              <a:t>Git</a:t>
            </a:r>
            <a:r>
              <a:rPr lang="ko-KR" altLang="en-US" b="0" i="0" dirty="0">
                <a:solidFill>
                  <a:srgbClr val="323232"/>
                </a:solidFill>
                <a:effectLst/>
                <a:latin typeface="-apple-system"/>
              </a:rPr>
              <a:t>도 이용이 가능하도록 되어 있습니다</a:t>
            </a:r>
            <a:r>
              <a:rPr lang="en-US" altLang="ko-KR" b="0" i="0" dirty="0">
                <a:solidFill>
                  <a:srgbClr val="323232"/>
                </a:solidFill>
                <a:effectLst/>
                <a:latin typeface="-apple-system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b="0" i="0" dirty="0">
                <a:solidFill>
                  <a:srgbClr val="323232"/>
                </a:solidFill>
                <a:effectLst/>
                <a:latin typeface="-apple-system"/>
              </a:rPr>
              <a:t>출처</a:t>
            </a:r>
            <a:r>
              <a:rPr lang="en-US" altLang="ko-KR" b="0" i="0" dirty="0">
                <a:solidFill>
                  <a:srgbClr val="323232"/>
                </a:solidFill>
                <a:effectLst/>
                <a:latin typeface="-apple-system"/>
              </a:rPr>
              <a:t>: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-apple-system"/>
                <a:hlinkClick r:id="rId3"/>
              </a:rPr>
              <a:t>https://uxgjs.tistory.com/181</a:t>
            </a:r>
            <a:r>
              <a:rPr lang="ko-KR" altLang="en-US" b="0" i="0" dirty="0">
                <a:solidFill>
                  <a:srgbClr val="323232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323232"/>
                </a:solidFill>
                <a:effectLst/>
                <a:latin typeface="-apple-system"/>
              </a:rPr>
              <a:t>[UX </a:t>
            </a:r>
            <a:r>
              <a:rPr lang="ko-KR" altLang="en-US" b="0" i="0" dirty="0" err="1">
                <a:solidFill>
                  <a:srgbClr val="323232"/>
                </a:solidFill>
                <a:effectLst/>
                <a:latin typeface="-apple-system"/>
              </a:rPr>
              <a:t>공작소</a:t>
            </a:r>
            <a:r>
              <a:rPr lang="en-US" altLang="ko-KR" b="0" i="0" dirty="0">
                <a:solidFill>
                  <a:srgbClr val="323232"/>
                </a:solidFill>
                <a:effectLst/>
                <a:latin typeface="-apple-system"/>
              </a:rPr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CBD3C-5D8C-4D74-8F30-3E3CE71F3E6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615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CBD3C-5D8C-4D74-8F30-3E3CE71F3E6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251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CBD3C-5D8C-4D74-8F30-3E3CE71F3E6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311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CBD3C-5D8C-4D74-8F30-3E3CE71F3E6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270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CBD3C-5D8C-4D74-8F30-3E3CE71F3E6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600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CBD3C-5D8C-4D74-8F30-3E3CE71F3E6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934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CBD3C-5D8C-4D74-8F30-3E3CE71F3E6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929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CBD3C-5D8C-4D74-8F30-3E3CE71F3E6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216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CBD3C-5D8C-4D74-8F30-3E3CE71F3E6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1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3B4E9-9BEF-458B-8C51-6A8E913A6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028BFE-8753-41BD-BF2A-A6947AF15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452D53-C786-454A-A406-ED9993F0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5057-AA3A-4D24-BE3B-779EBF54A21A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A16E04-EF90-488D-B59A-36BBF8C3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4E11DA-5C1B-4061-8A70-7B27956B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85F2-5807-44AE-B72B-F89461465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53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E2241-8FEA-45E7-9446-865DB4652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13F2CD-EBC2-4B18-B621-D0E49F3B3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AF47F7-9020-47A9-92E8-0189C24C7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5057-AA3A-4D24-BE3B-779EBF54A21A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B4E978-FB20-4BBF-B23E-31A45123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C3257C-A0D1-4FF1-87C6-90DFCE54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85F2-5807-44AE-B72B-F89461465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00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4F88A8-3944-441A-B88F-8447A42269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8D11F9-A0F5-4769-AD16-2DC52C9F6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32093C-3B2A-4EE5-8E55-CC830DE4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5057-AA3A-4D24-BE3B-779EBF54A21A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7BB232-F0A3-449E-90BB-A67E0AAB7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A4A24A-8F1C-4A85-A860-C04FC2E5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85F2-5807-44AE-B72B-F89461465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93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208C5-778C-427C-B3BB-F614E175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48B29-8206-4D12-8286-FCDA2923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2EC7A5-4BB7-41EB-8C65-3C94E1B24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5057-AA3A-4D24-BE3B-779EBF54A21A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8CD52-2A3F-4A90-BEFD-F03AF9CD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136DFD-5706-4AA1-92F8-CDF9E5E32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85F2-5807-44AE-B72B-F89461465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27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6F6EA-A6E5-4ECD-A966-1CB05C953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51AAD0-6894-40A5-B955-F9D4C6E29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EB3775-4E28-4F16-90A2-EB9822CC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5057-AA3A-4D24-BE3B-779EBF54A21A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B9A46A-A2A8-46B7-94C6-E5E839C0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14A58-7AB7-4404-BC71-593467473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85F2-5807-44AE-B72B-F89461465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39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7CCDB-FCAE-4CDB-89D4-5B2211647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DE0FF5-48FE-4640-ABBD-0591966DE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77C707-1D7C-4DD8-B128-27B5C5748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3F25-9C34-4131-842B-8BA99AB96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5057-AA3A-4D24-BE3B-779EBF54A21A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CC3E83-B74B-45E6-A6F7-CAA74F961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CE06C8-4552-44AF-BEE6-E311F7971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85F2-5807-44AE-B72B-F89461465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93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6AC5D-8C4C-4207-A2D1-78A9E4242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500011-2644-4F82-862C-3DEA38E73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3FF73A-7FFE-40D6-A02E-8D76146B3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035614-2CA1-4CB7-B31E-C09F34151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89FCE1-B302-4F08-ABD0-C95350797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0EF913-310E-4D62-81CA-30E806D2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5057-AA3A-4D24-BE3B-779EBF54A21A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EB5C37-515C-4E1F-9418-90FEB487F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513CBD-A849-4D60-A3F3-9388F3944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85F2-5807-44AE-B72B-F89461465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9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56EA5-5D54-4F46-8570-BFC2C2839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80AB38-27F8-4FA3-98C3-C82C0911B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5057-AA3A-4D24-BE3B-779EBF54A21A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527E4-EB14-47D2-BD75-4F00763A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FDFF0C-7E1A-4F82-A22D-4048ED2A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85F2-5807-44AE-B72B-F89461465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73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FCCBC5-5B82-4E75-90ED-CEFF7889D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5057-AA3A-4D24-BE3B-779EBF54A21A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185144-3792-4953-9ECB-3FBD44EE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CC1047-BB7F-4BC0-8757-4E169CE1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85F2-5807-44AE-B72B-F89461465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33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64C47-28C1-411F-B64C-E46272469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0E7D6B-A9B7-4FEF-B3BF-85C46E7FF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EA568A-27DF-4793-8ABE-2404AFFF3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D85D5A-306C-4C4F-8CD0-4C4CE908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5057-AA3A-4D24-BE3B-779EBF54A21A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A0DF95-4E75-46CD-98D9-5760AFF6F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BB5E0E-1C76-40B0-9AFF-38279977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85F2-5807-44AE-B72B-F89461465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930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09808-3410-429C-961C-63BFA346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1C5528-CC7C-4928-BD0C-4A589053E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AE219D-0206-430F-828A-DE9F9DAC3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9ABEFA-AC48-462E-85EB-CD3DF932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5057-AA3A-4D24-BE3B-779EBF54A21A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70EA8A-3DF3-43E6-8221-5FF76D88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053B2D-DDF4-468A-9F0F-60A2881F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85F2-5807-44AE-B72B-F89461465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2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13D6B4-1BC8-4841-BB31-CD88A1E7F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2B00FA-54EF-48CB-BA3A-F5C8FD433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3E4BE-434E-4A91-A242-B60D33B1F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95057-AA3A-4D24-BE3B-779EBF54A21A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FFBB86-A91C-40A3-A37A-E204A1E08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0C462-70B4-4BB0-B031-72017722C9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D85F2-5807-44AE-B72B-F89461465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95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B4B7534-3BC7-4A3B-A9C3-2B2455725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262" y="1006080"/>
            <a:ext cx="4275471" cy="24985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6830B-A73E-4F5D-B1C3-AE8A29DC9E01}"/>
              </a:ext>
            </a:extLst>
          </p:cNvPr>
          <p:cNvSpPr txBox="1"/>
          <p:nvPr/>
        </p:nvSpPr>
        <p:spPr>
          <a:xfrm>
            <a:off x="2356030" y="3504615"/>
            <a:ext cx="7479933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Introduction to Git and GitHub</a:t>
            </a:r>
          </a:p>
          <a:p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김소정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2021.01.22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98B3804-FCB3-4CB8-857F-6B32DD8C6F7F}"/>
              </a:ext>
            </a:extLst>
          </p:cNvPr>
          <p:cNvCxnSpPr>
            <a:cxnSpLocks/>
          </p:cNvCxnSpPr>
          <p:nvPr/>
        </p:nvCxnSpPr>
        <p:spPr>
          <a:xfrm>
            <a:off x="0" y="3353385"/>
            <a:ext cx="12192000" cy="0"/>
          </a:xfrm>
          <a:prstGeom prst="line">
            <a:avLst/>
          </a:prstGeom>
          <a:ln>
            <a:solidFill>
              <a:srgbClr val="32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213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F419060-1BB4-4BA0-8B49-E10CD8EEBE15}"/>
              </a:ext>
            </a:extLst>
          </p:cNvPr>
          <p:cNvCxnSpPr>
            <a:cxnSpLocks/>
          </p:cNvCxnSpPr>
          <p:nvPr/>
        </p:nvCxnSpPr>
        <p:spPr>
          <a:xfrm>
            <a:off x="0" y="654513"/>
            <a:ext cx="8952931" cy="0"/>
          </a:xfrm>
          <a:prstGeom prst="line">
            <a:avLst/>
          </a:prstGeom>
          <a:ln>
            <a:solidFill>
              <a:srgbClr val="32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ACC753-BE92-4AA2-9E17-7A15D7BD8494}"/>
              </a:ext>
            </a:extLst>
          </p:cNvPr>
          <p:cNvSpPr/>
          <p:nvPr/>
        </p:nvSpPr>
        <p:spPr>
          <a:xfrm>
            <a:off x="8279704" y="891859"/>
            <a:ext cx="3732756" cy="55840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②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559294-DDFA-46CF-B08B-AF9107A0F89A}"/>
              </a:ext>
            </a:extLst>
          </p:cNvPr>
          <p:cNvSpPr txBox="1"/>
          <p:nvPr/>
        </p:nvSpPr>
        <p:spPr>
          <a:xfrm>
            <a:off x="8430016" y="1261191"/>
            <a:ext cx="31951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권한을 요청하는 페이지 연동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초록색 버튼 클릭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깃허브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계정 비밀번호 입력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6EDEDC-397D-42B4-A7A3-7F65F9941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01" y="1261191"/>
            <a:ext cx="2595777" cy="51106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063A452-7C49-4B63-9E7E-22D090633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297" y="1469342"/>
            <a:ext cx="3781425" cy="4429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1208F5-D239-444D-9A7F-662D6F55916C}"/>
              </a:ext>
            </a:extLst>
          </p:cNvPr>
          <p:cNvSpPr txBox="1"/>
          <p:nvPr/>
        </p:nvSpPr>
        <p:spPr>
          <a:xfrm>
            <a:off x="0" y="87419"/>
            <a:ext cx="3198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깃허브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저장소 연동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7CC61D-386B-4C57-AAD2-FB80FE3B4773}"/>
              </a:ext>
            </a:extLst>
          </p:cNvPr>
          <p:cNvSpPr/>
          <p:nvPr/>
        </p:nvSpPr>
        <p:spPr>
          <a:xfrm>
            <a:off x="2172390" y="5714644"/>
            <a:ext cx="1153926" cy="3676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1FB30B-2F00-45F8-88B4-9B20E1CFC901}"/>
              </a:ext>
            </a:extLst>
          </p:cNvPr>
          <p:cNvSpPr/>
          <p:nvPr/>
        </p:nvSpPr>
        <p:spPr>
          <a:xfrm>
            <a:off x="4476465" y="3300976"/>
            <a:ext cx="2593638" cy="3676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262CF2-A195-4FEF-BB8D-1F2582B0B3DC}"/>
              </a:ext>
            </a:extLst>
          </p:cNvPr>
          <p:cNvSpPr txBox="1"/>
          <p:nvPr/>
        </p:nvSpPr>
        <p:spPr>
          <a:xfrm>
            <a:off x="2513898" y="6082289"/>
            <a:ext cx="470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08325A-A0F4-4A01-876C-77F3F35DB4E8}"/>
              </a:ext>
            </a:extLst>
          </p:cNvPr>
          <p:cNvSpPr txBox="1"/>
          <p:nvPr/>
        </p:nvSpPr>
        <p:spPr>
          <a:xfrm>
            <a:off x="7062218" y="3299289"/>
            <a:ext cx="449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911280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F419060-1BB4-4BA0-8B49-E10CD8EEBE15}"/>
              </a:ext>
            </a:extLst>
          </p:cNvPr>
          <p:cNvCxnSpPr>
            <a:cxnSpLocks/>
          </p:cNvCxnSpPr>
          <p:nvPr/>
        </p:nvCxnSpPr>
        <p:spPr>
          <a:xfrm>
            <a:off x="0" y="654513"/>
            <a:ext cx="8952931" cy="0"/>
          </a:xfrm>
          <a:prstGeom prst="line">
            <a:avLst/>
          </a:prstGeom>
          <a:ln>
            <a:solidFill>
              <a:srgbClr val="32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ACC753-BE92-4AA2-9E17-7A15D7BD8494}"/>
              </a:ext>
            </a:extLst>
          </p:cNvPr>
          <p:cNvSpPr/>
          <p:nvPr/>
        </p:nvSpPr>
        <p:spPr>
          <a:xfrm>
            <a:off x="8279704" y="891859"/>
            <a:ext cx="3732756" cy="55840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②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4738DC-A239-4A74-8837-3991676B4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96" y="1089903"/>
            <a:ext cx="7717994" cy="394324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CD10DEB-3E15-494F-BC2B-B35681A95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68" y="4386315"/>
            <a:ext cx="6814159" cy="188473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505891-C4B5-40E8-96A1-9A903954CC65}"/>
              </a:ext>
            </a:extLst>
          </p:cNvPr>
          <p:cNvSpPr/>
          <p:nvPr/>
        </p:nvSpPr>
        <p:spPr>
          <a:xfrm>
            <a:off x="515711" y="2759441"/>
            <a:ext cx="1950050" cy="32051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F299E7-D722-45B1-B350-E78B11E3D7CA}"/>
              </a:ext>
            </a:extLst>
          </p:cNvPr>
          <p:cNvSpPr/>
          <p:nvPr/>
        </p:nvSpPr>
        <p:spPr>
          <a:xfrm>
            <a:off x="5937382" y="3056484"/>
            <a:ext cx="472262" cy="21761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4008F4-4B73-4DDE-953F-FC8DB12C1271}"/>
              </a:ext>
            </a:extLst>
          </p:cNvPr>
          <p:cNvSpPr txBox="1"/>
          <p:nvPr/>
        </p:nvSpPr>
        <p:spPr>
          <a:xfrm>
            <a:off x="3299382" y="4081311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저장소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351B31-5D5A-4B6F-962F-2F3624252D87}"/>
              </a:ext>
            </a:extLst>
          </p:cNvPr>
          <p:cNvSpPr txBox="1"/>
          <p:nvPr/>
        </p:nvSpPr>
        <p:spPr>
          <a:xfrm>
            <a:off x="8327842" y="1339833"/>
            <a:ext cx="3651962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연동된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깃허브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저장소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내 저장소 이름을 검색하면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현재 보유 중인 저장소 결과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해당 저장소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Clone</a:t>
            </a: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#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참고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Clone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 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깃허브의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저장소를 로컬로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내려받는다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b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Add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 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로컬 파일을 저장소에 추가한다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b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Create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 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새로운 저장소를 만든다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9C2D9E-B803-4802-B0FC-894EFBE486CE}"/>
              </a:ext>
            </a:extLst>
          </p:cNvPr>
          <p:cNvSpPr txBox="1"/>
          <p:nvPr/>
        </p:nvSpPr>
        <p:spPr>
          <a:xfrm>
            <a:off x="123801" y="2735031"/>
            <a:ext cx="470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6F1B27-41F5-41BD-A639-EBB0247CAB70}"/>
              </a:ext>
            </a:extLst>
          </p:cNvPr>
          <p:cNvSpPr txBox="1"/>
          <p:nvPr/>
        </p:nvSpPr>
        <p:spPr>
          <a:xfrm>
            <a:off x="6309098" y="2239473"/>
            <a:ext cx="388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②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413072-8A91-4F45-B627-D5DF00EDAE55}"/>
              </a:ext>
            </a:extLst>
          </p:cNvPr>
          <p:cNvSpPr txBox="1"/>
          <p:nvPr/>
        </p:nvSpPr>
        <p:spPr>
          <a:xfrm>
            <a:off x="6397651" y="2913809"/>
            <a:ext cx="600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③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2F06FE-6424-4842-80B3-698491B95D00}"/>
              </a:ext>
            </a:extLst>
          </p:cNvPr>
          <p:cNvSpPr/>
          <p:nvPr/>
        </p:nvSpPr>
        <p:spPr>
          <a:xfrm>
            <a:off x="2817646" y="2405528"/>
            <a:ext cx="3491452" cy="21761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1D70D7-ABEA-43B1-AA90-2E96B066A21A}"/>
              </a:ext>
            </a:extLst>
          </p:cNvPr>
          <p:cNvSpPr/>
          <p:nvPr/>
        </p:nvSpPr>
        <p:spPr>
          <a:xfrm>
            <a:off x="1490736" y="1409464"/>
            <a:ext cx="1527980" cy="45391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CC48B-001D-4634-B408-F2C6F5D49CDC}"/>
              </a:ext>
            </a:extLst>
          </p:cNvPr>
          <p:cNvSpPr txBox="1"/>
          <p:nvPr/>
        </p:nvSpPr>
        <p:spPr>
          <a:xfrm>
            <a:off x="0" y="87419"/>
            <a:ext cx="4544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깃허브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파일 다운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– Clone (1)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3309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F419060-1BB4-4BA0-8B49-E10CD8EEBE15}"/>
              </a:ext>
            </a:extLst>
          </p:cNvPr>
          <p:cNvCxnSpPr>
            <a:cxnSpLocks/>
          </p:cNvCxnSpPr>
          <p:nvPr/>
        </p:nvCxnSpPr>
        <p:spPr>
          <a:xfrm>
            <a:off x="0" y="654513"/>
            <a:ext cx="8952931" cy="0"/>
          </a:xfrm>
          <a:prstGeom prst="line">
            <a:avLst/>
          </a:prstGeom>
          <a:ln>
            <a:solidFill>
              <a:srgbClr val="32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ACC753-BE92-4AA2-9E17-7A15D7BD8494}"/>
              </a:ext>
            </a:extLst>
          </p:cNvPr>
          <p:cNvSpPr/>
          <p:nvPr/>
        </p:nvSpPr>
        <p:spPr>
          <a:xfrm>
            <a:off x="8279704" y="891859"/>
            <a:ext cx="3732756" cy="55840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②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559294-DDFA-46CF-B08B-AF9107A0F89A}"/>
              </a:ext>
            </a:extLst>
          </p:cNvPr>
          <p:cNvSpPr txBox="1"/>
          <p:nvPr/>
        </p:nvSpPr>
        <p:spPr>
          <a:xfrm>
            <a:off x="8334950" y="1298286"/>
            <a:ext cx="3770584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Clone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탭을 클릭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깃허브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저장소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주소를 복사 붙여넣기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로컬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어디에 저장할지 위치를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선정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연결에 대한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고유명칭이며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임의로 지정 가능</a:t>
            </a:r>
            <a:b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b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클론 버튼을 눌러 클론 실행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dirty="0">
              <a:solidFill>
                <a:srgbClr val="575757"/>
              </a:solidFill>
              <a:latin typeface="-apple-system"/>
            </a:endParaRPr>
          </a:p>
          <a:p>
            <a:pPr algn="l"/>
            <a:endParaRPr lang="en-US" altLang="ko-KR" b="0" i="0" dirty="0">
              <a:solidFill>
                <a:srgbClr val="575757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en-US" altLang="ko-KR" b="0" i="0" dirty="0">
              <a:solidFill>
                <a:srgbClr val="575757"/>
              </a:solidFill>
              <a:effectLst/>
              <a:latin typeface="-apple-system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9D76472-88B2-497B-8837-8472DD554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94" y="1088156"/>
            <a:ext cx="7725808" cy="405202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81DF56-53A3-4046-BA18-410FEC6E5C9A}"/>
              </a:ext>
            </a:extLst>
          </p:cNvPr>
          <p:cNvSpPr/>
          <p:nvPr/>
        </p:nvSpPr>
        <p:spPr>
          <a:xfrm>
            <a:off x="1484520" y="1455876"/>
            <a:ext cx="536029" cy="34676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526D85-3BB5-4117-8774-713A8A6E3E9A}"/>
              </a:ext>
            </a:extLst>
          </p:cNvPr>
          <p:cNvSpPr/>
          <p:nvPr/>
        </p:nvSpPr>
        <p:spPr>
          <a:xfrm>
            <a:off x="562806" y="2542155"/>
            <a:ext cx="3754735" cy="2334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DBC4C5-6118-41FA-8697-893672D8BE73}"/>
              </a:ext>
            </a:extLst>
          </p:cNvPr>
          <p:cNvSpPr/>
          <p:nvPr/>
        </p:nvSpPr>
        <p:spPr>
          <a:xfrm>
            <a:off x="562806" y="2936110"/>
            <a:ext cx="3754735" cy="2334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A2C9D7-B912-4F7B-87F7-036E2ABDE59A}"/>
              </a:ext>
            </a:extLst>
          </p:cNvPr>
          <p:cNvSpPr/>
          <p:nvPr/>
        </p:nvSpPr>
        <p:spPr>
          <a:xfrm>
            <a:off x="562806" y="3240358"/>
            <a:ext cx="3079153" cy="2334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017089-05A7-46E7-94C7-0170B601D797}"/>
              </a:ext>
            </a:extLst>
          </p:cNvPr>
          <p:cNvSpPr/>
          <p:nvPr/>
        </p:nvSpPr>
        <p:spPr>
          <a:xfrm>
            <a:off x="546935" y="4371383"/>
            <a:ext cx="684745" cy="2334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33652-0BF3-464B-8038-8D5E69629032}"/>
              </a:ext>
            </a:extLst>
          </p:cNvPr>
          <p:cNvSpPr txBox="1"/>
          <p:nvPr/>
        </p:nvSpPr>
        <p:spPr>
          <a:xfrm>
            <a:off x="1549640" y="1737897"/>
            <a:ext cx="470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639394-D43D-4170-8B37-B5CADF4F03D6}"/>
              </a:ext>
            </a:extLst>
          </p:cNvPr>
          <p:cNvSpPr txBox="1"/>
          <p:nvPr/>
        </p:nvSpPr>
        <p:spPr>
          <a:xfrm>
            <a:off x="4317541" y="2463559"/>
            <a:ext cx="388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②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B53AD5-2529-473E-B589-241DC08238B3}"/>
              </a:ext>
            </a:extLst>
          </p:cNvPr>
          <p:cNvSpPr txBox="1"/>
          <p:nvPr/>
        </p:nvSpPr>
        <p:spPr>
          <a:xfrm>
            <a:off x="4317541" y="2878709"/>
            <a:ext cx="600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③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896981-6E26-4E47-80A0-B74363B773BE}"/>
              </a:ext>
            </a:extLst>
          </p:cNvPr>
          <p:cNvSpPr txBox="1"/>
          <p:nvPr/>
        </p:nvSpPr>
        <p:spPr>
          <a:xfrm>
            <a:off x="3616839" y="31453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④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3D668C7-1F5C-4686-B141-2C03B77983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138"/>
          <a:stretch/>
        </p:blipFill>
        <p:spPr>
          <a:xfrm>
            <a:off x="2616725" y="4502671"/>
            <a:ext cx="5358777" cy="177864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220013F-016B-4B12-A4E0-F09439245306}"/>
              </a:ext>
            </a:extLst>
          </p:cNvPr>
          <p:cNvSpPr txBox="1"/>
          <p:nvPr/>
        </p:nvSpPr>
        <p:spPr>
          <a:xfrm>
            <a:off x="4267103" y="4030257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로컬 </a:t>
            </a:r>
            <a:r>
              <a:rPr lang="en-US" altLang="ko-KR" dirty="0"/>
              <a:t>pc</a:t>
            </a:r>
            <a:r>
              <a:rPr lang="ko-KR" altLang="en-US" dirty="0"/>
              <a:t>의 </a:t>
            </a:r>
            <a:r>
              <a:rPr lang="en-US" altLang="ko-KR" dirty="0"/>
              <a:t>git </a:t>
            </a:r>
            <a:r>
              <a:rPr lang="ko-KR" altLang="en-US" dirty="0"/>
              <a:t>폴더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7D91A8-9312-4F53-BC80-FCF5B6AE28FF}"/>
              </a:ext>
            </a:extLst>
          </p:cNvPr>
          <p:cNvSpPr txBox="1"/>
          <p:nvPr/>
        </p:nvSpPr>
        <p:spPr>
          <a:xfrm>
            <a:off x="1193510" y="43294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70CB03-24B5-45D5-9C19-A719DD3DD2C6}"/>
              </a:ext>
            </a:extLst>
          </p:cNvPr>
          <p:cNvSpPr txBox="1"/>
          <p:nvPr/>
        </p:nvSpPr>
        <p:spPr>
          <a:xfrm>
            <a:off x="0" y="87419"/>
            <a:ext cx="4544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깃허브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파일 다운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– Clone (2)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882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4A350BA8-B281-4BEA-BF95-943F1F985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57" y="1078819"/>
            <a:ext cx="7821770" cy="5210171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F419060-1BB4-4BA0-8B49-E10CD8EEBE15}"/>
              </a:ext>
            </a:extLst>
          </p:cNvPr>
          <p:cNvCxnSpPr>
            <a:cxnSpLocks/>
          </p:cNvCxnSpPr>
          <p:nvPr/>
        </p:nvCxnSpPr>
        <p:spPr>
          <a:xfrm>
            <a:off x="0" y="654513"/>
            <a:ext cx="8952931" cy="0"/>
          </a:xfrm>
          <a:prstGeom prst="line">
            <a:avLst/>
          </a:prstGeom>
          <a:ln>
            <a:solidFill>
              <a:srgbClr val="32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B0FEF1-FD45-48B3-AD4A-799009CE1511}"/>
              </a:ext>
            </a:extLst>
          </p:cNvPr>
          <p:cNvSpPr txBox="1"/>
          <p:nvPr/>
        </p:nvSpPr>
        <p:spPr>
          <a:xfrm>
            <a:off x="0" y="87419"/>
            <a:ext cx="2890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깃허브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화면 설명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ACC753-BE92-4AA2-9E17-7A15D7BD8494}"/>
              </a:ext>
            </a:extLst>
          </p:cNvPr>
          <p:cNvSpPr/>
          <p:nvPr/>
        </p:nvSpPr>
        <p:spPr>
          <a:xfrm>
            <a:off x="8279704" y="891859"/>
            <a:ext cx="3732756" cy="55840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②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0CC3CB-ADC8-45B6-8539-DF70EB9C4651}"/>
              </a:ext>
            </a:extLst>
          </p:cNvPr>
          <p:cNvSpPr txBox="1"/>
          <p:nvPr/>
        </p:nvSpPr>
        <p:spPr>
          <a:xfrm>
            <a:off x="8430016" y="2514199"/>
            <a:ext cx="3430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FE03B3-60D1-40B1-A867-ABCE0A92A72A}"/>
              </a:ext>
            </a:extLst>
          </p:cNvPr>
          <p:cNvSpPr/>
          <p:nvPr/>
        </p:nvSpPr>
        <p:spPr>
          <a:xfrm>
            <a:off x="236967" y="1264418"/>
            <a:ext cx="1516417" cy="18731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C3A4C9-B962-4B62-9C21-DCCC50E1B029}"/>
              </a:ext>
            </a:extLst>
          </p:cNvPr>
          <p:cNvSpPr/>
          <p:nvPr/>
        </p:nvSpPr>
        <p:spPr>
          <a:xfrm>
            <a:off x="236967" y="1448204"/>
            <a:ext cx="3778850" cy="35231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8B1F0B-B461-4C16-AC29-BD0B94C4FA75}"/>
              </a:ext>
            </a:extLst>
          </p:cNvPr>
          <p:cNvSpPr/>
          <p:nvPr/>
        </p:nvSpPr>
        <p:spPr>
          <a:xfrm>
            <a:off x="6036167" y="1451728"/>
            <a:ext cx="1906924" cy="35231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6CAFD2-56C7-4323-A98D-288CD3B65D95}"/>
              </a:ext>
            </a:extLst>
          </p:cNvPr>
          <p:cNvSpPr/>
          <p:nvPr/>
        </p:nvSpPr>
        <p:spPr>
          <a:xfrm>
            <a:off x="236967" y="3017548"/>
            <a:ext cx="1280747" cy="1873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9F9D009-D5A8-47CF-8A2D-C608845F01DB}"/>
              </a:ext>
            </a:extLst>
          </p:cNvPr>
          <p:cNvSpPr/>
          <p:nvPr/>
        </p:nvSpPr>
        <p:spPr>
          <a:xfrm>
            <a:off x="236967" y="3251992"/>
            <a:ext cx="1280747" cy="37717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E6ACE34-C5EA-42FD-BDFD-74DED5B03A25}"/>
              </a:ext>
            </a:extLst>
          </p:cNvPr>
          <p:cNvSpPr/>
          <p:nvPr/>
        </p:nvSpPr>
        <p:spPr>
          <a:xfrm>
            <a:off x="236966" y="3653144"/>
            <a:ext cx="1280747" cy="1873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804E07-3853-432F-9545-150EED7CE907}"/>
              </a:ext>
            </a:extLst>
          </p:cNvPr>
          <p:cNvSpPr/>
          <p:nvPr/>
        </p:nvSpPr>
        <p:spPr>
          <a:xfrm>
            <a:off x="2025764" y="2056719"/>
            <a:ext cx="2838467" cy="6770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E16F22C-6651-4042-8CF8-7C50526CA1A0}"/>
              </a:ext>
            </a:extLst>
          </p:cNvPr>
          <p:cNvSpPr/>
          <p:nvPr/>
        </p:nvSpPr>
        <p:spPr>
          <a:xfrm>
            <a:off x="1583703" y="4247637"/>
            <a:ext cx="3214540" cy="208192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9B8B52-C2E1-4B5E-878B-8F57C75E2B49}"/>
              </a:ext>
            </a:extLst>
          </p:cNvPr>
          <p:cNvSpPr/>
          <p:nvPr/>
        </p:nvSpPr>
        <p:spPr>
          <a:xfrm>
            <a:off x="4809717" y="4124228"/>
            <a:ext cx="3214540" cy="105108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738450-9710-47E5-8389-F681D78CE77B}"/>
              </a:ext>
            </a:extLst>
          </p:cNvPr>
          <p:cNvSpPr txBox="1"/>
          <p:nvPr/>
        </p:nvSpPr>
        <p:spPr>
          <a:xfrm>
            <a:off x="8299492" y="1053037"/>
            <a:ext cx="3655541" cy="5701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/>
              <a:t>1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탭 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원격과 로컬 저장소를 한 묶음으로 보여주고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새로운 프로젝트 탭을 생성</a:t>
            </a:r>
            <a:endParaRPr lang="en-US" altLang="ko-KR" sz="10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자주 사용하는 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명령어</a:t>
            </a:r>
            <a:endParaRPr lang="en-US" altLang="ko-KR" sz="10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1) Commit : 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스테이지에 올린 파일들을 </a:t>
            </a:r>
            <a:r>
              <a:rPr lang="ko-KR" altLang="en-US" sz="105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한묶음으로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10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보여줌</a:t>
            </a:r>
            <a:endParaRPr lang="en-US" altLang="ko-KR" sz="10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2) Pull : 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원격저장소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(Remote Repository)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있는 모든</a:t>
            </a:r>
            <a:endParaRPr lang="en-US" altLang="ko-KR" sz="10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</a:t>
            </a:r>
            <a:r>
              <a:rPr lang="ko-KR" altLang="en-US" sz="105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커밋을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다운로드 받음</a:t>
            </a:r>
          </a:p>
          <a:p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3) Push : 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로컬저장소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(Local Repository)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있는 </a:t>
            </a:r>
            <a:r>
              <a:rPr lang="ko-KR" altLang="en-US" sz="105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커밋을</a:t>
            </a:r>
            <a:endParaRPr lang="en-US" altLang="ko-KR" sz="10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원격저장소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(Remote Repository)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업로드 함</a:t>
            </a:r>
          </a:p>
          <a:p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4) Patch : 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새로 고침 </a:t>
            </a:r>
            <a:endParaRPr lang="en-US" altLang="ko-KR" sz="10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5) Branch : 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새로운 </a:t>
            </a:r>
            <a:r>
              <a:rPr lang="ko-KR" altLang="en-US" sz="105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브랜치를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생성하거나 삭제함</a:t>
            </a:r>
          </a:p>
          <a:p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6) Merge : 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두개의 </a:t>
            </a:r>
            <a:r>
              <a:rPr lang="ko-KR" altLang="en-US" sz="105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브랜치를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하나로 합침</a:t>
            </a:r>
          </a:p>
          <a:p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7) Stash : 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작업하던 도중 </a:t>
            </a:r>
            <a:r>
              <a:rPr lang="ko-KR" altLang="en-US" sz="105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브랜치를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바꾸거나 할 때</a:t>
            </a:r>
            <a:endParaRPr lang="en-US" altLang="ko-KR" sz="10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Tracked 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상태인 파일들을 </a:t>
            </a:r>
            <a:r>
              <a:rPr lang="ko-KR" altLang="en-US" sz="105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임시저장함</a:t>
            </a:r>
            <a:endParaRPr lang="ko-KR" altLang="en-US" sz="10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8) Tag : 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보통 배포할 때 버전을 태그로 남겨 보여</a:t>
            </a:r>
            <a:endParaRPr lang="en-US" altLang="ko-KR" sz="10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줌</a:t>
            </a:r>
          </a:p>
          <a:p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 .Git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사용하기 위한 편의 기능</a:t>
            </a:r>
            <a:endParaRPr lang="en-US" altLang="ko-KR" sz="10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1) </a:t>
            </a:r>
            <a:r>
              <a:rPr lang="ko-KR" altLang="en-US" sz="105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깃플로우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05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브랜치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명칭을 보여줌</a:t>
            </a:r>
          </a:p>
          <a:p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2) 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원격 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원격저장소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(Remote Repository)</a:t>
            </a:r>
          </a:p>
          <a:p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3) 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터미널 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CLI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실행할 수 있게 </a:t>
            </a:r>
            <a:r>
              <a:rPr lang="ko-KR" altLang="en-US" sz="105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명령창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또는 터미널</a:t>
            </a:r>
            <a:endParaRPr lang="en-US" altLang="ko-KR" sz="10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창을 열어 줌</a:t>
            </a:r>
            <a:endParaRPr lang="en-US" altLang="ko-KR" sz="10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4) 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탐색기 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윈도우 탐색기를 열어 줌</a:t>
            </a:r>
            <a:endParaRPr lang="en-US" altLang="ko-KR" sz="10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5)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설정 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05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설정창</a:t>
            </a:r>
            <a:endParaRPr lang="en-US" altLang="ko-KR" sz="10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로컬 저장소의 </a:t>
            </a:r>
            <a:r>
              <a:rPr lang="ko-KR" altLang="en-US" sz="105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브랜치들입니다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현재는 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main 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 있고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05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깃허브에서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제공하는 </a:t>
            </a:r>
            <a:r>
              <a:rPr lang="en-US" altLang="ko-KR" sz="105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Defult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명칭 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 Master</a:t>
            </a:r>
          </a:p>
          <a:p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태그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보통 배포 버전을 생성할 때 사용</a:t>
            </a:r>
            <a:endParaRPr lang="en-US" altLang="ko-KR" sz="10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 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원격 저장소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sz="105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orign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ko-KR" altLang="en-US" sz="105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브랜치</a:t>
            </a:r>
            <a:endParaRPr lang="en-US" altLang="ko-KR" sz="10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7. 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임시저장한 </a:t>
            </a:r>
            <a:r>
              <a:rPr lang="ko-KR" altLang="en-US" sz="105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스테시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정보를 보여 줌</a:t>
            </a:r>
            <a:endParaRPr lang="en-US" altLang="ko-KR" sz="10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8. 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프로젝트의 히스토리를 한눈에 볼 수 있음</a:t>
            </a:r>
            <a:endParaRPr lang="en-US" altLang="ko-KR" sz="10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9.</a:t>
            </a:r>
            <a:r>
              <a:rPr lang="ko-KR" altLang="en-US" sz="105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커밋에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대한 설명과 </a:t>
            </a:r>
            <a:r>
              <a:rPr lang="ko-KR" altLang="en-US" sz="105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커밋을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누가했는지 어떤 파일을 커밋했는지를 보여 줌</a:t>
            </a:r>
            <a:endParaRPr lang="en-US" altLang="ko-KR" sz="10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10.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커밋한 파일의 소스를 보여 줌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FF201C-9CA6-4572-9AE5-37AA505F6C4F}"/>
              </a:ext>
            </a:extLst>
          </p:cNvPr>
          <p:cNvSpPr txBox="1"/>
          <p:nvPr/>
        </p:nvSpPr>
        <p:spPr>
          <a:xfrm>
            <a:off x="1753384" y="1144602"/>
            <a:ext cx="470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①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39C6F1-080B-482B-8405-782CA5EEECAD}"/>
              </a:ext>
            </a:extLst>
          </p:cNvPr>
          <p:cNvSpPr txBox="1"/>
          <p:nvPr/>
        </p:nvSpPr>
        <p:spPr>
          <a:xfrm>
            <a:off x="3948418" y="1431186"/>
            <a:ext cx="388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②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A2B128-F1B1-49E6-B209-549FD91104FB}"/>
              </a:ext>
            </a:extLst>
          </p:cNvPr>
          <p:cNvSpPr txBox="1"/>
          <p:nvPr/>
        </p:nvSpPr>
        <p:spPr>
          <a:xfrm>
            <a:off x="5705754" y="1411159"/>
            <a:ext cx="600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③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50C416-46F1-403F-99BB-CBFFD62483FA}"/>
              </a:ext>
            </a:extLst>
          </p:cNvPr>
          <p:cNvSpPr txBox="1"/>
          <p:nvPr/>
        </p:nvSpPr>
        <p:spPr>
          <a:xfrm>
            <a:off x="1445809" y="26076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④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721BFD-2E42-4D49-A6EE-4AFE93ABD16B}"/>
              </a:ext>
            </a:extLst>
          </p:cNvPr>
          <p:cNvSpPr txBox="1"/>
          <p:nvPr/>
        </p:nvSpPr>
        <p:spPr>
          <a:xfrm>
            <a:off x="1445809" y="29210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⑤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E9F8DB-9EA2-4A54-A15D-443C79799E59}"/>
              </a:ext>
            </a:extLst>
          </p:cNvPr>
          <p:cNvSpPr txBox="1"/>
          <p:nvPr/>
        </p:nvSpPr>
        <p:spPr>
          <a:xfrm flipH="1">
            <a:off x="1445809" y="3534486"/>
            <a:ext cx="25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3B3394-1BBB-466E-95B1-79805576F5ED}"/>
              </a:ext>
            </a:extLst>
          </p:cNvPr>
          <p:cNvSpPr txBox="1"/>
          <p:nvPr/>
        </p:nvSpPr>
        <p:spPr>
          <a:xfrm>
            <a:off x="1445809" y="32718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⑥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839E17-747E-4D84-8092-6366AAFF8CBF}"/>
              </a:ext>
            </a:extLst>
          </p:cNvPr>
          <p:cNvSpPr txBox="1"/>
          <p:nvPr/>
        </p:nvSpPr>
        <p:spPr>
          <a:xfrm>
            <a:off x="3190973" y="26547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⑧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FE21AD-E58C-4B55-9696-90F4B00A9A81}"/>
              </a:ext>
            </a:extLst>
          </p:cNvPr>
          <p:cNvSpPr txBox="1"/>
          <p:nvPr/>
        </p:nvSpPr>
        <p:spPr>
          <a:xfrm>
            <a:off x="2920506" y="39048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⑨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C76376-FDE9-4F64-9B4A-68C617D4AE15}"/>
              </a:ext>
            </a:extLst>
          </p:cNvPr>
          <p:cNvSpPr txBox="1"/>
          <p:nvPr/>
        </p:nvSpPr>
        <p:spPr>
          <a:xfrm>
            <a:off x="6306200" y="37746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⑩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E2D69E-2DC2-4730-8E34-7054836CF2F0}"/>
              </a:ext>
            </a:extLst>
          </p:cNvPr>
          <p:cNvSpPr/>
          <p:nvPr/>
        </p:nvSpPr>
        <p:spPr>
          <a:xfrm>
            <a:off x="236967" y="2624665"/>
            <a:ext cx="1280747" cy="35231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05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8580CC13-614B-46FD-A9AD-2A37A1BC2DAA}"/>
              </a:ext>
            </a:extLst>
          </p:cNvPr>
          <p:cNvGrpSpPr/>
          <p:nvPr/>
        </p:nvGrpSpPr>
        <p:grpSpPr>
          <a:xfrm>
            <a:off x="246643" y="1094593"/>
            <a:ext cx="7859165" cy="5235080"/>
            <a:chOff x="246643" y="1094593"/>
            <a:chExt cx="7859165" cy="523508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F68E418-DF2D-488B-95CB-3290F6D5BF86}"/>
                </a:ext>
              </a:extLst>
            </p:cNvPr>
            <p:cNvGrpSpPr/>
            <p:nvPr/>
          </p:nvGrpSpPr>
          <p:grpSpPr>
            <a:xfrm>
              <a:off x="246643" y="1094593"/>
              <a:ext cx="7859165" cy="5235080"/>
              <a:chOff x="246643" y="1094593"/>
              <a:chExt cx="7859165" cy="5235080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7DFC72EF-B389-4227-825C-DD607E548752}"/>
                  </a:ext>
                </a:extLst>
              </p:cNvPr>
              <p:cNvGrpSpPr/>
              <p:nvPr/>
            </p:nvGrpSpPr>
            <p:grpSpPr>
              <a:xfrm>
                <a:off x="246643" y="1094593"/>
                <a:ext cx="7859165" cy="5235080"/>
                <a:chOff x="246643" y="1094593"/>
                <a:chExt cx="7859165" cy="5235080"/>
              </a:xfrm>
            </p:grpSpPr>
            <p:pic>
              <p:nvPicPr>
                <p:cNvPr id="37" name="그림 36">
                  <a:extLst>
                    <a:ext uri="{FF2B5EF4-FFF2-40B4-BE49-F238E27FC236}">
                      <a16:creationId xmlns:a16="http://schemas.microsoft.com/office/drawing/2014/main" id="{27288434-D2B0-4285-BB1B-E250E543E8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6643" y="1094593"/>
                  <a:ext cx="7859165" cy="5235080"/>
                </a:xfrm>
                <a:prstGeom prst="rect">
                  <a:avLst/>
                </a:prstGeom>
              </p:spPr>
            </p:pic>
            <p:pic>
              <p:nvPicPr>
                <p:cNvPr id="43" name="그림 42">
                  <a:extLst>
                    <a:ext uri="{FF2B5EF4-FFF2-40B4-BE49-F238E27FC236}">
                      <a16:creationId xmlns:a16="http://schemas.microsoft.com/office/drawing/2014/main" id="{277F6333-28E7-4136-9079-9D2BB44B9E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-1" t="1" r="9112" b="-1"/>
                <a:stretch/>
              </p:blipFill>
              <p:spPr>
                <a:xfrm>
                  <a:off x="2302670" y="2271861"/>
                  <a:ext cx="361948" cy="130578"/>
                </a:xfrm>
                <a:prstGeom prst="rect">
                  <a:avLst/>
                </a:prstGeom>
              </p:spPr>
            </p:pic>
          </p:grpSp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4E1221BC-F9FB-4160-9AD0-2742CBE4D9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8050" t="20414" r="58464" b="77232"/>
              <a:stretch/>
            </p:blipFill>
            <p:spPr>
              <a:xfrm>
                <a:off x="1631865" y="2154244"/>
                <a:ext cx="1763546" cy="121338"/>
              </a:xfrm>
              <a:prstGeom prst="rect">
                <a:avLst/>
              </a:prstGeom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92BBEA8B-0961-48E4-8587-890FDC8DAC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40501" t="20324" r="33629" b="77321"/>
              <a:stretch/>
            </p:blipFill>
            <p:spPr>
              <a:xfrm>
                <a:off x="3550255" y="2144344"/>
                <a:ext cx="1983081" cy="115997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D50B2404-71ED-48CB-9431-5D7ACB5891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9706" t="20324" r="33629" b="77321"/>
              <a:stretch/>
            </p:blipFill>
            <p:spPr>
              <a:xfrm>
                <a:off x="3048327" y="2136724"/>
                <a:ext cx="520980" cy="135054"/>
              </a:xfrm>
              <a:prstGeom prst="rect">
                <a:avLst/>
              </a:prstGeom>
            </p:spPr>
          </p:pic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E00255FD-96C1-4071-A073-037907D108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67792" t="20523" r="6338" b="77529"/>
              <a:stretch/>
            </p:blipFill>
            <p:spPr>
              <a:xfrm>
                <a:off x="5533336" y="2146477"/>
                <a:ext cx="1983177" cy="113864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E1FB5833-DA62-4253-A802-47CCC73C8B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67792" t="20523" r="24300" b="77529"/>
              <a:stretch/>
            </p:blipFill>
            <p:spPr>
              <a:xfrm>
                <a:off x="7497365" y="2146477"/>
                <a:ext cx="606227" cy="130578"/>
              </a:xfrm>
              <a:prstGeom prst="rect">
                <a:avLst/>
              </a:prstGeom>
            </p:spPr>
          </p:pic>
        </p:grp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26DB1FC-A98D-4C6F-9615-80E260419D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7790" t="57077"/>
            <a:stretch/>
          </p:blipFill>
          <p:spPr>
            <a:xfrm>
              <a:off x="1594730" y="3985988"/>
              <a:ext cx="6508862" cy="2323413"/>
            </a:xfrm>
            <a:prstGeom prst="rect">
              <a:avLst/>
            </a:prstGeom>
          </p:spPr>
        </p:pic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F419060-1BB4-4BA0-8B49-E10CD8EEBE15}"/>
              </a:ext>
            </a:extLst>
          </p:cNvPr>
          <p:cNvCxnSpPr>
            <a:cxnSpLocks/>
          </p:cNvCxnSpPr>
          <p:nvPr/>
        </p:nvCxnSpPr>
        <p:spPr>
          <a:xfrm>
            <a:off x="0" y="654513"/>
            <a:ext cx="8952931" cy="0"/>
          </a:xfrm>
          <a:prstGeom prst="line">
            <a:avLst/>
          </a:prstGeom>
          <a:ln>
            <a:solidFill>
              <a:srgbClr val="32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B0FEF1-FD45-48B3-AD4A-799009CE1511}"/>
              </a:ext>
            </a:extLst>
          </p:cNvPr>
          <p:cNvSpPr txBox="1"/>
          <p:nvPr/>
        </p:nvSpPr>
        <p:spPr>
          <a:xfrm>
            <a:off x="0" y="87419"/>
            <a:ext cx="6353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깃허브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파일 업로드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staging(1) -commit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ACC753-BE92-4AA2-9E17-7A15D7BD8494}"/>
              </a:ext>
            </a:extLst>
          </p:cNvPr>
          <p:cNvSpPr/>
          <p:nvPr/>
        </p:nvSpPr>
        <p:spPr>
          <a:xfrm>
            <a:off x="8279704" y="891859"/>
            <a:ext cx="3732756" cy="55840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②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559294-DDFA-46CF-B08B-AF9107A0F89A}"/>
              </a:ext>
            </a:extLst>
          </p:cNvPr>
          <p:cNvSpPr txBox="1"/>
          <p:nvPr/>
        </p:nvSpPr>
        <p:spPr>
          <a:xfrm>
            <a:off x="8430016" y="1261191"/>
            <a:ext cx="3499676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폴더에 새로운 파일 생성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New.txt</a:t>
            </a:r>
          </a:p>
          <a:p>
            <a:pPr algn="l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자동으로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History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new file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반영됨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커밋을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해야 할 파일 리스트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‘+’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클릭 후 바로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staging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가능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내용 보여주며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되었다면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수정 사항을 보여줌</a:t>
            </a:r>
            <a:br>
              <a:rPr lang="ko-KR" altLang="en-US" dirty="0"/>
            </a:br>
            <a:endParaRPr lang="en-US" altLang="ko-KR" b="0" i="0" dirty="0">
              <a:solidFill>
                <a:srgbClr val="575757"/>
              </a:solidFill>
              <a:effectLst/>
              <a:latin typeface="-apple-system"/>
            </a:endParaRPr>
          </a:p>
          <a:p>
            <a:pPr algn="l"/>
            <a:endParaRPr lang="en-US" altLang="ko-KR" dirty="0">
              <a:solidFill>
                <a:srgbClr val="575757"/>
              </a:solidFill>
              <a:latin typeface="-apple-system"/>
            </a:endParaRPr>
          </a:p>
          <a:p>
            <a:pPr algn="l"/>
            <a:endParaRPr lang="en-US" altLang="ko-KR" b="0" i="0" dirty="0">
              <a:solidFill>
                <a:srgbClr val="575757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en-US" altLang="ko-KR" b="0" i="0" dirty="0">
              <a:solidFill>
                <a:srgbClr val="575757"/>
              </a:solidFill>
              <a:effectLst/>
              <a:latin typeface="-apple-system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9562EC8-C1D8-4387-B17B-B261BCE6AA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0735" y="4170769"/>
            <a:ext cx="2449297" cy="2084508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1658FF-5A48-4DF4-B6F9-77D72999BD05}"/>
              </a:ext>
            </a:extLst>
          </p:cNvPr>
          <p:cNvSpPr/>
          <p:nvPr/>
        </p:nvSpPr>
        <p:spPr>
          <a:xfrm>
            <a:off x="1566094" y="5213023"/>
            <a:ext cx="3269857" cy="11166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C93E724-CDA8-4D4D-ACE1-E75EF555161A}"/>
              </a:ext>
            </a:extLst>
          </p:cNvPr>
          <p:cNvSpPr/>
          <p:nvPr/>
        </p:nvSpPr>
        <p:spPr>
          <a:xfrm>
            <a:off x="4835951" y="4180429"/>
            <a:ext cx="3269857" cy="121719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A5955D-4B33-418D-BBB4-3D225ACDA58A}"/>
              </a:ext>
            </a:extLst>
          </p:cNvPr>
          <p:cNvSpPr txBox="1"/>
          <p:nvPr/>
        </p:nvSpPr>
        <p:spPr>
          <a:xfrm>
            <a:off x="3006634" y="4848205"/>
            <a:ext cx="388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②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621984-E4A7-41A2-8FAE-0278EE8AAC19}"/>
              </a:ext>
            </a:extLst>
          </p:cNvPr>
          <p:cNvSpPr txBox="1"/>
          <p:nvPr/>
        </p:nvSpPr>
        <p:spPr>
          <a:xfrm>
            <a:off x="6257605" y="5333011"/>
            <a:ext cx="600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③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07C6D7-1813-4CFC-82B3-E36DF88D3CAE}"/>
              </a:ext>
            </a:extLst>
          </p:cNvPr>
          <p:cNvSpPr txBox="1"/>
          <p:nvPr/>
        </p:nvSpPr>
        <p:spPr>
          <a:xfrm>
            <a:off x="1230329" y="1994058"/>
            <a:ext cx="470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①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A1982B6F-9A42-474A-A727-2E6A5FEB07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6263" y="2890837"/>
            <a:ext cx="338137" cy="126085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F5DDAA-BADF-4659-8172-22657017BEC3}"/>
              </a:ext>
            </a:extLst>
          </p:cNvPr>
          <p:cNvSpPr/>
          <p:nvPr/>
        </p:nvSpPr>
        <p:spPr>
          <a:xfrm>
            <a:off x="1624020" y="2139003"/>
            <a:ext cx="6479572" cy="13057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왼쪽 45">
            <a:extLst>
              <a:ext uri="{FF2B5EF4-FFF2-40B4-BE49-F238E27FC236}">
                <a16:creationId xmlns:a16="http://schemas.microsoft.com/office/drawing/2014/main" id="{AAC6AE44-4220-4595-B795-AF8976A310A8}"/>
              </a:ext>
            </a:extLst>
          </p:cNvPr>
          <p:cNvSpPr/>
          <p:nvPr/>
        </p:nvSpPr>
        <p:spPr>
          <a:xfrm>
            <a:off x="8140237" y="4713601"/>
            <a:ext cx="257566" cy="1341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704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F419060-1BB4-4BA0-8B49-E10CD8EEBE15}"/>
              </a:ext>
            </a:extLst>
          </p:cNvPr>
          <p:cNvCxnSpPr>
            <a:cxnSpLocks/>
          </p:cNvCxnSpPr>
          <p:nvPr/>
        </p:nvCxnSpPr>
        <p:spPr>
          <a:xfrm>
            <a:off x="0" y="654513"/>
            <a:ext cx="8952931" cy="0"/>
          </a:xfrm>
          <a:prstGeom prst="line">
            <a:avLst/>
          </a:prstGeom>
          <a:ln>
            <a:solidFill>
              <a:srgbClr val="32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B0FEF1-FD45-48B3-AD4A-799009CE1511}"/>
              </a:ext>
            </a:extLst>
          </p:cNvPr>
          <p:cNvSpPr txBox="1"/>
          <p:nvPr/>
        </p:nvSpPr>
        <p:spPr>
          <a:xfrm>
            <a:off x="0" y="87419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깃허브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파일 업로드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staging(2) - commit 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ACC753-BE92-4AA2-9E17-7A15D7BD8494}"/>
              </a:ext>
            </a:extLst>
          </p:cNvPr>
          <p:cNvSpPr/>
          <p:nvPr/>
        </p:nvSpPr>
        <p:spPr>
          <a:xfrm>
            <a:off x="8254324" y="884787"/>
            <a:ext cx="3732756" cy="55840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②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559294-DDFA-46CF-B08B-AF9107A0F89A}"/>
              </a:ext>
            </a:extLst>
          </p:cNvPr>
          <p:cNvSpPr txBox="1"/>
          <p:nvPr/>
        </p:nvSpPr>
        <p:spPr>
          <a:xfrm>
            <a:off x="8233157" y="1212419"/>
            <a:ext cx="389080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커밋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클릭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>
              <a:buFont typeface="+mj-lt"/>
              <a:buAutoNum type="arabicPeriod"/>
            </a:pP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>
              <a:buFont typeface="+mj-lt"/>
              <a:buAutoNum type="arabicPeriod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staging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해야 할 파일 리스트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모두 스테이지에 올리기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선택 후 선택 내용 스테이지에 올리기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바로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‘+’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선택 해서 올리기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b="0" i="0" dirty="0">
              <a:solidFill>
                <a:srgbClr val="575757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en-US" altLang="ko-KR" b="0" i="0" dirty="0">
              <a:solidFill>
                <a:srgbClr val="575757"/>
              </a:solidFill>
              <a:effectLst/>
              <a:latin typeface="-apple-system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19ABF4-1B77-434A-9846-7E011ACFE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20" y="1048123"/>
            <a:ext cx="7853355" cy="525742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EC5CD48D-6A27-4C31-9146-CB9E642A3450}"/>
              </a:ext>
            </a:extLst>
          </p:cNvPr>
          <p:cNvSpPr/>
          <p:nvPr/>
        </p:nvSpPr>
        <p:spPr>
          <a:xfrm>
            <a:off x="204920" y="1419225"/>
            <a:ext cx="480880" cy="381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8F0F5EC-A9CC-4067-83C9-28138FC22149}"/>
              </a:ext>
            </a:extLst>
          </p:cNvPr>
          <p:cNvSpPr/>
          <p:nvPr/>
        </p:nvSpPr>
        <p:spPr>
          <a:xfrm>
            <a:off x="1566995" y="3700175"/>
            <a:ext cx="3319330" cy="17767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DECABA-BD9F-48C7-A10A-86E83C5F193C}"/>
              </a:ext>
            </a:extLst>
          </p:cNvPr>
          <p:cNvSpPr txBox="1"/>
          <p:nvPr/>
        </p:nvSpPr>
        <p:spPr>
          <a:xfrm>
            <a:off x="600657" y="1419225"/>
            <a:ext cx="470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AAB67F-BCD0-4237-A509-E36B05B4D107}"/>
              </a:ext>
            </a:extLst>
          </p:cNvPr>
          <p:cNvSpPr txBox="1"/>
          <p:nvPr/>
        </p:nvSpPr>
        <p:spPr>
          <a:xfrm>
            <a:off x="3032272" y="3307502"/>
            <a:ext cx="388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②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E1C7721-8D01-478E-BC99-29FDED3B1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443" y="2826211"/>
            <a:ext cx="288132" cy="13686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EC17156-BE36-42A7-9C65-DC4B0EC190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159" y="2830267"/>
            <a:ext cx="345282" cy="12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10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F419060-1BB4-4BA0-8B49-E10CD8EEBE15}"/>
              </a:ext>
            </a:extLst>
          </p:cNvPr>
          <p:cNvCxnSpPr>
            <a:cxnSpLocks/>
          </p:cNvCxnSpPr>
          <p:nvPr/>
        </p:nvCxnSpPr>
        <p:spPr>
          <a:xfrm>
            <a:off x="0" y="654513"/>
            <a:ext cx="8952931" cy="0"/>
          </a:xfrm>
          <a:prstGeom prst="line">
            <a:avLst/>
          </a:prstGeom>
          <a:ln>
            <a:solidFill>
              <a:srgbClr val="32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B0FEF1-FD45-48B3-AD4A-799009CE1511}"/>
              </a:ext>
            </a:extLst>
          </p:cNvPr>
          <p:cNvSpPr txBox="1"/>
          <p:nvPr/>
        </p:nvSpPr>
        <p:spPr>
          <a:xfrm>
            <a:off x="0" y="87419"/>
            <a:ext cx="6288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깃허브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파일 업로드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staging - commit 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ACC753-BE92-4AA2-9E17-7A15D7BD8494}"/>
              </a:ext>
            </a:extLst>
          </p:cNvPr>
          <p:cNvSpPr/>
          <p:nvPr/>
        </p:nvSpPr>
        <p:spPr>
          <a:xfrm>
            <a:off x="8279704" y="891859"/>
            <a:ext cx="3732756" cy="55840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②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D617CB-40DE-4C8A-A972-159CFA8C1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90" y="1019142"/>
            <a:ext cx="7789494" cy="518433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B8301D3-BC7F-4EF9-A947-9836EA165FF5}"/>
              </a:ext>
            </a:extLst>
          </p:cNvPr>
          <p:cNvSpPr/>
          <p:nvPr/>
        </p:nvSpPr>
        <p:spPr>
          <a:xfrm>
            <a:off x="1576520" y="1907205"/>
            <a:ext cx="3224080" cy="171229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526410-14B0-40F4-BD84-30C56DE1DE0E}"/>
              </a:ext>
            </a:extLst>
          </p:cNvPr>
          <p:cNvSpPr/>
          <p:nvPr/>
        </p:nvSpPr>
        <p:spPr>
          <a:xfrm>
            <a:off x="1828800" y="5600699"/>
            <a:ext cx="6096000" cy="34290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2EF7EC-0203-4C8C-955D-D117D52237EF}"/>
              </a:ext>
            </a:extLst>
          </p:cNvPr>
          <p:cNvSpPr/>
          <p:nvPr/>
        </p:nvSpPr>
        <p:spPr>
          <a:xfrm>
            <a:off x="7429500" y="5943601"/>
            <a:ext cx="495300" cy="25987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AF1E2A-9DAD-4461-8248-CB4DADCA19BA}"/>
              </a:ext>
            </a:extLst>
          </p:cNvPr>
          <p:cNvSpPr txBox="1"/>
          <p:nvPr/>
        </p:nvSpPr>
        <p:spPr>
          <a:xfrm>
            <a:off x="4715457" y="2578686"/>
            <a:ext cx="470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414A43-7361-4821-9D92-77136282A9EB}"/>
              </a:ext>
            </a:extLst>
          </p:cNvPr>
          <p:cNvSpPr txBox="1"/>
          <p:nvPr/>
        </p:nvSpPr>
        <p:spPr>
          <a:xfrm>
            <a:off x="1456960" y="5574268"/>
            <a:ext cx="388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②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8469DD-080B-4C27-BFC4-63DA3CB45A2C}"/>
              </a:ext>
            </a:extLst>
          </p:cNvPr>
          <p:cNvSpPr txBox="1"/>
          <p:nvPr/>
        </p:nvSpPr>
        <p:spPr>
          <a:xfrm>
            <a:off x="7058693" y="5888872"/>
            <a:ext cx="600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③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1E95B7-AC69-4EB0-B255-8AE0615E04A6}"/>
              </a:ext>
            </a:extLst>
          </p:cNvPr>
          <p:cNvSpPr txBox="1"/>
          <p:nvPr/>
        </p:nvSpPr>
        <p:spPr>
          <a:xfrm>
            <a:off x="8430016" y="1261191"/>
            <a:ext cx="294984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staging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된 파일 리스트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+mj-lt"/>
              <a:buAutoNum type="arabicPeriod"/>
            </a:pP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수정 내용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커밋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메시지 작성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커밋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클릭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>
              <a:buFont typeface="+mj-lt"/>
              <a:buAutoNum type="arabicPeriod"/>
            </a:pPr>
            <a:endParaRPr lang="en-US" altLang="ko-KR" b="0" i="0" dirty="0">
              <a:solidFill>
                <a:srgbClr val="57575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91623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F419060-1BB4-4BA0-8B49-E10CD8EEBE15}"/>
              </a:ext>
            </a:extLst>
          </p:cNvPr>
          <p:cNvCxnSpPr>
            <a:cxnSpLocks/>
          </p:cNvCxnSpPr>
          <p:nvPr/>
        </p:nvCxnSpPr>
        <p:spPr>
          <a:xfrm>
            <a:off x="0" y="654513"/>
            <a:ext cx="8952931" cy="0"/>
          </a:xfrm>
          <a:prstGeom prst="line">
            <a:avLst/>
          </a:prstGeom>
          <a:ln>
            <a:solidFill>
              <a:srgbClr val="32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B0FEF1-FD45-48B3-AD4A-799009CE1511}"/>
              </a:ext>
            </a:extLst>
          </p:cNvPr>
          <p:cNvSpPr txBox="1"/>
          <p:nvPr/>
        </p:nvSpPr>
        <p:spPr>
          <a:xfrm>
            <a:off x="0" y="87419"/>
            <a:ext cx="6186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깃허브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파일 업로드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staging -commit 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ACC753-BE92-4AA2-9E17-7A15D7BD8494}"/>
              </a:ext>
            </a:extLst>
          </p:cNvPr>
          <p:cNvSpPr/>
          <p:nvPr/>
        </p:nvSpPr>
        <p:spPr>
          <a:xfrm>
            <a:off x="8279704" y="891859"/>
            <a:ext cx="3732756" cy="55840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②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559294-DDFA-46CF-B08B-AF9107A0F89A}"/>
              </a:ext>
            </a:extLst>
          </p:cNvPr>
          <p:cNvSpPr txBox="1"/>
          <p:nvPr/>
        </p:nvSpPr>
        <p:spPr>
          <a:xfrm>
            <a:off x="8279704" y="1098582"/>
            <a:ext cx="3337773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히스토리에 각 라인마다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커밋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로그정보가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보여짐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Push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해야 할 파일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개가 알림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#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참고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-&gt;main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origin/main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보이는데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Main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내 컴퓨터에만 있는 것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Origin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붙어있으면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hug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적용되어 있는 것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b="0" i="0" dirty="0">
              <a:solidFill>
                <a:srgbClr val="575757"/>
              </a:solidFill>
              <a:effectLst/>
              <a:latin typeface="-apple-system"/>
            </a:endParaRPr>
          </a:p>
          <a:p>
            <a:pPr algn="l"/>
            <a:endParaRPr lang="en-US" altLang="ko-KR" b="0" i="0" dirty="0">
              <a:solidFill>
                <a:srgbClr val="575757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en-US" altLang="ko-KR" b="0" i="0" dirty="0">
              <a:solidFill>
                <a:srgbClr val="575757"/>
              </a:solidFill>
              <a:effectLst/>
              <a:latin typeface="-apple-system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2E7DF9-5FB5-47F0-9123-EC1BD5F16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37" y="1047025"/>
            <a:ext cx="7712162" cy="515646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68CA41-DCBB-418B-B157-99B67499F96B}"/>
              </a:ext>
            </a:extLst>
          </p:cNvPr>
          <p:cNvSpPr/>
          <p:nvPr/>
        </p:nvSpPr>
        <p:spPr>
          <a:xfrm>
            <a:off x="1657350" y="1907205"/>
            <a:ext cx="3143250" cy="81694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22F2F07-5037-4A58-85A7-419B9F1FBE8F}"/>
              </a:ext>
            </a:extLst>
          </p:cNvPr>
          <p:cNvSpPr/>
          <p:nvPr/>
        </p:nvSpPr>
        <p:spPr>
          <a:xfrm>
            <a:off x="1145103" y="1409265"/>
            <a:ext cx="512247" cy="40048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339984-0969-4BE5-931F-17329DCEA0A4}"/>
              </a:ext>
            </a:extLst>
          </p:cNvPr>
          <p:cNvSpPr txBox="1"/>
          <p:nvPr/>
        </p:nvSpPr>
        <p:spPr>
          <a:xfrm>
            <a:off x="2993520" y="2636938"/>
            <a:ext cx="470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7542E0-037B-4D10-9E6D-8891860DA7CF}"/>
              </a:ext>
            </a:extLst>
          </p:cNvPr>
          <p:cNvSpPr txBox="1"/>
          <p:nvPr/>
        </p:nvSpPr>
        <p:spPr>
          <a:xfrm>
            <a:off x="1192339" y="1722539"/>
            <a:ext cx="388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523080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F419060-1BB4-4BA0-8B49-E10CD8EEBE15}"/>
              </a:ext>
            </a:extLst>
          </p:cNvPr>
          <p:cNvCxnSpPr>
            <a:cxnSpLocks/>
          </p:cNvCxnSpPr>
          <p:nvPr/>
        </p:nvCxnSpPr>
        <p:spPr>
          <a:xfrm>
            <a:off x="0" y="654513"/>
            <a:ext cx="8952931" cy="0"/>
          </a:xfrm>
          <a:prstGeom prst="line">
            <a:avLst/>
          </a:prstGeom>
          <a:ln>
            <a:solidFill>
              <a:srgbClr val="32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B0FEF1-FD45-48B3-AD4A-799009CE1511}"/>
              </a:ext>
            </a:extLst>
          </p:cNvPr>
          <p:cNvSpPr txBox="1"/>
          <p:nvPr/>
        </p:nvSpPr>
        <p:spPr>
          <a:xfrm>
            <a:off x="0" y="87419"/>
            <a:ext cx="4288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깃허브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파일 업로드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push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ACC753-BE92-4AA2-9E17-7A15D7BD8494}"/>
              </a:ext>
            </a:extLst>
          </p:cNvPr>
          <p:cNvSpPr/>
          <p:nvPr/>
        </p:nvSpPr>
        <p:spPr>
          <a:xfrm>
            <a:off x="8279704" y="891859"/>
            <a:ext cx="3732756" cy="55840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②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0CC3CB-ADC8-45B6-8539-DF70EB9C4651}"/>
              </a:ext>
            </a:extLst>
          </p:cNvPr>
          <p:cNvSpPr txBox="1"/>
          <p:nvPr/>
        </p:nvSpPr>
        <p:spPr>
          <a:xfrm>
            <a:off x="8430016" y="2514199"/>
            <a:ext cx="3430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3F946A3-A0D2-402A-BA86-1D6EA2154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37" y="1079503"/>
            <a:ext cx="7690037" cy="512242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029A67-4F99-48A8-9F6D-7488C0CC2FF3}"/>
              </a:ext>
            </a:extLst>
          </p:cNvPr>
          <p:cNvSpPr/>
          <p:nvPr/>
        </p:nvSpPr>
        <p:spPr>
          <a:xfrm>
            <a:off x="4176255" y="2553853"/>
            <a:ext cx="2129295" cy="6084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A0E727-F950-46BA-9DB4-737B544FCA65}"/>
              </a:ext>
            </a:extLst>
          </p:cNvPr>
          <p:cNvSpPr txBox="1"/>
          <p:nvPr/>
        </p:nvSpPr>
        <p:spPr>
          <a:xfrm>
            <a:off x="8279704" y="1098582"/>
            <a:ext cx="3626314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리모트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브랜치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main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HEAD :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현재 작업 중인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브랜치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지금은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HEAD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main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차이가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없지만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이후에 프로젝트를 진행하다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보면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branch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merge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과정을 거치면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해당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branch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HEAD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된다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Push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클릭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b="0" i="0" dirty="0">
              <a:solidFill>
                <a:srgbClr val="575757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en-US" altLang="ko-KR" b="0" i="0" dirty="0">
              <a:solidFill>
                <a:srgbClr val="575757"/>
              </a:solidFill>
              <a:effectLst/>
              <a:latin typeface="-apple-syste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A1632C-D07A-4C78-B5A4-76D7CEE4759A}"/>
              </a:ext>
            </a:extLst>
          </p:cNvPr>
          <p:cNvSpPr txBox="1"/>
          <p:nvPr/>
        </p:nvSpPr>
        <p:spPr>
          <a:xfrm>
            <a:off x="5005447" y="3162301"/>
            <a:ext cx="470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8FF19B-DB16-4ADB-8970-1F8141A8B53B}"/>
              </a:ext>
            </a:extLst>
          </p:cNvPr>
          <p:cNvSpPr/>
          <p:nvPr/>
        </p:nvSpPr>
        <p:spPr>
          <a:xfrm>
            <a:off x="5725655" y="3587290"/>
            <a:ext cx="579895" cy="28621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E9A212-F277-4290-9C7A-4A4624C6AE6A}"/>
              </a:ext>
            </a:extLst>
          </p:cNvPr>
          <p:cNvSpPr txBox="1"/>
          <p:nvPr/>
        </p:nvSpPr>
        <p:spPr>
          <a:xfrm>
            <a:off x="5402052" y="3499239"/>
            <a:ext cx="388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92972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F419060-1BB4-4BA0-8B49-E10CD8EEBE15}"/>
              </a:ext>
            </a:extLst>
          </p:cNvPr>
          <p:cNvCxnSpPr>
            <a:cxnSpLocks/>
          </p:cNvCxnSpPr>
          <p:nvPr/>
        </p:nvCxnSpPr>
        <p:spPr>
          <a:xfrm>
            <a:off x="0" y="654513"/>
            <a:ext cx="8952931" cy="0"/>
          </a:xfrm>
          <a:prstGeom prst="line">
            <a:avLst/>
          </a:prstGeom>
          <a:ln>
            <a:solidFill>
              <a:srgbClr val="32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B0FEF1-FD45-48B3-AD4A-799009CE1511}"/>
              </a:ext>
            </a:extLst>
          </p:cNvPr>
          <p:cNvSpPr txBox="1"/>
          <p:nvPr/>
        </p:nvSpPr>
        <p:spPr>
          <a:xfrm>
            <a:off x="0" y="87419"/>
            <a:ext cx="4288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깃허브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파일 업로드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push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ACC753-BE92-4AA2-9E17-7A15D7BD8494}"/>
              </a:ext>
            </a:extLst>
          </p:cNvPr>
          <p:cNvSpPr/>
          <p:nvPr/>
        </p:nvSpPr>
        <p:spPr>
          <a:xfrm>
            <a:off x="8279704" y="891859"/>
            <a:ext cx="3732756" cy="55840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0CC3CB-ADC8-45B6-8539-DF70EB9C4651}"/>
              </a:ext>
            </a:extLst>
          </p:cNvPr>
          <p:cNvSpPr txBox="1"/>
          <p:nvPr/>
        </p:nvSpPr>
        <p:spPr>
          <a:xfrm>
            <a:off x="8430016" y="2514199"/>
            <a:ext cx="3430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B7A2A8-28DE-4546-BDC1-0A8195A23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40" y="891859"/>
            <a:ext cx="6557902" cy="43682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D0AD1DC-9490-4F0D-9DAD-C287BF2B47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829" r="2153"/>
          <a:stretch/>
        </p:blipFill>
        <p:spPr>
          <a:xfrm>
            <a:off x="1336247" y="3429000"/>
            <a:ext cx="6676916" cy="323262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0309CC-DE73-4126-9259-FBF93C97A695}"/>
              </a:ext>
            </a:extLst>
          </p:cNvPr>
          <p:cNvSpPr/>
          <p:nvPr/>
        </p:nvSpPr>
        <p:spPr>
          <a:xfrm>
            <a:off x="1336247" y="1737533"/>
            <a:ext cx="4864528" cy="17699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553AA7-919E-46BA-B457-FF5DCEDA1749}"/>
              </a:ext>
            </a:extLst>
          </p:cNvPr>
          <p:cNvSpPr/>
          <p:nvPr/>
        </p:nvSpPr>
        <p:spPr>
          <a:xfrm>
            <a:off x="1498172" y="5456627"/>
            <a:ext cx="4778803" cy="2107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A8839B-70B5-4E82-936A-4BC344CBC87B}"/>
              </a:ext>
            </a:extLst>
          </p:cNvPr>
          <p:cNvSpPr txBox="1"/>
          <p:nvPr/>
        </p:nvSpPr>
        <p:spPr>
          <a:xfrm>
            <a:off x="3416664" y="1413181"/>
            <a:ext cx="470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B50EAA-051E-4C63-923F-2B7CDC6030F6}"/>
              </a:ext>
            </a:extLst>
          </p:cNvPr>
          <p:cNvSpPr txBox="1"/>
          <p:nvPr/>
        </p:nvSpPr>
        <p:spPr>
          <a:xfrm>
            <a:off x="8279704" y="1098582"/>
            <a:ext cx="3568606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push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후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main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origin/main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변한 것 확인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Github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저장소에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new.txt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파일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업로드 확인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b="0" i="0" dirty="0">
              <a:solidFill>
                <a:srgbClr val="575757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en-US" altLang="ko-KR" b="0" i="0" dirty="0">
              <a:solidFill>
                <a:srgbClr val="57575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5836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3319200-9B0A-43D8-A97E-7DAC0031646A}"/>
              </a:ext>
            </a:extLst>
          </p:cNvPr>
          <p:cNvCxnSpPr>
            <a:cxnSpLocks/>
          </p:cNvCxnSpPr>
          <p:nvPr/>
        </p:nvCxnSpPr>
        <p:spPr>
          <a:xfrm>
            <a:off x="0" y="654513"/>
            <a:ext cx="8952931" cy="0"/>
          </a:xfrm>
          <a:prstGeom prst="line">
            <a:avLst/>
          </a:prstGeom>
          <a:ln>
            <a:solidFill>
              <a:srgbClr val="32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9743F4A-9FE6-496B-B6D0-39C8785864A5}"/>
              </a:ext>
            </a:extLst>
          </p:cNvPr>
          <p:cNvSpPr txBox="1"/>
          <p:nvPr/>
        </p:nvSpPr>
        <p:spPr>
          <a:xfrm>
            <a:off x="138007" y="3909421"/>
            <a:ext cx="61417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Git 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명령어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(pull, add, commit, push 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등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를 사용하여 소스코드 관리를 할 수 있다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DCB502-E72B-4D11-8DBA-E8412A72A5FE}"/>
              </a:ext>
            </a:extLst>
          </p:cNvPr>
          <p:cNvSpPr txBox="1"/>
          <p:nvPr/>
        </p:nvSpPr>
        <p:spPr>
          <a:xfrm>
            <a:off x="138007" y="4562890"/>
            <a:ext cx="61417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1) Git bash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를 사용해 직접 타이핑을 통해 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'</a:t>
            </a:r>
            <a:r>
              <a:rPr lang="ko-KR" altLang="en-US" sz="1600" b="1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커맨드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'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로 소스코드를 관리</a:t>
            </a:r>
          </a:p>
          <a:p>
            <a:pPr algn="l"/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 </a:t>
            </a:r>
          </a:p>
          <a:p>
            <a:pPr algn="l"/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2) GUI 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툴을 이용해서 화면을 보고 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'</a:t>
            </a:r>
            <a:r>
              <a:rPr lang="ko-KR" altLang="en-US" sz="1600" b="1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클릭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'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소스코드를 관리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 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할 수 있으며 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Git GUI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툴로는 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SourceTree 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Git Desktop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이 있다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600" b="0" i="0" dirty="0"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365656B-3F4A-46E4-A666-D91A7358EB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90" b="98220" l="298" r="98810">
                        <a14:foregroundMark x1="7143" y1="20475" x2="13393" y2="87240"/>
                        <a14:foregroundMark x1="13393" y1="87240" x2="28274" y2="92878"/>
                        <a14:foregroundMark x1="28274" y1="92878" x2="88690" y2="93175"/>
                        <a14:foregroundMark x1="88690" y1="93175" x2="91369" y2="17804"/>
                        <a14:foregroundMark x1="91369" y1="17804" x2="13988" y2="17507"/>
                        <a14:foregroundMark x1="13988" y1="17507" x2="8036" y2="19585"/>
                        <a14:foregroundMark x1="4464" y1="11573" x2="3571" y2="79822"/>
                        <a14:foregroundMark x1="3571" y1="79822" x2="8036" y2="96736"/>
                        <a14:foregroundMark x1="8036" y1="96736" x2="60417" y2="98516"/>
                        <a14:foregroundMark x1="60417" y1="98516" x2="81548" y2="98220"/>
                        <a14:foregroundMark x1="81548" y1="98220" x2="97321" y2="93769"/>
                        <a14:foregroundMark x1="97321" y1="93769" x2="99702" y2="74777"/>
                        <a14:foregroundMark x1="99210" y1="70920" x2="91369" y2="9496"/>
                        <a14:foregroundMark x1="99702" y1="74777" x2="99323" y2="71810"/>
                        <a14:foregroundMark x1="91369" y1="9496" x2="7143" y2="8605"/>
                        <a14:foregroundMark x1="20536" y1="4748" x2="36012" y2="6528"/>
                        <a14:foregroundMark x1="36012" y1="6528" x2="74107" y2="4451"/>
                        <a14:foregroundMark x1="40179" y1="2374" x2="79464" y2="6231"/>
                        <a14:foregroundMark x1="75893" y1="5638" x2="93155" y2="5638"/>
                        <a14:foregroundMark x1="75595" y1="2374" x2="94048" y2="3858"/>
                        <a14:foregroundMark x1="95833" y1="5045" x2="94643" y2="19881"/>
                        <a14:foregroundMark x1="94643" y1="19881" x2="93155" y2="24036"/>
                        <a14:foregroundMark x1="97619" y1="2374" x2="99107" y2="20178"/>
                        <a14:foregroundMark x1="97619" y1="92878" x2="82143" y2="98516"/>
                        <a14:foregroundMark x1="82143" y1="98516" x2="4167" y2="96439"/>
                        <a14:foregroundMark x1="22321" y1="8605" x2="30060" y2="15134"/>
                        <a14:foregroundMark x1="21726" y1="10386" x2="19345" y2="15727"/>
                        <a14:foregroundMark x1="10417" y1="9792" x2="7143" y2="12463"/>
                        <a14:foregroundMark x1="21429" y1="5045" x2="10119" y2="11276"/>
                        <a14:foregroundMark x1="18155" y1="7122" x2="7531" y2="6062"/>
                        <a14:foregroundMark x1="559" y1="2714" x2="298" y2="2671"/>
                        <a14:foregroundMark x1="96131" y1="18694" x2="96726" y2="32938"/>
                        <a14:foregroundMark x1="6250" y1="10089" x2="5298" y2="7479"/>
                        <a14:foregroundMark x1="5655" y1="1780" x2="5158" y2="1886"/>
                        <a14:foregroundMark x1="2404" y1="4484" x2="1786" y2="4748"/>
                        <a14:foregroundMark x1="3571" y1="1484" x2="3456" y2="1484"/>
                        <a14:foregroundMark x1="3571" y1="1484" x2="3477" y2="1507"/>
                        <a14:foregroundMark x1="2083" y1="2967" x2="893" y2="2077"/>
                        <a14:foregroundMark x1="1402" y1="2077" x2="893" y2="2077"/>
                        <a14:backgroundMark x1="97024" y1="0" x2="99405" y2="890"/>
                        <a14:backgroundMark x1="613" y1="1640" x2="0" y2="2374"/>
                        <a14:backgroundMark x1="635" y1="1674" x2="0" y2="2077"/>
                        <a14:backgroundMark x1="3274" y1="0" x2="2812" y2="294"/>
                        <a14:backgroundMark x1="118" y1="864" x2="0" y2="890"/>
                        <a14:backgroundMark x1="494" y1="1452" x2="0" y2="1780"/>
                        <a14:backgroundMark x1="2381" y1="297" x2="595" y2="1187"/>
                        <a14:backgroundMark x1="99702" y1="70920" x2="99702" y2="71810"/>
                      </a14:backgroundRemoval>
                    </a14:imgEffect>
                  </a14:imgLayer>
                </a14:imgProps>
              </a:ext>
            </a:extLst>
          </a:blip>
          <a:srcRect l="923" r="807"/>
          <a:stretch/>
        </p:blipFill>
        <p:spPr>
          <a:xfrm>
            <a:off x="805011" y="1420115"/>
            <a:ext cx="1594294" cy="16271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6ED6E2C-08D2-42B1-890C-A6D5DB83177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192" b="95260" l="2773" r="97782">
                        <a14:foregroundMark x1="22181" y1="49887" x2="15527" y2="58691"/>
                        <a14:foregroundMark x1="15527" y1="58691" x2="19039" y2="71106"/>
                        <a14:foregroundMark x1="19039" y1="71106" x2="19409" y2="71558"/>
                        <a14:foregroundMark x1="21072" y1="43341" x2="11645" y2="45824"/>
                        <a14:foregroundMark x1="11645" y1="45824" x2="4251" y2="54628"/>
                        <a14:foregroundMark x1="4251" y1="54628" x2="2957" y2="67946"/>
                        <a14:foregroundMark x1="2957" y1="67946" x2="3697" y2="72686"/>
                        <a14:foregroundMark x1="29575" y1="30474" x2="46211" y2="30023"/>
                        <a14:foregroundMark x1="46211" y1="30023" x2="64510" y2="32054"/>
                        <a14:foregroundMark x1="79852" y1="30474" x2="90018" y2="30474"/>
                        <a14:foregroundMark x1="94085" y1="27991" x2="94640" y2="48758"/>
                        <a14:foregroundMark x1="96118" y1="83747" x2="88725" y2="91196"/>
                        <a14:foregroundMark x1="88725" y1="91196" x2="24954" y2="93454"/>
                        <a14:foregroundMark x1="24954" y1="93454" x2="13494" y2="91422"/>
                        <a14:foregroundMark x1="13494" y1="91422" x2="5545" y2="81264"/>
                        <a14:foregroundMark x1="5545" y1="81264" x2="4991" y2="76524"/>
                        <a14:foregroundMark x1="67468" y1="95711" x2="78928" y2="95711"/>
                        <a14:foregroundMark x1="78928" y1="95711" x2="97782" y2="95260"/>
                        <a14:foregroundMark x1="13678" y1="44921" x2="12200" y2="26862"/>
                        <a14:foregroundMark x1="18299" y1="44244" x2="17930" y2="32957"/>
                        <a14:foregroundMark x1="19963" y1="33409" x2="19963" y2="29345"/>
                        <a14:foregroundMark x1="22181" y1="28217" x2="22366" y2="21896"/>
                        <a14:foregroundMark x1="25139" y1="22348" x2="24399" y2="16704"/>
                        <a14:foregroundMark x1="25323" y1="13544" x2="21442" y2="9707"/>
                        <a14:foregroundMark x1="20148" y1="8804" x2="15157" y2="7675"/>
                        <a14:foregroundMark x1="22921" y1="15576" x2="20333" y2="11287"/>
                        <a14:foregroundMark x1="25693" y1="13770" x2="23105" y2="9029"/>
                        <a14:foregroundMark x1="20702" y1="6772" x2="16266" y2="5192"/>
                        <a14:foregroundMark x1="12384" y1="10158" x2="10166" y2="9481"/>
                        <a14:foregroundMark x1="16451" y1="9255" x2="11645" y2="9029"/>
                        <a14:foregroundMark x1="16451" y1="5869" x2="9057" y2="5643"/>
                        <a14:foregroundMark x1="10536" y1="9029" x2="5915" y2="12641"/>
                        <a14:foregroundMark x1="8872" y1="10158" x2="3327" y2="13770"/>
                        <a14:foregroundMark x1="7579" y1="11287" x2="5545" y2="15350"/>
                        <a14:foregroundMark x1="6839" y1="14447" x2="4436" y2="20090"/>
                        <a14:foregroundMark x1="10906" y1="43567" x2="7209" y2="44018"/>
                      </a14:backgroundRemoval>
                    </a14:imgEffect>
                  </a14:imgLayer>
                </a14:imgProps>
              </a:ext>
            </a:extLst>
          </a:blip>
          <a:srcRect r="2146" b="2945"/>
          <a:stretch/>
        </p:blipFill>
        <p:spPr>
          <a:xfrm>
            <a:off x="3294592" y="971671"/>
            <a:ext cx="2527829" cy="20530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9FB5C4-380E-417C-8172-C693A6A4F8F6}"/>
              </a:ext>
            </a:extLst>
          </p:cNvPr>
          <p:cNvSpPr txBox="1"/>
          <p:nvPr/>
        </p:nvSpPr>
        <p:spPr>
          <a:xfrm>
            <a:off x="1020732" y="3138947"/>
            <a:ext cx="1015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Terminal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4E1048-0EF6-478C-AD11-8494226E29FF}"/>
              </a:ext>
            </a:extLst>
          </p:cNvPr>
          <p:cNvSpPr txBox="1"/>
          <p:nvPr/>
        </p:nvSpPr>
        <p:spPr>
          <a:xfrm>
            <a:off x="3527772" y="3138947"/>
            <a:ext cx="1947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GUI – Source Tree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A93C8A0-DF0D-4941-A3D5-ED1AAAC1F6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6261" y="1518075"/>
            <a:ext cx="5113537" cy="38218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3EA5E05-775C-494A-B5F7-7F6E411E96D4}"/>
              </a:ext>
            </a:extLst>
          </p:cNvPr>
          <p:cNvSpPr txBox="1"/>
          <p:nvPr/>
        </p:nvSpPr>
        <p:spPr>
          <a:xfrm>
            <a:off x="425465" y="861481"/>
            <a:ext cx="126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실행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6BCEA03-72E9-4B83-AFE9-1A8C5AA249CE}"/>
              </a:ext>
            </a:extLst>
          </p:cNvPr>
          <p:cNvGrpSpPr/>
          <p:nvPr/>
        </p:nvGrpSpPr>
        <p:grpSpPr>
          <a:xfrm>
            <a:off x="0" y="746608"/>
            <a:ext cx="681597" cy="646331"/>
            <a:chOff x="3356725" y="3400952"/>
            <a:chExt cx="681597" cy="6463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2399615-3B2B-44B0-8CAC-F8B8B641365F}"/>
                </a:ext>
              </a:extLst>
            </p:cNvPr>
            <p:cNvSpPr/>
            <p:nvPr/>
          </p:nvSpPr>
          <p:spPr>
            <a:xfrm>
              <a:off x="3518780" y="3612910"/>
              <a:ext cx="182884" cy="182884"/>
            </a:xfrm>
            <a:prstGeom prst="rect">
              <a:avLst/>
            </a:prstGeom>
            <a:noFill/>
            <a:ln w="38100" cap="sq">
              <a:solidFill>
                <a:schemeClr val="accent1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23C7B27-154A-4E15-90BF-2D6FFF5D2978}"/>
                </a:ext>
              </a:extLst>
            </p:cNvPr>
            <p:cNvSpPr/>
            <p:nvPr/>
          </p:nvSpPr>
          <p:spPr>
            <a:xfrm>
              <a:off x="3356725" y="3400952"/>
              <a:ext cx="68159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ko-KR" altLang="en-US" sz="3600" spc="-150" dirty="0">
                  <a:ln>
                    <a:solidFill>
                      <a:schemeClr val="tx1">
                        <a:lumMod val="65000"/>
                        <a:lumOff val="35000"/>
                        <a:alpha val="5000"/>
                      </a:schemeClr>
                    </a:solidFill>
                  </a:ln>
                  <a:latin typeface="Yoon 윤고딕 550_TT" pitchFamily="18" charset="-127"/>
                  <a:ea typeface="Yoon 윤고딕 550_TT" pitchFamily="18" charset="-127"/>
                </a:rPr>
                <a:t> </a:t>
              </a:r>
              <a:endParaRPr lang="ko-KR" altLang="en-US" sz="36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C0634BB-08A3-4376-A48F-0802439FFE5E}"/>
              </a:ext>
            </a:extLst>
          </p:cNvPr>
          <p:cNvSpPr txBox="1"/>
          <p:nvPr/>
        </p:nvSpPr>
        <p:spPr>
          <a:xfrm>
            <a:off x="6959615" y="888657"/>
            <a:ext cx="126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설치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98EB284-CC5C-4F2D-A684-057A4A29CDB6}"/>
              </a:ext>
            </a:extLst>
          </p:cNvPr>
          <p:cNvGrpSpPr/>
          <p:nvPr/>
        </p:nvGrpSpPr>
        <p:grpSpPr>
          <a:xfrm>
            <a:off x="6534150" y="773784"/>
            <a:ext cx="681597" cy="646331"/>
            <a:chOff x="3356725" y="3400952"/>
            <a:chExt cx="681597" cy="64633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326C6C4-2F07-409B-A3EC-316F16864206}"/>
                </a:ext>
              </a:extLst>
            </p:cNvPr>
            <p:cNvSpPr/>
            <p:nvPr/>
          </p:nvSpPr>
          <p:spPr>
            <a:xfrm>
              <a:off x="3518780" y="3612910"/>
              <a:ext cx="182884" cy="182884"/>
            </a:xfrm>
            <a:prstGeom prst="rect">
              <a:avLst/>
            </a:prstGeom>
            <a:noFill/>
            <a:ln w="38100" cap="sq">
              <a:solidFill>
                <a:schemeClr val="accent1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F389A74-498F-4686-9942-EF8EC28A7DF8}"/>
                </a:ext>
              </a:extLst>
            </p:cNvPr>
            <p:cNvSpPr/>
            <p:nvPr/>
          </p:nvSpPr>
          <p:spPr>
            <a:xfrm>
              <a:off x="3356725" y="3400952"/>
              <a:ext cx="68159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ko-KR" altLang="en-US" sz="3600" spc="-150" dirty="0">
                  <a:ln>
                    <a:solidFill>
                      <a:schemeClr val="tx1">
                        <a:lumMod val="65000"/>
                        <a:lumOff val="35000"/>
                        <a:alpha val="5000"/>
                      </a:schemeClr>
                    </a:solidFill>
                  </a:ln>
                  <a:latin typeface="Yoon 윤고딕 550_TT" pitchFamily="18" charset="-127"/>
                  <a:ea typeface="Yoon 윤고딕 550_TT" pitchFamily="18" charset="-127"/>
                </a:rPr>
                <a:t> </a:t>
              </a:r>
              <a:endParaRPr lang="ko-KR" altLang="en-US" sz="3600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EDDE90D-F251-43B3-AA7D-E271C7166768}"/>
              </a:ext>
            </a:extLst>
          </p:cNvPr>
          <p:cNvSpPr/>
          <p:nvPr/>
        </p:nvSpPr>
        <p:spPr>
          <a:xfrm>
            <a:off x="9979925" y="3245451"/>
            <a:ext cx="1554850" cy="19127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98731F-EBFD-4570-9455-397399B07A76}"/>
              </a:ext>
            </a:extLst>
          </p:cNvPr>
          <p:cNvSpPr/>
          <p:nvPr/>
        </p:nvSpPr>
        <p:spPr>
          <a:xfrm>
            <a:off x="3018775" y="861481"/>
            <a:ext cx="3220352" cy="28227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2A05F1-28C8-4804-9354-FC01435DCC4F}"/>
              </a:ext>
            </a:extLst>
          </p:cNvPr>
          <p:cNvSpPr txBox="1"/>
          <p:nvPr/>
        </p:nvSpPr>
        <p:spPr>
          <a:xfrm>
            <a:off x="0" y="87419"/>
            <a:ext cx="3685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Source Tree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설치하기</a:t>
            </a:r>
          </a:p>
        </p:txBody>
      </p:sp>
    </p:spTree>
    <p:extLst>
      <p:ext uri="{BB962C8B-B14F-4D97-AF65-F5344CB8AC3E}">
        <p14:creationId xmlns:p14="http://schemas.microsoft.com/office/powerpoint/2010/main" val="4173619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F419060-1BB4-4BA0-8B49-E10CD8EEBE15}"/>
              </a:ext>
            </a:extLst>
          </p:cNvPr>
          <p:cNvCxnSpPr>
            <a:cxnSpLocks/>
          </p:cNvCxnSpPr>
          <p:nvPr/>
        </p:nvCxnSpPr>
        <p:spPr>
          <a:xfrm>
            <a:off x="0" y="654513"/>
            <a:ext cx="8952931" cy="0"/>
          </a:xfrm>
          <a:prstGeom prst="line">
            <a:avLst/>
          </a:prstGeom>
          <a:ln>
            <a:solidFill>
              <a:srgbClr val="32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B0FEF1-FD45-48B3-AD4A-799009CE1511}"/>
              </a:ext>
            </a:extLst>
          </p:cNvPr>
          <p:cNvSpPr txBox="1"/>
          <p:nvPr/>
        </p:nvSpPr>
        <p:spPr>
          <a:xfrm>
            <a:off x="0" y="87419"/>
            <a:ext cx="3762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7.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깃허브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파일 다운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pull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ACC753-BE92-4AA2-9E17-7A15D7BD8494}"/>
              </a:ext>
            </a:extLst>
          </p:cNvPr>
          <p:cNvSpPr/>
          <p:nvPr/>
        </p:nvSpPr>
        <p:spPr>
          <a:xfrm>
            <a:off x="8279704" y="891859"/>
            <a:ext cx="3732756" cy="55840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0CC3CB-ADC8-45B6-8539-DF70EB9C4651}"/>
              </a:ext>
            </a:extLst>
          </p:cNvPr>
          <p:cNvSpPr txBox="1"/>
          <p:nvPr/>
        </p:nvSpPr>
        <p:spPr>
          <a:xfrm>
            <a:off x="8430016" y="2514199"/>
            <a:ext cx="3430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3BCFDB-8E7E-4AA8-917E-E3DBF19D6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41" y="1065228"/>
            <a:ext cx="7586407" cy="505339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4A02A78-EC2C-4492-A5D6-062403859ADC}"/>
              </a:ext>
            </a:extLst>
          </p:cNvPr>
          <p:cNvSpPr/>
          <p:nvPr/>
        </p:nvSpPr>
        <p:spPr>
          <a:xfrm>
            <a:off x="1876426" y="2090417"/>
            <a:ext cx="4400550" cy="51943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4C9379-D11D-42C0-A12B-AF456FF5C34E}"/>
              </a:ext>
            </a:extLst>
          </p:cNvPr>
          <p:cNvSpPr txBox="1"/>
          <p:nvPr/>
        </p:nvSpPr>
        <p:spPr>
          <a:xfrm>
            <a:off x="8260654" y="1086356"/>
            <a:ext cx="389080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가져 올 저장소와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브랜치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선택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#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참고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Clone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pull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차이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indent="-285750">
              <a:buFontTx/>
              <a:buChar char="-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Clone :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로컬 저장소에 아무것도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없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상태에서 원격저장소의 데이터를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가져오는 것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indent="-285750">
              <a:buFontTx/>
              <a:buChar char="-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Pull :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로컬에 이미 있고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원격 저장소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수정 상태를 반영하기 위한 것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협업 작업 시 수정된 작업을 반영하기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위해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push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pull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필수로 거쳐야 함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6296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F419060-1BB4-4BA0-8B49-E10CD8EEBE15}"/>
              </a:ext>
            </a:extLst>
          </p:cNvPr>
          <p:cNvCxnSpPr>
            <a:cxnSpLocks/>
          </p:cNvCxnSpPr>
          <p:nvPr/>
        </p:nvCxnSpPr>
        <p:spPr>
          <a:xfrm>
            <a:off x="0" y="654513"/>
            <a:ext cx="8952931" cy="0"/>
          </a:xfrm>
          <a:prstGeom prst="line">
            <a:avLst/>
          </a:prstGeom>
          <a:ln>
            <a:solidFill>
              <a:srgbClr val="32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B0FEF1-FD45-48B3-AD4A-799009CE1511}"/>
              </a:ext>
            </a:extLst>
          </p:cNvPr>
          <p:cNvSpPr txBox="1"/>
          <p:nvPr/>
        </p:nvSpPr>
        <p:spPr>
          <a:xfrm>
            <a:off x="0" y="87419"/>
            <a:ext cx="2351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8.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깃허브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협업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ACC753-BE92-4AA2-9E17-7A15D7BD8494}"/>
              </a:ext>
            </a:extLst>
          </p:cNvPr>
          <p:cNvSpPr/>
          <p:nvPr/>
        </p:nvSpPr>
        <p:spPr>
          <a:xfrm>
            <a:off x="8279704" y="891859"/>
            <a:ext cx="3732756" cy="55840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094C9D-68DE-4915-B098-524C141218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05"/>
          <a:stretch/>
        </p:blipFill>
        <p:spPr>
          <a:xfrm>
            <a:off x="459829" y="1139468"/>
            <a:ext cx="7495795" cy="348812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F3C982B-B3CF-48EF-8E67-B1440ACB90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368" t="16700" r="38359" b="57533"/>
          <a:stretch/>
        </p:blipFill>
        <p:spPr>
          <a:xfrm>
            <a:off x="2894162" y="4867699"/>
            <a:ext cx="2837347" cy="17016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F35DC86-E076-4335-A355-A5BA33CF4BD5}"/>
              </a:ext>
            </a:extLst>
          </p:cNvPr>
          <p:cNvSpPr txBox="1"/>
          <p:nvPr/>
        </p:nvSpPr>
        <p:spPr>
          <a:xfrm>
            <a:off x="8279704" y="1139468"/>
            <a:ext cx="3916457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#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깃허브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저장소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public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설정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다른 사람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다운 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가능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업로드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불가능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협업 작업을 위한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collaborators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저장소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settings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Manage access</a:t>
            </a: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Invite a collaborator</a:t>
            </a: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추가할 계정 입력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8BFD98-412E-4B72-AAAC-329C6E9CFBAA}"/>
              </a:ext>
            </a:extLst>
          </p:cNvPr>
          <p:cNvSpPr/>
          <p:nvPr/>
        </p:nvSpPr>
        <p:spPr>
          <a:xfrm>
            <a:off x="4805333" y="1155205"/>
            <a:ext cx="815822" cy="31271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6F3422-C8A0-4B5C-AE3C-9981CF6B942F}"/>
              </a:ext>
            </a:extLst>
          </p:cNvPr>
          <p:cNvSpPr/>
          <p:nvPr/>
        </p:nvSpPr>
        <p:spPr>
          <a:xfrm>
            <a:off x="934372" y="1798494"/>
            <a:ext cx="1548945" cy="31271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5EDDC59-F344-4583-B435-124875554E97}"/>
              </a:ext>
            </a:extLst>
          </p:cNvPr>
          <p:cNvSpPr/>
          <p:nvPr/>
        </p:nvSpPr>
        <p:spPr>
          <a:xfrm>
            <a:off x="4524590" y="3904822"/>
            <a:ext cx="893663" cy="31271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088FCD-4586-4646-9CB5-5705D81ABD91}"/>
              </a:ext>
            </a:extLst>
          </p:cNvPr>
          <p:cNvSpPr/>
          <p:nvPr/>
        </p:nvSpPr>
        <p:spPr>
          <a:xfrm>
            <a:off x="2973319" y="5718531"/>
            <a:ext cx="2647836" cy="93590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C752D0-3F4E-4053-A2AA-A42CEA770FCE}"/>
              </a:ext>
            </a:extLst>
          </p:cNvPr>
          <p:cNvSpPr txBox="1"/>
          <p:nvPr/>
        </p:nvSpPr>
        <p:spPr>
          <a:xfrm>
            <a:off x="5621155" y="1098583"/>
            <a:ext cx="470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2E817E-69F9-4736-B334-3F8E72BA7CC1}"/>
              </a:ext>
            </a:extLst>
          </p:cNvPr>
          <p:cNvSpPr txBox="1"/>
          <p:nvPr/>
        </p:nvSpPr>
        <p:spPr>
          <a:xfrm>
            <a:off x="545596" y="1798494"/>
            <a:ext cx="388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②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26847E-8816-468E-ACDD-2CCEB2688449}"/>
              </a:ext>
            </a:extLst>
          </p:cNvPr>
          <p:cNvSpPr txBox="1"/>
          <p:nvPr/>
        </p:nvSpPr>
        <p:spPr>
          <a:xfrm>
            <a:off x="4757208" y="4152919"/>
            <a:ext cx="600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③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F01A78-917E-4AA7-A0EA-A81651AA1A04}"/>
              </a:ext>
            </a:extLst>
          </p:cNvPr>
          <p:cNvSpPr txBox="1"/>
          <p:nvPr/>
        </p:nvSpPr>
        <p:spPr>
          <a:xfrm>
            <a:off x="5648860" y="60312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1588224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F419060-1BB4-4BA0-8B49-E10CD8EEBE15}"/>
              </a:ext>
            </a:extLst>
          </p:cNvPr>
          <p:cNvCxnSpPr>
            <a:cxnSpLocks/>
          </p:cNvCxnSpPr>
          <p:nvPr/>
        </p:nvCxnSpPr>
        <p:spPr>
          <a:xfrm>
            <a:off x="0" y="654513"/>
            <a:ext cx="8952931" cy="0"/>
          </a:xfrm>
          <a:prstGeom prst="line">
            <a:avLst/>
          </a:prstGeom>
          <a:ln>
            <a:solidFill>
              <a:srgbClr val="32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B0FEF1-FD45-48B3-AD4A-799009CE1511}"/>
              </a:ext>
            </a:extLst>
          </p:cNvPr>
          <p:cNvSpPr txBox="1"/>
          <p:nvPr/>
        </p:nvSpPr>
        <p:spPr>
          <a:xfrm>
            <a:off x="0" y="87419"/>
            <a:ext cx="2351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8.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깃허브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협업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ACC753-BE92-4AA2-9E17-7A15D7BD8494}"/>
              </a:ext>
            </a:extLst>
          </p:cNvPr>
          <p:cNvSpPr/>
          <p:nvPr/>
        </p:nvSpPr>
        <p:spPr>
          <a:xfrm>
            <a:off x="8279704" y="891859"/>
            <a:ext cx="3732756" cy="55840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0CC3CB-ADC8-45B6-8539-DF70EB9C4651}"/>
              </a:ext>
            </a:extLst>
          </p:cNvPr>
          <p:cNvSpPr txBox="1"/>
          <p:nvPr/>
        </p:nvSpPr>
        <p:spPr>
          <a:xfrm>
            <a:off x="8430016" y="2514199"/>
            <a:ext cx="3430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640C2F-519D-4BB9-B7FD-9CBC7034AE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386"/>
          <a:stretch/>
        </p:blipFill>
        <p:spPr>
          <a:xfrm>
            <a:off x="427490" y="998956"/>
            <a:ext cx="7518590" cy="305327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E4CA89D-F023-4580-BC1E-7E2D11DCD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88" y="4302493"/>
            <a:ext cx="7319394" cy="24657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034C0F-D84D-4224-889E-F3F6D5D36B9A}"/>
              </a:ext>
            </a:extLst>
          </p:cNvPr>
          <p:cNvSpPr txBox="1"/>
          <p:nvPr/>
        </p:nvSpPr>
        <p:spPr>
          <a:xfrm>
            <a:off x="2755763" y="707193"/>
            <a:ext cx="3441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초대된 당사자 이메일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9CA7690-BF33-4A35-B59B-27F5DE0C15B2}"/>
              </a:ext>
            </a:extLst>
          </p:cNvPr>
          <p:cNvSpPr/>
          <p:nvPr/>
        </p:nvSpPr>
        <p:spPr>
          <a:xfrm>
            <a:off x="3769249" y="3562679"/>
            <a:ext cx="815822" cy="31271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9B7C02-526D-4176-9C56-5501A91AF529}"/>
              </a:ext>
            </a:extLst>
          </p:cNvPr>
          <p:cNvSpPr txBox="1"/>
          <p:nvPr/>
        </p:nvSpPr>
        <p:spPr>
          <a:xfrm>
            <a:off x="2466083" y="4302493"/>
            <a:ext cx="3441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깃허브</a:t>
            </a:r>
            <a:r>
              <a:rPr lang="ko-KR" altLang="en-US" dirty="0"/>
              <a:t> 호스트 관리 페이지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C4A874-84C4-4CCE-BD75-E364FA1174A3}"/>
              </a:ext>
            </a:extLst>
          </p:cNvPr>
          <p:cNvSpPr txBox="1"/>
          <p:nvPr/>
        </p:nvSpPr>
        <p:spPr>
          <a:xfrm>
            <a:off x="4585071" y="3562679"/>
            <a:ext cx="470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8B4C58-8256-4FD7-9377-0A65CD8DC6DE}"/>
              </a:ext>
            </a:extLst>
          </p:cNvPr>
          <p:cNvSpPr txBox="1"/>
          <p:nvPr/>
        </p:nvSpPr>
        <p:spPr>
          <a:xfrm>
            <a:off x="7601248" y="4396674"/>
            <a:ext cx="388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②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B50DF5-44F9-4019-93B7-772AF822BDF4}"/>
              </a:ext>
            </a:extLst>
          </p:cNvPr>
          <p:cNvSpPr/>
          <p:nvPr/>
        </p:nvSpPr>
        <p:spPr>
          <a:xfrm>
            <a:off x="629808" y="5784511"/>
            <a:ext cx="6971439" cy="5770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B4C806F-2E33-4AC0-BE77-12474E06D1B7}"/>
              </a:ext>
            </a:extLst>
          </p:cNvPr>
          <p:cNvSpPr/>
          <p:nvPr/>
        </p:nvSpPr>
        <p:spPr>
          <a:xfrm>
            <a:off x="6542425" y="4396674"/>
            <a:ext cx="1108217" cy="3693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F3AD29-F83A-4CA0-A837-78B02B8BE1CC}"/>
              </a:ext>
            </a:extLst>
          </p:cNvPr>
          <p:cNvSpPr txBox="1"/>
          <p:nvPr/>
        </p:nvSpPr>
        <p:spPr>
          <a:xfrm>
            <a:off x="8279704" y="1139468"/>
            <a:ext cx="340509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AutoNum type="arabicPeriod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초대된 협업자는 이메일로 수락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요청 메일을 받게 됨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view invitation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클릭 후 수락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깃허브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관리자는 협업자를 삭제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가능하며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새로운 협업자를 더 초대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할 수 있음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318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F419060-1BB4-4BA0-8B49-E10CD8EEBE15}"/>
              </a:ext>
            </a:extLst>
          </p:cNvPr>
          <p:cNvCxnSpPr>
            <a:cxnSpLocks/>
          </p:cNvCxnSpPr>
          <p:nvPr/>
        </p:nvCxnSpPr>
        <p:spPr>
          <a:xfrm>
            <a:off x="0" y="654513"/>
            <a:ext cx="8952931" cy="0"/>
          </a:xfrm>
          <a:prstGeom prst="line">
            <a:avLst/>
          </a:prstGeom>
          <a:ln>
            <a:solidFill>
              <a:srgbClr val="32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B0FEF1-FD45-48B3-AD4A-799009CE1511}"/>
              </a:ext>
            </a:extLst>
          </p:cNvPr>
          <p:cNvSpPr txBox="1"/>
          <p:nvPr/>
        </p:nvSpPr>
        <p:spPr>
          <a:xfrm>
            <a:off x="0" y="87419"/>
            <a:ext cx="3685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Source Tree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설치하기</a:t>
            </a:r>
          </a:p>
        </p:txBody>
      </p:sp>
      <p:sp>
        <p:nvSpPr>
          <p:cNvPr id="11" name="TextBox 10">
            <a:hlinkClick r:id="rId2"/>
            <a:extLst>
              <a:ext uri="{FF2B5EF4-FFF2-40B4-BE49-F238E27FC236}">
                <a16:creationId xmlns:a16="http://schemas.microsoft.com/office/drawing/2014/main" id="{3749E4F1-074B-43CB-84BD-3D7297BE9FD3}"/>
              </a:ext>
            </a:extLst>
          </p:cNvPr>
          <p:cNvSpPr txBox="1"/>
          <p:nvPr/>
        </p:nvSpPr>
        <p:spPr>
          <a:xfrm>
            <a:off x="278704" y="891859"/>
            <a:ext cx="6144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u="sng" dirty="0" err="1">
                <a:highlight>
                  <a:srgbClr val="FFFF00"/>
                </a:highlight>
              </a:rPr>
              <a:t>소스트리</a:t>
            </a:r>
            <a:r>
              <a:rPr lang="en-US" altLang="ko-KR" u="sng" dirty="0">
                <a:highlight>
                  <a:srgbClr val="FFFF00"/>
                </a:highlight>
              </a:rPr>
              <a:t>(Source Tree)</a:t>
            </a:r>
            <a:r>
              <a:rPr lang="ko-KR" altLang="en-US" u="sng" dirty="0">
                <a:highlight>
                  <a:srgbClr val="FFFF00"/>
                </a:highlight>
              </a:rPr>
              <a:t> 홈페이지 바로 가기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B7779A-9975-441E-AB6B-7785F92B1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04" y="1816279"/>
            <a:ext cx="7778658" cy="390886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1ACC753-BE92-4AA2-9E17-7A15D7BD8494}"/>
              </a:ext>
            </a:extLst>
          </p:cNvPr>
          <p:cNvSpPr/>
          <p:nvPr/>
        </p:nvSpPr>
        <p:spPr>
          <a:xfrm>
            <a:off x="8279704" y="891859"/>
            <a:ext cx="3732756" cy="55840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85C7CB-21CD-449B-8698-439EFB76EF19}"/>
              </a:ext>
            </a:extLst>
          </p:cNvPr>
          <p:cNvSpPr/>
          <p:nvPr/>
        </p:nvSpPr>
        <p:spPr>
          <a:xfrm>
            <a:off x="400833" y="3429000"/>
            <a:ext cx="1453019" cy="44154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8505F9-3829-4BF6-B16C-3276FEE6CE16}"/>
              </a:ext>
            </a:extLst>
          </p:cNvPr>
          <p:cNvSpPr txBox="1"/>
          <p:nvPr/>
        </p:nvSpPr>
        <p:spPr>
          <a:xfrm>
            <a:off x="1809514" y="3447547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①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96704AE6-E5CB-4B30-A999-76F673F9FF90}"/>
              </a:ext>
            </a:extLst>
          </p:cNvPr>
          <p:cNvSpPr/>
          <p:nvPr/>
        </p:nvSpPr>
        <p:spPr>
          <a:xfrm>
            <a:off x="4772025" y="967586"/>
            <a:ext cx="495300" cy="1904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060FEE-FCEC-45F6-812E-120726987659}"/>
              </a:ext>
            </a:extLst>
          </p:cNvPr>
          <p:cNvSpPr txBox="1"/>
          <p:nvPr/>
        </p:nvSpPr>
        <p:spPr>
          <a:xfrm>
            <a:off x="5277632" y="87813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클릭 바로 연결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A2B726-8CF3-4B71-8619-CFCCBA2B44C9}"/>
              </a:ext>
            </a:extLst>
          </p:cNvPr>
          <p:cNvSpPr txBox="1"/>
          <p:nvPr/>
        </p:nvSpPr>
        <p:spPr>
          <a:xfrm>
            <a:off x="8525958" y="1158013"/>
            <a:ext cx="3058851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windows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mac </a:t>
            </a:r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지원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하고 있으므로 원하는 시스템의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파일을 다운로드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다운 받은 설치파일 실행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/>
              <a:t> </a:t>
            </a:r>
            <a:endParaRPr lang="en-US" altLang="ko-KR" dirty="0"/>
          </a:p>
          <a:p>
            <a:pPr algn="l">
              <a:buFont typeface="+mj-lt"/>
              <a:buAutoNum type="arabicPeriod"/>
            </a:pPr>
            <a:endParaRPr lang="en-US" altLang="ko-KR" b="0" i="0" dirty="0">
              <a:solidFill>
                <a:srgbClr val="57575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7066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F419060-1BB4-4BA0-8B49-E10CD8EEBE15}"/>
              </a:ext>
            </a:extLst>
          </p:cNvPr>
          <p:cNvCxnSpPr>
            <a:cxnSpLocks/>
          </p:cNvCxnSpPr>
          <p:nvPr/>
        </p:nvCxnSpPr>
        <p:spPr>
          <a:xfrm>
            <a:off x="0" y="654513"/>
            <a:ext cx="8952931" cy="0"/>
          </a:xfrm>
          <a:prstGeom prst="line">
            <a:avLst/>
          </a:prstGeom>
          <a:ln>
            <a:solidFill>
              <a:srgbClr val="32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B0FEF1-FD45-48B3-AD4A-799009CE1511}"/>
              </a:ext>
            </a:extLst>
          </p:cNvPr>
          <p:cNvSpPr txBox="1"/>
          <p:nvPr/>
        </p:nvSpPr>
        <p:spPr>
          <a:xfrm>
            <a:off x="0" y="87419"/>
            <a:ext cx="3685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Source Tree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설치하기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ACC753-BE92-4AA2-9E17-7A15D7BD8494}"/>
              </a:ext>
            </a:extLst>
          </p:cNvPr>
          <p:cNvSpPr/>
          <p:nvPr/>
        </p:nvSpPr>
        <p:spPr>
          <a:xfrm>
            <a:off x="8279704" y="891859"/>
            <a:ext cx="3732756" cy="55840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②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40DD33-2AC9-448D-B4DE-DAE0D5339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44" y="1571355"/>
            <a:ext cx="6680905" cy="40097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745024-349D-4740-BA42-7E6C029ABCD0}"/>
              </a:ext>
            </a:extLst>
          </p:cNvPr>
          <p:cNvSpPr txBox="1"/>
          <p:nvPr/>
        </p:nvSpPr>
        <p:spPr>
          <a:xfrm>
            <a:off x="3987105" y="3597049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①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F81E69-22E3-47EC-9750-9D4DC1511A07}"/>
              </a:ext>
            </a:extLst>
          </p:cNvPr>
          <p:cNvSpPr txBox="1"/>
          <p:nvPr/>
        </p:nvSpPr>
        <p:spPr>
          <a:xfrm>
            <a:off x="5241658" y="3615869"/>
            <a:ext cx="6226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②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09B57-8679-4EA5-9360-A1C8A4FAB85A}"/>
              </a:ext>
            </a:extLst>
          </p:cNvPr>
          <p:cNvSpPr txBox="1"/>
          <p:nvPr/>
        </p:nvSpPr>
        <p:spPr>
          <a:xfrm>
            <a:off x="8238674" y="1118339"/>
            <a:ext cx="395332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설치형으로 개별 서버를 설치한 경우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로그인을 할 때 선택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사내와 같이 따로 서버가 있는 경우</a:t>
            </a:r>
            <a:b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tlassian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Bitbucket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회원가입된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사용자가 로그인 할 때 선택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일반 개인 계정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Bitbucket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클릭 후 계정 생성 </a:t>
            </a:r>
          </a:p>
          <a:p>
            <a:pPr algn="just"/>
            <a:endParaRPr lang="en-US" altLang="ko-KR" dirty="0"/>
          </a:p>
          <a:p>
            <a:pPr algn="just"/>
            <a:r>
              <a:rPr lang="ko-KR" altLang="en-US" dirty="0"/>
              <a:t> </a:t>
            </a:r>
            <a:endParaRPr lang="en-US" altLang="ko-KR" dirty="0"/>
          </a:p>
          <a:p>
            <a:pPr algn="just">
              <a:buFont typeface="+mj-lt"/>
              <a:buAutoNum type="arabicPeriod"/>
            </a:pPr>
            <a:endParaRPr lang="en-US" altLang="ko-KR" b="0" i="0" dirty="0">
              <a:solidFill>
                <a:srgbClr val="57575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658699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F419060-1BB4-4BA0-8B49-E10CD8EEBE15}"/>
              </a:ext>
            </a:extLst>
          </p:cNvPr>
          <p:cNvCxnSpPr>
            <a:cxnSpLocks/>
          </p:cNvCxnSpPr>
          <p:nvPr/>
        </p:nvCxnSpPr>
        <p:spPr>
          <a:xfrm>
            <a:off x="0" y="654513"/>
            <a:ext cx="8952931" cy="0"/>
          </a:xfrm>
          <a:prstGeom prst="line">
            <a:avLst/>
          </a:prstGeom>
          <a:ln>
            <a:solidFill>
              <a:srgbClr val="32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B0FEF1-FD45-48B3-AD4A-799009CE1511}"/>
              </a:ext>
            </a:extLst>
          </p:cNvPr>
          <p:cNvSpPr txBox="1"/>
          <p:nvPr/>
        </p:nvSpPr>
        <p:spPr>
          <a:xfrm>
            <a:off x="0" y="87419"/>
            <a:ext cx="3685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Source Tree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설치하기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ACC753-BE92-4AA2-9E17-7A15D7BD8494}"/>
              </a:ext>
            </a:extLst>
          </p:cNvPr>
          <p:cNvSpPr/>
          <p:nvPr/>
        </p:nvSpPr>
        <p:spPr>
          <a:xfrm>
            <a:off x="8279704" y="891859"/>
            <a:ext cx="3732756" cy="55840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②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559294-DDFA-46CF-B08B-AF9107A0F89A}"/>
              </a:ext>
            </a:extLst>
          </p:cNvPr>
          <p:cNvSpPr txBox="1"/>
          <p:nvPr/>
        </p:nvSpPr>
        <p:spPr>
          <a:xfrm>
            <a:off x="8437922" y="1118316"/>
            <a:ext cx="341632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342900">
              <a:buAutoNum type="arabicPeriod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가입한 계정으로 로그인 한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후 다음 진행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Mercurial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옵션 다운로드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선택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Mercurial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비슷한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Tool.</a:t>
            </a:r>
            <a:r>
              <a:rPr lang="en-US" altLang="ko-KR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F328C0-C46A-4609-AB48-5D40F716E1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7" r="849" b="1137"/>
          <a:stretch/>
        </p:blipFill>
        <p:spPr>
          <a:xfrm>
            <a:off x="1617984" y="816411"/>
            <a:ext cx="4929924" cy="27362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00AA556-B3BD-4E96-9CC8-F7EBCF970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984" y="3683905"/>
            <a:ext cx="4929924" cy="300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11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F419060-1BB4-4BA0-8B49-E10CD8EEBE15}"/>
              </a:ext>
            </a:extLst>
          </p:cNvPr>
          <p:cNvCxnSpPr>
            <a:cxnSpLocks/>
          </p:cNvCxnSpPr>
          <p:nvPr/>
        </p:nvCxnSpPr>
        <p:spPr>
          <a:xfrm>
            <a:off x="0" y="654513"/>
            <a:ext cx="8952931" cy="0"/>
          </a:xfrm>
          <a:prstGeom prst="line">
            <a:avLst/>
          </a:prstGeom>
          <a:ln>
            <a:solidFill>
              <a:srgbClr val="32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B0FEF1-FD45-48B3-AD4A-799009CE1511}"/>
              </a:ext>
            </a:extLst>
          </p:cNvPr>
          <p:cNvSpPr txBox="1"/>
          <p:nvPr/>
        </p:nvSpPr>
        <p:spPr>
          <a:xfrm>
            <a:off x="0" y="87419"/>
            <a:ext cx="3685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Source Tree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설치하기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ACC753-BE92-4AA2-9E17-7A15D7BD8494}"/>
              </a:ext>
            </a:extLst>
          </p:cNvPr>
          <p:cNvSpPr/>
          <p:nvPr/>
        </p:nvSpPr>
        <p:spPr>
          <a:xfrm>
            <a:off x="8344146" y="891859"/>
            <a:ext cx="3732756" cy="55840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②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559294-DDFA-46CF-B08B-AF9107A0F89A}"/>
              </a:ext>
            </a:extLst>
          </p:cNvPr>
          <p:cNvSpPr txBox="1"/>
          <p:nvPr/>
        </p:nvSpPr>
        <p:spPr>
          <a:xfrm>
            <a:off x="8507974" y="1283270"/>
            <a:ext cx="34050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342900">
              <a:buAutoNum type="arabicPeriod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로그인한 아이디와 이메일 확인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indent="-342900">
              <a:buAutoNum type="arabicPeriod"/>
            </a:pP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indent="-342900">
              <a:buAutoNum type="arabicPeriod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SSH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키를 불러올 지 선택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‘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아니오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선택 가능</a:t>
            </a:r>
            <a:b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9E1D92-7627-46B1-A960-98BAFFB5A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933" y="4685779"/>
            <a:ext cx="5035220" cy="151770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FFA1E40-C9BF-4970-9E0A-AEEE5C975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0933" y="1086617"/>
            <a:ext cx="4944322" cy="304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42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F419060-1BB4-4BA0-8B49-E10CD8EEBE15}"/>
              </a:ext>
            </a:extLst>
          </p:cNvPr>
          <p:cNvCxnSpPr>
            <a:cxnSpLocks/>
          </p:cNvCxnSpPr>
          <p:nvPr/>
        </p:nvCxnSpPr>
        <p:spPr>
          <a:xfrm>
            <a:off x="0" y="654513"/>
            <a:ext cx="8952931" cy="0"/>
          </a:xfrm>
          <a:prstGeom prst="line">
            <a:avLst/>
          </a:prstGeom>
          <a:ln>
            <a:solidFill>
              <a:srgbClr val="32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B0FEF1-FD45-48B3-AD4A-799009CE1511}"/>
              </a:ext>
            </a:extLst>
          </p:cNvPr>
          <p:cNvSpPr txBox="1"/>
          <p:nvPr/>
        </p:nvSpPr>
        <p:spPr>
          <a:xfrm>
            <a:off x="0" y="87419"/>
            <a:ext cx="3685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Source Tree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설치하기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ACC753-BE92-4AA2-9E17-7A15D7BD8494}"/>
              </a:ext>
            </a:extLst>
          </p:cNvPr>
          <p:cNvSpPr/>
          <p:nvPr/>
        </p:nvSpPr>
        <p:spPr>
          <a:xfrm>
            <a:off x="8279704" y="891859"/>
            <a:ext cx="3732756" cy="55840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②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D794A7-06B8-49E3-B9C2-4FC43BB8C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40" y="1451730"/>
            <a:ext cx="7945634" cy="418605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140272C-433D-4F1F-A207-6E53D300B6B6}"/>
              </a:ext>
            </a:extLst>
          </p:cNvPr>
          <p:cNvSpPr/>
          <p:nvPr/>
        </p:nvSpPr>
        <p:spPr>
          <a:xfrm>
            <a:off x="199291" y="1797186"/>
            <a:ext cx="433991" cy="3676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2BB08E-C090-45F8-8DB2-6DCB2A932290}"/>
              </a:ext>
            </a:extLst>
          </p:cNvPr>
          <p:cNvSpPr txBox="1"/>
          <p:nvPr/>
        </p:nvSpPr>
        <p:spPr>
          <a:xfrm>
            <a:off x="179540" y="2105165"/>
            <a:ext cx="6278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①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3D1789-E73C-4BBE-B927-F957F94A3325}"/>
              </a:ext>
            </a:extLst>
          </p:cNvPr>
          <p:cNvSpPr/>
          <p:nvPr/>
        </p:nvSpPr>
        <p:spPr>
          <a:xfrm>
            <a:off x="653033" y="1800879"/>
            <a:ext cx="433991" cy="3676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58AF6E-AFB8-4CD9-BAF2-81AFEE9AF2A1}"/>
              </a:ext>
            </a:extLst>
          </p:cNvPr>
          <p:cNvSpPr txBox="1"/>
          <p:nvPr/>
        </p:nvSpPr>
        <p:spPr>
          <a:xfrm>
            <a:off x="653033" y="2105165"/>
            <a:ext cx="6278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②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7C8275-B3F5-48CF-A4FD-D90F4666AE9B}"/>
              </a:ext>
            </a:extLst>
          </p:cNvPr>
          <p:cNvSpPr/>
          <p:nvPr/>
        </p:nvSpPr>
        <p:spPr>
          <a:xfrm>
            <a:off x="1449097" y="1797708"/>
            <a:ext cx="1303530" cy="3676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168139-C3B2-4C0D-B1A7-97D89B57D145}"/>
              </a:ext>
            </a:extLst>
          </p:cNvPr>
          <p:cNvSpPr txBox="1"/>
          <p:nvPr/>
        </p:nvSpPr>
        <p:spPr>
          <a:xfrm>
            <a:off x="1842812" y="2105165"/>
            <a:ext cx="6278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③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F42A85-07F0-4FA2-9F3E-8B3F5A17E74D}"/>
              </a:ext>
            </a:extLst>
          </p:cNvPr>
          <p:cNvSpPr txBox="1"/>
          <p:nvPr/>
        </p:nvSpPr>
        <p:spPr>
          <a:xfrm>
            <a:off x="8507974" y="1283270"/>
            <a:ext cx="3581430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342900">
              <a:buAutoNum type="arabicPeriod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내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설치된 로컬 저장소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(Local Repository)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.git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폴더가 </a:t>
            </a: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있는 곳의 리스트를 보여줌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Remote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원격 저장소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(Remote Repository)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들의 리스트를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보여줌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Clone, Add, Create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등 가장 </a:t>
            </a: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많이 사용하는 명령어를 보여 줍니다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b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7033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907C473-42F9-494B-9858-DC11CD7F1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64" y="973656"/>
            <a:ext cx="6486525" cy="531495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F419060-1BB4-4BA0-8B49-E10CD8EEBE15}"/>
              </a:ext>
            </a:extLst>
          </p:cNvPr>
          <p:cNvCxnSpPr>
            <a:cxnSpLocks/>
          </p:cNvCxnSpPr>
          <p:nvPr/>
        </p:nvCxnSpPr>
        <p:spPr>
          <a:xfrm>
            <a:off x="0" y="654513"/>
            <a:ext cx="8952931" cy="0"/>
          </a:xfrm>
          <a:prstGeom prst="line">
            <a:avLst/>
          </a:prstGeom>
          <a:ln>
            <a:solidFill>
              <a:srgbClr val="32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B0FEF1-FD45-48B3-AD4A-799009CE1511}"/>
              </a:ext>
            </a:extLst>
          </p:cNvPr>
          <p:cNvSpPr txBox="1"/>
          <p:nvPr/>
        </p:nvSpPr>
        <p:spPr>
          <a:xfrm>
            <a:off x="0" y="87419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Git work process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5AB2A2-B199-44CF-93FA-E063AE6C8B8C}"/>
              </a:ext>
            </a:extLst>
          </p:cNvPr>
          <p:cNvSpPr txBox="1"/>
          <p:nvPr/>
        </p:nvSpPr>
        <p:spPr>
          <a:xfrm>
            <a:off x="5671338" y="1274575"/>
            <a:ext cx="356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j-lt"/>
                <a:ea typeface="HY헤드라인M" panose="02030600000101010101" pitchFamily="18" charset="-127"/>
              </a:rPr>
              <a:t>④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5E0379-4936-4809-A6B5-010292570022}"/>
              </a:ext>
            </a:extLst>
          </p:cNvPr>
          <p:cNvSpPr txBox="1"/>
          <p:nvPr/>
        </p:nvSpPr>
        <p:spPr>
          <a:xfrm>
            <a:off x="890037" y="1274575"/>
            <a:ext cx="5173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+mj-lt"/>
                <a:ea typeface="HY헤드라인M" panose="02030600000101010101" pitchFamily="18" charset="-127"/>
              </a:rPr>
              <a:t>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449C22-B44B-4B1D-858B-E49829C50237}"/>
              </a:ext>
            </a:extLst>
          </p:cNvPr>
          <p:cNvSpPr txBox="1"/>
          <p:nvPr/>
        </p:nvSpPr>
        <p:spPr>
          <a:xfrm>
            <a:off x="2245596" y="1274575"/>
            <a:ext cx="4499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+mj-lt"/>
                <a:ea typeface="HY헤드라인M" panose="02030600000101010101" pitchFamily="18" charset="-127"/>
              </a:rPr>
              <a:t>②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4B697C-C4DD-4BEA-A3DA-2CB7FCBC802B}"/>
              </a:ext>
            </a:extLst>
          </p:cNvPr>
          <p:cNvSpPr txBox="1"/>
          <p:nvPr/>
        </p:nvSpPr>
        <p:spPr>
          <a:xfrm>
            <a:off x="3654926" y="1274575"/>
            <a:ext cx="4499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+mj-lt"/>
                <a:ea typeface="HY헤드라인M" panose="02030600000101010101" pitchFamily="18" charset="-127"/>
              </a:rPr>
              <a:t>③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F70747-90C2-4579-9DA2-03824708D913}"/>
              </a:ext>
            </a:extLst>
          </p:cNvPr>
          <p:cNvSpPr txBox="1"/>
          <p:nvPr/>
        </p:nvSpPr>
        <p:spPr>
          <a:xfrm>
            <a:off x="7074769" y="1663666"/>
            <a:ext cx="4814138" cy="4124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Working directory</a:t>
            </a: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사용하고 있는 컴퓨터에 있는 작업 디렉토리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Staging area</a:t>
            </a:r>
          </a:p>
          <a:p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커밋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시 반영되는 파일 보관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변경사항이 있는 파일들 중 최종적으로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다음단계인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local repo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저장할 파일들을 설정할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 있고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설정한 파일들이 임시적으로 저장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Local repo</a:t>
            </a: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최종적으로 내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저장하는 저장소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Push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할 경우 원격 저장소로 반영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 Remote repo</a:t>
            </a: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원격 저장소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github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사용할 경우 </a:t>
            </a:r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github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저장소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971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F419060-1BB4-4BA0-8B49-E10CD8EEBE15}"/>
              </a:ext>
            </a:extLst>
          </p:cNvPr>
          <p:cNvCxnSpPr>
            <a:cxnSpLocks/>
          </p:cNvCxnSpPr>
          <p:nvPr/>
        </p:nvCxnSpPr>
        <p:spPr>
          <a:xfrm>
            <a:off x="0" y="654513"/>
            <a:ext cx="8952931" cy="0"/>
          </a:xfrm>
          <a:prstGeom prst="line">
            <a:avLst/>
          </a:prstGeom>
          <a:ln>
            <a:solidFill>
              <a:srgbClr val="32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B0FEF1-FD45-48B3-AD4A-799009CE1511}"/>
              </a:ext>
            </a:extLst>
          </p:cNvPr>
          <p:cNvSpPr txBox="1"/>
          <p:nvPr/>
        </p:nvSpPr>
        <p:spPr>
          <a:xfrm>
            <a:off x="0" y="87419"/>
            <a:ext cx="3198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깃허브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저장소 연동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ACC753-BE92-4AA2-9E17-7A15D7BD8494}"/>
              </a:ext>
            </a:extLst>
          </p:cNvPr>
          <p:cNvSpPr/>
          <p:nvPr/>
        </p:nvSpPr>
        <p:spPr>
          <a:xfrm>
            <a:off x="8279704" y="891859"/>
            <a:ext cx="3732756" cy="55840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②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559294-DDFA-46CF-B08B-AF9107A0F89A}"/>
              </a:ext>
            </a:extLst>
          </p:cNvPr>
          <p:cNvSpPr txBox="1"/>
          <p:nvPr/>
        </p:nvSpPr>
        <p:spPr>
          <a:xfrm>
            <a:off x="8430016" y="1261191"/>
            <a:ext cx="319991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Remote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클릭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깃허브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저장소를 연결시키기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위한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깃허브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계정 추가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호스팅 서비스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github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Oauth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토큰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새로고침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클릭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07A7FB-63EC-4E7C-99A6-861C24E674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2"/>
          <a:stretch/>
        </p:blipFill>
        <p:spPr>
          <a:xfrm>
            <a:off x="179540" y="1520078"/>
            <a:ext cx="7890931" cy="409887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E90245-BDD7-427E-9FB8-F5DFD503232C}"/>
              </a:ext>
            </a:extLst>
          </p:cNvPr>
          <p:cNvSpPr/>
          <p:nvPr/>
        </p:nvSpPr>
        <p:spPr>
          <a:xfrm>
            <a:off x="397224" y="3407748"/>
            <a:ext cx="2223427" cy="3676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4A7AD0-3BDC-4301-B2F1-51044D217218}"/>
              </a:ext>
            </a:extLst>
          </p:cNvPr>
          <p:cNvSpPr/>
          <p:nvPr/>
        </p:nvSpPr>
        <p:spPr>
          <a:xfrm>
            <a:off x="502491" y="1899345"/>
            <a:ext cx="600446" cy="3676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4481FE-CE7F-416B-AD91-A98FD1C1CB85}"/>
              </a:ext>
            </a:extLst>
          </p:cNvPr>
          <p:cNvSpPr/>
          <p:nvPr/>
        </p:nvSpPr>
        <p:spPr>
          <a:xfrm>
            <a:off x="3481361" y="3139467"/>
            <a:ext cx="1769370" cy="19762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62B8D6-3E8F-43BC-8CA9-DF271D7AB348}"/>
              </a:ext>
            </a:extLst>
          </p:cNvPr>
          <p:cNvSpPr txBox="1"/>
          <p:nvPr/>
        </p:nvSpPr>
        <p:spPr>
          <a:xfrm>
            <a:off x="1239020" y="3683905"/>
            <a:ext cx="449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②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1DAF4F-9466-4BB9-851D-24CF49045C6C}"/>
              </a:ext>
            </a:extLst>
          </p:cNvPr>
          <p:cNvSpPr/>
          <p:nvPr/>
        </p:nvSpPr>
        <p:spPr>
          <a:xfrm>
            <a:off x="3481361" y="4271687"/>
            <a:ext cx="1769370" cy="19762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F08840-7C09-46A4-9A16-59BC3A949E18}"/>
              </a:ext>
            </a:extLst>
          </p:cNvPr>
          <p:cNvSpPr txBox="1"/>
          <p:nvPr/>
        </p:nvSpPr>
        <p:spPr>
          <a:xfrm>
            <a:off x="5227044" y="3038416"/>
            <a:ext cx="600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③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22B31F-1F7C-4A92-8C96-86E5AD06CB3F}"/>
              </a:ext>
            </a:extLst>
          </p:cNvPr>
          <p:cNvSpPr txBox="1"/>
          <p:nvPr/>
        </p:nvSpPr>
        <p:spPr>
          <a:xfrm>
            <a:off x="567259" y="2239002"/>
            <a:ext cx="470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DE0499-6946-4B5D-AF61-26DC29EF850E}"/>
              </a:ext>
            </a:extLst>
          </p:cNvPr>
          <p:cNvSpPr txBox="1"/>
          <p:nvPr/>
        </p:nvSpPr>
        <p:spPr>
          <a:xfrm>
            <a:off x="5227044" y="4185831"/>
            <a:ext cx="356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/>
            </a:lvl1pPr>
          </a:lstStyle>
          <a:p>
            <a:r>
              <a:rPr lang="ko-KR" altLang="en-US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2656035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1359</Words>
  <Application>Microsoft Office PowerPoint</Application>
  <PresentationFormat>와이드스크린</PresentationFormat>
  <Paragraphs>323</Paragraphs>
  <Slides>22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-apple-system</vt:lpstr>
      <vt:lpstr>HY헤드라인M</vt:lpstr>
      <vt:lpstr>Yoon 윤고딕 550_TT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 S J</dc:creator>
  <cp:lastModifiedBy>K S J</cp:lastModifiedBy>
  <cp:revision>157</cp:revision>
  <dcterms:created xsi:type="dcterms:W3CDTF">2021-01-14T12:16:18Z</dcterms:created>
  <dcterms:modified xsi:type="dcterms:W3CDTF">2021-01-22T15:09:36Z</dcterms:modified>
</cp:coreProperties>
</file>