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57" r:id="rId4"/>
    <p:sldId id="268" r:id="rId5"/>
    <p:sldId id="259" r:id="rId6"/>
    <p:sldId id="258" r:id="rId7"/>
    <p:sldId id="266" r:id="rId8"/>
    <p:sldId id="265" r:id="rId9"/>
    <p:sldId id="269" r:id="rId10"/>
    <p:sldId id="260" r:id="rId11"/>
    <p:sldId id="261" r:id="rId12"/>
    <p:sldId id="275" r:id="rId13"/>
    <p:sldId id="270" r:id="rId14"/>
    <p:sldId id="263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S J" initials="KSJ" lastIdx="1" clrIdx="0">
    <p:extLst>
      <p:ext uri="{19B8F6BF-5375-455C-9EA6-DF929625EA0E}">
        <p15:presenceInfo xmlns:p15="http://schemas.microsoft.com/office/powerpoint/2012/main" userId="K S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4660"/>
  </p:normalViewPr>
  <p:slideViewPr>
    <p:cSldViewPr snapToGrid="0">
      <p:cViewPr>
        <p:scale>
          <a:sx n="100" d="100"/>
          <a:sy n="100" d="100"/>
        </p:scale>
        <p:origin x="9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5ED4-5C93-4D44-B20F-3C929A232BD4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BD3C-5D8C-4D74-8F30-3E3CE71F3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0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깃은 명령어를 기본으로 한 명령어 프로그램이다</a:t>
            </a:r>
            <a:r>
              <a:rPr lang="en-US" altLang="ko-KR" dirty="0"/>
              <a:t>. </a:t>
            </a:r>
            <a:r>
              <a:rPr lang="ko-KR" altLang="en-US" dirty="0"/>
              <a:t>그래서 터미널에서 커맨드로 </a:t>
            </a:r>
            <a:r>
              <a:rPr lang="ko-KR" altLang="en-US" dirty="0" err="1"/>
              <a:t>배워야지</a:t>
            </a:r>
            <a:r>
              <a:rPr lang="ko-KR" altLang="en-US" dirty="0"/>
              <a:t> 깃을 정확하게 사용 </a:t>
            </a:r>
            <a:r>
              <a:rPr lang="en-US" altLang="ko-KR" dirty="0"/>
              <a:t>–</a:t>
            </a:r>
            <a:r>
              <a:rPr lang="en-US" altLang="ko-KR" dirty="0" err="1"/>
              <a:t>ui</a:t>
            </a:r>
            <a:r>
              <a:rPr lang="ko-KR" altLang="en-US" dirty="0"/>
              <a:t> 도 많고 깃홈페이지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1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설치하게 되면 깃에 관련된 모든 환경설정이 깃 </a:t>
            </a:r>
            <a:r>
              <a:rPr lang="ko-KR" altLang="en-US" dirty="0" err="1"/>
              <a:t>컨피그라는</a:t>
            </a:r>
            <a:r>
              <a:rPr lang="ko-KR" altLang="en-US" dirty="0"/>
              <a:t> 파일 안에 저장이 되는데 터미널에서도 간단하게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add . : </a:t>
            </a:r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폴더와 깃 </a:t>
            </a:r>
            <a:r>
              <a:rPr lang="ko-KR" altLang="en-US" dirty="0" err="1"/>
              <a:t>레포지토레</a:t>
            </a:r>
            <a:r>
              <a:rPr lang="ko-KR" altLang="en-US" dirty="0"/>
              <a:t> 사이에 어떠한 변경된 파일들이 있을 때 변경된 모든 파일들을 </a:t>
            </a:r>
            <a:r>
              <a:rPr lang="en-US" altLang="ko-KR" dirty="0"/>
              <a:t>tracking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CBD3C-5D8C-4D74-8F30-3E3CE71F3E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9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3B4E9-9BEF-458B-8C51-6A8E913A6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28BFE-8753-41BD-BF2A-A6947AF1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52D53-C786-454A-A406-ED9993F0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16E04-EF90-488D-B59A-36BBF8C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E11DA-5C1B-4061-8A70-7B27956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E2241-8FEA-45E7-9446-865DB46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3F2CD-EBC2-4B18-B621-D0E49F3B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F47F7-9020-47A9-92E8-0189C24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4E978-FB20-4BBF-B23E-31A45123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3257C-A0D1-4FF1-87C6-90DFCE5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F88A8-3944-441A-B88F-8447A4226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D11F9-A0F5-4769-AD16-2DC52C9F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093C-3B2A-4EE5-8E55-CC830DE4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BB232-F0A3-449E-90BB-A67E0AAB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4A24A-8F1C-4A85-A860-C04FC2E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08C5-778C-427C-B3BB-F614E175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48B29-8206-4D12-8286-FCDA292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C7A5-4BB7-41EB-8C65-3C94E1B2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CD52-2A3F-4A90-BEFD-F03AF9CD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36DFD-5706-4AA1-92F8-CDF9E5E3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7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F6EA-A6E5-4ECD-A966-1CB05C95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1AAD0-6894-40A5-B955-F9D4C6E2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B3775-4E28-4F16-90A2-EB9822CC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9A46A-A2A8-46B7-94C6-E5E839C0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14A58-7AB7-4404-BC71-5934674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9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7CCDB-FCAE-4CDB-89D4-5B221164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E0FF5-48FE-4640-ABBD-0591966DE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7C707-1D7C-4DD8-B128-27B5C5748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3F25-9C34-4131-842B-8BA99AB9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3E83-B74B-45E6-A6F7-CAA74F96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E06C8-4552-44AF-BEE6-E311F797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3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C5D-8C4C-4207-A2D1-78A9E42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00011-2644-4F82-862C-3DEA38E7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FF73A-7FFE-40D6-A02E-8D76146B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35614-2CA1-4CB7-B31E-C09F3415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89FCE1-B302-4F08-ABD0-C95350797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0EF913-310E-4D62-81CA-30E806D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B5C37-515C-4E1F-9418-90FEB487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513CBD-A849-4D60-A3F3-9388F39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56EA5-5D54-4F46-8570-BFC2C283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0AB38-27F8-4FA3-98C3-C82C0911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527E4-EB14-47D2-BD75-4F00763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FDFF0C-7E1A-4F82-A22D-4048ED2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FCCBC5-5B82-4E75-90ED-CEFF7889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85144-3792-4953-9ECB-3FBD44EE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C1047-BB7F-4BC0-8757-4E169CE1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4C47-28C1-411F-B64C-E462724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E7D6B-A9B7-4FEF-B3BF-85C46E7F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A568A-27DF-4793-8ABE-2404AFFF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5D5A-306C-4C4F-8CD0-4C4CE908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0DF95-4E75-46CD-98D9-5760AFF6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B5E0E-1C76-40B0-9AFF-3827997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3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9808-3410-429C-961C-63BFA346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C5528-CC7C-4928-BD0C-4A589053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AE219D-0206-430F-828A-DE9F9DAC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ABEFA-AC48-462E-85EB-CD3DF932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0EA8A-3DF3-43E6-8221-5FF76D8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53B2D-DDF4-468A-9F0F-60A2881F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3D6B4-1BC8-4841-BB31-CD88A1E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B00FA-54EF-48CB-BA3A-F5C8FD4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3E4BE-434E-4A91-A242-B60D33B1F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5057-AA3A-4D24-BE3B-779EBF54A21A}" type="datetimeFigureOut">
              <a:rPr lang="ko-KR" altLang="en-US" smtClean="0"/>
              <a:t>2021-01-15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FBB86-A91C-40A3-A37A-E204A1E0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0C462-70B4-4BB0-B031-72017722C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85F2-5807-44AE-B72B-F89461465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4B7534-3BC7-4A3B-A9C3-2B245572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262" y="1006080"/>
            <a:ext cx="4275471" cy="2498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6830B-A73E-4F5D-B1C3-AE8A29DC9E01}"/>
              </a:ext>
            </a:extLst>
          </p:cNvPr>
          <p:cNvSpPr txBox="1"/>
          <p:nvPr/>
        </p:nvSpPr>
        <p:spPr>
          <a:xfrm>
            <a:off x="2356030" y="3504615"/>
            <a:ext cx="747993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 to Git and GitHub</a:t>
            </a:r>
          </a:p>
          <a:p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2021.01.16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8B3804-FCB3-4CB8-857F-6B32DD8C6F7F}"/>
              </a:ext>
            </a:extLst>
          </p:cNvPr>
          <p:cNvCxnSpPr>
            <a:cxnSpLocks/>
          </p:cNvCxnSpPr>
          <p:nvPr/>
        </p:nvCxnSpPr>
        <p:spPr>
          <a:xfrm>
            <a:off x="0" y="3353385"/>
            <a:ext cx="12192000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319200-9B0A-43D8-A97E-7DAC0031646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067927-404D-4F44-AACC-AB909DD537AD}"/>
              </a:ext>
            </a:extLst>
          </p:cNvPr>
          <p:cNvSpPr txBox="1"/>
          <p:nvPr/>
        </p:nvSpPr>
        <p:spPr>
          <a:xfrm>
            <a:off x="0" y="87419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 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 및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43F4A-9FE6-496B-B6D0-39C8785864A5}"/>
              </a:ext>
            </a:extLst>
          </p:cNvPr>
          <p:cNvSpPr txBox="1"/>
          <p:nvPr/>
        </p:nvSpPr>
        <p:spPr>
          <a:xfrm>
            <a:off x="138007" y="3909421"/>
            <a:ext cx="6141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(pull, add, commit, push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사용하여 소스코드 관리를 할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CB502-E72B-4D11-8DBA-E8412A72A5FE}"/>
              </a:ext>
            </a:extLst>
          </p:cNvPr>
          <p:cNvSpPr txBox="1"/>
          <p:nvPr/>
        </p:nvSpPr>
        <p:spPr>
          <a:xfrm>
            <a:off x="138007" y="4562890"/>
            <a:ext cx="6141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1) Git bash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사용해 직접 타이핑을 통해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커맨드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 소스코드를 관리</a:t>
            </a:r>
          </a:p>
          <a:p>
            <a:pPr algn="l"/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</a:p>
          <a:p>
            <a:pPr algn="l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2) GUI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이용해서 화면을 보고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소스코드를 관리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GUI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툴로는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SourceTree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 Desktop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65656B-3F4A-46E4-A666-D91A7358E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0" b="98220" l="298" r="98810">
                        <a14:foregroundMark x1="7143" y1="20475" x2="13393" y2="87240"/>
                        <a14:foregroundMark x1="13393" y1="87240" x2="28274" y2="92878"/>
                        <a14:foregroundMark x1="28274" y1="92878" x2="88690" y2="93175"/>
                        <a14:foregroundMark x1="88690" y1="93175" x2="91369" y2="17804"/>
                        <a14:foregroundMark x1="91369" y1="17804" x2="13988" y2="17507"/>
                        <a14:foregroundMark x1="13988" y1="17507" x2="8036" y2="19585"/>
                        <a14:foregroundMark x1="4464" y1="11573" x2="3571" y2="79822"/>
                        <a14:foregroundMark x1="3571" y1="79822" x2="8036" y2="96736"/>
                        <a14:foregroundMark x1="8036" y1="96736" x2="60417" y2="98516"/>
                        <a14:foregroundMark x1="60417" y1="98516" x2="81548" y2="98220"/>
                        <a14:foregroundMark x1="81548" y1="98220" x2="97321" y2="93769"/>
                        <a14:foregroundMark x1="97321" y1="93769" x2="99702" y2="74777"/>
                        <a14:foregroundMark x1="99210" y1="70920" x2="91369" y2="9496"/>
                        <a14:foregroundMark x1="99702" y1="74777" x2="99323" y2="71810"/>
                        <a14:foregroundMark x1="91369" y1="9496" x2="7143" y2="8605"/>
                        <a14:foregroundMark x1="20536" y1="4748" x2="36012" y2="6528"/>
                        <a14:foregroundMark x1="36012" y1="6528" x2="74107" y2="4451"/>
                        <a14:foregroundMark x1="40179" y1="2374" x2="79464" y2="6231"/>
                        <a14:foregroundMark x1="75893" y1="5638" x2="93155" y2="5638"/>
                        <a14:foregroundMark x1="75595" y1="2374" x2="94048" y2="3858"/>
                        <a14:foregroundMark x1="95833" y1="5045" x2="94643" y2="19881"/>
                        <a14:foregroundMark x1="94643" y1="19881" x2="93155" y2="24036"/>
                        <a14:foregroundMark x1="97619" y1="2374" x2="99107" y2="20178"/>
                        <a14:foregroundMark x1="97619" y1="92878" x2="82143" y2="98516"/>
                        <a14:foregroundMark x1="82143" y1="98516" x2="4167" y2="96439"/>
                        <a14:foregroundMark x1="22321" y1="8605" x2="30060" y2="15134"/>
                        <a14:foregroundMark x1="21726" y1="10386" x2="19345" y2="15727"/>
                        <a14:foregroundMark x1="10417" y1="9792" x2="7143" y2="12463"/>
                        <a14:foregroundMark x1="21429" y1="5045" x2="10119" y2="11276"/>
                        <a14:foregroundMark x1="18155" y1="7122" x2="7531" y2="6062"/>
                        <a14:foregroundMark x1="559" y1="2714" x2="298" y2="2671"/>
                        <a14:foregroundMark x1="96131" y1="18694" x2="96726" y2="32938"/>
                        <a14:foregroundMark x1="6250" y1="10089" x2="5298" y2="7479"/>
                        <a14:foregroundMark x1="5655" y1="1780" x2="5158" y2="1886"/>
                        <a14:foregroundMark x1="2404" y1="4484" x2="1786" y2="4748"/>
                        <a14:foregroundMark x1="3571" y1="1484" x2="3456" y2="1484"/>
                        <a14:foregroundMark x1="3571" y1="1484" x2="3477" y2="1507"/>
                        <a14:foregroundMark x1="2083" y1="2967" x2="893" y2="2077"/>
                        <a14:foregroundMark x1="1402" y1="2077" x2="893" y2="2077"/>
                        <a14:backgroundMark x1="97024" y1="0" x2="99405" y2="890"/>
                        <a14:backgroundMark x1="613" y1="1640" x2="0" y2="2374"/>
                        <a14:backgroundMark x1="635" y1="1674" x2="0" y2="2077"/>
                        <a14:backgroundMark x1="3274" y1="0" x2="2812" y2="294"/>
                        <a14:backgroundMark x1="118" y1="864" x2="0" y2="890"/>
                        <a14:backgroundMark x1="494" y1="1452" x2="0" y2="1780"/>
                        <a14:backgroundMark x1="2381" y1="297" x2="595" y2="1187"/>
                        <a14:backgroundMark x1="99702" y1="70920" x2="99702" y2="71810"/>
                      </a14:backgroundRemoval>
                    </a14:imgEffect>
                  </a14:imgLayer>
                </a14:imgProps>
              </a:ext>
            </a:extLst>
          </a:blip>
          <a:srcRect l="923" r="807"/>
          <a:stretch/>
        </p:blipFill>
        <p:spPr>
          <a:xfrm>
            <a:off x="805011" y="1420115"/>
            <a:ext cx="1594294" cy="1627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ED6E2C-08D2-42B1-890C-A6D5DB8317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2" b="95260" l="2773" r="97782">
                        <a14:foregroundMark x1="22181" y1="49887" x2="15527" y2="58691"/>
                        <a14:foregroundMark x1="15527" y1="58691" x2="19039" y2="71106"/>
                        <a14:foregroundMark x1="19039" y1="71106" x2="19409" y2="71558"/>
                        <a14:foregroundMark x1="21072" y1="43341" x2="11645" y2="45824"/>
                        <a14:foregroundMark x1="11645" y1="45824" x2="4251" y2="54628"/>
                        <a14:foregroundMark x1="4251" y1="54628" x2="2957" y2="67946"/>
                        <a14:foregroundMark x1="2957" y1="67946" x2="3697" y2="72686"/>
                        <a14:foregroundMark x1="29575" y1="30474" x2="46211" y2="30023"/>
                        <a14:foregroundMark x1="46211" y1="30023" x2="64510" y2="32054"/>
                        <a14:foregroundMark x1="79852" y1="30474" x2="90018" y2="30474"/>
                        <a14:foregroundMark x1="94085" y1="27991" x2="94640" y2="48758"/>
                        <a14:foregroundMark x1="96118" y1="83747" x2="88725" y2="91196"/>
                        <a14:foregroundMark x1="88725" y1="91196" x2="24954" y2="93454"/>
                        <a14:foregroundMark x1="24954" y1="93454" x2="13494" y2="91422"/>
                        <a14:foregroundMark x1="13494" y1="91422" x2="5545" y2="81264"/>
                        <a14:foregroundMark x1="5545" y1="81264" x2="4991" y2="76524"/>
                        <a14:foregroundMark x1="67468" y1="95711" x2="78928" y2="95711"/>
                        <a14:foregroundMark x1="78928" y1="95711" x2="97782" y2="95260"/>
                        <a14:foregroundMark x1="13678" y1="44921" x2="12200" y2="26862"/>
                        <a14:foregroundMark x1="18299" y1="44244" x2="17930" y2="32957"/>
                        <a14:foregroundMark x1="19963" y1="33409" x2="19963" y2="29345"/>
                        <a14:foregroundMark x1="22181" y1="28217" x2="22366" y2="21896"/>
                        <a14:foregroundMark x1="25139" y1="22348" x2="24399" y2="16704"/>
                        <a14:foregroundMark x1="25323" y1="13544" x2="21442" y2="9707"/>
                        <a14:foregroundMark x1="20148" y1="8804" x2="15157" y2="7675"/>
                        <a14:foregroundMark x1="22921" y1="15576" x2="20333" y2="11287"/>
                        <a14:foregroundMark x1="25693" y1="13770" x2="23105" y2="9029"/>
                        <a14:foregroundMark x1="20702" y1="6772" x2="16266" y2="5192"/>
                        <a14:foregroundMark x1="12384" y1="10158" x2="10166" y2="9481"/>
                        <a14:foregroundMark x1="16451" y1="9255" x2="11645" y2="9029"/>
                        <a14:foregroundMark x1="16451" y1="5869" x2="9057" y2="5643"/>
                        <a14:foregroundMark x1="10536" y1="9029" x2="5915" y2="12641"/>
                        <a14:foregroundMark x1="8872" y1="10158" x2="3327" y2="13770"/>
                        <a14:foregroundMark x1="7579" y1="11287" x2="5545" y2="15350"/>
                        <a14:foregroundMark x1="6839" y1="14447" x2="4436" y2="20090"/>
                        <a14:foregroundMark x1="10906" y1="43567" x2="7209" y2="44018"/>
                      </a14:backgroundRemoval>
                    </a14:imgEffect>
                  </a14:imgLayer>
                </a14:imgProps>
              </a:ext>
            </a:extLst>
          </a:blip>
          <a:srcRect r="2146" b="2945"/>
          <a:stretch/>
        </p:blipFill>
        <p:spPr>
          <a:xfrm>
            <a:off x="3294592" y="971671"/>
            <a:ext cx="2527829" cy="2053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9FB5C4-380E-417C-8172-C693A6A4F8F6}"/>
              </a:ext>
            </a:extLst>
          </p:cNvPr>
          <p:cNvSpPr txBox="1"/>
          <p:nvPr/>
        </p:nvSpPr>
        <p:spPr>
          <a:xfrm>
            <a:off x="1020732" y="3138947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Terminal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E1048-0EF6-478C-AD11-8494226E29FF}"/>
              </a:ext>
            </a:extLst>
          </p:cNvPr>
          <p:cNvSpPr txBox="1"/>
          <p:nvPr/>
        </p:nvSpPr>
        <p:spPr>
          <a:xfrm>
            <a:off x="3527772" y="3138947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GUI – Source Tree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A93C8A0-DF0D-4941-A3D5-ED1AAAC1F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261" y="1518075"/>
            <a:ext cx="5113537" cy="38218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EA5E05-775C-494A-B5F7-7F6E411E96D4}"/>
              </a:ext>
            </a:extLst>
          </p:cNvPr>
          <p:cNvSpPr txBox="1"/>
          <p:nvPr/>
        </p:nvSpPr>
        <p:spPr>
          <a:xfrm>
            <a:off x="425465" y="861481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BCEA03-72E9-4B83-AFE9-1A8C5AA249CE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399615-3B2B-44B0-8CAC-F8B8B641365F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23C7B27-154A-4E15-90BF-2D6FFF5D297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C0634BB-08A3-4376-A48F-0802439FFE5E}"/>
              </a:ext>
            </a:extLst>
          </p:cNvPr>
          <p:cNvSpPr txBox="1"/>
          <p:nvPr/>
        </p:nvSpPr>
        <p:spPr>
          <a:xfrm>
            <a:off x="6959615" y="888657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98EB284-CC5C-4F2D-A684-057A4A29CDB6}"/>
              </a:ext>
            </a:extLst>
          </p:cNvPr>
          <p:cNvGrpSpPr/>
          <p:nvPr/>
        </p:nvGrpSpPr>
        <p:grpSpPr>
          <a:xfrm>
            <a:off x="6534150" y="773784"/>
            <a:ext cx="681597" cy="646331"/>
            <a:chOff x="3356725" y="3400952"/>
            <a:chExt cx="681597" cy="64633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26C6C4-2F07-409B-A3EC-316F16864206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389A74-498F-4686-9942-EF8EC28A7DF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DDE90D-F251-43B3-AA7D-E271C7166768}"/>
              </a:ext>
            </a:extLst>
          </p:cNvPr>
          <p:cNvSpPr/>
          <p:nvPr/>
        </p:nvSpPr>
        <p:spPr>
          <a:xfrm>
            <a:off x="9979925" y="3245451"/>
            <a:ext cx="1554850" cy="1912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1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319200-9B0A-43D8-A97E-7DAC0031646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067927-404D-4F44-AACC-AB909DD537AD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A10D8-30DB-4F8A-BF31-4AB22111C802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(repository)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AA084C-B4C0-403B-9E01-AE2C15F2C1E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AA38FE-B219-4998-81B7-70EA033D7481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F771A1-058D-42F5-AC64-595C087E86E4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93BFE9C-51C9-484D-ABA8-9DA2F850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8" y="1224494"/>
            <a:ext cx="5548662" cy="52987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333A8B-CD8E-46DF-A6E5-1662B1D90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19"/>
          <a:stretch/>
        </p:blipFill>
        <p:spPr>
          <a:xfrm>
            <a:off x="5783287" y="1629758"/>
            <a:ext cx="6067915" cy="40037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915D45-2A75-4926-9B22-48FBDDBBB042}"/>
              </a:ext>
            </a:extLst>
          </p:cNvPr>
          <p:cNvSpPr/>
          <p:nvPr/>
        </p:nvSpPr>
        <p:spPr>
          <a:xfrm>
            <a:off x="1560278" y="2159602"/>
            <a:ext cx="2078271" cy="5359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C1D6C6-9467-434E-9892-D4AAA0AA959C}"/>
              </a:ext>
            </a:extLst>
          </p:cNvPr>
          <p:cNvSpPr/>
          <p:nvPr/>
        </p:nvSpPr>
        <p:spPr>
          <a:xfrm>
            <a:off x="5783287" y="1639284"/>
            <a:ext cx="1970063" cy="3990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793EF9-73FC-49BF-8CF2-464861554DB8}"/>
              </a:ext>
            </a:extLst>
          </p:cNvPr>
          <p:cNvSpPr/>
          <p:nvPr/>
        </p:nvSpPr>
        <p:spPr>
          <a:xfrm>
            <a:off x="5889460" y="3106133"/>
            <a:ext cx="5826290" cy="7133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ECDAA9-95D2-4290-A996-DAF285D0ABD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AF15AE-57EB-45F6-95C1-AE5433DDF6D6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FFD5B2-BE7A-488A-83F1-489CAE4E87E7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596A1A-27D9-4494-AD98-C991B4672F43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CA12B1-A726-443E-9A05-F5CEEDDEC516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06D48D-635C-496F-99A1-19292B421D13}"/>
              </a:ext>
            </a:extLst>
          </p:cNvPr>
          <p:cNvSpPr txBox="1"/>
          <p:nvPr/>
        </p:nvSpPr>
        <p:spPr>
          <a:xfrm>
            <a:off x="340798" y="1235269"/>
            <a:ext cx="831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Root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Web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함께 연결될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Local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working directory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: 1) git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 2) git remote add origin [repository address]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5807B21-F6E2-465F-8C4A-4466DBF0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92" t="26241" r="6355" b="31183"/>
          <a:stretch/>
        </p:blipFill>
        <p:spPr>
          <a:xfrm>
            <a:off x="425465" y="2880347"/>
            <a:ext cx="5619728" cy="238864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D5BEC84-F0CB-4751-B936-5D2628CA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28" y="2928964"/>
            <a:ext cx="5619728" cy="12702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15F61ED-E24F-4A5A-BA13-D50BEF0FE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9" y="2298200"/>
            <a:ext cx="5670535" cy="45559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9D67101-B466-4E5D-9AA3-79A9537C9A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67" b="42024"/>
          <a:stretch/>
        </p:blipFill>
        <p:spPr>
          <a:xfrm>
            <a:off x="6443130" y="2298199"/>
            <a:ext cx="4922134" cy="455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6671DC-7D07-41AE-ADC6-2DF71C996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71" y="5697445"/>
            <a:ext cx="7279579" cy="4001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5E0FE4-34E0-49DB-96A9-8520899DFE96}"/>
              </a:ext>
            </a:extLst>
          </p:cNvPr>
          <p:cNvSpPr/>
          <p:nvPr/>
        </p:nvSpPr>
        <p:spPr>
          <a:xfrm>
            <a:off x="3090854" y="5669720"/>
            <a:ext cx="4734696" cy="4278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B936E-556B-4C21-B86D-5A487905EA06}"/>
              </a:ext>
            </a:extLst>
          </p:cNvPr>
          <p:cNvSpPr txBox="1"/>
          <p:nvPr/>
        </p:nvSpPr>
        <p:spPr>
          <a:xfrm>
            <a:off x="7919371" y="5728241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repository 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주소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E6686-AC0E-416D-B400-334A7BF30B03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Root Folder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95CD3C-629B-4FBA-9D8E-5A531A46FDBD}"/>
              </a:ext>
            </a:extLst>
          </p:cNvPr>
          <p:cNvSpPr txBox="1"/>
          <p:nvPr/>
        </p:nvSpPr>
        <p:spPr>
          <a:xfrm>
            <a:off x="340798" y="1890600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Git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BC095A-76CC-4F14-8B77-32081F3472F8}"/>
              </a:ext>
            </a:extLst>
          </p:cNvPr>
          <p:cNvSpPr/>
          <p:nvPr/>
        </p:nvSpPr>
        <p:spPr>
          <a:xfrm>
            <a:off x="963637" y="4924424"/>
            <a:ext cx="1741463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8C797D-3801-485C-AA7A-C3A153F7C16A}"/>
              </a:ext>
            </a:extLst>
          </p:cNvPr>
          <p:cNvSpPr txBox="1"/>
          <p:nvPr/>
        </p:nvSpPr>
        <p:spPr>
          <a:xfrm>
            <a:off x="6291228" y="1881434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Working directory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71167-9EFC-41CD-8322-31D9337DA023}"/>
              </a:ext>
            </a:extLst>
          </p:cNvPr>
          <p:cNvSpPr txBox="1"/>
          <p:nvPr/>
        </p:nvSpPr>
        <p:spPr>
          <a:xfrm>
            <a:off x="340798" y="5259969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연결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15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38BE09-B5FC-4E55-A683-340B7BCB80A8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1233E7E-AC2E-4DD3-8DA6-8D4BECB3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8" y="3046755"/>
            <a:ext cx="4893570" cy="10120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850523-CB09-4E10-8222-6FD79899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67" y="3033523"/>
            <a:ext cx="4404295" cy="61371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F7695A-5B3E-42F1-8B14-B38B314DEA3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876B85-50A9-4825-8EB8-87A41A9F87D9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769A8-1229-4882-B83C-B195FF8862C1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EC19D3-F237-4B43-99ED-B3F40F0DBCA1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가져오기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355294-97D3-46E8-B1B3-F4E6D7AA8DAD}"/>
              </a:ext>
            </a:extLst>
          </p:cNvPr>
          <p:cNvSpPr txBox="1"/>
          <p:nvPr/>
        </p:nvSpPr>
        <p:spPr>
          <a:xfrm>
            <a:off x="340798" y="1235269"/>
            <a:ext cx="5902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서버에 있는 프로젝트를 받아 새로 진행할 때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1) git clone repository address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코드를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받아옴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2) ls –l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디렉토리의 내용을 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 명령어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3) cat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확장자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내용을 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리눅스 명령어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89FAC-0835-4AD2-9A64-3AA8301C1BD8}"/>
              </a:ext>
            </a:extLst>
          </p:cNvPr>
          <p:cNvSpPr txBox="1"/>
          <p:nvPr/>
        </p:nvSpPr>
        <p:spPr>
          <a:xfrm>
            <a:off x="6329101" y="3741074"/>
            <a:ext cx="5556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저장소로부터 복사해온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first-git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것을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 fontAlgn="base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확인할 수 있음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316E1DD-F813-447E-90FE-A89CC161F4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010" r="31027" b="172"/>
          <a:stretch/>
        </p:blipFill>
        <p:spPr>
          <a:xfrm>
            <a:off x="547648" y="4640245"/>
            <a:ext cx="4404295" cy="58928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2B15D55-36AD-4D39-8D29-3259F18F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48" y="5406322"/>
            <a:ext cx="3972398" cy="1073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72167-59C9-45CF-BBD6-A87CE98918FC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1BC9C5-F730-4794-A09C-273FB2CFB0FE}"/>
              </a:ext>
            </a:extLst>
          </p:cNvPr>
          <p:cNvSpPr txBox="1"/>
          <p:nvPr/>
        </p:nvSpPr>
        <p:spPr>
          <a:xfrm>
            <a:off x="253497" y="2616193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Git clone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6F0D-EA63-4834-94B0-94B0DD350E4F}"/>
              </a:ext>
            </a:extLst>
          </p:cNvPr>
          <p:cNvSpPr txBox="1"/>
          <p:nvPr/>
        </p:nvSpPr>
        <p:spPr>
          <a:xfrm>
            <a:off x="6403818" y="2616193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Ls –l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B4496B-005A-4724-B60D-4ACB04FA0B52}"/>
              </a:ext>
            </a:extLst>
          </p:cNvPr>
          <p:cNvSpPr/>
          <p:nvPr/>
        </p:nvSpPr>
        <p:spPr>
          <a:xfrm>
            <a:off x="9413616" y="3390061"/>
            <a:ext cx="1009626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E6E55-C594-4AF1-B9B5-7BAECD3BE283}"/>
              </a:ext>
            </a:extLst>
          </p:cNvPr>
          <p:cNvSpPr txBox="1"/>
          <p:nvPr/>
        </p:nvSpPr>
        <p:spPr>
          <a:xfrm>
            <a:off x="240911" y="4205625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Cat README.md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3DD357-3C30-43C7-9264-E1318E37F440}"/>
              </a:ext>
            </a:extLst>
          </p:cNvPr>
          <p:cNvSpPr txBox="1"/>
          <p:nvPr/>
        </p:nvSpPr>
        <p:spPr>
          <a:xfrm>
            <a:off x="4595146" y="5702753"/>
            <a:ext cx="3908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시 만들어진 </a:t>
            </a:r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markdown file</a:t>
            </a:r>
            <a:endParaRPr lang="ko-KR" altLang="en-US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98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ECDAA9-95D2-4290-A996-DAF285D0ABD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AF15AE-57EB-45F6-95C1-AE5433DDF6D6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B1B73-A439-418E-B419-06979CB02556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FFD5B2-BE7A-488A-83F1-489CAE4E87E7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596A1A-27D9-4494-AD98-C991B4672F43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CA12B1-A726-443E-9A05-F5CEEDDEC516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06D48D-635C-496F-99A1-19292B421D13}"/>
              </a:ext>
            </a:extLst>
          </p:cNvPr>
          <p:cNvSpPr txBox="1"/>
          <p:nvPr/>
        </p:nvSpPr>
        <p:spPr>
          <a:xfrm>
            <a:off x="340798" y="1230813"/>
            <a:ext cx="119909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: git 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자료를 올리는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 : git 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자료를 가지고 오는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1) git pull 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이름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지정해 놓은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모두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끌어옴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ex) git pull origin master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2) git status  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상태를 체크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3) git add .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변경된 모든 파일들을 모두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tracking  / git add 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파일만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저장소에 파일 추가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(staging area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저장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4) git commit –m “message” : staging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파일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작업에서 추가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변경된 사항 간략히 작성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5) git push 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이름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+[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C10644-9ADF-46D6-8FE3-A12AFBE8E18B}"/>
              </a:ext>
            </a:extLst>
          </p:cNvPr>
          <p:cNvSpPr/>
          <p:nvPr/>
        </p:nvSpPr>
        <p:spPr>
          <a:xfrm>
            <a:off x="1244600" y="4398967"/>
            <a:ext cx="4622800" cy="2146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F580FBD-DEC7-4B2F-A57B-3C9FDC5D7F0A}"/>
              </a:ext>
            </a:extLst>
          </p:cNvPr>
          <p:cNvSpPr/>
          <p:nvPr/>
        </p:nvSpPr>
        <p:spPr>
          <a:xfrm>
            <a:off x="6395561" y="4398967"/>
            <a:ext cx="4622800" cy="2146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B13E56E-E096-476E-92BD-7C76DA81A973}"/>
              </a:ext>
            </a:extLst>
          </p:cNvPr>
          <p:cNvSpPr/>
          <p:nvPr/>
        </p:nvSpPr>
        <p:spPr>
          <a:xfrm>
            <a:off x="2851150" y="4136465"/>
            <a:ext cx="1409700" cy="4869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65CB9A-27E6-4949-AB20-7BB6EF9E9EF2}"/>
              </a:ext>
            </a:extLst>
          </p:cNvPr>
          <p:cNvSpPr/>
          <p:nvPr/>
        </p:nvSpPr>
        <p:spPr>
          <a:xfrm>
            <a:off x="8001000" y="4136465"/>
            <a:ext cx="1409700" cy="48693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B4B903-5936-4511-9CB3-7B3CECD5E85D}"/>
              </a:ext>
            </a:extLst>
          </p:cNvPr>
          <p:cNvSpPr txBox="1"/>
          <p:nvPr/>
        </p:nvSpPr>
        <p:spPr>
          <a:xfrm>
            <a:off x="2468756" y="5301402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pull origin master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BBC81A-A3D4-4A39-A2CD-3A0823FA8370}"/>
              </a:ext>
            </a:extLst>
          </p:cNvPr>
          <p:cNvSpPr txBox="1"/>
          <p:nvPr/>
        </p:nvSpPr>
        <p:spPr>
          <a:xfrm>
            <a:off x="7358759" y="4885903"/>
            <a:ext cx="29418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status</a:t>
            </a:r>
          </a:p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add .</a:t>
            </a:r>
          </a:p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commit –m “message”</a:t>
            </a:r>
          </a:p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push origin master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AA8AB80-3BE7-44E5-8B1E-D0B9A6DC806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C3F0D9-C196-45F7-9273-B3AFA0ED936F}"/>
              </a:ext>
            </a:extLst>
          </p:cNvPr>
          <p:cNvSpPr txBox="1"/>
          <p:nvPr/>
        </p:nvSpPr>
        <p:spPr>
          <a:xfrm>
            <a:off x="162055" y="1300367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추가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D0DB747-A4EC-4F52-82E2-B3AAC7B6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8" y="1828616"/>
            <a:ext cx="4737204" cy="22455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3D702E-C56E-4087-BA65-E17B156D9A1D}"/>
              </a:ext>
            </a:extLst>
          </p:cNvPr>
          <p:cNvSpPr txBox="1"/>
          <p:nvPr/>
        </p:nvSpPr>
        <p:spPr>
          <a:xfrm>
            <a:off x="5950431" y="1300367"/>
            <a:ext cx="6145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git status </a:t>
            </a:r>
            <a:endParaRPr lang="ko-KR" altLang="en-US" sz="16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A60816-3C83-434B-8349-00D90DF3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95" y="1816377"/>
            <a:ext cx="5812272" cy="141661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7040D3-D448-4A5A-AD7C-940ACD141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0825" b="7679"/>
          <a:stretch/>
        </p:blipFill>
        <p:spPr>
          <a:xfrm>
            <a:off x="425465" y="4992138"/>
            <a:ext cx="3571930" cy="4917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DEC5EDD-0A06-4F2D-B4B4-B217720EFBD2}"/>
              </a:ext>
            </a:extLst>
          </p:cNvPr>
          <p:cNvSpPr txBox="1"/>
          <p:nvPr/>
        </p:nvSpPr>
        <p:spPr>
          <a:xfrm>
            <a:off x="253497" y="4260414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명령어로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F7B6EC-07AC-4784-B8A6-8395FC1DD1AE}"/>
              </a:ext>
            </a:extLst>
          </p:cNvPr>
          <p:cNvSpPr txBox="1"/>
          <p:nvPr/>
        </p:nvSpPr>
        <p:spPr>
          <a:xfrm>
            <a:off x="5766303" y="3440212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만든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hello-world.txt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빨간색 글자로 표시되어 있고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깃이 변동사항을 인지하였으나 추적을 아직 하고 있지 않다는 것을 알 수 있음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 fontAlgn="base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 git add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사용하면 추적할 수 있다고 나옴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F94042-D406-4D34-8551-9463DDFC7D36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8B198C1-EBCD-4A57-8967-3ADEAC5F9F42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A3DD70B-EB78-4DA8-A835-1AD91D67AF4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0EDF03-3ADC-4654-85D6-2877D651FBA7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17E340-0F2A-4985-AA52-155161474151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34DD6E-BC6A-4128-9013-13EFD6B8179A}"/>
              </a:ext>
            </a:extLst>
          </p:cNvPr>
          <p:cNvSpPr/>
          <p:nvPr/>
        </p:nvSpPr>
        <p:spPr>
          <a:xfrm>
            <a:off x="6564337" y="2694220"/>
            <a:ext cx="1741463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C1C18A-9C61-48C5-BED1-CE4662B08C49}"/>
              </a:ext>
            </a:extLst>
          </p:cNvPr>
          <p:cNvSpPr/>
          <p:nvPr/>
        </p:nvSpPr>
        <p:spPr>
          <a:xfrm>
            <a:off x="9850462" y="2951395"/>
            <a:ext cx="1817663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28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903CD0F-B481-4D9F-988B-D6C2B31B6A2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FFE92E0-A5F9-4263-9677-23DCB3F4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4" y="1847570"/>
            <a:ext cx="5119249" cy="3281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0080C9-FB8E-4337-9049-2B111A47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3" y="2133321"/>
            <a:ext cx="5111409" cy="119090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115BD4-062C-41F9-9739-D33971BF784D}"/>
              </a:ext>
            </a:extLst>
          </p:cNvPr>
          <p:cNvGrpSpPr/>
          <p:nvPr/>
        </p:nvGrpSpPr>
        <p:grpSpPr>
          <a:xfrm>
            <a:off x="0" y="3535526"/>
            <a:ext cx="681597" cy="646331"/>
            <a:chOff x="3356725" y="3400952"/>
            <a:chExt cx="681597" cy="64633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631F77-0529-4DB7-B4A0-9983FC898E6A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D0877A-FE5E-4793-B840-73290FAC0BE1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4949631-3DE4-4D69-91F2-AC0C62182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2" y="4567332"/>
            <a:ext cx="5111409" cy="1942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346E9F-B165-4560-9A90-DE3F8A1FD3BB}"/>
              </a:ext>
            </a:extLst>
          </p:cNvPr>
          <p:cNvSpPr txBox="1"/>
          <p:nvPr/>
        </p:nvSpPr>
        <p:spPr>
          <a:xfrm>
            <a:off x="6290595" y="1306466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6) 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내역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BDFC041-34D1-4914-AFA2-8D53000E6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262" y="1818996"/>
            <a:ext cx="5340488" cy="18831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454B16-1FBC-473C-A08D-253354F4689B}"/>
              </a:ext>
            </a:extLst>
          </p:cNvPr>
          <p:cNvSpPr txBox="1"/>
          <p:nvPr/>
        </p:nvSpPr>
        <p:spPr>
          <a:xfrm>
            <a:off x="6046270" y="3848565"/>
            <a:ext cx="61457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Tx/>
              <a:buChar char="-"/>
            </a:pP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commit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내역이 총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Initial commit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은 처음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README.md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만들 때 자동으로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되어 생성된 것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 fontAlgn="base">
              <a:buFontTx/>
              <a:buChar char="-"/>
            </a:pP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메세지인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”first commit” 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있는 것을 확인할 수 있음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 fontAlgn="base">
              <a:buFontTx/>
              <a:buChar char="-"/>
            </a:pP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id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값은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SHA-1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암호화 기법이 적용되어 총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40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글자로 나타남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CD55F2-90CA-4A96-83C6-8C94BFC472BF}"/>
              </a:ext>
            </a:extLst>
          </p:cNvPr>
          <p:cNvSpPr txBox="1"/>
          <p:nvPr/>
        </p:nvSpPr>
        <p:spPr>
          <a:xfrm>
            <a:off x="425465" y="3626163"/>
            <a:ext cx="4473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Staging area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local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D63D50-D187-406A-9B12-9A6E34954BEE}"/>
              </a:ext>
            </a:extLst>
          </p:cNvPr>
          <p:cNvSpPr txBox="1"/>
          <p:nvPr/>
        </p:nvSpPr>
        <p:spPr>
          <a:xfrm>
            <a:off x="330499" y="4087590"/>
            <a:ext cx="6145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5) git commit -m “first commit”</a:t>
            </a:r>
            <a:endParaRPr lang="ko-KR" altLang="en-US" sz="16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1729F1F-6F67-4BDE-99D9-3B559EB85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683" t="-5501"/>
          <a:stretch/>
        </p:blipFill>
        <p:spPr>
          <a:xfrm>
            <a:off x="4688330" y="1818996"/>
            <a:ext cx="350395" cy="5060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31106D-3C6B-4459-B501-A868F3840FC9}"/>
              </a:ext>
            </a:extLst>
          </p:cNvPr>
          <p:cNvSpPr txBox="1"/>
          <p:nvPr/>
        </p:nvSpPr>
        <p:spPr>
          <a:xfrm>
            <a:off x="162055" y="1300367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Git add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6CEBBC-B0F2-4CB2-89AC-F52A6BF09ACD}"/>
              </a:ext>
            </a:extLst>
          </p:cNvPr>
          <p:cNvSpPr txBox="1"/>
          <p:nvPr/>
        </p:nvSpPr>
        <p:spPr>
          <a:xfrm>
            <a:off x="425465" y="861481"/>
            <a:ext cx="2507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Staging area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5A1D7C-78A9-42AC-9D58-6A01BD8EA036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F61A0FE-DB1E-4773-899C-EE7C14C2DAAB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69A50A-E02A-41D1-8650-549E90D12E73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2CA5A62-DA9A-4C0B-951A-82721EB1AC48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17DEE7-425E-497C-8F2C-CFC4C8AC7528}"/>
              </a:ext>
            </a:extLst>
          </p:cNvPr>
          <p:cNvSpPr/>
          <p:nvPr/>
        </p:nvSpPr>
        <p:spPr>
          <a:xfrm>
            <a:off x="916235" y="3009059"/>
            <a:ext cx="2160340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F136B5-1E57-4669-B492-63C0DB93DF5D}"/>
              </a:ext>
            </a:extLst>
          </p:cNvPr>
          <p:cNvSpPr/>
          <p:nvPr/>
        </p:nvSpPr>
        <p:spPr>
          <a:xfrm>
            <a:off x="6369861" y="2575061"/>
            <a:ext cx="2160340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830777-0BF8-4E0A-BCB2-06DA7BE09DB4}"/>
              </a:ext>
            </a:extLst>
          </p:cNvPr>
          <p:cNvSpPr/>
          <p:nvPr/>
        </p:nvSpPr>
        <p:spPr>
          <a:xfrm>
            <a:off x="6369861" y="3406938"/>
            <a:ext cx="2160340" cy="2571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985288-D6DA-4388-93A0-F674B2EC466F}"/>
              </a:ext>
            </a:extLst>
          </p:cNvPr>
          <p:cNvSpPr/>
          <p:nvPr/>
        </p:nvSpPr>
        <p:spPr>
          <a:xfrm>
            <a:off x="6839609" y="2070524"/>
            <a:ext cx="2866366" cy="1587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7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7EC4AB4F-D2A2-47D0-9D1D-B2F2520C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25" y="3367730"/>
            <a:ext cx="6383944" cy="2835757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38AF2315-3331-4269-9153-8F84033C33CB}"/>
              </a:ext>
            </a:extLst>
          </p:cNvPr>
          <p:cNvGrpSpPr/>
          <p:nvPr/>
        </p:nvGrpSpPr>
        <p:grpSpPr>
          <a:xfrm>
            <a:off x="162055" y="1392939"/>
            <a:ext cx="5670595" cy="1635044"/>
            <a:chOff x="313206" y="1621355"/>
            <a:chExt cx="5670595" cy="163504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FC1A052-23CE-4699-9197-373CE03B6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194" r="12720"/>
            <a:stretch/>
          </p:blipFill>
          <p:spPr>
            <a:xfrm>
              <a:off x="313206" y="1825946"/>
              <a:ext cx="5668494" cy="143045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A54A2AD-0B2D-444D-A599-557D0E243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776" y="1640405"/>
              <a:ext cx="5344375" cy="18617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A565059-0DF7-4E39-B53C-41ED86867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217" t="5555"/>
            <a:stretch/>
          </p:blipFill>
          <p:spPr>
            <a:xfrm>
              <a:off x="625386" y="2690372"/>
              <a:ext cx="3391264" cy="186177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EC48498-69B9-4DBA-BF3B-A3C808D551C0}"/>
                </a:ext>
              </a:extLst>
            </p:cNvPr>
            <p:cNvSpPr/>
            <p:nvPr/>
          </p:nvSpPr>
          <p:spPr>
            <a:xfrm>
              <a:off x="391776" y="1640405"/>
              <a:ext cx="2122824" cy="18554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7270125-3159-4A4C-8189-E3B606474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683" t="-5501"/>
            <a:stretch/>
          </p:blipFill>
          <p:spPr>
            <a:xfrm>
              <a:off x="2533650" y="1666589"/>
              <a:ext cx="230701" cy="19641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442ABF6-1F5A-4D93-9453-D8BB0CAA6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683" t="-5501"/>
            <a:stretch/>
          </p:blipFill>
          <p:spPr>
            <a:xfrm>
              <a:off x="5638800" y="1621355"/>
              <a:ext cx="345001" cy="29373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B59ACFC-E0E8-48AC-8D03-4F911B4BC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5683" t="-5501"/>
            <a:stretch/>
          </p:blipFill>
          <p:spPr>
            <a:xfrm>
              <a:off x="3224733" y="1740098"/>
              <a:ext cx="230701" cy="141487"/>
            </a:xfrm>
            <a:prstGeom prst="rect">
              <a:avLst/>
            </a:prstGeom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A87205-6B2E-46F6-B762-27E45D9A16C4}"/>
              </a:ext>
            </a:extLst>
          </p:cNvPr>
          <p:cNvSpPr/>
          <p:nvPr/>
        </p:nvSpPr>
        <p:spPr>
          <a:xfrm>
            <a:off x="286148" y="4408291"/>
            <a:ext cx="6309845" cy="2626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039993-23E1-4A7A-9776-E82BCBC1357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69769B-D58C-4D4A-82CE-AFFB5E1EB49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7DF7B7-5C31-40D0-B37A-3CB06798116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20F061E-12B7-4AA5-B90E-D3D76ED02AD8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지정한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71710A-9D54-470A-8158-D9964D9591C1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1243D-6190-44B4-AA48-480C39C38A9A}"/>
              </a:ext>
            </a:extLst>
          </p:cNvPr>
          <p:cNvSpPr txBox="1"/>
          <p:nvPr/>
        </p:nvSpPr>
        <p:spPr>
          <a:xfrm>
            <a:off x="6215810" y="1402687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(branch)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장소의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업로드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627338-84CA-495D-A869-4F266E644F1F}"/>
              </a:ext>
            </a:extLst>
          </p:cNvPr>
          <p:cNvSpPr txBox="1"/>
          <p:nvPr/>
        </p:nvSpPr>
        <p:spPr>
          <a:xfrm>
            <a:off x="6670092" y="4332386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생성된 것 확인</a:t>
            </a:r>
          </a:p>
        </p:txBody>
      </p:sp>
    </p:spTree>
    <p:extLst>
      <p:ext uri="{BB962C8B-B14F-4D97-AF65-F5344CB8AC3E}">
        <p14:creationId xmlns:p14="http://schemas.microsoft.com/office/powerpoint/2010/main" val="13863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536EB8-39CC-43F4-9DAD-049E730603D0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390B47-CB56-482B-9B35-8B2CBAF389E9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C1B55F-D31D-479C-8DFE-B2FF36BD8D1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2F30B5-9631-4EC1-9DE2-31542DBDE723}"/>
              </a:ext>
            </a:extLst>
          </p:cNvPr>
          <p:cNvSpPr txBox="1"/>
          <p:nvPr/>
        </p:nvSpPr>
        <p:spPr>
          <a:xfrm>
            <a:off x="425465" y="861481"/>
            <a:ext cx="447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2267E-482C-4C80-9E0F-B36091E50E24}"/>
              </a:ext>
            </a:extLst>
          </p:cNvPr>
          <p:cNvSpPr txBox="1"/>
          <p:nvPr/>
        </p:nvSpPr>
        <p:spPr>
          <a:xfrm>
            <a:off x="162055" y="1300367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가지고 올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public repository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BCA37B-153D-4B1B-8A8D-7C9AC35D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8" y="1784572"/>
            <a:ext cx="5654598" cy="26113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E2FEDB9-792B-4469-8A11-01D78AA19206}"/>
              </a:ext>
            </a:extLst>
          </p:cNvPr>
          <p:cNvSpPr txBox="1"/>
          <p:nvPr/>
        </p:nvSpPr>
        <p:spPr>
          <a:xfrm>
            <a:off x="162055" y="4772386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폴더 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BA31E-6356-4409-9C2C-47C1207B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5" y="5300635"/>
            <a:ext cx="5725536" cy="710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29CCFF-EA1C-4D28-894D-F86D42B46E1D}"/>
              </a:ext>
            </a:extLst>
          </p:cNvPr>
          <p:cNvSpPr txBox="1"/>
          <p:nvPr/>
        </p:nvSpPr>
        <p:spPr>
          <a:xfrm>
            <a:off x="6096000" y="1270010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Git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init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B954E6-36BD-49A4-8C7D-76B9366F1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06" y="1784572"/>
            <a:ext cx="4986338" cy="7859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D331E9-7709-4D2B-9F51-3CC4BA0CC01D}"/>
              </a:ext>
            </a:extLst>
          </p:cNvPr>
          <p:cNvSpPr txBox="1"/>
          <p:nvPr/>
        </p:nvSpPr>
        <p:spPr>
          <a:xfrm>
            <a:off x="6096000" y="2746864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Git pull origin master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A4F29B-3834-421B-927C-D958000E64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66"/>
          <a:stretch/>
        </p:blipFill>
        <p:spPr>
          <a:xfrm>
            <a:off x="6196608" y="3221676"/>
            <a:ext cx="4823818" cy="11212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13EA0C-A16D-4596-A37B-D22E260A5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4731101"/>
            <a:ext cx="5187548" cy="165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638B86-D65A-480D-BD62-9A154361E2D8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23242CE-B62F-4221-B735-E1873A6640CC}"/>
              </a:ext>
            </a:extLst>
          </p:cNvPr>
          <p:cNvSpPr/>
          <p:nvPr/>
        </p:nvSpPr>
        <p:spPr>
          <a:xfrm>
            <a:off x="6196606" y="2307849"/>
            <a:ext cx="4986338" cy="2626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8E5B6E-5851-4E28-A8E2-91C5D9AE0C57}"/>
              </a:ext>
            </a:extLst>
          </p:cNvPr>
          <p:cNvSpPr/>
          <p:nvPr/>
        </p:nvSpPr>
        <p:spPr>
          <a:xfrm>
            <a:off x="6196606" y="3221677"/>
            <a:ext cx="1871069" cy="207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D49A06-2843-4397-8A1C-82EA8DC9CA26}"/>
              </a:ext>
            </a:extLst>
          </p:cNvPr>
          <p:cNvSpPr/>
          <p:nvPr/>
        </p:nvSpPr>
        <p:spPr>
          <a:xfrm>
            <a:off x="6196605" y="5246021"/>
            <a:ext cx="1871069" cy="207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81C815-F744-4FDC-ABC2-9E9A8186C677}"/>
              </a:ext>
            </a:extLst>
          </p:cNvPr>
          <p:cNvSpPr/>
          <p:nvPr/>
        </p:nvSpPr>
        <p:spPr>
          <a:xfrm>
            <a:off x="410383" y="2681174"/>
            <a:ext cx="1666067" cy="2525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525113-3943-45BA-B0CD-BABBD64D1AE8}"/>
              </a:ext>
            </a:extLst>
          </p:cNvPr>
          <p:cNvCxnSpPr/>
          <p:nvPr/>
        </p:nvCxnSpPr>
        <p:spPr>
          <a:xfrm>
            <a:off x="2277660" y="2884263"/>
            <a:ext cx="3699871" cy="2057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039993-23E1-4A7A-9776-E82BCBC1357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69769B-D58C-4D4A-82CE-AFFB5E1EB49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7DF7B7-5C31-40D0-B37A-3CB06798116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20F061E-12B7-4AA5-B90E-D3D76ED02AD8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추가된 작업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AC034-A1E2-4FAF-8AB7-DF1A4930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7" y="1784572"/>
            <a:ext cx="2644801" cy="22448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9A9006-D01F-4277-84A1-4EC8B6BC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55" y="4826093"/>
            <a:ext cx="5786249" cy="13773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F37011-D7AD-4B67-88CC-9B36964F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8710"/>
            <a:ext cx="5898676" cy="240477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F70C4B-CAEF-4441-830F-1F80B8C35FFD}"/>
              </a:ext>
            </a:extLst>
          </p:cNvPr>
          <p:cNvSpPr txBox="1"/>
          <p:nvPr/>
        </p:nvSpPr>
        <p:spPr>
          <a:xfrm>
            <a:off x="162055" y="1300367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D8418E-0591-4B80-8E67-18361C6783D9}"/>
              </a:ext>
            </a:extLst>
          </p:cNvPr>
          <p:cNvSpPr txBox="1"/>
          <p:nvPr/>
        </p:nvSpPr>
        <p:spPr>
          <a:xfrm>
            <a:off x="162055" y="4160285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상태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2E76AF-1327-4E73-87CA-09BAA5F744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43"/>
          <a:stretch/>
        </p:blipFill>
        <p:spPr>
          <a:xfrm>
            <a:off x="6096001" y="1784572"/>
            <a:ext cx="5898676" cy="11043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6711646-FCF6-46EC-A34B-C2DFAA775333}"/>
              </a:ext>
            </a:extLst>
          </p:cNvPr>
          <p:cNvSpPr txBox="1"/>
          <p:nvPr/>
        </p:nvSpPr>
        <p:spPr>
          <a:xfrm>
            <a:off x="6042791" y="1195005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add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535B71-FEDE-424F-ACE9-9595DA66E818}"/>
              </a:ext>
            </a:extLst>
          </p:cNvPr>
          <p:cNvSpPr txBox="1"/>
          <p:nvPr/>
        </p:nvSpPr>
        <p:spPr>
          <a:xfrm>
            <a:off x="6042791" y="3280520"/>
            <a:ext cx="447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Git push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7C48A-1926-4C02-86F2-715673A47F77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F667F95-EE2B-4C66-9C8E-2DBC6A7CEEE3}"/>
              </a:ext>
            </a:extLst>
          </p:cNvPr>
          <p:cNvSpPr/>
          <p:nvPr/>
        </p:nvSpPr>
        <p:spPr>
          <a:xfrm>
            <a:off x="748306" y="5631502"/>
            <a:ext cx="3356969" cy="207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49CC58-BBD8-4CA6-AED4-F37AFBE406BE}"/>
              </a:ext>
            </a:extLst>
          </p:cNvPr>
          <p:cNvSpPr/>
          <p:nvPr/>
        </p:nvSpPr>
        <p:spPr>
          <a:xfrm>
            <a:off x="6096001" y="2297813"/>
            <a:ext cx="2990850" cy="2263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3E1AF-0E10-4048-ABD9-36C5D1CCFA8E}"/>
              </a:ext>
            </a:extLst>
          </p:cNvPr>
          <p:cNvSpPr/>
          <p:nvPr/>
        </p:nvSpPr>
        <p:spPr>
          <a:xfrm>
            <a:off x="6096001" y="3793617"/>
            <a:ext cx="2171699" cy="217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76C6CF-BA83-4342-9633-3AA18E6A2EBA}"/>
              </a:ext>
            </a:extLst>
          </p:cNvPr>
          <p:cNvSpPr/>
          <p:nvPr/>
        </p:nvSpPr>
        <p:spPr>
          <a:xfrm>
            <a:off x="6107989" y="5838825"/>
            <a:ext cx="3712286" cy="217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7827E5-8281-493B-AF37-9DB736C5A9AF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9B0CE-D465-4374-8800-2C9647DD24B5}"/>
              </a:ext>
            </a:extLst>
          </p:cNvPr>
          <p:cNvSpPr txBox="1"/>
          <p:nvPr/>
        </p:nvSpPr>
        <p:spPr>
          <a:xfrm>
            <a:off x="0" y="8741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Git 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관리 시스템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C9212-62BA-4988-AE20-7AF1C038E3FA}"/>
              </a:ext>
            </a:extLst>
          </p:cNvPr>
          <p:cNvSpPr txBox="1"/>
          <p:nvPr/>
        </p:nvSpPr>
        <p:spPr>
          <a:xfrm>
            <a:off x="419041" y="903041"/>
            <a:ext cx="117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관리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265C2-92ED-4398-9BDE-BD19E0E7C25F}"/>
              </a:ext>
            </a:extLst>
          </p:cNvPr>
          <p:cNvSpPr txBox="1"/>
          <p:nvPr/>
        </p:nvSpPr>
        <p:spPr>
          <a:xfrm>
            <a:off x="155631" y="1341755"/>
            <a:ext cx="1125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파일들을 복사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백업 등을 통해 파일 변화를 시간에 따라 기록 했다 특정 시점의 버전을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다시 가져올 수 있는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FADB421-6F14-4ACA-980F-1856E79988BF}"/>
              </a:ext>
            </a:extLst>
          </p:cNvPr>
          <p:cNvGrpSpPr/>
          <p:nvPr/>
        </p:nvGrpSpPr>
        <p:grpSpPr>
          <a:xfrm>
            <a:off x="-6424" y="788167"/>
            <a:ext cx="681597" cy="646331"/>
            <a:chOff x="3356725" y="3400952"/>
            <a:chExt cx="681597" cy="64633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1941CC6-65B2-4FF5-951A-BC350951B0CB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99DC2D-1E96-4458-82D7-E6A3F902E93B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2EBD2266-79A4-4B9D-BD18-6BF727B5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06" y="3035341"/>
            <a:ext cx="1585383" cy="1739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CE0AF-754C-4763-A32D-5ED298EEFAEF}"/>
              </a:ext>
            </a:extLst>
          </p:cNvPr>
          <p:cNvSpPr txBox="1"/>
          <p:nvPr/>
        </p:nvSpPr>
        <p:spPr>
          <a:xfrm>
            <a:off x="1983817" y="4846323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r>
              <a:rPr lang="en-US" altLang="ko-KR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진짜 최종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402EC2-0745-480C-8932-C2281EB44D75}"/>
              </a:ext>
            </a:extLst>
          </p:cNvPr>
          <p:cNvSpPr/>
          <p:nvPr/>
        </p:nvSpPr>
        <p:spPr>
          <a:xfrm>
            <a:off x="1507064" y="2726882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3E88C94-1632-4122-9C55-F16582A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2537"/>
            <a:ext cx="984251" cy="107966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21F9730-5001-4F26-90D6-1C8BD4E7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28" y="2552537"/>
            <a:ext cx="984251" cy="107966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ECF4A8-9DC0-4405-B53B-E9B5DF79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34" y="4144194"/>
            <a:ext cx="984251" cy="107966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CE5EB0B-1945-4DAA-8685-7D206F46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56" y="4214877"/>
            <a:ext cx="984251" cy="107966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BF775E-0007-4831-9FB3-03E1985BF925}"/>
              </a:ext>
            </a:extLst>
          </p:cNvPr>
          <p:cNvSpPr txBox="1"/>
          <p:nvPr/>
        </p:nvSpPr>
        <p:spPr>
          <a:xfrm>
            <a:off x="5745586" y="360436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7CF45-C229-455B-BA1A-F12B1C29BD50}"/>
              </a:ext>
            </a:extLst>
          </p:cNvPr>
          <p:cNvSpPr txBox="1"/>
          <p:nvPr/>
        </p:nvSpPr>
        <p:spPr>
          <a:xfrm>
            <a:off x="7609414" y="36169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8090F2-3DA0-414E-99F0-92ECA1948DD0}"/>
              </a:ext>
            </a:extLst>
          </p:cNvPr>
          <p:cNvSpPr txBox="1"/>
          <p:nvPr/>
        </p:nvSpPr>
        <p:spPr>
          <a:xfrm>
            <a:off x="5549216" y="5262771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8098C-7D5C-40F5-A872-4FC70832CC7F}"/>
              </a:ext>
            </a:extLst>
          </p:cNvPr>
          <p:cNvSpPr txBox="1"/>
          <p:nvPr/>
        </p:nvSpPr>
        <p:spPr>
          <a:xfrm>
            <a:off x="7960847" y="5262771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DA08B3B-F65A-4A6C-8CB4-CDABAE57EDDA}"/>
              </a:ext>
            </a:extLst>
          </p:cNvPr>
          <p:cNvSpPr/>
          <p:nvPr/>
        </p:nvSpPr>
        <p:spPr>
          <a:xfrm rot="10800000">
            <a:off x="4844136" y="3880084"/>
            <a:ext cx="661490" cy="33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039993-23E1-4A7A-9776-E82BCBC1357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69769B-D58C-4D4A-82CE-AFFB5E1EB49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7DF7B7-5C31-40D0-B37A-3CB06798116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20F061E-12B7-4AA5-B90E-D3D76ED02AD8}"/>
              </a:ext>
            </a:extLst>
          </p:cNvPr>
          <p:cNvSpPr txBox="1"/>
          <p:nvPr/>
        </p:nvSpPr>
        <p:spPr>
          <a:xfrm>
            <a:off x="425464" y="861481"/>
            <a:ext cx="6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추가된 작업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4993CC-6B27-4033-8EC2-A53C9526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" y="1556788"/>
            <a:ext cx="7569200" cy="10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EB3B2C-91CD-4C3E-8743-7272CE0E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4" y="3059043"/>
            <a:ext cx="7569200" cy="3144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904CB5-CAAA-4864-BF55-71709F261C17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2E10B-7ECD-4B24-BFDD-6D1AF864485B}"/>
              </a:ext>
            </a:extLst>
          </p:cNvPr>
          <p:cNvSpPr/>
          <p:nvPr/>
        </p:nvSpPr>
        <p:spPr>
          <a:xfrm>
            <a:off x="510180" y="4283996"/>
            <a:ext cx="1937745" cy="4023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FF1659-0BC3-4CC2-B3FE-4A715378CC22}"/>
              </a:ext>
            </a:extLst>
          </p:cNvPr>
          <p:cNvSpPr/>
          <p:nvPr/>
        </p:nvSpPr>
        <p:spPr>
          <a:xfrm>
            <a:off x="6962774" y="1856780"/>
            <a:ext cx="628651" cy="4023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F506F-C50C-457A-ABAB-82A7E9A53874}"/>
              </a:ext>
            </a:extLst>
          </p:cNvPr>
          <p:cNvSpPr/>
          <p:nvPr/>
        </p:nvSpPr>
        <p:spPr>
          <a:xfrm>
            <a:off x="253497" y="2212167"/>
            <a:ext cx="1448225" cy="3084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2C93-97D0-468C-89C3-2940342C7EF9}"/>
              </a:ext>
            </a:extLst>
          </p:cNvPr>
          <p:cNvSpPr txBox="1"/>
          <p:nvPr/>
        </p:nvSpPr>
        <p:spPr>
          <a:xfrm>
            <a:off x="8403358" y="2465912"/>
            <a:ext cx="327846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가져온 파일 수정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하여 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push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원작성자가 같이 나옴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수정 부분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77566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039993-23E1-4A7A-9776-E82BCBC1357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69769B-D58C-4D4A-82CE-AFFB5E1EB49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7DF7B7-5C31-40D0-B37A-3CB06798116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20F061E-12B7-4AA5-B90E-D3D76ED02AD8}"/>
              </a:ext>
            </a:extLst>
          </p:cNvPr>
          <p:cNvSpPr txBox="1"/>
          <p:nvPr/>
        </p:nvSpPr>
        <p:spPr>
          <a:xfrm>
            <a:off x="425464" y="861481"/>
            <a:ext cx="6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추가된 작업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76E78C-A73B-44ED-8BB1-A31820E3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65" y="1866031"/>
            <a:ext cx="7228380" cy="4053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2801B3-5845-4974-A8CC-F4280CEE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1" y="2694084"/>
            <a:ext cx="2644801" cy="2244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539312-F790-4A7E-8239-2997E4BFD5F0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CD78E3-128D-40DC-9F96-9FD1F0DE77C6}"/>
              </a:ext>
            </a:extLst>
          </p:cNvPr>
          <p:cNvSpPr/>
          <p:nvPr/>
        </p:nvSpPr>
        <p:spPr>
          <a:xfrm>
            <a:off x="4476465" y="4169696"/>
            <a:ext cx="3117850" cy="14310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3DE23-F8E3-4C2E-9138-7770E252A04D}"/>
              </a:ext>
            </a:extLst>
          </p:cNvPr>
          <p:cNvSpPr txBox="1"/>
          <p:nvPr/>
        </p:nvSpPr>
        <p:spPr>
          <a:xfrm>
            <a:off x="7702211" y="4719728"/>
            <a:ext cx="14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삭제한 부분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04150-ACFF-4AAB-A5BA-386E64916701}"/>
              </a:ext>
            </a:extLst>
          </p:cNvPr>
          <p:cNvSpPr/>
          <p:nvPr/>
        </p:nvSpPr>
        <p:spPr>
          <a:xfrm>
            <a:off x="4476465" y="5600700"/>
            <a:ext cx="3117850" cy="318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454F2-A14C-4508-86FB-3D43CEBC54CD}"/>
              </a:ext>
            </a:extLst>
          </p:cNvPr>
          <p:cNvSpPr txBox="1"/>
          <p:nvPr/>
        </p:nvSpPr>
        <p:spPr>
          <a:xfrm>
            <a:off x="7702210" y="5580866"/>
            <a:ext cx="1482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추가한 부분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909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31F965-E314-48AF-818C-3E04107470F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B039993-23E1-4A7A-9776-E82BCBC1357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69769B-D58C-4D4A-82CE-AFFB5E1EB49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67DF7B7-5C31-40D0-B37A-3CB067981167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20F061E-12B7-4AA5-B90E-D3D76ED02AD8}"/>
              </a:ext>
            </a:extLst>
          </p:cNvPr>
          <p:cNvSpPr txBox="1"/>
          <p:nvPr/>
        </p:nvSpPr>
        <p:spPr>
          <a:xfrm>
            <a:off x="425464" y="861481"/>
            <a:ext cx="650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39312-F790-4A7E-8239-2997E4BFD5F0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2B624-9C03-434F-8B2F-365E0E25F9D0}"/>
              </a:ext>
            </a:extLst>
          </p:cNvPr>
          <p:cNvSpPr txBox="1"/>
          <p:nvPr/>
        </p:nvSpPr>
        <p:spPr>
          <a:xfrm>
            <a:off x="340798" y="1230813"/>
            <a:ext cx="11990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같은 코드를 바탕으로 각자 다른 작업을 수행하기 위한 독립적인 공간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(Branch)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 하나의 프로젝트를 여러 갈래로 나누어서 관리할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독립된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마음대로 소스코드를 변경하여 작업 한 후 원래 버전과 비교하여 또 하나의 새로운 버전을 만들어 낼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B32EF-0DD7-4D5C-9D22-B2371C17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371075"/>
            <a:ext cx="5140325" cy="3984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4B6D8B-E252-4E6B-A59B-40A52C01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7" y="2523475"/>
            <a:ext cx="5229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605C183-3BC2-4F0C-A3DE-8751E934880D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CBDE7B-7759-4BF4-A571-1241662AD47D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D8517D-8DB3-440C-9B89-0854410120FE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F85448-BFD8-4CBA-94F6-5044F9DB61A9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0EA6FA-EEC0-4300-A199-82D65E428608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A63DD-D439-42F5-8962-C782B48E973E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1F32-AE6A-47DB-A8E7-B496A2FB2ADC}"/>
              </a:ext>
            </a:extLst>
          </p:cNvPr>
          <p:cNvSpPr txBox="1"/>
          <p:nvPr/>
        </p:nvSpPr>
        <p:spPr>
          <a:xfrm>
            <a:off x="162054" y="1300367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내가 위치한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branch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85C33B-3005-41C5-9CAC-120E371F7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88" b="-180"/>
          <a:stretch/>
        </p:blipFill>
        <p:spPr>
          <a:xfrm>
            <a:off x="289956" y="1709323"/>
            <a:ext cx="1434069" cy="435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2D56C6-7A72-439F-A6C9-8DB2133E851F}"/>
              </a:ext>
            </a:extLst>
          </p:cNvPr>
          <p:cNvSpPr txBox="1"/>
          <p:nvPr/>
        </p:nvSpPr>
        <p:spPr>
          <a:xfrm>
            <a:off x="153085" y="2663036"/>
            <a:ext cx="6146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현재는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브랜치만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존재 한다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en-US" altLang="ko-KR" sz="1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(master :</a:t>
            </a:r>
            <a:r>
              <a:rPr lang="ko-KR" altLang="en-US" sz="1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최초 </a:t>
            </a:r>
            <a:r>
              <a:rPr lang="ko-KR" altLang="en-US" sz="14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레포지토리</a:t>
            </a:r>
            <a:r>
              <a:rPr lang="ko-KR" altLang="en-US" sz="1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생성후</a:t>
            </a:r>
            <a:r>
              <a:rPr lang="ko-KR" altLang="en-US" sz="1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커밋하면 자동으로 생기는 </a:t>
            </a:r>
            <a:r>
              <a:rPr lang="ko-KR" altLang="en-US" sz="14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en-US" altLang="ko-KR" sz="14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4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*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가 붙어있는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브랜치가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현재 활성화된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 branch master : master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위에 있다</a:t>
            </a:r>
            <a:endParaRPr lang="ko-KR" altLang="en-US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4F1943-99E3-4E73-88E7-12FA79068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1" r="-1"/>
          <a:stretch/>
        </p:blipFill>
        <p:spPr>
          <a:xfrm>
            <a:off x="239621" y="2128689"/>
            <a:ext cx="4092757" cy="4997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42D0F2-C8D9-46F0-BC9F-EC395E5197B0}"/>
              </a:ext>
            </a:extLst>
          </p:cNvPr>
          <p:cNvSpPr txBox="1"/>
          <p:nvPr/>
        </p:nvSpPr>
        <p:spPr>
          <a:xfrm>
            <a:off x="6480822" y="1300367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-r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892F3B-BA32-441B-9061-9B2996430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68" y="1709323"/>
            <a:ext cx="3223657" cy="4358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118CBD-B7DE-4E6D-8370-07264C9271F5}"/>
              </a:ext>
            </a:extLst>
          </p:cNvPr>
          <p:cNvSpPr txBox="1"/>
          <p:nvPr/>
        </p:nvSpPr>
        <p:spPr>
          <a:xfrm>
            <a:off x="6480254" y="2271430"/>
            <a:ext cx="611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마지막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메시지 확인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-v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F91771-D942-48EE-8962-3B9181239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976" b="4635"/>
          <a:stretch/>
        </p:blipFill>
        <p:spPr>
          <a:xfrm>
            <a:off x="6729967" y="2710315"/>
            <a:ext cx="2996919" cy="40711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A2F7D2-3457-4B16-87E7-1BA3CBCE16DA}"/>
              </a:ext>
            </a:extLst>
          </p:cNvPr>
          <p:cNvGrpSpPr/>
          <p:nvPr/>
        </p:nvGrpSpPr>
        <p:grpSpPr>
          <a:xfrm>
            <a:off x="0" y="3688798"/>
            <a:ext cx="681597" cy="646331"/>
            <a:chOff x="3356725" y="3400952"/>
            <a:chExt cx="681597" cy="6463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F02E6-2B19-4C44-A0A5-7066A280FD6C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F7081F5-CC47-47B1-BFDE-201E5AC4EA94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11C3744-18A2-4F32-A7CF-7E44B83626EA}"/>
              </a:ext>
            </a:extLst>
          </p:cNvPr>
          <p:cNvSpPr txBox="1"/>
          <p:nvPr/>
        </p:nvSpPr>
        <p:spPr>
          <a:xfrm>
            <a:off x="425464" y="380367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이동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1BA8D-1BD4-41F3-95C0-DCBD67D67ABF}"/>
              </a:ext>
            </a:extLst>
          </p:cNvPr>
          <p:cNvSpPr txBox="1"/>
          <p:nvPr/>
        </p:nvSpPr>
        <p:spPr>
          <a:xfrm>
            <a:off x="153085" y="4347855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branch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브랜치명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EA0B736-1D05-45B6-863F-B26C2E15C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956" y="4813777"/>
            <a:ext cx="5370278" cy="10856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5A990-3138-4AC9-AA67-8DE2499EEFEE}"/>
              </a:ext>
            </a:extLst>
          </p:cNvPr>
          <p:cNvSpPr txBox="1"/>
          <p:nvPr/>
        </p:nvSpPr>
        <p:spPr>
          <a:xfrm>
            <a:off x="6480822" y="4313272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checkout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브랜치명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0661014-7175-4957-A2B5-615EB5024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967" y="4794525"/>
            <a:ext cx="4680983" cy="110885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ABD5082-0623-489B-94F9-46391AACE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81"/>
          <a:stretch/>
        </p:blipFill>
        <p:spPr>
          <a:xfrm>
            <a:off x="1609440" y="1703839"/>
            <a:ext cx="2722938" cy="4997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D617D0-16DF-4A4F-92A3-0F36ECD7F044}"/>
              </a:ext>
            </a:extLst>
          </p:cNvPr>
          <p:cNvSpPr/>
          <p:nvPr/>
        </p:nvSpPr>
        <p:spPr>
          <a:xfrm>
            <a:off x="289956" y="5490716"/>
            <a:ext cx="1157844" cy="4087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41983-89E4-4664-94D4-87CC1D09E8F0}"/>
              </a:ext>
            </a:extLst>
          </p:cNvPr>
          <p:cNvSpPr txBox="1"/>
          <p:nvPr/>
        </p:nvSpPr>
        <p:spPr>
          <a:xfrm>
            <a:off x="239621" y="6028552"/>
            <a:ext cx="5529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생성만 되어있고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아직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위에 있음을 확인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C4DE0D-74FB-44B6-86B2-DC86EB36F6C3}"/>
              </a:ext>
            </a:extLst>
          </p:cNvPr>
          <p:cNvSpPr/>
          <p:nvPr/>
        </p:nvSpPr>
        <p:spPr>
          <a:xfrm>
            <a:off x="6729967" y="5410200"/>
            <a:ext cx="1318658" cy="489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85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500E902-5A4D-47F3-A6F1-4ECC820B3632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91E434-7EFF-4631-BDF3-42D81407B684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1EC6EE4-F35A-4B39-A183-65C4EB2636FE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F1F4CE-87B3-4332-B816-4A3D88E6EA4B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722226-CF0C-4FC1-A040-074872B986C0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 및 이동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8143D-A807-4F71-B0D2-2A4C190F0D04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67EFC-6D43-467D-B717-FE48E26281AF}"/>
              </a:ext>
            </a:extLst>
          </p:cNvPr>
          <p:cNvSpPr txBox="1"/>
          <p:nvPr/>
        </p:nvSpPr>
        <p:spPr>
          <a:xfrm>
            <a:off x="479555" y="3335114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삭제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branch –d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브랜치명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A581E-6303-45D7-BD38-24C1C35A318C}"/>
              </a:ext>
            </a:extLst>
          </p:cNvPr>
          <p:cNvSpPr txBox="1"/>
          <p:nvPr/>
        </p:nvSpPr>
        <p:spPr>
          <a:xfrm>
            <a:off x="139698" y="1392939"/>
            <a:ext cx="679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 후 바로 이동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checkout –b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브랜치명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71A746-2256-427C-9ED7-0A93640D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4" y="1863224"/>
            <a:ext cx="4413121" cy="113421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FDADE6-127D-4509-A89F-08AF407FAE22}"/>
              </a:ext>
            </a:extLst>
          </p:cNvPr>
          <p:cNvGrpSpPr/>
          <p:nvPr/>
        </p:nvGrpSpPr>
        <p:grpSpPr>
          <a:xfrm>
            <a:off x="54090" y="3196615"/>
            <a:ext cx="631904" cy="584775"/>
            <a:chOff x="3356725" y="3400952"/>
            <a:chExt cx="631904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F3D0FF-2F0C-4351-A1AD-B75538CE1AF1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D26372-6B29-4EE0-8F58-8E0C19B62E2F}"/>
                </a:ext>
              </a:extLst>
            </p:cNvPr>
            <p:cNvSpPr/>
            <p:nvPr/>
          </p:nvSpPr>
          <p:spPr>
            <a:xfrm>
              <a:off x="3356725" y="3400952"/>
              <a:ext cx="6319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2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2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4A526880-7E34-4FDC-AF13-8FB2DCED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4" y="3812167"/>
            <a:ext cx="2860546" cy="38487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DB94E-B57C-4A33-A838-0587A977EC57}"/>
              </a:ext>
            </a:extLst>
          </p:cNvPr>
          <p:cNvSpPr/>
          <p:nvPr/>
        </p:nvSpPr>
        <p:spPr>
          <a:xfrm>
            <a:off x="301754" y="2375371"/>
            <a:ext cx="1146046" cy="627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76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085850-E68D-4DEA-B4F1-A210CC72DD76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EA5B23-375F-42F7-A2C3-CDC826ECE96C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32598B-8287-4AC1-A3C3-B2938E405CC1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9A22B1-01DA-403B-ACF1-69CE4150A163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11E368-1394-4022-A138-09803FAED8B4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원격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05A61-8FF1-4CD6-BB63-125A0399C9B4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9F361-E37E-4AD4-BC1F-B1B56A105B8D}"/>
              </a:ext>
            </a:extLst>
          </p:cNvPr>
          <p:cNvSpPr txBox="1"/>
          <p:nvPr/>
        </p:nvSpPr>
        <p:spPr>
          <a:xfrm>
            <a:off x="0" y="1358375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이동 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push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9F9333-79FD-45DF-AD98-EC41D2DC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773218"/>
            <a:ext cx="4757935" cy="1266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2826E-0519-4613-B9E1-3243D28D2091}"/>
              </a:ext>
            </a:extLst>
          </p:cNvPr>
          <p:cNvSpPr txBox="1"/>
          <p:nvPr/>
        </p:nvSpPr>
        <p:spPr>
          <a:xfrm>
            <a:off x="177548" y="3165973"/>
            <a:ext cx="11836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원격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레포지토리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branch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밖에 없는 상태이고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test branch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 이동하여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하면 오류가 발생함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로컬 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레포지토리를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처음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할때는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--set-upstream 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 줘야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tracking 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정보 설정이 되어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 push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만 사용해도 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가 된다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600" b="0" i="0" dirty="0">
                <a:solidFill>
                  <a:srgbClr val="555555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b="0" i="0" dirty="0">
                <a:solidFill>
                  <a:srgbClr val="555555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F1A319-45AC-4D40-846F-FC10C8BB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7" y="4624115"/>
            <a:ext cx="5362948" cy="1392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15A9A5-47C9-4F8C-A40A-180903EECEC9}"/>
              </a:ext>
            </a:extLst>
          </p:cNvPr>
          <p:cNvSpPr txBox="1"/>
          <p:nvPr/>
        </p:nvSpPr>
        <p:spPr>
          <a:xfrm>
            <a:off x="0" y="4169768"/>
            <a:ext cx="1170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--set-upstream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git push –-set-upstream origin test or git push –u origin test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BCA7DF-4041-46BD-B1EB-93981E46B40E}"/>
              </a:ext>
            </a:extLst>
          </p:cNvPr>
          <p:cNvSpPr/>
          <p:nvPr/>
        </p:nvSpPr>
        <p:spPr>
          <a:xfrm>
            <a:off x="276224" y="2469916"/>
            <a:ext cx="4757935" cy="5693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85D5BC-A76F-463C-BA30-47F29032A8D6}"/>
              </a:ext>
            </a:extLst>
          </p:cNvPr>
          <p:cNvSpPr/>
          <p:nvPr/>
        </p:nvSpPr>
        <p:spPr>
          <a:xfrm>
            <a:off x="253498" y="4624115"/>
            <a:ext cx="2156328" cy="1669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A9B884-BD66-49DC-9046-84750C9D9A4A}"/>
              </a:ext>
            </a:extLst>
          </p:cNvPr>
          <p:cNvSpPr/>
          <p:nvPr/>
        </p:nvSpPr>
        <p:spPr>
          <a:xfrm>
            <a:off x="253497" y="5820033"/>
            <a:ext cx="5362947" cy="1966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3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E0DC8A-F4B8-495C-BD5C-C0263695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2" y="1180425"/>
            <a:ext cx="8443913" cy="2474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5B4849-7D38-4E1A-907D-11FB95A9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043" y="3654971"/>
            <a:ext cx="8443912" cy="2313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E9B5D-5CAA-4907-BAE2-6E1953EF18B7}"/>
              </a:ext>
            </a:extLst>
          </p:cNvPr>
          <p:cNvSpPr txBox="1"/>
          <p:nvPr/>
        </p:nvSpPr>
        <p:spPr>
          <a:xfrm>
            <a:off x="340798" y="6185806"/>
            <a:ext cx="11607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페이지로 가서 결과를 확인해보면 신규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가 생성되어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늘어난 것을 볼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6C9999-EF9A-4734-8A50-BBF3CBFC326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7FE363-DE67-4150-8BEC-17A56790D7A5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BBABE3-C19A-47BD-A3CC-5931042985C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42F160-7571-4A9C-ACFB-0D7DD68FD870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055C1B-C6FE-4DDF-87EB-5ABD1DAC3A12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0D318E-BE3F-4ACF-9CF3-1CEFD4B4C31C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A712AB-49B3-47F7-9FD9-E7B91C18A1BA}"/>
              </a:ext>
            </a:extLst>
          </p:cNvPr>
          <p:cNvSpPr/>
          <p:nvPr/>
        </p:nvSpPr>
        <p:spPr>
          <a:xfrm>
            <a:off x="3028949" y="1312620"/>
            <a:ext cx="857251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1A908B-AE3E-4A26-8E25-EA4EB109D22E}"/>
              </a:ext>
            </a:extLst>
          </p:cNvPr>
          <p:cNvSpPr/>
          <p:nvPr/>
        </p:nvSpPr>
        <p:spPr>
          <a:xfrm>
            <a:off x="3028949" y="3742330"/>
            <a:ext cx="1047751" cy="338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74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6C9999-EF9A-4734-8A50-BBF3CBFC3267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7FE363-DE67-4150-8BEC-17A56790D7A5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BBABE3-C19A-47BD-A3CC-5931042985C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42F160-7571-4A9C-ACFB-0D7DD68FD870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055C1B-C6FE-4DDF-87EB-5ABD1DAC3A12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0D318E-BE3F-4ACF-9CF3-1CEFD4B4C31C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병합하기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merge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8B768-5F3A-4843-8594-A95B6BD00DE8}"/>
              </a:ext>
            </a:extLst>
          </p:cNvPr>
          <p:cNvSpPr txBox="1"/>
          <p:nvPr/>
        </p:nvSpPr>
        <p:spPr>
          <a:xfrm>
            <a:off x="162055" y="1392939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신규생성한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이동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checkout test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F9517-CC61-4917-8714-5ED23849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4" y="1828236"/>
            <a:ext cx="3354902" cy="5225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AEAD08-A35F-447D-8506-8127F14577C5}"/>
              </a:ext>
            </a:extLst>
          </p:cNvPr>
          <p:cNvSpPr txBox="1"/>
          <p:nvPr/>
        </p:nvSpPr>
        <p:spPr>
          <a:xfrm>
            <a:off x="6144708" y="1392939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Test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다음과 같은 신규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작성한다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5CD0D-F4AC-4617-A5D1-A10E42932BC2}"/>
              </a:ext>
            </a:extLst>
          </p:cNvPr>
          <p:cNvSpPr txBox="1"/>
          <p:nvPr/>
        </p:nvSpPr>
        <p:spPr>
          <a:xfrm>
            <a:off x="253497" y="3017621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신규 파일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add .  , git commit –m “message”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0C164-1828-49CF-9E9D-FD4E54428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0"/>
          <a:stretch/>
        </p:blipFill>
        <p:spPr>
          <a:xfrm>
            <a:off x="425464" y="3527814"/>
            <a:ext cx="4451336" cy="1424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F51BE2-323A-4BD0-A32A-61C18FDD8D76}"/>
              </a:ext>
            </a:extLst>
          </p:cNvPr>
          <p:cNvSpPr txBox="1"/>
          <p:nvPr/>
        </p:nvSpPr>
        <p:spPr>
          <a:xfrm>
            <a:off x="391604" y="5189153"/>
            <a:ext cx="1133568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test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신규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추가 되었고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브랜치에도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똑같은 파일을 생성 하려 한다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작성한 파일을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branch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 이동하여 그대로 작성해도 되지만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   merge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 사용하여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브랜치에서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합칠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3B9E91-43F0-4EF3-A427-52350DD57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5" y="1828236"/>
            <a:ext cx="3057525" cy="10096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564E19-022B-4B60-909F-BB624BFD096C}"/>
              </a:ext>
            </a:extLst>
          </p:cNvPr>
          <p:cNvSpPr/>
          <p:nvPr/>
        </p:nvSpPr>
        <p:spPr>
          <a:xfrm>
            <a:off x="425464" y="3512284"/>
            <a:ext cx="2031986" cy="1692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C26B94-750E-49E3-AACE-A7273018AD00}"/>
              </a:ext>
            </a:extLst>
          </p:cNvPr>
          <p:cNvSpPr/>
          <p:nvPr/>
        </p:nvSpPr>
        <p:spPr>
          <a:xfrm>
            <a:off x="425464" y="4311191"/>
            <a:ext cx="4146536" cy="6412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5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DD92858-A372-4101-87AC-8EDAFC53B102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FE7001-B346-459B-B7BA-E54178387C1A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2B7FC-6FBE-4785-8424-F741055E517F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병합하기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merge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7411-24AE-49AB-9DB3-B24878CE046E}"/>
              </a:ext>
            </a:extLst>
          </p:cNvPr>
          <p:cNvSpPr txBox="1"/>
          <p:nvPr/>
        </p:nvSpPr>
        <p:spPr>
          <a:xfrm>
            <a:off x="162054" y="1300367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Master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로 이동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3F8CEC-E6C6-4D31-84EF-0B696172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3" y="1753795"/>
            <a:ext cx="4556628" cy="106094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8DACB2E-EB90-4153-8D46-385F1F3664B2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819B41E-B5E2-4B63-8497-DF8B22F92DF0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7CDAB1-C8DA-4A3C-B73F-1F41ADC832AD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9D71D3-6530-4D60-822C-F2165E43C7AE}"/>
              </a:ext>
            </a:extLst>
          </p:cNvPr>
          <p:cNvSpPr txBox="1"/>
          <p:nvPr/>
        </p:nvSpPr>
        <p:spPr>
          <a:xfrm>
            <a:off x="253497" y="3183835"/>
            <a:ext cx="720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5) Test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 merge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브랜치명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E347F9C-7B03-47CC-B237-9A257E0C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2" y="3766192"/>
            <a:ext cx="5347203" cy="2057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8D05A9-A2CF-4332-9E24-4EDB6B908A94}"/>
              </a:ext>
            </a:extLst>
          </p:cNvPr>
          <p:cNvSpPr txBox="1"/>
          <p:nvPr/>
        </p:nvSpPr>
        <p:spPr>
          <a:xfrm>
            <a:off x="5744078" y="5003635"/>
            <a:ext cx="6146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 test 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브랜치에서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 했던 작업 내용이 복사된 것을 볼 수 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</a:t>
            </a:r>
            <a:r>
              <a:rPr lang="ko-KR" altLang="en-US" sz="1600" b="0" i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브랜치에서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했던 작업 내용을 가져오고 싶을 때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merge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사용할 수 있다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6007CC-43F1-471D-AC1A-0D6E04E44BD8}"/>
              </a:ext>
            </a:extLst>
          </p:cNvPr>
          <p:cNvSpPr/>
          <p:nvPr/>
        </p:nvSpPr>
        <p:spPr>
          <a:xfrm>
            <a:off x="301122" y="2303980"/>
            <a:ext cx="4146536" cy="510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6CD65-215F-44DC-9EF4-0BB73F159D99}"/>
              </a:ext>
            </a:extLst>
          </p:cNvPr>
          <p:cNvSpPr txBox="1"/>
          <p:nvPr/>
        </p:nvSpPr>
        <p:spPr>
          <a:xfrm>
            <a:off x="4857751" y="2445410"/>
            <a:ext cx="61436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- Master branch 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아직 </a:t>
            </a:r>
            <a:r>
              <a:rPr lang="en-US" altLang="ko-KR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파일만 존재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E9AE52-2694-4710-A1CA-D6E239EFE266}"/>
              </a:ext>
            </a:extLst>
          </p:cNvPr>
          <p:cNvSpPr/>
          <p:nvPr/>
        </p:nvSpPr>
        <p:spPr>
          <a:xfrm>
            <a:off x="301122" y="5094757"/>
            <a:ext cx="4937628" cy="7292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944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B59E3DD-8215-4C2D-8B0E-24D851A7F040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B65F3E-1A19-427F-B5A8-7609241B06A5}"/>
              </a:ext>
            </a:extLst>
          </p:cNvPr>
          <p:cNvSpPr txBox="1"/>
          <p:nvPr/>
        </p:nvSpPr>
        <p:spPr>
          <a:xfrm>
            <a:off x="0" y="8741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명령어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DD68D5-0626-4F45-A0C3-372D4ECB395A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277EF8C-9415-441E-8AFA-192F34BEF02D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ADF053-6E22-48C4-8396-ADF2C61FB2D8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2694BD-BAD8-432C-8673-F6A013EDA313}"/>
              </a:ext>
            </a:extLst>
          </p:cNvPr>
          <p:cNvSpPr txBox="1"/>
          <p:nvPr/>
        </p:nvSpPr>
        <p:spPr>
          <a:xfrm>
            <a:off x="425464" y="861481"/>
            <a:ext cx="650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Branch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병합하기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git conflict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FEA408-89B0-407B-82D3-061D7943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55" y="4020276"/>
            <a:ext cx="3408310" cy="18979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511E36-C983-4D90-B4F0-F9018DAE5551}"/>
              </a:ext>
            </a:extLst>
          </p:cNvPr>
          <p:cNvSpPr txBox="1"/>
          <p:nvPr/>
        </p:nvSpPr>
        <p:spPr>
          <a:xfrm>
            <a:off x="162054" y="1300367"/>
            <a:ext cx="1136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* Conflict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‘issue2’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 부분과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‘issue3’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 부분을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‘master’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6D50C5E-F050-42D4-8847-396F896D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8" y="2323345"/>
            <a:ext cx="5600700" cy="1504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9C1083-85B8-4504-A160-8E73AD9D2757}"/>
              </a:ext>
            </a:extLst>
          </p:cNvPr>
          <p:cNvSpPr txBox="1"/>
          <p:nvPr/>
        </p:nvSpPr>
        <p:spPr>
          <a:xfrm>
            <a:off x="230382" y="1762032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issue2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1E15C-82AF-4CFA-9812-04E24CB51857}"/>
              </a:ext>
            </a:extLst>
          </p:cNvPr>
          <p:cNvSpPr txBox="1"/>
          <p:nvPr/>
        </p:nvSpPr>
        <p:spPr>
          <a:xfrm>
            <a:off x="6096000" y="1762032"/>
            <a:ext cx="56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issue3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병합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E3EEF1-E676-44F2-9B91-5AF79A230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727" y="2323345"/>
            <a:ext cx="5705475" cy="10001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9A355E3-02A0-4DC7-B148-3D9909DE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056" y="3456357"/>
            <a:ext cx="5619750" cy="15049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A0D9C2-539B-47D5-9A27-4AE0A6A43143}"/>
              </a:ext>
            </a:extLst>
          </p:cNvPr>
          <p:cNvSpPr/>
          <p:nvPr/>
        </p:nvSpPr>
        <p:spPr>
          <a:xfrm>
            <a:off x="6343765" y="4030125"/>
            <a:ext cx="3183467" cy="2455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250732-58DC-44C3-89DE-A279A97A73C9}"/>
              </a:ext>
            </a:extLst>
          </p:cNvPr>
          <p:cNvSpPr/>
          <p:nvPr/>
        </p:nvSpPr>
        <p:spPr>
          <a:xfrm>
            <a:off x="6343765" y="4382640"/>
            <a:ext cx="3183467" cy="2455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DBE03-A042-42C3-970D-A49521323D71}"/>
              </a:ext>
            </a:extLst>
          </p:cNvPr>
          <p:cNvSpPr txBox="1"/>
          <p:nvPr/>
        </p:nvSpPr>
        <p:spPr>
          <a:xfrm>
            <a:off x="9615199" y="395643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C67CB-D902-4CC0-8DEB-459C7FB743D5}"/>
              </a:ext>
            </a:extLst>
          </p:cNvPr>
          <p:cNvSpPr txBox="1"/>
          <p:nvPr/>
        </p:nvSpPr>
        <p:spPr>
          <a:xfrm>
            <a:off x="9615199" y="4320740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issue3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6B1F517-6BA8-4F13-B5D1-0009C1DFDD5C}"/>
              </a:ext>
            </a:extLst>
          </p:cNvPr>
          <p:cNvSpPr/>
          <p:nvPr/>
        </p:nvSpPr>
        <p:spPr>
          <a:xfrm>
            <a:off x="8904221" y="5020822"/>
            <a:ext cx="256711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1D86B4-F391-454B-9D41-B2BE66F25C51}"/>
              </a:ext>
            </a:extLst>
          </p:cNvPr>
          <p:cNvSpPr txBox="1"/>
          <p:nvPr/>
        </p:nvSpPr>
        <p:spPr>
          <a:xfrm>
            <a:off x="6138374" y="555715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직접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수정하거나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 취소 후 이전 상태에서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수정 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issue3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브랜치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내용으로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</a:p>
        </p:txBody>
      </p:sp>
      <p:sp>
        <p:nvSpPr>
          <p:cNvPr id="34" name="1/2 액자 33">
            <a:extLst>
              <a:ext uri="{FF2B5EF4-FFF2-40B4-BE49-F238E27FC236}">
                <a16:creationId xmlns:a16="http://schemas.microsoft.com/office/drawing/2014/main" id="{07158E2E-BAD5-49C9-A9EF-C5370DB22C92}"/>
              </a:ext>
            </a:extLst>
          </p:cNvPr>
          <p:cNvSpPr/>
          <p:nvPr/>
        </p:nvSpPr>
        <p:spPr>
          <a:xfrm rot="19068650">
            <a:off x="5956277" y="4158401"/>
            <a:ext cx="378898" cy="4274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0C9672-B2DB-413A-BE9D-1A79CF58F096}"/>
              </a:ext>
            </a:extLst>
          </p:cNvPr>
          <p:cNvSpPr txBox="1"/>
          <p:nvPr/>
        </p:nvSpPr>
        <p:spPr>
          <a:xfrm>
            <a:off x="4808950" y="4174165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똑같은 행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9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7827E5-8281-493B-AF37-9DB736C5A9AF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9B0CE-D465-4374-8800-2C9647DD24B5}"/>
              </a:ext>
            </a:extLst>
          </p:cNvPr>
          <p:cNvSpPr txBox="1"/>
          <p:nvPr/>
        </p:nvSpPr>
        <p:spPr>
          <a:xfrm>
            <a:off x="0" y="8741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Git 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관리 시스템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C9212-62BA-4988-AE20-7AF1C038E3FA}"/>
              </a:ext>
            </a:extLst>
          </p:cNvPr>
          <p:cNvSpPr txBox="1"/>
          <p:nvPr/>
        </p:nvSpPr>
        <p:spPr>
          <a:xfrm>
            <a:off x="162926" y="1298909"/>
            <a:ext cx="865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변화를 시간에 따라 기록하여 과거 특정 시점의 버전을 다시 불러올 수 있는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VCS(Version Control System)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이라고 함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9B4036-CB08-4176-B692-12B00753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7" y="2724507"/>
            <a:ext cx="5814793" cy="35909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3FD82E-202F-4EB7-832C-A981F95C21E0}"/>
              </a:ext>
            </a:extLst>
          </p:cNvPr>
          <p:cNvSpPr/>
          <p:nvPr/>
        </p:nvSpPr>
        <p:spPr>
          <a:xfrm>
            <a:off x="388250" y="4490580"/>
            <a:ext cx="5269600" cy="1845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82C44-47AE-47A8-930A-4F6DB1F2E1DB}"/>
              </a:ext>
            </a:extLst>
          </p:cNvPr>
          <p:cNvSpPr txBox="1"/>
          <p:nvPr/>
        </p:nvSpPr>
        <p:spPr>
          <a:xfrm>
            <a:off x="5626743" y="4428970"/>
            <a:ext cx="768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version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A52CB3-9E68-4F90-A4F4-C3EC4A696468}"/>
              </a:ext>
            </a:extLst>
          </p:cNvPr>
          <p:cNvSpPr/>
          <p:nvPr/>
        </p:nvSpPr>
        <p:spPr>
          <a:xfrm>
            <a:off x="388250" y="4667018"/>
            <a:ext cx="4606786" cy="1845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D4C11C-2DCB-4913-9B1B-22673F6334E1}"/>
              </a:ext>
            </a:extLst>
          </p:cNvPr>
          <p:cNvSpPr txBox="1"/>
          <p:nvPr/>
        </p:nvSpPr>
        <p:spPr>
          <a:xfrm>
            <a:off x="4976705" y="4630668"/>
            <a:ext cx="768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version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0EAC9E-C6DC-4A54-8CA8-864404DC8E64}"/>
              </a:ext>
            </a:extLst>
          </p:cNvPr>
          <p:cNvSpPr/>
          <p:nvPr/>
        </p:nvSpPr>
        <p:spPr>
          <a:xfrm>
            <a:off x="388250" y="4840757"/>
            <a:ext cx="3248701" cy="1845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A5CDF-B836-438A-A8A5-954CFCA1C71F}"/>
              </a:ext>
            </a:extLst>
          </p:cNvPr>
          <p:cNvSpPr txBox="1"/>
          <p:nvPr/>
        </p:nvSpPr>
        <p:spPr>
          <a:xfrm>
            <a:off x="3636951" y="4784557"/>
            <a:ext cx="768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version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A12DF7-7F67-4C7B-B7DC-0A6F73D6D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20" r="49877" b="-3688"/>
          <a:stretch/>
        </p:blipFill>
        <p:spPr>
          <a:xfrm>
            <a:off x="6316424" y="2412945"/>
            <a:ext cx="4381383" cy="22621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571401-DCB1-4D26-9561-09877DD32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23" t="9021"/>
          <a:stretch/>
        </p:blipFill>
        <p:spPr>
          <a:xfrm>
            <a:off x="6411048" y="4589875"/>
            <a:ext cx="4232211" cy="211038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F03B2F5-7756-4B3B-9D43-8876652EF0F0}"/>
              </a:ext>
            </a:extLst>
          </p:cNvPr>
          <p:cNvGrpSpPr/>
          <p:nvPr/>
        </p:nvGrpSpPr>
        <p:grpSpPr>
          <a:xfrm>
            <a:off x="10700409" y="3600572"/>
            <a:ext cx="223850" cy="2367969"/>
            <a:chOff x="10996078" y="3586990"/>
            <a:chExt cx="223850" cy="236796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53B52D4-4991-4C4D-AC2D-E324ABA46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078" y="3586990"/>
              <a:ext cx="223850" cy="2367969"/>
            </a:xfrm>
            <a:prstGeom prst="bentConnector2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1DBC537-0D15-4C5E-B33C-3CC869F974EB}"/>
                </a:ext>
              </a:extLst>
            </p:cNvPr>
            <p:cNvCxnSpPr/>
            <p:nvPr/>
          </p:nvCxnSpPr>
          <p:spPr>
            <a:xfrm>
              <a:off x="11012856" y="5954959"/>
              <a:ext cx="2070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A200A5D-330A-4EC6-8E15-CEB7E08EBF60}"/>
              </a:ext>
            </a:extLst>
          </p:cNvPr>
          <p:cNvSpPr txBox="1"/>
          <p:nvPr/>
        </p:nvSpPr>
        <p:spPr>
          <a:xfrm>
            <a:off x="10890381" y="4189964"/>
            <a:ext cx="1386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차이를 비교</a:t>
            </a:r>
            <a:endParaRPr lang="en-US" altLang="ko-KR" sz="1400" dirty="0">
              <a:solidFill>
                <a:srgbClr val="C00000"/>
              </a:solidFill>
            </a:endParaRP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ko-KR" altLang="en-US" sz="1400" dirty="0">
                <a:solidFill>
                  <a:srgbClr val="C00000"/>
                </a:solidFill>
              </a:rPr>
              <a:t>잘못된 내용을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ko-KR" altLang="en-US" sz="1400" dirty="0">
                <a:solidFill>
                  <a:srgbClr val="C00000"/>
                </a:solidFill>
              </a:rPr>
              <a:t>되돌릴 수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99565-8FDE-4705-84E9-81FE0D271A8B}"/>
              </a:ext>
            </a:extLst>
          </p:cNvPr>
          <p:cNvSpPr txBox="1"/>
          <p:nvPr/>
        </p:nvSpPr>
        <p:spPr>
          <a:xfrm>
            <a:off x="169624" y="1809995"/>
            <a:ext cx="614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Git(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분산모델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SVN(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클러이언트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모델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Wikipiedia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181F95-C936-47F8-A4C0-ED60FAF52950}"/>
              </a:ext>
            </a:extLst>
          </p:cNvPr>
          <p:cNvSpPr txBox="1"/>
          <p:nvPr/>
        </p:nvSpPr>
        <p:spPr>
          <a:xfrm>
            <a:off x="419041" y="903041"/>
            <a:ext cx="117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버전 관리 시스템 이란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9E555A-52FC-40F0-AAB2-B129AE60DF81}"/>
              </a:ext>
            </a:extLst>
          </p:cNvPr>
          <p:cNvGrpSpPr/>
          <p:nvPr/>
        </p:nvGrpSpPr>
        <p:grpSpPr>
          <a:xfrm>
            <a:off x="-6424" y="788167"/>
            <a:ext cx="681597" cy="646331"/>
            <a:chOff x="3356725" y="3400952"/>
            <a:chExt cx="681597" cy="6463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C51EE06-BBF1-47DA-B068-3CBA9FF50684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6580AD9-28B1-4399-A204-39FAD2690BF2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5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D10CB-BF16-4A74-98DE-FD5C29324432}"/>
              </a:ext>
            </a:extLst>
          </p:cNvPr>
          <p:cNvSpPr txBox="1"/>
          <p:nvPr/>
        </p:nvSpPr>
        <p:spPr>
          <a:xfrm>
            <a:off x="419041" y="903040"/>
            <a:ext cx="1267519" cy="37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A72787A-7BC7-4B87-BD97-0D3600FFBA8F}"/>
              </a:ext>
            </a:extLst>
          </p:cNvPr>
          <p:cNvGrpSpPr/>
          <p:nvPr/>
        </p:nvGrpSpPr>
        <p:grpSpPr>
          <a:xfrm>
            <a:off x="-6424" y="788167"/>
            <a:ext cx="681597" cy="646331"/>
            <a:chOff x="3356725" y="3400952"/>
            <a:chExt cx="681597" cy="64633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7AF7E2-E405-4C18-9EFF-1CDC0CA4E5ED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D3D22C-2959-42EC-B024-07F9979C1643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43EE00-694D-40C6-B057-84B48FFA7D72}"/>
              </a:ext>
            </a:extLst>
          </p:cNvPr>
          <p:cNvSpPr txBox="1"/>
          <p:nvPr/>
        </p:nvSpPr>
        <p:spPr>
          <a:xfrm>
            <a:off x="253497" y="1354179"/>
            <a:ext cx="10303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프로그램 등의 소스 코드 관리를 위한 분산 버전 관리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코드 작업에 대해 기록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추적이 가능한 정보들을 저장하는 저장소 역할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AF4284-5D2C-4D82-ADA3-8A3F98CD2EBF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289004-2553-4171-9E42-2A1389653D41}"/>
              </a:ext>
            </a:extLst>
          </p:cNvPr>
          <p:cNvSpPr txBox="1"/>
          <p:nvPr/>
        </p:nvSpPr>
        <p:spPr>
          <a:xfrm>
            <a:off x="0" y="8741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Git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E20CE9-B913-4AF7-986E-88F4C81D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38" y="2368362"/>
            <a:ext cx="8046720" cy="3692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0CC27E-CCC2-46C2-A462-434612597BF3}"/>
              </a:ext>
            </a:extLst>
          </p:cNvPr>
          <p:cNvSpPr txBox="1"/>
          <p:nvPr/>
        </p:nvSpPr>
        <p:spPr>
          <a:xfrm>
            <a:off x="419041" y="3985174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분산모델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3A522-6428-4503-A253-6FCE29044B8B}"/>
              </a:ext>
            </a:extLst>
          </p:cNvPr>
          <p:cNvSpPr txBox="1"/>
          <p:nvPr/>
        </p:nvSpPr>
        <p:spPr>
          <a:xfrm>
            <a:off x="334374" y="2134163"/>
            <a:ext cx="615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SVN(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모델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319200-9B0A-43D8-A97E-7DAC0031646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067927-404D-4F44-AACC-AB909DD537AD}"/>
              </a:ext>
            </a:extLst>
          </p:cNvPr>
          <p:cNvSpPr txBox="1"/>
          <p:nvPr/>
        </p:nvSpPr>
        <p:spPr>
          <a:xfrm>
            <a:off x="0" y="87419"/>
            <a:ext cx="533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기본개념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D5FA2-CF9A-452C-AF03-92E63862A082}"/>
              </a:ext>
            </a:extLst>
          </p:cNvPr>
          <p:cNvSpPr txBox="1"/>
          <p:nvPr/>
        </p:nvSpPr>
        <p:spPr>
          <a:xfrm>
            <a:off x="247073" y="90690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저장소와 로컬 저장소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AF2F9-E320-4604-80A6-7E58AD4A8DA2}"/>
              </a:ext>
            </a:extLst>
          </p:cNvPr>
          <p:cNvSpPr txBox="1"/>
          <p:nvPr/>
        </p:nvSpPr>
        <p:spPr>
          <a:xfrm>
            <a:off x="247073" y="1369457"/>
            <a:ext cx="114621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(Remote Repository):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파일이 원격 저장소 전용 서버에서 관리되며 여러 사람이 함께 공유하기 위한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 fontAlgn="base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로컬 저장소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(Local Repository):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파일이 저장되는 개인 전용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6A3D3-4ED6-448E-8BC9-D7875FFBEBFC}"/>
              </a:ext>
            </a:extLst>
          </p:cNvPr>
          <p:cNvGrpSpPr/>
          <p:nvPr/>
        </p:nvGrpSpPr>
        <p:grpSpPr>
          <a:xfrm>
            <a:off x="2980115" y="2552133"/>
            <a:ext cx="6231769" cy="3941284"/>
            <a:chOff x="629119" y="2784566"/>
            <a:chExt cx="6231769" cy="394128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FD22217-DAF4-4338-A692-02DE72CB5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119" y="2784566"/>
              <a:ext cx="6231769" cy="394128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189C6D-4664-4C2A-8F84-AB7DFBFEA20A}"/>
                </a:ext>
              </a:extLst>
            </p:cNvPr>
            <p:cNvSpPr/>
            <p:nvPr/>
          </p:nvSpPr>
          <p:spPr>
            <a:xfrm>
              <a:off x="2929468" y="3752849"/>
              <a:ext cx="965199" cy="24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원격 저장소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2B22DB-0CE8-4B21-9D03-FEE9F9AED6E0}"/>
                </a:ext>
              </a:extLst>
            </p:cNvPr>
            <p:cNvSpPr/>
            <p:nvPr/>
          </p:nvSpPr>
          <p:spPr>
            <a:xfrm>
              <a:off x="1380068" y="4997449"/>
              <a:ext cx="965199" cy="24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로컬 저장소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A14E9F3-FF91-4B77-A0D0-B3CC684B189A}"/>
                </a:ext>
              </a:extLst>
            </p:cNvPr>
            <p:cNvSpPr/>
            <p:nvPr/>
          </p:nvSpPr>
          <p:spPr>
            <a:xfrm>
              <a:off x="4529668" y="4997449"/>
              <a:ext cx="965199" cy="245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로컬 저장소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5A667F-12C1-4CD0-9181-D9DEA8424FE3}"/>
              </a:ext>
            </a:extLst>
          </p:cNvPr>
          <p:cNvGrpSpPr/>
          <p:nvPr/>
        </p:nvGrpSpPr>
        <p:grpSpPr>
          <a:xfrm>
            <a:off x="-6424" y="788167"/>
            <a:ext cx="681597" cy="646331"/>
            <a:chOff x="3356725" y="3400952"/>
            <a:chExt cx="681597" cy="6463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0139D9F-1681-4F28-9821-4D3F6F1D63E2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36FA5A-583B-4DF7-8F47-B2B137A8F943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319200-9B0A-43D8-A97E-7DAC0031646A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067927-404D-4F44-AACC-AB909DD537AD}"/>
              </a:ext>
            </a:extLst>
          </p:cNvPr>
          <p:cNvSpPr txBox="1"/>
          <p:nvPr/>
        </p:nvSpPr>
        <p:spPr>
          <a:xfrm>
            <a:off x="0" y="8741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 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기본개념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용어정리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D5FA2-CF9A-452C-AF03-92E63862A082}"/>
              </a:ext>
            </a:extLst>
          </p:cNvPr>
          <p:cNvSpPr txBox="1"/>
          <p:nvPr/>
        </p:nvSpPr>
        <p:spPr>
          <a:xfrm>
            <a:off x="0" y="794085"/>
            <a:ext cx="12194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(Commit)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이전 상태부터 현재 상태까지의 변경 이력을 기록한 것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및 폴더의 추가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사항을 저장소에 기록하려면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해 주어야 함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과거 변경 기록과 내용을 모두 확인 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9FF1829-71AE-488F-BB36-FF34501C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30" y="1448450"/>
            <a:ext cx="5953125" cy="20383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AE7EF8-729B-416D-AD3D-45525168987B}"/>
              </a:ext>
            </a:extLst>
          </p:cNvPr>
          <p:cNvSpPr txBox="1"/>
          <p:nvPr/>
        </p:nvSpPr>
        <p:spPr>
          <a:xfrm>
            <a:off x="0" y="3429000"/>
            <a:ext cx="10737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작업트리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(Work tree)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인덱스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-&gt;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작업트리는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흔히 말하는 폴더 이고 인덱스는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실행하기 전의 저장소와 작업 트리 사이에 존재하는 공간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57EC48B-0D8A-47AA-B78A-D37CC1A1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29" y="4141165"/>
            <a:ext cx="5419725" cy="2381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2536B2-DE0D-4714-A399-616D113AD85E}"/>
              </a:ext>
            </a:extLst>
          </p:cNvPr>
          <p:cNvSpPr/>
          <p:nvPr/>
        </p:nvSpPr>
        <p:spPr>
          <a:xfrm>
            <a:off x="4731650" y="4290774"/>
            <a:ext cx="1554850" cy="1912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C1E62-FF06-40BE-82DF-E071560707A2}"/>
              </a:ext>
            </a:extLst>
          </p:cNvPr>
          <p:cNvSpPr txBox="1"/>
          <p:nvPr/>
        </p:nvSpPr>
        <p:spPr>
          <a:xfrm>
            <a:off x="4738257" y="6239377"/>
            <a:ext cx="5419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스테이징</a:t>
            </a:r>
            <a:r>
              <a:rPr lang="en-US" altLang="ko-KR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(stage)</a:t>
            </a:r>
            <a:endParaRPr lang="ko-KR" altLang="en-US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C7D45-987B-404B-9191-9BF7A33CBECC}"/>
              </a:ext>
            </a:extLst>
          </p:cNvPr>
          <p:cNvSpPr txBox="1"/>
          <p:nvPr/>
        </p:nvSpPr>
        <p:spPr>
          <a:xfrm>
            <a:off x="6430469" y="6116266"/>
            <a:ext cx="6143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저장소에 변경 사항을 기록하기 위해선 </a:t>
            </a:r>
            <a:endParaRPr lang="en-US" altLang="ko-KR" sz="1600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변경사항들이 인덱스에 존재해야 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257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07C473-42F9-494B-9858-DC11CD7F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4" y="973656"/>
            <a:ext cx="6486525" cy="531495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419060-1BB4-4BA0-8B49-E10CD8EEBE15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B0FEF1-FD45-48B3-AD4A-799009CE1511}"/>
              </a:ext>
            </a:extLst>
          </p:cNvPr>
          <p:cNvSpPr txBox="1"/>
          <p:nvPr/>
        </p:nvSpPr>
        <p:spPr>
          <a:xfrm>
            <a:off x="0" y="87419"/>
            <a:ext cx="533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기본개념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저장소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repository)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AB2A2-B199-44CF-93FA-E063AE6C8B8C}"/>
              </a:ext>
            </a:extLst>
          </p:cNvPr>
          <p:cNvSpPr txBox="1"/>
          <p:nvPr/>
        </p:nvSpPr>
        <p:spPr>
          <a:xfrm>
            <a:off x="4983788" y="1326558"/>
            <a:ext cx="35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E0379-4936-4809-A6B5-010292570022}"/>
              </a:ext>
            </a:extLst>
          </p:cNvPr>
          <p:cNvSpPr txBox="1"/>
          <p:nvPr/>
        </p:nvSpPr>
        <p:spPr>
          <a:xfrm>
            <a:off x="411664" y="1326558"/>
            <a:ext cx="517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49C22-B44B-4B1D-858B-E49829C50237}"/>
              </a:ext>
            </a:extLst>
          </p:cNvPr>
          <p:cNvSpPr txBox="1"/>
          <p:nvPr/>
        </p:nvSpPr>
        <p:spPr>
          <a:xfrm>
            <a:off x="1850456" y="1326558"/>
            <a:ext cx="449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B697C-C4DD-4BEA-A3DA-2CB7FCBC802B}"/>
              </a:ext>
            </a:extLst>
          </p:cNvPr>
          <p:cNvSpPr txBox="1"/>
          <p:nvPr/>
        </p:nvSpPr>
        <p:spPr>
          <a:xfrm>
            <a:off x="3241491" y="1326558"/>
            <a:ext cx="449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F70747-90C2-4579-9DA2-03824708D913}"/>
              </a:ext>
            </a:extLst>
          </p:cNvPr>
          <p:cNvSpPr txBox="1"/>
          <p:nvPr/>
        </p:nvSpPr>
        <p:spPr>
          <a:xfrm>
            <a:off x="7074769" y="1663666"/>
            <a:ext cx="4814138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Working directory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사용하고 있는 컴퓨터에 있는 작업 디렉토리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Staging area</a:t>
            </a:r>
          </a:p>
          <a:p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 반영되는 파일 보관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변경사항이 있는 파일들 중 최종적으로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다음단계인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local repo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저장할 파일들을 설정할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설정한 파일들이 임시적으로 저장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Local repo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최종적으로 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저장하는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Push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경우 원격 저장소로 반영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Remote repo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저장소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사용할 경우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7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D491C9-6D2D-42CB-A45E-CB7E913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24" y="3125095"/>
            <a:ext cx="5322570" cy="277175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72F6C9-E240-4DA4-8F99-55588FBFC48B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3C858-3B29-4963-B7AA-4133EF9B0B8C}"/>
              </a:ext>
            </a:extLst>
          </p:cNvPr>
          <p:cNvSpPr txBox="1"/>
          <p:nvPr/>
        </p:nvSpPr>
        <p:spPr>
          <a:xfrm>
            <a:off x="0" y="87419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GitHub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78244-F42F-4088-85F8-2446803A9C81}"/>
              </a:ext>
            </a:extLst>
          </p:cNvPr>
          <p:cNvSpPr txBox="1"/>
          <p:nvPr/>
        </p:nvSpPr>
        <p:spPr>
          <a:xfrm>
            <a:off x="425465" y="861481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D780CC-DAE8-4DCF-BD4A-72CD279CB765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11917-6F67-4BF1-8B59-3D5CDFC6543B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A1304E-5E6B-4D15-AB1D-002991BFE2BB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127F2F-95F5-4752-BE51-CF4231C07843}"/>
              </a:ext>
            </a:extLst>
          </p:cNvPr>
          <p:cNvSpPr txBox="1"/>
          <p:nvPr/>
        </p:nvSpPr>
        <p:spPr>
          <a:xfrm>
            <a:off x="227487" y="1289640"/>
            <a:ext cx="103031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사용하는 프로젝트를 지원하는 웹 기반의 호스팅 서비스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bitbucket, GitLab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요소 중 원격 저장소를 관리하는 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 코드를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올리거나 다른 사람의 코드를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다운받으며 서로 간 코드를 공유하고 서로의 코드를 가져오고 붙일 수 있는 것이 핵심</a:t>
            </a:r>
            <a:endParaRPr lang="en-US" altLang="ko-KR" sz="1600" b="0" i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8B309F-6B36-44E5-93E0-3D64AFE1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4" y="3968723"/>
            <a:ext cx="5848246" cy="13499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D2737E-25CF-4BF5-A707-688C124C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31" y="3602254"/>
            <a:ext cx="1115028" cy="2893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BF2E394-8485-4D90-8049-27CE2F9B5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98" y="3191509"/>
            <a:ext cx="1843088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72F6C9-E240-4DA4-8F99-55588FBFC48B}"/>
              </a:ext>
            </a:extLst>
          </p:cNvPr>
          <p:cNvCxnSpPr>
            <a:cxnSpLocks/>
          </p:cNvCxnSpPr>
          <p:nvPr/>
        </p:nvCxnSpPr>
        <p:spPr>
          <a:xfrm>
            <a:off x="0" y="654513"/>
            <a:ext cx="8952931" cy="0"/>
          </a:xfrm>
          <a:prstGeom prst="line">
            <a:avLst/>
          </a:prstGeom>
          <a:ln>
            <a:solidFill>
              <a:srgbClr val="3230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3C858-3B29-4963-B7AA-4133EF9B0B8C}"/>
              </a:ext>
            </a:extLst>
          </p:cNvPr>
          <p:cNvSpPr txBox="1"/>
          <p:nvPr/>
        </p:nvSpPr>
        <p:spPr>
          <a:xfrm>
            <a:off x="0" y="87419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GitHub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378244-F42F-4088-85F8-2446803A9C81}"/>
              </a:ext>
            </a:extLst>
          </p:cNvPr>
          <p:cNvSpPr txBox="1"/>
          <p:nvPr/>
        </p:nvSpPr>
        <p:spPr>
          <a:xfrm>
            <a:off x="425465" y="861481"/>
            <a:ext cx="126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D780CC-DAE8-4DCF-BD4A-72CD279CB765}"/>
              </a:ext>
            </a:extLst>
          </p:cNvPr>
          <p:cNvGrpSpPr/>
          <p:nvPr/>
        </p:nvGrpSpPr>
        <p:grpSpPr>
          <a:xfrm>
            <a:off x="0" y="746608"/>
            <a:ext cx="681597" cy="646331"/>
            <a:chOff x="3356725" y="3400952"/>
            <a:chExt cx="681597" cy="64633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11917-6F67-4BF1-8B59-3D5CDFC6543B}"/>
                </a:ext>
              </a:extLst>
            </p:cNvPr>
            <p:cNvSpPr/>
            <p:nvPr/>
          </p:nvSpPr>
          <p:spPr>
            <a:xfrm>
              <a:off x="3518780" y="3612910"/>
              <a:ext cx="182884" cy="182884"/>
            </a:xfrm>
            <a:prstGeom prst="rect">
              <a:avLst/>
            </a:prstGeom>
            <a:noFill/>
            <a:ln w="38100" cap="sq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A1304E-5E6B-4D15-AB1D-002991BFE2BB}"/>
                </a:ext>
              </a:extLst>
            </p:cNvPr>
            <p:cNvSpPr/>
            <p:nvPr/>
          </p:nvSpPr>
          <p:spPr>
            <a:xfrm>
              <a:off x="3356725" y="3400952"/>
              <a:ext cx="6815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ko-KR" altLang="en-US" sz="3600" spc="-150" dirty="0">
                  <a:ln>
                    <a:solidFill>
                      <a:schemeClr val="tx1">
                        <a:lumMod val="65000"/>
                        <a:lumOff val="35000"/>
                        <a:alpha val="5000"/>
                      </a:schemeClr>
                    </a:solidFill>
                  </a:ln>
                  <a:latin typeface="Yoon 윤고딕 550_TT" pitchFamily="18" charset="-127"/>
                  <a:ea typeface="Yoon 윤고딕 550_TT" pitchFamily="18" charset="-127"/>
                </a:rPr>
                <a:t> </a:t>
              </a:r>
              <a:endParaRPr lang="ko-KR" altLang="en-US" sz="3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7BC3305-D968-48C3-A732-E6DCBB98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54" y="1994294"/>
            <a:ext cx="9453613" cy="1703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911D3-DAD1-402B-97D6-B2C6D63AABF0}"/>
              </a:ext>
            </a:extLst>
          </p:cNvPr>
          <p:cNvSpPr txBox="1"/>
          <p:nvPr/>
        </p:nvSpPr>
        <p:spPr>
          <a:xfrm>
            <a:off x="1615982" y="16979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오픈저장소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57788-CA4A-4911-9A41-9725E238B709}"/>
              </a:ext>
            </a:extLst>
          </p:cNvPr>
          <p:cNvSpPr txBox="1"/>
          <p:nvPr/>
        </p:nvSpPr>
        <p:spPr>
          <a:xfrm>
            <a:off x="4666534" y="16195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개인저장소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4C9D38-134F-4044-A36E-11E2FCF12FDC}"/>
              </a:ext>
            </a:extLst>
          </p:cNvPr>
          <p:cNvSpPr txBox="1"/>
          <p:nvPr/>
        </p:nvSpPr>
        <p:spPr>
          <a:xfrm>
            <a:off x="7047672" y="161954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61D9B-9DEE-419F-B146-C0571E56C126}"/>
              </a:ext>
            </a:extLst>
          </p:cNvPr>
          <p:cNvSpPr txBox="1"/>
          <p:nvPr/>
        </p:nvSpPr>
        <p:spPr>
          <a:xfrm>
            <a:off x="681597" y="4080067"/>
            <a:ext cx="83551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Clone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 저장소를 사용자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복제하는 기능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Fork : GitHub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오픈된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저장소를 개인의 저장소로 복제해 오는 기능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Pull Request :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복제한 저장소의 주인에게 복사한 저장소 내용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merge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위의 기능들로 인하여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오픈 소스 활용과 오픈 소스 프로젝트 참가율 상승</a:t>
            </a:r>
          </a:p>
        </p:txBody>
      </p:sp>
    </p:spTree>
    <p:extLst>
      <p:ext uri="{BB962C8B-B14F-4D97-AF65-F5344CB8AC3E}">
        <p14:creationId xmlns:p14="http://schemas.microsoft.com/office/powerpoint/2010/main" val="161410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1798</Words>
  <Application>Microsoft Office PowerPoint</Application>
  <PresentationFormat>와이드스크린</PresentationFormat>
  <Paragraphs>275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HY헤드라인M</vt:lpstr>
      <vt:lpstr>Yoon 윤고딕 550_TT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S J</dc:creator>
  <cp:lastModifiedBy>K S J</cp:lastModifiedBy>
  <cp:revision>105</cp:revision>
  <dcterms:created xsi:type="dcterms:W3CDTF">2021-01-14T12:16:18Z</dcterms:created>
  <dcterms:modified xsi:type="dcterms:W3CDTF">2021-01-15T14:47:14Z</dcterms:modified>
</cp:coreProperties>
</file>