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66.jpg" ContentType="image/jpg"/>
  <Override PartName="/ppt/media/image67.jpg" ContentType="image/jpg"/>
  <Override PartName="/ppt/media/image68.jpg" ContentType="image/jpg"/>
  <Override PartName="/ppt/media/image69.jpg" ContentType="image/jpg"/>
  <Override PartName="/ppt/media/image70.jpg" ContentType="image/jpg"/>
  <Override PartName="/ppt/media/image71.jpg" ContentType="image/jpg"/>
  <Override PartName="/ppt/media/image72.jpg" ContentType="image/jpg"/>
  <Override PartName="/ppt/media/image73.jpg" ContentType="image/jpg"/>
  <Override PartName="/ppt/media/image74.jpg" ContentType="image/jpg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63" r:id="rId2"/>
    <p:sldId id="342" r:id="rId3"/>
    <p:sldId id="340" r:id="rId4"/>
    <p:sldId id="258" r:id="rId5"/>
    <p:sldId id="259" r:id="rId6"/>
    <p:sldId id="345" r:id="rId7"/>
    <p:sldId id="265" r:id="rId8"/>
    <p:sldId id="260" r:id="rId9"/>
    <p:sldId id="279" r:id="rId10"/>
    <p:sldId id="281" r:id="rId11"/>
    <p:sldId id="261" r:id="rId12"/>
    <p:sldId id="262" r:id="rId13"/>
    <p:sldId id="362" r:id="rId14"/>
    <p:sldId id="359" r:id="rId15"/>
    <p:sldId id="360" r:id="rId16"/>
    <p:sldId id="361" r:id="rId17"/>
    <p:sldId id="348" r:id="rId18"/>
    <p:sldId id="280" r:id="rId19"/>
    <p:sldId id="357" r:id="rId20"/>
    <p:sldId id="35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43" r:id="rId30"/>
    <p:sldId id="346" r:id="rId31"/>
    <p:sldId id="264" r:id="rId32"/>
  </p:sldIdLst>
  <p:sldSz cx="12192000" cy="6858000"/>
  <p:notesSz cx="6805613" cy="99441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A38"/>
    <a:srgbClr val="ED8B00"/>
    <a:srgbClr val="00A3E0"/>
    <a:srgbClr val="EC847B"/>
    <a:srgbClr val="FF6D6D"/>
    <a:srgbClr val="02351B"/>
    <a:srgbClr val="85BC25"/>
    <a:srgbClr val="BAE370"/>
    <a:srgbClr val="58595B"/>
    <a:srgbClr val="009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0" autoAdjust="0"/>
    <p:restoredTop sz="88182" autoAdjust="0"/>
  </p:normalViewPr>
  <p:slideViewPr>
    <p:cSldViewPr snapToGrid="0" snapToObjects="1">
      <p:cViewPr varScale="1">
        <p:scale>
          <a:sx n="106" d="100"/>
          <a:sy n="106" d="100"/>
        </p:scale>
        <p:origin x="76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920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114D672F-BAE3-0F48-A982-A60047CF50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D4958C4-C53D-C04E-B9D7-502EA26B31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0D72-0816-2945-A6BC-0766BBD2FEE1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6F7D812-9FAB-A946-A1E7-59A6B62BC3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1F41F3C-5FDE-2240-832A-6F48EEC866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49A50-C9C5-8C4D-8961-89326E338A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820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511A7-5715-6D4C-9E68-A0683E5E0B63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0562" y="4785598"/>
            <a:ext cx="5444490" cy="3915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04C2D-E77F-E947-B4B4-1D3F56AE42D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178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4C2D-E77F-E947-B4B4-1D3F56AE42D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651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B3636-37A0-E942-B8D6-12F3E3F68BF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557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B3636-37A0-E942-B8D6-12F3E3F68BF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029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B3636-37A0-E942-B8D6-12F3E3F68BF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75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Should in the end be automated in Power BI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4C2D-E77F-E947-B4B4-1D3F56AE42D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053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DB180-8F0B-9B49-A17D-20439EA4EB2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058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CC3DB-B3BC-456D-B636-76ABCF0B059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54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B3636-37A0-E942-B8D6-12F3E3F68BF7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050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GB" smtClean="0">
                <a:solidFill>
                  <a:srgbClr val="000000"/>
                </a:solidFill>
              </a:rPr>
              <a:pPr/>
              <a:t>23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650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GB" smtClean="0">
                <a:solidFill>
                  <a:srgbClr val="000000"/>
                </a:solidFill>
              </a:rPr>
              <a:pPr/>
              <a:t>24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7592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GB" smtClean="0">
                <a:solidFill>
                  <a:srgbClr val="000000"/>
                </a:solidFill>
              </a:rPr>
              <a:pPr/>
              <a:t>25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10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4C2D-E77F-E947-B4B4-1D3F56AE42D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405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GB" smtClean="0">
                <a:solidFill>
                  <a:srgbClr val="000000"/>
                </a:solidFill>
              </a:rPr>
              <a:pPr/>
              <a:t>26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1230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GB" smtClean="0">
                <a:solidFill>
                  <a:srgbClr val="000000"/>
                </a:solidFill>
              </a:rPr>
              <a:pPr/>
              <a:t>27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7376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Should we not highlight mandatory or optional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25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Incident always is linked to product or standard service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4C2D-E77F-E947-B4B4-1D3F56AE42D5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452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4C2D-E77F-E947-B4B4-1D3F56AE42D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574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http://andresalcidodesign.com/wp/portfolio_page/help-me-move/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4C2D-E77F-E947-B4B4-1D3F56AE42D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564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4C2D-E77F-E947-B4B4-1D3F56AE42D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614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4C2D-E77F-E947-B4B4-1D3F56AE42D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69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4C2D-E77F-E947-B4B4-1D3F56AE42D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319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B3636-37A0-E942-B8D6-12F3E3F68BF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664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B3636-37A0-E942-B8D6-12F3E3F68BF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573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hi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83962225"/>
              </p:ext>
            </p:extLst>
          </p:nvPr>
        </p:nvGraphicFramePr>
        <p:xfrm>
          <a:off x="1955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" name="think-cell Slide" r:id="rId4" imgW="492" imgH="504" progId="TCLayout.ActiveDocument.1">
                  <p:embed/>
                </p:oleObj>
              </mc:Choice>
              <mc:Fallback>
                <p:oleObj name="think-cell Slide" r:id="rId4" imgW="492" imgH="50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5" y="1589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3396821" y="676011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nl-NL" noProof="0"/>
              <a:t>Sleep de afbeelding naar de tijdelijke aanduiding of klik op het pictogram als u een afbeelding wilt toevoegen</a:t>
            </a:r>
            <a:endParaRPr lang="en-US" noProof="0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 bwMode="gray">
          <a:xfrm>
            <a:off x="523600" y="5481504"/>
            <a:ext cx="5572400" cy="324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180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 noProof="0"/>
              <a:t>Klikken om de titelstijl van het model te bewerken</a:t>
            </a:r>
            <a:endParaRPr lang="en-US" noProof="0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 bwMode="gray">
          <a:xfrm>
            <a:off x="523600" y="5805504"/>
            <a:ext cx="5572400" cy="4964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noProof="0"/>
              <a:t>Klikken om de ondertitelstijl van het model te bewerken</a:t>
            </a:r>
            <a:endParaRPr lang="en-US" noProof="0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3600" y="6313814"/>
            <a:ext cx="5572400" cy="298450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noProof="0"/>
              <a:t>Klikken om de tekststijl van het model te bewerken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sz="quarter" idx="15" hasCustomPrompt="1"/>
          </p:nvPr>
        </p:nvSpPr>
        <p:spPr>
          <a:xfrm>
            <a:off x="511907" y="1484314"/>
            <a:ext cx="11168183" cy="48244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here to enter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 level</a:t>
            </a:r>
          </a:p>
          <a:p>
            <a:pPr lvl="6"/>
            <a:r>
              <a:rPr lang="en-GB" noProof="0" dirty="0"/>
              <a:t>Seventh</a:t>
            </a:r>
            <a:r>
              <a:rPr lang="en-GB" dirty="0"/>
              <a:t>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11909" y="728663"/>
            <a:ext cx="11168916" cy="601013"/>
          </a:xfrm>
          <a:prstGeom prst="rect">
            <a:avLst/>
          </a:prstGeom>
          <a:noFill/>
        </p:spPr>
        <p:txBody>
          <a:bodyPr anchor="t"/>
          <a:lstStyle>
            <a:lvl1pPr marL="0" marR="0" indent="0" algn="l" defTabSz="1005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en-GB" sz="2000" b="0" kern="1200" dirty="0" smtClean="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1005083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Tx/>
              <a:buNone/>
            </a:pPr>
            <a:r>
              <a:rPr lang="en-GB" dirty="0"/>
              <a:t>Click here to enter slide message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Klikken om de titelstijl van het model te bewerken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11465765" y="6515399"/>
            <a:ext cx="20962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744D68C-C0CF-9946-B7CD-E21640EB3EFC}" type="slidenum">
              <a:rPr lang="en-GB" smtClean="0"/>
              <a:t>‹nr.›</a:t>
            </a:fld>
            <a:endParaRPr lang="en-GB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75566" y="6515399"/>
            <a:ext cx="4198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11909" y="728663"/>
            <a:ext cx="11168916" cy="601013"/>
          </a:xfrm>
          <a:prstGeom prst="rect">
            <a:avLst/>
          </a:prstGeom>
          <a:noFill/>
        </p:spPr>
        <p:txBody>
          <a:bodyPr anchor="t"/>
          <a:lstStyle>
            <a:lvl1pPr marL="0" marR="0" indent="0" algn="l" defTabSz="1005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en-GB" sz="2000" b="0" kern="1200" dirty="0" smtClean="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1005083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Tx/>
              <a:buNone/>
            </a:pPr>
            <a:r>
              <a:rPr lang="en-GB" dirty="0"/>
              <a:t>Click here to enter slide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Klikken om de titelstijl van het model te bewerken</a:t>
            </a:r>
          </a:p>
        </p:txBody>
      </p:sp>
      <p:sp>
        <p:nvSpPr>
          <p:cNvPr id="10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11465765" y="6515399"/>
            <a:ext cx="20962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744D68C-C0CF-9946-B7CD-E21640EB3EFC}" type="slidenum">
              <a:rPr lang="en-GB" smtClean="0"/>
              <a:t>‹nr.›</a:t>
            </a:fld>
            <a:endParaRPr lang="en-GB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75566" y="6515399"/>
            <a:ext cx="4198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11909" y="728663"/>
            <a:ext cx="11168916" cy="601013"/>
          </a:xfrm>
          <a:prstGeom prst="rect">
            <a:avLst/>
          </a:prstGeom>
          <a:noFill/>
        </p:spPr>
        <p:txBody>
          <a:bodyPr anchor="t"/>
          <a:lstStyle>
            <a:lvl1pPr marL="0" marR="0" indent="0" algn="l" defTabSz="1005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en-GB" sz="2000" b="0" kern="1200" dirty="0" smtClean="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1005083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Tx/>
              <a:buNone/>
            </a:pPr>
            <a:r>
              <a:rPr lang="en-GB" dirty="0"/>
              <a:t>Click here to enter slide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Klikken om de titelstijl van het model te bewerken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8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11910" y="728664"/>
            <a:ext cx="11168183" cy="601013"/>
          </a:xfrm>
          <a:prstGeom prst="rect">
            <a:avLst/>
          </a:prstGeom>
          <a:noFill/>
        </p:spPr>
        <p:txBody>
          <a:bodyPr anchor="t"/>
          <a:lstStyle>
            <a:lvl1pPr marL="0" marR="0" indent="0" algn="l" defTabSz="1005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en-GB" sz="2000" b="0" kern="1200" dirty="0" smtClean="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1005083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Tx/>
              <a:buNone/>
            </a:pPr>
            <a:r>
              <a:rPr lang="en-GB"/>
              <a:t>Click here to enter slide message</a:t>
            </a:r>
          </a:p>
        </p:txBody>
      </p:sp>
      <p:sp>
        <p:nvSpPr>
          <p:cNvPr id="9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11553454" y="6515400"/>
            <a:ext cx="126637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7E69083-84D8-4E59-86E6-37E14A15C756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716377" y="6515400"/>
            <a:ext cx="43463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0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>
          <a:xfrm>
            <a:off x="6184900" y="6476999"/>
            <a:ext cx="4536726" cy="244476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44031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Object 30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669588655"/>
              </p:ext>
            </p:extLst>
          </p:nvPr>
        </p:nvGraphicFramePr>
        <p:xfrm>
          <a:off x="1955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" name="think-cell Slide" r:id="rId11" imgW="492" imgH="504" progId="TCLayout.ActiveDocument.1">
                  <p:embed/>
                </p:oleObj>
              </mc:Choice>
              <mc:Fallback>
                <p:oleObj name="think-cell Slide" r:id="rId11" imgW="492" imgH="50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55" y="1589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>
            <p:custDataLst>
              <p:tags r:id="rId10"/>
            </p:custDataLst>
          </p:nvPr>
        </p:nvSpPr>
        <p:spPr bwMode="auto">
          <a:xfrm>
            <a:off x="0" y="0"/>
            <a:ext cx="195385" cy="1587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nl-NL" sz="1200" b="0" i="0" baseline="0" dirty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idx="1"/>
          </p:nvPr>
        </p:nvSpPr>
        <p:spPr>
          <a:xfrm>
            <a:off x="511909" y="1488559"/>
            <a:ext cx="11168183" cy="48201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here to enter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 level</a:t>
            </a:r>
          </a:p>
          <a:p>
            <a:pPr lvl="6"/>
            <a:r>
              <a:rPr lang="en-GB" noProof="0" dirty="0"/>
              <a:t>Seventh</a:t>
            </a:r>
            <a:r>
              <a:rPr lang="en-GB" dirty="0"/>
              <a:t>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1" name="Title Placeholder 22"/>
          <p:cNvSpPr>
            <a:spLocks noGrp="1"/>
          </p:cNvSpPr>
          <p:nvPr>
            <p:ph type="title"/>
          </p:nvPr>
        </p:nvSpPr>
        <p:spPr>
          <a:xfrm>
            <a:off x="511175" y="339923"/>
            <a:ext cx="11169650" cy="3077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GB" dirty="0"/>
              <a:t>Click here to enter </a:t>
            </a:r>
            <a:r>
              <a:rPr lang="en-GB" noProof="0" dirty="0"/>
              <a:t>chapter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7" r:id="rId3"/>
    <p:sldLayoutId id="2147483668" r:id="rId4"/>
    <p:sldLayoutId id="2147483669" r:id="rId5"/>
    <p:sldLayoutId id="2147483670" r:id="rId6"/>
  </p:sldLayoutIdLst>
  <p:transition>
    <p:fade/>
  </p:transition>
  <p:hf hdr="0" ftr="0" dt="0"/>
  <p:txStyles>
    <p:titleStyle>
      <a:lvl1pPr algn="l" defTabSz="1005083" rtl="0" eaLnBrk="1" latinLnBrk="0" hangingPunct="1">
        <a:spcBef>
          <a:spcPct val="0"/>
        </a:spcBef>
        <a:buNone/>
        <a:defRPr lang="de-DE" sz="2000" kern="120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Clr>
          <a:schemeClr val="tx2"/>
        </a:buClr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600"/>
        </a:spcBef>
        <a:buClr>
          <a:schemeClr val="tx2"/>
        </a:buClr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spcBef>
          <a:spcPts val="600"/>
        </a:spcBef>
        <a:buClrTx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447675" indent="-268288" algn="l" defTabSz="914400" rtl="0" eaLnBrk="1" latinLnBrk="0" hangingPunct="1">
        <a:spcBef>
          <a:spcPts val="600"/>
        </a:spcBef>
        <a:buClrTx/>
        <a:buFont typeface="Verdana" panose="020B0604030504040204" pitchFamily="34" charset="0"/>
        <a:buChar char="−"/>
        <a:defRPr lang="de-DE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266700" algn="l" defTabSz="914400" rtl="0" eaLnBrk="1" latinLnBrk="0" hangingPunct="1">
        <a:spcBef>
          <a:spcPts val="600"/>
        </a:spcBef>
        <a:buClrTx/>
        <a:buFont typeface="Verdana" panose="020B060403050404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895350" indent="-266700" algn="l" defTabSz="914400" rtl="0" eaLnBrk="1" latinLnBrk="0" hangingPunct="1">
        <a:spcBef>
          <a:spcPts val="600"/>
        </a:spcBef>
        <a:buClrTx/>
        <a:buFont typeface="Verdana" panose="020B060403050404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162050" indent="-266700" algn="l" defTabSz="914400" rtl="0" eaLnBrk="1" latinLnBrk="0" hangingPunct="1">
        <a:spcBef>
          <a:spcPts val="600"/>
        </a:spcBef>
        <a:buClrTx/>
        <a:buFont typeface="Verdana" panose="020B060403050404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38275" indent="-276225" algn="l" defTabSz="914400" rtl="0" eaLnBrk="1" latinLnBrk="0" hangingPunct="1">
        <a:spcBef>
          <a:spcPts val="600"/>
        </a:spcBef>
        <a:buClrTx/>
        <a:buFont typeface="Verdana" panose="020B060403050404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4975" indent="-266700" algn="l" defTabSz="914400" rtl="0" eaLnBrk="1" latinLnBrk="0" hangingPunct="1">
        <a:spcBef>
          <a:spcPts val="600"/>
        </a:spcBef>
        <a:buClrTx/>
        <a:buFont typeface="Verdana" panose="020B0604030504040204" pitchFamily="34" charset="0"/>
        <a:buChar char="−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935">
          <p15:clr>
            <a:srgbClr val="F26B43"/>
          </p15:clr>
        </p15:guide>
        <p15:guide id="4" pos="7358">
          <p15:clr>
            <a:srgbClr val="F26B43"/>
          </p15:clr>
        </p15:guide>
        <p15:guide id="5" pos="322">
          <p15:clr>
            <a:srgbClr val="F26B43"/>
          </p15:clr>
        </p15:guide>
        <p15:guide id="6" orient="horz" pos="3974">
          <p15:clr>
            <a:srgbClr val="F26B43"/>
          </p15:clr>
        </p15:guide>
        <p15:guide id="7" orient="horz" pos="414">
          <p15:clr>
            <a:srgbClr val="F26B43"/>
          </p15:clr>
        </p15:guide>
        <p15:guide id="8" orient="horz" pos="845">
          <p15:clr>
            <a:srgbClr val="F26B43"/>
          </p15:clr>
        </p15:guide>
        <p15:guide id="9" orient="horz" pos="45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26" Type="http://schemas.openxmlformats.org/officeDocument/2006/relationships/image" Target="../media/image60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28" Type="http://schemas.openxmlformats.org/officeDocument/2006/relationships/image" Target="../media/image62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31" Type="http://schemas.openxmlformats.org/officeDocument/2006/relationships/image" Target="../media/image65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jpg"/><Relationship Id="rId3" Type="http://schemas.openxmlformats.org/officeDocument/2006/relationships/image" Target="../media/image66.jpg"/><Relationship Id="rId7" Type="http://schemas.openxmlformats.org/officeDocument/2006/relationships/image" Target="../media/image7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jpg"/><Relationship Id="rId11" Type="http://schemas.openxmlformats.org/officeDocument/2006/relationships/image" Target="../media/image74.jpg"/><Relationship Id="rId5" Type="http://schemas.openxmlformats.org/officeDocument/2006/relationships/image" Target="../media/image68.jpg"/><Relationship Id="rId10" Type="http://schemas.openxmlformats.org/officeDocument/2006/relationships/image" Target="../media/image73.jpg"/><Relationship Id="rId4" Type="http://schemas.openxmlformats.org/officeDocument/2006/relationships/image" Target="../media/image67.jpg"/><Relationship Id="rId9" Type="http://schemas.openxmlformats.org/officeDocument/2006/relationships/image" Target="../media/image7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tiff"/><Relationship Id="rId13" Type="http://schemas.openxmlformats.org/officeDocument/2006/relationships/image" Target="../media/image27.tiff"/><Relationship Id="rId18" Type="http://schemas.openxmlformats.org/officeDocument/2006/relationships/image" Target="../media/image32.tiff"/><Relationship Id="rId3" Type="http://schemas.openxmlformats.org/officeDocument/2006/relationships/image" Target="../media/image17.tiff"/><Relationship Id="rId7" Type="http://schemas.openxmlformats.org/officeDocument/2006/relationships/image" Target="../media/image21.tiff"/><Relationship Id="rId12" Type="http://schemas.openxmlformats.org/officeDocument/2006/relationships/image" Target="../media/image26.tiff"/><Relationship Id="rId17" Type="http://schemas.openxmlformats.org/officeDocument/2006/relationships/image" Target="../media/image31.tif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0.tiff"/><Relationship Id="rId20" Type="http://schemas.openxmlformats.org/officeDocument/2006/relationships/image" Target="../media/image34.tif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tiff"/><Relationship Id="rId11" Type="http://schemas.openxmlformats.org/officeDocument/2006/relationships/image" Target="../media/image25.tiff"/><Relationship Id="rId5" Type="http://schemas.openxmlformats.org/officeDocument/2006/relationships/image" Target="../media/image19.tiff"/><Relationship Id="rId15" Type="http://schemas.openxmlformats.org/officeDocument/2006/relationships/image" Target="../media/image29.tiff"/><Relationship Id="rId10" Type="http://schemas.openxmlformats.org/officeDocument/2006/relationships/image" Target="../media/image24.tiff"/><Relationship Id="rId19" Type="http://schemas.openxmlformats.org/officeDocument/2006/relationships/image" Target="../media/image33.tiff"/><Relationship Id="rId4" Type="http://schemas.openxmlformats.org/officeDocument/2006/relationships/image" Target="../media/image18.tiff"/><Relationship Id="rId9" Type="http://schemas.openxmlformats.org/officeDocument/2006/relationships/image" Target="../media/image23.tiff"/><Relationship Id="rId14" Type="http://schemas.openxmlformats.org/officeDocument/2006/relationships/image" Target="../media/image28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tiff"/><Relationship Id="rId5" Type="http://schemas.openxmlformats.org/officeDocument/2006/relationships/image" Target="../media/image17.tiff"/><Relationship Id="rId4" Type="http://schemas.openxmlformats.org/officeDocument/2006/relationships/image" Target="../media/image24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1.tiff"/><Relationship Id="rId7" Type="http://schemas.openxmlformats.org/officeDocument/2006/relationships/image" Target="../media/image29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tiff"/><Relationship Id="rId5" Type="http://schemas.openxmlformats.org/officeDocument/2006/relationships/image" Target="../media/image32.tiff"/><Relationship Id="rId4" Type="http://schemas.openxmlformats.org/officeDocument/2006/relationships/image" Target="../media/image30.tiff"/><Relationship Id="rId9" Type="http://schemas.openxmlformats.org/officeDocument/2006/relationships/image" Target="../media/image3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IT Delivery Model</a:t>
            </a:r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Creating Transparency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S.Hoeksma</a:t>
            </a:r>
            <a:br>
              <a:rPr lang="en-GB" dirty="0"/>
            </a:br>
            <a:r>
              <a:rPr lang="en-GB" dirty="0"/>
              <a:t>V 0.81</a:t>
            </a:r>
          </a:p>
        </p:txBody>
      </p:sp>
      <p:grpSp>
        <p:nvGrpSpPr>
          <p:cNvPr id="11" name="Groeperen 8"/>
          <p:cNvGrpSpPr>
            <a:grpSpLocks noChangeAspect="1"/>
          </p:cNvGrpSpPr>
          <p:nvPr/>
        </p:nvGrpSpPr>
        <p:grpSpPr>
          <a:xfrm>
            <a:off x="659871" y="2032440"/>
            <a:ext cx="2703895" cy="2696868"/>
            <a:chOff x="1810900" y="540772"/>
            <a:chExt cx="2703895" cy="2696868"/>
          </a:xfrm>
        </p:grpSpPr>
        <p:grpSp>
          <p:nvGrpSpPr>
            <p:cNvPr id="12" name="Groeperen 9"/>
            <p:cNvGrpSpPr/>
            <p:nvPr/>
          </p:nvGrpSpPr>
          <p:grpSpPr>
            <a:xfrm>
              <a:off x="2265112" y="987896"/>
              <a:ext cx="1802985" cy="1809029"/>
              <a:chOff x="2266419" y="985636"/>
              <a:chExt cx="1802985" cy="1809029"/>
            </a:xfrm>
          </p:grpSpPr>
          <p:grpSp>
            <p:nvGrpSpPr>
              <p:cNvPr id="32" name="Groeperen 29"/>
              <p:cNvGrpSpPr/>
              <p:nvPr/>
            </p:nvGrpSpPr>
            <p:grpSpPr>
              <a:xfrm>
                <a:off x="2266419" y="985636"/>
                <a:ext cx="1802985" cy="1809029"/>
                <a:chOff x="2266419" y="985636"/>
                <a:chExt cx="1802985" cy="1809029"/>
              </a:xfrm>
            </p:grpSpPr>
            <p:sp>
              <p:nvSpPr>
                <p:cNvPr id="34" name="Blokboog 34"/>
                <p:cNvSpPr>
                  <a:spLocks noChangeAspect="1"/>
                </p:cNvSpPr>
                <p:nvPr/>
              </p:nvSpPr>
              <p:spPr>
                <a:xfrm rot="19936221">
                  <a:off x="2270811" y="1001806"/>
                  <a:ext cx="1792859" cy="1792859"/>
                </a:xfrm>
                <a:prstGeom prst="blockArc">
                  <a:avLst>
                    <a:gd name="adj1" fmla="val 14292492"/>
                    <a:gd name="adj2" fmla="val 79213"/>
                    <a:gd name="adj3" fmla="val 177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0" i="0" u="none" strike="noStrike" kern="0" cap="none" spc="0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35" name="Rechthoek 37"/>
                <p:cNvSpPr/>
                <p:nvPr/>
              </p:nvSpPr>
              <p:spPr>
                <a:xfrm>
                  <a:off x="2530296" y="1185407"/>
                  <a:ext cx="1280613" cy="1094502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ArchUp">
                    <a:avLst>
                      <a:gd name="adj" fmla="val 10970126"/>
                    </a:avLst>
                  </a:prstTxWarp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dirty="0">
                      <a:ln w="0"/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uLnTx/>
                      <a:uFillTx/>
                      <a:latin typeface="Calibri" panose="020F0502020204030204"/>
                    </a:rPr>
                    <a:t>IT Capabilities</a:t>
                  </a:r>
                </a:p>
              </p:txBody>
            </p:sp>
            <p:sp>
              <p:nvSpPr>
                <p:cNvPr id="36" name="Pijl omhoog 33"/>
                <p:cNvSpPr/>
                <p:nvPr/>
              </p:nvSpPr>
              <p:spPr>
                <a:xfrm rot="10800000">
                  <a:off x="3084565" y="1293296"/>
                  <a:ext cx="196835" cy="170605"/>
                </a:xfrm>
                <a:prstGeom prst="upArrow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marR="0" indent="-180975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buFont typeface="Arial" panose="020B0604020202020204" pitchFamily="34" charset="0"/>
                    <a:buChar char="•"/>
                    <a:tabLst/>
                  </a:pPr>
                  <a:endParaRPr kumimoji="0" lang="en-GB" sz="1000" b="0" i="0" u="none" strike="noStrike" kern="1200" cap="none" spc="0" normalizeH="0" baseline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grpSp>
              <p:nvGrpSpPr>
                <p:cNvPr id="37" name="Groeperen 34"/>
                <p:cNvGrpSpPr/>
                <p:nvPr/>
              </p:nvGrpSpPr>
              <p:grpSpPr>
                <a:xfrm>
                  <a:off x="2266419" y="986196"/>
                  <a:ext cx="1792859" cy="1792859"/>
                  <a:chOff x="2266419" y="986196"/>
                  <a:chExt cx="1792859" cy="1792859"/>
                </a:xfrm>
              </p:grpSpPr>
              <p:sp>
                <p:nvSpPr>
                  <p:cNvPr id="42" name="Blokboog 36"/>
                  <p:cNvSpPr/>
                  <p:nvPr/>
                </p:nvSpPr>
                <p:spPr>
                  <a:xfrm rot="5400000">
                    <a:off x="2266419" y="986196"/>
                    <a:ext cx="1792859" cy="1792859"/>
                  </a:xfrm>
                  <a:prstGeom prst="blockArc">
                    <a:avLst>
                      <a:gd name="adj1" fmla="val 14744813"/>
                      <a:gd name="adj2" fmla="val 82292"/>
                      <a:gd name="adj3" fmla="val 1819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0" i="0" u="none" strike="noStrike" kern="0" cap="none" spc="0" normalizeH="0" baseline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43" name="Rechthoek 38"/>
                  <p:cNvSpPr/>
                  <p:nvPr/>
                </p:nvSpPr>
                <p:spPr>
                  <a:xfrm rot="7278060">
                    <a:off x="2595603" y="1403822"/>
                    <a:ext cx="1280614" cy="1094502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prstTxWarp prst="textArchUp">
                      <a:avLst>
                        <a:gd name="adj" fmla="val 10970126"/>
                      </a:avLst>
                    </a:prstTxWarp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n-GB" sz="1000" kern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/>
                      </a:rPr>
                      <a:t>Technology</a:t>
                    </a:r>
                    <a:br>
                      <a:rPr lang="en-GB" sz="1000" kern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/>
                      </a:rPr>
                    </a:br>
                    <a:r>
                      <a:rPr lang="en-GB" sz="1000" kern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/>
                      </a:rPr>
                      <a:t>Environment</a:t>
                    </a:r>
                  </a:p>
                </p:txBody>
              </p:sp>
              <p:sp>
                <p:nvSpPr>
                  <p:cNvPr id="44" name="Pijl omhoog 41"/>
                  <p:cNvSpPr/>
                  <p:nvPr/>
                </p:nvSpPr>
                <p:spPr>
                  <a:xfrm rot="18350587">
                    <a:off x="3468672" y="2068932"/>
                    <a:ext cx="196835" cy="170605"/>
                  </a:xfrm>
                  <a:prstGeom prst="upArrow">
                    <a:avLst/>
                  </a:prstGeom>
                  <a:solidFill>
                    <a:schemeClr val="tx1"/>
                  </a:solidFill>
                  <a:ln w="12700"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80975" marR="0" indent="-180975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buFont typeface="Arial" panose="020B0604020202020204" pitchFamily="34" charset="0"/>
                      <a:buChar char="•"/>
                      <a:tabLst/>
                    </a:pPr>
                    <a:endParaRPr kumimoji="0" lang="en-GB" sz="1000" b="0" i="0" u="none" strike="noStrike" kern="1200" cap="none" spc="0" normalizeH="0" baseline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8" name="Groeperen 35"/>
                <p:cNvGrpSpPr/>
                <p:nvPr/>
              </p:nvGrpSpPr>
              <p:grpSpPr>
                <a:xfrm>
                  <a:off x="2276545" y="985636"/>
                  <a:ext cx="1792859" cy="1792859"/>
                  <a:chOff x="2276545" y="985636"/>
                  <a:chExt cx="1792859" cy="1792859"/>
                </a:xfrm>
              </p:grpSpPr>
              <p:sp>
                <p:nvSpPr>
                  <p:cNvPr id="39" name="Blokboog 35"/>
                  <p:cNvSpPr/>
                  <p:nvPr/>
                </p:nvSpPr>
                <p:spPr>
                  <a:xfrm rot="12463046">
                    <a:off x="2276545" y="985636"/>
                    <a:ext cx="1792859" cy="1792859"/>
                  </a:xfrm>
                  <a:prstGeom prst="blockArc">
                    <a:avLst>
                      <a:gd name="adj1" fmla="val 14736173"/>
                      <a:gd name="adj2" fmla="val 21595371"/>
                      <a:gd name="adj3" fmla="val 18003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0" i="0" u="none" strike="noStrike" kern="0" cap="none" spc="0" normalizeH="0" baseline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40" name="Rechthoek 39"/>
                  <p:cNvSpPr/>
                  <p:nvPr/>
                </p:nvSpPr>
                <p:spPr>
                  <a:xfrm rot="14275129">
                    <a:off x="2445577" y="1384374"/>
                    <a:ext cx="1280614" cy="1094502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prstTxWarp prst="textArchUp">
                      <a:avLst>
                        <a:gd name="adj" fmla="val 10970126"/>
                      </a:avLst>
                    </a:prstTxWarp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00" b="0" i="0" u="none" strike="noStrike" kern="0" cap="none" spc="0" normalizeH="0" baseline="0" dirty="0">
                        <a:ln w="0"/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Calibri" panose="020F0502020204030204"/>
                      </a:rPr>
                      <a:t> Governance and</a:t>
                    </a:r>
                    <a:br>
                      <a:rPr kumimoji="0" lang="en-GB" sz="1000" b="0" i="0" u="none" strike="noStrike" kern="0" cap="none" spc="0" normalizeH="0" baseline="0" dirty="0">
                        <a:ln w="0"/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Calibri" panose="020F0502020204030204"/>
                      </a:rPr>
                    </a:br>
                    <a:r>
                      <a:rPr kumimoji="0" lang="en-GB" sz="1000" b="0" i="0" u="none" strike="noStrike" kern="0" cap="none" spc="0" normalizeH="0" baseline="0" dirty="0">
                        <a:ln w="0"/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Calibri" panose="020F0502020204030204"/>
                      </a:rPr>
                      <a:t> Business Alignment</a:t>
                    </a:r>
                  </a:p>
                </p:txBody>
              </p:sp>
              <p:sp>
                <p:nvSpPr>
                  <p:cNvPr id="41" name="Pijl omhoog 38"/>
                  <p:cNvSpPr/>
                  <p:nvPr/>
                </p:nvSpPr>
                <p:spPr>
                  <a:xfrm rot="3290983">
                    <a:off x="2663961" y="2077980"/>
                    <a:ext cx="196835" cy="170605"/>
                  </a:xfrm>
                  <a:prstGeom prst="upArrow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80975" marR="0" indent="-180975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buFont typeface="Arial" panose="020B0604020202020204" pitchFamily="34" charset="0"/>
                      <a:buChar char="•"/>
                      <a:tabLst/>
                    </a:pPr>
                    <a:endParaRPr kumimoji="0" lang="en-GB" sz="1000" b="0" i="0" u="none" strike="noStrike" kern="1200" cap="none" spc="0" normalizeH="0" baseline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33" name="Ovaal 30"/>
              <p:cNvSpPr/>
              <p:nvPr/>
            </p:nvSpPr>
            <p:spPr>
              <a:xfrm>
                <a:off x="2790854" y="1492582"/>
                <a:ext cx="756000" cy="756000"/>
              </a:xfrm>
              <a:prstGeom prst="ellipse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105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Agile IT</a:t>
                </a:r>
              </a:p>
            </p:txBody>
          </p:sp>
        </p:grpSp>
        <p:grpSp>
          <p:nvGrpSpPr>
            <p:cNvPr id="13" name="Groeperen 10"/>
            <p:cNvGrpSpPr/>
            <p:nvPr/>
          </p:nvGrpSpPr>
          <p:grpSpPr>
            <a:xfrm>
              <a:off x="1810900" y="540772"/>
              <a:ext cx="2703895" cy="2696868"/>
              <a:chOff x="1810900" y="540772"/>
              <a:chExt cx="2703895" cy="2696868"/>
            </a:xfrm>
          </p:grpSpPr>
          <p:grpSp>
            <p:nvGrpSpPr>
              <p:cNvPr id="14" name="Groeperen 11"/>
              <p:cNvGrpSpPr/>
              <p:nvPr/>
            </p:nvGrpSpPr>
            <p:grpSpPr>
              <a:xfrm>
                <a:off x="1810900" y="540772"/>
                <a:ext cx="2703895" cy="2696868"/>
                <a:chOff x="1814697" y="543219"/>
                <a:chExt cx="2703895" cy="2696868"/>
              </a:xfrm>
              <a:solidFill>
                <a:schemeClr val="accent6">
                  <a:lumMod val="75000"/>
                </a:schemeClr>
              </a:solidFill>
            </p:grpSpPr>
            <p:grpSp>
              <p:nvGrpSpPr>
                <p:cNvPr id="22" name="Groeperen 19"/>
                <p:cNvGrpSpPr/>
                <p:nvPr/>
              </p:nvGrpSpPr>
              <p:grpSpPr>
                <a:xfrm rot="12343210">
                  <a:off x="1851877" y="543219"/>
                  <a:ext cx="2652224" cy="2670842"/>
                  <a:chOff x="1838872" y="569245"/>
                  <a:chExt cx="2652224" cy="2670842"/>
                </a:xfrm>
                <a:grpFill/>
              </p:grpSpPr>
              <p:sp>
                <p:nvSpPr>
                  <p:cNvPr id="30" name="Blokboog 34"/>
                  <p:cNvSpPr/>
                  <p:nvPr/>
                </p:nvSpPr>
                <p:spPr>
                  <a:xfrm rot="19346403">
                    <a:off x="1853749" y="569245"/>
                    <a:ext cx="2637347" cy="2668987"/>
                  </a:xfrm>
                  <a:prstGeom prst="blockArc">
                    <a:avLst>
                      <a:gd name="adj1" fmla="val 18474165"/>
                      <a:gd name="adj2" fmla="val 21464421"/>
                      <a:gd name="adj3" fmla="val 12711"/>
                    </a:avLst>
                  </a:prstGeom>
                  <a:grpFill/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31" name="Blokboog 34"/>
                  <p:cNvSpPr/>
                  <p:nvPr/>
                </p:nvSpPr>
                <p:spPr>
                  <a:xfrm rot="824435">
                    <a:off x="1838872" y="571100"/>
                    <a:ext cx="2637347" cy="2668987"/>
                  </a:xfrm>
                  <a:prstGeom prst="blockArc">
                    <a:avLst>
                      <a:gd name="adj1" fmla="val 18474165"/>
                      <a:gd name="adj2" fmla="val 21464421"/>
                      <a:gd name="adj3" fmla="val 12711"/>
                    </a:avLst>
                  </a:prstGeom>
                  <a:grpFill/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</p:grpSp>
            <p:grpSp>
              <p:nvGrpSpPr>
                <p:cNvPr id="23" name="Groeperen 20"/>
                <p:cNvGrpSpPr/>
                <p:nvPr/>
              </p:nvGrpSpPr>
              <p:grpSpPr>
                <a:xfrm>
                  <a:off x="1838872" y="569245"/>
                  <a:ext cx="2652224" cy="2670842"/>
                  <a:chOff x="1838872" y="569245"/>
                  <a:chExt cx="2652224" cy="2670842"/>
                </a:xfrm>
                <a:grpFill/>
              </p:grpSpPr>
              <p:sp>
                <p:nvSpPr>
                  <p:cNvPr id="28" name="Blokboog 34"/>
                  <p:cNvSpPr/>
                  <p:nvPr/>
                </p:nvSpPr>
                <p:spPr>
                  <a:xfrm rot="19346403">
                    <a:off x="1853749" y="569245"/>
                    <a:ext cx="2637347" cy="2668987"/>
                  </a:xfrm>
                  <a:prstGeom prst="blockArc">
                    <a:avLst>
                      <a:gd name="adj1" fmla="val 18474165"/>
                      <a:gd name="adj2" fmla="val 21464421"/>
                      <a:gd name="adj3" fmla="val 12711"/>
                    </a:avLst>
                  </a:prstGeom>
                  <a:grpFill/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29" name="Blokboog 34"/>
                  <p:cNvSpPr/>
                  <p:nvPr/>
                </p:nvSpPr>
                <p:spPr>
                  <a:xfrm rot="824435">
                    <a:off x="1838872" y="571100"/>
                    <a:ext cx="2637347" cy="2668987"/>
                  </a:xfrm>
                  <a:prstGeom prst="blockArc">
                    <a:avLst>
                      <a:gd name="adj1" fmla="val 18474165"/>
                      <a:gd name="adj2" fmla="val 21464421"/>
                      <a:gd name="adj3" fmla="val 12711"/>
                    </a:avLst>
                  </a:prstGeom>
                  <a:grpFill/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</p:grpSp>
            <p:grpSp>
              <p:nvGrpSpPr>
                <p:cNvPr id="24" name="Groeperen 21"/>
                <p:cNvGrpSpPr/>
                <p:nvPr/>
              </p:nvGrpSpPr>
              <p:grpSpPr>
                <a:xfrm rot="6163180">
                  <a:off x="1824006" y="554370"/>
                  <a:ext cx="2652224" cy="2670842"/>
                  <a:chOff x="1838872" y="569245"/>
                  <a:chExt cx="2652224" cy="2670842"/>
                </a:xfrm>
                <a:grpFill/>
              </p:grpSpPr>
              <p:sp>
                <p:nvSpPr>
                  <p:cNvPr id="26" name="Blokboog 34"/>
                  <p:cNvSpPr/>
                  <p:nvPr/>
                </p:nvSpPr>
                <p:spPr>
                  <a:xfrm rot="19346403">
                    <a:off x="1853749" y="569245"/>
                    <a:ext cx="2637347" cy="2668987"/>
                  </a:xfrm>
                  <a:prstGeom prst="blockArc">
                    <a:avLst>
                      <a:gd name="adj1" fmla="val 18474165"/>
                      <a:gd name="adj2" fmla="val 21464421"/>
                      <a:gd name="adj3" fmla="val 12711"/>
                    </a:avLst>
                  </a:prstGeom>
                  <a:grpFill/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27" name="Blokboog 34"/>
                  <p:cNvSpPr/>
                  <p:nvPr/>
                </p:nvSpPr>
                <p:spPr>
                  <a:xfrm rot="824435">
                    <a:off x="1838872" y="571100"/>
                    <a:ext cx="2637347" cy="2668987"/>
                  </a:xfrm>
                  <a:prstGeom prst="blockArc">
                    <a:avLst>
                      <a:gd name="adj1" fmla="val 18474165"/>
                      <a:gd name="adj2" fmla="val 21464421"/>
                      <a:gd name="adj3" fmla="val 12711"/>
                    </a:avLst>
                  </a:prstGeom>
                  <a:grpFill/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</p:grpSp>
            <p:sp>
              <p:nvSpPr>
                <p:cNvPr id="25" name="Blokboog 34"/>
                <p:cNvSpPr/>
                <p:nvPr/>
              </p:nvSpPr>
              <p:spPr>
                <a:xfrm rot="16260000">
                  <a:off x="1865425" y="563672"/>
                  <a:ext cx="2637347" cy="2668987"/>
                </a:xfrm>
                <a:prstGeom prst="blockArc">
                  <a:avLst>
                    <a:gd name="adj1" fmla="val 18474165"/>
                    <a:gd name="adj2" fmla="val 21464421"/>
                    <a:gd name="adj3" fmla="val 12711"/>
                  </a:avLst>
                </a:prstGeom>
                <a:grpFill/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</p:grpSp>
          <p:sp>
            <p:nvSpPr>
              <p:cNvPr id="15" name="Rechthoek 37"/>
              <p:cNvSpPr/>
              <p:nvPr/>
            </p:nvSpPr>
            <p:spPr>
              <a:xfrm rot="1653446">
                <a:off x="2779367" y="811227"/>
                <a:ext cx="1334025" cy="92669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0889222"/>
                  </a:avLst>
                </a:prstTxWarp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000" ker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alibri" panose="020F0502020204030204"/>
                  </a:rPr>
                  <a:t>Customer Focus</a:t>
                </a:r>
                <a:endParaRPr kumimoji="0" lang="en-GB" sz="1000" b="0" i="0" u="none" strike="noStrike" kern="0" cap="none" spc="0" normalizeH="0" baseline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6" name="Rechthoek 37"/>
              <p:cNvSpPr/>
              <p:nvPr/>
            </p:nvSpPr>
            <p:spPr>
              <a:xfrm rot="4668501">
                <a:off x="3126168" y="1265764"/>
                <a:ext cx="1334025" cy="92669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0889222"/>
                  </a:avLst>
                </a:prstTxWarp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alibri" panose="020F0502020204030204"/>
                  </a:rPr>
                  <a:t>Innovative</a:t>
                </a:r>
              </a:p>
            </p:txBody>
          </p:sp>
          <p:sp>
            <p:nvSpPr>
              <p:cNvPr id="17" name="Rechthoek 37"/>
              <p:cNvSpPr/>
              <p:nvPr/>
            </p:nvSpPr>
            <p:spPr>
              <a:xfrm rot="7694254">
                <a:off x="3008678" y="1836146"/>
                <a:ext cx="1334025" cy="92669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0889222"/>
                  </a:avLst>
                </a:prstTxWarp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alibri" panose="020F0502020204030204"/>
                  </a:rPr>
                  <a:t>Quality</a:t>
                </a:r>
              </a:p>
            </p:txBody>
          </p:sp>
          <p:sp>
            <p:nvSpPr>
              <p:cNvPr id="18" name="Rechthoek 37"/>
              <p:cNvSpPr/>
              <p:nvPr/>
            </p:nvSpPr>
            <p:spPr>
              <a:xfrm rot="10800000">
                <a:off x="2498541" y="2076489"/>
                <a:ext cx="1334025" cy="92669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0889222"/>
                  </a:avLst>
                </a:prstTxWarp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alibri" panose="020F0502020204030204"/>
                  </a:rPr>
                  <a:t>Certification</a:t>
                </a:r>
              </a:p>
            </p:txBody>
          </p:sp>
          <p:sp>
            <p:nvSpPr>
              <p:cNvPr id="19" name="Rechthoek 37"/>
              <p:cNvSpPr/>
              <p:nvPr/>
            </p:nvSpPr>
            <p:spPr>
              <a:xfrm rot="13895273">
                <a:off x="1985899" y="1838108"/>
                <a:ext cx="1334025" cy="92669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0889222"/>
                  </a:avLst>
                </a:prstTxWarp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alibri" panose="020F0502020204030204"/>
                  </a:rPr>
                  <a:t>Secure</a:t>
                </a:r>
              </a:p>
            </p:txBody>
          </p:sp>
          <p:sp>
            <p:nvSpPr>
              <p:cNvPr id="20" name="Rechthoek 37"/>
              <p:cNvSpPr/>
              <p:nvPr/>
            </p:nvSpPr>
            <p:spPr>
              <a:xfrm rot="16907624">
                <a:off x="1846725" y="1273190"/>
                <a:ext cx="1334025" cy="92669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0889222"/>
                  </a:avLst>
                </a:prstTxWarp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alibri" panose="020F0502020204030204"/>
                  </a:rPr>
                  <a:t>Pay as you Go</a:t>
                </a:r>
              </a:p>
            </p:txBody>
          </p:sp>
          <p:sp>
            <p:nvSpPr>
              <p:cNvPr id="21" name="Rechthoek 37"/>
              <p:cNvSpPr/>
              <p:nvPr/>
            </p:nvSpPr>
            <p:spPr>
              <a:xfrm rot="19995773">
                <a:off x="2220151" y="806141"/>
                <a:ext cx="1334025" cy="92669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0889222"/>
                  </a:avLst>
                </a:prstTxWarp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alibri" panose="020F0502020204030204"/>
                  </a:rPr>
                  <a:t>Speed to Market</a:t>
                </a:r>
              </a:p>
            </p:txBody>
          </p:sp>
        </p:grpSp>
      </p:grpSp>
      <p:grpSp>
        <p:nvGrpSpPr>
          <p:cNvPr id="7" name="Groep 6">
            <a:extLst>
              <a:ext uri="{FF2B5EF4-FFF2-40B4-BE49-F238E27FC236}">
                <a16:creationId xmlns:a16="http://schemas.microsoft.com/office/drawing/2014/main" id="{DABDF330-7023-0C4F-A3BE-F7D2EBBC555C}"/>
              </a:ext>
            </a:extLst>
          </p:cNvPr>
          <p:cNvGrpSpPr/>
          <p:nvPr/>
        </p:nvGrpSpPr>
        <p:grpSpPr>
          <a:xfrm>
            <a:off x="9791344" y="1891419"/>
            <a:ext cx="1647018" cy="2885274"/>
            <a:chOff x="9791344" y="1891419"/>
            <a:chExt cx="1647018" cy="2885274"/>
          </a:xfrm>
        </p:grpSpPr>
        <p:sp>
          <p:nvSpPr>
            <p:cNvPr id="141" name="Vijfhoek 140">
              <a:extLst>
                <a:ext uri="{FF2B5EF4-FFF2-40B4-BE49-F238E27FC236}">
                  <a16:creationId xmlns:a16="http://schemas.microsoft.com/office/drawing/2014/main" id="{7ADEB8F6-02C7-4A4E-B41B-5F0C3250B144}"/>
                </a:ext>
              </a:extLst>
            </p:cNvPr>
            <p:cNvSpPr/>
            <p:nvPr/>
          </p:nvSpPr>
          <p:spPr>
            <a:xfrm>
              <a:off x="9791344" y="3373143"/>
              <a:ext cx="1647017" cy="1403550"/>
            </a:xfrm>
            <a:prstGeom prst="homePlate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Governance</a:t>
              </a:r>
            </a:p>
          </p:txBody>
        </p:sp>
        <p:sp>
          <p:nvSpPr>
            <p:cNvPr id="142" name="Vijfhoek 141">
              <a:extLst>
                <a:ext uri="{FF2B5EF4-FFF2-40B4-BE49-F238E27FC236}">
                  <a16:creationId xmlns:a16="http://schemas.microsoft.com/office/drawing/2014/main" id="{58B2D913-3EFF-9D45-B409-92F896807C49}"/>
                </a:ext>
              </a:extLst>
            </p:cNvPr>
            <p:cNvSpPr/>
            <p:nvPr/>
          </p:nvSpPr>
          <p:spPr>
            <a:xfrm>
              <a:off x="9791344" y="1891419"/>
              <a:ext cx="1647018" cy="1487342"/>
            </a:xfrm>
            <a:prstGeom prst="homePlate">
              <a:avLst>
                <a:gd name="adj" fmla="val 3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Strategy</a:t>
              </a:r>
            </a:p>
          </p:txBody>
        </p:sp>
        <p:grpSp>
          <p:nvGrpSpPr>
            <p:cNvPr id="6" name="Groep 5">
              <a:extLst>
                <a:ext uri="{FF2B5EF4-FFF2-40B4-BE49-F238E27FC236}">
                  <a16:creationId xmlns:a16="http://schemas.microsoft.com/office/drawing/2014/main" id="{7AC4D2B2-25C1-1D48-A0DC-5E2075C74D91}"/>
                </a:ext>
              </a:extLst>
            </p:cNvPr>
            <p:cNvGrpSpPr/>
            <p:nvPr/>
          </p:nvGrpSpPr>
          <p:grpSpPr>
            <a:xfrm>
              <a:off x="9792042" y="2203679"/>
              <a:ext cx="1646319" cy="2342388"/>
              <a:chOff x="9792042" y="2203679"/>
              <a:chExt cx="1646319" cy="2342388"/>
            </a:xfrm>
          </p:grpSpPr>
          <p:sp>
            <p:nvSpPr>
              <p:cNvPr id="143" name="Vijfhoek 142">
                <a:extLst>
                  <a:ext uri="{FF2B5EF4-FFF2-40B4-BE49-F238E27FC236}">
                    <a16:creationId xmlns:a16="http://schemas.microsoft.com/office/drawing/2014/main" id="{BAED1854-7A87-FF48-9ED4-AEF7C816A827}"/>
                  </a:ext>
                </a:extLst>
              </p:cNvPr>
              <p:cNvSpPr/>
              <p:nvPr/>
            </p:nvSpPr>
            <p:spPr>
              <a:xfrm>
                <a:off x="9792042" y="2203680"/>
                <a:ext cx="448084" cy="2329697"/>
              </a:xfrm>
              <a:prstGeom prst="homePlate">
                <a:avLst>
                  <a:gd name="adj" fmla="val 48184"/>
                </a:avLst>
              </a:prstGeom>
              <a:solidFill>
                <a:srgbClr val="D0D0CE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" wrap="square" lIns="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Demand</a:t>
                </a:r>
              </a:p>
            </p:txBody>
          </p:sp>
          <p:sp>
            <p:nvSpPr>
              <p:cNvPr id="144" name="Punthaak 143">
                <a:extLst>
                  <a:ext uri="{FF2B5EF4-FFF2-40B4-BE49-F238E27FC236}">
                    <a16:creationId xmlns:a16="http://schemas.microsoft.com/office/drawing/2014/main" id="{434F3217-217F-F34E-B20F-97EB2C9AC95D}"/>
                  </a:ext>
                </a:extLst>
              </p:cNvPr>
              <p:cNvSpPr/>
              <p:nvPr/>
            </p:nvSpPr>
            <p:spPr>
              <a:xfrm>
                <a:off x="10848334" y="2203679"/>
                <a:ext cx="590027" cy="2342388"/>
              </a:xfrm>
              <a:prstGeom prst="chevron">
                <a:avLst>
                  <a:gd name="adj" fmla="val 39112"/>
                </a:avLst>
              </a:prstGeom>
              <a:solidFill>
                <a:srgbClr val="012169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" wrap="square" lIns="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Retire</a:t>
                </a:r>
              </a:p>
            </p:txBody>
          </p:sp>
          <p:sp>
            <p:nvSpPr>
              <p:cNvPr id="145" name="Punthaak 144">
                <a:extLst>
                  <a:ext uri="{FF2B5EF4-FFF2-40B4-BE49-F238E27FC236}">
                    <a16:creationId xmlns:a16="http://schemas.microsoft.com/office/drawing/2014/main" id="{BDBC67C9-A31D-FB4A-B03C-4990186B8BD8}"/>
                  </a:ext>
                </a:extLst>
              </p:cNvPr>
              <p:cNvSpPr/>
              <p:nvPr/>
            </p:nvSpPr>
            <p:spPr>
              <a:xfrm>
                <a:off x="10461157" y="2204430"/>
                <a:ext cx="590027" cy="2329698"/>
              </a:xfrm>
              <a:prstGeom prst="chevron">
                <a:avLst>
                  <a:gd name="adj" fmla="val 39112"/>
                </a:avLst>
              </a:prstGeom>
              <a:solidFill>
                <a:srgbClr val="FFCD00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" wrap="square" lIns="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Operate</a:t>
                </a:r>
              </a:p>
            </p:txBody>
          </p:sp>
          <p:sp>
            <p:nvSpPr>
              <p:cNvPr id="146" name="Punthaak 145">
                <a:extLst>
                  <a:ext uri="{FF2B5EF4-FFF2-40B4-BE49-F238E27FC236}">
                    <a16:creationId xmlns:a16="http://schemas.microsoft.com/office/drawing/2014/main" id="{03726FCC-D930-CE4E-B55A-285A49F36376}"/>
                  </a:ext>
                </a:extLst>
              </p:cNvPr>
              <p:cNvSpPr/>
              <p:nvPr/>
            </p:nvSpPr>
            <p:spPr>
              <a:xfrm>
                <a:off x="10073557" y="2203679"/>
                <a:ext cx="590027" cy="2329698"/>
              </a:xfrm>
              <a:prstGeom prst="chevron">
                <a:avLst>
                  <a:gd name="adj" fmla="val 39112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" wrap="square" lIns="0" tIns="45720" rIns="9000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Deliver</a:t>
                </a:r>
              </a:p>
            </p:txBody>
          </p:sp>
        </p:grpSp>
      </p:grpSp>
      <p:grpSp>
        <p:nvGrpSpPr>
          <p:cNvPr id="137" name="Groeperen 135">
            <a:extLst>
              <a:ext uri="{FF2B5EF4-FFF2-40B4-BE49-F238E27FC236}">
                <a16:creationId xmlns:a16="http://schemas.microsoft.com/office/drawing/2014/main" id="{73DB75FB-E0C4-E14A-A998-899A094F03BA}"/>
              </a:ext>
            </a:extLst>
          </p:cNvPr>
          <p:cNvGrpSpPr/>
          <p:nvPr/>
        </p:nvGrpSpPr>
        <p:grpSpPr>
          <a:xfrm>
            <a:off x="3732982" y="2375665"/>
            <a:ext cx="5686203" cy="2119187"/>
            <a:chOff x="6384507" y="1043609"/>
            <a:chExt cx="5686203" cy="2119187"/>
          </a:xfrm>
        </p:grpSpPr>
        <p:grpSp>
          <p:nvGrpSpPr>
            <p:cNvPr id="138" name="Groeperen 43">
              <a:extLst>
                <a:ext uri="{FF2B5EF4-FFF2-40B4-BE49-F238E27FC236}">
                  <a16:creationId xmlns:a16="http://schemas.microsoft.com/office/drawing/2014/main" id="{CAA48145-79E0-0D44-A0E6-AFBE022A8CF5}"/>
                </a:ext>
              </a:extLst>
            </p:cNvPr>
            <p:cNvGrpSpPr/>
            <p:nvPr/>
          </p:nvGrpSpPr>
          <p:grpSpPr>
            <a:xfrm>
              <a:off x="7533072" y="1043609"/>
              <a:ext cx="3347422" cy="2119187"/>
              <a:chOff x="4554581" y="1462931"/>
              <a:chExt cx="5094516" cy="3225238"/>
            </a:xfrm>
          </p:grpSpPr>
          <p:sp>
            <p:nvSpPr>
              <p:cNvPr id="225" name="Afgeronde rechthoek 224">
                <a:extLst>
                  <a:ext uri="{FF2B5EF4-FFF2-40B4-BE49-F238E27FC236}">
                    <a16:creationId xmlns:a16="http://schemas.microsoft.com/office/drawing/2014/main" id="{891B23E3-270A-9C44-A576-1C4F225D624A}"/>
                  </a:ext>
                </a:extLst>
              </p:cNvPr>
              <p:cNvSpPr/>
              <p:nvPr/>
            </p:nvSpPr>
            <p:spPr>
              <a:xfrm>
                <a:off x="4554581" y="1465994"/>
                <a:ext cx="5094516" cy="3222175"/>
              </a:xfrm>
              <a:prstGeom prst="roundRect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6" name="Afgeronde rechthoek 225">
                <a:extLst>
                  <a:ext uri="{FF2B5EF4-FFF2-40B4-BE49-F238E27FC236}">
                    <a16:creationId xmlns:a16="http://schemas.microsoft.com/office/drawing/2014/main" id="{755EB1E9-C389-5C47-85A1-EE366DD9B1CF}"/>
                  </a:ext>
                </a:extLst>
              </p:cNvPr>
              <p:cNvSpPr/>
              <p:nvPr/>
            </p:nvSpPr>
            <p:spPr>
              <a:xfrm>
                <a:off x="4868091" y="1741714"/>
                <a:ext cx="4528458" cy="2664823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7" name="Vrije vorm 226">
                <a:extLst>
                  <a:ext uri="{FF2B5EF4-FFF2-40B4-BE49-F238E27FC236}">
                    <a16:creationId xmlns:a16="http://schemas.microsoft.com/office/drawing/2014/main" id="{C303A866-C431-FC43-BB3A-F36249BA56FF}"/>
                  </a:ext>
                </a:extLst>
              </p:cNvPr>
              <p:cNvSpPr/>
              <p:nvPr/>
            </p:nvSpPr>
            <p:spPr>
              <a:xfrm>
                <a:off x="8875395" y="1462931"/>
                <a:ext cx="142875" cy="274320"/>
              </a:xfrm>
              <a:custGeom>
                <a:avLst/>
                <a:gdLst>
                  <a:gd name="connsiteX0" fmla="*/ 11430 w 142875"/>
                  <a:gd name="connsiteY0" fmla="*/ 0 h 274320"/>
                  <a:gd name="connsiteX1" fmla="*/ 142875 w 142875"/>
                  <a:gd name="connsiteY1" fmla="*/ 160020 h 274320"/>
                  <a:gd name="connsiteX2" fmla="*/ 0 w 142875"/>
                  <a:gd name="connsiteY2" fmla="*/ 274320 h 274320"/>
                  <a:gd name="connsiteX3" fmla="*/ 0 w 142875"/>
                  <a:gd name="connsiteY3" fmla="*/ 27432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274320">
                    <a:moveTo>
                      <a:pt x="11430" y="0"/>
                    </a:moveTo>
                    <a:lnTo>
                      <a:pt x="142875" y="160020"/>
                    </a:lnTo>
                    <a:lnTo>
                      <a:pt x="0" y="274320"/>
                    </a:lnTo>
                    <a:lnTo>
                      <a:pt x="0" y="274320"/>
                    </a:lnTo>
                  </a:path>
                </a:pathLst>
              </a:cu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  <p:sp>
            <p:nvSpPr>
              <p:cNvPr id="228" name="Vrije vorm 227">
                <a:extLst>
                  <a:ext uri="{FF2B5EF4-FFF2-40B4-BE49-F238E27FC236}">
                    <a16:creationId xmlns:a16="http://schemas.microsoft.com/office/drawing/2014/main" id="{6F3CA8B9-4D3A-7747-81A7-1C1FF60692E3}"/>
                  </a:ext>
                </a:extLst>
              </p:cNvPr>
              <p:cNvSpPr/>
              <p:nvPr/>
            </p:nvSpPr>
            <p:spPr>
              <a:xfrm rot="10800000">
                <a:off x="5195094" y="4394920"/>
                <a:ext cx="142875" cy="293248"/>
              </a:xfrm>
              <a:custGeom>
                <a:avLst/>
                <a:gdLst>
                  <a:gd name="connsiteX0" fmla="*/ 11430 w 142875"/>
                  <a:gd name="connsiteY0" fmla="*/ 0 h 274320"/>
                  <a:gd name="connsiteX1" fmla="*/ 142875 w 142875"/>
                  <a:gd name="connsiteY1" fmla="*/ 160020 h 274320"/>
                  <a:gd name="connsiteX2" fmla="*/ 0 w 142875"/>
                  <a:gd name="connsiteY2" fmla="*/ 274320 h 274320"/>
                  <a:gd name="connsiteX3" fmla="*/ 0 w 142875"/>
                  <a:gd name="connsiteY3" fmla="*/ 27432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274320">
                    <a:moveTo>
                      <a:pt x="11430" y="0"/>
                    </a:moveTo>
                    <a:lnTo>
                      <a:pt x="142875" y="160020"/>
                    </a:lnTo>
                    <a:lnTo>
                      <a:pt x="0" y="274320"/>
                    </a:lnTo>
                    <a:lnTo>
                      <a:pt x="0" y="274320"/>
                    </a:lnTo>
                  </a:path>
                </a:pathLst>
              </a:cu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  <p:sp>
            <p:nvSpPr>
              <p:cNvPr id="229" name="Afgeronde rechthoek 228">
                <a:extLst>
                  <a:ext uri="{FF2B5EF4-FFF2-40B4-BE49-F238E27FC236}">
                    <a16:creationId xmlns:a16="http://schemas.microsoft.com/office/drawing/2014/main" id="{79FA310B-0FA7-9145-A295-877FC031A733}"/>
                  </a:ext>
                </a:extLst>
              </p:cNvPr>
              <p:cNvSpPr/>
              <p:nvPr/>
            </p:nvSpPr>
            <p:spPr>
              <a:xfrm>
                <a:off x="4837609" y="1737251"/>
                <a:ext cx="4558939" cy="210540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0" name="Afgeronde rechthoek 229">
                <a:extLst>
                  <a:ext uri="{FF2B5EF4-FFF2-40B4-BE49-F238E27FC236}">
                    <a16:creationId xmlns:a16="http://schemas.microsoft.com/office/drawing/2014/main" id="{77DE7FEB-BE09-8E4B-BD3E-DC489D946B3F}"/>
                  </a:ext>
                </a:extLst>
              </p:cNvPr>
              <p:cNvSpPr/>
              <p:nvPr/>
            </p:nvSpPr>
            <p:spPr>
              <a:xfrm>
                <a:off x="4831078" y="2302663"/>
                <a:ext cx="4569825" cy="210540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1" name="Afgeronde rechthoek 230">
                <a:extLst>
                  <a:ext uri="{FF2B5EF4-FFF2-40B4-BE49-F238E27FC236}">
                    <a16:creationId xmlns:a16="http://schemas.microsoft.com/office/drawing/2014/main" id="{FD19CCDE-39F4-234E-8917-F3CE6CA452CE}"/>
                  </a:ext>
                </a:extLst>
              </p:cNvPr>
              <p:cNvSpPr/>
              <p:nvPr/>
            </p:nvSpPr>
            <p:spPr>
              <a:xfrm>
                <a:off x="4833254" y="2127581"/>
                <a:ext cx="4558939" cy="1937449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2" name="Vrije vorm 231">
                <a:extLst>
                  <a:ext uri="{FF2B5EF4-FFF2-40B4-BE49-F238E27FC236}">
                    <a16:creationId xmlns:a16="http://schemas.microsoft.com/office/drawing/2014/main" id="{0DE869D3-5869-AE49-BB1F-D8D78E1A8E46}"/>
                  </a:ext>
                </a:extLst>
              </p:cNvPr>
              <p:cNvSpPr/>
              <p:nvPr/>
            </p:nvSpPr>
            <p:spPr>
              <a:xfrm>
                <a:off x="9018270" y="2120772"/>
                <a:ext cx="295275" cy="1956958"/>
              </a:xfrm>
              <a:custGeom>
                <a:avLst/>
                <a:gdLst>
                  <a:gd name="connsiteX0" fmla="*/ 11430 w 142875"/>
                  <a:gd name="connsiteY0" fmla="*/ 0 h 274320"/>
                  <a:gd name="connsiteX1" fmla="*/ 142875 w 142875"/>
                  <a:gd name="connsiteY1" fmla="*/ 160020 h 274320"/>
                  <a:gd name="connsiteX2" fmla="*/ 0 w 142875"/>
                  <a:gd name="connsiteY2" fmla="*/ 274320 h 274320"/>
                  <a:gd name="connsiteX3" fmla="*/ 0 w 142875"/>
                  <a:gd name="connsiteY3" fmla="*/ 27432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274320">
                    <a:moveTo>
                      <a:pt x="11430" y="0"/>
                    </a:moveTo>
                    <a:lnTo>
                      <a:pt x="142875" y="160020"/>
                    </a:lnTo>
                    <a:lnTo>
                      <a:pt x="0" y="274320"/>
                    </a:lnTo>
                    <a:lnTo>
                      <a:pt x="0" y="274320"/>
                    </a:lnTo>
                  </a:path>
                </a:pathLst>
              </a:custGeom>
              <a:ln w="28575">
                <a:solidFill>
                  <a:srgbClr val="F6C00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  <p:sp>
            <p:nvSpPr>
              <p:cNvPr id="233" name="Vrije vorm 232">
                <a:extLst>
                  <a:ext uri="{FF2B5EF4-FFF2-40B4-BE49-F238E27FC236}">
                    <a16:creationId xmlns:a16="http://schemas.microsoft.com/office/drawing/2014/main" id="{BEC1849D-A494-8D40-9F0F-551A1C7BBE77}"/>
                  </a:ext>
                </a:extLst>
              </p:cNvPr>
              <p:cNvSpPr/>
              <p:nvPr/>
            </p:nvSpPr>
            <p:spPr>
              <a:xfrm>
                <a:off x="7573782" y="2120772"/>
                <a:ext cx="295275" cy="1956958"/>
              </a:xfrm>
              <a:custGeom>
                <a:avLst/>
                <a:gdLst>
                  <a:gd name="connsiteX0" fmla="*/ 11430 w 142875"/>
                  <a:gd name="connsiteY0" fmla="*/ 0 h 274320"/>
                  <a:gd name="connsiteX1" fmla="*/ 142875 w 142875"/>
                  <a:gd name="connsiteY1" fmla="*/ 160020 h 274320"/>
                  <a:gd name="connsiteX2" fmla="*/ 0 w 142875"/>
                  <a:gd name="connsiteY2" fmla="*/ 274320 h 274320"/>
                  <a:gd name="connsiteX3" fmla="*/ 0 w 142875"/>
                  <a:gd name="connsiteY3" fmla="*/ 27432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274320">
                    <a:moveTo>
                      <a:pt x="11430" y="0"/>
                    </a:moveTo>
                    <a:lnTo>
                      <a:pt x="142875" y="160020"/>
                    </a:lnTo>
                    <a:lnTo>
                      <a:pt x="0" y="274320"/>
                    </a:lnTo>
                    <a:lnTo>
                      <a:pt x="0" y="274320"/>
                    </a:lnTo>
                  </a:path>
                </a:pathLst>
              </a:cu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  <p:sp>
            <p:nvSpPr>
              <p:cNvPr id="234" name="Vrije vorm 233">
                <a:extLst>
                  <a:ext uri="{FF2B5EF4-FFF2-40B4-BE49-F238E27FC236}">
                    <a16:creationId xmlns:a16="http://schemas.microsoft.com/office/drawing/2014/main" id="{9D3B7024-F56D-4940-BCBC-B6A96F8C6A3D}"/>
                  </a:ext>
                </a:extLst>
              </p:cNvPr>
              <p:cNvSpPr/>
              <p:nvPr/>
            </p:nvSpPr>
            <p:spPr>
              <a:xfrm>
                <a:off x="5970270" y="2114421"/>
                <a:ext cx="295275" cy="1956958"/>
              </a:xfrm>
              <a:custGeom>
                <a:avLst/>
                <a:gdLst>
                  <a:gd name="connsiteX0" fmla="*/ 11430 w 142875"/>
                  <a:gd name="connsiteY0" fmla="*/ 0 h 274320"/>
                  <a:gd name="connsiteX1" fmla="*/ 142875 w 142875"/>
                  <a:gd name="connsiteY1" fmla="*/ 160020 h 274320"/>
                  <a:gd name="connsiteX2" fmla="*/ 0 w 142875"/>
                  <a:gd name="connsiteY2" fmla="*/ 274320 h 274320"/>
                  <a:gd name="connsiteX3" fmla="*/ 0 w 142875"/>
                  <a:gd name="connsiteY3" fmla="*/ 27432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274320">
                    <a:moveTo>
                      <a:pt x="11430" y="0"/>
                    </a:moveTo>
                    <a:lnTo>
                      <a:pt x="142875" y="160020"/>
                    </a:lnTo>
                    <a:lnTo>
                      <a:pt x="0" y="274320"/>
                    </a:lnTo>
                    <a:lnTo>
                      <a:pt x="0" y="274320"/>
                    </a:lnTo>
                  </a:path>
                </a:pathLst>
              </a:cu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</p:grpSp>
        <p:sp>
          <p:nvSpPr>
            <p:cNvPr id="139" name="Rechthoek 138">
              <a:extLst>
                <a:ext uri="{FF2B5EF4-FFF2-40B4-BE49-F238E27FC236}">
                  <a16:creationId xmlns:a16="http://schemas.microsoft.com/office/drawing/2014/main" id="{CBFEA61E-D3B8-3C4F-A2D8-E6170CEF04F2}"/>
                </a:ext>
              </a:extLst>
            </p:cNvPr>
            <p:cNvSpPr/>
            <p:nvPr/>
          </p:nvSpPr>
          <p:spPr>
            <a:xfrm>
              <a:off x="7881425" y="1522197"/>
              <a:ext cx="542538" cy="14037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Demand</a:t>
              </a:r>
            </a:p>
          </p:txBody>
        </p: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E5A89687-63BE-D64B-94DC-DDB2AD916135}"/>
                </a:ext>
              </a:extLst>
            </p:cNvPr>
            <p:cNvSpPr/>
            <p:nvPr/>
          </p:nvSpPr>
          <p:spPr>
            <a:xfrm>
              <a:off x="8674130" y="1522197"/>
              <a:ext cx="724202" cy="1403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Development</a:t>
              </a:r>
              <a:endPara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14B42F62-4040-7043-B69B-CBA429C88182}"/>
                </a:ext>
              </a:extLst>
            </p:cNvPr>
            <p:cNvSpPr/>
            <p:nvPr/>
          </p:nvSpPr>
          <p:spPr>
            <a:xfrm>
              <a:off x="9698104" y="1522197"/>
              <a:ext cx="684747" cy="140378"/>
            </a:xfrm>
            <a:prstGeom prst="rect">
              <a:avLst/>
            </a:prstGeom>
            <a:solidFill>
              <a:srgbClr val="F6C00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Services</a:t>
              </a:r>
              <a:endPara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48" name="Groeperen 47">
              <a:extLst>
                <a:ext uri="{FF2B5EF4-FFF2-40B4-BE49-F238E27FC236}">
                  <a16:creationId xmlns:a16="http://schemas.microsoft.com/office/drawing/2014/main" id="{9D8DADD1-C6F3-DA43-951D-D6B937D71289}"/>
                </a:ext>
              </a:extLst>
            </p:cNvPr>
            <p:cNvGrpSpPr/>
            <p:nvPr/>
          </p:nvGrpSpPr>
          <p:grpSpPr>
            <a:xfrm>
              <a:off x="10880494" y="1428278"/>
              <a:ext cx="610096" cy="1408821"/>
              <a:chOff x="9649097" y="2070424"/>
              <a:chExt cx="928519" cy="2144116"/>
            </a:xfrm>
          </p:grpSpPr>
          <p:grpSp>
            <p:nvGrpSpPr>
              <p:cNvPr id="216" name="Groeperen 115">
                <a:extLst>
                  <a:ext uri="{FF2B5EF4-FFF2-40B4-BE49-F238E27FC236}">
                    <a16:creationId xmlns:a16="http://schemas.microsoft.com/office/drawing/2014/main" id="{1064582E-EF91-0C4A-B78F-1C223F8020B8}"/>
                  </a:ext>
                </a:extLst>
              </p:cNvPr>
              <p:cNvGrpSpPr/>
              <p:nvPr/>
            </p:nvGrpSpPr>
            <p:grpSpPr>
              <a:xfrm>
                <a:off x="9649097" y="2070424"/>
                <a:ext cx="921930" cy="617838"/>
                <a:chOff x="9649097" y="1805502"/>
                <a:chExt cx="921930" cy="617838"/>
              </a:xfrm>
            </p:grpSpPr>
            <p:sp>
              <p:nvSpPr>
                <p:cNvPr id="223" name="円/楕円 17">
                  <a:extLst>
                    <a:ext uri="{FF2B5EF4-FFF2-40B4-BE49-F238E27FC236}">
                      <a16:creationId xmlns:a16="http://schemas.microsoft.com/office/drawing/2014/main" id="{E40E1D80-245F-F34F-AD0B-CACBD887A2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9955891" y="1805502"/>
                  <a:ext cx="615136" cy="61783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/>
                </a:p>
              </p:txBody>
            </p:sp>
            <p:cxnSp>
              <p:nvCxnSpPr>
                <p:cNvPr id="224" name="Rechte verbindingslijn 223">
                  <a:extLst>
                    <a:ext uri="{FF2B5EF4-FFF2-40B4-BE49-F238E27FC236}">
                      <a16:creationId xmlns:a16="http://schemas.microsoft.com/office/drawing/2014/main" id="{DEB59867-074B-744A-91FA-018CECDC78C9}"/>
                    </a:ext>
                  </a:extLst>
                </p:cNvPr>
                <p:cNvCxnSpPr/>
                <p:nvPr/>
              </p:nvCxnSpPr>
              <p:spPr>
                <a:xfrm flipH="1">
                  <a:off x="9649097" y="2114421"/>
                  <a:ext cx="306794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eperen 116">
                <a:extLst>
                  <a:ext uri="{FF2B5EF4-FFF2-40B4-BE49-F238E27FC236}">
                    <a16:creationId xmlns:a16="http://schemas.microsoft.com/office/drawing/2014/main" id="{EE408E4B-4E24-9447-807A-F02BC48F0397}"/>
                  </a:ext>
                </a:extLst>
              </p:cNvPr>
              <p:cNvGrpSpPr/>
              <p:nvPr/>
            </p:nvGrpSpPr>
            <p:grpSpPr>
              <a:xfrm>
                <a:off x="9649097" y="2833581"/>
                <a:ext cx="921930" cy="617838"/>
                <a:chOff x="9649097" y="1805502"/>
                <a:chExt cx="921930" cy="617838"/>
              </a:xfrm>
            </p:grpSpPr>
            <p:sp>
              <p:nvSpPr>
                <p:cNvPr id="221" name="円/楕円 17">
                  <a:extLst>
                    <a:ext uri="{FF2B5EF4-FFF2-40B4-BE49-F238E27FC236}">
                      <a16:creationId xmlns:a16="http://schemas.microsoft.com/office/drawing/2014/main" id="{6BC5E834-EB64-E84D-B379-6A294D05A5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9955891" y="1805502"/>
                  <a:ext cx="615136" cy="61783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/>
                </a:p>
              </p:txBody>
            </p:sp>
            <p:cxnSp>
              <p:nvCxnSpPr>
                <p:cNvPr id="222" name="Rechte verbindingslijn 221">
                  <a:extLst>
                    <a:ext uri="{FF2B5EF4-FFF2-40B4-BE49-F238E27FC236}">
                      <a16:creationId xmlns:a16="http://schemas.microsoft.com/office/drawing/2014/main" id="{D9B9616C-C0D4-4344-A3C8-AC4B43CAFAD6}"/>
                    </a:ext>
                  </a:extLst>
                </p:cNvPr>
                <p:cNvCxnSpPr/>
                <p:nvPr/>
              </p:nvCxnSpPr>
              <p:spPr>
                <a:xfrm flipH="1">
                  <a:off x="9649097" y="2114421"/>
                  <a:ext cx="306794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8" name="Groeperen 117">
                <a:extLst>
                  <a:ext uri="{FF2B5EF4-FFF2-40B4-BE49-F238E27FC236}">
                    <a16:creationId xmlns:a16="http://schemas.microsoft.com/office/drawing/2014/main" id="{4ED7FC32-0AEB-9545-BE26-95305CC55201}"/>
                  </a:ext>
                </a:extLst>
              </p:cNvPr>
              <p:cNvGrpSpPr/>
              <p:nvPr/>
            </p:nvGrpSpPr>
            <p:grpSpPr>
              <a:xfrm>
                <a:off x="9655686" y="3596702"/>
                <a:ext cx="921930" cy="617838"/>
                <a:chOff x="9640551" y="1805502"/>
                <a:chExt cx="921930" cy="617838"/>
              </a:xfrm>
            </p:grpSpPr>
            <p:sp>
              <p:nvSpPr>
                <p:cNvPr id="219" name="円/楕円 17">
                  <a:extLst>
                    <a:ext uri="{FF2B5EF4-FFF2-40B4-BE49-F238E27FC236}">
                      <a16:creationId xmlns:a16="http://schemas.microsoft.com/office/drawing/2014/main" id="{3A801288-B1B1-534B-9E3F-6464738C00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9947345" y="1805502"/>
                  <a:ext cx="615136" cy="61783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/>
                </a:p>
              </p:txBody>
            </p:sp>
            <p:cxnSp>
              <p:nvCxnSpPr>
                <p:cNvPr id="220" name="Rechte verbindingslijn 219">
                  <a:extLst>
                    <a:ext uri="{FF2B5EF4-FFF2-40B4-BE49-F238E27FC236}">
                      <a16:creationId xmlns:a16="http://schemas.microsoft.com/office/drawing/2014/main" id="{56EC075D-A68F-844E-AF43-B0148B2C40B7}"/>
                    </a:ext>
                  </a:extLst>
                </p:cNvPr>
                <p:cNvCxnSpPr/>
                <p:nvPr/>
              </p:nvCxnSpPr>
              <p:spPr>
                <a:xfrm flipH="1">
                  <a:off x="9640551" y="2114421"/>
                  <a:ext cx="306794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9" name="Groeperen 48">
              <a:extLst>
                <a:ext uri="{FF2B5EF4-FFF2-40B4-BE49-F238E27FC236}">
                  <a16:creationId xmlns:a16="http://schemas.microsoft.com/office/drawing/2014/main" id="{4B4C1E1E-05AA-5245-AA77-2E40FC281601}"/>
                </a:ext>
              </a:extLst>
            </p:cNvPr>
            <p:cNvGrpSpPr/>
            <p:nvPr/>
          </p:nvGrpSpPr>
          <p:grpSpPr>
            <a:xfrm rot="10800000">
              <a:off x="6926102" y="1428278"/>
              <a:ext cx="610096" cy="1408821"/>
              <a:chOff x="9649097" y="2070424"/>
              <a:chExt cx="928519" cy="2144116"/>
            </a:xfrm>
          </p:grpSpPr>
          <p:grpSp>
            <p:nvGrpSpPr>
              <p:cNvPr id="207" name="Groeperen 106">
                <a:extLst>
                  <a:ext uri="{FF2B5EF4-FFF2-40B4-BE49-F238E27FC236}">
                    <a16:creationId xmlns:a16="http://schemas.microsoft.com/office/drawing/2014/main" id="{04528722-BD2D-914F-A0BA-A2EAC9E8C567}"/>
                  </a:ext>
                </a:extLst>
              </p:cNvPr>
              <p:cNvGrpSpPr/>
              <p:nvPr/>
            </p:nvGrpSpPr>
            <p:grpSpPr>
              <a:xfrm>
                <a:off x="9649097" y="2070424"/>
                <a:ext cx="921930" cy="617838"/>
                <a:chOff x="9649097" y="1805502"/>
                <a:chExt cx="921930" cy="617838"/>
              </a:xfrm>
            </p:grpSpPr>
            <p:sp>
              <p:nvSpPr>
                <p:cNvPr id="214" name="円/楕円 17">
                  <a:extLst>
                    <a:ext uri="{FF2B5EF4-FFF2-40B4-BE49-F238E27FC236}">
                      <a16:creationId xmlns:a16="http://schemas.microsoft.com/office/drawing/2014/main" id="{0439AE53-3CC4-8B4F-9A4B-B805CAC121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9955891" y="1805502"/>
                  <a:ext cx="615136" cy="61783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/>
                </a:p>
              </p:txBody>
            </p:sp>
            <p:cxnSp>
              <p:nvCxnSpPr>
                <p:cNvPr id="215" name="Rechte verbindingslijn 214">
                  <a:extLst>
                    <a:ext uri="{FF2B5EF4-FFF2-40B4-BE49-F238E27FC236}">
                      <a16:creationId xmlns:a16="http://schemas.microsoft.com/office/drawing/2014/main" id="{DEF8C8CB-C8E5-6E42-9B1A-12BCFE514885}"/>
                    </a:ext>
                  </a:extLst>
                </p:cNvPr>
                <p:cNvCxnSpPr/>
                <p:nvPr/>
              </p:nvCxnSpPr>
              <p:spPr>
                <a:xfrm flipH="1">
                  <a:off x="9649097" y="2114421"/>
                  <a:ext cx="306794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eperen 107">
                <a:extLst>
                  <a:ext uri="{FF2B5EF4-FFF2-40B4-BE49-F238E27FC236}">
                    <a16:creationId xmlns:a16="http://schemas.microsoft.com/office/drawing/2014/main" id="{81DA459C-B7E9-634F-887E-C9E61B918AEA}"/>
                  </a:ext>
                </a:extLst>
              </p:cNvPr>
              <p:cNvGrpSpPr/>
              <p:nvPr/>
            </p:nvGrpSpPr>
            <p:grpSpPr>
              <a:xfrm>
                <a:off x="9649097" y="2833581"/>
                <a:ext cx="921930" cy="617838"/>
                <a:chOff x="9649097" y="1805502"/>
                <a:chExt cx="921930" cy="617838"/>
              </a:xfrm>
            </p:grpSpPr>
            <p:sp>
              <p:nvSpPr>
                <p:cNvPr id="212" name="円/楕円 17">
                  <a:extLst>
                    <a:ext uri="{FF2B5EF4-FFF2-40B4-BE49-F238E27FC236}">
                      <a16:creationId xmlns:a16="http://schemas.microsoft.com/office/drawing/2014/main" id="{B0D75B3A-FE8A-984A-8927-B144EF8036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9955891" y="1805502"/>
                  <a:ext cx="615136" cy="61783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/>
                </a:p>
              </p:txBody>
            </p:sp>
            <p:cxnSp>
              <p:nvCxnSpPr>
                <p:cNvPr id="213" name="Rechte verbindingslijn 212">
                  <a:extLst>
                    <a:ext uri="{FF2B5EF4-FFF2-40B4-BE49-F238E27FC236}">
                      <a16:creationId xmlns:a16="http://schemas.microsoft.com/office/drawing/2014/main" id="{0F23DAC1-09BF-5E49-8FF0-A77A9D67639E}"/>
                    </a:ext>
                  </a:extLst>
                </p:cNvPr>
                <p:cNvCxnSpPr/>
                <p:nvPr/>
              </p:nvCxnSpPr>
              <p:spPr>
                <a:xfrm flipH="1">
                  <a:off x="9649097" y="2114421"/>
                  <a:ext cx="306794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eperen 108">
                <a:extLst>
                  <a:ext uri="{FF2B5EF4-FFF2-40B4-BE49-F238E27FC236}">
                    <a16:creationId xmlns:a16="http://schemas.microsoft.com/office/drawing/2014/main" id="{E12B37A0-4326-DF49-811E-401848BB9E48}"/>
                  </a:ext>
                </a:extLst>
              </p:cNvPr>
              <p:cNvGrpSpPr/>
              <p:nvPr/>
            </p:nvGrpSpPr>
            <p:grpSpPr>
              <a:xfrm>
                <a:off x="9655686" y="3596702"/>
                <a:ext cx="921930" cy="617838"/>
                <a:chOff x="9640551" y="1805502"/>
                <a:chExt cx="921930" cy="617838"/>
              </a:xfrm>
            </p:grpSpPr>
            <p:sp>
              <p:nvSpPr>
                <p:cNvPr id="210" name="円/楕円 17">
                  <a:extLst>
                    <a:ext uri="{FF2B5EF4-FFF2-40B4-BE49-F238E27FC236}">
                      <a16:creationId xmlns:a16="http://schemas.microsoft.com/office/drawing/2014/main" id="{C9DEF19B-AE76-A348-BE7E-044C019FC2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9947345" y="1805502"/>
                  <a:ext cx="615136" cy="61783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/>
                </a:p>
              </p:txBody>
            </p:sp>
            <p:cxnSp>
              <p:nvCxnSpPr>
                <p:cNvPr id="211" name="Rechte verbindingslijn 210">
                  <a:extLst>
                    <a:ext uri="{FF2B5EF4-FFF2-40B4-BE49-F238E27FC236}">
                      <a16:creationId xmlns:a16="http://schemas.microsoft.com/office/drawing/2014/main" id="{321A0069-C569-C54E-A1BC-C6E84D1F09BB}"/>
                    </a:ext>
                  </a:extLst>
                </p:cNvPr>
                <p:cNvCxnSpPr/>
                <p:nvPr/>
              </p:nvCxnSpPr>
              <p:spPr>
                <a:xfrm flipH="1">
                  <a:off x="9640551" y="2114421"/>
                  <a:ext cx="306794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0" name="Tekstvak 149">
              <a:extLst>
                <a:ext uri="{FF2B5EF4-FFF2-40B4-BE49-F238E27FC236}">
                  <a16:creationId xmlns:a16="http://schemas.microsoft.com/office/drawing/2014/main" id="{723B7BE5-8A65-9243-97E6-766A423F091E}"/>
                </a:ext>
              </a:extLst>
            </p:cNvPr>
            <p:cNvSpPr txBox="1"/>
            <p:nvPr/>
          </p:nvSpPr>
          <p:spPr>
            <a:xfrm rot="16200000">
              <a:off x="7848223" y="2057035"/>
              <a:ext cx="1283686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600">
                  <a:solidFill>
                    <a:srgbClr val="C00000"/>
                  </a:solidFill>
                </a:rPr>
                <a:t>Initatives</a:t>
              </a:r>
              <a:endPara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Tekstvak 150">
              <a:extLst>
                <a:ext uri="{FF2B5EF4-FFF2-40B4-BE49-F238E27FC236}">
                  <a16:creationId xmlns:a16="http://schemas.microsoft.com/office/drawing/2014/main" id="{6586186C-D110-0A4F-A69F-EE28DB9D7780}"/>
                </a:ext>
              </a:extLst>
            </p:cNvPr>
            <p:cNvSpPr txBox="1"/>
            <p:nvPr/>
          </p:nvSpPr>
          <p:spPr>
            <a:xfrm rot="16200000">
              <a:off x="8886132" y="2063137"/>
              <a:ext cx="1283686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Solutions</a:t>
              </a:r>
              <a:endPara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52" name="Tekstvak 151">
              <a:extLst>
                <a:ext uri="{FF2B5EF4-FFF2-40B4-BE49-F238E27FC236}">
                  <a16:creationId xmlns:a16="http://schemas.microsoft.com/office/drawing/2014/main" id="{3B11D3E4-97AD-EB4D-BA82-499FA03A2FFB}"/>
                </a:ext>
              </a:extLst>
            </p:cNvPr>
            <p:cNvSpPr txBox="1"/>
            <p:nvPr/>
          </p:nvSpPr>
          <p:spPr>
            <a:xfrm rot="16200000">
              <a:off x="9830351" y="2058701"/>
              <a:ext cx="1283686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600" noProof="0" dirty="0">
                  <a:solidFill>
                    <a:srgbClr val="F6C002"/>
                  </a:solidFill>
                </a:rPr>
                <a:t>User Experience</a:t>
              </a:r>
              <a:endPara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rgbClr val="F6C002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Tekstvak 152">
              <a:extLst>
                <a:ext uri="{FF2B5EF4-FFF2-40B4-BE49-F238E27FC236}">
                  <a16:creationId xmlns:a16="http://schemas.microsoft.com/office/drawing/2014/main" id="{54A422E0-44CA-4048-BCA5-15013163FB23}"/>
                </a:ext>
              </a:extLst>
            </p:cNvPr>
            <p:cNvSpPr txBox="1"/>
            <p:nvPr/>
          </p:nvSpPr>
          <p:spPr>
            <a:xfrm>
              <a:off x="7953929" y="1046240"/>
              <a:ext cx="2418193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Increase</a:t>
              </a:r>
              <a:r>
                <a:rPr kumimoji="0" lang="en-GB" sz="1000" b="0" i="0" u="none" strike="noStrike" kern="1200" cap="none" spc="0" normalizeH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Digitalization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4" name="Tekstvak 153">
              <a:extLst>
                <a:ext uri="{FF2B5EF4-FFF2-40B4-BE49-F238E27FC236}">
                  <a16:creationId xmlns:a16="http://schemas.microsoft.com/office/drawing/2014/main" id="{D34D8CE1-B918-D743-A0D2-B430FC55AC5F}"/>
                </a:ext>
              </a:extLst>
            </p:cNvPr>
            <p:cNvSpPr txBox="1"/>
            <p:nvPr/>
          </p:nvSpPr>
          <p:spPr>
            <a:xfrm>
              <a:off x="8054066" y="2987846"/>
              <a:ext cx="2418193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1000" dirty="0">
                  <a:solidFill>
                    <a:schemeClr val="bg1"/>
                  </a:solidFill>
                </a:rPr>
                <a:t>Reduce Costs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Tekstvak 154">
              <a:extLst>
                <a:ext uri="{FF2B5EF4-FFF2-40B4-BE49-F238E27FC236}">
                  <a16:creationId xmlns:a16="http://schemas.microsoft.com/office/drawing/2014/main" id="{2E45EDEF-BC91-784B-A153-80DE37CC533D}"/>
                </a:ext>
              </a:extLst>
            </p:cNvPr>
            <p:cNvSpPr txBox="1"/>
            <p:nvPr/>
          </p:nvSpPr>
          <p:spPr>
            <a:xfrm>
              <a:off x="8054066" y="1286828"/>
              <a:ext cx="2418193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Stream</a:t>
              </a:r>
              <a:r>
                <a:rPr kumimoji="0" lang="en-GB" sz="700" b="0" i="0" u="none" strike="noStrike" kern="1200" cap="none" spc="0" normalizeH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Line </a:t>
              </a: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Governance</a:t>
              </a:r>
            </a:p>
          </p:txBody>
        </p:sp>
        <p:sp>
          <p:nvSpPr>
            <p:cNvPr id="156" name="Tekstvak 155">
              <a:extLst>
                <a:ext uri="{FF2B5EF4-FFF2-40B4-BE49-F238E27FC236}">
                  <a16:creationId xmlns:a16="http://schemas.microsoft.com/office/drawing/2014/main" id="{94A50384-C553-E947-9F6A-E586719ACACA}"/>
                </a:ext>
              </a:extLst>
            </p:cNvPr>
            <p:cNvSpPr txBox="1"/>
            <p:nvPr/>
          </p:nvSpPr>
          <p:spPr>
            <a:xfrm>
              <a:off x="8037160" y="2814881"/>
              <a:ext cx="2418193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700" dirty="0"/>
                <a:t>Smart </a:t>
              </a: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Sourcing</a:t>
              </a:r>
            </a:p>
          </p:txBody>
        </p:sp>
        <p:grpSp>
          <p:nvGrpSpPr>
            <p:cNvPr id="157" name="Shape 544">
              <a:extLst>
                <a:ext uri="{FF2B5EF4-FFF2-40B4-BE49-F238E27FC236}">
                  <a16:creationId xmlns:a16="http://schemas.microsoft.com/office/drawing/2014/main" id="{EFDCCD78-D4A2-2F4E-87C7-F7281D7E8B44}"/>
                </a:ext>
              </a:extLst>
            </p:cNvPr>
            <p:cNvGrpSpPr/>
            <p:nvPr/>
          </p:nvGrpSpPr>
          <p:grpSpPr>
            <a:xfrm>
              <a:off x="7012366" y="2028227"/>
              <a:ext cx="236741" cy="194368"/>
              <a:chOff x="2599525" y="3688600"/>
              <a:chExt cx="428675" cy="351950"/>
            </a:xfrm>
          </p:grpSpPr>
          <p:sp>
            <p:nvSpPr>
              <p:cNvPr id="204" name="Shape 545">
                <a:extLst>
                  <a:ext uri="{FF2B5EF4-FFF2-40B4-BE49-F238E27FC236}">
                    <a16:creationId xmlns:a16="http://schemas.microsoft.com/office/drawing/2014/main" id="{2747B18B-2A5A-2C4F-9A7E-246FD1FC94F1}"/>
                  </a:ext>
                </a:extLst>
              </p:cNvPr>
              <p:cNvSpPr/>
              <p:nvPr/>
            </p:nvSpPr>
            <p:spPr>
              <a:xfrm>
                <a:off x="2599525" y="3688600"/>
                <a:ext cx="428675" cy="168675"/>
              </a:xfrm>
              <a:custGeom>
                <a:avLst/>
                <a:gdLst/>
                <a:ahLst/>
                <a:cxnLst/>
                <a:rect l="0" t="0" r="0" b="0"/>
                <a:pathLst>
                  <a:path w="17147" h="6747" fill="none" extrusionOk="0">
                    <a:moveTo>
                      <a:pt x="16660" y="1876"/>
                    </a:moveTo>
                    <a:lnTo>
                      <a:pt x="11594" y="1876"/>
                    </a:lnTo>
                    <a:lnTo>
                      <a:pt x="11594" y="1462"/>
                    </a:lnTo>
                    <a:lnTo>
                      <a:pt x="11594" y="1462"/>
                    </a:lnTo>
                    <a:lnTo>
                      <a:pt x="11594" y="1316"/>
                    </a:lnTo>
                    <a:lnTo>
                      <a:pt x="11569" y="1170"/>
                    </a:lnTo>
                    <a:lnTo>
                      <a:pt x="11472" y="902"/>
                    </a:lnTo>
                    <a:lnTo>
                      <a:pt x="11350" y="658"/>
                    </a:lnTo>
                    <a:lnTo>
                      <a:pt x="11155" y="439"/>
                    </a:lnTo>
                    <a:lnTo>
                      <a:pt x="10961" y="268"/>
                    </a:lnTo>
                    <a:lnTo>
                      <a:pt x="10693" y="122"/>
                    </a:lnTo>
                    <a:lnTo>
                      <a:pt x="10425" y="49"/>
                    </a:lnTo>
                    <a:lnTo>
                      <a:pt x="10279" y="25"/>
                    </a:lnTo>
                    <a:lnTo>
                      <a:pt x="10133" y="1"/>
                    </a:lnTo>
                    <a:lnTo>
                      <a:pt x="7015" y="1"/>
                    </a:lnTo>
                    <a:lnTo>
                      <a:pt x="7015" y="1"/>
                    </a:lnTo>
                    <a:lnTo>
                      <a:pt x="6869" y="25"/>
                    </a:lnTo>
                    <a:lnTo>
                      <a:pt x="6723" y="49"/>
                    </a:lnTo>
                    <a:lnTo>
                      <a:pt x="6455" y="122"/>
                    </a:lnTo>
                    <a:lnTo>
                      <a:pt x="6187" y="268"/>
                    </a:lnTo>
                    <a:lnTo>
                      <a:pt x="5992" y="439"/>
                    </a:lnTo>
                    <a:lnTo>
                      <a:pt x="5797" y="658"/>
                    </a:lnTo>
                    <a:lnTo>
                      <a:pt x="5676" y="902"/>
                    </a:lnTo>
                    <a:lnTo>
                      <a:pt x="5578" y="1170"/>
                    </a:lnTo>
                    <a:lnTo>
                      <a:pt x="5554" y="1316"/>
                    </a:lnTo>
                    <a:lnTo>
                      <a:pt x="5554" y="1462"/>
                    </a:lnTo>
                    <a:lnTo>
                      <a:pt x="5554" y="1876"/>
                    </a:lnTo>
                    <a:lnTo>
                      <a:pt x="488" y="1876"/>
                    </a:lnTo>
                    <a:lnTo>
                      <a:pt x="488" y="1876"/>
                    </a:lnTo>
                    <a:lnTo>
                      <a:pt x="391" y="1876"/>
                    </a:lnTo>
                    <a:lnTo>
                      <a:pt x="293" y="1900"/>
                    </a:lnTo>
                    <a:lnTo>
                      <a:pt x="220" y="1949"/>
                    </a:lnTo>
                    <a:lnTo>
                      <a:pt x="147" y="2022"/>
                    </a:lnTo>
                    <a:lnTo>
                      <a:pt x="74" y="2071"/>
                    </a:lnTo>
                    <a:lnTo>
                      <a:pt x="50" y="2168"/>
                    </a:lnTo>
                    <a:lnTo>
                      <a:pt x="1" y="2266"/>
                    </a:lnTo>
                    <a:lnTo>
                      <a:pt x="1" y="2363"/>
                    </a:lnTo>
                    <a:lnTo>
                      <a:pt x="1" y="5773"/>
                    </a:lnTo>
                    <a:lnTo>
                      <a:pt x="1" y="5773"/>
                    </a:lnTo>
                    <a:lnTo>
                      <a:pt x="25" y="5967"/>
                    </a:lnTo>
                    <a:lnTo>
                      <a:pt x="74" y="6138"/>
                    </a:lnTo>
                    <a:lnTo>
                      <a:pt x="171" y="6308"/>
                    </a:lnTo>
                    <a:lnTo>
                      <a:pt x="293" y="6455"/>
                    </a:lnTo>
                    <a:lnTo>
                      <a:pt x="439" y="6576"/>
                    </a:lnTo>
                    <a:lnTo>
                      <a:pt x="585" y="6674"/>
                    </a:lnTo>
                    <a:lnTo>
                      <a:pt x="780" y="6722"/>
                    </a:lnTo>
                    <a:lnTo>
                      <a:pt x="975" y="6747"/>
                    </a:lnTo>
                    <a:lnTo>
                      <a:pt x="7721" y="6747"/>
                    </a:lnTo>
                    <a:lnTo>
                      <a:pt x="7721" y="6138"/>
                    </a:lnTo>
                    <a:lnTo>
                      <a:pt x="7721" y="6138"/>
                    </a:lnTo>
                    <a:lnTo>
                      <a:pt x="7746" y="6041"/>
                    </a:lnTo>
                    <a:lnTo>
                      <a:pt x="7770" y="5967"/>
                    </a:lnTo>
                    <a:lnTo>
                      <a:pt x="7819" y="5870"/>
                    </a:lnTo>
                    <a:lnTo>
                      <a:pt x="7868" y="5797"/>
                    </a:lnTo>
                    <a:lnTo>
                      <a:pt x="7941" y="5748"/>
                    </a:lnTo>
                    <a:lnTo>
                      <a:pt x="8038" y="5700"/>
                    </a:lnTo>
                    <a:lnTo>
                      <a:pt x="8111" y="5675"/>
                    </a:lnTo>
                    <a:lnTo>
                      <a:pt x="8209" y="5651"/>
                    </a:lnTo>
                    <a:lnTo>
                      <a:pt x="8939" y="5651"/>
                    </a:lnTo>
                    <a:lnTo>
                      <a:pt x="8939" y="5651"/>
                    </a:lnTo>
                    <a:lnTo>
                      <a:pt x="9037" y="5675"/>
                    </a:lnTo>
                    <a:lnTo>
                      <a:pt x="9110" y="5700"/>
                    </a:lnTo>
                    <a:lnTo>
                      <a:pt x="9207" y="5748"/>
                    </a:lnTo>
                    <a:lnTo>
                      <a:pt x="9280" y="5797"/>
                    </a:lnTo>
                    <a:lnTo>
                      <a:pt x="9329" y="5870"/>
                    </a:lnTo>
                    <a:lnTo>
                      <a:pt x="9378" y="5967"/>
                    </a:lnTo>
                    <a:lnTo>
                      <a:pt x="9402" y="6041"/>
                    </a:lnTo>
                    <a:lnTo>
                      <a:pt x="9426" y="6138"/>
                    </a:lnTo>
                    <a:lnTo>
                      <a:pt x="9426" y="6747"/>
                    </a:lnTo>
                    <a:lnTo>
                      <a:pt x="16173" y="6747"/>
                    </a:lnTo>
                    <a:lnTo>
                      <a:pt x="16173" y="6747"/>
                    </a:lnTo>
                    <a:lnTo>
                      <a:pt x="16367" y="6722"/>
                    </a:lnTo>
                    <a:lnTo>
                      <a:pt x="16562" y="6674"/>
                    </a:lnTo>
                    <a:lnTo>
                      <a:pt x="16708" y="6576"/>
                    </a:lnTo>
                    <a:lnTo>
                      <a:pt x="16855" y="6455"/>
                    </a:lnTo>
                    <a:lnTo>
                      <a:pt x="16976" y="6308"/>
                    </a:lnTo>
                    <a:lnTo>
                      <a:pt x="17074" y="6138"/>
                    </a:lnTo>
                    <a:lnTo>
                      <a:pt x="17122" y="5967"/>
                    </a:lnTo>
                    <a:lnTo>
                      <a:pt x="17147" y="5773"/>
                    </a:lnTo>
                    <a:lnTo>
                      <a:pt x="17147" y="2363"/>
                    </a:lnTo>
                    <a:lnTo>
                      <a:pt x="17147" y="2363"/>
                    </a:lnTo>
                    <a:lnTo>
                      <a:pt x="17147" y="2266"/>
                    </a:lnTo>
                    <a:lnTo>
                      <a:pt x="17098" y="2168"/>
                    </a:lnTo>
                    <a:lnTo>
                      <a:pt x="17074" y="2071"/>
                    </a:lnTo>
                    <a:lnTo>
                      <a:pt x="17001" y="2022"/>
                    </a:lnTo>
                    <a:lnTo>
                      <a:pt x="16928" y="1949"/>
                    </a:lnTo>
                    <a:lnTo>
                      <a:pt x="16855" y="1900"/>
                    </a:lnTo>
                    <a:lnTo>
                      <a:pt x="16757" y="1876"/>
                    </a:lnTo>
                    <a:lnTo>
                      <a:pt x="16660" y="1876"/>
                    </a:lnTo>
                    <a:lnTo>
                      <a:pt x="16660" y="1876"/>
                    </a:lnTo>
                    <a:close/>
                    <a:moveTo>
                      <a:pt x="10620" y="1876"/>
                    </a:moveTo>
                    <a:lnTo>
                      <a:pt x="6528" y="1876"/>
                    </a:lnTo>
                    <a:lnTo>
                      <a:pt x="6528" y="1462"/>
                    </a:lnTo>
                    <a:lnTo>
                      <a:pt x="6528" y="1462"/>
                    </a:lnTo>
                    <a:lnTo>
                      <a:pt x="6528" y="1364"/>
                    </a:lnTo>
                    <a:lnTo>
                      <a:pt x="6577" y="1291"/>
                    </a:lnTo>
                    <a:lnTo>
                      <a:pt x="6601" y="1194"/>
                    </a:lnTo>
                    <a:lnTo>
                      <a:pt x="6674" y="1121"/>
                    </a:lnTo>
                    <a:lnTo>
                      <a:pt x="6747" y="1072"/>
                    </a:lnTo>
                    <a:lnTo>
                      <a:pt x="6820" y="1023"/>
                    </a:lnTo>
                    <a:lnTo>
                      <a:pt x="6918" y="999"/>
                    </a:lnTo>
                    <a:lnTo>
                      <a:pt x="7015" y="975"/>
                    </a:lnTo>
                    <a:lnTo>
                      <a:pt x="10133" y="975"/>
                    </a:lnTo>
                    <a:lnTo>
                      <a:pt x="10133" y="975"/>
                    </a:lnTo>
                    <a:lnTo>
                      <a:pt x="10230" y="999"/>
                    </a:lnTo>
                    <a:lnTo>
                      <a:pt x="10327" y="1023"/>
                    </a:lnTo>
                    <a:lnTo>
                      <a:pt x="10400" y="1072"/>
                    </a:lnTo>
                    <a:lnTo>
                      <a:pt x="10474" y="1121"/>
                    </a:lnTo>
                    <a:lnTo>
                      <a:pt x="10547" y="1194"/>
                    </a:lnTo>
                    <a:lnTo>
                      <a:pt x="10571" y="1291"/>
                    </a:lnTo>
                    <a:lnTo>
                      <a:pt x="10620" y="1364"/>
                    </a:lnTo>
                    <a:lnTo>
                      <a:pt x="10620" y="1462"/>
                    </a:lnTo>
                    <a:lnTo>
                      <a:pt x="10620" y="1876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100"/>
              </a:p>
            </p:txBody>
          </p:sp>
          <p:sp>
            <p:nvSpPr>
              <p:cNvPr id="205" name="Shape 546">
                <a:extLst>
                  <a:ext uri="{FF2B5EF4-FFF2-40B4-BE49-F238E27FC236}">
                    <a16:creationId xmlns:a16="http://schemas.microsoft.com/office/drawing/2014/main" id="{55D78924-8E20-7C4C-B6EA-23795215919F}"/>
                  </a:ext>
                </a:extLst>
              </p:cNvPr>
              <p:cNvSpPr/>
              <p:nvPr/>
            </p:nvSpPr>
            <p:spPr>
              <a:xfrm>
                <a:off x="2792550" y="3862125"/>
                <a:ext cx="42650" cy="23775"/>
              </a:xfrm>
              <a:custGeom>
                <a:avLst/>
                <a:gdLst/>
                <a:ahLst/>
                <a:cxnLst/>
                <a:rect l="0" t="0" r="0" b="0"/>
                <a:pathLst>
                  <a:path w="1706" h="951" fill="none" extrusionOk="0">
                    <a:moveTo>
                      <a:pt x="1705" y="1"/>
                    </a:moveTo>
                    <a:lnTo>
                      <a:pt x="1705" y="463"/>
                    </a:lnTo>
                    <a:lnTo>
                      <a:pt x="1705" y="463"/>
                    </a:lnTo>
                    <a:lnTo>
                      <a:pt x="1681" y="561"/>
                    </a:lnTo>
                    <a:lnTo>
                      <a:pt x="1657" y="658"/>
                    </a:lnTo>
                    <a:lnTo>
                      <a:pt x="1608" y="756"/>
                    </a:lnTo>
                    <a:lnTo>
                      <a:pt x="1559" y="804"/>
                    </a:lnTo>
                    <a:lnTo>
                      <a:pt x="1486" y="877"/>
                    </a:lnTo>
                    <a:lnTo>
                      <a:pt x="1389" y="926"/>
                    </a:lnTo>
                    <a:lnTo>
                      <a:pt x="1316" y="951"/>
                    </a:lnTo>
                    <a:lnTo>
                      <a:pt x="1218" y="951"/>
                    </a:lnTo>
                    <a:lnTo>
                      <a:pt x="488" y="951"/>
                    </a:lnTo>
                    <a:lnTo>
                      <a:pt x="488" y="951"/>
                    </a:lnTo>
                    <a:lnTo>
                      <a:pt x="390" y="951"/>
                    </a:lnTo>
                    <a:lnTo>
                      <a:pt x="317" y="926"/>
                    </a:lnTo>
                    <a:lnTo>
                      <a:pt x="220" y="877"/>
                    </a:lnTo>
                    <a:lnTo>
                      <a:pt x="147" y="804"/>
                    </a:lnTo>
                    <a:lnTo>
                      <a:pt x="98" y="756"/>
                    </a:lnTo>
                    <a:lnTo>
                      <a:pt x="49" y="658"/>
                    </a:lnTo>
                    <a:lnTo>
                      <a:pt x="25" y="561"/>
                    </a:lnTo>
                    <a:lnTo>
                      <a:pt x="0" y="463"/>
                    </a:lnTo>
                    <a:lnTo>
                      <a:pt x="0" y="1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100"/>
              </a:p>
            </p:txBody>
          </p:sp>
          <p:sp>
            <p:nvSpPr>
              <p:cNvPr id="206" name="Shape 547">
                <a:extLst>
                  <a:ext uri="{FF2B5EF4-FFF2-40B4-BE49-F238E27FC236}">
                    <a16:creationId xmlns:a16="http://schemas.microsoft.com/office/drawing/2014/main" id="{435BAA7A-59F8-F54F-AA54-0E239B3FC081}"/>
                  </a:ext>
                </a:extLst>
              </p:cNvPr>
              <p:cNvSpPr/>
              <p:nvPr/>
            </p:nvSpPr>
            <p:spPr>
              <a:xfrm>
                <a:off x="2599525" y="3852375"/>
                <a:ext cx="428675" cy="188175"/>
              </a:xfrm>
              <a:custGeom>
                <a:avLst/>
                <a:gdLst/>
                <a:ahLst/>
                <a:cxnLst/>
                <a:rect l="0" t="0" r="0" b="0"/>
                <a:pathLst>
                  <a:path w="17147" h="7527" fill="none" extrusionOk="0">
                    <a:moveTo>
                      <a:pt x="1" y="1"/>
                    </a:moveTo>
                    <a:lnTo>
                      <a:pt x="1" y="7040"/>
                    </a:lnTo>
                    <a:lnTo>
                      <a:pt x="1" y="7040"/>
                    </a:lnTo>
                    <a:lnTo>
                      <a:pt x="1" y="7137"/>
                    </a:lnTo>
                    <a:lnTo>
                      <a:pt x="50" y="7210"/>
                    </a:lnTo>
                    <a:lnTo>
                      <a:pt x="74" y="7307"/>
                    </a:lnTo>
                    <a:lnTo>
                      <a:pt x="147" y="7381"/>
                    </a:lnTo>
                    <a:lnTo>
                      <a:pt x="220" y="7429"/>
                    </a:lnTo>
                    <a:lnTo>
                      <a:pt x="293" y="7478"/>
                    </a:lnTo>
                    <a:lnTo>
                      <a:pt x="391" y="7502"/>
                    </a:lnTo>
                    <a:lnTo>
                      <a:pt x="488" y="7527"/>
                    </a:lnTo>
                    <a:lnTo>
                      <a:pt x="16660" y="7527"/>
                    </a:lnTo>
                    <a:lnTo>
                      <a:pt x="16660" y="7527"/>
                    </a:lnTo>
                    <a:lnTo>
                      <a:pt x="16757" y="7502"/>
                    </a:lnTo>
                    <a:lnTo>
                      <a:pt x="16855" y="7478"/>
                    </a:lnTo>
                    <a:lnTo>
                      <a:pt x="16928" y="7429"/>
                    </a:lnTo>
                    <a:lnTo>
                      <a:pt x="17001" y="7381"/>
                    </a:lnTo>
                    <a:lnTo>
                      <a:pt x="17074" y="7307"/>
                    </a:lnTo>
                    <a:lnTo>
                      <a:pt x="17098" y="7210"/>
                    </a:lnTo>
                    <a:lnTo>
                      <a:pt x="17147" y="7137"/>
                    </a:lnTo>
                    <a:lnTo>
                      <a:pt x="17147" y="7040"/>
                    </a:lnTo>
                    <a:lnTo>
                      <a:pt x="17147" y="1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100"/>
              </a:p>
            </p:txBody>
          </p:sp>
        </p:grpSp>
        <p:sp>
          <p:nvSpPr>
            <p:cNvPr id="158" name="Shape 509">
              <a:extLst>
                <a:ext uri="{FF2B5EF4-FFF2-40B4-BE49-F238E27FC236}">
                  <a16:creationId xmlns:a16="http://schemas.microsoft.com/office/drawing/2014/main" id="{452048C5-CA3C-A74A-9BED-6EE72C516EC7}"/>
                </a:ext>
              </a:extLst>
            </p:cNvPr>
            <p:cNvSpPr/>
            <p:nvPr/>
          </p:nvSpPr>
          <p:spPr>
            <a:xfrm>
              <a:off x="11202521" y="1487027"/>
              <a:ext cx="163441" cy="283145"/>
            </a:xfrm>
            <a:custGeom>
              <a:avLst/>
              <a:gdLst/>
              <a:ahLst/>
              <a:cxnLst/>
              <a:rect l="0" t="0" r="0" b="0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noFill/>
            <a:ln w="1905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100"/>
            </a:p>
          </p:txBody>
        </p:sp>
        <p:sp>
          <p:nvSpPr>
            <p:cNvPr id="159" name="Shape 495">
              <a:extLst>
                <a:ext uri="{FF2B5EF4-FFF2-40B4-BE49-F238E27FC236}">
                  <a16:creationId xmlns:a16="http://schemas.microsoft.com/office/drawing/2014/main" id="{02F17FCD-D5F0-C84F-87DF-88EF29926DE9}"/>
                </a:ext>
              </a:extLst>
            </p:cNvPr>
            <p:cNvSpPr/>
            <p:nvPr/>
          </p:nvSpPr>
          <p:spPr>
            <a:xfrm>
              <a:off x="11183501" y="2016174"/>
              <a:ext cx="210508" cy="221940"/>
            </a:xfrm>
            <a:custGeom>
              <a:avLst/>
              <a:gdLst/>
              <a:ahLst/>
              <a:cxnLst/>
              <a:rect l="0" t="0" r="0" b="0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905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100"/>
            </a:p>
          </p:txBody>
        </p:sp>
        <p:grpSp>
          <p:nvGrpSpPr>
            <p:cNvPr id="160" name="Shape 569">
              <a:extLst>
                <a:ext uri="{FF2B5EF4-FFF2-40B4-BE49-F238E27FC236}">
                  <a16:creationId xmlns:a16="http://schemas.microsoft.com/office/drawing/2014/main" id="{9D475326-36C3-4347-8AFE-55DD102252B4}"/>
                </a:ext>
              </a:extLst>
            </p:cNvPr>
            <p:cNvGrpSpPr/>
            <p:nvPr/>
          </p:nvGrpSpPr>
          <p:grpSpPr>
            <a:xfrm>
              <a:off x="6995371" y="1502945"/>
              <a:ext cx="258265" cy="258265"/>
              <a:chOff x="5941025" y="3634400"/>
              <a:chExt cx="467650" cy="467650"/>
            </a:xfrm>
          </p:grpSpPr>
          <p:sp>
            <p:nvSpPr>
              <p:cNvPr id="198" name="Shape 570">
                <a:extLst>
                  <a:ext uri="{FF2B5EF4-FFF2-40B4-BE49-F238E27FC236}">
                    <a16:creationId xmlns:a16="http://schemas.microsoft.com/office/drawing/2014/main" id="{C7B9C1DF-1AB1-1E42-AA8A-317C2960CC42}"/>
                  </a:ext>
                </a:extLst>
              </p:cNvPr>
              <p:cNvSpPr/>
              <p:nvPr/>
            </p:nvSpPr>
            <p:spPr>
              <a:xfrm>
                <a:off x="5941025" y="3634400"/>
                <a:ext cx="467650" cy="467650"/>
              </a:xfrm>
              <a:custGeom>
                <a:avLst/>
                <a:gdLst/>
                <a:ahLst/>
                <a:cxnLst/>
                <a:rect l="0" t="0" r="0" b="0"/>
                <a:pathLst>
                  <a:path w="18706" h="18706" fill="none" extrusionOk="0">
                    <a:moveTo>
                      <a:pt x="9353" y="1"/>
                    </a:moveTo>
                    <a:lnTo>
                      <a:pt x="9353" y="1"/>
                    </a:lnTo>
                    <a:lnTo>
                      <a:pt x="8866" y="25"/>
                    </a:lnTo>
                    <a:lnTo>
                      <a:pt x="8403" y="50"/>
                    </a:lnTo>
                    <a:lnTo>
                      <a:pt x="7940" y="123"/>
                    </a:lnTo>
                    <a:lnTo>
                      <a:pt x="7478" y="196"/>
                    </a:lnTo>
                    <a:lnTo>
                      <a:pt x="7015" y="293"/>
                    </a:lnTo>
                    <a:lnTo>
                      <a:pt x="6577" y="439"/>
                    </a:lnTo>
                    <a:lnTo>
                      <a:pt x="6138" y="585"/>
                    </a:lnTo>
                    <a:lnTo>
                      <a:pt x="5724" y="732"/>
                    </a:lnTo>
                    <a:lnTo>
                      <a:pt x="5310" y="926"/>
                    </a:lnTo>
                    <a:lnTo>
                      <a:pt x="4896" y="1146"/>
                    </a:lnTo>
                    <a:lnTo>
                      <a:pt x="4506" y="1365"/>
                    </a:lnTo>
                    <a:lnTo>
                      <a:pt x="4117" y="1608"/>
                    </a:lnTo>
                    <a:lnTo>
                      <a:pt x="3751" y="1876"/>
                    </a:lnTo>
                    <a:lnTo>
                      <a:pt x="3410" y="2144"/>
                    </a:lnTo>
                    <a:lnTo>
                      <a:pt x="3069" y="2436"/>
                    </a:lnTo>
                    <a:lnTo>
                      <a:pt x="2753" y="2753"/>
                    </a:lnTo>
                    <a:lnTo>
                      <a:pt x="2436" y="3070"/>
                    </a:lnTo>
                    <a:lnTo>
                      <a:pt x="2144" y="3411"/>
                    </a:lnTo>
                    <a:lnTo>
                      <a:pt x="1876" y="3752"/>
                    </a:lnTo>
                    <a:lnTo>
                      <a:pt x="1608" y="4117"/>
                    </a:lnTo>
                    <a:lnTo>
                      <a:pt x="1365" y="4507"/>
                    </a:lnTo>
                    <a:lnTo>
                      <a:pt x="1145" y="4896"/>
                    </a:lnTo>
                    <a:lnTo>
                      <a:pt x="926" y="5310"/>
                    </a:lnTo>
                    <a:lnTo>
                      <a:pt x="731" y="5724"/>
                    </a:lnTo>
                    <a:lnTo>
                      <a:pt x="585" y="6138"/>
                    </a:lnTo>
                    <a:lnTo>
                      <a:pt x="439" y="6577"/>
                    </a:lnTo>
                    <a:lnTo>
                      <a:pt x="293" y="7015"/>
                    </a:lnTo>
                    <a:lnTo>
                      <a:pt x="196" y="7478"/>
                    </a:lnTo>
                    <a:lnTo>
                      <a:pt x="123" y="7941"/>
                    </a:lnTo>
                    <a:lnTo>
                      <a:pt x="49" y="8403"/>
                    </a:lnTo>
                    <a:lnTo>
                      <a:pt x="25" y="8866"/>
                    </a:lnTo>
                    <a:lnTo>
                      <a:pt x="1" y="9353"/>
                    </a:lnTo>
                    <a:lnTo>
                      <a:pt x="1" y="9353"/>
                    </a:lnTo>
                    <a:lnTo>
                      <a:pt x="25" y="9840"/>
                    </a:lnTo>
                    <a:lnTo>
                      <a:pt x="49" y="10303"/>
                    </a:lnTo>
                    <a:lnTo>
                      <a:pt x="123" y="10766"/>
                    </a:lnTo>
                    <a:lnTo>
                      <a:pt x="196" y="11229"/>
                    </a:lnTo>
                    <a:lnTo>
                      <a:pt x="293" y="11691"/>
                    </a:lnTo>
                    <a:lnTo>
                      <a:pt x="439" y="12130"/>
                    </a:lnTo>
                    <a:lnTo>
                      <a:pt x="585" y="12568"/>
                    </a:lnTo>
                    <a:lnTo>
                      <a:pt x="731" y="12982"/>
                    </a:lnTo>
                    <a:lnTo>
                      <a:pt x="926" y="13396"/>
                    </a:lnTo>
                    <a:lnTo>
                      <a:pt x="1145" y="13810"/>
                    </a:lnTo>
                    <a:lnTo>
                      <a:pt x="1365" y="14200"/>
                    </a:lnTo>
                    <a:lnTo>
                      <a:pt x="1608" y="14590"/>
                    </a:lnTo>
                    <a:lnTo>
                      <a:pt x="1876" y="14955"/>
                    </a:lnTo>
                    <a:lnTo>
                      <a:pt x="2144" y="15296"/>
                    </a:lnTo>
                    <a:lnTo>
                      <a:pt x="2436" y="15637"/>
                    </a:lnTo>
                    <a:lnTo>
                      <a:pt x="2753" y="15953"/>
                    </a:lnTo>
                    <a:lnTo>
                      <a:pt x="3069" y="16270"/>
                    </a:lnTo>
                    <a:lnTo>
                      <a:pt x="3410" y="16562"/>
                    </a:lnTo>
                    <a:lnTo>
                      <a:pt x="3751" y="16830"/>
                    </a:lnTo>
                    <a:lnTo>
                      <a:pt x="4117" y="17098"/>
                    </a:lnTo>
                    <a:lnTo>
                      <a:pt x="4506" y="17342"/>
                    </a:lnTo>
                    <a:lnTo>
                      <a:pt x="4896" y="17561"/>
                    </a:lnTo>
                    <a:lnTo>
                      <a:pt x="5310" y="17780"/>
                    </a:lnTo>
                    <a:lnTo>
                      <a:pt x="5724" y="17975"/>
                    </a:lnTo>
                    <a:lnTo>
                      <a:pt x="6138" y="18121"/>
                    </a:lnTo>
                    <a:lnTo>
                      <a:pt x="6577" y="18267"/>
                    </a:lnTo>
                    <a:lnTo>
                      <a:pt x="7015" y="18413"/>
                    </a:lnTo>
                    <a:lnTo>
                      <a:pt x="7478" y="18511"/>
                    </a:lnTo>
                    <a:lnTo>
                      <a:pt x="7940" y="18584"/>
                    </a:lnTo>
                    <a:lnTo>
                      <a:pt x="8403" y="18657"/>
                    </a:lnTo>
                    <a:lnTo>
                      <a:pt x="8866" y="18681"/>
                    </a:lnTo>
                    <a:lnTo>
                      <a:pt x="9353" y="18706"/>
                    </a:lnTo>
                    <a:lnTo>
                      <a:pt x="9353" y="18706"/>
                    </a:lnTo>
                    <a:lnTo>
                      <a:pt x="9840" y="18681"/>
                    </a:lnTo>
                    <a:lnTo>
                      <a:pt x="10303" y="18657"/>
                    </a:lnTo>
                    <a:lnTo>
                      <a:pt x="10766" y="18584"/>
                    </a:lnTo>
                    <a:lnTo>
                      <a:pt x="11228" y="18511"/>
                    </a:lnTo>
                    <a:lnTo>
                      <a:pt x="11691" y="18413"/>
                    </a:lnTo>
                    <a:lnTo>
                      <a:pt x="12130" y="18267"/>
                    </a:lnTo>
                    <a:lnTo>
                      <a:pt x="12568" y="18121"/>
                    </a:lnTo>
                    <a:lnTo>
                      <a:pt x="12982" y="17975"/>
                    </a:lnTo>
                    <a:lnTo>
                      <a:pt x="13396" y="17780"/>
                    </a:lnTo>
                    <a:lnTo>
                      <a:pt x="13810" y="17561"/>
                    </a:lnTo>
                    <a:lnTo>
                      <a:pt x="14200" y="17342"/>
                    </a:lnTo>
                    <a:lnTo>
                      <a:pt x="14589" y="17098"/>
                    </a:lnTo>
                    <a:lnTo>
                      <a:pt x="14955" y="16830"/>
                    </a:lnTo>
                    <a:lnTo>
                      <a:pt x="15296" y="16562"/>
                    </a:lnTo>
                    <a:lnTo>
                      <a:pt x="15637" y="16270"/>
                    </a:lnTo>
                    <a:lnTo>
                      <a:pt x="15953" y="15953"/>
                    </a:lnTo>
                    <a:lnTo>
                      <a:pt x="16270" y="15637"/>
                    </a:lnTo>
                    <a:lnTo>
                      <a:pt x="16562" y="15296"/>
                    </a:lnTo>
                    <a:lnTo>
                      <a:pt x="16830" y="14955"/>
                    </a:lnTo>
                    <a:lnTo>
                      <a:pt x="17098" y="14590"/>
                    </a:lnTo>
                    <a:lnTo>
                      <a:pt x="17341" y="14200"/>
                    </a:lnTo>
                    <a:lnTo>
                      <a:pt x="17561" y="13810"/>
                    </a:lnTo>
                    <a:lnTo>
                      <a:pt x="17780" y="13396"/>
                    </a:lnTo>
                    <a:lnTo>
                      <a:pt x="17975" y="12982"/>
                    </a:lnTo>
                    <a:lnTo>
                      <a:pt x="18121" y="12568"/>
                    </a:lnTo>
                    <a:lnTo>
                      <a:pt x="18267" y="12130"/>
                    </a:lnTo>
                    <a:lnTo>
                      <a:pt x="18413" y="11691"/>
                    </a:lnTo>
                    <a:lnTo>
                      <a:pt x="18511" y="11229"/>
                    </a:lnTo>
                    <a:lnTo>
                      <a:pt x="18584" y="10766"/>
                    </a:lnTo>
                    <a:lnTo>
                      <a:pt x="18657" y="10303"/>
                    </a:lnTo>
                    <a:lnTo>
                      <a:pt x="18681" y="9840"/>
                    </a:lnTo>
                    <a:lnTo>
                      <a:pt x="18705" y="9353"/>
                    </a:lnTo>
                    <a:lnTo>
                      <a:pt x="18705" y="9353"/>
                    </a:lnTo>
                    <a:lnTo>
                      <a:pt x="18681" y="8866"/>
                    </a:lnTo>
                    <a:lnTo>
                      <a:pt x="18657" y="8403"/>
                    </a:lnTo>
                    <a:lnTo>
                      <a:pt x="18584" y="7941"/>
                    </a:lnTo>
                    <a:lnTo>
                      <a:pt x="18511" y="7478"/>
                    </a:lnTo>
                    <a:lnTo>
                      <a:pt x="18413" y="7015"/>
                    </a:lnTo>
                    <a:lnTo>
                      <a:pt x="18267" y="6577"/>
                    </a:lnTo>
                    <a:lnTo>
                      <a:pt x="18121" y="6138"/>
                    </a:lnTo>
                    <a:lnTo>
                      <a:pt x="17975" y="5724"/>
                    </a:lnTo>
                    <a:lnTo>
                      <a:pt x="17780" y="5310"/>
                    </a:lnTo>
                    <a:lnTo>
                      <a:pt x="17561" y="4896"/>
                    </a:lnTo>
                    <a:lnTo>
                      <a:pt x="17341" y="4507"/>
                    </a:lnTo>
                    <a:lnTo>
                      <a:pt x="17098" y="4117"/>
                    </a:lnTo>
                    <a:lnTo>
                      <a:pt x="16830" y="3752"/>
                    </a:lnTo>
                    <a:lnTo>
                      <a:pt x="16562" y="3411"/>
                    </a:lnTo>
                    <a:lnTo>
                      <a:pt x="16270" y="3070"/>
                    </a:lnTo>
                    <a:lnTo>
                      <a:pt x="15953" y="2753"/>
                    </a:lnTo>
                    <a:lnTo>
                      <a:pt x="15637" y="2436"/>
                    </a:lnTo>
                    <a:lnTo>
                      <a:pt x="15296" y="2144"/>
                    </a:lnTo>
                    <a:lnTo>
                      <a:pt x="14955" y="1876"/>
                    </a:lnTo>
                    <a:lnTo>
                      <a:pt x="14589" y="1608"/>
                    </a:lnTo>
                    <a:lnTo>
                      <a:pt x="14200" y="1365"/>
                    </a:lnTo>
                    <a:lnTo>
                      <a:pt x="13810" y="1146"/>
                    </a:lnTo>
                    <a:lnTo>
                      <a:pt x="13396" y="926"/>
                    </a:lnTo>
                    <a:lnTo>
                      <a:pt x="12982" y="732"/>
                    </a:lnTo>
                    <a:lnTo>
                      <a:pt x="12568" y="585"/>
                    </a:lnTo>
                    <a:lnTo>
                      <a:pt x="12130" y="439"/>
                    </a:lnTo>
                    <a:lnTo>
                      <a:pt x="11691" y="293"/>
                    </a:lnTo>
                    <a:lnTo>
                      <a:pt x="11228" y="196"/>
                    </a:lnTo>
                    <a:lnTo>
                      <a:pt x="10766" y="123"/>
                    </a:lnTo>
                    <a:lnTo>
                      <a:pt x="10303" y="50"/>
                    </a:lnTo>
                    <a:lnTo>
                      <a:pt x="9840" y="25"/>
                    </a:lnTo>
                    <a:lnTo>
                      <a:pt x="9353" y="1"/>
                    </a:lnTo>
                    <a:lnTo>
                      <a:pt x="9353" y="1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100"/>
              </a:p>
            </p:txBody>
          </p:sp>
          <p:sp>
            <p:nvSpPr>
              <p:cNvPr id="199" name="Shape 571">
                <a:extLst>
                  <a:ext uri="{FF2B5EF4-FFF2-40B4-BE49-F238E27FC236}">
                    <a16:creationId xmlns:a16="http://schemas.microsoft.com/office/drawing/2014/main" id="{25153187-5065-FB4F-99BD-09DF0D28364C}"/>
                  </a:ext>
                </a:extLst>
              </p:cNvPr>
              <p:cNvSpPr/>
              <p:nvPr/>
            </p:nvSpPr>
            <p:spPr>
              <a:xfrm>
                <a:off x="6211975" y="3753150"/>
                <a:ext cx="19525" cy="18900"/>
              </a:xfrm>
              <a:custGeom>
                <a:avLst/>
                <a:gdLst/>
                <a:ahLst/>
                <a:cxnLst/>
                <a:rect l="0" t="0" r="0" b="0"/>
                <a:pathLst>
                  <a:path w="781" h="756" fill="none" extrusionOk="0">
                    <a:moveTo>
                      <a:pt x="585" y="0"/>
                    </a:moveTo>
                    <a:lnTo>
                      <a:pt x="585" y="0"/>
                    </a:lnTo>
                    <a:lnTo>
                      <a:pt x="658" y="24"/>
                    </a:lnTo>
                    <a:lnTo>
                      <a:pt x="707" y="49"/>
                    </a:lnTo>
                    <a:lnTo>
                      <a:pt x="756" y="122"/>
                    </a:lnTo>
                    <a:lnTo>
                      <a:pt x="780" y="195"/>
                    </a:lnTo>
                    <a:lnTo>
                      <a:pt x="780" y="195"/>
                    </a:lnTo>
                    <a:lnTo>
                      <a:pt x="756" y="268"/>
                    </a:lnTo>
                    <a:lnTo>
                      <a:pt x="707" y="390"/>
                    </a:lnTo>
                    <a:lnTo>
                      <a:pt x="658" y="487"/>
                    </a:lnTo>
                    <a:lnTo>
                      <a:pt x="585" y="560"/>
                    </a:lnTo>
                    <a:lnTo>
                      <a:pt x="585" y="560"/>
                    </a:lnTo>
                    <a:lnTo>
                      <a:pt x="488" y="633"/>
                    </a:lnTo>
                    <a:lnTo>
                      <a:pt x="390" y="706"/>
                    </a:lnTo>
                    <a:lnTo>
                      <a:pt x="293" y="755"/>
                    </a:lnTo>
                    <a:lnTo>
                      <a:pt x="196" y="755"/>
                    </a:lnTo>
                    <a:lnTo>
                      <a:pt x="196" y="755"/>
                    </a:lnTo>
                    <a:lnTo>
                      <a:pt x="122" y="755"/>
                    </a:lnTo>
                    <a:lnTo>
                      <a:pt x="74" y="706"/>
                    </a:lnTo>
                    <a:lnTo>
                      <a:pt x="25" y="633"/>
                    </a:lnTo>
                    <a:lnTo>
                      <a:pt x="1" y="560"/>
                    </a:lnTo>
                    <a:lnTo>
                      <a:pt x="1" y="560"/>
                    </a:lnTo>
                    <a:lnTo>
                      <a:pt x="25" y="487"/>
                    </a:lnTo>
                    <a:lnTo>
                      <a:pt x="74" y="390"/>
                    </a:lnTo>
                    <a:lnTo>
                      <a:pt x="122" y="268"/>
                    </a:lnTo>
                    <a:lnTo>
                      <a:pt x="196" y="195"/>
                    </a:lnTo>
                    <a:lnTo>
                      <a:pt x="196" y="195"/>
                    </a:lnTo>
                    <a:lnTo>
                      <a:pt x="293" y="122"/>
                    </a:lnTo>
                    <a:lnTo>
                      <a:pt x="390" y="49"/>
                    </a:lnTo>
                    <a:lnTo>
                      <a:pt x="488" y="24"/>
                    </a:lnTo>
                    <a:lnTo>
                      <a:pt x="585" y="0"/>
                    </a:lnTo>
                    <a:lnTo>
                      <a:pt x="585" y="0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100"/>
              </a:p>
            </p:txBody>
          </p:sp>
          <p:sp>
            <p:nvSpPr>
              <p:cNvPr id="200" name="Shape 572">
                <a:extLst>
                  <a:ext uri="{FF2B5EF4-FFF2-40B4-BE49-F238E27FC236}">
                    <a16:creationId xmlns:a16="http://schemas.microsoft.com/office/drawing/2014/main" id="{16E6A1A6-4683-504F-812C-98F92145C0CF}"/>
                  </a:ext>
                </a:extLst>
              </p:cNvPr>
              <p:cNvSpPr/>
              <p:nvPr/>
            </p:nvSpPr>
            <p:spPr>
              <a:xfrm>
                <a:off x="5943475" y="3695900"/>
                <a:ext cx="177800" cy="351350"/>
              </a:xfrm>
              <a:custGeom>
                <a:avLst/>
                <a:gdLst/>
                <a:ahLst/>
                <a:cxnLst/>
                <a:rect l="0" t="0" r="0" b="0"/>
                <a:pathLst>
                  <a:path w="7112" h="14054" fill="none" extrusionOk="0">
                    <a:moveTo>
                      <a:pt x="2582" y="780"/>
                    </a:moveTo>
                    <a:lnTo>
                      <a:pt x="2582" y="780"/>
                    </a:lnTo>
                    <a:lnTo>
                      <a:pt x="2752" y="780"/>
                    </a:lnTo>
                    <a:lnTo>
                      <a:pt x="2752" y="780"/>
                    </a:lnTo>
                    <a:lnTo>
                      <a:pt x="2996" y="780"/>
                    </a:lnTo>
                    <a:lnTo>
                      <a:pt x="3215" y="829"/>
                    </a:lnTo>
                    <a:lnTo>
                      <a:pt x="3386" y="878"/>
                    </a:lnTo>
                    <a:lnTo>
                      <a:pt x="3507" y="951"/>
                    </a:lnTo>
                    <a:lnTo>
                      <a:pt x="3507" y="951"/>
                    </a:lnTo>
                    <a:lnTo>
                      <a:pt x="3605" y="1024"/>
                    </a:lnTo>
                    <a:lnTo>
                      <a:pt x="3702" y="1048"/>
                    </a:lnTo>
                    <a:lnTo>
                      <a:pt x="3800" y="1024"/>
                    </a:lnTo>
                    <a:lnTo>
                      <a:pt x="3897" y="951"/>
                    </a:lnTo>
                    <a:lnTo>
                      <a:pt x="3897" y="951"/>
                    </a:lnTo>
                    <a:lnTo>
                      <a:pt x="3970" y="878"/>
                    </a:lnTo>
                    <a:lnTo>
                      <a:pt x="4092" y="829"/>
                    </a:lnTo>
                    <a:lnTo>
                      <a:pt x="4189" y="780"/>
                    </a:lnTo>
                    <a:lnTo>
                      <a:pt x="4262" y="780"/>
                    </a:lnTo>
                    <a:lnTo>
                      <a:pt x="4262" y="780"/>
                    </a:lnTo>
                    <a:lnTo>
                      <a:pt x="4384" y="731"/>
                    </a:lnTo>
                    <a:lnTo>
                      <a:pt x="4506" y="658"/>
                    </a:lnTo>
                    <a:lnTo>
                      <a:pt x="4676" y="537"/>
                    </a:lnTo>
                    <a:lnTo>
                      <a:pt x="4847" y="390"/>
                    </a:lnTo>
                    <a:lnTo>
                      <a:pt x="4847" y="390"/>
                    </a:lnTo>
                    <a:lnTo>
                      <a:pt x="5042" y="244"/>
                    </a:lnTo>
                    <a:lnTo>
                      <a:pt x="5285" y="123"/>
                    </a:lnTo>
                    <a:lnTo>
                      <a:pt x="5529" y="49"/>
                    </a:lnTo>
                    <a:lnTo>
                      <a:pt x="5797" y="1"/>
                    </a:lnTo>
                    <a:lnTo>
                      <a:pt x="5797" y="1"/>
                    </a:lnTo>
                    <a:lnTo>
                      <a:pt x="5894" y="25"/>
                    </a:lnTo>
                    <a:lnTo>
                      <a:pt x="5992" y="49"/>
                    </a:lnTo>
                    <a:lnTo>
                      <a:pt x="6040" y="74"/>
                    </a:lnTo>
                    <a:lnTo>
                      <a:pt x="6089" y="123"/>
                    </a:lnTo>
                    <a:lnTo>
                      <a:pt x="6089" y="171"/>
                    </a:lnTo>
                    <a:lnTo>
                      <a:pt x="6089" y="244"/>
                    </a:lnTo>
                    <a:lnTo>
                      <a:pt x="6040" y="317"/>
                    </a:lnTo>
                    <a:lnTo>
                      <a:pt x="5992" y="390"/>
                    </a:lnTo>
                    <a:lnTo>
                      <a:pt x="5992" y="390"/>
                    </a:lnTo>
                    <a:lnTo>
                      <a:pt x="5845" y="561"/>
                    </a:lnTo>
                    <a:lnTo>
                      <a:pt x="5772" y="707"/>
                    </a:lnTo>
                    <a:lnTo>
                      <a:pt x="5748" y="853"/>
                    </a:lnTo>
                    <a:lnTo>
                      <a:pt x="5772" y="926"/>
                    </a:lnTo>
                    <a:lnTo>
                      <a:pt x="5797" y="951"/>
                    </a:lnTo>
                    <a:lnTo>
                      <a:pt x="5797" y="951"/>
                    </a:lnTo>
                    <a:lnTo>
                      <a:pt x="5870" y="1048"/>
                    </a:lnTo>
                    <a:lnTo>
                      <a:pt x="5918" y="1145"/>
                    </a:lnTo>
                    <a:lnTo>
                      <a:pt x="5967" y="1243"/>
                    </a:lnTo>
                    <a:lnTo>
                      <a:pt x="5992" y="1340"/>
                    </a:lnTo>
                    <a:lnTo>
                      <a:pt x="5992" y="1340"/>
                    </a:lnTo>
                    <a:lnTo>
                      <a:pt x="5967" y="1438"/>
                    </a:lnTo>
                    <a:lnTo>
                      <a:pt x="5918" y="1535"/>
                    </a:lnTo>
                    <a:lnTo>
                      <a:pt x="5870" y="1633"/>
                    </a:lnTo>
                    <a:lnTo>
                      <a:pt x="5797" y="1730"/>
                    </a:lnTo>
                    <a:lnTo>
                      <a:pt x="5797" y="1730"/>
                    </a:lnTo>
                    <a:lnTo>
                      <a:pt x="5748" y="1754"/>
                    </a:lnTo>
                    <a:lnTo>
                      <a:pt x="5699" y="1754"/>
                    </a:lnTo>
                    <a:lnTo>
                      <a:pt x="5553" y="1754"/>
                    </a:lnTo>
                    <a:lnTo>
                      <a:pt x="5383" y="1657"/>
                    </a:lnTo>
                    <a:lnTo>
                      <a:pt x="5212" y="1535"/>
                    </a:lnTo>
                    <a:lnTo>
                      <a:pt x="5212" y="1535"/>
                    </a:lnTo>
                    <a:lnTo>
                      <a:pt x="5066" y="1389"/>
                    </a:lnTo>
                    <a:lnTo>
                      <a:pt x="4896" y="1316"/>
                    </a:lnTo>
                    <a:lnTo>
                      <a:pt x="4749" y="1292"/>
                    </a:lnTo>
                    <a:lnTo>
                      <a:pt x="4701" y="1316"/>
                    </a:lnTo>
                    <a:lnTo>
                      <a:pt x="4652" y="1340"/>
                    </a:lnTo>
                    <a:lnTo>
                      <a:pt x="4652" y="1340"/>
                    </a:lnTo>
                    <a:lnTo>
                      <a:pt x="4555" y="1413"/>
                    </a:lnTo>
                    <a:lnTo>
                      <a:pt x="4457" y="1486"/>
                    </a:lnTo>
                    <a:lnTo>
                      <a:pt x="4360" y="1511"/>
                    </a:lnTo>
                    <a:lnTo>
                      <a:pt x="4262" y="1535"/>
                    </a:lnTo>
                    <a:lnTo>
                      <a:pt x="4262" y="1535"/>
                    </a:lnTo>
                    <a:lnTo>
                      <a:pt x="4116" y="1559"/>
                    </a:lnTo>
                    <a:lnTo>
                      <a:pt x="4043" y="1584"/>
                    </a:lnTo>
                    <a:lnTo>
                      <a:pt x="3994" y="1633"/>
                    </a:lnTo>
                    <a:lnTo>
                      <a:pt x="3994" y="1633"/>
                    </a:lnTo>
                    <a:lnTo>
                      <a:pt x="3946" y="1657"/>
                    </a:lnTo>
                    <a:lnTo>
                      <a:pt x="3873" y="1681"/>
                    </a:lnTo>
                    <a:lnTo>
                      <a:pt x="3702" y="1730"/>
                    </a:lnTo>
                    <a:lnTo>
                      <a:pt x="3702" y="1730"/>
                    </a:lnTo>
                    <a:lnTo>
                      <a:pt x="3605" y="1730"/>
                    </a:lnTo>
                    <a:lnTo>
                      <a:pt x="3507" y="1779"/>
                    </a:lnTo>
                    <a:lnTo>
                      <a:pt x="3410" y="1827"/>
                    </a:lnTo>
                    <a:lnTo>
                      <a:pt x="3312" y="1900"/>
                    </a:lnTo>
                    <a:lnTo>
                      <a:pt x="3312" y="1900"/>
                    </a:lnTo>
                    <a:lnTo>
                      <a:pt x="3288" y="1949"/>
                    </a:lnTo>
                    <a:lnTo>
                      <a:pt x="3288" y="2022"/>
                    </a:lnTo>
                    <a:lnTo>
                      <a:pt x="3288" y="2144"/>
                    </a:lnTo>
                    <a:lnTo>
                      <a:pt x="3386" y="2314"/>
                    </a:lnTo>
                    <a:lnTo>
                      <a:pt x="3507" y="2485"/>
                    </a:lnTo>
                    <a:lnTo>
                      <a:pt x="3507" y="2485"/>
                    </a:lnTo>
                    <a:lnTo>
                      <a:pt x="3605" y="2558"/>
                    </a:lnTo>
                    <a:lnTo>
                      <a:pt x="3702" y="2582"/>
                    </a:lnTo>
                    <a:lnTo>
                      <a:pt x="3800" y="2607"/>
                    </a:lnTo>
                    <a:lnTo>
                      <a:pt x="3921" y="2607"/>
                    </a:lnTo>
                    <a:lnTo>
                      <a:pt x="4043" y="2582"/>
                    </a:lnTo>
                    <a:lnTo>
                      <a:pt x="4141" y="2534"/>
                    </a:lnTo>
                    <a:lnTo>
                      <a:pt x="4262" y="2461"/>
                    </a:lnTo>
                    <a:lnTo>
                      <a:pt x="4360" y="2388"/>
                    </a:lnTo>
                    <a:lnTo>
                      <a:pt x="4360" y="2388"/>
                    </a:lnTo>
                    <a:lnTo>
                      <a:pt x="4555" y="2193"/>
                    </a:lnTo>
                    <a:lnTo>
                      <a:pt x="4749" y="2047"/>
                    </a:lnTo>
                    <a:lnTo>
                      <a:pt x="4920" y="1949"/>
                    </a:lnTo>
                    <a:lnTo>
                      <a:pt x="5042" y="1900"/>
                    </a:lnTo>
                    <a:lnTo>
                      <a:pt x="5042" y="1900"/>
                    </a:lnTo>
                    <a:lnTo>
                      <a:pt x="5115" y="1925"/>
                    </a:lnTo>
                    <a:lnTo>
                      <a:pt x="5163" y="1974"/>
                    </a:lnTo>
                    <a:lnTo>
                      <a:pt x="5212" y="2022"/>
                    </a:lnTo>
                    <a:lnTo>
                      <a:pt x="5212" y="2095"/>
                    </a:lnTo>
                    <a:lnTo>
                      <a:pt x="5212" y="2095"/>
                    </a:lnTo>
                    <a:lnTo>
                      <a:pt x="5236" y="2168"/>
                    </a:lnTo>
                    <a:lnTo>
                      <a:pt x="5285" y="2241"/>
                    </a:lnTo>
                    <a:lnTo>
                      <a:pt x="5334" y="2266"/>
                    </a:lnTo>
                    <a:lnTo>
                      <a:pt x="5407" y="2290"/>
                    </a:lnTo>
                    <a:lnTo>
                      <a:pt x="5407" y="2290"/>
                    </a:lnTo>
                    <a:lnTo>
                      <a:pt x="5504" y="2314"/>
                    </a:lnTo>
                    <a:lnTo>
                      <a:pt x="5602" y="2339"/>
                    </a:lnTo>
                    <a:lnTo>
                      <a:pt x="5699" y="2412"/>
                    </a:lnTo>
                    <a:lnTo>
                      <a:pt x="5797" y="2485"/>
                    </a:lnTo>
                    <a:lnTo>
                      <a:pt x="5797" y="2485"/>
                    </a:lnTo>
                    <a:lnTo>
                      <a:pt x="5845" y="2558"/>
                    </a:lnTo>
                    <a:lnTo>
                      <a:pt x="5870" y="2680"/>
                    </a:lnTo>
                    <a:lnTo>
                      <a:pt x="5845" y="2777"/>
                    </a:lnTo>
                    <a:lnTo>
                      <a:pt x="5797" y="2850"/>
                    </a:lnTo>
                    <a:lnTo>
                      <a:pt x="5797" y="2850"/>
                    </a:lnTo>
                    <a:lnTo>
                      <a:pt x="5699" y="2923"/>
                    </a:lnTo>
                    <a:lnTo>
                      <a:pt x="5602" y="2996"/>
                    </a:lnTo>
                    <a:lnTo>
                      <a:pt x="5504" y="3045"/>
                    </a:lnTo>
                    <a:lnTo>
                      <a:pt x="5407" y="3045"/>
                    </a:lnTo>
                    <a:lnTo>
                      <a:pt x="5407" y="3045"/>
                    </a:lnTo>
                    <a:lnTo>
                      <a:pt x="5310" y="3069"/>
                    </a:lnTo>
                    <a:lnTo>
                      <a:pt x="5163" y="3167"/>
                    </a:lnTo>
                    <a:lnTo>
                      <a:pt x="4993" y="3289"/>
                    </a:lnTo>
                    <a:lnTo>
                      <a:pt x="4847" y="3435"/>
                    </a:lnTo>
                    <a:lnTo>
                      <a:pt x="4847" y="3435"/>
                    </a:lnTo>
                    <a:lnTo>
                      <a:pt x="4676" y="3581"/>
                    </a:lnTo>
                    <a:lnTo>
                      <a:pt x="4506" y="3703"/>
                    </a:lnTo>
                    <a:lnTo>
                      <a:pt x="4384" y="3776"/>
                    </a:lnTo>
                    <a:lnTo>
                      <a:pt x="4262" y="3800"/>
                    </a:lnTo>
                    <a:lnTo>
                      <a:pt x="4262" y="3800"/>
                    </a:lnTo>
                    <a:lnTo>
                      <a:pt x="4141" y="3849"/>
                    </a:lnTo>
                    <a:lnTo>
                      <a:pt x="3970" y="3971"/>
                    </a:lnTo>
                    <a:lnTo>
                      <a:pt x="3726" y="4165"/>
                    </a:lnTo>
                    <a:lnTo>
                      <a:pt x="3483" y="4409"/>
                    </a:lnTo>
                    <a:lnTo>
                      <a:pt x="3142" y="4750"/>
                    </a:lnTo>
                    <a:lnTo>
                      <a:pt x="3142" y="4750"/>
                    </a:lnTo>
                    <a:lnTo>
                      <a:pt x="3020" y="4847"/>
                    </a:lnTo>
                    <a:lnTo>
                      <a:pt x="2874" y="4969"/>
                    </a:lnTo>
                    <a:lnTo>
                      <a:pt x="2557" y="5164"/>
                    </a:lnTo>
                    <a:lnTo>
                      <a:pt x="2265" y="5286"/>
                    </a:lnTo>
                    <a:lnTo>
                      <a:pt x="2119" y="5310"/>
                    </a:lnTo>
                    <a:lnTo>
                      <a:pt x="1997" y="5335"/>
                    </a:lnTo>
                    <a:lnTo>
                      <a:pt x="1997" y="5335"/>
                    </a:lnTo>
                    <a:lnTo>
                      <a:pt x="1754" y="5335"/>
                    </a:lnTo>
                    <a:lnTo>
                      <a:pt x="1535" y="5383"/>
                    </a:lnTo>
                    <a:lnTo>
                      <a:pt x="1364" y="5456"/>
                    </a:lnTo>
                    <a:lnTo>
                      <a:pt x="1242" y="5529"/>
                    </a:lnTo>
                    <a:lnTo>
                      <a:pt x="1242" y="5529"/>
                    </a:lnTo>
                    <a:lnTo>
                      <a:pt x="1169" y="5602"/>
                    </a:lnTo>
                    <a:lnTo>
                      <a:pt x="1096" y="5700"/>
                    </a:lnTo>
                    <a:lnTo>
                      <a:pt x="1047" y="5797"/>
                    </a:lnTo>
                    <a:lnTo>
                      <a:pt x="1047" y="5895"/>
                    </a:lnTo>
                    <a:lnTo>
                      <a:pt x="1047" y="5895"/>
                    </a:lnTo>
                    <a:lnTo>
                      <a:pt x="1047" y="5992"/>
                    </a:lnTo>
                    <a:lnTo>
                      <a:pt x="1096" y="6090"/>
                    </a:lnTo>
                    <a:lnTo>
                      <a:pt x="1169" y="6187"/>
                    </a:lnTo>
                    <a:lnTo>
                      <a:pt x="1242" y="6284"/>
                    </a:lnTo>
                    <a:lnTo>
                      <a:pt x="1242" y="6284"/>
                    </a:lnTo>
                    <a:lnTo>
                      <a:pt x="1315" y="6357"/>
                    </a:lnTo>
                    <a:lnTo>
                      <a:pt x="1413" y="6406"/>
                    </a:lnTo>
                    <a:lnTo>
                      <a:pt x="1535" y="6455"/>
                    </a:lnTo>
                    <a:lnTo>
                      <a:pt x="1608" y="6455"/>
                    </a:lnTo>
                    <a:lnTo>
                      <a:pt x="1608" y="6455"/>
                    </a:lnTo>
                    <a:lnTo>
                      <a:pt x="1729" y="6504"/>
                    </a:lnTo>
                    <a:lnTo>
                      <a:pt x="1876" y="6601"/>
                    </a:lnTo>
                    <a:lnTo>
                      <a:pt x="2070" y="6747"/>
                    </a:lnTo>
                    <a:lnTo>
                      <a:pt x="2290" y="6942"/>
                    </a:lnTo>
                    <a:lnTo>
                      <a:pt x="2290" y="6942"/>
                    </a:lnTo>
                    <a:lnTo>
                      <a:pt x="2484" y="7137"/>
                    </a:lnTo>
                    <a:lnTo>
                      <a:pt x="2679" y="7283"/>
                    </a:lnTo>
                    <a:lnTo>
                      <a:pt x="2825" y="7380"/>
                    </a:lnTo>
                    <a:lnTo>
                      <a:pt x="2947" y="7405"/>
                    </a:lnTo>
                    <a:lnTo>
                      <a:pt x="2947" y="7405"/>
                    </a:lnTo>
                    <a:lnTo>
                      <a:pt x="3093" y="7380"/>
                    </a:lnTo>
                    <a:lnTo>
                      <a:pt x="3166" y="7356"/>
                    </a:lnTo>
                    <a:lnTo>
                      <a:pt x="3239" y="7332"/>
                    </a:lnTo>
                    <a:lnTo>
                      <a:pt x="3239" y="7332"/>
                    </a:lnTo>
                    <a:lnTo>
                      <a:pt x="3288" y="7283"/>
                    </a:lnTo>
                    <a:lnTo>
                      <a:pt x="3410" y="7259"/>
                    </a:lnTo>
                    <a:lnTo>
                      <a:pt x="3556" y="7234"/>
                    </a:lnTo>
                    <a:lnTo>
                      <a:pt x="3702" y="7234"/>
                    </a:lnTo>
                    <a:lnTo>
                      <a:pt x="3702" y="7234"/>
                    </a:lnTo>
                    <a:lnTo>
                      <a:pt x="3873" y="7234"/>
                    </a:lnTo>
                    <a:lnTo>
                      <a:pt x="4019" y="7283"/>
                    </a:lnTo>
                    <a:lnTo>
                      <a:pt x="4165" y="7332"/>
                    </a:lnTo>
                    <a:lnTo>
                      <a:pt x="4262" y="7429"/>
                    </a:lnTo>
                    <a:lnTo>
                      <a:pt x="4262" y="7429"/>
                    </a:lnTo>
                    <a:lnTo>
                      <a:pt x="4360" y="7502"/>
                    </a:lnTo>
                    <a:lnTo>
                      <a:pt x="4457" y="7551"/>
                    </a:lnTo>
                    <a:lnTo>
                      <a:pt x="4555" y="7600"/>
                    </a:lnTo>
                    <a:lnTo>
                      <a:pt x="4652" y="7600"/>
                    </a:lnTo>
                    <a:lnTo>
                      <a:pt x="4652" y="7600"/>
                    </a:lnTo>
                    <a:lnTo>
                      <a:pt x="4749" y="7648"/>
                    </a:lnTo>
                    <a:lnTo>
                      <a:pt x="4896" y="7721"/>
                    </a:lnTo>
                    <a:lnTo>
                      <a:pt x="5066" y="7843"/>
                    </a:lnTo>
                    <a:lnTo>
                      <a:pt x="5212" y="7989"/>
                    </a:lnTo>
                    <a:lnTo>
                      <a:pt x="5212" y="7989"/>
                    </a:lnTo>
                    <a:lnTo>
                      <a:pt x="5383" y="8135"/>
                    </a:lnTo>
                    <a:lnTo>
                      <a:pt x="5553" y="8257"/>
                    </a:lnTo>
                    <a:lnTo>
                      <a:pt x="5699" y="8330"/>
                    </a:lnTo>
                    <a:lnTo>
                      <a:pt x="5797" y="8355"/>
                    </a:lnTo>
                    <a:lnTo>
                      <a:pt x="5797" y="8355"/>
                    </a:lnTo>
                    <a:lnTo>
                      <a:pt x="5870" y="8379"/>
                    </a:lnTo>
                    <a:lnTo>
                      <a:pt x="5992" y="8428"/>
                    </a:lnTo>
                    <a:lnTo>
                      <a:pt x="6089" y="8476"/>
                    </a:lnTo>
                    <a:lnTo>
                      <a:pt x="6162" y="8549"/>
                    </a:lnTo>
                    <a:lnTo>
                      <a:pt x="6162" y="8549"/>
                    </a:lnTo>
                    <a:lnTo>
                      <a:pt x="6259" y="8622"/>
                    </a:lnTo>
                    <a:lnTo>
                      <a:pt x="6357" y="8695"/>
                    </a:lnTo>
                    <a:lnTo>
                      <a:pt x="6454" y="8720"/>
                    </a:lnTo>
                    <a:lnTo>
                      <a:pt x="6552" y="8744"/>
                    </a:lnTo>
                    <a:lnTo>
                      <a:pt x="6552" y="8744"/>
                    </a:lnTo>
                    <a:lnTo>
                      <a:pt x="6649" y="8769"/>
                    </a:lnTo>
                    <a:lnTo>
                      <a:pt x="6747" y="8793"/>
                    </a:lnTo>
                    <a:lnTo>
                      <a:pt x="6844" y="8866"/>
                    </a:lnTo>
                    <a:lnTo>
                      <a:pt x="6941" y="8939"/>
                    </a:lnTo>
                    <a:lnTo>
                      <a:pt x="6941" y="8939"/>
                    </a:lnTo>
                    <a:lnTo>
                      <a:pt x="7014" y="9036"/>
                    </a:lnTo>
                    <a:lnTo>
                      <a:pt x="7063" y="9134"/>
                    </a:lnTo>
                    <a:lnTo>
                      <a:pt x="7112" y="9231"/>
                    </a:lnTo>
                    <a:lnTo>
                      <a:pt x="7112" y="9304"/>
                    </a:lnTo>
                    <a:lnTo>
                      <a:pt x="7112" y="9304"/>
                    </a:lnTo>
                    <a:lnTo>
                      <a:pt x="7112" y="9402"/>
                    </a:lnTo>
                    <a:lnTo>
                      <a:pt x="7063" y="9499"/>
                    </a:lnTo>
                    <a:lnTo>
                      <a:pt x="7014" y="9597"/>
                    </a:lnTo>
                    <a:lnTo>
                      <a:pt x="6941" y="9694"/>
                    </a:lnTo>
                    <a:lnTo>
                      <a:pt x="6941" y="9694"/>
                    </a:lnTo>
                    <a:lnTo>
                      <a:pt x="6868" y="9791"/>
                    </a:lnTo>
                    <a:lnTo>
                      <a:pt x="6795" y="9889"/>
                    </a:lnTo>
                    <a:lnTo>
                      <a:pt x="6747" y="9986"/>
                    </a:lnTo>
                    <a:lnTo>
                      <a:pt x="6747" y="10084"/>
                    </a:lnTo>
                    <a:lnTo>
                      <a:pt x="6747" y="10084"/>
                    </a:lnTo>
                    <a:lnTo>
                      <a:pt x="6722" y="10181"/>
                    </a:lnTo>
                    <a:lnTo>
                      <a:pt x="6625" y="10327"/>
                    </a:lnTo>
                    <a:lnTo>
                      <a:pt x="6503" y="10473"/>
                    </a:lnTo>
                    <a:lnTo>
                      <a:pt x="6357" y="10644"/>
                    </a:lnTo>
                    <a:lnTo>
                      <a:pt x="6357" y="10644"/>
                    </a:lnTo>
                    <a:lnTo>
                      <a:pt x="6211" y="10814"/>
                    </a:lnTo>
                    <a:lnTo>
                      <a:pt x="6089" y="10961"/>
                    </a:lnTo>
                    <a:lnTo>
                      <a:pt x="6016" y="11107"/>
                    </a:lnTo>
                    <a:lnTo>
                      <a:pt x="5992" y="11204"/>
                    </a:lnTo>
                    <a:lnTo>
                      <a:pt x="5992" y="11204"/>
                    </a:lnTo>
                    <a:lnTo>
                      <a:pt x="5943" y="11326"/>
                    </a:lnTo>
                    <a:lnTo>
                      <a:pt x="5870" y="11472"/>
                    </a:lnTo>
                    <a:lnTo>
                      <a:pt x="5748" y="11618"/>
                    </a:lnTo>
                    <a:lnTo>
                      <a:pt x="5602" y="11789"/>
                    </a:lnTo>
                    <a:lnTo>
                      <a:pt x="5602" y="11789"/>
                    </a:lnTo>
                    <a:lnTo>
                      <a:pt x="5456" y="11935"/>
                    </a:lnTo>
                    <a:lnTo>
                      <a:pt x="5334" y="12105"/>
                    </a:lnTo>
                    <a:lnTo>
                      <a:pt x="5261" y="12251"/>
                    </a:lnTo>
                    <a:lnTo>
                      <a:pt x="5212" y="12349"/>
                    </a:lnTo>
                    <a:lnTo>
                      <a:pt x="5212" y="12349"/>
                    </a:lnTo>
                    <a:lnTo>
                      <a:pt x="5188" y="12446"/>
                    </a:lnTo>
                    <a:lnTo>
                      <a:pt x="5139" y="12568"/>
                    </a:lnTo>
                    <a:lnTo>
                      <a:pt x="5042" y="12714"/>
                    </a:lnTo>
                    <a:lnTo>
                      <a:pt x="4944" y="12836"/>
                    </a:lnTo>
                    <a:lnTo>
                      <a:pt x="4944" y="12836"/>
                    </a:lnTo>
                    <a:lnTo>
                      <a:pt x="4822" y="12958"/>
                    </a:lnTo>
                    <a:lnTo>
                      <a:pt x="4725" y="13079"/>
                    </a:lnTo>
                    <a:lnTo>
                      <a:pt x="4676" y="13201"/>
                    </a:lnTo>
                    <a:lnTo>
                      <a:pt x="4652" y="13299"/>
                    </a:lnTo>
                    <a:lnTo>
                      <a:pt x="4652" y="13299"/>
                    </a:lnTo>
                    <a:lnTo>
                      <a:pt x="4676" y="13469"/>
                    </a:lnTo>
                    <a:lnTo>
                      <a:pt x="4701" y="13542"/>
                    </a:lnTo>
                    <a:lnTo>
                      <a:pt x="4749" y="13591"/>
                    </a:lnTo>
                    <a:lnTo>
                      <a:pt x="4749" y="13591"/>
                    </a:lnTo>
                    <a:lnTo>
                      <a:pt x="4774" y="13640"/>
                    </a:lnTo>
                    <a:lnTo>
                      <a:pt x="4822" y="13713"/>
                    </a:lnTo>
                    <a:lnTo>
                      <a:pt x="4847" y="13883"/>
                    </a:lnTo>
                    <a:lnTo>
                      <a:pt x="4847" y="13883"/>
                    </a:lnTo>
                    <a:lnTo>
                      <a:pt x="4822" y="13956"/>
                    </a:lnTo>
                    <a:lnTo>
                      <a:pt x="4774" y="14005"/>
                    </a:lnTo>
                    <a:lnTo>
                      <a:pt x="4725" y="14054"/>
                    </a:lnTo>
                    <a:lnTo>
                      <a:pt x="4652" y="14054"/>
                    </a:lnTo>
                    <a:lnTo>
                      <a:pt x="4652" y="14054"/>
                    </a:lnTo>
                    <a:lnTo>
                      <a:pt x="4555" y="14054"/>
                    </a:lnTo>
                    <a:lnTo>
                      <a:pt x="4457" y="14005"/>
                    </a:lnTo>
                    <a:lnTo>
                      <a:pt x="4360" y="13956"/>
                    </a:lnTo>
                    <a:lnTo>
                      <a:pt x="4262" y="13883"/>
                    </a:lnTo>
                    <a:lnTo>
                      <a:pt x="4262" y="13883"/>
                    </a:lnTo>
                    <a:lnTo>
                      <a:pt x="4189" y="13761"/>
                    </a:lnTo>
                    <a:lnTo>
                      <a:pt x="4141" y="13615"/>
                    </a:lnTo>
                    <a:lnTo>
                      <a:pt x="4092" y="13469"/>
                    </a:lnTo>
                    <a:lnTo>
                      <a:pt x="4092" y="13299"/>
                    </a:lnTo>
                    <a:lnTo>
                      <a:pt x="4092" y="13299"/>
                    </a:lnTo>
                    <a:lnTo>
                      <a:pt x="4067" y="13152"/>
                    </a:lnTo>
                    <a:lnTo>
                      <a:pt x="4019" y="12982"/>
                    </a:lnTo>
                    <a:lnTo>
                      <a:pt x="3970" y="12836"/>
                    </a:lnTo>
                    <a:lnTo>
                      <a:pt x="3897" y="12738"/>
                    </a:lnTo>
                    <a:lnTo>
                      <a:pt x="3897" y="12738"/>
                    </a:lnTo>
                    <a:lnTo>
                      <a:pt x="3848" y="12690"/>
                    </a:lnTo>
                    <a:lnTo>
                      <a:pt x="3824" y="12592"/>
                    </a:lnTo>
                    <a:lnTo>
                      <a:pt x="3751" y="12349"/>
                    </a:lnTo>
                    <a:lnTo>
                      <a:pt x="3726" y="12056"/>
                    </a:lnTo>
                    <a:lnTo>
                      <a:pt x="3702" y="11716"/>
                    </a:lnTo>
                    <a:lnTo>
                      <a:pt x="3702" y="11472"/>
                    </a:lnTo>
                    <a:lnTo>
                      <a:pt x="3702" y="11472"/>
                    </a:lnTo>
                    <a:lnTo>
                      <a:pt x="3702" y="11301"/>
                    </a:lnTo>
                    <a:lnTo>
                      <a:pt x="3653" y="11107"/>
                    </a:lnTo>
                    <a:lnTo>
                      <a:pt x="3629" y="10936"/>
                    </a:lnTo>
                    <a:lnTo>
                      <a:pt x="3556" y="10741"/>
                    </a:lnTo>
                    <a:lnTo>
                      <a:pt x="3483" y="10571"/>
                    </a:lnTo>
                    <a:lnTo>
                      <a:pt x="3410" y="10425"/>
                    </a:lnTo>
                    <a:lnTo>
                      <a:pt x="3312" y="10279"/>
                    </a:lnTo>
                    <a:lnTo>
                      <a:pt x="3239" y="10181"/>
                    </a:lnTo>
                    <a:lnTo>
                      <a:pt x="3239" y="10181"/>
                    </a:lnTo>
                    <a:lnTo>
                      <a:pt x="3045" y="9962"/>
                    </a:lnTo>
                    <a:lnTo>
                      <a:pt x="2898" y="9767"/>
                    </a:lnTo>
                    <a:lnTo>
                      <a:pt x="2801" y="9621"/>
                    </a:lnTo>
                    <a:lnTo>
                      <a:pt x="2752" y="9499"/>
                    </a:lnTo>
                    <a:lnTo>
                      <a:pt x="2752" y="9499"/>
                    </a:lnTo>
                    <a:lnTo>
                      <a:pt x="2728" y="9353"/>
                    </a:lnTo>
                    <a:lnTo>
                      <a:pt x="2704" y="9280"/>
                    </a:lnTo>
                    <a:lnTo>
                      <a:pt x="2655" y="9231"/>
                    </a:lnTo>
                    <a:lnTo>
                      <a:pt x="2655" y="9231"/>
                    </a:lnTo>
                    <a:lnTo>
                      <a:pt x="2631" y="9158"/>
                    </a:lnTo>
                    <a:lnTo>
                      <a:pt x="2582" y="9036"/>
                    </a:lnTo>
                    <a:lnTo>
                      <a:pt x="2582" y="8890"/>
                    </a:lnTo>
                    <a:lnTo>
                      <a:pt x="2557" y="8744"/>
                    </a:lnTo>
                    <a:lnTo>
                      <a:pt x="2557" y="8744"/>
                    </a:lnTo>
                    <a:lnTo>
                      <a:pt x="2582" y="8598"/>
                    </a:lnTo>
                    <a:lnTo>
                      <a:pt x="2582" y="8452"/>
                    </a:lnTo>
                    <a:lnTo>
                      <a:pt x="2631" y="8330"/>
                    </a:lnTo>
                    <a:lnTo>
                      <a:pt x="2655" y="8281"/>
                    </a:lnTo>
                    <a:lnTo>
                      <a:pt x="2655" y="8281"/>
                    </a:lnTo>
                    <a:lnTo>
                      <a:pt x="2704" y="8208"/>
                    </a:lnTo>
                    <a:lnTo>
                      <a:pt x="2728" y="8160"/>
                    </a:lnTo>
                    <a:lnTo>
                      <a:pt x="2752" y="7989"/>
                    </a:lnTo>
                    <a:lnTo>
                      <a:pt x="2752" y="7989"/>
                    </a:lnTo>
                    <a:lnTo>
                      <a:pt x="2728" y="7819"/>
                    </a:lnTo>
                    <a:lnTo>
                      <a:pt x="2704" y="7746"/>
                    </a:lnTo>
                    <a:lnTo>
                      <a:pt x="2655" y="7697"/>
                    </a:lnTo>
                    <a:lnTo>
                      <a:pt x="2655" y="7697"/>
                    </a:lnTo>
                    <a:lnTo>
                      <a:pt x="2606" y="7673"/>
                    </a:lnTo>
                    <a:lnTo>
                      <a:pt x="2533" y="7624"/>
                    </a:lnTo>
                    <a:lnTo>
                      <a:pt x="2363" y="7600"/>
                    </a:lnTo>
                    <a:lnTo>
                      <a:pt x="2363" y="7600"/>
                    </a:lnTo>
                    <a:lnTo>
                      <a:pt x="2265" y="7575"/>
                    </a:lnTo>
                    <a:lnTo>
                      <a:pt x="2119" y="7502"/>
                    </a:lnTo>
                    <a:lnTo>
                      <a:pt x="1973" y="7380"/>
                    </a:lnTo>
                    <a:lnTo>
                      <a:pt x="1802" y="7234"/>
                    </a:lnTo>
                    <a:lnTo>
                      <a:pt x="1802" y="7234"/>
                    </a:lnTo>
                    <a:lnTo>
                      <a:pt x="1632" y="7088"/>
                    </a:lnTo>
                    <a:lnTo>
                      <a:pt x="1486" y="6966"/>
                    </a:lnTo>
                    <a:lnTo>
                      <a:pt x="1340" y="6869"/>
                    </a:lnTo>
                    <a:lnTo>
                      <a:pt x="1242" y="6845"/>
                    </a:lnTo>
                    <a:lnTo>
                      <a:pt x="1242" y="6845"/>
                    </a:lnTo>
                    <a:lnTo>
                      <a:pt x="1121" y="6796"/>
                    </a:lnTo>
                    <a:lnTo>
                      <a:pt x="926" y="6674"/>
                    </a:lnTo>
                    <a:lnTo>
                      <a:pt x="706" y="6504"/>
                    </a:lnTo>
                    <a:lnTo>
                      <a:pt x="463" y="6284"/>
                    </a:lnTo>
                    <a:lnTo>
                      <a:pt x="463" y="6284"/>
                    </a:lnTo>
                    <a:lnTo>
                      <a:pt x="171" y="5919"/>
                    </a:lnTo>
                    <a:lnTo>
                      <a:pt x="0" y="5700"/>
                    </a:lnTo>
                    <a:lnTo>
                      <a:pt x="0" y="5700"/>
                    </a:lnTo>
                    <a:lnTo>
                      <a:pt x="0" y="5724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100"/>
              </a:p>
            </p:txBody>
          </p:sp>
          <p:sp>
            <p:nvSpPr>
              <p:cNvPr id="201" name="Shape 573">
                <a:extLst>
                  <a:ext uri="{FF2B5EF4-FFF2-40B4-BE49-F238E27FC236}">
                    <a16:creationId xmlns:a16="http://schemas.microsoft.com/office/drawing/2014/main" id="{5D9E5093-CF8E-E146-B629-DBAA844803E3}"/>
                  </a:ext>
                </a:extLst>
              </p:cNvPr>
              <p:cNvSpPr/>
              <p:nvPr/>
            </p:nvSpPr>
            <p:spPr>
              <a:xfrm>
                <a:off x="6128575" y="3695900"/>
                <a:ext cx="864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3459" h="1901" fill="none" extrusionOk="0">
                    <a:moveTo>
                      <a:pt x="2022" y="1340"/>
                    </a:moveTo>
                    <a:lnTo>
                      <a:pt x="2022" y="1340"/>
                    </a:lnTo>
                    <a:lnTo>
                      <a:pt x="1924" y="1413"/>
                    </a:lnTo>
                    <a:lnTo>
                      <a:pt x="1827" y="1486"/>
                    </a:lnTo>
                    <a:lnTo>
                      <a:pt x="1729" y="1511"/>
                    </a:lnTo>
                    <a:lnTo>
                      <a:pt x="1632" y="1535"/>
                    </a:lnTo>
                    <a:lnTo>
                      <a:pt x="1632" y="1535"/>
                    </a:lnTo>
                    <a:lnTo>
                      <a:pt x="1559" y="1535"/>
                    </a:lnTo>
                    <a:lnTo>
                      <a:pt x="1461" y="1584"/>
                    </a:lnTo>
                    <a:lnTo>
                      <a:pt x="1340" y="1657"/>
                    </a:lnTo>
                    <a:lnTo>
                      <a:pt x="1267" y="1730"/>
                    </a:lnTo>
                    <a:lnTo>
                      <a:pt x="1267" y="1730"/>
                    </a:lnTo>
                    <a:lnTo>
                      <a:pt x="1169" y="1803"/>
                    </a:lnTo>
                    <a:lnTo>
                      <a:pt x="1072" y="1852"/>
                    </a:lnTo>
                    <a:lnTo>
                      <a:pt x="974" y="1900"/>
                    </a:lnTo>
                    <a:lnTo>
                      <a:pt x="877" y="1900"/>
                    </a:lnTo>
                    <a:lnTo>
                      <a:pt x="877" y="1900"/>
                    </a:lnTo>
                    <a:lnTo>
                      <a:pt x="779" y="1900"/>
                    </a:lnTo>
                    <a:lnTo>
                      <a:pt x="682" y="1852"/>
                    </a:lnTo>
                    <a:lnTo>
                      <a:pt x="585" y="1803"/>
                    </a:lnTo>
                    <a:lnTo>
                      <a:pt x="512" y="1730"/>
                    </a:lnTo>
                    <a:lnTo>
                      <a:pt x="512" y="1730"/>
                    </a:lnTo>
                    <a:lnTo>
                      <a:pt x="438" y="1633"/>
                    </a:lnTo>
                    <a:lnTo>
                      <a:pt x="414" y="1535"/>
                    </a:lnTo>
                    <a:lnTo>
                      <a:pt x="438" y="1438"/>
                    </a:lnTo>
                    <a:lnTo>
                      <a:pt x="512" y="1340"/>
                    </a:lnTo>
                    <a:lnTo>
                      <a:pt x="512" y="1340"/>
                    </a:lnTo>
                    <a:lnTo>
                      <a:pt x="585" y="1243"/>
                    </a:lnTo>
                    <a:lnTo>
                      <a:pt x="633" y="1145"/>
                    </a:lnTo>
                    <a:lnTo>
                      <a:pt x="682" y="1048"/>
                    </a:lnTo>
                    <a:lnTo>
                      <a:pt x="682" y="951"/>
                    </a:lnTo>
                    <a:lnTo>
                      <a:pt x="682" y="951"/>
                    </a:lnTo>
                    <a:lnTo>
                      <a:pt x="658" y="804"/>
                    </a:lnTo>
                    <a:lnTo>
                      <a:pt x="633" y="731"/>
                    </a:lnTo>
                    <a:lnTo>
                      <a:pt x="585" y="683"/>
                    </a:lnTo>
                    <a:lnTo>
                      <a:pt x="585" y="683"/>
                    </a:lnTo>
                    <a:lnTo>
                      <a:pt x="536" y="634"/>
                    </a:lnTo>
                    <a:lnTo>
                      <a:pt x="463" y="610"/>
                    </a:lnTo>
                    <a:lnTo>
                      <a:pt x="317" y="585"/>
                    </a:lnTo>
                    <a:lnTo>
                      <a:pt x="317" y="585"/>
                    </a:lnTo>
                    <a:lnTo>
                      <a:pt x="146" y="561"/>
                    </a:lnTo>
                    <a:lnTo>
                      <a:pt x="73" y="512"/>
                    </a:lnTo>
                    <a:lnTo>
                      <a:pt x="24" y="488"/>
                    </a:lnTo>
                    <a:lnTo>
                      <a:pt x="24" y="488"/>
                    </a:lnTo>
                    <a:lnTo>
                      <a:pt x="0" y="439"/>
                    </a:lnTo>
                    <a:lnTo>
                      <a:pt x="24" y="366"/>
                    </a:lnTo>
                    <a:lnTo>
                      <a:pt x="49" y="293"/>
                    </a:lnTo>
                    <a:lnTo>
                      <a:pt x="122" y="196"/>
                    </a:lnTo>
                    <a:lnTo>
                      <a:pt x="122" y="196"/>
                    </a:lnTo>
                    <a:lnTo>
                      <a:pt x="171" y="171"/>
                    </a:lnTo>
                    <a:lnTo>
                      <a:pt x="268" y="123"/>
                    </a:lnTo>
                    <a:lnTo>
                      <a:pt x="512" y="74"/>
                    </a:lnTo>
                    <a:lnTo>
                      <a:pt x="804" y="25"/>
                    </a:lnTo>
                    <a:lnTo>
                      <a:pt x="1145" y="1"/>
                    </a:lnTo>
                    <a:lnTo>
                      <a:pt x="2509" y="1"/>
                    </a:lnTo>
                    <a:lnTo>
                      <a:pt x="2509" y="1"/>
                    </a:lnTo>
                    <a:lnTo>
                      <a:pt x="2850" y="25"/>
                    </a:lnTo>
                    <a:lnTo>
                      <a:pt x="3142" y="49"/>
                    </a:lnTo>
                    <a:lnTo>
                      <a:pt x="3337" y="74"/>
                    </a:lnTo>
                    <a:lnTo>
                      <a:pt x="3434" y="98"/>
                    </a:lnTo>
                    <a:lnTo>
                      <a:pt x="3434" y="98"/>
                    </a:lnTo>
                    <a:lnTo>
                      <a:pt x="3458" y="123"/>
                    </a:lnTo>
                    <a:lnTo>
                      <a:pt x="3434" y="171"/>
                    </a:lnTo>
                    <a:lnTo>
                      <a:pt x="3361" y="317"/>
                    </a:lnTo>
                    <a:lnTo>
                      <a:pt x="3239" y="488"/>
                    </a:lnTo>
                    <a:lnTo>
                      <a:pt x="3069" y="683"/>
                    </a:lnTo>
                    <a:lnTo>
                      <a:pt x="3069" y="683"/>
                    </a:lnTo>
                    <a:lnTo>
                      <a:pt x="2874" y="853"/>
                    </a:lnTo>
                    <a:lnTo>
                      <a:pt x="2679" y="999"/>
                    </a:lnTo>
                    <a:lnTo>
                      <a:pt x="2509" y="1121"/>
                    </a:lnTo>
                    <a:lnTo>
                      <a:pt x="2411" y="1145"/>
                    </a:lnTo>
                    <a:lnTo>
                      <a:pt x="2411" y="1145"/>
                    </a:lnTo>
                    <a:lnTo>
                      <a:pt x="2314" y="1170"/>
                    </a:lnTo>
                    <a:lnTo>
                      <a:pt x="2216" y="1194"/>
                    </a:lnTo>
                    <a:lnTo>
                      <a:pt x="2119" y="1267"/>
                    </a:lnTo>
                    <a:lnTo>
                      <a:pt x="2022" y="1340"/>
                    </a:lnTo>
                    <a:lnTo>
                      <a:pt x="2022" y="1340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100"/>
              </a:p>
            </p:txBody>
          </p:sp>
          <p:sp>
            <p:nvSpPr>
              <p:cNvPr id="202" name="Shape 574">
                <a:extLst>
                  <a:ext uri="{FF2B5EF4-FFF2-40B4-BE49-F238E27FC236}">
                    <a16:creationId xmlns:a16="http://schemas.microsoft.com/office/drawing/2014/main" id="{CFE86C90-FA5F-5C4B-97B2-1FB7D223B49A}"/>
                  </a:ext>
                </a:extLst>
              </p:cNvPr>
              <p:cNvSpPr/>
              <p:nvPr/>
            </p:nvSpPr>
            <p:spPr>
              <a:xfrm>
                <a:off x="6357500" y="3940075"/>
                <a:ext cx="18900" cy="34725"/>
              </a:xfrm>
              <a:custGeom>
                <a:avLst/>
                <a:gdLst/>
                <a:ahLst/>
                <a:cxnLst/>
                <a:rect l="0" t="0" r="0" b="0"/>
                <a:pathLst>
                  <a:path w="756" h="1389" fill="none" extrusionOk="0">
                    <a:moveTo>
                      <a:pt x="585" y="682"/>
                    </a:moveTo>
                    <a:lnTo>
                      <a:pt x="585" y="682"/>
                    </a:lnTo>
                    <a:lnTo>
                      <a:pt x="512" y="779"/>
                    </a:lnTo>
                    <a:lnTo>
                      <a:pt x="439" y="877"/>
                    </a:lnTo>
                    <a:lnTo>
                      <a:pt x="390" y="974"/>
                    </a:lnTo>
                    <a:lnTo>
                      <a:pt x="390" y="1072"/>
                    </a:lnTo>
                    <a:lnTo>
                      <a:pt x="390" y="1072"/>
                    </a:lnTo>
                    <a:lnTo>
                      <a:pt x="366" y="1218"/>
                    </a:lnTo>
                    <a:lnTo>
                      <a:pt x="317" y="1291"/>
                    </a:lnTo>
                    <a:lnTo>
                      <a:pt x="293" y="1364"/>
                    </a:lnTo>
                    <a:lnTo>
                      <a:pt x="293" y="1364"/>
                    </a:lnTo>
                    <a:lnTo>
                      <a:pt x="244" y="1388"/>
                    </a:lnTo>
                    <a:lnTo>
                      <a:pt x="195" y="1388"/>
                    </a:lnTo>
                    <a:lnTo>
                      <a:pt x="147" y="1388"/>
                    </a:lnTo>
                    <a:lnTo>
                      <a:pt x="98" y="1364"/>
                    </a:lnTo>
                    <a:lnTo>
                      <a:pt x="98" y="1364"/>
                    </a:lnTo>
                    <a:lnTo>
                      <a:pt x="74" y="1291"/>
                    </a:lnTo>
                    <a:lnTo>
                      <a:pt x="25" y="1169"/>
                    </a:lnTo>
                    <a:lnTo>
                      <a:pt x="25" y="1023"/>
                    </a:lnTo>
                    <a:lnTo>
                      <a:pt x="1" y="877"/>
                    </a:lnTo>
                    <a:lnTo>
                      <a:pt x="1" y="877"/>
                    </a:lnTo>
                    <a:lnTo>
                      <a:pt x="25" y="706"/>
                    </a:lnTo>
                    <a:lnTo>
                      <a:pt x="98" y="536"/>
                    </a:lnTo>
                    <a:lnTo>
                      <a:pt x="171" y="365"/>
                    </a:lnTo>
                    <a:lnTo>
                      <a:pt x="293" y="219"/>
                    </a:lnTo>
                    <a:lnTo>
                      <a:pt x="293" y="219"/>
                    </a:lnTo>
                    <a:lnTo>
                      <a:pt x="415" y="122"/>
                    </a:lnTo>
                    <a:lnTo>
                      <a:pt x="512" y="49"/>
                    </a:lnTo>
                    <a:lnTo>
                      <a:pt x="609" y="0"/>
                    </a:lnTo>
                    <a:lnTo>
                      <a:pt x="682" y="24"/>
                    </a:lnTo>
                    <a:lnTo>
                      <a:pt x="682" y="24"/>
                    </a:lnTo>
                    <a:lnTo>
                      <a:pt x="707" y="73"/>
                    </a:lnTo>
                    <a:lnTo>
                      <a:pt x="731" y="146"/>
                    </a:lnTo>
                    <a:lnTo>
                      <a:pt x="756" y="317"/>
                    </a:lnTo>
                    <a:lnTo>
                      <a:pt x="756" y="317"/>
                    </a:lnTo>
                    <a:lnTo>
                      <a:pt x="756" y="390"/>
                    </a:lnTo>
                    <a:lnTo>
                      <a:pt x="707" y="487"/>
                    </a:lnTo>
                    <a:lnTo>
                      <a:pt x="658" y="609"/>
                    </a:lnTo>
                    <a:lnTo>
                      <a:pt x="585" y="682"/>
                    </a:lnTo>
                    <a:lnTo>
                      <a:pt x="585" y="682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100"/>
              </a:p>
            </p:txBody>
          </p:sp>
          <p:sp>
            <p:nvSpPr>
              <p:cNvPr id="203" name="Shape 575">
                <a:extLst>
                  <a:ext uri="{FF2B5EF4-FFF2-40B4-BE49-F238E27FC236}">
                    <a16:creationId xmlns:a16="http://schemas.microsoft.com/office/drawing/2014/main" id="{5C96FF6E-9FEE-2B49-B7A3-8D9559EF9700}"/>
                  </a:ext>
                </a:extLst>
              </p:cNvPr>
              <p:cNvSpPr/>
              <p:nvPr/>
            </p:nvSpPr>
            <p:spPr>
              <a:xfrm>
                <a:off x="6202850" y="3720875"/>
                <a:ext cx="204000" cy="278875"/>
              </a:xfrm>
              <a:custGeom>
                <a:avLst/>
                <a:gdLst/>
                <a:ahLst/>
                <a:cxnLst/>
                <a:rect l="0" t="0" r="0" b="0"/>
                <a:pathLst>
                  <a:path w="8160" h="11155" fill="none" extrusionOk="0">
                    <a:moveTo>
                      <a:pt x="8159" y="4774"/>
                    </a:moveTo>
                    <a:lnTo>
                      <a:pt x="8159" y="4774"/>
                    </a:lnTo>
                    <a:lnTo>
                      <a:pt x="7599" y="4701"/>
                    </a:lnTo>
                    <a:lnTo>
                      <a:pt x="7283" y="4652"/>
                    </a:lnTo>
                    <a:lnTo>
                      <a:pt x="7136" y="4603"/>
                    </a:lnTo>
                    <a:lnTo>
                      <a:pt x="7136" y="4603"/>
                    </a:lnTo>
                    <a:lnTo>
                      <a:pt x="7088" y="4579"/>
                    </a:lnTo>
                    <a:lnTo>
                      <a:pt x="7015" y="4555"/>
                    </a:lnTo>
                    <a:lnTo>
                      <a:pt x="6844" y="4530"/>
                    </a:lnTo>
                    <a:lnTo>
                      <a:pt x="6844" y="4530"/>
                    </a:lnTo>
                    <a:lnTo>
                      <a:pt x="6747" y="4506"/>
                    </a:lnTo>
                    <a:lnTo>
                      <a:pt x="6649" y="4457"/>
                    </a:lnTo>
                    <a:lnTo>
                      <a:pt x="6552" y="4409"/>
                    </a:lnTo>
                    <a:lnTo>
                      <a:pt x="6454" y="4336"/>
                    </a:lnTo>
                    <a:lnTo>
                      <a:pt x="6454" y="4336"/>
                    </a:lnTo>
                    <a:lnTo>
                      <a:pt x="6381" y="4262"/>
                    </a:lnTo>
                    <a:lnTo>
                      <a:pt x="6308" y="4214"/>
                    </a:lnTo>
                    <a:lnTo>
                      <a:pt x="6235" y="4214"/>
                    </a:lnTo>
                    <a:lnTo>
                      <a:pt x="6187" y="4238"/>
                    </a:lnTo>
                    <a:lnTo>
                      <a:pt x="6187" y="4238"/>
                    </a:lnTo>
                    <a:lnTo>
                      <a:pt x="6162" y="4287"/>
                    </a:lnTo>
                    <a:lnTo>
                      <a:pt x="6162" y="4360"/>
                    </a:lnTo>
                    <a:lnTo>
                      <a:pt x="6211" y="4433"/>
                    </a:lnTo>
                    <a:lnTo>
                      <a:pt x="6284" y="4530"/>
                    </a:lnTo>
                    <a:lnTo>
                      <a:pt x="6284" y="4530"/>
                    </a:lnTo>
                    <a:lnTo>
                      <a:pt x="6357" y="4603"/>
                    </a:lnTo>
                    <a:lnTo>
                      <a:pt x="6454" y="4652"/>
                    </a:lnTo>
                    <a:lnTo>
                      <a:pt x="6576" y="4701"/>
                    </a:lnTo>
                    <a:lnTo>
                      <a:pt x="6649" y="4701"/>
                    </a:lnTo>
                    <a:lnTo>
                      <a:pt x="6649" y="4701"/>
                    </a:lnTo>
                    <a:lnTo>
                      <a:pt x="6747" y="4725"/>
                    </a:lnTo>
                    <a:lnTo>
                      <a:pt x="6844" y="4774"/>
                    </a:lnTo>
                    <a:lnTo>
                      <a:pt x="6942" y="4823"/>
                    </a:lnTo>
                    <a:lnTo>
                      <a:pt x="7039" y="4896"/>
                    </a:lnTo>
                    <a:lnTo>
                      <a:pt x="7039" y="4896"/>
                    </a:lnTo>
                    <a:lnTo>
                      <a:pt x="7063" y="4944"/>
                    </a:lnTo>
                    <a:lnTo>
                      <a:pt x="7088" y="4993"/>
                    </a:lnTo>
                    <a:lnTo>
                      <a:pt x="7063" y="5139"/>
                    </a:lnTo>
                    <a:lnTo>
                      <a:pt x="6966" y="5310"/>
                    </a:lnTo>
                    <a:lnTo>
                      <a:pt x="6844" y="5480"/>
                    </a:lnTo>
                    <a:lnTo>
                      <a:pt x="6844" y="5480"/>
                    </a:lnTo>
                    <a:lnTo>
                      <a:pt x="6674" y="5626"/>
                    </a:lnTo>
                    <a:lnTo>
                      <a:pt x="6528" y="5748"/>
                    </a:lnTo>
                    <a:lnTo>
                      <a:pt x="6381" y="5821"/>
                    </a:lnTo>
                    <a:lnTo>
                      <a:pt x="6284" y="5846"/>
                    </a:lnTo>
                    <a:lnTo>
                      <a:pt x="6284" y="5846"/>
                    </a:lnTo>
                    <a:lnTo>
                      <a:pt x="6113" y="5870"/>
                    </a:lnTo>
                    <a:lnTo>
                      <a:pt x="6040" y="5894"/>
                    </a:lnTo>
                    <a:lnTo>
                      <a:pt x="5992" y="5943"/>
                    </a:lnTo>
                    <a:lnTo>
                      <a:pt x="5992" y="5943"/>
                    </a:lnTo>
                    <a:lnTo>
                      <a:pt x="5943" y="5967"/>
                    </a:lnTo>
                    <a:lnTo>
                      <a:pt x="5894" y="5992"/>
                    </a:lnTo>
                    <a:lnTo>
                      <a:pt x="5846" y="5967"/>
                    </a:lnTo>
                    <a:lnTo>
                      <a:pt x="5797" y="5943"/>
                    </a:lnTo>
                    <a:lnTo>
                      <a:pt x="5797" y="5943"/>
                    </a:lnTo>
                    <a:lnTo>
                      <a:pt x="5773" y="5894"/>
                    </a:lnTo>
                    <a:lnTo>
                      <a:pt x="5724" y="5821"/>
                    </a:lnTo>
                    <a:lnTo>
                      <a:pt x="5699" y="5651"/>
                    </a:lnTo>
                    <a:lnTo>
                      <a:pt x="5699" y="5651"/>
                    </a:lnTo>
                    <a:lnTo>
                      <a:pt x="5675" y="5553"/>
                    </a:lnTo>
                    <a:lnTo>
                      <a:pt x="5602" y="5407"/>
                    </a:lnTo>
                    <a:lnTo>
                      <a:pt x="5480" y="5261"/>
                    </a:lnTo>
                    <a:lnTo>
                      <a:pt x="5334" y="5091"/>
                    </a:lnTo>
                    <a:lnTo>
                      <a:pt x="5334" y="5091"/>
                    </a:lnTo>
                    <a:lnTo>
                      <a:pt x="5188" y="4920"/>
                    </a:lnTo>
                    <a:lnTo>
                      <a:pt x="5066" y="4774"/>
                    </a:lnTo>
                    <a:lnTo>
                      <a:pt x="4969" y="4628"/>
                    </a:lnTo>
                    <a:lnTo>
                      <a:pt x="4944" y="4530"/>
                    </a:lnTo>
                    <a:lnTo>
                      <a:pt x="4944" y="4530"/>
                    </a:lnTo>
                    <a:lnTo>
                      <a:pt x="4944" y="4457"/>
                    </a:lnTo>
                    <a:lnTo>
                      <a:pt x="4920" y="4409"/>
                    </a:lnTo>
                    <a:lnTo>
                      <a:pt x="4896" y="4409"/>
                    </a:lnTo>
                    <a:lnTo>
                      <a:pt x="4847" y="4433"/>
                    </a:lnTo>
                    <a:lnTo>
                      <a:pt x="4847" y="4433"/>
                    </a:lnTo>
                    <a:lnTo>
                      <a:pt x="4823" y="4482"/>
                    </a:lnTo>
                    <a:lnTo>
                      <a:pt x="4774" y="4555"/>
                    </a:lnTo>
                    <a:lnTo>
                      <a:pt x="4750" y="4701"/>
                    </a:lnTo>
                    <a:lnTo>
                      <a:pt x="4750" y="4701"/>
                    </a:lnTo>
                    <a:lnTo>
                      <a:pt x="4774" y="4798"/>
                    </a:lnTo>
                    <a:lnTo>
                      <a:pt x="4847" y="4920"/>
                    </a:lnTo>
                    <a:lnTo>
                      <a:pt x="4920" y="5066"/>
                    </a:lnTo>
                    <a:lnTo>
                      <a:pt x="5042" y="5188"/>
                    </a:lnTo>
                    <a:lnTo>
                      <a:pt x="5042" y="5188"/>
                    </a:lnTo>
                    <a:lnTo>
                      <a:pt x="5139" y="5310"/>
                    </a:lnTo>
                    <a:lnTo>
                      <a:pt x="5237" y="5431"/>
                    </a:lnTo>
                    <a:lnTo>
                      <a:pt x="5310" y="5553"/>
                    </a:lnTo>
                    <a:lnTo>
                      <a:pt x="5334" y="5651"/>
                    </a:lnTo>
                    <a:lnTo>
                      <a:pt x="5334" y="5651"/>
                    </a:lnTo>
                    <a:lnTo>
                      <a:pt x="5334" y="5748"/>
                    </a:lnTo>
                    <a:lnTo>
                      <a:pt x="5383" y="5846"/>
                    </a:lnTo>
                    <a:lnTo>
                      <a:pt x="5432" y="5943"/>
                    </a:lnTo>
                    <a:lnTo>
                      <a:pt x="5505" y="6040"/>
                    </a:lnTo>
                    <a:lnTo>
                      <a:pt x="5505" y="6040"/>
                    </a:lnTo>
                    <a:lnTo>
                      <a:pt x="5626" y="6113"/>
                    </a:lnTo>
                    <a:lnTo>
                      <a:pt x="5773" y="6162"/>
                    </a:lnTo>
                    <a:lnTo>
                      <a:pt x="5919" y="6211"/>
                    </a:lnTo>
                    <a:lnTo>
                      <a:pt x="6089" y="6235"/>
                    </a:lnTo>
                    <a:lnTo>
                      <a:pt x="6089" y="6235"/>
                    </a:lnTo>
                    <a:lnTo>
                      <a:pt x="6235" y="6235"/>
                    </a:lnTo>
                    <a:lnTo>
                      <a:pt x="6357" y="6284"/>
                    </a:lnTo>
                    <a:lnTo>
                      <a:pt x="6430" y="6333"/>
                    </a:lnTo>
                    <a:lnTo>
                      <a:pt x="6454" y="6381"/>
                    </a:lnTo>
                    <a:lnTo>
                      <a:pt x="6454" y="6430"/>
                    </a:lnTo>
                    <a:lnTo>
                      <a:pt x="6454" y="6430"/>
                    </a:lnTo>
                    <a:lnTo>
                      <a:pt x="6430" y="6527"/>
                    </a:lnTo>
                    <a:lnTo>
                      <a:pt x="6308" y="6722"/>
                    </a:lnTo>
                    <a:lnTo>
                      <a:pt x="6113" y="6941"/>
                    </a:lnTo>
                    <a:lnTo>
                      <a:pt x="5894" y="7185"/>
                    </a:lnTo>
                    <a:lnTo>
                      <a:pt x="5894" y="7185"/>
                    </a:lnTo>
                    <a:lnTo>
                      <a:pt x="5675" y="7429"/>
                    </a:lnTo>
                    <a:lnTo>
                      <a:pt x="5505" y="7696"/>
                    </a:lnTo>
                    <a:lnTo>
                      <a:pt x="5358" y="7940"/>
                    </a:lnTo>
                    <a:lnTo>
                      <a:pt x="5334" y="8037"/>
                    </a:lnTo>
                    <a:lnTo>
                      <a:pt x="5334" y="8135"/>
                    </a:lnTo>
                    <a:lnTo>
                      <a:pt x="5334" y="8135"/>
                    </a:lnTo>
                    <a:lnTo>
                      <a:pt x="5334" y="8281"/>
                    </a:lnTo>
                    <a:lnTo>
                      <a:pt x="5358" y="8427"/>
                    </a:lnTo>
                    <a:lnTo>
                      <a:pt x="5383" y="8525"/>
                    </a:lnTo>
                    <a:lnTo>
                      <a:pt x="5432" y="8598"/>
                    </a:lnTo>
                    <a:lnTo>
                      <a:pt x="5432" y="8598"/>
                    </a:lnTo>
                    <a:lnTo>
                      <a:pt x="5456" y="8646"/>
                    </a:lnTo>
                    <a:lnTo>
                      <a:pt x="5480" y="8719"/>
                    </a:lnTo>
                    <a:lnTo>
                      <a:pt x="5505" y="8890"/>
                    </a:lnTo>
                    <a:lnTo>
                      <a:pt x="5505" y="8890"/>
                    </a:lnTo>
                    <a:lnTo>
                      <a:pt x="5480" y="8987"/>
                    </a:lnTo>
                    <a:lnTo>
                      <a:pt x="5383" y="9158"/>
                    </a:lnTo>
                    <a:lnTo>
                      <a:pt x="5237" y="9353"/>
                    </a:lnTo>
                    <a:lnTo>
                      <a:pt x="5042" y="9547"/>
                    </a:lnTo>
                    <a:lnTo>
                      <a:pt x="5042" y="9547"/>
                    </a:lnTo>
                    <a:lnTo>
                      <a:pt x="4847" y="9742"/>
                    </a:lnTo>
                    <a:lnTo>
                      <a:pt x="4701" y="9937"/>
                    </a:lnTo>
                    <a:lnTo>
                      <a:pt x="4603" y="10108"/>
                    </a:lnTo>
                    <a:lnTo>
                      <a:pt x="4555" y="10205"/>
                    </a:lnTo>
                    <a:lnTo>
                      <a:pt x="4555" y="10205"/>
                    </a:lnTo>
                    <a:lnTo>
                      <a:pt x="4530" y="10327"/>
                    </a:lnTo>
                    <a:lnTo>
                      <a:pt x="4457" y="10473"/>
                    </a:lnTo>
                    <a:lnTo>
                      <a:pt x="4336" y="10619"/>
                    </a:lnTo>
                    <a:lnTo>
                      <a:pt x="4189" y="10790"/>
                    </a:lnTo>
                    <a:lnTo>
                      <a:pt x="4189" y="10790"/>
                    </a:lnTo>
                    <a:lnTo>
                      <a:pt x="4019" y="10936"/>
                    </a:lnTo>
                    <a:lnTo>
                      <a:pt x="3873" y="11057"/>
                    </a:lnTo>
                    <a:lnTo>
                      <a:pt x="3727" y="11131"/>
                    </a:lnTo>
                    <a:lnTo>
                      <a:pt x="3605" y="11155"/>
                    </a:lnTo>
                    <a:lnTo>
                      <a:pt x="3605" y="11155"/>
                    </a:lnTo>
                    <a:lnTo>
                      <a:pt x="3532" y="11155"/>
                    </a:lnTo>
                    <a:lnTo>
                      <a:pt x="3434" y="11106"/>
                    </a:lnTo>
                    <a:lnTo>
                      <a:pt x="3337" y="11057"/>
                    </a:lnTo>
                    <a:lnTo>
                      <a:pt x="3240" y="10984"/>
                    </a:lnTo>
                    <a:lnTo>
                      <a:pt x="3240" y="10984"/>
                    </a:lnTo>
                    <a:lnTo>
                      <a:pt x="3167" y="10887"/>
                    </a:lnTo>
                    <a:lnTo>
                      <a:pt x="3093" y="10790"/>
                    </a:lnTo>
                    <a:lnTo>
                      <a:pt x="3069" y="10692"/>
                    </a:lnTo>
                    <a:lnTo>
                      <a:pt x="3045" y="10595"/>
                    </a:lnTo>
                    <a:lnTo>
                      <a:pt x="3045" y="10595"/>
                    </a:lnTo>
                    <a:lnTo>
                      <a:pt x="3020" y="10424"/>
                    </a:lnTo>
                    <a:lnTo>
                      <a:pt x="2996" y="10351"/>
                    </a:lnTo>
                    <a:lnTo>
                      <a:pt x="2947" y="10302"/>
                    </a:lnTo>
                    <a:lnTo>
                      <a:pt x="2947" y="10302"/>
                    </a:lnTo>
                    <a:lnTo>
                      <a:pt x="2923" y="10254"/>
                    </a:lnTo>
                    <a:lnTo>
                      <a:pt x="2874" y="10181"/>
                    </a:lnTo>
                    <a:lnTo>
                      <a:pt x="2850" y="10035"/>
                    </a:lnTo>
                    <a:lnTo>
                      <a:pt x="2850" y="10035"/>
                    </a:lnTo>
                    <a:lnTo>
                      <a:pt x="2826" y="9864"/>
                    </a:lnTo>
                    <a:lnTo>
                      <a:pt x="2801" y="9791"/>
                    </a:lnTo>
                    <a:lnTo>
                      <a:pt x="2752" y="9742"/>
                    </a:lnTo>
                    <a:lnTo>
                      <a:pt x="2752" y="9742"/>
                    </a:lnTo>
                    <a:lnTo>
                      <a:pt x="2728" y="9669"/>
                    </a:lnTo>
                    <a:lnTo>
                      <a:pt x="2704" y="9572"/>
                    </a:lnTo>
                    <a:lnTo>
                      <a:pt x="2679" y="9426"/>
                    </a:lnTo>
                    <a:lnTo>
                      <a:pt x="2655" y="9255"/>
                    </a:lnTo>
                    <a:lnTo>
                      <a:pt x="2655" y="9255"/>
                    </a:lnTo>
                    <a:lnTo>
                      <a:pt x="2679" y="9109"/>
                    </a:lnTo>
                    <a:lnTo>
                      <a:pt x="2704" y="8963"/>
                    </a:lnTo>
                    <a:lnTo>
                      <a:pt x="2728" y="8866"/>
                    </a:lnTo>
                    <a:lnTo>
                      <a:pt x="2752" y="8792"/>
                    </a:lnTo>
                    <a:lnTo>
                      <a:pt x="2752" y="8792"/>
                    </a:lnTo>
                    <a:lnTo>
                      <a:pt x="2801" y="8744"/>
                    </a:lnTo>
                    <a:lnTo>
                      <a:pt x="2826" y="8671"/>
                    </a:lnTo>
                    <a:lnTo>
                      <a:pt x="2850" y="8500"/>
                    </a:lnTo>
                    <a:lnTo>
                      <a:pt x="2850" y="8500"/>
                    </a:lnTo>
                    <a:lnTo>
                      <a:pt x="2826" y="8403"/>
                    </a:lnTo>
                    <a:lnTo>
                      <a:pt x="2777" y="8281"/>
                    </a:lnTo>
                    <a:lnTo>
                      <a:pt x="2679" y="8159"/>
                    </a:lnTo>
                    <a:lnTo>
                      <a:pt x="2582" y="8037"/>
                    </a:lnTo>
                    <a:lnTo>
                      <a:pt x="2582" y="8037"/>
                    </a:lnTo>
                    <a:lnTo>
                      <a:pt x="2460" y="7891"/>
                    </a:lnTo>
                    <a:lnTo>
                      <a:pt x="2363" y="7721"/>
                    </a:lnTo>
                    <a:lnTo>
                      <a:pt x="2314" y="7526"/>
                    </a:lnTo>
                    <a:lnTo>
                      <a:pt x="2290" y="7356"/>
                    </a:lnTo>
                    <a:lnTo>
                      <a:pt x="2290" y="7356"/>
                    </a:lnTo>
                    <a:lnTo>
                      <a:pt x="2290" y="7209"/>
                    </a:lnTo>
                    <a:lnTo>
                      <a:pt x="2265" y="7063"/>
                    </a:lnTo>
                    <a:lnTo>
                      <a:pt x="2217" y="6966"/>
                    </a:lnTo>
                    <a:lnTo>
                      <a:pt x="2192" y="6893"/>
                    </a:lnTo>
                    <a:lnTo>
                      <a:pt x="2192" y="6893"/>
                    </a:lnTo>
                    <a:lnTo>
                      <a:pt x="2144" y="6844"/>
                    </a:lnTo>
                    <a:lnTo>
                      <a:pt x="2071" y="6820"/>
                    </a:lnTo>
                    <a:lnTo>
                      <a:pt x="1900" y="6795"/>
                    </a:lnTo>
                    <a:lnTo>
                      <a:pt x="1900" y="6795"/>
                    </a:lnTo>
                    <a:lnTo>
                      <a:pt x="1754" y="6820"/>
                    </a:lnTo>
                    <a:lnTo>
                      <a:pt x="1681" y="6844"/>
                    </a:lnTo>
                    <a:lnTo>
                      <a:pt x="1632" y="6893"/>
                    </a:lnTo>
                    <a:lnTo>
                      <a:pt x="1632" y="6893"/>
                    </a:lnTo>
                    <a:lnTo>
                      <a:pt x="1559" y="6941"/>
                    </a:lnTo>
                    <a:lnTo>
                      <a:pt x="1437" y="6966"/>
                    </a:lnTo>
                    <a:lnTo>
                      <a:pt x="1291" y="6990"/>
                    </a:lnTo>
                    <a:lnTo>
                      <a:pt x="1145" y="6990"/>
                    </a:lnTo>
                    <a:lnTo>
                      <a:pt x="1145" y="6990"/>
                    </a:lnTo>
                    <a:lnTo>
                      <a:pt x="975" y="6966"/>
                    </a:lnTo>
                    <a:lnTo>
                      <a:pt x="780" y="6868"/>
                    </a:lnTo>
                    <a:lnTo>
                      <a:pt x="561" y="6747"/>
                    </a:lnTo>
                    <a:lnTo>
                      <a:pt x="390" y="6601"/>
                    </a:lnTo>
                    <a:lnTo>
                      <a:pt x="390" y="6601"/>
                    </a:lnTo>
                    <a:lnTo>
                      <a:pt x="317" y="6527"/>
                    </a:lnTo>
                    <a:lnTo>
                      <a:pt x="244" y="6406"/>
                    </a:lnTo>
                    <a:lnTo>
                      <a:pt x="122" y="6113"/>
                    </a:lnTo>
                    <a:lnTo>
                      <a:pt x="49" y="5797"/>
                    </a:lnTo>
                    <a:lnTo>
                      <a:pt x="0" y="5480"/>
                    </a:lnTo>
                    <a:lnTo>
                      <a:pt x="0" y="5480"/>
                    </a:lnTo>
                    <a:lnTo>
                      <a:pt x="25" y="5310"/>
                    </a:lnTo>
                    <a:lnTo>
                      <a:pt x="49" y="5139"/>
                    </a:lnTo>
                    <a:lnTo>
                      <a:pt x="147" y="4798"/>
                    </a:lnTo>
                    <a:lnTo>
                      <a:pt x="220" y="4628"/>
                    </a:lnTo>
                    <a:lnTo>
                      <a:pt x="293" y="4482"/>
                    </a:lnTo>
                    <a:lnTo>
                      <a:pt x="390" y="4336"/>
                    </a:lnTo>
                    <a:lnTo>
                      <a:pt x="487" y="4238"/>
                    </a:lnTo>
                    <a:lnTo>
                      <a:pt x="487" y="4238"/>
                    </a:lnTo>
                    <a:lnTo>
                      <a:pt x="682" y="4043"/>
                    </a:lnTo>
                    <a:lnTo>
                      <a:pt x="877" y="3897"/>
                    </a:lnTo>
                    <a:lnTo>
                      <a:pt x="1048" y="3800"/>
                    </a:lnTo>
                    <a:lnTo>
                      <a:pt x="1145" y="3751"/>
                    </a:lnTo>
                    <a:lnTo>
                      <a:pt x="1145" y="3751"/>
                    </a:lnTo>
                    <a:lnTo>
                      <a:pt x="1316" y="3727"/>
                    </a:lnTo>
                    <a:lnTo>
                      <a:pt x="1389" y="3702"/>
                    </a:lnTo>
                    <a:lnTo>
                      <a:pt x="1437" y="3654"/>
                    </a:lnTo>
                    <a:lnTo>
                      <a:pt x="1437" y="3654"/>
                    </a:lnTo>
                    <a:lnTo>
                      <a:pt x="1510" y="3629"/>
                    </a:lnTo>
                    <a:lnTo>
                      <a:pt x="1608" y="3605"/>
                    </a:lnTo>
                    <a:lnTo>
                      <a:pt x="1754" y="3581"/>
                    </a:lnTo>
                    <a:lnTo>
                      <a:pt x="1900" y="3581"/>
                    </a:lnTo>
                    <a:lnTo>
                      <a:pt x="1900" y="3581"/>
                    </a:lnTo>
                    <a:lnTo>
                      <a:pt x="2071" y="3581"/>
                    </a:lnTo>
                    <a:lnTo>
                      <a:pt x="2241" y="3629"/>
                    </a:lnTo>
                    <a:lnTo>
                      <a:pt x="2363" y="3678"/>
                    </a:lnTo>
                    <a:lnTo>
                      <a:pt x="2485" y="3751"/>
                    </a:lnTo>
                    <a:lnTo>
                      <a:pt x="2485" y="3751"/>
                    </a:lnTo>
                    <a:lnTo>
                      <a:pt x="2558" y="3824"/>
                    </a:lnTo>
                    <a:lnTo>
                      <a:pt x="2655" y="3897"/>
                    </a:lnTo>
                    <a:lnTo>
                      <a:pt x="2777" y="3946"/>
                    </a:lnTo>
                    <a:lnTo>
                      <a:pt x="2850" y="3946"/>
                    </a:lnTo>
                    <a:lnTo>
                      <a:pt x="2850" y="3946"/>
                    </a:lnTo>
                    <a:lnTo>
                      <a:pt x="3020" y="3970"/>
                    </a:lnTo>
                    <a:lnTo>
                      <a:pt x="3093" y="4019"/>
                    </a:lnTo>
                    <a:lnTo>
                      <a:pt x="3142" y="4043"/>
                    </a:lnTo>
                    <a:lnTo>
                      <a:pt x="3142" y="4043"/>
                    </a:lnTo>
                    <a:lnTo>
                      <a:pt x="3191" y="4068"/>
                    </a:lnTo>
                    <a:lnTo>
                      <a:pt x="3240" y="4092"/>
                    </a:lnTo>
                    <a:lnTo>
                      <a:pt x="3288" y="4068"/>
                    </a:lnTo>
                    <a:lnTo>
                      <a:pt x="3337" y="4043"/>
                    </a:lnTo>
                    <a:lnTo>
                      <a:pt x="3337" y="4043"/>
                    </a:lnTo>
                    <a:lnTo>
                      <a:pt x="3386" y="4019"/>
                    </a:lnTo>
                    <a:lnTo>
                      <a:pt x="3459" y="3970"/>
                    </a:lnTo>
                    <a:lnTo>
                      <a:pt x="3605" y="3946"/>
                    </a:lnTo>
                    <a:lnTo>
                      <a:pt x="3605" y="3946"/>
                    </a:lnTo>
                    <a:lnTo>
                      <a:pt x="3775" y="3970"/>
                    </a:lnTo>
                    <a:lnTo>
                      <a:pt x="3848" y="4019"/>
                    </a:lnTo>
                    <a:lnTo>
                      <a:pt x="3897" y="4043"/>
                    </a:lnTo>
                    <a:lnTo>
                      <a:pt x="3897" y="4043"/>
                    </a:lnTo>
                    <a:lnTo>
                      <a:pt x="3970" y="4092"/>
                    </a:lnTo>
                    <a:lnTo>
                      <a:pt x="4068" y="4116"/>
                    </a:lnTo>
                    <a:lnTo>
                      <a:pt x="4214" y="4141"/>
                    </a:lnTo>
                    <a:lnTo>
                      <a:pt x="4384" y="4141"/>
                    </a:lnTo>
                    <a:lnTo>
                      <a:pt x="4384" y="4141"/>
                    </a:lnTo>
                    <a:lnTo>
                      <a:pt x="4530" y="4141"/>
                    </a:lnTo>
                    <a:lnTo>
                      <a:pt x="4677" y="4116"/>
                    </a:lnTo>
                    <a:lnTo>
                      <a:pt x="4774" y="4092"/>
                    </a:lnTo>
                    <a:lnTo>
                      <a:pt x="4847" y="4043"/>
                    </a:lnTo>
                    <a:lnTo>
                      <a:pt x="4847" y="4043"/>
                    </a:lnTo>
                    <a:lnTo>
                      <a:pt x="4896" y="3995"/>
                    </a:lnTo>
                    <a:lnTo>
                      <a:pt x="4920" y="3921"/>
                    </a:lnTo>
                    <a:lnTo>
                      <a:pt x="4944" y="3751"/>
                    </a:lnTo>
                    <a:lnTo>
                      <a:pt x="4944" y="3751"/>
                    </a:lnTo>
                    <a:lnTo>
                      <a:pt x="4944" y="3727"/>
                    </a:lnTo>
                    <a:lnTo>
                      <a:pt x="4920" y="3678"/>
                    </a:lnTo>
                    <a:lnTo>
                      <a:pt x="4823" y="3629"/>
                    </a:lnTo>
                    <a:lnTo>
                      <a:pt x="4701" y="3581"/>
                    </a:lnTo>
                    <a:lnTo>
                      <a:pt x="4555" y="3581"/>
                    </a:lnTo>
                    <a:lnTo>
                      <a:pt x="4555" y="3581"/>
                    </a:lnTo>
                    <a:lnTo>
                      <a:pt x="4409" y="3556"/>
                    </a:lnTo>
                    <a:lnTo>
                      <a:pt x="4238" y="3507"/>
                    </a:lnTo>
                    <a:lnTo>
                      <a:pt x="4092" y="3459"/>
                    </a:lnTo>
                    <a:lnTo>
                      <a:pt x="3995" y="3386"/>
                    </a:lnTo>
                    <a:lnTo>
                      <a:pt x="3995" y="3386"/>
                    </a:lnTo>
                    <a:lnTo>
                      <a:pt x="3897" y="3313"/>
                    </a:lnTo>
                    <a:lnTo>
                      <a:pt x="3800" y="3240"/>
                    </a:lnTo>
                    <a:lnTo>
                      <a:pt x="3702" y="3215"/>
                    </a:lnTo>
                    <a:lnTo>
                      <a:pt x="3605" y="3191"/>
                    </a:lnTo>
                    <a:lnTo>
                      <a:pt x="3605" y="3191"/>
                    </a:lnTo>
                    <a:lnTo>
                      <a:pt x="3532" y="3166"/>
                    </a:lnTo>
                    <a:lnTo>
                      <a:pt x="3434" y="3142"/>
                    </a:lnTo>
                    <a:lnTo>
                      <a:pt x="3337" y="3069"/>
                    </a:lnTo>
                    <a:lnTo>
                      <a:pt x="3240" y="2996"/>
                    </a:lnTo>
                    <a:lnTo>
                      <a:pt x="3240" y="2996"/>
                    </a:lnTo>
                    <a:lnTo>
                      <a:pt x="3167" y="2923"/>
                    </a:lnTo>
                    <a:lnTo>
                      <a:pt x="3069" y="2899"/>
                    </a:lnTo>
                    <a:lnTo>
                      <a:pt x="2996" y="2874"/>
                    </a:lnTo>
                    <a:lnTo>
                      <a:pt x="2947" y="2899"/>
                    </a:lnTo>
                    <a:lnTo>
                      <a:pt x="2947" y="2899"/>
                    </a:lnTo>
                    <a:lnTo>
                      <a:pt x="2899" y="2923"/>
                    </a:lnTo>
                    <a:lnTo>
                      <a:pt x="2826" y="2923"/>
                    </a:lnTo>
                    <a:lnTo>
                      <a:pt x="2752" y="2874"/>
                    </a:lnTo>
                    <a:lnTo>
                      <a:pt x="2655" y="2801"/>
                    </a:lnTo>
                    <a:lnTo>
                      <a:pt x="2655" y="2801"/>
                    </a:lnTo>
                    <a:lnTo>
                      <a:pt x="2582" y="2752"/>
                    </a:lnTo>
                    <a:lnTo>
                      <a:pt x="2509" y="2704"/>
                    </a:lnTo>
                    <a:lnTo>
                      <a:pt x="2436" y="2704"/>
                    </a:lnTo>
                    <a:lnTo>
                      <a:pt x="2387" y="2704"/>
                    </a:lnTo>
                    <a:lnTo>
                      <a:pt x="2387" y="2704"/>
                    </a:lnTo>
                    <a:lnTo>
                      <a:pt x="2338" y="2752"/>
                    </a:lnTo>
                    <a:lnTo>
                      <a:pt x="2265" y="2777"/>
                    </a:lnTo>
                    <a:lnTo>
                      <a:pt x="2095" y="2801"/>
                    </a:lnTo>
                    <a:lnTo>
                      <a:pt x="2095" y="2801"/>
                    </a:lnTo>
                    <a:lnTo>
                      <a:pt x="1997" y="2850"/>
                    </a:lnTo>
                    <a:lnTo>
                      <a:pt x="1851" y="2923"/>
                    </a:lnTo>
                    <a:lnTo>
                      <a:pt x="1681" y="3045"/>
                    </a:lnTo>
                    <a:lnTo>
                      <a:pt x="1535" y="3191"/>
                    </a:lnTo>
                    <a:lnTo>
                      <a:pt x="1535" y="3191"/>
                    </a:lnTo>
                    <a:lnTo>
                      <a:pt x="1364" y="3337"/>
                    </a:lnTo>
                    <a:lnTo>
                      <a:pt x="1194" y="3459"/>
                    </a:lnTo>
                    <a:lnTo>
                      <a:pt x="1072" y="3532"/>
                    </a:lnTo>
                    <a:lnTo>
                      <a:pt x="950" y="3581"/>
                    </a:lnTo>
                    <a:lnTo>
                      <a:pt x="950" y="3581"/>
                    </a:lnTo>
                    <a:lnTo>
                      <a:pt x="804" y="3532"/>
                    </a:lnTo>
                    <a:lnTo>
                      <a:pt x="731" y="3507"/>
                    </a:lnTo>
                    <a:lnTo>
                      <a:pt x="682" y="3483"/>
                    </a:lnTo>
                    <a:lnTo>
                      <a:pt x="682" y="3483"/>
                    </a:lnTo>
                    <a:lnTo>
                      <a:pt x="634" y="3434"/>
                    </a:lnTo>
                    <a:lnTo>
                      <a:pt x="609" y="3361"/>
                    </a:lnTo>
                    <a:lnTo>
                      <a:pt x="585" y="3191"/>
                    </a:lnTo>
                    <a:lnTo>
                      <a:pt x="585" y="3191"/>
                    </a:lnTo>
                    <a:lnTo>
                      <a:pt x="609" y="3020"/>
                    </a:lnTo>
                    <a:lnTo>
                      <a:pt x="634" y="2947"/>
                    </a:lnTo>
                    <a:lnTo>
                      <a:pt x="682" y="2899"/>
                    </a:lnTo>
                    <a:lnTo>
                      <a:pt x="682" y="2899"/>
                    </a:lnTo>
                    <a:lnTo>
                      <a:pt x="731" y="2874"/>
                    </a:lnTo>
                    <a:lnTo>
                      <a:pt x="853" y="2850"/>
                    </a:lnTo>
                    <a:lnTo>
                      <a:pt x="999" y="2826"/>
                    </a:lnTo>
                    <a:lnTo>
                      <a:pt x="1145" y="2801"/>
                    </a:lnTo>
                    <a:lnTo>
                      <a:pt x="1145" y="2801"/>
                    </a:lnTo>
                    <a:lnTo>
                      <a:pt x="1291" y="2801"/>
                    </a:lnTo>
                    <a:lnTo>
                      <a:pt x="1413" y="2752"/>
                    </a:lnTo>
                    <a:lnTo>
                      <a:pt x="1486" y="2704"/>
                    </a:lnTo>
                    <a:lnTo>
                      <a:pt x="1510" y="2655"/>
                    </a:lnTo>
                    <a:lnTo>
                      <a:pt x="1535" y="2631"/>
                    </a:lnTo>
                    <a:lnTo>
                      <a:pt x="1535" y="2631"/>
                    </a:lnTo>
                    <a:lnTo>
                      <a:pt x="1486" y="2460"/>
                    </a:lnTo>
                    <a:lnTo>
                      <a:pt x="1462" y="2387"/>
                    </a:lnTo>
                    <a:lnTo>
                      <a:pt x="1437" y="2338"/>
                    </a:lnTo>
                    <a:lnTo>
                      <a:pt x="1437" y="2338"/>
                    </a:lnTo>
                    <a:lnTo>
                      <a:pt x="1389" y="2290"/>
                    </a:lnTo>
                    <a:lnTo>
                      <a:pt x="1389" y="2241"/>
                    </a:lnTo>
                    <a:lnTo>
                      <a:pt x="1389" y="2192"/>
                    </a:lnTo>
                    <a:lnTo>
                      <a:pt x="1437" y="2144"/>
                    </a:lnTo>
                    <a:lnTo>
                      <a:pt x="1437" y="2144"/>
                    </a:lnTo>
                    <a:lnTo>
                      <a:pt x="1486" y="2119"/>
                    </a:lnTo>
                    <a:lnTo>
                      <a:pt x="1559" y="2070"/>
                    </a:lnTo>
                    <a:lnTo>
                      <a:pt x="1705" y="2046"/>
                    </a:lnTo>
                    <a:lnTo>
                      <a:pt x="1705" y="2046"/>
                    </a:lnTo>
                    <a:lnTo>
                      <a:pt x="1803" y="2046"/>
                    </a:lnTo>
                    <a:lnTo>
                      <a:pt x="1900" y="1997"/>
                    </a:lnTo>
                    <a:lnTo>
                      <a:pt x="1997" y="1924"/>
                    </a:lnTo>
                    <a:lnTo>
                      <a:pt x="2095" y="1851"/>
                    </a:lnTo>
                    <a:lnTo>
                      <a:pt x="2095" y="1851"/>
                    </a:lnTo>
                    <a:lnTo>
                      <a:pt x="2168" y="1778"/>
                    </a:lnTo>
                    <a:lnTo>
                      <a:pt x="2241" y="1681"/>
                    </a:lnTo>
                    <a:lnTo>
                      <a:pt x="2265" y="1559"/>
                    </a:lnTo>
                    <a:lnTo>
                      <a:pt x="2290" y="1486"/>
                    </a:lnTo>
                    <a:lnTo>
                      <a:pt x="2290" y="1486"/>
                    </a:lnTo>
                    <a:lnTo>
                      <a:pt x="2265" y="1315"/>
                    </a:lnTo>
                    <a:lnTo>
                      <a:pt x="2217" y="1242"/>
                    </a:lnTo>
                    <a:lnTo>
                      <a:pt x="2192" y="1194"/>
                    </a:lnTo>
                    <a:lnTo>
                      <a:pt x="2192" y="1194"/>
                    </a:lnTo>
                    <a:lnTo>
                      <a:pt x="2192" y="1169"/>
                    </a:lnTo>
                    <a:lnTo>
                      <a:pt x="2192" y="1121"/>
                    </a:lnTo>
                    <a:lnTo>
                      <a:pt x="2265" y="999"/>
                    </a:lnTo>
                    <a:lnTo>
                      <a:pt x="2387" y="828"/>
                    </a:lnTo>
                    <a:lnTo>
                      <a:pt x="2582" y="634"/>
                    </a:lnTo>
                    <a:lnTo>
                      <a:pt x="2582" y="634"/>
                    </a:lnTo>
                    <a:lnTo>
                      <a:pt x="2679" y="536"/>
                    </a:lnTo>
                    <a:lnTo>
                      <a:pt x="2826" y="439"/>
                    </a:lnTo>
                    <a:lnTo>
                      <a:pt x="2972" y="366"/>
                    </a:lnTo>
                    <a:lnTo>
                      <a:pt x="3142" y="293"/>
                    </a:lnTo>
                    <a:lnTo>
                      <a:pt x="3483" y="195"/>
                    </a:lnTo>
                    <a:lnTo>
                      <a:pt x="3654" y="171"/>
                    </a:lnTo>
                    <a:lnTo>
                      <a:pt x="3800" y="146"/>
                    </a:lnTo>
                    <a:lnTo>
                      <a:pt x="3800" y="146"/>
                    </a:lnTo>
                    <a:lnTo>
                      <a:pt x="4116" y="171"/>
                    </a:lnTo>
                    <a:lnTo>
                      <a:pt x="4360" y="171"/>
                    </a:lnTo>
                    <a:lnTo>
                      <a:pt x="4555" y="220"/>
                    </a:lnTo>
                    <a:lnTo>
                      <a:pt x="4652" y="244"/>
                    </a:lnTo>
                    <a:lnTo>
                      <a:pt x="4652" y="244"/>
                    </a:lnTo>
                    <a:lnTo>
                      <a:pt x="4701" y="268"/>
                    </a:lnTo>
                    <a:lnTo>
                      <a:pt x="4750" y="293"/>
                    </a:lnTo>
                    <a:lnTo>
                      <a:pt x="4798" y="268"/>
                    </a:lnTo>
                    <a:lnTo>
                      <a:pt x="4847" y="244"/>
                    </a:lnTo>
                    <a:lnTo>
                      <a:pt x="4847" y="244"/>
                    </a:lnTo>
                    <a:lnTo>
                      <a:pt x="5018" y="195"/>
                    </a:lnTo>
                    <a:lnTo>
                      <a:pt x="5407" y="122"/>
                    </a:lnTo>
                    <a:lnTo>
                      <a:pt x="5821" y="25"/>
                    </a:lnTo>
                    <a:lnTo>
                      <a:pt x="6138" y="0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100"/>
              </a:p>
            </p:txBody>
          </p:sp>
        </p:grpSp>
        <p:grpSp>
          <p:nvGrpSpPr>
            <p:cNvPr id="161" name="Shape 522">
              <a:extLst>
                <a:ext uri="{FF2B5EF4-FFF2-40B4-BE49-F238E27FC236}">
                  <a16:creationId xmlns:a16="http://schemas.microsoft.com/office/drawing/2014/main" id="{AF791878-53BC-AA4D-80AB-D226C57D9B2E}"/>
                </a:ext>
              </a:extLst>
            </p:cNvPr>
            <p:cNvGrpSpPr/>
            <p:nvPr/>
          </p:nvGrpSpPr>
          <p:grpSpPr>
            <a:xfrm>
              <a:off x="11171349" y="2526917"/>
              <a:ext cx="260944" cy="200416"/>
              <a:chOff x="568950" y="3686775"/>
              <a:chExt cx="472500" cy="362900"/>
            </a:xfrm>
          </p:grpSpPr>
          <p:sp>
            <p:nvSpPr>
              <p:cNvPr id="195" name="Shape 523">
                <a:extLst>
                  <a:ext uri="{FF2B5EF4-FFF2-40B4-BE49-F238E27FC236}">
                    <a16:creationId xmlns:a16="http://schemas.microsoft.com/office/drawing/2014/main" id="{1F319AAB-DFC2-E74B-94BC-48289D0746B9}"/>
                  </a:ext>
                </a:extLst>
              </p:cNvPr>
              <p:cNvSpPr/>
              <p:nvPr/>
            </p:nvSpPr>
            <p:spPr>
              <a:xfrm>
                <a:off x="568950" y="3686775"/>
                <a:ext cx="472500" cy="362900"/>
              </a:xfrm>
              <a:custGeom>
                <a:avLst/>
                <a:gdLst/>
                <a:ahLst/>
                <a:cxnLst/>
                <a:rect l="0" t="0" r="0" b="0"/>
                <a:pathLst>
                  <a:path w="18900" h="14516" fill="none" extrusionOk="0">
                    <a:moveTo>
                      <a:pt x="18900" y="7989"/>
                    </a:moveTo>
                    <a:lnTo>
                      <a:pt x="18900" y="7989"/>
                    </a:lnTo>
                    <a:lnTo>
                      <a:pt x="18705" y="8111"/>
                    </a:lnTo>
                    <a:lnTo>
                      <a:pt x="18510" y="8184"/>
                    </a:lnTo>
                    <a:lnTo>
                      <a:pt x="18291" y="8232"/>
                    </a:lnTo>
                    <a:lnTo>
                      <a:pt x="18072" y="8232"/>
                    </a:lnTo>
                    <a:lnTo>
                      <a:pt x="17852" y="8184"/>
                    </a:lnTo>
                    <a:lnTo>
                      <a:pt x="17658" y="8111"/>
                    </a:lnTo>
                    <a:lnTo>
                      <a:pt x="17487" y="8013"/>
                    </a:lnTo>
                    <a:lnTo>
                      <a:pt x="17341" y="7891"/>
                    </a:lnTo>
                    <a:lnTo>
                      <a:pt x="17341" y="7891"/>
                    </a:lnTo>
                    <a:lnTo>
                      <a:pt x="17243" y="7745"/>
                    </a:lnTo>
                    <a:lnTo>
                      <a:pt x="17170" y="7575"/>
                    </a:lnTo>
                    <a:lnTo>
                      <a:pt x="17170" y="7404"/>
                    </a:lnTo>
                    <a:lnTo>
                      <a:pt x="17195" y="7234"/>
                    </a:lnTo>
                    <a:lnTo>
                      <a:pt x="17243" y="7088"/>
                    </a:lnTo>
                    <a:lnTo>
                      <a:pt x="17341" y="6942"/>
                    </a:lnTo>
                    <a:lnTo>
                      <a:pt x="17487" y="6844"/>
                    </a:lnTo>
                    <a:lnTo>
                      <a:pt x="17658" y="6795"/>
                    </a:lnTo>
                    <a:lnTo>
                      <a:pt x="17658" y="6795"/>
                    </a:lnTo>
                    <a:lnTo>
                      <a:pt x="17755" y="6771"/>
                    </a:lnTo>
                    <a:lnTo>
                      <a:pt x="17828" y="6771"/>
                    </a:lnTo>
                    <a:lnTo>
                      <a:pt x="17901" y="6795"/>
                    </a:lnTo>
                    <a:lnTo>
                      <a:pt x="17974" y="6820"/>
                    </a:lnTo>
                    <a:lnTo>
                      <a:pt x="18023" y="6869"/>
                    </a:lnTo>
                    <a:lnTo>
                      <a:pt x="18047" y="6917"/>
                    </a:lnTo>
                    <a:lnTo>
                      <a:pt x="18096" y="7063"/>
                    </a:lnTo>
                    <a:lnTo>
                      <a:pt x="18072" y="7210"/>
                    </a:lnTo>
                    <a:lnTo>
                      <a:pt x="18023" y="7356"/>
                    </a:lnTo>
                    <a:lnTo>
                      <a:pt x="17950" y="7477"/>
                    </a:lnTo>
                    <a:lnTo>
                      <a:pt x="17828" y="7599"/>
                    </a:lnTo>
                    <a:lnTo>
                      <a:pt x="17828" y="7599"/>
                    </a:lnTo>
                    <a:lnTo>
                      <a:pt x="17633" y="7697"/>
                    </a:lnTo>
                    <a:lnTo>
                      <a:pt x="17438" y="7770"/>
                    </a:lnTo>
                    <a:lnTo>
                      <a:pt x="17219" y="7794"/>
                    </a:lnTo>
                    <a:lnTo>
                      <a:pt x="17000" y="7794"/>
                    </a:lnTo>
                    <a:lnTo>
                      <a:pt x="17000" y="7794"/>
                    </a:lnTo>
                    <a:lnTo>
                      <a:pt x="16878" y="7794"/>
                    </a:lnTo>
                    <a:lnTo>
                      <a:pt x="16781" y="7770"/>
                    </a:lnTo>
                    <a:lnTo>
                      <a:pt x="16708" y="7745"/>
                    </a:lnTo>
                    <a:lnTo>
                      <a:pt x="16635" y="7697"/>
                    </a:lnTo>
                    <a:lnTo>
                      <a:pt x="16586" y="7648"/>
                    </a:lnTo>
                    <a:lnTo>
                      <a:pt x="16562" y="7550"/>
                    </a:lnTo>
                    <a:lnTo>
                      <a:pt x="16537" y="7331"/>
                    </a:lnTo>
                    <a:lnTo>
                      <a:pt x="16537" y="7331"/>
                    </a:lnTo>
                    <a:lnTo>
                      <a:pt x="16513" y="7015"/>
                    </a:lnTo>
                    <a:lnTo>
                      <a:pt x="16488" y="6698"/>
                    </a:lnTo>
                    <a:lnTo>
                      <a:pt x="16440" y="6381"/>
                    </a:lnTo>
                    <a:lnTo>
                      <a:pt x="16367" y="6065"/>
                    </a:lnTo>
                    <a:lnTo>
                      <a:pt x="16269" y="5748"/>
                    </a:lnTo>
                    <a:lnTo>
                      <a:pt x="16172" y="5456"/>
                    </a:lnTo>
                    <a:lnTo>
                      <a:pt x="16050" y="5164"/>
                    </a:lnTo>
                    <a:lnTo>
                      <a:pt x="15904" y="4871"/>
                    </a:lnTo>
                    <a:lnTo>
                      <a:pt x="15758" y="4604"/>
                    </a:lnTo>
                    <a:lnTo>
                      <a:pt x="15587" y="4311"/>
                    </a:lnTo>
                    <a:lnTo>
                      <a:pt x="15393" y="4068"/>
                    </a:lnTo>
                    <a:lnTo>
                      <a:pt x="15198" y="3800"/>
                    </a:lnTo>
                    <a:lnTo>
                      <a:pt x="14978" y="3556"/>
                    </a:lnTo>
                    <a:lnTo>
                      <a:pt x="14759" y="3313"/>
                    </a:lnTo>
                    <a:lnTo>
                      <a:pt x="14516" y="3094"/>
                    </a:lnTo>
                    <a:lnTo>
                      <a:pt x="14272" y="2874"/>
                    </a:lnTo>
                    <a:lnTo>
                      <a:pt x="14004" y="2655"/>
                    </a:lnTo>
                    <a:lnTo>
                      <a:pt x="13712" y="2460"/>
                    </a:lnTo>
                    <a:lnTo>
                      <a:pt x="13420" y="2265"/>
                    </a:lnTo>
                    <a:lnTo>
                      <a:pt x="13128" y="2095"/>
                    </a:lnTo>
                    <a:lnTo>
                      <a:pt x="12811" y="1924"/>
                    </a:lnTo>
                    <a:lnTo>
                      <a:pt x="12494" y="1778"/>
                    </a:lnTo>
                    <a:lnTo>
                      <a:pt x="12178" y="1632"/>
                    </a:lnTo>
                    <a:lnTo>
                      <a:pt x="11837" y="1510"/>
                    </a:lnTo>
                    <a:lnTo>
                      <a:pt x="11496" y="1389"/>
                    </a:lnTo>
                    <a:lnTo>
                      <a:pt x="11130" y="1291"/>
                    </a:lnTo>
                    <a:lnTo>
                      <a:pt x="10765" y="1218"/>
                    </a:lnTo>
                    <a:lnTo>
                      <a:pt x="10400" y="1145"/>
                    </a:lnTo>
                    <a:lnTo>
                      <a:pt x="10034" y="1096"/>
                    </a:lnTo>
                    <a:lnTo>
                      <a:pt x="9645" y="1048"/>
                    </a:lnTo>
                    <a:lnTo>
                      <a:pt x="9255" y="1023"/>
                    </a:lnTo>
                    <a:lnTo>
                      <a:pt x="8865" y="1023"/>
                    </a:lnTo>
                    <a:lnTo>
                      <a:pt x="8865" y="1023"/>
                    </a:lnTo>
                    <a:lnTo>
                      <a:pt x="8330" y="1023"/>
                    </a:lnTo>
                    <a:lnTo>
                      <a:pt x="7794" y="1072"/>
                    </a:lnTo>
                    <a:lnTo>
                      <a:pt x="7258" y="1145"/>
                    </a:lnTo>
                    <a:lnTo>
                      <a:pt x="6747" y="1267"/>
                    </a:lnTo>
                    <a:lnTo>
                      <a:pt x="6747" y="1267"/>
                    </a:lnTo>
                    <a:lnTo>
                      <a:pt x="6600" y="1048"/>
                    </a:lnTo>
                    <a:lnTo>
                      <a:pt x="6454" y="877"/>
                    </a:lnTo>
                    <a:lnTo>
                      <a:pt x="6284" y="707"/>
                    </a:lnTo>
                    <a:lnTo>
                      <a:pt x="6138" y="561"/>
                    </a:lnTo>
                    <a:lnTo>
                      <a:pt x="5967" y="439"/>
                    </a:lnTo>
                    <a:lnTo>
                      <a:pt x="5821" y="341"/>
                    </a:lnTo>
                    <a:lnTo>
                      <a:pt x="5504" y="195"/>
                    </a:lnTo>
                    <a:lnTo>
                      <a:pt x="5237" y="98"/>
                    </a:lnTo>
                    <a:lnTo>
                      <a:pt x="5017" y="49"/>
                    </a:lnTo>
                    <a:lnTo>
                      <a:pt x="4822" y="0"/>
                    </a:lnTo>
                    <a:lnTo>
                      <a:pt x="4822" y="0"/>
                    </a:lnTo>
                    <a:lnTo>
                      <a:pt x="4725" y="195"/>
                    </a:lnTo>
                    <a:lnTo>
                      <a:pt x="4628" y="390"/>
                    </a:lnTo>
                    <a:lnTo>
                      <a:pt x="4530" y="682"/>
                    </a:lnTo>
                    <a:lnTo>
                      <a:pt x="4433" y="999"/>
                    </a:lnTo>
                    <a:lnTo>
                      <a:pt x="4384" y="1389"/>
                    </a:lnTo>
                    <a:lnTo>
                      <a:pt x="4360" y="1778"/>
                    </a:lnTo>
                    <a:lnTo>
                      <a:pt x="4360" y="1998"/>
                    </a:lnTo>
                    <a:lnTo>
                      <a:pt x="4408" y="2217"/>
                    </a:lnTo>
                    <a:lnTo>
                      <a:pt x="4408" y="2217"/>
                    </a:lnTo>
                    <a:lnTo>
                      <a:pt x="4067" y="2436"/>
                    </a:lnTo>
                    <a:lnTo>
                      <a:pt x="3678" y="2728"/>
                    </a:lnTo>
                    <a:lnTo>
                      <a:pt x="3264" y="3142"/>
                    </a:lnTo>
                    <a:lnTo>
                      <a:pt x="2825" y="3605"/>
                    </a:lnTo>
                    <a:lnTo>
                      <a:pt x="2411" y="4116"/>
                    </a:lnTo>
                    <a:lnTo>
                      <a:pt x="2022" y="4652"/>
                    </a:lnTo>
                    <a:lnTo>
                      <a:pt x="1851" y="4945"/>
                    </a:lnTo>
                    <a:lnTo>
                      <a:pt x="1705" y="5237"/>
                    </a:lnTo>
                    <a:lnTo>
                      <a:pt x="1559" y="5529"/>
                    </a:lnTo>
                    <a:lnTo>
                      <a:pt x="1461" y="5797"/>
                    </a:lnTo>
                    <a:lnTo>
                      <a:pt x="560" y="5797"/>
                    </a:lnTo>
                    <a:lnTo>
                      <a:pt x="560" y="5797"/>
                    </a:lnTo>
                    <a:lnTo>
                      <a:pt x="463" y="5821"/>
                    </a:lnTo>
                    <a:lnTo>
                      <a:pt x="341" y="5846"/>
                    </a:lnTo>
                    <a:lnTo>
                      <a:pt x="244" y="5894"/>
                    </a:lnTo>
                    <a:lnTo>
                      <a:pt x="171" y="5967"/>
                    </a:lnTo>
                    <a:lnTo>
                      <a:pt x="98" y="6040"/>
                    </a:lnTo>
                    <a:lnTo>
                      <a:pt x="49" y="6138"/>
                    </a:lnTo>
                    <a:lnTo>
                      <a:pt x="25" y="6260"/>
                    </a:lnTo>
                    <a:lnTo>
                      <a:pt x="0" y="6357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25" y="8720"/>
                    </a:lnTo>
                    <a:lnTo>
                      <a:pt x="49" y="8817"/>
                    </a:lnTo>
                    <a:lnTo>
                      <a:pt x="98" y="8914"/>
                    </a:lnTo>
                    <a:lnTo>
                      <a:pt x="171" y="8987"/>
                    </a:lnTo>
                    <a:lnTo>
                      <a:pt x="244" y="9060"/>
                    </a:lnTo>
                    <a:lnTo>
                      <a:pt x="341" y="9109"/>
                    </a:lnTo>
                    <a:lnTo>
                      <a:pt x="463" y="9158"/>
                    </a:lnTo>
                    <a:lnTo>
                      <a:pt x="560" y="9158"/>
                    </a:lnTo>
                    <a:lnTo>
                      <a:pt x="1510" y="9158"/>
                    </a:lnTo>
                    <a:lnTo>
                      <a:pt x="1510" y="9158"/>
                    </a:lnTo>
                    <a:lnTo>
                      <a:pt x="1583" y="9353"/>
                    </a:lnTo>
                    <a:lnTo>
                      <a:pt x="1681" y="9572"/>
                    </a:lnTo>
                    <a:lnTo>
                      <a:pt x="1924" y="9986"/>
                    </a:lnTo>
                    <a:lnTo>
                      <a:pt x="2216" y="10376"/>
                    </a:lnTo>
                    <a:lnTo>
                      <a:pt x="2582" y="10765"/>
                    </a:lnTo>
                    <a:lnTo>
                      <a:pt x="2972" y="11131"/>
                    </a:lnTo>
                    <a:lnTo>
                      <a:pt x="3410" y="11472"/>
                    </a:lnTo>
                    <a:lnTo>
                      <a:pt x="3897" y="11788"/>
                    </a:lnTo>
                    <a:lnTo>
                      <a:pt x="4408" y="12032"/>
                    </a:lnTo>
                    <a:lnTo>
                      <a:pt x="4408" y="14516"/>
                    </a:lnTo>
                    <a:lnTo>
                      <a:pt x="5090" y="14516"/>
                    </a:lnTo>
                    <a:lnTo>
                      <a:pt x="6308" y="12860"/>
                    </a:lnTo>
                    <a:lnTo>
                      <a:pt x="6308" y="12860"/>
                    </a:lnTo>
                    <a:lnTo>
                      <a:pt x="6917" y="13030"/>
                    </a:lnTo>
                    <a:lnTo>
                      <a:pt x="7550" y="13128"/>
                    </a:lnTo>
                    <a:lnTo>
                      <a:pt x="8208" y="13201"/>
                    </a:lnTo>
                    <a:lnTo>
                      <a:pt x="8865" y="13225"/>
                    </a:lnTo>
                    <a:lnTo>
                      <a:pt x="8865" y="13225"/>
                    </a:lnTo>
                    <a:lnTo>
                      <a:pt x="9523" y="13201"/>
                    </a:lnTo>
                    <a:lnTo>
                      <a:pt x="10181" y="13128"/>
                    </a:lnTo>
                    <a:lnTo>
                      <a:pt x="10814" y="13030"/>
                    </a:lnTo>
                    <a:lnTo>
                      <a:pt x="11423" y="12860"/>
                    </a:lnTo>
                    <a:lnTo>
                      <a:pt x="12592" y="14516"/>
                    </a:lnTo>
                    <a:lnTo>
                      <a:pt x="13347" y="14516"/>
                    </a:lnTo>
                    <a:lnTo>
                      <a:pt x="13347" y="12032"/>
                    </a:lnTo>
                    <a:lnTo>
                      <a:pt x="13347" y="12032"/>
                    </a:lnTo>
                    <a:lnTo>
                      <a:pt x="13688" y="11886"/>
                    </a:lnTo>
                    <a:lnTo>
                      <a:pt x="14004" y="11715"/>
                    </a:lnTo>
                    <a:lnTo>
                      <a:pt x="14297" y="11545"/>
                    </a:lnTo>
                    <a:lnTo>
                      <a:pt x="14589" y="11350"/>
                    </a:lnTo>
                    <a:lnTo>
                      <a:pt x="14857" y="11131"/>
                    </a:lnTo>
                    <a:lnTo>
                      <a:pt x="15100" y="10911"/>
                    </a:lnTo>
                    <a:lnTo>
                      <a:pt x="15344" y="10668"/>
                    </a:lnTo>
                    <a:lnTo>
                      <a:pt x="15563" y="10400"/>
                    </a:lnTo>
                    <a:lnTo>
                      <a:pt x="15733" y="10132"/>
                    </a:lnTo>
                    <a:lnTo>
                      <a:pt x="15904" y="9864"/>
                    </a:lnTo>
                    <a:lnTo>
                      <a:pt x="16074" y="9572"/>
                    </a:lnTo>
                    <a:lnTo>
                      <a:pt x="16196" y="9255"/>
                    </a:lnTo>
                    <a:lnTo>
                      <a:pt x="16318" y="8939"/>
                    </a:lnTo>
                    <a:lnTo>
                      <a:pt x="16391" y="8598"/>
                    </a:lnTo>
                    <a:lnTo>
                      <a:pt x="16464" y="8257"/>
                    </a:lnTo>
                    <a:lnTo>
                      <a:pt x="16513" y="7916"/>
                    </a:lnTo>
                    <a:lnTo>
                      <a:pt x="16513" y="7916"/>
                    </a:lnTo>
                    <a:lnTo>
                      <a:pt x="16513" y="7599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100"/>
              </a:p>
            </p:txBody>
          </p:sp>
          <p:sp>
            <p:nvSpPr>
              <p:cNvPr id="196" name="Shape 524">
                <a:extLst>
                  <a:ext uri="{FF2B5EF4-FFF2-40B4-BE49-F238E27FC236}">
                    <a16:creationId xmlns:a16="http://schemas.microsoft.com/office/drawing/2014/main" id="{D37712AF-56E7-B24A-8805-9B6DCB436E0F}"/>
                  </a:ext>
                </a:extLst>
              </p:cNvPr>
              <p:cNvSpPr/>
              <p:nvPr/>
            </p:nvSpPr>
            <p:spPr>
              <a:xfrm>
                <a:off x="645650" y="3820725"/>
                <a:ext cx="34125" cy="34125"/>
              </a:xfrm>
              <a:custGeom>
                <a:avLst/>
                <a:gdLst/>
                <a:ahLst/>
                <a:cxnLst/>
                <a:rect l="0" t="0" r="0" b="0"/>
                <a:pathLst>
                  <a:path w="1365" h="1365" fill="none" extrusionOk="0">
                    <a:moveTo>
                      <a:pt x="683" y="1364"/>
                    </a:moveTo>
                    <a:lnTo>
                      <a:pt x="683" y="1364"/>
                    </a:lnTo>
                    <a:lnTo>
                      <a:pt x="537" y="1340"/>
                    </a:lnTo>
                    <a:lnTo>
                      <a:pt x="415" y="1316"/>
                    </a:lnTo>
                    <a:lnTo>
                      <a:pt x="293" y="1243"/>
                    </a:lnTo>
                    <a:lnTo>
                      <a:pt x="196" y="1170"/>
                    </a:lnTo>
                    <a:lnTo>
                      <a:pt x="123" y="1072"/>
                    </a:lnTo>
                    <a:lnTo>
                      <a:pt x="50" y="950"/>
                    </a:lnTo>
                    <a:lnTo>
                      <a:pt x="25" y="829"/>
                    </a:lnTo>
                    <a:lnTo>
                      <a:pt x="1" y="682"/>
                    </a:lnTo>
                    <a:lnTo>
                      <a:pt x="1" y="682"/>
                    </a:lnTo>
                    <a:lnTo>
                      <a:pt x="25" y="536"/>
                    </a:lnTo>
                    <a:lnTo>
                      <a:pt x="50" y="415"/>
                    </a:lnTo>
                    <a:lnTo>
                      <a:pt x="123" y="317"/>
                    </a:lnTo>
                    <a:lnTo>
                      <a:pt x="196" y="195"/>
                    </a:lnTo>
                    <a:lnTo>
                      <a:pt x="293" y="122"/>
                    </a:lnTo>
                    <a:lnTo>
                      <a:pt x="415" y="74"/>
                    </a:lnTo>
                    <a:lnTo>
                      <a:pt x="537" y="25"/>
                    </a:lnTo>
                    <a:lnTo>
                      <a:pt x="683" y="1"/>
                    </a:lnTo>
                    <a:lnTo>
                      <a:pt x="683" y="1"/>
                    </a:lnTo>
                    <a:lnTo>
                      <a:pt x="805" y="25"/>
                    </a:lnTo>
                    <a:lnTo>
                      <a:pt x="951" y="74"/>
                    </a:lnTo>
                    <a:lnTo>
                      <a:pt x="1048" y="122"/>
                    </a:lnTo>
                    <a:lnTo>
                      <a:pt x="1170" y="195"/>
                    </a:lnTo>
                    <a:lnTo>
                      <a:pt x="1243" y="317"/>
                    </a:lnTo>
                    <a:lnTo>
                      <a:pt x="1292" y="415"/>
                    </a:lnTo>
                    <a:lnTo>
                      <a:pt x="1340" y="536"/>
                    </a:lnTo>
                    <a:lnTo>
                      <a:pt x="1365" y="682"/>
                    </a:lnTo>
                    <a:lnTo>
                      <a:pt x="1365" y="682"/>
                    </a:lnTo>
                    <a:lnTo>
                      <a:pt x="1340" y="829"/>
                    </a:lnTo>
                    <a:lnTo>
                      <a:pt x="1292" y="950"/>
                    </a:lnTo>
                    <a:lnTo>
                      <a:pt x="1243" y="1072"/>
                    </a:lnTo>
                    <a:lnTo>
                      <a:pt x="1170" y="1170"/>
                    </a:lnTo>
                    <a:lnTo>
                      <a:pt x="1048" y="1243"/>
                    </a:lnTo>
                    <a:lnTo>
                      <a:pt x="951" y="1316"/>
                    </a:lnTo>
                    <a:lnTo>
                      <a:pt x="805" y="1340"/>
                    </a:lnTo>
                    <a:lnTo>
                      <a:pt x="683" y="1364"/>
                    </a:lnTo>
                    <a:lnTo>
                      <a:pt x="683" y="1364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100"/>
              </a:p>
            </p:txBody>
          </p:sp>
          <p:sp>
            <p:nvSpPr>
              <p:cNvPr id="197" name="Shape 525">
                <a:extLst>
                  <a:ext uri="{FF2B5EF4-FFF2-40B4-BE49-F238E27FC236}">
                    <a16:creationId xmlns:a16="http://schemas.microsoft.com/office/drawing/2014/main" id="{CDC2E1C8-99B1-4644-92C1-9B9256AA6CBA}"/>
                  </a:ext>
                </a:extLst>
              </p:cNvPr>
              <p:cNvSpPr/>
              <p:nvPr/>
            </p:nvSpPr>
            <p:spPr>
              <a:xfrm>
                <a:off x="747950" y="3753750"/>
                <a:ext cx="85275" cy="12200"/>
              </a:xfrm>
              <a:custGeom>
                <a:avLst/>
                <a:gdLst/>
                <a:ahLst/>
                <a:cxnLst/>
                <a:rect l="0" t="0" r="0" b="0"/>
                <a:pathLst>
                  <a:path w="3411" h="488" fill="none" extrusionOk="0">
                    <a:moveTo>
                      <a:pt x="3410" y="488"/>
                    </a:moveTo>
                    <a:lnTo>
                      <a:pt x="3410" y="488"/>
                    </a:lnTo>
                    <a:lnTo>
                      <a:pt x="3215" y="366"/>
                    </a:lnTo>
                    <a:lnTo>
                      <a:pt x="3021" y="268"/>
                    </a:lnTo>
                    <a:lnTo>
                      <a:pt x="2826" y="195"/>
                    </a:lnTo>
                    <a:lnTo>
                      <a:pt x="2607" y="122"/>
                    </a:lnTo>
                    <a:lnTo>
                      <a:pt x="2387" y="74"/>
                    </a:lnTo>
                    <a:lnTo>
                      <a:pt x="2168" y="25"/>
                    </a:lnTo>
                    <a:lnTo>
                      <a:pt x="1925" y="0"/>
                    </a:lnTo>
                    <a:lnTo>
                      <a:pt x="1705" y="0"/>
                    </a:lnTo>
                    <a:lnTo>
                      <a:pt x="1462" y="0"/>
                    </a:lnTo>
                    <a:lnTo>
                      <a:pt x="1243" y="25"/>
                    </a:lnTo>
                    <a:lnTo>
                      <a:pt x="1023" y="74"/>
                    </a:lnTo>
                    <a:lnTo>
                      <a:pt x="804" y="122"/>
                    </a:lnTo>
                    <a:lnTo>
                      <a:pt x="585" y="195"/>
                    </a:lnTo>
                    <a:lnTo>
                      <a:pt x="366" y="268"/>
                    </a:lnTo>
                    <a:lnTo>
                      <a:pt x="171" y="366"/>
                    </a:lnTo>
                    <a:lnTo>
                      <a:pt x="1" y="488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100"/>
              </a:p>
            </p:txBody>
          </p:sp>
        </p:grpSp>
        <p:pic>
          <p:nvPicPr>
            <p:cNvPr id="162" name="Picture 95">
              <a:extLst>
                <a:ext uri="{FF2B5EF4-FFF2-40B4-BE49-F238E27FC236}">
                  <a16:creationId xmlns:a16="http://schemas.microsoft.com/office/drawing/2014/main" id="{DF3D0666-3352-6C4A-9230-4A3DA5F4D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55992" y="1798450"/>
              <a:ext cx="231600" cy="231600"/>
            </a:xfrm>
            <a:prstGeom prst="rect">
              <a:avLst/>
            </a:prstGeom>
          </p:spPr>
        </p:pic>
        <p:pic>
          <p:nvPicPr>
            <p:cNvPr id="163" name="Picture 97">
              <a:extLst>
                <a:ext uri="{FF2B5EF4-FFF2-40B4-BE49-F238E27FC236}">
                  <a16:creationId xmlns:a16="http://schemas.microsoft.com/office/drawing/2014/main" id="{C3FA4B7F-DB89-FC4B-853F-770E42FE6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23868" y="2090181"/>
              <a:ext cx="221940" cy="221940"/>
            </a:xfrm>
            <a:prstGeom prst="rect">
              <a:avLst/>
            </a:prstGeom>
          </p:spPr>
        </p:pic>
        <p:pic>
          <p:nvPicPr>
            <p:cNvPr id="164" name="Picture 36">
              <a:extLst>
                <a:ext uri="{FF2B5EF4-FFF2-40B4-BE49-F238E27FC236}">
                  <a16:creationId xmlns:a16="http://schemas.microsoft.com/office/drawing/2014/main" id="{90872C3A-814C-384F-960C-9E6034A51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77880" y="2401238"/>
              <a:ext cx="253049" cy="253049"/>
            </a:xfrm>
            <a:prstGeom prst="rect">
              <a:avLst/>
            </a:prstGeom>
          </p:spPr>
        </p:pic>
        <p:pic>
          <p:nvPicPr>
            <p:cNvPr id="165" name="Picture 103">
              <a:extLst>
                <a:ext uri="{FF2B5EF4-FFF2-40B4-BE49-F238E27FC236}">
                  <a16:creationId xmlns:a16="http://schemas.microsoft.com/office/drawing/2014/main" id="{2625A763-D439-6942-94EA-CA7FEA71E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09306" y="2403778"/>
              <a:ext cx="261674" cy="261674"/>
            </a:xfrm>
            <a:prstGeom prst="rect">
              <a:avLst/>
            </a:prstGeom>
          </p:spPr>
        </p:pic>
        <p:grpSp>
          <p:nvGrpSpPr>
            <p:cNvPr id="166" name="Groeperen 65">
              <a:extLst>
                <a:ext uri="{FF2B5EF4-FFF2-40B4-BE49-F238E27FC236}">
                  <a16:creationId xmlns:a16="http://schemas.microsoft.com/office/drawing/2014/main" id="{B69F79A6-552D-0546-8ECB-B772B0BDD27B}"/>
                </a:ext>
              </a:extLst>
            </p:cNvPr>
            <p:cNvGrpSpPr/>
            <p:nvPr/>
          </p:nvGrpSpPr>
          <p:grpSpPr>
            <a:xfrm>
              <a:off x="9918309" y="1741697"/>
              <a:ext cx="250362" cy="169432"/>
              <a:chOff x="8033680" y="2685888"/>
              <a:chExt cx="333242" cy="283281"/>
            </a:xfrm>
          </p:grpSpPr>
          <p:pic>
            <p:nvPicPr>
              <p:cNvPr id="193" name="Picture 53">
                <a:extLst>
                  <a:ext uri="{FF2B5EF4-FFF2-40B4-BE49-F238E27FC236}">
                    <a16:creationId xmlns:a16="http://schemas.microsoft.com/office/drawing/2014/main" id="{0CE7D68B-7DD9-2948-A776-90411311FF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033680" y="2685888"/>
                <a:ext cx="269811" cy="269811"/>
              </a:xfrm>
              <a:prstGeom prst="rect">
                <a:avLst/>
              </a:prstGeom>
            </p:spPr>
          </p:pic>
          <p:pic>
            <p:nvPicPr>
              <p:cNvPr id="194" name="Picture 84">
                <a:extLst>
                  <a:ext uri="{FF2B5EF4-FFF2-40B4-BE49-F238E27FC236}">
                    <a16:creationId xmlns:a16="http://schemas.microsoft.com/office/drawing/2014/main" id="{E0F08B8D-AF2B-A240-8375-B318E13F1E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177972" y="2780219"/>
                <a:ext cx="188950" cy="188950"/>
              </a:xfrm>
              <a:prstGeom prst="rect">
                <a:avLst/>
              </a:prstGeom>
            </p:spPr>
          </p:pic>
        </p:grpSp>
        <p:grpSp>
          <p:nvGrpSpPr>
            <p:cNvPr id="167" name="Groeperen 66">
              <a:extLst>
                <a:ext uri="{FF2B5EF4-FFF2-40B4-BE49-F238E27FC236}">
                  <a16:creationId xmlns:a16="http://schemas.microsoft.com/office/drawing/2014/main" id="{B6CBDD1B-C740-C240-9327-1341C20BAC1F}"/>
                </a:ext>
              </a:extLst>
            </p:cNvPr>
            <p:cNvGrpSpPr/>
            <p:nvPr/>
          </p:nvGrpSpPr>
          <p:grpSpPr>
            <a:xfrm>
              <a:off x="7958656" y="2277386"/>
              <a:ext cx="236228" cy="206141"/>
              <a:chOff x="5108493" y="3216305"/>
              <a:chExt cx="457055" cy="210096"/>
            </a:xfrm>
          </p:grpSpPr>
          <p:pic>
            <p:nvPicPr>
              <p:cNvPr id="190" name="Picture 59">
                <a:extLst>
                  <a:ext uri="{FF2B5EF4-FFF2-40B4-BE49-F238E27FC236}">
                    <a16:creationId xmlns:a16="http://schemas.microsoft.com/office/drawing/2014/main" id="{0CDB1C86-42D3-8549-9BC6-733B925DB3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230518" y="3216305"/>
                <a:ext cx="210096" cy="210096"/>
              </a:xfrm>
              <a:prstGeom prst="rect">
                <a:avLst/>
              </a:prstGeom>
            </p:spPr>
          </p:pic>
          <p:pic>
            <p:nvPicPr>
              <p:cNvPr id="191" name="Picture 84">
                <a:extLst>
                  <a:ext uri="{FF2B5EF4-FFF2-40B4-BE49-F238E27FC236}">
                    <a16:creationId xmlns:a16="http://schemas.microsoft.com/office/drawing/2014/main" id="{B9DCAA9E-4F22-5F48-9BC6-7A38AA2374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108493" y="3255340"/>
                <a:ext cx="158258" cy="125989"/>
              </a:xfrm>
              <a:prstGeom prst="rect">
                <a:avLst/>
              </a:prstGeom>
            </p:spPr>
          </p:pic>
          <p:pic>
            <p:nvPicPr>
              <p:cNvPr id="192" name="Picture 84">
                <a:extLst>
                  <a:ext uri="{FF2B5EF4-FFF2-40B4-BE49-F238E27FC236}">
                    <a16:creationId xmlns:a16="http://schemas.microsoft.com/office/drawing/2014/main" id="{A45A4398-DFD8-534C-BA4A-16ACFD49C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412913" y="3262146"/>
                <a:ext cx="152635" cy="121513"/>
              </a:xfrm>
              <a:prstGeom prst="rect">
                <a:avLst/>
              </a:prstGeom>
            </p:spPr>
          </p:pic>
        </p:grpSp>
        <p:grpSp>
          <p:nvGrpSpPr>
            <p:cNvPr id="168" name="Groeperen 67">
              <a:extLst>
                <a:ext uri="{FF2B5EF4-FFF2-40B4-BE49-F238E27FC236}">
                  <a16:creationId xmlns:a16="http://schemas.microsoft.com/office/drawing/2014/main" id="{8E465234-7088-124C-A722-5328957F849C}"/>
                </a:ext>
              </a:extLst>
            </p:cNvPr>
            <p:cNvGrpSpPr/>
            <p:nvPr/>
          </p:nvGrpSpPr>
          <p:grpSpPr>
            <a:xfrm>
              <a:off x="9894926" y="2079523"/>
              <a:ext cx="300930" cy="237879"/>
              <a:chOff x="8153783" y="3167155"/>
              <a:chExt cx="370913" cy="306909"/>
            </a:xfrm>
          </p:grpSpPr>
          <p:pic>
            <p:nvPicPr>
              <p:cNvPr id="185" name="Picture 58">
                <a:extLst>
                  <a:ext uri="{FF2B5EF4-FFF2-40B4-BE49-F238E27FC236}">
                    <a16:creationId xmlns:a16="http://schemas.microsoft.com/office/drawing/2014/main" id="{0592A501-1F42-B64F-A657-B1BF95FA81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256804" y="3246202"/>
                <a:ext cx="167783" cy="167783"/>
              </a:xfrm>
              <a:prstGeom prst="rect">
                <a:avLst/>
              </a:prstGeom>
            </p:spPr>
          </p:pic>
          <p:pic>
            <p:nvPicPr>
              <p:cNvPr id="186" name="Picture 53">
                <a:extLst>
                  <a:ext uri="{FF2B5EF4-FFF2-40B4-BE49-F238E27FC236}">
                    <a16:creationId xmlns:a16="http://schemas.microsoft.com/office/drawing/2014/main" id="{7F55E8C7-7985-9949-B66D-A9BCD5A4DA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390844" y="3172481"/>
                <a:ext cx="124934" cy="99460"/>
              </a:xfrm>
              <a:prstGeom prst="rect">
                <a:avLst/>
              </a:prstGeom>
            </p:spPr>
          </p:pic>
          <p:pic>
            <p:nvPicPr>
              <p:cNvPr id="187" name="Picture 84">
                <a:extLst>
                  <a:ext uri="{FF2B5EF4-FFF2-40B4-BE49-F238E27FC236}">
                    <a16:creationId xmlns:a16="http://schemas.microsoft.com/office/drawing/2014/main" id="{361E9409-9D83-9A45-8D11-222E2FC9C7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153783" y="3167155"/>
                <a:ext cx="139824" cy="111314"/>
              </a:xfrm>
              <a:prstGeom prst="rect">
                <a:avLst/>
              </a:prstGeom>
            </p:spPr>
          </p:pic>
          <p:pic>
            <p:nvPicPr>
              <p:cNvPr id="188" name="Picture 57">
                <a:extLst>
                  <a:ext uri="{FF2B5EF4-FFF2-40B4-BE49-F238E27FC236}">
                    <a16:creationId xmlns:a16="http://schemas.microsoft.com/office/drawing/2014/main" id="{45A19F38-09C1-244A-8088-878CA1ED01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158679" y="3333341"/>
                <a:ext cx="140723" cy="140723"/>
              </a:xfrm>
              <a:prstGeom prst="rect">
                <a:avLst/>
              </a:prstGeom>
            </p:spPr>
          </p:pic>
          <p:pic>
            <p:nvPicPr>
              <p:cNvPr id="189" name="Picture 36">
                <a:extLst>
                  <a:ext uri="{FF2B5EF4-FFF2-40B4-BE49-F238E27FC236}">
                    <a16:creationId xmlns:a16="http://schemas.microsoft.com/office/drawing/2014/main" id="{1E0DE956-5279-4449-BC46-B10A32B169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397012" y="3318382"/>
                <a:ext cx="127684" cy="127684"/>
              </a:xfrm>
              <a:prstGeom prst="rect">
                <a:avLst/>
              </a:prstGeom>
            </p:spPr>
          </p:pic>
        </p:grpSp>
        <p:pic>
          <p:nvPicPr>
            <p:cNvPr id="169" name="Picture 117">
              <a:extLst>
                <a:ext uri="{FF2B5EF4-FFF2-40B4-BE49-F238E27FC236}">
                  <a16:creationId xmlns:a16="http://schemas.microsoft.com/office/drawing/2014/main" id="{C394FB98-2EED-3949-8803-8284127F0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90937" y="1706544"/>
              <a:ext cx="246630" cy="246630"/>
            </a:xfrm>
            <a:prstGeom prst="rect">
              <a:avLst/>
            </a:prstGeom>
          </p:spPr>
        </p:pic>
        <p:sp>
          <p:nvSpPr>
            <p:cNvPr id="170" name="Tekstvak 169">
              <a:extLst>
                <a:ext uri="{FF2B5EF4-FFF2-40B4-BE49-F238E27FC236}">
                  <a16:creationId xmlns:a16="http://schemas.microsoft.com/office/drawing/2014/main" id="{F9E20F75-D5B7-2743-8A12-8619D95681BC}"/>
                </a:ext>
              </a:extLst>
            </p:cNvPr>
            <p:cNvSpPr txBox="1"/>
            <p:nvPr/>
          </p:nvSpPr>
          <p:spPr>
            <a:xfrm>
              <a:off x="6388625" y="1556877"/>
              <a:ext cx="463675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600" dirty="0">
                  <a:solidFill>
                    <a:prstClr val="black"/>
                  </a:solidFill>
                </a:rPr>
                <a:t>Global</a:t>
              </a:r>
              <a:endPara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Tekstvak 170">
              <a:extLst>
                <a:ext uri="{FF2B5EF4-FFF2-40B4-BE49-F238E27FC236}">
                  <a16:creationId xmlns:a16="http://schemas.microsoft.com/office/drawing/2014/main" id="{EFD15A72-5933-2F4A-A3D2-1DD26E35A1E4}"/>
                </a:ext>
              </a:extLst>
            </p:cNvPr>
            <p:cNvSpPr txBox="1"/>
            <p:nvPr/>
          </p:nvSpPr>
          <p:spPr>
            <a:xfrm>
              <a:off x="6390803" y="2062988"/>
              <a:ext cx="463675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600">
                  <a:solidFill>
                    <a:prstClr val="black"/>
                  </a:solidFill>
                </a:rPr>
                <a:t>Functions</a:t>
              </a:r>
              <a:endPara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Tekstvak 171">
              <a:extLst>
                <a:ext uri="{FF2B5EF4-FFF2-40B4-BE49-F238E27FC236}">
                  <a16:creationId xmlns:a16="http://schemas.microsoft.com/office/drawing/2014/main" id="{BDED2A24-E651-7B46-B79F-BA317B2DA6F9}"/>
                </a:ext>
              </a:extLst>
            </p:cNvPr>
            <p:cNvSpPr txBox="1"/>
            <p:nvPr/>
          </p:nvSpPr>
          <p:spPr>
            <a:xfrm>
              <a:off x="6384507" y="2569182"/>
              <a:ext cx="463675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600" dirty="0">
                  <a:solidFill>
                    <a:prstClr val="black"/>
                  </a:solidFill>
                </a:rPr>
                <a:t>Operations</a:t>
              </a:r>
              <a:endPara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Shape 513">
              <a:extLst>
                <a:ext uri="{FF2B5EF4-FFF2-40B4-BE49-F238E27FC236}">
                  <a16:creationId xmlns:a16="http://schemas.microsoft.com/office/drawing/2014/main" id="{E9A4C228-3654-9941-B6A5-AB3463B9CD55}"/>
                </a:ext>
              </a:extLst>
            </p:cNvPr>
            <p:cNvSpPr/>
            <p:nvPr/>
          </p:nvSpPr>
          <p:spPr>
            <a:xfrm>
              <a:off x="7010958" y="2510932"/>
              <a:ext cx="234048" cy="234048"/>
            </a:xfrm>
            <a:custGeom>
              <a:avLst/>
              <a:gdLst/>
              <a:ahLst/>
              <a:cxnLst/>
              <a:rect l="0" t="0" r="0" b="0"/>
              <a:pathLst>
                <a:path w="16952" h="16952" fill="none" extrusionOk="0">
                  <a:moveTo>
                    <a:pt x="16173" y="7015"/>
                  </a:moveTo>
                  <a:lnTo>
                    <a:pt x="14419" y="6820"/>
                  </a:lnTo>
                  <a:lnTo>
                    <a:pt x="14419" y="6820"/>
                  </a:lnTo>
                  <a:lnTo>
                    <a:pt x="14322" y="6479"/>
                  </a:lnTo>
                  <a:lnTo>
                    <a:pt x="14175" y="6114"/>
                  </a:lnTo>
                  <a:lnTo>
                    <a:pt x="14029" y="5773"/>
                  </a:lnTo>
                  <a:lnTo>
                    <a:pt x="13859" y="5432"/>
                  </a:lnTo>
                  <a:lnTo>
                    <a:pt x="14955" y="4068"/>
                  </a:lnTo>
                  <a:lnTo>
                    <a:pt x="14955" y="4068"/>
                  </a:lnTo>
                  <a:lnTo>
                    <a:pt x="15028" y="3922"/>
                  </a:lnTo>
                  <a:lnTo>
                    <a:pt x="15077" y="3776"/>
                  </a:lnTo>
                  <a:lnTo>
                    <a:pt x="15125" y="3630"/>
                  </a:lnTo>
                  <a:lnTo>
                    <a:pt x="15125" y="3484"/>
                  </a:lnTo>
                  <a:lnTo>
                    <a:pt x="15101" y="3313"/>
                  </a:lnTo>
                  <a:lnTo>
                    <a:pt x="15052" y="3167"/>
                  </a:lnTo>
                  <a:lnTo>
                    <a:pt x="14979" y="3021"/>
                  </a:lnTo>
                  <a:lnTo>
                    <a:pt x="14882" y="2899"/>
                  </a:lnTo>
                  <a:lnTo>
                    <a:pt x="14054" y="2071"/>
                  </a:lnTo>
                  <a:lnTo>
                    <a:pt x="14054" y="2071"/>
                  </a:lnTo>
                  <a:lnTo>
                    <a:pt x="13932" y="1974"/>
                  </a:lnTo>
                  <a:lnTo>
                    <a:pt x="13786" y="1901"/>
                  </a:lnTo>
                  <a:lnTo>
                    <a:pt x="13640" y="1852"/>
                  </a:lnTo>
                  <a:lnTo>
                    <a:pt x="13469" y="1827"/>
                  </a:lnTo>
                  <a:lnTo>
                    <a:pt x="13323" y="1827"/>
                  </a:lnTo>
                  <a:lnTo>
                    <a:pt x="13177" y="1876"/>
                  </a:lnTo>
                  <a:lnTo>
                    <a:pt x="13031" y="1925"/>
                  </a:lnTo>
                  <a:lnTo>
                    <a:pt x="12885" y="2022"/>
                  </a:lnTo>
                  <a:lnTo>
                    <a:pt x="11521" y="3094"/>
                  </a:lnTo>
                  <a:lnTo>
                    <a:pt x="11521" y="3094"/>
                  </a:lnTo>
                  <a:lnTo>
                    <a:pt x="11180" y="2923"/>
                  </a:lnTo>
                  <a:lnTo>
                    <a:pt x="10839" y="2777"/>
                  </a:lnTo>
                  <a:lnTo>
                    <a:pt x="10473" y="2631"/>
                  </a:lnTo>
                  <a:lnTo>
                    <a:pt x="10133" y="2534"/>
                  </a:lnTo>
                  <a:lnTo>
                    <a:pt x="9938" y="780"/>
                  </a:lnTo>
                  <a:lnTo>
                    <a:pt x="9938" y="780"/>
                  </a:lnTo>
                  <a:lnTo>
                    <a:pt x="9889" y="634"/>
                  </a:lnTo>
                  <a:lnTo>
                    <a:pt x="9840" y="488"/>
                  </a:lnTo>
                  <a:lnTo>
                    <a:pt x="9743" y="342"/>
                  </a:lnTo>
                  <a:lnTo>
                    <a:pt x="9645" y="244"/>
                  </a:lnTo>
                  <a:lnTo>
                    <a:pt x="9499" y="147"/>
                  </a:lnTo>
                  <a:lnTo>
                    <a:pt x="9378" y="74"/>
                  </a:lnTo>
                  <a:lnTo>
                    <a:pt x="9231" y="25"/>
                  </a:lnTo>
                  <a:lnTo>
                    <a:pt x="9061" y="1"/>
                  </a:lnTo>
                  <a:lnTo>
                    <a:pt x="7892" y="1"/>
                  </a:lnTo>
                  <a:lnTo>
                    <a:pt x="7892" y="1"/>
                  </a:lnTo>
                  <a:lnTo>
                    <a:pt x="7721" y="25"/>
                  </a:lnTo>
                  <a:lnTo>
                    <a:pt x="7575" y="74"/>
                  </a:lnTo>
                  <a:lnTo>
                    <a:pt x="7453" y="147"/>
                  </a:lnTo>
                  <a:lnTo>
                    <a:pt x="7307" y="244"/>
                  </a:lnTo>
                  <a:lnTo>
                    <a:pt x="7210" y="342"/>
                  </a:lnTo>
                  <a:lnTo>
                    <a:pt x="7112" y="488"/>
                  </a:lnTo>
                  <a:lnTo>
                    <a:pt x="7064" y="634"/>
                  </a:lnTo>
                  <a:lnTo>
                    <a:pt x="7015" y="780"/>
                  </a:lnTo>
                  <a:lnTo>
                    <a:pt x="6820" y="2534"/>
                  </a:lnTo>
                  <a:lnTo>
                    <a:pt x="6820" y="2534"/>
                  </a:lnTo>
                  <a:lnTo>
                    <a:pt x="6479" y="2631"/>
                  </a:lnTo>
                  <a:lnTo>
                    <a:pt x="6114" y="2777"/>
                  </a:lnTo>
                  <a:lnTo>
                    <a:pt x="5773" y="2923"/>
                  </a:lnTo>
                  <a:lnTo>
                    <a:pt x="5432" y="3094"/>
                  </a:lnTo>
                  <a:lnTo>
                    <a:pt x="4068" y="2022"/>
                  </a:lnTo>
                  <a:lnTo>
                    <a:pt x="4068" y="2022"/>
                  </a:lnTo>
                  <a:lnTo>
                    <a:pt x="3922" y="1925"/>
                  </a:lnTo>
                  <a:lnTo>
                    <a:pt x="3776" y="1876"/>
                  </a:lnTo>
                  <a:lnTo>
                    <a:pt x="3630" y="1827"/>
                  </a:lnTo>
                  <a:lnTo>
                    <a:pt x="3484" y="1827"/>
                  </a:lnTo>
                  <a:lnTo>
                    <a:pt x="3313" y="1852"/>
                  </a:lnTo>
                  <a:lnTo>
                    <a:pt x="3167" y="1901"/>
                  </a:lnTo>
                  <a:lnTo>
                    <a:pt x="3021" y="1974"/>
                  </a:lnTo>
                  <a:lnTo>
                    <a:pt x="2899" y="2071"/>
                  </a:lnTo>
                  <a:lnTo>
                    <a:pt x="2071" y="2899"/>
                  </a:lnTo>
                  <a:lnTo>
                    <a:pt x="2071" y="2899"/>
                  </a:lnTo>
                  <a:lnTo>
                    <a:pt x="1974" y="3021"/>
                  </a:lnTo>
                  <a:lnTo>
                    <a:pt x="1901" y="3167"/>
                  </a:lnTo>
                  <a:lnTo>
                    <a:pt x="1852" y="3313"/>
                  </a:lnTo>
                  <a:lnTo>
                    <a:pt x="1827" y="3484"/>
                  </a:lnTo>
                  <a:lnTo>
                    <a:pt x="1827" y="3630"/>
                  </a:lnTo>
                  <a:lnTo>
                    <a:pt x="1876" y="3776"/>
                  </a:lnTo>
                  <a:lnTo>
                    <a:pt x="1925" y="3922"/>
                  </a:lnTo>
                  <a:lnTo>
                    <a:pt x="2022" y="4068"/>
                  </a:lnTo>
                  <a:lnTo>
                    <a:pt x="3094" y="5432"/>
                  </a:lnTo>
                  <a:lnTo>
                    <a:pt x="3094" y="5432"/>
                  </a:lnTo>
                  <a:lnTo>
                    <a:pt x="2923" y="5773"/>
                  </a:lnTo>
                  <a:lnTo>
                    <a:pt x="2777" y="6114"/>
                  </a:lnTo>
                  <a:lnTo>
                    <a:pt x="2631" y="6479"/>
                  </a:lnTo>
                  <a:lnTo>
                    <a:pt x="2534" y="6820"/>
                  </a:lnTo>
                  <a:lnTo>
                    <a:pt x="780" y="7015"/>
                  </a:lnTo>
                  <a:lnTo>
                    <a:pt x="780" y="7015"/>
                  </a:lnTo>
                  <a:lnTo>
                    <a:pt x="634" y="7064"/>
                  </a:lnTo>
                  <a:lnTo>
                    <a:pt x="488" y="7112"/>
                  </a:lnTo>
                  <a:lnTo>
                    <a:pt x="342" y="7210"/>
                  </a:lnTo>
                  <a:lnTo>
                    <a:pt x="244" y="7307"/>
                  </a:lnTo>
                  <a:lnTo>
                    <a:pt x="147" y="7453"/>
                  </a:lnTo>
                  <a:lnTo>
                    <a:pt x="74" y="7575"/>
                  </a:lnTo>
                  <a:lnTo>
                    <a:pt x="25" y="7721"/>
                  </a:lnTo>
                  <a:lnTo>
                    <a:pt x="1" y="7892"/>
                  </a:lnTo>
                  <a:lnTo>
                    <a:pt x="1" y="9061"/>
                  </a:lnTo>
                  <a:lnTo>
                    <a:pt x="1" y="9061"/>
                  </a:lnTo>
                  <a:lnTo>
                    <a:pt x="25" y="9231"/>
                  </a:lnTo>
                  <a:lnTo>
                    <a:pt x="74" y="9377"/>
                  </a:lnTo>
                  <a:lnTo>
                    <a:pt x="147" y="9499"/>
                  </a:lnTo>
                  <a:lnTo>
                    <a:pt x="244" y="9645"/>
                  </a:lnTo>
                  <a:lnTo>
                    <a:pt x="342" y="9743"/>
                  </a:lnTo>
                  <a:lnTo>
                    <a:pt x="488" y="9840"/>
                  </a:lnTo>
                  <a:lnTo>
                    <a:pt x="634" y="9889"/>
                  </a:lnTo>
                  <a:lnTo>
                    <a:pt x="780" y="9938"/>
                  </a:lnTo>
                  <a:lnTo>
                    <a:pt x="2534" y="10132"/>
                  </a:lnTo>
                  <a:lnTo>
                    <a:pt x="2534" y="10132"/>
                  </a:lnTo>
                  <a:lnTo>
                    <a:pt x="2631" y="10473"/>
                  </a:lnTo>
                  <a:lnTo>
                    <a:pt x="2777" y="10839"/>
                  </a:lnTo>
                  <a:lnTo>
                    <a:pt x="2923" y="11180"/>
                  </a:lnTo>
                  <a:lnTo>
                    <a:pt x="3094" y="11521"/>
                  </a:lnTo>
                  <a:lnTo>
                    <a:pt x="2022" y="12885"/>
                  </a:lnTo>
                  <a:lnTo>
                    <a:pt x="2022" y="12885"/>
                  </a:lnTo>
                  <a:lnTo>
                    <a:pt x="1925" y="13031"/>
                  </a:lnTo>
                  <a:lnTo>
                    <a:pt x="1876" y="13177"/>
                  </a:lnTo>
                  <a:lnTo>
                    <a:pt x="1827" y="13323"/>
                  </a:lnTo>
                  <a:lnTo>
                    <a:pt x="1827" y="13469"/>
                  </a:lnTo>
                  <a:lnTo>
                    <a:pt x="1852" y="13640"/>
                  </a:lnTo>
                  <a:lnTo>
                    <a:pt x="1901" y="13786"/>
                  </a:lnTo>
                  <a:lnTo>
                    <a:pt x="1974" y="13932"/>
                  </a:lnTo>
                  <a:lnTo>
                    <a:pt x="2071" y="14054"/>
                  </a:lnTo>
                  <a:lnTo>
                    <a:pt x="2899" y="14882"/>
                  </a:lnTo>
                  <a:lnTo>
                    <a:pt x="2899" y="14882"/>
                  </a:lnTo>
                  <a:lnTo>
                    <a:pt x="3021" y="14979"/>
                  </a:lnTo>
                  <a:lnTo>
                    <a:pt x="3167" y="15052"/>
                  </a:lnTo>
                  <a:lnTo>
                    <a:pt x="3313" y="15101"/>
                  </a:lnTo>
                  <a:lnTo>
                    <a:pt x="3484" y="15125"/>
                  </a:lnTo>
                  <a:lnTo>
                    <a:pt x="3630" y="15125"/>
                  </a:lnTo>
                  <a:lnTo>
                    <a:pt x="3776" y="15077"/>
                  </a:lnTo>
                  <a:lnTo>
                    <a:pt x="3922" y="15028"/>
                  </a:lnTo>
                  <a:lnTo>
                    <a:pt x="4068" y="14955"/>
                  </a:lnTo>
                  <a:lnTo>
                    <a:pt x="5432" y="13859"/>
                  </a:lnTo>
                  <a:lnTo>
                    <a:pt x="5432" y="13859"/>
                  </a:lnTo>
                  <a:lnTo>
                    <a:pt x="5773" y="14029"/>
                  </a:lnTo>
                  <a:lnTo>
                    <a:pt x="6114" y="14175"/>
                  </a:lnTo>
                  <a:lnTo>
                    <a:pt x="6479" y="14322"/>
                  </a:lnTo>
                  <a:lnTo>
                    <a:pt x="6820" y="14419"/>
                  </a:lnTo>
                  <a:lnTo>
                    <a:pt x="7015" y="16173"/>
                  </a:lnTo>
                  <a:lnTo>
                    <a:pt x="7015" y="16173"/>
                  </a:lnTo>
                  <a:lnTo>
                    <a:pt x="7064" y="16319"/>
                  </a:lnTo>
                  <a:lnTo>
                    <a:pt x="7112" y="16465"/>
                  </a:lnTo>
                  <a:lnTo>
                    <a:pt x="7210" y="16611"/>
                  </a:lnTo>
                  <a:lnTo>
                    <a:pt x="7307" y="16708"/>
                  </a:lnTo>
                  <a:lnTo>
                    <a:pt x="7453" y="16806"/>
                  </a:lnTo>
                  <a:lnTo>
                    <a:pt x="7575" y="16879"/>
                  </a:lnTo>
                  <a:lnTo>
                    <a:pt x="7721" y="16928"/>
                  </a:lnTo>
                  <a:lnTo>
                    <a:pt x="7892" y="16952"/>
                  </a:lnTo>
                  <a:lnTo>
                    <a:pt x="9061" y="16952"/>
                  </a:lnTo>
                  <a:lnTo>
                    <a:pt x="9061" y="16952"/>
                  </a:lnTo>
                  <a:lnTo>
                    <a:pt x="9231" y="16928"/>
                  </a:lnTo>
                  <a:lnTo>
                    <a:pt x="9378" y="16879"/>
                  </a:lnTo>
                  <a:lnTo>
                    <a:pt x="9499" y="16806"/>
                  </a:lnTo>
                  <a:lnTo>
                    <a:pt x="9645" y="16708"/>
                  </a:lnTo>
                  <a:lnTo>
                    <a:pt x="9743" y="16611"/>
                  </a:lnTo>
                  <a:lnTo>
                    <a:pt x="9840" y="16465"/>
                  </a:lnTo>
                  <a:lnTo>
                    <a:pt x="9889" y="16319"/>
                  </a:lnTo>
                  <a:lnTo>
                    <a:pt x="9938" y="16173"/>
                  </a:lnTo>
                  <a:lnTo>
                    <a:pt x="10133" y="14419"/>
                  </a:lnTo>
                  <a:lnTo>
                    <a:pt x="10133" y="14419"/>
                  </a:lnTo>
                  <a:lnTo>
                    <a:pt x="10473" y="14322"/>
                  </a:lnTo>
                  <a:lnTo>
                    <a:pt x="10839" y="14175"/>
                  </a:lnTo>
                  <a:lnTo>
                    <a:pt x="11180" y="14029"/>
                  </a:lnTo>
                  <a:lnTo>
                    <a:pt x="11521" y="13859"/>
                  </a:lnTo>
                  <a:lnTo>
                    <a:pt x="12885" y="14955"/>
                  </a:lnTo>
                  <a:lnTo>
                    <a:pt x="12885" y="14955"/>
                  </a:lnTo>
                  <a:lnTo>
                    <a:pt x="13031" y="15028"/>
                  </a:lnTo>
                  <a:lnTo>
                    <a:pt x="13177" y="15077"/>
                  </a:lnTo>
                  <a:lnTo>
                    <a:pt x="13323" y="15125"/>
                  </a:lnTo>
                  <a:lnTo>
                    <a:pt x="13469" y="15125"/>
                  </a:lnTo>
                  <a:lnTo>
                    <a:pt x="13640" y="15101"/>
                  </a:lnTo>
                  <a:lnTo>
                    <a:pt x="13786" y="15052"/>
                  </a:lnTo>
                  <a:lnTo>
                    <a:pt x="13932" y="14979"/>
                  </a:lnTo>
                  <a:lnTo>
                    <a:pt x="14054" y="14882"/>
                  </a:lnTo>
                  <a:lnTo>
                    <a:pt x="14882" y="14054"/>
                  </a:lnTo>
                  <a:lnTo>
                    <a:pt x="14882" y="14054"/>
                  </a:lnTo>
                  <a:lnTo>
                    <a:pt x="14979" y="13932"/>
                  </a:lnTo>
                  <a:lnTo>
                    <a:pt x="15052" y="13786"/>
                  </a:lnTo>
                  <a:lnTo>
                    <a:pt x="15101" y="13640"/>
                  </a:lnTo>
                  <a:lnTo>
                    <a:pt x="15125" y="13469"/>
                  </a:lnTo>
                  <a:lnTo>
                    <a:pt x="15125" y="13323"/>
                  </a:lnTo>
                  <a:lnTo>
                    <a:pt x="15077" y="13177"/>
                  </a:lnTo>
                  <a:lnTo>
                    <a:pt x="15028" y="13031"/>
                  </a:lnTo>
                  <a:lnTo>
                    <a:pt x="14955" y="12885"/>
                  </a:lnTo>
                  <a:lnTo>
                    <a:pt x="13859" y="11521"/>
                  </a:lnTo>
                  <a:lnTo>
                    <a:pt x="13859" y="11521"/>
                  </a:lnTo>
                  <a:lnTo>
                    <a:pt x="14029" y="11180"/>
                  </a:lnTo>
                  <a:lnTo>
                    <a:pt x="14175" y="10839"/>
                  </a:lnTo>
                  <a:lnTo>
                    <a:pt x="14322" y="10473"/>
                  </a:lnTo>
                  <a:lnTo>
                    <a:pt x="14419" y="10132"/>
                  </a:lnTo>
                  <a:lnTo>
                    <a:pt x="16173" y="9938"/>
                  </a:lnTo>
                  <a:lnTo>
                    <a:pt x="16173" y="9938"/>
                  </a:lnTo>
                  <a:lnTo>
                    <a:pt x="16319" y="9889"/>
                  </a:lnTo>
                  <a:lnTo>
                    <a:pt x="16465" y="9840"/>
                  </a:lnTo>
                  <a:lnTo>
                    <a:pt x="16611" y="9743"/>
                  </a:lnTo>
                  <a:lnTo>
                    <a:pt x="16708" y="9645"/>
                  </a:lnTo>
                  <a:lnTo>
                    <a:pt x="16806" y="9499"/>
                  </a:lnTo>
                  <a:lnTo>
                    <a:pt x="16879" y="9377"/>
                  </a:lnTo>
                  <a:lnTo>
                    <a:pt x="16928" y="9231"/>
                  </a:lnTo>
                  <a:lnTo>
                    <a:pt x="16952" y="9061"/>
                  </a:lnTo>
                  <a:lnTo>
                    <a:pt x="16952" y="7892"/>
                  </a:lnTo>
                  <a:lnTo>
                    <a:pt x="16952" y="7892"/>
                  </a:lnTo>
                  <a:lnTo>
                    <a:pt x="16928" y="7721"/>
                  </a:lnTo>
                  <a:lnTo>
                    <a:pt x="16879" y="7575"/>
                  </a:lnTo>
                  <a:lnTo>
                    <a:pt x="16806" y="7453"/>
                  </a:lnTo>
                  <a:lnTo>
                    <a:pt x="16708" y="7307"/>
                  </a:lnTo>
                  <a:lnTo>
                    <a:pt x="16611" y="7210"/>
                  </a:lnTo>
                  <a:lnTo>
                    <a:pt x="16465" y="7112"/>
                  </a:lnTo>
                  <a:lnTo>
                    <a:pt x="16319" y="7064"/>
                  </a:lnTo>
                  <a:lnTo>
                    <a:pt x="16173" y="7015"/>
                  </a:lnTo>
                  <a:lnTo>
                    <a:pt x="16173" y="7015"/>
                  </a:lnTo>
                  <a:close/>
                  <a:moveTo>
                    <a:pt x="10425" y="10425"/>
                  </a:moveTo>
                  <a:lnTo>
                    <a:pt x="10425" y="10425"/>
                  </a:lnTo>
                  <a:lnTo>
                    <a:pt x="10206" y="10620"/>
                  </a:lnTo>
                  <a:lnTo>
                    <a:pt x="9986" y="10766"/>
                  </a:lnTo>
                  <a:lnTo>
                    <a:pt x="9767" y="10912"/>
                  </a:lnTo>
                  <a:lnTo>
                    <a:pt x="9524" y="11034"/>
                  </a:lnTo>
                  <a:lnTo>
                    <a:pt x="9256" y="11107"/>
                  </a:lnTo>
                  <a:lnTo>
                    <a:pt x="9012" y="11180"/>
                  </a:lnTo>
                  <a:lnTo>
                    <a:pt x="8744" y="11228"/>
                  </a:lnTo>
                  <a:lnTo>
                    <a:pt x="8476" y="11228"/>
                  </a:lnTo>
                  <a:lnTo>
                    <a:pt x="8208" y="11228"/>
                  </a:lnTo>
                  <a:lnTo>
                    <a:pt x="7941" y="11180"/>
                  </a:lnTo>
                  <a:lnTo>
                    <a:pt x="7697" y="11107"/>
                  </a:lnTo>
                  <a:lnTo>
                    <a:pt x="7429" y="11034"/>
                  </a:lnTo>
                  <a:lnTo>
                    <a:pt x="7186" y="10912"/>
                  </a:lnTo>
                  <a:lnTo>
                    <a:pt x="6966" y="10766"/>
                  </a:lnTo>
                  <a:lnTo>
                    <a:pt x="6747" y="10620"/>
                  </a:lnTo>
                  <a:lnTo>
                    <a:pt x="6528" y="10425"/>
                  </a:lnTo>
                  <a:lnTo>
                    <a:pt x="6528" y="10425"/>
                  </a:lnTo>
                  <a:lnTo>
                    <a:pt x="6333" y="10206"/>
                  </a:lnTo>
                  <a:lnTo>
                    <a:pt x="6187" y="9986"/>
                  </a:lnTo>
                  <a:lnTo>
                    <a:pt x="6041" y="9767"/>
                  </a:lnTo>
                  <a:lnTo>
                    <a:pt x="5919" y="9524"/>
                  </a:lnTo>
                  <a:lnTo>
                    <a:pt x="5846" y="9256"/>
                  </a:lnTo>
                  <a:lnTo>
                    <a:pt x="5773" y="9012"/>
                  </a:lnTo>
                  <a:lnTo>
                    <a:pt x="5724" y="8744"/>
                  </a:lnTo>
                  <a:lnTo>
                    <a:pt x="5724" y="8476"/>
                  </a:lnTo>
                  <a:lnTo>
                    <a:pt x="5724" y="8208"/>
                  </a:lnTo>
                  <a:lnTo>
                    <a:pt x="5773" y="7941"/>
                  </a:lnTo>
                  <a:lnTo>
                    <a:pt x="5846" y="7697"/>
                  </a:lnTo>
                  <a:lnTo>
                    <a:pt x="5919" y="7429"/>
                  </a:lnTo>
                  <a:lnTo>
                    <a:pt x="6041" y="7186"/>
                  </a:lnTo>
                  <a:lnTo>
                    <a:pt x="6187" y="6966"/>
                  </a:lnTo>
                  <a:lnTo>
                    <a:pt x="6333" y="6747"/>
                  </a:lnTo>
                  <a:lnTo>
                    <a:pt x="6528" y="6528"/>
                  </a:lnTo>
                  <a:lnTo>
                    <a:pt x="6528" y="6528"/>
                  </a:lnTo>
                  <a:lnTo>
                    <a:pt x="6747" y="6333"/>
                  </a:lnTo>
                  <a:lnTo>
                    <a:pt x="6966" y="6187"/>
                  </a:lnTo>
                  <a:lnTo>
                    <a:pt x="7186" y="6041"/>
                  </a:lnTo>
                  <a:lnTo>
                    <a:pt x="7429" y="5919"/>
                  </a:lnTo>
                  <a:lnTo>
                    <a:pt x="7697" y="5846"/>
                  </a:lnTo>
                  <a:lnTo>
                    <a:pt x="7941" y="5773"/>
                  </a:lnTo>
                  <a:lnTo>
                    <a:pt x="8208" y="5724"/>
                  </a:lnTo>
                  <a:lnTo>
                    <a:pt x="8476" y="5724"/>
                  </a:lnTo>
                  <a:lnTo>
                    <a:pt x="8744" y="5724"/>
                  </a:lnTo>
                  <a:lnTo>
                    <a:pt x="9012" y="5773"/>
                  </a:lnTo>
                  <a:lnTo>
                    <a:pt x="9256" y="5846"/>
                  </a:lnTo>
                  <a:lnTo>
                    <a:pt x="9524" y="5919"/>
                  </a:lnTo>
                  <a:lnTo>
                    <a:pt x="9767" y="6041"/>
                  </a:lnTo>
                  <a:lnTo>
                    <a:pt x="9986" y="6187"/>
                  </a:lnTo>
                  <a:lnTo>
                    <a:pt x="10206" y="6333"/>
                  </a:lnTo>
                  <a:lnTo>
                    <a:pt x="10425" y="6528"/>
                  </a:lnTo>
                  <a:lnTo>
                    <a:pt x="10425" y="6528"/>
                  </a:lnTo>
                  <a:lnTo>
                    <a:pt x="10620" y="6747"/>
                  </a:lnTo>
                  <a:lnTo>
                    <a:pt x="10766" y="6966"/>
                  </a:lnTo>
                  <a:lnTo>
                    <a:pt x="10912" y="7186"/>
                  </a:lnTo>
                  <a:lnTo>
                    <a:pt x="11034" y="7429"/>
                  </a:lnTo>
                  <a:lnTo>
                    <a:pt x="11107" y="7697"/>
                  </a:lnTo>
                  <a:lnTo>
                    <a:pt x="11180" y="7941"/>
                  </a:lnTo>
                  <a:lnTo>
                    <a:pt x="11228" y="8208"/>
                  </a:lnTo>
                  <a:lnTo>
                    <a:pt x="11228" y="8476"/>
                  </a:lnTo>
                  <a:lnTo>
                    <a:pt x="11228" y="8744"/>
                  </a:lnTo>
                  <a:lnTo>
                    <a:pt x="11180" y="9012"/>
                  </a:lnTo>
                  <a:lnTo>
                    <a:pt x="11107" y="9256"/>
                  </a:lnTo>
                  <a:lnTo>
                    <a:pt x="11034" y="9524"/>
                  </a:lnTo>
                  <a:lnTo>
                    <a:pt x="10912" y="9767"/>
                  </a:lnTo>
                  <a:lnTo>
                    <a:pt x="10766" y="9986"/>
                  </a:lnTo>
                  <a:lnTo>
                    <a:pt x="10620" y="10206"/>
                  </a:lnTo>
                  <a:lnTo>
                    <a:pt x="10425" y="10425"/>
                  </a:lnTo>
                  <a:lnTo>
                    <a:pt x="10425" y="10425"/>
                  </a:lnTo>
                  <a:close/>
                </a:path>
              </a:pathLst>
            </a:custGeom>
            <a:noFill/>
            <a:ln w="1905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100"/>
            </a:p>
          </p:txBody>
        </p:sp>
        <p:sp>
          <p:nvSpPr>
            <p:cNvPr id="174" name="Tekstvak 173">
              <a:extLst>
                <a:ext uri="{FF2B5EF4-FFF2-40B4-BE49-F238E27FC236}">
                  <a16:creationId xmlns:a16="http://schemas.microsoft.com/office/drawing/2014/main" id="{345FF1DA-3C41-634A-BB2E-D6A7256AB6C1}"/>
                </a:ext>
              </a:extLst>
            </p:cNvPr>
            <p:cNvSpPr txBox="1"/>
            <p:nvPr/>
          </p:nvSpPr>
          <p:spPr>
            <a:xfrm>
              <a:off x="11577885" y="2583098"/>
              <a:ext cx="463675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600">
                  <a:solidFill>
                    <a:prstClr val="black"/>
                  </a:solidFill>
                </a:rPr>
                <a:t>Savings</a:t>
              </a:r>
              <a:endPara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Tekstvak 174">
              <a:extLst>
                <a:ext uri="{FF2B5EF4-FFF2-40B4-BE49-F238E27FC236}">
                  <a16:creationId xmlns:a16="http://schemas.microsoft.com/office/drawing/2014/main" id="{BDCA1344-DF55-5D4E-B0FC-939E56EE7B97}"/>
                </a:ext>
              </a:extLst>
            </p:cNvPr>
            <p:cNvSpPr txBox="1"/>
            <p:nvPr/>
          </p:nvSpPr>
          <p:spPr>
            <a:xfrm>
              <a:off x="11572541" y="2017811"/>
              <a:ext cx="49282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600" dirty="0">
                  <a:solidFill>
                    <a:prstClr val="black"/>
                  </a:solidFill>
                </a:rPr>
                <a:t>Customer Satisfaction</a:t>
              </a:r>
            </a:p>
          </p:txBody>
        </p:sp>
        <p:sp>
          <p:nvSpPr>
            <p:cNvPr id="176" name="Tekstvak 175">
              <a:extLst>
                <a:ext uri="{FF2B5EF4-FFF2-40B4-BE49-F238E27FC236}">
                  <a16:creationId xmlns:a16="http://schemas.microsoft.com/office/drawing/2014/main" id="{3092DF0D-FF91-EA45-91AD-AD2F56091979}"/>
                </a:ext>
              </a:extLst>
            </p:cNvPr>
            <p:cNvSpPr txBox="1"/>
            <p:nvPr/>
          </p:nvSpPr>
          <p:spPr>
            <a:xfrm>
              <a:off x="11577885" y="1504760"/>
              <a:ext cx="49282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600" dirty="0">
                  <a:solidFill>
                    <a:prstClr val="black"/>
                  </a:solidFill>
                </a:rPr>
                <a:t>Digital</a:t>
              </a:r>
              <a:br>
                <a:rPr lang="en-GB" sz="600">
                  <a:solidFill>
                    <a:prstClr val="black"/>
                  </a:solidFill>
                </a:rPr>
              </a:br>
              <a:r>
                <a:rPr lang="en-GB" sz="600">
                  <a:solidFill>
                    <a:prstClr val="black"/>
                  </a:solidFill>
                </a:rPr>
                <a:t>Agility</a:t>
              </a:r>
              <a:endParaRPr lang="en-GB" sz="600" dirty="0">
                <a:solidFill>
                  <a:prstClr val="black"/>
                </a:solidFill>
              </a:endParaRPr>
            </a:p>
          </p:txBody>
        </p:sp>
        <p:sp>
          <p:nvSpPr>
            <p:cNvPr id="177" name="Tekstvak 176">
              <a:extLst>
                <a:ext uri="{FF2B5EF4-FFF2-40B4-BE49-F238E27FC236}">
                  <a16:creationId xmlns:a16="http://schemas.microsoft.com/office/drawing/2014/main" id="{824B9E53-03A8-124B-9D99-BF74D5F274D6}"/>
                </a:ext>
              </a:extLst>
            </p:cNvPr>
            <p:cNvSpPr txBox="1"/>
            <p:nvPr/>
          </p:nvSpPr>
          <p:spPr>
            <a:xfrm>
              <a:off x="9678678" y="1931164"/>
              <a:ext cx="791475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500">
                  <a:solidFill>
                    <a:prstClr val="black"/>
                  </a:solidFill>
                </a:rPr>
                <a:t>End-user Services</a:t>
              </a:r>
              <a:endParaRPr lang="en-GB" sz="500" dirty="0">
                <a:solidFill>
                  <a:prstClr val="black"/>
                </a:solidFill>
              </a:endParaRPr>
            </a:p>
          </p:txBody>
        </p:sp>
        <p:sp>
          <p:nvSpPr>
            <p:cNvPr id="178" name="Tekstvak 177">
              <a:extLst>
                <a:ext uri="{FF2B5EF4-FFF2-40B4-BE49-F238E27FC236}">
                  <a16:creationId xmlns:a16="http://schemas.microsoft.com/office/drawing/2014/main" id="{30767951-0295-8548-8BCF-B3E99F52D896}"/>
                </a:ext>
              </a:extLst>
            </p:cNvPr>
            <p:cNvSpPr txBox="1"/>
            <p:nvPr/>
          </p:nvSpPr>
          <p:spPr>
            <a:xfrm>
              <a:off x="9672889" y="2312269"/>
              <a:ext cx="791475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500" dirty="0">
                  <a:solidFill>
                    <a:prstClr val="black"/>
                  </a:solidFill>
                </a:rPr>
                <a:t>Business Services</a:t>
              </a:r>
            </a:p>
          </p:txBody>
        </p:sp>
        <p:sp>
          <p:nvSpPr>
            <p:cNvPr id="179" name="Tekstvak 178">
              <a:extLst>
                <a:ext uri="{FF2B5EF4-FFF2-40B4-BE49-F238E27FC236}">
                  <a16:creationId xmlns:a16="http://schemas.microsoft.com/office/drawing/2014/main" id="{C7A575F4-28D9-F249-B384-6DB70E135EE1}"/>
                </a:ext>
              </a:extLst>
            </p:cNvPr>
            <p:cNvSpPr txBox="1"/>
            <p:nvPr/>
          </p:nvSpPr>
          <p:spPr>
            <a:xfrm>
              <a:off x="9642405" y="2638527"/>
              <a:ext cx="791475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500">
                  <a:solidFill>
                    <a:prstClr val="black"/>
                  </a:solidFill>
                </a:rPr>
                <a:t>Service Integration</a:t>
              </a:r>
              <a:endParaRPr lang="en-GB" sz="500" dirty="0">
                <a:solidFill>
                  <a:prstClr val="black"/>
                </a:solidFill>
              </a:endParaRPr>
            </a:p>
          </p:txBody>
        </p:sp>
        <p:sp>
          <p:nvSpPr>
            <p:cNvPr id="180" name="Tekstvak 179">
              <a:extLst>
                <a:ext uri="{FF2B5EF4-FFF2-40B4-BE49-F238E27FC236}">
                  <a16:creationId xmlns:a16="http://schemas.microsoft.com/office/drawing/2014/main" id="{418080DC-87D6-1940-938E-AE4F3468618A}"/>
                </a:ext>
              </a:extLst>
            </p:cNvPr>
            <p:cNvSpPr txBox="1"/>
            <p:nvPr/>
          </p:nvSpPr>
          <p:spPr>
            <a:xfrm>
              <a:off x="8608413" y="2641380"/>
              <a:ext cx="842163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500">
                  <a:solidFill>
                    <a:prstClr val="black"/>
                  </a:solidFill>
                </a:rPr>
                <a:t>Service Development</a:t>
              </a:r>
              <a:endParaRPr lang="en-GB" sz="500" dirty="0">
                <a:solidFill>
                  <a:prstClr val="black"/>
                </a:solidFill>
              </a:endParaRPr>
            </a:p>
          </p:txBody>
        </p:sp>
        <p:sp>
          <p:nvSpPr>
            <p:cNvPr id="181" name="Tekstvak 180">
              <a:extLst>
                <a:ext uri="{FF2B5EF4-FFF2-40B4-BE49-F238E27FC236}">
                  <a16:creationId xmlns:a16="http://schemas.microsoft.com/office/drawing/2014/main" id="{26BDB82C-E771-B641-866D-E878D4F96DDA}"/>
                </a:ext>
              </a:extLst>
            </p:cNvPr>
            <p:cNvSpPr txBox="1"/>
            <p:nvPr/>
          </p:nvSpPr>
          <p:spPr>
            <a:xfrm>
              <a:off x="8650659" y="2316724"/>
              <a:ext cx="842163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500" dirty="0">
                  <a:solidFill>
                    <a:prstClr val="black"/>
                  </a:solidFill>
                </a:rPr>
                <a:t>Project Management</a:t>
              </a:r>
            </a:p>
          </p:txBody>
        </p:sp>
        <p:sp>
          <p:nvSpPr>
            <p:cNvPr id="182" name="Tekstvak 181">
              <a:extLst>
                <a:ext uri="{FF2B5EF4-FFF2-40B4-BE49-F238E27FC236}">
                  <a16:creationId xmlns:a16="http://schemas.microsoft.com/office/drawing/2014/main" id="{52FECB39-16BB-4A4A-808B-3AE9A621AEC3}"/>
                </a:ext>
              </a:extLst>
            </p:cNvPr>
            <p:cNvSpPr txBox="1"/>
            <p:nvPr/>
          </p:nvSpPr>
          <p:spPr>
            <a:xfrm>
              <a:off x="8640098" y="1949191"/>
              <a:ext cx="842163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500">
                  <a:solidFill>
                    <a:prstClr val="black"/>
                  </a:solidFill>
                </a:rPr>
                <a:t>Solution Development</a:t>
              </a:r>
              <a:endParaRPr lang="en-GB" sz="500" dirty="0">
                <a:solidFill>
                  <a:prstClr val="black"/>
                </a:solidFill>
              </a:endParaRPr>
            </a:p>
          </p:txBody>
        </p:sp>
        <p:sp>
          <p:nvSpPr>
            <p:cNvPr id="183" name="Tekstvak 182">
              <a:extLst>
                <a:ext uri="{FF2B5EF4-FFF2-40B4-BE49-F238E27FC236}">
                  <a16:creationId xmlns:a16="http://schemas.microsoft.com/office/drawing/2014/main" id="{A57C3E45-8CD3-E64B-B094-BE923705DBC3}"/>
                </a:ext>
              </a:extLst>
            </p:cNvPr>
            <p:cNvSpPr txBox="1"/>
            <p:nvPr/>
          </p:nvSpPr>
          <p:spPr>
            <a:xfrm>
              <a:off x="7739515" y="2034481"/>
              <a:ext cx="65627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500" dirty="0">
                  <a:solidFill>
                    <a:prstClr val="black"/>
                  </a:solidFill>
                </a:rPr>
                <a:t>Enterprise</a:t>
              </a:r>
              <a:br>
                <a:rPr lang="en-GB" sz="500" dirty="0">
                  <a:solidFill>
                    <a:prstClr val="black"/>
                  </a:solidFill>
                </a:rPr>
              </a:br>
              <a:r>
                <a:rPr lang="en-GB" sz="500" dirty="0">
                  <a:solidFill>
                    <a:prstClr val="black"/>
                  </a:solidFill>
                </a:rPr>
                <a:t> Portfolio</a:t>
              </a:r>
            </a:p>
          </p:txBody>
        </p:sp>
        <p:sp>
          <p:nvSpPr>
            <p:cNvPr id="184" name="Tekstvak 183">
              <a:extLst>
                <a:ext uri="{FF2B5EF4-FFF2-40B4-BE49-F238E27FC236}">
                  <a16:creationId xmlns:a16="http://schemas.microsoft.com/office/drawing/2014/main" id="{C392338D-F1FA-6D43-B964-4518A36D6196}"/>
                </a:ext>
              </a:extLst>
            </p:cNvPr>
            <p:cNvSpPr txBox="1"/>
            <p:nvPr/>
          </p:nvSpPr>
          <p:spPr>
            <a:xfrm>
              <a:off x="7740545" y="2466542"/>
              <a:ext cx="65627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500" dirty="0">
                  <a:solidFill>
                    <a:prstClr val="black"/>
                  </a:solidFill>
                </a:rPr>
                <a:t>Relationship 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2989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D386FBF4-9742-D64C-800F-8D2A336C1E42}"/>
              </a:ext>
            </a:extLst>
          </p:cNvPr>
          <p:cNvGrpSpPr/>
          <p:nvPr/>
        </p:nvGrpSpPr>
        <p:grpSpPr>
          <a:xfrm>
            <a:off x="602699" y="932731"/>
            <a:ext cx="11078126" cy="5338932"/>
            <a:chOff x="602699" y="932731"/>
            <a:chExt cx="11078126" cy="5338932"/>
          </a:xfrm>
        </p:grpSpPr>
        <p:sp>
          <p:nvSpPr>
            <p:cNvPr id="5" name="Vijfhoek 4"/>
            <p:cNvSpPr/>
            <p:nvPr/>
          </p:nvSpPr>
          <p:spPr>
            <a:xfrm>
              <a:off x="602699" y="932731"/>
              <a:ext cx="751667" cy="5337209"/>
            </a:xfrm>
            <a:prstGeom prst="homePlate">
              <a:avLst>
                <a:gd name="adj" fmla="val 48184"/>
              </a:avLst>
            </a:prstGeom>
            <a:solidFill>
              <a:srgbClr val="D0D0CE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Demand</a:t>
              </a:r>
            </a:p>
          </p:txBody>
        </p:sp>
        <p:sp>
          <p:nvSpPr>
            <p:cNvPr id="8" name="Punthaak 7"/>
            <p:cNvSpPr/>
            <p:nvPr/>
          </p:nvSpPr>
          <p:spPr>
            <a:xfrm>
              <a:off x="10691047" y="932731"/>
              <a:ext cx="989778" cy="5337211"/>
            </a:xfrm>
            <a:prstGeom prst="chevron">
              <a:avLst>
                <a:gd name="adj" fmla="val 39112"/>
              </a:avLst>
            </a:prstGeom>
            <a:solidFill>
              <a:srgbClr val="012169"/>
            </a:solidFill>
            <a:ln>
              <a:solidFill>
                <a:srgbClr val="0097A9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Retire</a:t>
              </a:r>
            </a:p>
          </p:txBody>
        </p:sp>
        <p:sp>
          <p:nvSpPr>
            <p:cNvPr id="71" name="Punthaak 70"/>
            <p:cNvSpPr/>
            <p:nvPr/>
          </p:nvSpPr>
          <p:spPr>
            <a:xfrm>
              <a:off x="5338915" y="934452"/>
              <a:ext cx="5692415" cy="5337211"/>
            </a:xfrm>
            <a:prstGeom prst="chevron">
              <a:avLst>
                <a:gd name="adj" fmla="val 7610"/>
              </a:avLst>
            </a:prstGeom>
            <a:solidFill>
              <a:srgbClr val="FFCD00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Operate</a:t>
              </a:r>
            </a:p>
          </p:txBody>
        </p:sp>
        <p:sp>
          <p:nvSpPr>
            <p:cNvPr id="72" name="Punthaak 71"/>
            <p:cNvSpPr/>
            <p:nvPr/>
          </p:nvSpPr>
          <p:spPr>
            <a:xfrm>
              <a:off x="1087448" y="932731"/>
              <a:ext cx="4472694" cy="5337211"/>
            </a:xfrm>
            <a:prstGeom prst="chevron">
              <a:avLst>
                <a:gd name="adj" fmla="val 677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2400" dirty="0">
                  <a:solidFill>
                    <a:schemeClr val="bg1"/>
                  </a:solidFill>
                </a:rPr>
                <a:t>Deliver</a:t>
              </a:r>
              <a:endPara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0" name="Groeperen 19"/>
            <p:cNvGrpSpPr/>
            <p:nvPr/>
          </p:nvGrpSpPr>
          <p:grpSpPr>
            <a:xfrm>
              <a:off x="1971847" y="1057868"/>
              <a:ext cx="8069705" cy="5086935"/>
              <a:chOff x="3559308" y="645507"/>
              <a:chExt cx="2653529" cy="5509107"/>
            </a:xfrm>
            <a:solidFill>
              <a:srgbClr val="DA291C"/>
            </a:solidFill>
          </p:grpSpPr>
          <p:sp>
            <p:nvSpPr>
              <p:cNvPr id="21" name="Afgeronde rechthoek 20"/>
              <p:cNvSpPr/>
              <p:nvPr/>
            </p:nvSpPr>
            <p:spPr>
              <a:xfrm>
                <a:off x="3572508" y="645507"/>
                <a:ext cx="2633307" cy="3624010"/>
              </a:xfrm>
              <a:prstGeom prst="round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fgeronde rechthoek 21"/>
              <p:cNvSpPr/>
              <p:nvPr/>
            </p:nvSpPr>
            <p:spPr>
              <a:xfrm>
                <a:off x="3559309" y="953071"/>
                <a:ext cx="2653528" cy="5201543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Tekstvak 22"/>
              <p:cNvSpPr txBox="1"/>
              <p:nvPr/>
            </p:nvSpPr>
            <p:spPr>
              <a:xfrm>
                <a:off x="3572508" y="645603"/>
                <a:ext cx="2633307" cy="315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lang="en-GB" sz="1000" b="1" dirty="0">
                    <a:solidFill>
                      <a:schemeClr val="bg1"/>
                    </a:solidFill>
                  </a:rPr>
                  <a:t>Certify</a:t>
                </a: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Rond hoek zelfde zijde rechthoek 23"/>
              <p:cNvSpPr/>
              <p:nvPr/>
            </p:nvSpPr>
            <p:spPr>
              <a:xfrm rot="10800000">
                <a:off x="3559308" y="4576983"/>
                <a:ext cx="2653527" cy="1577629"/>
              </a:xfrm>
              <a:prstGeom prst="round2SameRect">
                <a:avLst>
                  <a:gd name="adj1" fmla="val 26964"/>
                  <a:gd name="adj2" fmla="val 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Tekstvak 24"/>
              <p:cNvSpPr txBox="1"/>
              <p:nvPr/>
            </p:nvSpPr>
            <p:spPr>
              <a:xfrm>
                <a:off x="3676373" y="4689230"/>
                <a:ext cx="2370362" cy="1414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noAutofit/>
              </a:bodyPr>
              <a:lstStyle/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bg1"/>
                    </a:solidFill>
                  </a:rPr>
                  <a:t>Validate the test results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bg1"/>
                    </a:solidFill>
                  </a:rPr>
                  <a:t>Perform mandatory tests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bg1"/>
                    </a:solidFill>
                  </a:rPr>
                  <a:t>Release change for Deployment </a:t>
                </a:r>
              </a:p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800" b="0" i="0" u="none" strike="noStrike" kern="1200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Certification - Ensuring Compliance &amp; Quality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DDFE8F3-9D90-744C-AE43-6134BDFC6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44D68C-C0CF-9946-B7CD-E21640EB3EF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151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">
            <a:extLst>
              <a:ext uri="{FF2B5EF4-FFF2-40B4-BE49-F238E27FC236}">
                <a16:creationId xmlns:a16="http://schemas.microsoft.com/office/drawing/2014/main" id="{356C2F15-A686-1544-8264-043974310314}"/>
              </a:ext>
            </a:extLst>
          </p:cNvPr>
          <p:cNvGrpSpPr/>
          <p:nvPr/>
        </p:nvGrpSpPr>
        <p:grpSpPr>
          <a:xfrm>
            <a:off x="366829" y="698915"/>
            <a:ext cx="11585057" cy="5782018"/>
            <a:chOff x="366829" y="698915"/>
            <a:chExt cx="11585057" cy="5782018"/>
          </a:xfrm>
        </p:grpSpPr>
        <p:sp>
          <p:nvSpPr>
            <p:cNvPr id="5" name="Vijfhoek 4"/>
            <p:cNvSpPr/>
            <p:nvPr/>
          </p:nvSpPr>
          <p:spPr>
            <a:xfrm>
              <a:off x="366829" y="698915"/>
              <a:ext cx="786063" cy="5780152"/>
            </a:xfrm>
            <a:prstGeom prst="homePlate">
              <a:avLst>
                <a:gd name="adj" fmla="val 48184"/>
              </a:avLst>
            </a:prstGeom>
            <a:solidFill>
              <a:srgbClr val="D0D0CE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Demand</a:t>
              </a:r>
            </a:p>
          </p:txBody>
        </p:sp>
        <p:sp>
          <p:nvSpPr>
            <p:cNvPr id="8" name="Punthaak 7"/>
            <p:cNvSpPr/>
            <p:nvPr/>
          </p:nvSpPr>
          <p:spPr>
            <a:xfrm>
              <a:off x="10916816" y="698915"/>
              <a:ext cx="1035070" cy="5780154"/>
            </a:xfrm>
            <a:prstGeom prst="chevron">
              <a:avLst>
                <a:gd name="adj" fmla="val 39112"/>
              </a:avLst>
            </a:prstGeom>
            <a:solidFill>
              <a:srgbClr val="012169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Retire</a:t>
              </a:r>
            </a:p>
          </p:txBody>
        </p:sp>
        <p:sp>
          <p:nvSpPr>
            <p:cNvPr id="71" name="Punthaak 70"/>
            <p:cNvSpPr/>
            <p:nvPr/>
          </p:nvSpPr>
          <p:spPr>
            <a:xfrm>
              <a:off x="873788" y="700779"/>
              <a:ext cx="1035070" cy="5780154"/>
            </a:xfrm>
            <a:prstGeom prst="chevron">
              <a:avLst>
                <a:gd name="adj" fmla="val 39112"/>
              </a:avLst>
            </a:prstGeom>
            <a:solidFill>
              <a:schemeClr val="accent3">
                <a:alpha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Deliver</a:t>
              </a:r>
            </a:p>
          </p:txBody>
        </p:sp>
        <p:sp>
          <p:nvSpPr>
            <p:cNvPr id="72" name="Punthaak 71"/>
            <p:cNvSpPr/>
            <p:nvPr/>
          </p:nvSpPr>
          <p:spPr>
            <a:xfrm>
              <a:off x="1553697" y="698915"/>
              <a:ext cx="9718953" cy="5780154"/>
            </a:xfrm>
            <a:prstGeom prst="chevron">
              <a:avLst>
                <a:gd name="adj" fmla="val 6770"/>
              </a:avLst>
            </a:prstGeom>
            <a:solidFill>
              <a:srgbClr val="FFCD00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Operate</a:t>
              </a:r>
            </a:p>
          </p:txBody>
        </p:sp>
        <p:grpSp>
          <p:nvGrpSpPr>
            <p:cNvPr id="7" name="Groeperen 6"/>
            <p:cNvGrpSpPr/>
            <p:nvPr/>
          </p:nvGrpSpPr>
          <p:grpSpPr>
            <a:xfrm>
              <a:off x="2001688" y="834437"/>
              <a:ext cx="3977081" cy="5509107"/>
              <a:chOff x="3559308" y="645507"/>
              <a:chExt cx="2653529" cy="5509107"/>
            </a:xfrm>
            <a:solidFill>
              <a:srgbClr val="FFCD00"/>
            </a:solidFill>
          </p:grpSpPr>
          <p:sp>
            <p:nvSpPr>
              <p:cNvPr id="9" name="Afgeronde rechthoek 8"/>
              <p:cNvSpPr/>
              <p:nvPr/>
            </p:nvSpPr>
            <p:spPr>
              <a:xfrm>
                <a:off x="3572508" y="645507"/>
                <a:ext cx="2633307" cy="3624010"/>
              </a:xfrm>
              <a:prstGeom prst="roundRect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" name="Afgeronde rechthoek 9"/>
              <p:cNvSpPr/>
              <p:nvPr/>
            </p:nvSpPr>
            <p:spPr>
              <a:xfrm>
                <a:off x="3559309" y="953071"/>
                <a:ext cx="2653528" cy="5201543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" name="Tekstvak 10"/>
              <p:cNvSpPr txBox="1"/>
              <p:nvPr/>
            </p:nvSpPr>
            <p:spPr>
              <a:xfrm>
                <a:off x="3572508" y="645603"/>
                <a:ext cx="2633306" cy="315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lang="en-GB" sz="1000" b="1" dirty="0"/>
                  <a:t>Deployment</a:t>
                </a: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12" name="Rond hoek zelfde zijde rechthoek 11"/>
              <p:cNvSpPr/>
              <p:nvPr/>
            </p:nvSpPr>
            <p:spPr>
              <a:xfrm rot="10800000">
                <a:off x="3559308" y="4576983"/>
                <a:ext cx="2653527" cy="1577629"/>
              </a:xfrm>
              <a:prstGeom prst="round2SameRect">
                <a:avLst>
                  <a:gd name="adj1" fmla="val 26964"/>
                  <a:gd name="adj2" fmla="val 0"/>
                </a:avLst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Tekstvak 12"/>
              <p:cNvSpPr txBox="1"/>
              <p:nvPr/>
            </p:nvSpPr>
            <p:spPr>
              <a:xfrm>
                <a:off x="3676373" y="4689230"/>
                <a:ext cx="2370362" cy="1414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noAutofit/>
              </a:bodyPr>
              <a:lstStyle/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CTO approval [G-3] needed for product requests changes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Acceptance of SLE or SLA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Execute Deployment conforming Change Plan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Update Service Definition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Root Cause analysis in case change unsuccessful  </a:t>
                </a:r>
              </a:p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" name="Groeperen 13"/>
            <p:cNvGrpSpPr/>
            <p:nvPr/>
          </p:nvGrpSpPr>
          <p:grpSpPr>
            <a:xfrm>
              <a:off x="6161396" y="813602"/>
              <a:ext cx="4108009" cy="5529941"/>
              <a:chOff x="3559308" y="645507"/>
              <a:chExt cx="2653529" cy="5509107"/>
            </a:xfrm>
            <a:solidFill>
              <a:srgbClr val="ED8B00"/>
            </a:solidFill>
          </p:grpSpPr>
          <p:sp>
            <p:nvSpPr>
              <p:cNvPr id="15" name="Afgeronde rechthoek 14"/>
              <p:cNvSpPr/>
              <p:nvPr/>
            </p:nvSpPr>
            <p:spPr>
              <a:xfrm>
                <a:off x="3572508" y="645507"/>
                <a:ext cx="2633307" cy="3624010"/>
              </a:xfrm>
              <a:prstGeom prst="round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Afgeronde rechthoek 15"/>
              <p:cNvSpPr/>
              <p:nvPr/>
            </p:nvSpPr>
            <p:spPr>
              <a:xfrm>
                <a:off x="3559309" y="953071"/>
                <a:ext cx="2653528" cy="5201543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Tekstvak 16"/>
              <p:cNvSpPr txBox="1"/>
              <p:nvPr/>
            </p:nvSpPr>
            <p:spPr>
              <a:xfrm>
                <a:off x="3572508" y="645603"/>
                <a:ext cx="2633307" cy="315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lang="en-GB" sz="1000" b="1" dirty="0"/>
                  <a:t>Support</a:t>
                </a: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18" name="Rond hoek zelfde zijde rechthoek 17"/>
              <p:cNvSpPr/>
              <p:nvPr/>
            </p:nvSpPr>
            <p:spPr>
              <a:xfrm rot="10800000">
                <a:off x="3559308" y="4576983"/>
                <a:ext cx="2653527" cy="1577629"/>
              </a:xfrm>
              <a:prstGeom prst="round2SameRect">
                <a:avLst>
                  <a:gd name="adj1" fmla="val 26964"/>
                  <a:gd name="adj2" fmla="val 0"/>
                </a:avLst>
              </a:prstGeom>
              <a:solidFill>
                <a:srgbClr val="ED8B00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Tekstvak 18"/>
              <p:cNvSpPr txBox="1"/>
              <p:nvPr/>
            </p:nvSpPr>
            <p:spPr>
              <a:xfrm>
                <a:off x="3676373" y="4689230"/>
                <a:ext cx="2370362" cy="1414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noAutofit/>
              </a:bodyPr>
              <a:lstStyle/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Monitoring of Services conform SLE or SLA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Incident resolution 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Proactive maintenance 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Approval and closure of Change [G-4]</a:t>
                </a:r>
              </a:p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A233EEEC-BF90-B649-907E-91BCE0B8F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44D68C-C0CF-9946-B7CD-E21640EB3EFC}" type="slidenum">
              <a:rPr lang="en-GB" smtClean="0"/>
              <a:t>11</a:t>
            </a:fld>
            <a:endParaRPr lang="en-GB"/>
          </a:p>
        </p:txBody>
      </p:sp>
      <p:sp>
        <p:nvSpPr>
          <p:cNvPr id="20" name="Title 6">
            <a:extLst>
              <a:ext uri="{FF2B5EF4-FFF2-40B4-BE49-F238E27FC236}">
                <a16:creationId xmlns:a16="http://schemas.microsoft.com/office/drawing/2014/main" id="{4E9B0DD7-F9B6-9E4C-8430-E9347DD30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75" y="339923"/>
            <a:ext cx="11169650" cy="307777"/>
          </a:xfrm>
        </p:spPr>
        <p:txBody>
          <a:bodyPr/>
          <a:lstStyle/>
          <a:p>
            <a:r>
              <a:rPr lang="en-GB" dirty="0"/>
              <a:t>Service Operation – Ensure Security – Availability</a:t>
            </a:r>
          </a:p>
        </p:txBody>
      </p:sp>
    </p:spTree>
    <p:extLst>
      <p:ext uri="{BB962C8B-B14F-4D97-AF65-F5344CB8AC3E}">
        <p14:creationId xmlns:p14="http://schemas.microsoft.com/office/powerpoint/2010/main" val="66730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">
            <a:extLst>
              <a:ext uri="{FF2B5EF4-FFF2-40B4-BE49-F238E27FC236}">
                <a16:creationId xmlns:a16="http://schemas.microsoft.com/office/drawing/2014/main" id="{A6504DC3-771C-914A-A0DE-6F2AA2B01B76}"/>
              </a:ext>
            </a:extLst>
          </p:cNvPr>
          <p:cNvGrpSpPr/>
          <p:nvPr/>
        </p:nvGrpSpPr>
        <p:grpSpPr>
          <a:xfrm>
            <a:off x="369494" y="654672"/>
            <a:ext cx="11532695" cy="5782018"/>
            <a:chOff x="369494" y="654672"/>
            <a:chExt cx="11532695" cy="5782018"/>
          </a:xfrm>
        </p:grpSpPr>
        <p:sp>
          <p:nvSpPr>
            <p:cNvPr id="5" name="Vijfhoek 4"/>
            <p:cNvSpPr/>
            <p:nvPr/>
          </p:nvSpPr>
          <p:spPr>
            <a:xfrm>
              <a:off x="369494" y="654675"/>
              <a:ext cx="786063" cy="5780152"/>
            </a:xfrm>
            <a:prstGeom prst="homePlate">
              <a:avLst>
                <a:gd name="adj" fmla="val 48184"/>
              </a:avLst>
            </a:prstGeom>
            <a:solidFill>
              <a:srgbClr val="D0D0CE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Demand</a:t>
              </a:r>
            </a:p>
          </p:txBody>
        </p:sp>
        <p:sp>
          <p:nvSpPr>
            <p:cNvPr id="8" name="Punthaak 7"/>
            <p:cNvSpPr/>
            <p:nvPr/>
          </p:nvSpPr>
          <p:spPr>
            <a:xfrm>
              <a:off x="2222520" y="654672"/>
              <a:ext cx="9679669" cy="5780154"/>
            </a:xfrm>
            <a:prstGeom prst="chevron">
              <a:avLst>
                <a:gd name="adj" fmla="val 6954"/>
              </a:avLst>
            </a:prstGeom>
            <a:solidFill>
              <a:srgbClr val="012169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Retire</a:t>
              </a:r>
            </a:p>
          </p:txBody>
        </p:sp>
        <p:sp>
          <p:nvSpPr>
            <p:cNvPr id="71" name="Punthaak 70"/>
            <p:cNvSpPr/>
            <p:nvPr/>
          </p:nvSpPr>
          <p:spPr>
            <a:xfrm>
              <a:off x="1543306" y="656536"/>
              <a:ext cx="1035070" cy="5780154"/>
            </a:xfrm>
            <a:prstGeom prst="chevron">
              <a:avLst>
                <a:gd name="adj" fmla="val 39112"/>
              </a:avLst>
            </a:prstGeom>
            <a:solidFill>
              <a:srgbClr val="FFCD00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Operate</a:t>
              </a:r>
            </a:p>
          </p:txBody>
        </p:sp>
        <p:sp>
          <p:nvSpPr>
            <p:cNvPr id="72" name="Punthaak 71"/>
            <p:cNvSpPr/>
            <p:nvPr/>
          </p:nvSpPr>
          <p:spPr>
            <a:xfrm>
              <a:off x="848358" y="654672"/>
              <a:ext cx="1035070" cy="5780154"/>
            </a:xfrm>
            <a:prstGeom prst="chevron">
              <a:avLst>
                <a:gd name="adj" fmla="val 3911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2400" dirty="0">
                  <a:solidFill>
                    <a:schemeClr val="bg1"/>
                  </a:solidFill>
                </a:rPr>
                <a:t>Deliver</a:t>
              </a:r>
              <a:endPara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9" name="Groeperen 8"/>
            <p:cNvGrpSpPr/>
            <p:nvPr/>
          </p:nvGrpSpPr>
          <p:grpSpPr>
            <a:xfrm>
              <a:off x="2917468" y="769358"/>
              <a:ext cx="7755529" cy="5529941"/>
              <a:chOff x="3559308" y="645507"/>
              <a:chExt cx="2653529" cy="5509107"/>
            </a:xfrm>
            <a:solidFill>
              <a:srgbClr val="62B5E5"/>
            </a:solidFill>
          </p:grpSpPr>
          <p:sp>
            <p:nvSpPr>
              <p:cNvPr id="10" name="Afgeronde rechthoek 9"/>
              <p:cNvSpPr/>
              <p:nvPr/>
            </p:nvSpPr>
            <p:spPr>
              <a:xfrm>
                <a:off x="3559308" y="645507"/>
                <a:ext cx="2653527" cy="3624010"/>
              </a:xfrm>
              <a:prstGeom prst="round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" name="Afgeronde rechthoek 10"/>
              <p:cNvSpPr/>
              <p:nvPr/>
            </p:nvSpPr>
            <p:spPr>
              <a:xfrm>
                <a:off x="3559309" y="953071"/>
                <a:ext cx="2653528" cy="5201543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Tekstvak 11"/>
              <p:cNvSpPr txBox="1"/>
              <p:nvPr/>
            </p:nvSpPr>
            <p:spPr>
              <a:xfrm>
                <a:off x="3572508" y="645603"/>
                <a:ext cx="2633307" cy="315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lang="en-GB" sz="1000" b="1" dirty="0"/>
                  <a:t>Removal</a:t>
                </a: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13" name="Rond hoek zelfde zijde rechthoek 12"/>
              <p:cNvSpPr/>
              <p:nvPr/>
            </p:nvSpPr>
            <p:spPr>
              <a:xfrm rot="10800000">
                <a:off x="3559308" y="4576983"/>
                <a:ext cx="2653527" cy="1577629"/>
              </a:xfrm>
              <a:prstGeom prst="round2SameRect">
                <a:avLst>
                  <a:gd name="adj1" fmla="val 26964"/>
                  <a:gd name="adj2" fmla="val 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Tekstvak 13"/>
              <p:cNvSpPr txBox="1"/>
              <p:nvPr/>
            </p:nvSpPr>
            <p:spPr>
              <a:xfrm>
                <a:off x="3676373" y="4689230"/>
                <a:ext cx="2415570" cy="141499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lIns="0" tIns="0" rIns="0" bIns="0" rtlCol="0">
                <a:noAutofit/>
              </a:bodyPr>
              <a:lstStyle/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Data destruction confirming to internal procedures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Removal of Service from Service Repository and Enterprise Architecture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Removal of all Software, Infrastructure and Network Rules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End or alteration of all Contracts related to this Services   </a:t>
                </a:r>
              </a:p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8695532E-DF95-334F-9D43-4EC6139A5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44D68C-C0CF-9946-B7CD-E21640EB3EFC}" type="slidenum">
              <a:rPr lang="en-GB" smtClean="0"/>
              <a:t>12</a:t>
            </a:fld>
            <a:endParaRPr lang="en-GB"/>
          </a:p>
        </p:txBody>
      </p:sp>
      <p:sp>
        <p:nvSpPr>
          <p:cNvPr id="15" name="Title 6">
            <a:extLst>
              <a:ext uri="{FF2B5EF4-FFF2-40B4-BE49-F238E27FC236}">
                <a16:creationId xmlns:a16="http://schemas.microsoft.com/office/drawing/2014/main" id="{D0DA47FB-4BB5-134F-A38F-72FA41C0C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39" y="283651"/>
            <a:ext cx="11169650" cy="307777"/>
          </a:xfrm>
        </p:spPr>
        <p:txBody>
          <a:bodyPr/>
          <a:lstStyle/>
          <a:p>
            <a:r>
              <a:rPr lang="en-GB" dirty="0"/>
              <a:t>Service Retirement</a:t>
            </a:r>
          </a:p>
        </p:txBody>
      </p:sp>
    </p:spTree>
    <p:extLst>
      <p:ext uri="{BB962C8B-B14F-4D97-AF65-F5344CB8AC3E}">
        <p14:creationId xmlns:p14="http://schemas.microsoft.com/office/powerpoint/2010/main" val="550058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el 3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85628293"/>
              </p:ext>
            </p:extLst>
          </p:nvPr>
        </p:nvGraphicFramePr>
        <p:xfrm>
          <a:off x="505742" y="458477"/>
          <a:ext cx="11169648" cy="60569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96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6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7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6819">
                <a:tc>
                  <a:txBody>
                    <a:bodyPr/>
                    <a:lstStyle/>
                    <a:p>
                      <a:pPr algn="ctr"/>
                      <a:endParaRPr lang="en-GB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50" dirty="0"/>
                    </a:p>
                  </a:txBody>
                  <a:tcPr marL="36000" marR="36000" marT="21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50" b="0" dirty="0"/>
                    </a:p>
                  </a:txBody>
                  <a:tcPr marL="36000" marR="36000" marT="21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215377"/>
                  </a:ext>
                </a:extLst>
              </a:tr>
              <a:tr h="466819">
                <a:tc>
                  <a:txBody>
                    <a:bodyPr/>
                    <a:lstStyle/>
                    <a:p>
                      <a:pPr algn="ctr"/>
                      <a:r>
                        <a:rPr lang="en-GB" sz="1050" b="1" dirty="0">
                          <a:solidFill>
                            <a:schemeClr val="bg1"/>
                          </a:solidFill>
                        </a:rPr>
                        <a:t>Business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800" dirty="0"/>
                    </a:p>
                  </a:txBody>
                  <a:tcPr marL="36000" marR="36000" marT="21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800" b="0" dirty="0"/>
                    </a:p>
                  </a:txBody>
                  <a:tcPr marL="36000" marR="36000" marT="21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123">
                <a:tc>
                  <a:txBody>
                    <a:bodyPr/>
                    <a:lstStyle/>
                    <a:p>
                      <a:pPr algn="ctr"/>
                      <a:endParaRPr lang="en-GB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387">
                <a:tc>
                  <a:txBody>
                    <a:bodyPr/>
                    <a:lstStyle/>
                    <a:p>
                      <a:pPr algn="ctr"/>
                      <a:r>
                        <a:rPr lang="en-GB" sz="1050" b="1" dirty="0">
                          <a:solidFill>
                            <a:schemeClr val="bg1"/>
                          </a:solidFill>
                        </a:rPr>
                        <a:t>Talent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800" b="0" dirty="0"/>
                    </a:p>
                  </a:txBody>
                  <a:tcPr marL="36000" marR="36000" marT="21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800" b="0" dirty="0"/>
                    </a:p>
                  </a:txBody>
                  <a:tcPr marL="36000" marR="36000" marT="21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420">
                <a:tc>
                  <a:txBody>
                    <a:bodyPr/>
                    <a:lstStyle/>
                    <a:p>
                      <a:pPr algn="ctr"/>
                      <a:endParaRPr lang="en-GB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387">
                <a:tc>
                  <a:txBody>
                    <a:bodyPr/>
                    <a:lstStyle/>
                    <a:p>
                      <a:pPr algn="ctr"/>
                      <a:r>
                        <a:rPr lang="en-GB" sz="1050" b="1" dirty="0">
                          <a:solidFill>
                            <a:schemeClr val="bg1"/>
                          </a:solidFill>
                        </a:rPr>
                        <a:t>Demand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800" b="0" dirty="0"/>
                    </a:p>
                  </a:txBody>
                  <a:tcPr marL="36000" marR="36000" marT="21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800" b="0" dirty="0"/>
                    </a:p>
                  </a:txBody>
                  <a:tcPr marL="36000" marR="36000" marT="21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387">
                <a:tc>
                  <a:txBody>
                    <a:bodyPr/>
                    <a:lstStyle/>
                    <a:p>
                      <a:pPr algn="ctr"/>
                      <a:endParaRPr lang="en-GB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387"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chemeClr val="bg1"/>
                          </a:solidFill>
                        </a:rPr>
                        <a:t>Platform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800" b="0" dirty="0"/>
                    </a:p>
                  </a:txBody>
                  <a:tcPr marL="36000" marR="36000" marT="21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800" b="0" dirty="0"/>
                    </a:p>
                  </a:txBody>
                  <a:tcPr marL="36000" marR="36000" marT="21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387">
                <a:tc>
                  <a:txBody>
                    <a:bodyPr/>
                    <a:lstStyle/>
                    <a:p>
                      <a:pPr algn="ctr"/>
                      <a:endParaRPr lang="en-GB" sz="105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6387"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chemeClr val="bg1"/>
                          </a:solidFill>
                        </a:rPr>
                        <a:t>Security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800" b="0" dirty="0"/>
                    </a:p>
                  </a:txBody>
                  <a:tcPr marL="36000" marR="36000" marT="21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800" b="0" dirty="0"/>
                    </a:p>
                  </a:txBody>
                  <a:tcPr marL="36000" marR="36000" marT="21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4645">
                <a:tc>
                  <a:txBody>
                    <a:bodyPr/>
                    <a:lstStyle/>
                    <a:p>
                      <a:pPr algn="ctr"/>
                      <a:endParaRPr lang="en-GB" sz="105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6387"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chemeClr val="bg1"/>
                          </a:solidFill>
                        </a:rPr>
                        <a:t>Operations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800" b="0" dirty="0"/>
                    </a:p>
                  </a:txBody>
                  <a:tcPr marL="36000" marR="36000" marT="21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800" b="0" dirty="0"/>
                    </a:p>
                  </a:txBody>
                  <a:tcPr marL="36000" marR="36000" marT="21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6387">
                <a:tc>
                  <a:txBody>
                    <a:bodyPr/>
                    <a:lstStyle/>
                    <a:p>
                      <a:pPr algn="ctr"/>
                      <a:endParaRPr lang="en-GB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Strategy Pillars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61F52D-1324-B249-972B-AF35774E2E1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87886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el 3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40075907"/>
              </p:ext>
            </p:extLst>
          </p:nvPr>
        </p:nvGraphicFramePr>
        <p:xfrm>
          <a:off x="505742" y="458477"/>
          <a:ext cx="11169648" cy="60569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96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6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7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6819">
                <a:tc>
                  <a:txBody>
                    <a:bodyPr/>
                    <a:lstStyle/>
                    <a:p>
                      <a:pPr algn="ctr"/>
                      <a:endParaRPr lang="en-GB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50" dirty="0"/>
                    </a:p>
                  </a:txBody>
                  <a:tcPr marL="36000" marR="36000" marT="21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50" b="0" dirty="0"/>
                    </a:p>
                  </a:txBody>
                  <a:tcPr marL="36000" marR="36000" marT="21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215377"/>
                  </a:ext>
                </a:extLst>
              </a:tr>
              <a:tr h="466819">
                <a:tc>
                  <a:txBody>
                    <a:bodyPr/>
                    <a:lstStyle/>
                    <a:p>
                      <a:pPr algn="ctr"/>
                      <a:r>
                        <a:rPr lang="en-GB" sz="1050" b="1" dirty="0">
                          <a:solidFill>
                            <a:schemeClr val="bg1"/>
                          </a:solidFill>
                        </a:rPr>
                        <a:t>Business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800" dirty="0"/>
                    </a:p>
                  </a:txBody>
                  <a:tcPr marL="36000" marR="36000" marT="21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800" b="0" dirty="0"/>
                    </a:p>
                  </a:txBody>
                  <a:tcPr marL="36000" marR="36000" marT="21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123">
                <a:tc>
                  <a:txBody>
                    <a:bodyPr/>
                    <a:lstStyle/>
                    <a:p>
                      <a:pPr algn="ctr"/>
                      <a:endParaRPr lang="en-GB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387">
                <a:tc>
                  <a:txBody>
                    <a:bodyPr/>
                    <a:lstStyle/>
                    <a:p>
                      <a:pPr algn="ctr"/>
                      <a:r>
                        <a:rPr lang="en-GB" sz="1050" b="1" dirty="0">
                          <a:solidFill>
                            <a:schemeClr val="bg1"/>
                          </a:solidFill>
                        </a:rPr>
                        <a:t>Talent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800" b="0" dirty="0"/>
                    </a:p>
                  </a:txBody>
                  <a:tcPr marL="36000" marR="36000" marT="21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800" b="0" dirty="0"/>
                    </a:p>
                  </a:txBody>
                  <a:tcPr marL="36000" marR="36000" marT="21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420">
                <a:tc>
                  <a:txBody>
                    <a:bodyPr/>
                    <a:lstStyle/>
                    <a:p>
                      <a:pPr algn="ctr"/>
                      <a:endParaRPr lang="en-GB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387">
                <a:tc>
                  <a:txBody>
                    <a:bodyPr/>
                    <a:lstStyle/>
                    <a:p>
                      <a:pPr algn="ctr"/>
                      <a:r>
                        <a:rPr lang="en-GB" sz="1050" b="1" dirty="0">
                          <a:solidFill>
                            <a:schemeClr val="bg1"/>
                          </a:solidFill>
                        </a:rPr>
                        <a:t>Demand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800" b="0" dirty="0"/>
                    </a:p>
                  </a:txBody>
                  <a:tcPr marL="36000" marR="36000" marT="21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800" b="0" dirty="0"/>
                    </a:p>
                  </a:txBody>
                  <a:tcPr marL="36000" marR="36000" marT="21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387">
                <a:tc>
                  <a:txBody>
                    <a:bodyPr/>
                    <a:lstStyle/>
                    <a:p>
                      <a:pPr algn="ctr"/>
                      <a:endParaRPr lang="en-GB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387"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chemeClr val="bg1"/>
                          </a:solidFill>
                        </a:rPr>
                        <a:t>Platform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800" b="0" dirty="0"/>
                    </a:p>
                  </a:txBody>
                  <a:tcPr marL="36000" marR="36000" marT="21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800" b="0" dirty="0"/>
                    </a:p>
                  </a:txBody>
                  <a:tcPr marL="36000" marR="36000" marT="21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387">
                <a:tc>
                  <a:txBody>
                    <a:bodyPr/>
                    <a:lstStyle/>
                    <a:p>
                      <a:pPr algn="ctr"/>
                      <a:endParaRPr lang="en-GB" sz="105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6387"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chemeClr val="bg1"/>
                          </a:solidFill>
                        </a:rPr>
                        <a:t>Security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800" b="0" dirty="0"/>
                    </a:p>
                  </a:txBody>
                  <a:tcPr marL="36000" marR="36000" marT="21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800" b="0" dirty="0"/>
                    </a:p>
                  </a:txBody>
                  <a:tcPr marL="36000" marR="36000" marT="21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4645">
                <a:tc>
                  <a:txBody>
                    <a:bodyPr/>
                    <a:lstStyle/>
                    <a:p>
                      <a:pPr algn="ctr"/>
                      <a:endParaRPr lang="en-GB" sz="105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6387"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chemeClr val="bg1"/>
                          </a:solidFill>
                        </a:rPr>
                        <a:t>Operations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800" b="0" dirty="0"/>
                    </a:p>
                  </a:txBody>
                  <a:tcPr marL="36000" marR="36000" marT="21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800" b="0" dirty="0"/>
                    </a:p>
                  </a:txBody>
                  <a:tcPr marL="36000" marR="36000" marT="21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6387">
                <a:tc>
                  <a:txBody>
                    <a:bodyPr/>
                    <a:lstStyle/>
                    <a:p>
                      <a:pPr algn="ctr"/>
                      <a:endParaRPr lang="en-GB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Strategy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61F52D-1324-B249-972B-AF35774E2E1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10003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el 3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72147036"/>
              </p:ext>
            </p:extLst>
          </p:nvPr>
        </p:nvGraphicFramePr>
        <p:xfrm>
          <a:off x="505742" y="458477"/>
          <a:ext cx="11169648" cy="60569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96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6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7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6819">
                <a:tc>
                  <a:txBody>
                    <a:bodyPr/>
                    <a:lstStyle/>
                    <a:p>
                      <a:pPr algn="ctr"/>
                      <a:endParaRPr lang="en-GB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50" dirty="0"/>
                    </a:p>
                  </a:txBody>
                  <a:tcPr marL="36000" marR="36000" marT="21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50" b="0" dirty="0"/>
                    </a:p>
                  </a:txBody>
                  <a:tcPr marL="36000" marR="36000" marT="21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215377"/>
                  </a:ext>
                </a:extLst>
              </a:tr>
              <a:tr h="466819">
                <a:tc>
                  <a:txBody>
                    <a:bodyPr/>
                    <a:lstStyle/>
                    <a:p>
                      <a:pPr algn="ctr"/>
                      <a:r>
                        <a:rPr lang="en-GB" sz="1050" b="1" dirty="0">
                          <a:solidFill>
                            <a:schemeClr val="bg1"/>
                          </a:solidFill>
                        </a:rPr>
                        <a:t>Business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800" dirty="0"/>
                    </a:p>
                  </a:txBody>
                  <a:tcPr marL="36000" marR="36000" marT="21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800" b="0" dirty="0"/>
                    </a:p>
                  </a:txBody>
                  <a:tcPr marL="36000" marR="36000" marT="21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123">
                <a:tc>
                  <a:txBody>
                    <a:bodyPr/>
                    <a:lstStyle/>
                    <a:p>
                      <a:pPr algn="ctr"/>
                      <a:endParaRPr lang="en-GB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387">
                <a:tc>
                  <a:txBody>
                    <a:bodyPr/>
                    <a:lstStyle/>
                    <a:p>
                      <a:pPr algn="ctr"/>
                      <a:r>
                        <a:rPr lang="en-GB" sz="1050" b="1" dirty="0">
                          <a:solidFill>
                            <a:schemeClr val="bg1"/>
                          </a:solidFill>
                        </a:rPr>
                        <a:t>Talent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800" b="0" dirty="0"/>
                    </a:p>
                  </a:txBody>
                  <a:tcPr marL="36000" marR="36000" marT="21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800" b="0" dirty="0"/>
                    </a:p>
                  </a:txBody>
                  <a:tcPr marL="36000" marR="36000" marT="21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420">
                <a:tc>
                  <a:txBody>
                    <a:bodyPr/>
                    <a:lstStyle/>
                    <a:p>
                      <a:pPr algn="ctr"/>
                      <a:endParaRPr lang="en-GB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387">
                <a:tc>
                  <a:txBody>
                    <a:bodyPr/>
                    <a:lstStyle/>
                    <a:p>
                      <a:pPr algn="ctr"/>
                      <a:r>
                        <a:rPr lang="en-GB" sz="1050" b="1" dirty="0">
                          <a:solidFill>
                            <a:schemeClr val="bg1"/>
                          </a:solidFill>
                        </a:rPr>
                        <a:t>Demand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800" b="0" dirty="0"/>
                    </a:p>
                  </a:txBody>
                  <a:tcPr marL="36000" marR="36000" marT="21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800" b="0" dirty="0"/>
                    </a:p>
                  </a:txBody>
                  <a:tcPr marL="36000" marR="36000" marT="21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387">
                <a:tc>
                  <a:txBody>
                    <a:bodyPr/>
                    <a:lstStyle/>
                    <a:p>
                      <a:pPr algn="ctr"/>
                      <a:endParaRPr lang="en-GB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387"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chemeClr val="bg1"/>
                          </a:solidFill>
                        </a:rPr>
                        <a:t>Platform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800" b="0" dirty="0"/>
                    </a:p>
                  </a:txBody>
                  <a:tcPr marL="36000" marR="36000" marT="21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800" b="0" dirty="0"/>
                    </a:p>
                  </a:txBody>
                  <a:tcPr marL="36000" marR="36000" marT="21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387">
                <a:tc>
                  <a:txBody>
                    <a:bodyPr/>
                    <a:lstStyle/>
                    <a:p>
                      <a:pPr algn="ctr"/>
                      <a:endParaRPr lang="en-GB" sz="105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6387"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chemeClr val="bg1"/>
                          </a:solidFill>
                        </a:rPr>
                        <a:t>Security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800" b="0" dirty="0"/>
                    </a:p>
                  </a:txBody>
                  <a:tcPr marL="36000" marR="36000" marT="21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800" b="0" dirty="0"/>
                    </a:p>
                  </a:txBody>
                  <a:tcPr marL="36000" marR="36000" marT="21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4645">
                <a:tc>
                  <a:txBody>
                    <a:bodyPr/>
                    <a:lstStyle/>
                    <a:p>
                      <a:pPr algn="ctr"/>
                      <a:endParaRPr lang="en-GB" sz="105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6387"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chemeClr val="bg1"/>
                          </a:solidFill>
                        </a:rPr>
                        <a:t>Operations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800" b="0" dirty="0"/>
                    </a:p>
                  </a:txBody>
                  <a:tcPr marL="36000" marR="36000" marT="21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800" b="0" dirty="0"/>
                    </a:p>
                  </a:txBody>
                  <a:tcPr marL="36000" marR="36000" marT="21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6387">
                <a:tc>
                  <a:txBody>
                    <a:bodyPr/>
                    <a:lstStyle/>
                    <a:p>
                      <a:pPr algn="ctr"/>
                      <a:endParaRPr lang="en-GB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Strategy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61F52D-1324-B249-972B-AF35774E2E1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6532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el 39"/>
          <p:cNvGraphicFramePr>
            <a:graphicFrameLocks noGrp="1" noChangeAspect="1"/>
          </p:cNvGraphicFramePr>
          <p:nvPr>
            <p:extLst/>
          </p:nvPr>
        </p:nvGraphicFramePr>
        <p:xfrm>
          <a:off x="505742" y="458477"/>
          <a:ext cx="11169648" cy="60569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96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6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7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6819">
                <a:tc>
                  <a:txBody>
                    <a:bodyPr/>
                    <a:lstStyle/>
                    <a:p>
                      <a:pPr algn="ctr"/>
                      <a:endParaRPr lang="en-GB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Now</a:t>
                      </a:r>
                    </a:p>
                  </a:txBody>
                  <a:tcPr marL="36000" marR="36000" marT="21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0" dirty="0"/>
                        <a:t>Tomorrow</a:t>
                      </a:r>
                    </a:p>
                  </a:txBody>
                  <a:tcPr marL="36000" marR="36000" marT="21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215377"/>
                  </a:ext>
                </a:extLst>
              </a:tr>
              <a:tr h="466819">
                <a:tc>
                  <a:txBody>
                    <a:bodyPr/>
                    <a:lstStyle/>
                    <a:p>
                      <a:pPr algn="ctr"/>
                      <a:r>
                        <a:rPr lang="en-GB" sz="1050" b="1" dirty="0">
                          <a:solidFill>
                            <a:schemeClr val="bg1"/>
                          </a:solidFill>
                        </a:rPr>
                        <a:t>Business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800" dirty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800" b="0" dirty="0"/>
                    </a:p>
                  </a:txBody>
                  <a:tcPr marL="36000" marR="36000" marT="21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123">
                <a:tc>
                  <a:txBody>
                    <a:bodyPr/>
                    <a:lstStyle/>
                    <a:p>
                      <a:pPr algn="ctr"/>
                      <a:endParaRPr lang="en-GB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387">
                <a:tc>
                  <a:txBody>
                    <a:bodyPr/>
                    <a:lstStyle/>
                    <a:p>
                      <a:pPr algn="ctr"/>
                      <a:r>
                        <a:rPr lang="en-GB" sz="1050" b="1" dirty="0">
                          <a:solidFill>
                            <a:schemeClr val="bg1"/>
                          </a:solidFill>
                        </a:rPr>
                        <a:t>Talent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800" b="0" dirty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800" b="0" dirty="0"/>
                    </a:p>
                  </a:txBody>
                  <a:tcPr marL="36000" marR="36000" marT="21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420">
                <a:tc>
                  <a:txBody>
                    <a:bodyPr/>
                    <a:lstStyle/>
                    <a:p>
                      <a:pPr algn="ctr"/>
                      <a:endParaRPr lang="en-GB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387">
                <a:tc>
                  <a:txBody>
                    <a:bodyPr/>
                    <a:lstStyle/>
                    <a:p>
                      <a:pPr algn="ctr"/>
                      <a:r>
                        <a:rPr lang="en-GB" sz="1050" b="1" dirty="0">
                          <a:solidFill>
                            <a:schemeClr val="bg1"/>
                          </a:solidFill>
                        </a:rPr>
                        <a:t>Demand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800" b="0" dirty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800" b="0" dirty="0"/>
                    </a:p>
                  </a:txBody>
                  <a:tcPr marL="36000" marR="36000" marT="21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387">
                <a:tc>
                  <a:txBody>
                    <a:bodyPr/>
                    <a:lstStyle/>
                    <a:p>
                      <a:pPr algn="ctr"/>
                      <a:endParaRPr lang="en-GB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387"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chemeClr val="bg1"/>
                          </a:solidFill>
                        </a:rPr>
                        <a:t>Platform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800" b="0" dirty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800" b="0" dirty="0"/>
                    </a:p>
                  </a:txBody>
                  <a:tcPr marL="36000" marR="36000" marT="21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387">
                <a:tc>
                  <a:txBody>
                    <a:bodyPr/>
                    <a:lstStyle/>
                    <a:p>
                      <a:pPr algn="ctr"/>
                      <a:endParaRPr lang="en-GB" sz="105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6387"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chemeClr val="bg1"/>
                          </a:solidFill>
                        </a:rPr>
                        <a:t>Security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800" b="0" dirty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800" b="0" dirty="0"/>
                    </a:p>
                  </a:txBody>
                  <a:tcPr marL="36000" marR="36000" marT="21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4645">
                <a:tc>
                  <a:txBody>
                    <a:bodyPr/>
                    <a:lstStyle/>
                    <a:p>
                      <a:pPr algn="ctr"/>
                      <a:endParaRPr lang="en-GB" sz="105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6387"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chemeClr val="bg1"/>
                          </a:solidFill>
                        </a:rPr>
                        <a:t>Operations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800" b="0" dirty="0"/>
                    </a:p>
                  </a:txBody>
                  <a:tcPr marL="36000" marR="36000" marT="21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800" b="0" dirty="0"/>
                    </a:p>
                  </a:txBody>
                  <a:tcPr marL="36000" marR="36000" marT="21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6387">
                <a:tc>
                  <a:txBody>
                    <a:bodyPr/>
                    <a:lstStyle/>
                    <a:p>
                      <a:pPr algn="ctr"/>
                      <a:endParaRPr lang="en-GB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Strategy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61F52D-1324-B249-972B-AF35774E2E1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88328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156" y="1799188"/>
            <a:ext cx="324058" cy="310484"/>
          </a:xfrm>
          <a:prstGeom prst="rect">
            <a:avLst/>
          </a:prstGeom>
        </p:spPr>
      </p:pic>
      <p:graphicFrame>
        <p:nvGraphicFramePr>
          <p:cNvPr id="40" name="Tabel 3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53474730"/>
              </p:ext>
            </p:extLst>
          </p:nvPr>
        </p:nvGraphicFramePr>
        <p:xfrm>
          <a:off x="511175" y="763071"/>
          <a:ext cx="11169648" cy="568084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96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6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6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62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62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62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6819">
                <a:tc>
                  <a:txBody>
                    <a:bodyPr/>
                    <a:lstStyle/>
                    <a:p>
                      <a:pPr algn="ctr"/>
                      <a:r>
                        <a:rPr lang="en-GB" sz="1050" b="1" dirty="0">
                          <a:solidFill>
                            <a:schemeClr val="bg1"/>
                          </a:solidFill>
                        </a:rPr>
                        <a:t>Business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Finance</a:t>
                      </a:r>
                      <a:endParaRPr lang="en-GB" sz="600" b="0" dirty="0"/>
                    </a:p>
                    <a:p>
                      <a:pPr algn="ctr"/>
                      <a:r>
                        <a:rPr lang="en-GB" sz="600" b="0" dirty="0"/>
                        <a:t>Addresses</a:t>
                      </a:r>
                      <a:r>
                        <a:rPr lang="en-GB" sz="600" b="0" baseline="0" dirty="0"/>
                        <a:t> how our capabilities to plan allocate and manage IT expenses given changes introduced with services consumption model</a:t>
                      </a:r>
                      <a:endParaRPr lang="en-GB" sz="600" b="0" dirty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Strategy</a:t>
                      </a:r>
                      <a:endParaRPr lang="en-GB" sz="600" b="0" dirty="0"/>
                    </a:p>
                    <a:p>
                      <a:pPr algn="ctr"/>
                      <a:r>
                        <a:rPr lang="en-GB" sz="600" b="0" dirty="0"/>
                        <a:t>Focuses</a:t>
                      </a:r>
                      <a:r>
                        <a:rPr lang="en-GB" sz="600" b="0" baseline="0" dirty="0"/>
                        <a:t> on leveraging the technology capabilities to become a IT enabler   </a:t>
                      </a:r>
                      <a:endParaRPr lang="en-GB" sz="600" b="1" dirty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Benefits </a:t>
                      </a:r>
                    </a:p>
                    <a:p>
                      <a:pPr algn="ctr"/>
                      <a:r>
                        <a:rPr lang="en-GB" sz="600" b="1" dirty="0"/>
                        <a:t>Realisation</a:t>
                      </a:r>
                      <a:endParaRPr lang="en-GB" sz="600" b="0" dirty="0"/>
                    </a:p>
                    <a:p>
                      <a:pPr algn="ctr"/>
                      <a:r>
                        <a:rPr lang="en-GB" sz="600" b="0" dirty="0"/>
                        <a:t>Encompasses</a:t>
                      </a:r>
                      <a:r>
                        <a:rPr lang="en-GB" sz="600" b="0" baseline="0" dirty="0"/>
                        <a:t> our capability to measure the benefits it received for the IT investments (TCO&amp;ROI)</a:t>
                      </a:r>
                      <a:endParaRPr lang="en-GB" sz="600" b="1" dirty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Business </a:t>
                      </a:r>
                    </a:p>
                    <a:p>
                      <a:pPr algn="ctr"/>
                      <a:r>
                        <a:rPr lang="en-GB" sz="600" b="1" dirty="0"/>
                        <a:t>Risk Management</a:t>
                      </a:r>
                    </a:p>
                    <a:p>
                      <a:pPr algn="ctr"/>
                      <a:r>
                        <a:rPr lang="en-GB" sz="600" b="0" dirty="0"/>
                        <a:t>Focusses on our</a:t>
                      </a:r>
                      <a:r>
                        <a:rPr lang="en-GB" sz="600" b="0" baseline="0" dirty="0"/>
                        <a:t> capabilities to understand the business impact of preventable, strategic and external risk to the organisation</a:t>
                      </a:r>
                      <a:endParaRPr lang="en-GB" sz="600" b="0" dirty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GB" sz="600"/>
                    </a:p>
                  </a:txBody>
                  <a:tcPr marL="36000" marR="36000" marT="216000" marB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GB" sz="600"/>
                    </a:p>
                  </a:txBody>
                  <a:tcPr marL="36000" marR="36000" marT="216000" marB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GB" sz="600"/>
                    </a:p>
                  </a:txBody>
                  <a:tcPr marL="36000" marR="36000" marT="216000" marB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123">
                <a:tc>
                  <a:txBody>
                    <a:bodyPr/>
                    <a:lstStyle/>
                    <a:p>
                      <a:pPr algn="ctr"/>
                      <a:endParaRPr lang="en-GB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387">
                <a:tc>
                  <a:txBody>
                    <a:bodyPr/>
                    <a:lstStyle/>
                    <a:p>
                      <a:pPr algn="ctr"/>
                      <a:r>
                        <a:rPr lang="en-GB" sz="1050" b="1" dirty="0">
                          <a:solidFill>
                            <a:schemeClr val="bg1"/>
                          </a:solidFill>
                        </a:rPr>
                        <a:t>Talent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Resource </a:t>
                      </a:r>
                      <a:br>
                        <a:rPr lang="en-GB" sz="600" b="1" dirty="0"/>
                      </a:br>
                      <a:r>
                        <a:rPr lang="en-GB" sz="600" b="1" dirty="0"/>
                        <a:t>Management</a:t>
                      </a:r>
                    </a:p>
                    <a:p>
                      <a:pPr algn="ctr"/>
                      <a:r>
                        <a:rPr lang="en-GB" sz="600" b="0" dirty="0"/>
                        <a:t>Addresses our</a:t>
                      </a:r>
                      <a:r>
                        <a:rPr lang="en-GB" sz="600" b="0" baseline="0" dirty="0"/>
                        <a:t> capability to project personal needs and to attract and hire the talent necessary to support the organisation’s goals</a:t>
                      </a:r>
                      <a:endParaRPr lang="en-GB" sz="600" b="0" dirty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Training</a:t>
                      </a:r>
                      <a:r>
                        <a:rPr lang="en-GB" sz="600" b="1" baseline="0" dirty="0"/>
                        <a:t> </a:t>
                      </a:r>
                    </a:p>
                    <a:p>
                      <a:pPr algn="ctr"/>
                      <a:r>
                        <a:rPr lang="en-GB" sz="600" b="1" baseline="0" dirty="0"/>
                        <a:t>   Management</a:t>
                      </a:r>
                    </a:p>
                    <a:p>
                      <a:pPr algn="ctr"/>
                      <a:r>
                        <a:rPr lang="en-GB" sz="600" b="0" baseline="0" dirty="0"/>
                        <a:t>Addresses our capability to ensure employees have knowledge and skills necessary to perform their roles and comply with policies</a:t>
                      </a:r>
                      <a:endParaRPr lang="en-GB" sz="600" b="0" dirty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 Organisational</a:t>
                      </a:r>
                      <a:r>
                        <a:rPr lang="en-GB" sz="600" b="1" baseline="0" dirty="0"/>
                        <a:t> </a:t>
                      </a:r>
                      <a:br>
                        <a:rPr lang="en-GB" sz="600" b="1" baseline="0" dirty="0"/>
                      </a:br>
                      <a:r>
                        <a:rPr lang="en-GB" sz="600" b="1" baseline="0" dirty="0"/>
                        <a:t>Change </a:t>
                      </a:r>
                      <a:r>
                        <a:rPr lang="en-GB" sz="600" b="1" baseline="0" dirty="0" err="1"/>
                        <a:t>Mgt</a:t>
                      </a:r>
                      <a:endParaRPr lang="en-GB" sz="600" b="1" baseline="0" dirty="0"/>
                    </a:p>
                    <a:p>
                      <a:pPr algn="ctr"/>
                      <a:r>
                        <a:rPr lang="en-GB" sz="600" b="0" baseline="0" dirty="0"/>
                        <a:t>  Focusses on our capability to manage the effects and impacts of business structural and cultural change introduced with cloud</a:t>
                      </a:r>
                      <a:endParaRPr lang="en-GB" sz="600" b="0" dirty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Incentive </a:t>
                      </a:r>
                      <a:br>
                        <a:rPr lang="en-GB" sz="600" b="1" dirty="0"/>
                      </a:br>
                      <a:r>
                        <a:rPr lang="en-GB" sz="600" b="1" dirty="0"/>
                        <a:t>Management</a:t>
                      </a:r>
                      <a:endParaRPr lang="en-GB" sz="600" b="1" baseline="0" dirty="0"/>
                    </a:p>
                    <a:p>
                      <a:pPr algn="ctr"/>
                      <a:r>
                        <a:rPr lang="en-GB" sz="600" b="0" baseline="0" dirty="0"/>
                        <a:t>  Addresses our capability to ensure workers receive competitive compensation and benefits for what they bring</a:t>
                      </a:r>
                      <a:endParaRPr lang="en-GB" sz="600" b="0" dirty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Career</a:t>
                      </a:r>
                      <a:br>
                        <a:rPr lang="en-GB" sz="600" b="1" baseline="0" dirty="0"/>
                      </a:br>
                      <a:r>
                        <a:rPr lang="en-GB" sz="600" b="1" baseline="0" dirty="0"/>
                        <a:t>Management</a:t>
                      </a:r>
                    </a:p>
                    <a:p>
                      <a:pPr algn="ctr"/>
                      <a:r>
                        <a:rPr lang="en-GB" sz="600" b="0" baseline="0" dirty="0"/>
                        <a:t>  Focuses on our capability to ensure the personal fulfilment of employees, their career opportunities and their financial security</a:t>
                      </a:r>
                      <a:endParaRPr lang="en-GB" sz="600" b="0" dirty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GB" sz="600"/>
                    </a:p>
                  </a:txBody>
                  <a:tcPr marL="36000" marR="36000" marT="216000" marB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GB" sz="600"/>
                    </a:p>
                  </a:txBody>
                  <a:tcPr marL="36000" marR="36000" marT="216000" marB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420">
                <a:tc>
                  <a:txBody>
                    <a:bodyPr/>
                    <a:lstStyle/>
                    <a:p>
                      <a:pPr algn="ctr"/>
                      <a:endParaRPr lang="en-GB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387">
                <a:tc>
                  <a:txBody>
                    <a:bodyPr/>
                    <a:lstStyle/>
                    <a:p>
                      <a:pPr algn="ctr"/>
                      <a:r>
                        <a:rPr lang="en-GB" sz="1050" b="1" dirty="0">
                          <a:solidFill>
                            <a:schemeClr val="bg1"/>
                          </a:solidFill>
                        </a:rPr>
                        <a:t>Demand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Portfolio</a:t>
                      </a:r>
                      <a:r>
                        <a:rPr lang="en-GB" sz="600" b="1" baseline="0" dirty="0"/>
                        <a:t> </a:t>
                      </a:r>
                    </a:p>
                    <a:p>
                      <a:pPr algn="ctr"/>
                      <a:r>
                        <a:rPr lang="en-GB" sz="600" b="1" baseline="0" dirty="0"/>
                        <a:t>Management</a:t>
                      </a:r>
                      <a:endParaRPr lang="en-GB" sz="600" b="0" baseline="0" dirty="0"/>
                    </a:p>
                    <a:p>
                      <a:pPr algn="ctr"/>
                      <a:r>
                        <a:rPr lang="en-GB" sz="600" b="0" baseline="0" dirty="0"/>
                        <a:t>Focusses on our capability to manage and prioritize IT projects and investments in alignment with business goals</a:t>
                      </a:r>
                      <a:endParaRPr lang="en-GB" sz="600" b="0" dirty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Project </a:t>
                      </a:r>
                    </a:p>
                    <a:p>
                      <a:pPr algn="ctr"/>
                      <a:r>
                        <a:rPr lang="en-GB" sz="600" b="1" dirty="0"/>
                        <a:t>Management</a:t>
                      </a:r>
                    </a:p>
                    <a:p>
                      <a:pPr algn="ctr"/>
                      <a:r>
                        <a:rPr lang="en-GB" sz="600" b="0" dirty="0"/>
                        <a:t>Addresses our</a:t>
                      </a:r>
                      <a:r>
                        <a:rPr lang="en-GB" sz="600" b="0" baseline="0" dirty="0"/>
                        <a:t> capability to manage one or several related projects to improve performance and complete projects one time and budget </a:t>
                      </a:r>
                      <a:endParaRPr lang="en-GB" sz="600" b="0" dirty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Business </a:t>
                      </a:r>
                    </a:p>
                    <a:p>
                      <a:pPr algn="ctr"/>
                      <a:r>
                        <a:rPr lang="en-GB" sz="600" b="1" dirty="0"/>
                        <a:t>Performance </a:t>
                      </a:r>
                    </a:p>
                    <a:p>
                      <a:pPr algn="ctr"/>
                      <a:r>
                        <a:rPr lang="en-GB" sz="600" b="1" dirty="0"/>
                        <a:t>Management</a:t>
                      </a:r>
                    </a:p>
                    <a:p>
                      <a:pPr algn="ctr"/>
                      <a:r>
                        <a:rPr lang="en-GB" sz="600" b="0" dirty="0"/>
                        <a:t>Addresses</a:t>
                      </a:r>
                      <a:r>
                        <a:rPr lang="en-GB" sz="600" b="0" baseline="0" dirty="0"/>
                        <a:t> our capability to measure and optimize processes in support of organisational goals (KPI, etc..)</a:t>
                      </a:r>
                      <a:endParaRPr lang="en-GB" sz="600" b="0" dirty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License</a:t>
                      </a:r>
                      <a:r>
                        <a:rPr lang="en-GB" sz="600" b="1" baseline="0" dirty="0"/>
                        <a:t> </a:t>
                      </a:r>
                    </a:p>
                    <a:p>
                      <a:pPr algn="ctr"/>
                      <a:r>
                        <a:rPr lang="en-GB" sz="600" b="1" baseline="0" dirty="0"/>
                        <a:t>Management</a:t>
                      </a:r>
                    </a:p>
                    <a:p>
                      <a:pPr algn="ctr"/>
                      <a:r>
                        <a:rPr lang="en-GB" sz="600" b="0" baseline="0" dirty="0"/>
                        <a:t>Defines our organisation capability to procure, distribute and manage the licenses needed for IT systems, services and software</a:t>
                      </a:r>
                      <a:endParaRPr lang="en-GB" sz="600" b="0" dirty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GB" sz="600" dirty="0"/>
                    </a:p>
                  </a:txBody>
                  <a:tcPr marL="36000" marR="36000" marT="216000" marB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GB" sz="600"/>
                    </a:p>
                  </a:txBody>
                  <a:tcPr marL="36000" marR="36000" marT="216000" marB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GB" sz="600"/>
                    </a:p>
                  </a:txBody>
                  <a:tcPr marL="36000" marR="36000" marT="216000" marB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387">
                <a:tc>
                  <a:txBody>
                    <a:bodyPr/>
                    <a:lstStyle/>
                    <a:p>
                      <a:pPr algn="ctr"/>
                      <a:endParaRPr lang="en-GB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387"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chemeClr val="bg1"/>
                          </a:solidFill>
                        </a:rPr>
                        <a:t>Platform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Computing</a:t>
                      </a:r>
                      <a:endParaRPr lang="en-GB" sz="600" b="1" baseline="0" dirty="0"/>
                    </a:p>
                    <a:p>
                      <a:pPr algn="ctr"/>
                      <a:r>
                        <a:rPr lang="en-GB" sz="600" b="1" baseline="0" dirty="0"/>
                        <a:t>Provisioning</a:t>
                      </a:r>
                    </a:p>
                    <a:p>
                      <a:pPr algn="ctr"/>
                      <a:r>
                        <a:rPr lang="en-GB" sz="600" b="0" baseline="0" dirty="0"/>
                        <a:t>Encompasses our capability to provide processing and memory in support of enterprise applications</a:t>
                      </a:r>
                      <a:endParaRPr lang="en-GB" sz="600" b="0" dirty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Network</a:t>
                      </a:r>
                      <a:r>
                        <a:rPr lang="en-GB" sz="600" b="1" baseline="0" dirty="0"/>
                        <a:t> </a:t>
                      </a:r>
                    </a:p>
                    <a:p>
                      <a:pPr algn="ctr"/>
                      <a:r>
                        <a:rPr lang="en-GB" sz="600" b="1" baseline="0" dirty="0"/>
                        <a:t>Provisioning</a:t>
                      </a:r>
                      <a:endParaRPr lang="en-GB" sz="600" b="0" baseline="0" dirty="0"/>
                    </a:p>
                    <a:p>
                      <a:pPr algn="ctr"/>
                      <a:r>
                        <a:rPr lang="en-GB" sz="600" b="0" baseline="0" dirty="0"/>
                        <a:t>Addresses our capability to provide computing networks to support enterprise applications</a:t>
                      </a:r>
                      <a:endParaRPr lang="en-GB" sz="600" b="0" dirty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/>
                        <a:t>Storage </a:t>
                      </a:r>
                    </a:p>
                    <a:p>
                      <a:pPr algn="ctr"/>
                      <a:r>
                        <a:rPr lang="en-GB" sz="600" b="1"/>
                        <a:t>Provisioning</a:t>
                      </a:r>
                      <a:endParaRPr lang="en-GB" sz="600" b="0"/>
                    </a:p>
                    <a:p>
                      <a:pPr algn="ctr"/>
                      <a:r>
                        <a:rPr lang="en-GB" sz="600" b="0"/>
                        <a:t>Focusses on our organisation capabilities</a:t>
                      </a:r>
                      <a:r>
                        <a:rPr lang="en-GB" sz="600" b="0" baseline="0"/>
                        <a:t> to provide storage in support of enterprise applications</a:t>
                      </a:r>
                      <a:endParaRPr lang="en-GB" sz="600" b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Database </a:t>
                      </a:r>
                    </a:p>
                    <a:p>
                      <a:pPr algn="ctr"/>
                      <a:r>
                        <a:rPr lang="en-GB" sz="600" b="1" dirty="0"/>
                        <a:t>Provisioning</a:t>
                      </a:r>
                      <a:endParaRPr lang="en-GB" sz="600" b="0" dirty="0"/>
                    </a:p>
                    <a:p>
                      <a:pPr algn="ctr"/>
                      <a:r>
                        <a:rPr lang="en-GB" sz="600" b="0" dirty="0"/>
                        <a:t>Addresses</a:t>
                      </a:r>
                      <a:r>
                        <a:rPr lang="en-GB" sz="600" b="0" baseline="0" dirty="0"/>
                        <a:t> our capability to provide databases and database management systems in support of enterprise applications</a:t>
                      </a:r>
                      <a:endParaRPr lang="en-GB" sz="600" b="0" dirty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System &amp; </a:t>
                      </a:r>
                    </a:p>
                    <a:p>
                      <a:pPr algn="ctr"/>
                      <a:r>
                        <a:rPr lang="en-GB" sz="600" b="1" baseline="0" dirty="0"/>
                        <a:t>Solution </a:t>
                      </a:r>
                    </a:p>
                    <a:p>
                      <a:pPr algn="ctr"/>
                      <a:r>
                        <a:rPr lang="en-GB" sz="600" b="1" baseline="0" dirty="0"/>
                        <a:t>Architecture</a:t>
                      </a:r>
                      <a:br>
                        <a:rPr lang="en-GB" sz="600" b="1" baseline="0" dirty="0"/>
                      </a:br>
                      <a:r>
                        <a:rPr lang="en-GB" sz="600" b="0" baseline="0" dirty="0"/>
                        <a:t>Encompasses our capability to define and describe the design of a system and to create architecture standards  </a:t>
                      </a:r>
                      <a:endParaRPr lang="en-GB" sz="600" b="1" dirty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Application </a:t>
                      </a:r>
                      <a:br>
                        <a:rPr lang="en-GB" sz="600" b="1" dirty="0"/>
                      </a:br>
                      <a:r>
                        <a:rPr lang="en-GB" sz="600" b="1" dirty="0"/>
                        <a:t>Development</a:t>
                      </a:r>
                    </a:p>
                    <a:p>
                      <a:pPr algn="ctr"/>
                      <a:r>
                        <a:rPr lang="en-GB" sz="600" b="0" dirty="0"/>
                        <a:t>Defines our capability to</a:t>
                      </a:r>
                      <a:r>
                        <a:rPr lang="en-GB" sz="600" b="0" baseline="0" dirty="0"/>
                        <a:t> customize or develop applications to support business goals</a:t>
                      </a:r>
                      <a:endParaRPr lang="en-GB" sz="600" b="0" dirty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GB" sz="600" dirty="0"/>
                    </a:p>
                  </a:txBody>
                  <a:tcPr marL="36000" marR="36000" marT="216000" marB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387">
                <a:tc>
                  <a:txBody>
                    <a:bodyPr/>
                    <a:lstStyle/>
                    <a:p>
                      <a:pPr algn="ctr"/>
                      <a:endParaRPr lang="en-GB" sz="105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6387"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chemeClr val="bg1"/>
                          </a:solidFill>
                        </a:rPr>
                        <a:t>Security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Identity &amp;</a:t>
                      </a:r>
                    </a:p>
                    <a:p>
                      <a:pPr algn="ctr"/>
                      <a:r>
                        <a:rPr lang="en-GB" sz="600" b="1" dirty="0"/>
                        <a:t>Access Management</a:t>
                      </a:r>
                    </a:p>
                    <a:p>
                      <a:pPr algn="ctr"/>
                      <a:r>
                        <a:rPr lang="en-GB" sz="600" b="0" dirty="0"/>
                        <a:t>Enables</a:t>
                      </a:r>
                      <a:r>
                        <a:rPr lang="en-GB" sz="600" b="0" baseline="0" dirty="0"/>
                        <a:t> us to create multiple access control mechanisms and manage the permissions</a:t>
                      </a:r>
                      <a:endParaRPr lang="en-GB" sz="600" b="0" dirty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/>
                        <a:t>Detective</a:t>
                      </a:r>
                      <a:r>
                        <a:rPr lang="en-GB" sz="600" b="1" baseline="0"/>
                        <a:t> </a:t>
                      </a:r>
                    </a:p>
                    <a:p>
                      <a:pPr algn="ctr"/>
                      <a:r>
                        <a:rPr lang="en-GB" sz="600" b="1" baseline="0"/>
                        <a:t>Control</a:t>
                      </a:r>
                    </a:p>
                    <a:p>
                      <a:pPr algn="ctr"/>
                      <a:r>
                        <a:rPr lang="en-GB" sz="600" b="0" baseline="0"/>
                        <a:t>Capability for native logging as well as services that can be leveraged to provide greater visibility near to real time for occurrences</a:t>
                      </a:r>
                      <a:endParaRPr lang="en-GB" sz="600" b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/>
                        <a:t>  Infrastructure</a:t>
                      </a:r>
                      <a:br>
                        <a:rPr lang="en-GB" sz="600" b="1"/>
                      </a:br>
                      <a:r>
                        <a:rPr lang="en-GB" sz="600" b="1"/>
                        <a:t> Security</a:t>
                      </a:r>
                    </a:p>
                    <a:p>
                      <a:pPr algn="ctr"/>
                      <a:r>
                        <a:rPr lang="en-GB" sz="600" b="0"/>
                        <a:t>Provides</a:t>
                      </a:r>
                      <a:r>
                        <a:rPr lang="en-GB" sz="600" b="0" baseline="0"/>
                        <a:t> the ability to shape security controls in an agile fashion; automating the building, deploying and operation of security infrastructure</a:t>
                      </a:r>
                      <a:endParaRPr lang="en-GB" sz="600" b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Data </a:t>
                      </a:r>
                    </a:p>
                    <a:p>
                      <a:pPr algn="ctr"/>
                      <a:r>
                        <a:rPr lang="en-GB" sz="600" b="1" dirty="0"/>
                        <a:t>Protection</a:t>
                      </a:r>
                    </a:p>
                    <a:p>
                      <a:pPr algn="ctr"/>
                      <a:r>
                        <a:rPr lang="en-GB" sz="600" b="0" dirty="0"/>
                        <a:t>Addresses the capability for</a:t>
                      </a:r>
                      <a:r>
                        <a:rPr lang="en-GB" sz="600" b="0" baseline="0" dirty="0"/>
                        <a:t> maintaining visibility and control over data, and how it is accessed and used in the organisation</a:t>
                      </a:r>
                      <a:endParaRPr lang="en-GB" sz="600" b="0" dirty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Incident </a:t>
                      </a:r>
                    </a:p>
                    <a:p>
                      <a:pPr algn="ctr"/>
                      <a:r>
                        <a:rPr lang="en-GB" sz="600" b="1" dirty="0"/>
                        <a:t>Response</a:t>
                      </a:r>
                    </a:p>
                    <a:p>
                      <a:pPr algn="ctr"/>
                      <a:r>
                        <a:rPr lang="en-GB" sz="600" b="0" dirty="0"/>
                        <a:t> Focusses</a:t>
                      </a:r>
                      <a:r>
                        <a:rPr lang="en-GB" sz="600" b="0" baseline="0" dirty="0"/>
                        <a:t> on our capability to respond, manage, reduce harm, and restore operations during and after a (security) incident</a:t>
                      </a:r>
                      <a:endParaRPr lang="en-GB" sz="600" b="0" dirty="0"/>
                    </a:p>
                  </a:txBody>
                  <a:tcPr marL="36000" marR="36000" marT="216000" marB="36000"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GB" sz="600" dirty="0"/>
                    </a:p>
                  </a:txBody>
                  <a:tcPr marL="36000" marR="36000" marT="216000" marB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GB" sz="600" dirty="0"/>
                    </a:p>
                  </a:txBody>
                  <a:tcPr marL="36000" marR="36000" marT="216000" marB="36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4645">
                <a:tc>
                  <a:txBody>
                    <a:bodyPr/>
                    <a:lstStyle/>
                    <a:p>
                      <a:pPr algn="ctr"/>
                      <a:endParaRPr lang="en-GB" sz="105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6387">
                <a:tc>
                  <a:txBody>
                    <a:bodyPr/>
                    <a:lstStyle/>
                    <a:p>
                      <a:pPr algn="ctr"/>
                      <a:r>
                        <a:rPr lang="en-GB" sz="1050" b="1">
                          <a:solidFill>
                            <a:schemeClr val="bg1"/>
                          </a:solidFill>
                        </a:rPr>
                        <a:t>Operations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Service</a:t>
                      </a:r>
                      <a:endParaRPr lang="en-GB" sz="600" b="1" baseline="0" dirty="0"/>
                    </a:p>
                    <a:p>
                      <a:pPr algn="ctr"/>
                      <a:r>
                        <a:rPr lang="en-GB" sz="600" b="1" baseline="0" dirty="0"/>
                        <a:t>Monitoring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0" dirty="0"/>
                        <a:t>Addresses our capability to detect</a:t>
                      </a:r>
                      <a:r>
                        <a:rPr lang="en-GB" sz="600" b="0" baseline="0" dirty="0"/>
                        <a:t> and respond to issues with the health of IT Services and enterprise applications</a:t>
                      </a:r>
                      <a:endParaRPr lang="en-GB" sz="600" b="0" dirty="0"/>
                    </a:p>
                  </a:txBody>
                  <a:tcPr marL="36000" marR="36000" marT="21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 Application</a:t>
                      </a:r>
                    </a:p>
                    <a:p>
                      <a:pPr algn="ctr"/>
                      <a:r>
                        <a:rPr lang="en-GB" sz="600" b="1" dirty="0"/>
                        <a:t>Performance </a:t>
                      </a:r>
                    </a:p>
                    <a:p>
                      <a:pPr algn="ctr"/>
                      <a:r>
                        <a:rPr lang="en-GB" sz="600" b="1" dirty="0"/>
                        <a:t>Monitoring</a:t>
                      </a:r>
                    </a:p>
                    <a:p>
                      <a:pPr algn="ctr"/>
                      <a:r>
                        <a:rPr lang="en-GB" sz="600" b="0" baseline="0" dirty="0"/>
                        <a:t>Addresses our capability to ensure application performance meets its defined requirements</a:t>
                      </a:r>
                      <a:endParaRPr lang="en-GB" sz="600" b="0" dirty="0"/>
                    </a:p>
                  </a:txBody>
                  <a:tcPr marL="36000" marR="36000" marT="21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Resource</a:t>
                      </a:r>
                    </a:p>
                    <a:p>
                      <a:pPr algn="ctr"/>
                      <a:r>
                        <a:rPr lang="en-GB" sz="600" b="1" dirty="0"/>
                        <a:t>Inventory</a:t>
                      </a:r>
                      <a:endParaRPr lang="en-GB" sz="600" b="1" baseline="0" dirty="0"/>
                    </a:p>
                    <a:p>
                      <a:pPr algn="ctr"/>
                      <a:r>
                        <a:rPr lang="en-GB" sz="600" b="1" baseline="0" dirty="0"/>
                        <a:t>Management</a:t>
                      </a:r>
                    </a:p>
                    <a:p>
                      <a:pPr algn="ctr"/>
                      <a:r>
                        <a:rPr lang="en-GB" sz="600" b="0" baseline="0" dirty="0"/>
                        <a:t>Addresses our capability to align assets in a way that provides the best, most cost-effective service</a:t>
                      </a:r>
                      <a:endParaRPr lang="en-GB" sz="600" b="0" dirty="0"/>
                    </a:p>
                  </a:txBody>
                  <a:tcPr marL="36000" marR="36000" marT="21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Release</a:t>
                      </a:r>
                    </a:p>
                    <a:p>
                      <a:pPr algn="ctr"/>
                      <a:r>
                        <a:rPr lang="en-GB" sz="600" b="1" dirty="0"/>
                        <a:t>Change</a:t>
                      </a:r>
                    </a:p>
                    <a:p>
                      <a:pPr algn="ctr"/>
                      <a:r>
                        <a:rPr lang="en-GB" sz="600" b="1" dirty="0"/>
                        <a:t>Management</a:t>
                      </a:r>
                    </a:p>
                    <a:p>
                      <a:pPr algn="ctr"/>
                      <a:r>
                        <a:rPr lang="en-GB" sz="600" b="0" dirty="0"/>
                        <a:t>Encompasses our capability to</a:t>
                      </a:r>
                      <a:r>
                        <a:rPr lang="en-GB" sz="600" b="0" baseline="0" dirty="0"/>
                        <a:t> manage, plan and schedule changes to the IT environment</a:t>
                      </a:r>
                      <a:endParaRPr lang="en-GB" sz="600" b="0" dirty="0"/>
                    </a:p>
                  </a:txBody>
                  <a:tcPr marL="36000" marR="36000" marT="21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Reporting</a:t>
                      </a:r>
                      <a:r>
                        <a:rPr lang="en-GB" sz="600" b="1" baseline="0" dirty="0"/>
                        <a:t> &amp;</a:t>
                      </a:r>
                    </a:p>
                    <a:p>
                      <a:pPr algn="ctr"/>
                      <a:r>
                        <a:rPr lang="en-GB" sz="600" b="1" dirty="0"/>
                        <a:t>Analytics</a:t>
                      </a:r>
                    </a:p>
                    <a:p>
                      <a:pPr algn="ctr"/>
                      <a:r>
                        <a:rPr lang="en-GB" sz="600" b="0" dirty="0"/>
                        <a:t>Addresses</a:t>
                      </a:r>
                      <a:r>
                        <a:rPr lang="en-GB" sz="600" b="0" baseline="0" dirty="0"/>
                        <a:t> our capability to ensure compliance with our reporting policies and to ensure ongoing analysis against performance &amp; KPI’s  </a:t>
                      </a:r>
                      <a:endParaRPr lang="en-GB" sz="600" b="0" dirty="0"/>
                    </a:p>
                  </a:txBody>
                  <a:tcPr marL="36000" marR="36000" marT="21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Business</a:t>
                      </a:r>
                      <a:r>
                        <a:rPr lang="en-GB" sz="600" b="1" baseline="0" dirty="0"/>
                        <a:t> </a:t>
                      </a:r>
                    </a:p>
                    <a:p>
                      <a:pPr algn="ctr"/>
                      <a:r>
                        <a:rPr lang="en-GB" sz="600" b="1" baseline="0" dirty="0"/>
                        <a:t>Continuity, </a:t>
                      </a:r>
                    </a:p>
                    <a:p>
                      <a:pPr algn="ctr"/>
                      <a:r>
                        <a:rPr lang="en-GB" sz="600" b="1" baseline="0" dirty="0"/>
                        <a:t>Disaster Recovery</a:t>
                      </a:r>
                    </a:p>
                    <a:p>
                      <a:pPr algn="ctr"/>
                      <a:r>
                        <a:rPr lang="en-GB" sz="600" b="0" baseline="0" dirty="0"/>
                        <a:t>Addresses our capability to operate in the event of a significant failure of IT services and the capability to recover within the SLA</a:t>
                      </a:r>
                      <a:endParaRPr lang="en-GB" sz="600" b="0" dirty="0"/>
                    </a:p>
                  </a:txBody>
                  <a:tcPr marL="36000" marR="36000" marT="21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600" b="1" dirty="0"/>
                        <a:t>Service </a:t>
                      </a:r>
                    </a:p>
                    <a:p>
                      <a:pPr algn="ctr"/>
                      <a:r>
                        <a:rPr lang="en-GB" sz="600" b="1" dirty="0"/>
                        <a:t>Catalogue</a:t>
                      </a:r>
                    </a:p>
                    <a:p>
                      <a:pPr algn="ctr"/>
                      <a:r>
                        <a:rPr lang="en-GB" sz="600" b="0" dirty="0"/>
                        <a:t>IT Service</a:t>
                      </a:r>
                      <a:r>
                        <a:rPr lang="en-GB" sz="600" b="0" baseline="0" dirty="0"/>
                        <a:t> Catalogue is our capability to select, maintain, advertise and deliver an SLA or set of IT Services </a:t>
                      </a:r>
                      <a:endParaRPr lang="en-GB" sz="600" b="0" dirty="0"/>
                    </a:p>
                  </a:txBody>
                  <a:tcPr marL="36000" marR="36000" marT="21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6387">
                <a:tc>
                  <a:txBody>
                    <a:bodyPr/>
                    <a:lstStyle/>
                    <a:p>
                      <a:pPr algn="ctr"/>
                      <a:endParaRPr lang="en-GB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9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422" y="805819"/>
            <a:ext cx="189034" cy="236948"/>
          </a:xfrm>
          <a:prstGeom prst="rect">
            <a:avLst/>
          </a:prstGeom>
        </p:spPr>
      </p:pic>
      <p:pic>
        <p:nvPicPr>
          <p:cNvPr id="10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8301" y="801734"/>
            <a:ext cx="288052" cy="245119"/>
          </a:xfrm>
          <a:prstGeom prst="rect">
            <a:avLst/>
          </a:prstGeom>
        </p:spPr>
      </p:pic>
      <p:pic>
        <p:nvPicPr>
          <p:cNvPr id="11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7662" y="809904"/>
            <a:ext cx="261046" cy="228778"/>
          </a:xfrm>
          <a:prstGeom prst="rect">
            <a:avLst/>
          </a:prstGeom>
        </p:spPr>
      </p:pic>
      <p:pic>
        <p:nvPicPr>
          <p:cNvPr id="12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5527" y="809904"/>
            <a:ext cx="243044" cy="228778"/>
          </a:xfrm>
          <a:prstGeom prst="rect">
            <a:avLst/>
          </a:prstGeom>
        </p:spPr>
      </p:pic>
      <p:pic>
        <p:nvPicPr>
          <p:cNvPr id="13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8411" y="1811444"/>
            <a:ext cx="315056" cy="285972"/>
          </a:xfrm>
          <a:prstGeom prst="rect">
            <a:avLst/>
          </a:prstGeom>
        </p:spPr>
      </p:pic>
      <p:pic>
        <p:nvPicPr>
          <p:cNvPr id="16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65797" y="1819615"/>
            <a:ext cx="333060" cy="269631"/>
          </a:xfrm>
          <a:prstGeom prst="rect">
            <a:avLst/>
          </a:prstGeom>
        </p:spPr>
      </p:pic>
      <p:pic>
        <p:nvPicPr>
          <p:cNvPr id="18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53910" y="2781410"/>
            <a:ext cx="324058" cy="310484"/>
          </a:xfrm>
          <a:prstGeom prst="rect">
            <a:avLst/>
          </a:prstGeom>
        </p:spPr>
      </p:pic>
      <p:pic>
        <p:nvPicPr>
          <p:cNvPr id="19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97303" y="2797752"/>
            <a:ext cx="270048" cy="277801"/>
          </a:xfrm>
          <a:prstGeom prst="rect">
            <a:avLst/>
          </a:prstGeom>
        </p:spPr>
      </p:pic>
      <p:pic>
        <p:nvPicPr>
          <p:cNvPr id="20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76156" y="2793666"/>
            <a:ext cx="324058" cy="285972"/>
          </a:xfrm>
          <a:prstGeom prst="rect">
            <a:avLst/>
          </a:prstGeom>
        </p:spPr>
      </p:pic>
      <p:pic>
        <p:nvPicPr>
          <p:cNvPr id="21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07555" y="2800155"/>
            <a:ext cx="258988" cy="2729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49409" y="3674091"/>
            <a:ext cx="333060" cy="31865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79300" y="3686347"/>
            <a:ext cx="306055" cy="29414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71655" y="3706773"/>
            <a:ext cx="333060" cy="25329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88523" y="3690432"/>
            <a:ext cx="297053" cy="285972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5748" y="3690432"/>
            <a:ext cx="306055" cy="285972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928613" y="3682262"/>
            <a:ext cx="315056" cy="302313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966939" y="4571377"/>
            <a:ext cx="298001" cy="277801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367664" y="4557078"/>
            <a:ext cx="329327" cy="306399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776156" y="4571377"/>
            <a:ext cx="324058" cy="277801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23"/>
          <a:srcRect r="3010"/>
          <a:stretch/>
        </p:blipFill>
        <p:spPr>
          <a:xfrm>
            <a:off x="6196141" y="4586825"/>
            <a:ext cx="281816" cy="246905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588405" y="4563289"/>
            <a:ext cx="300741" cy="293977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948218" y="5514510"/>
            <a:ext cx="335443" cy="297557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368142" y="5510873"/>
            <a:ext cx="328370" cy="304831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760694" y="5505763"/>
            <a:ext cx="354982" cy="315051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170593" y="5508601"/>
            <a:ext cx="332913" cy="309375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576975" y="5509081"/>
            <a:ext cx="323601" cy="308414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915496" y="5521579"/>
            <a:ext cx="341290" cy="283419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0319980" y="5509062"/>
            <a:ext cx="332272" cy="308453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 Framework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61F52D-1324-B249-972B-AF35774E2E1E}" type="slidenum">
              <a:rPr lang="en-GB" smtClean="0"/>
              <a:t>17</a:t>
            </a:fld>
            <a:endParaRPr lang="en-GB"/>
          </a:p>
        </p:txBody>
      </p:sp>
      <p:grpSp>
        <p:nvGrpSpPr>
          <p:cNvPr id="42" name="Группа 856"/>
          <p:cNvGrpSpPr/>
          <p:nvPr/>
        </p:nvGrpSpPr>
        <p:grpSpPr>
          <a:xfrm>
            <a:off x="6171595" y="1838309"/>
            <a:ext cx="242526" cy="231887"/>
            <a:chOff x="3374227" y="3146337"/>
            <a:chExt cx="594503" cy="579621"/>
          </a:xfrm>
          <a:solidFill>
            <a:srgbClr val="ED8B00"/>
          </a:solidFill>
        </p:grpSpPr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3374227" y="3302730"/>
              <a:ext cx="245425" cy="248036"/>
            </a:xfrm>
            <a:custGeom>
              <a:avLst/>
              <a:gdLst>
                <a:gd name="T0" fmla="*/ 933 w 1881"/>
                <a:gd name="T1" fmla="*/ 294 h 1898"/>
                <a:gd name="T2" fmla="*/ 920 w 1881"/>
                <a:gd name="T3" fmla="*/ 306 h 1898"/>
                <a:gd name="T4" fmla="*/ 915 w 1881"/>
                <a:gd name="T5" fmla="*/ 316 h 1898"/>
                <a:gd name="T6" fmla="*/ 347 w 1881"/>
                <a:gd name="T7" fmla="*/ 1451 h 1898"/>
                <a:gd name="T8" fmla="*/ 340 w 1881"/>
                <a:gd name="T9" fmla="*/ 1476 h 1898"/>
                <a:gd name="T10" fmla="*/ 347 w 1881"/>
                <a:gd name="T11" fmla="*/ 1485 h 1898"/>
                <a:gd name="T12" fmla="*/ 361 w 1881"/>
                <a:gd name="T13" fmla="*/ 1488 h 1898"/>
                <a:gd name="T14" fmla="*/ 379 w 1881"/>
                <a:gd name="T15" fmla="*/ 1484 h 1898"/>
                <a:gd name="T16" fmla="*/ 395 w 1881"/>
                <a:gd name="T17" fmla="*/ 1480 h 1898"/>
                <a:gd name="T18" fmla="*/ 558 w 1881"/>
                <a:gd name="T19" fmla="*/ 1449 h 1898"/>
                <a:gd name="T20" fmla="*/ 742 w 1881"/>
                <a:gd name="T21" fmla="*/ 1430 h 1898"/>
                <a:gd name="T22" fmla="*/ 941 w 1881"/>
                <a:gd name="T23" fmla="*/ 1423 h 1898"/>
                <a:gd name="T24" fmla="*/ 1143 w 1881"/>
                <a:gd name="T25" fmla="*/ 1430 h 1898"/>
                <a:gd name="T26" fmla="*/ 1328 w 1881"/>
                <a:gd name="T27" fmla="*/ 1451 h 1898"/>
                <a:gd name="T28" fmla="*/ 1492 w 1881"/>
                <a:gd name="T29" fmla="*/ 1481 h 1898"/>
                <a:gd name="T30" fmla="*/ 1508 w 1881"/>
                <a:gd name="T31" fmla="*/ 1485 h 1898"/>
                <a:gd name="T32" fmla="*/ 1523 w 1881"/>
                <a:gd name="T33" fmla="*/ 1488 h 1898"/>
                <a:gd name="T34" fmla="*/ 1535 w 1881"/>
                <a:gd name="T35" fmla="*/ 1487 h 1898"/>
                <a:gd name="T36" fmla="*/ 1541 w 1881"/>
                <a:gd name="T37" fmla="*/ 1476 h 1898"/>
                <a:gd name="T38" fmla="*/ 1534 w 1881"/>
                <a:gd name="T39" fmla="*/ 1451 h 1898"/>
                <a:gd name="T40" fmla="*/ 966 w 1881"/>
                <a:gd name="T41" fmla="*/ 315 h 1898"/>
                <a:gd name="T42" fmla="*/ 962 w 1881"/>
                <a:gd name="T43" fmla="*/ 306 h 1898"/>
                <a:gd name="T44" fmla="*/ 949 w 1881"/>
                <a:gd name="T45" fmla="*/ 294 h 1898"/>
                <a:gd name="T46" fmla="*/ 941 w 1881"/>
                <a:gd name="T47" fmla="*/ 0 h 1898"/>
                <a:gd name="T48" fmla="*/ 1003 w 1881"/>
                <a:gd name="T49" fmla="*/ 15 h 1898"/>
                <a:gd name="T50" fmla="*/ 1053 w 1881"/>
                <a:gd name="T51" fmla="*/ 59 h 1898"/>
                <a:gd name="T52" fmla="*/ 1861 w 1881"/>
                <a:gd name="T53" fmla="*/ 1668 h 1898"/>
                <a:gd name="T54" fmla="*/ 1881 w 1881"/>
                <a:gd name="T55" fmla="*/ 1734 h 1898"/>
                <a:gd name="T56" fmla="*/ 1874 w 1881"/>
                <a:gd name="T57" fmla="*/ 1798 h 1898"/>
                <a:gd name="T58" fmla="*/ 1841 w 1881"/>
                <a:gd name="T59" fmla="*/ 1851 h 1898"/>
                <a:gd name="T60" fmla="*/ 1787 w 1881"/>
                <a:gd name="T61" fmla="*/ 1886 h 1898"/>
                <a:gd name="T62" fmla="*/ 1719 w 1881"/>
                <a:gd name="T63" fmla="*/ 1898 h 1898"/>
                <a:gd name="T64" fmla="*/ 127 w 1881"/>
                <a:gd name="T65" fmla="*/ 1896 h 1898"/>
                <a:gd name="T66" fmla="*/ 66 w 1881"/>
                <a:gd name="T67" fmla="*/ 1872 h 1898"/>
                <a:gd name="T68" fmla="*/ 22 w 1881"/>
                <a:gd name="T69" fmla="*/ 1827 h 1898"/>
                <a:gd name="T70" fmla="*/ 1 w 1881"/>
                <a:gd name="T71" fmla="*/ 1766 h 1898"/>
                <a:gd name="T72" fmla="*/ 7 w 1881"/>
                <a:gd name="T73" fmla="*/ 1701 h 1898"/>
                <a:gd name="T74" fmla="*/ 808 w 1881"/>
                <a:gd name="T75" fmla="*/ 89 h 1898"/>
                <a:gd name="T76" fmla="*/ 853 w 1881"/>
                <a:gd name="T77" fmla="*/ 33 h 1898"/>
                <a:gd name="T78" fmla="*/ 909 w 1881"/>
                <a:gd name="T79" fmla="*/ 4 h 1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1" h="1898">
                  <a:moveTo>
                    <a:pt x="941" y="291"/>
                  </a:moveTo>
                  <a:lnTo>
                    <a:pt x="933" y="294"/>
                  </a:lnTo>
                  <a:lnTo>
                    <a:pt x="926" y="299"/>
                  </a:lnTo>
                  <a:lnTo>
                    <a:pt x="920" y="306"/>
                  </a:lnTo>
                  <a:lnTo>
                    <a:pt x="916" y="313"/>
                  </a:lnTo>
                  <a:lnTo>
                    <a:pt x="915" y="316"/>
                  </a:lnTo>
                  <a:lnTo>
                    <a:pt x="357" y="1433"/>
                  </a:lnTo>
                  <a:lnTo>
                    <a:pt x="347" y="1451"/>
                  </a:lnTo>
                  <a:lnTo>
                    <a:pt x="341" y="1464"/>
                  </a:lnTo>
                  <a:lnTo>
                    <a:pt x="340" y="1476"/>
                  </a:lnTo>
                  <a:lnTo>
                    <a:pt x="343" y="1482"/>
                  </a:lnTo>
                  <a:lnTo>
                    <a:pt x="347" y="1485"/>
                  </a:lnTo>
                  <a:lnTo>
                    <a:pt x="354" y="1488"/>
                  </a:lnTo>
                  <a:lnTo>
                    <a:pt x="361" y="1488"/>
                  </a:lnTo>
                  <a:lnTo>
                    <a:pt x="370" y="1487"/>
                  </a:lnTo>
                  <a:lnTo>
                    <a:pt x="379" y="1484"/>
                  </a:lnTo>
                  <a:lnTo>
                    <a:pt x="387" y="1482"/>
                  </a:lnTo>
                  <a:lnTo>
                    <a:pt x="395" y="1480"/>
                  </a:lnTo>
                  <a:lnTo>
                    <a:pt x="474" y="1463"/>
                  </a:lnTo>
                  <a:lnTo>
                    <a:pt x="558" y="1449"/>
                  </a:lnTo>
                  <a:lnTo>
                    <a:pt x="648" y="1438"/>
                  </a:lnTo>
                  <a:lnTo>
                    <a:pt x="742" y="1430"/>
                  </a:lnTo>
                  <a:lnTo>
                    <a:pt x="840" y="1426"/>
                  </a:lnTo>
                  <a:lnTo>
                    <a:pt x="941" y="1423"/>
                  </a:lnTo>
                  <a:lnTo>
                    <a:pt x="1043" y="1426"/>
                  </a:lnTo>
                  <a:lnTo>
                    <a:pt x="1143" y="1430"/>
                  </a:lnTo>
                  <a:lnTo>
                    <a:pt x="1237" y="1440"/>
                  </a:lnTo>
                  <a:lnTo>
                    <a:pt x="1328" y="1451"/>
                  </a:lnTo>
                  <a:lnTo>
                    <a:pt x="1414" y="1464"/>
                  </a:lnTo>
                  <a:lnTo>
                    <a:pt x="1492" y="1481"/>
                  </a:lnTo>
                  <a:lnTo>
                    <a:pt x="1499" y="1484"/>
                  </a:lnTo>
                  <a:lnTo>
                    <a:pt x="1508" y="1485"/>
                  </a:lnTo>
                  <a:lnTo>
                    <a:pt x="1514" y="1487"/>
                  </a:lnTo>
                  <a:lnTo>
                    <a:pt x="1523" y="1488"/>
                  </a:lnTo>
                  <a:lnTo>
                    <a:pt x="1530" y="1488"/>
                  </a:lnTo>
                  <a:lnTo>
                    <a:pt x="1535" y="1487"/>
                  </a:lnTo>
                  <a:lnTo>
                    <a:pt x="1539" y="1482"/>
                  </a:lnTo>
                  <a:lnTo>
                    <a:pt x="1541" y="1476"/>
                  </a:lnTo>
                  <a:lnTo>
                    <a:pt x="1539" y="1464"/>
                  </a:lnTo>
                  <a:lnTo>
                    <a:pt x="1534" y="1451"/>
                  </a:lnTo>
                  <a:lnTo>
                    <a:pt x="1526" y="1433"/>
                  </a:lnTo>
                  <a:lnTo>
                    <a:pt x="966" y="315"/>
                  </a:lnTo>
                  <a:lnTo>
                    <a:pt x="965" y="312"/>
                  </a:lnTo>
                  <a:lnTo>
                    <a:pt x="962" y="306"/>
                  </a:lnTo>
                  <a:lnTo>
                    <a:pt x="956" y="299"/>
                  </a:lnTo>
                  <a:lnTo>
                    <a:pt x="949" y="294"/>
                  </a:lnTo>
                  <a:lnTo>
                    <a:pt x="941" y="291"/>
                  </a:lnTo>
                  <a:close/>
                  <a:moveTo>
                    <a:pt x="941" y="0"/>
                  </a:moveTo>
                  <a:lnTo>
                    <a:pt x="973" y="4"/>
                  </a:lnTo>
                  <a:lnTo>
                    <a:pt x="1003" y="15"/>
                  </a:lnTo>
                  <a:lnTo>
                    <a:pt x="1029" y="33"/>
                  </a:lnTo>
                  <a:lnTo>
                    <a:pt x="1053" y="59"/>
                  </a:lnTo>
                  <a:lnTo>
                    <a:pt x="1072" y="89"/>
                  </a:lnTo>
                  <a:lnTo>
                    <a:pt x="1861" y="1668"/>
                  </a:lnTo>
                  <a:lnTo>
                    <a:pt x="1875" y="1701"/>
                  </a:lnTo>
                  <a:lnTo>
                    <a:pt x="1881" y="1734"/>
                  </a:lnTo>
                  <a:lnTo>
                    <a:pt x="1881" y="1766"/>
                  </a:lnTo>
                  <a:lnTo>
                    <a:pt x="1874" y="1798"/>
                  </a:lnTo>
                  <a:lnTo>
                    <a:pt x="1860" y="1827"/>
                  </a:lnTo>
                  <a:lnTo>
                    <a:pt x="1841" y="1851"/>
                  </a:lnTo>
                  <a:lnTo>
                    <a:pt x="1816" y="1872"/>
                  </a:lnTo>
                  <a:lnTo>
                    <a:pt x="1787" y="1886"/>
                  </a:lnTo>
                  <a:lnTo>
                    <a:pt x="1755" y="1896"/>
                  </a:lnTo>
                  <a:lnTo>
                    <a:pt x="1719" y="1898"/>
                  </a:lnTo>
                  <a:lnTo>
                    <a:pt x="162" y="1898"/>
                  </a:lnTo>
                  <a:lnTo>
                    <a:pt x="127" y="1896"/>
                  </a:lnTo>
                  <a:lnTo>
                    <a:pt x="95" y="1886"/>
                  </a:lnTo>
                  <a:lnTo>
                    <a:pt x="66" y="1872"/>
                  </a:lnTo>
                  <a:lnTo>
                    <a:pt x="41" y="1851"/>
                  </a:lnTo>
                  <a:lnTo>
                    <a:pt x="22" y="1827"/>
                  </a:lnTo>
                  <a:lnTo>
                    <a:pt x="8" y="1798"/>
                  </a:lnTo>
                  <a:lnTo>
                    <a:pt x="1" y="1766"/>
                  </a:lnTo>
                  <a:lnTo>
                    <a:pt x="0" y="1734"/>
                  </a:lnTo>
                  <a:lnTo>
                    <a:pt x="7" y="1701"/>
                  </a:lnTo>
                  <a:lnTo>
                    <a:pt x="19" y="1668"/>
                  </a:lnTo>
                  <a:lnTo>
                    <a:pt x="808" y="89"/>
                  </a:lnTo>
                  <a:lnTo>
                    <a:pt x="829" y="59"/>
                  </a:lnTo>
                  <a:lnTo>
                    <a:pt x="853" y="33"/>
                  </a:lnTo>
                  <a:lnTo>
                    <a:pt x="879" y="15"/>
                  </a:lnTo>
                  <a:lnTo>
                    <a:pt x="909" y="4"/>
                  </a:lnTo>
                  <a:lnTo>
                    <a:pt x="9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44" name="Freeform 43"/>
            <p:cNvSpPr>
              <a:spLocks noEditPoints="1"/>
            </p:cNvSpPr>
            <p:nvPr/>
          </p:nvSpPr>
          <p:spPr bwMode="auto">
            <a:xfrm>
              <a:off x="3723305" y="3234325"/>
              <a:ext cx="245425" cy="247775"/>
            </a:xfrm>
            <a:custGeom>
              <a:avLst/>
              <a:gdLst>
                <a:gd name="T0" fmla="*/ 930 w 1880"/>
                <a:gd name="T1" fmla="*/ 309 h 1899"/>
                <a:gd name="T2" fmla="*/ 913 w 1880"/>
                <a:gd name="T3" fmla="*/ 324 h 1899"/>
                <a:gd name="T4" fmla="*/ 902 w 1880"/>
                <a:gd name="T5" fmla="*/ 340 h 1899"/>
                <a:gd name="T6" fmla="*/ 372 w 1880"/>
                <a:gd name="T7" fmla="*/ 1403 h 1899"/>
                <a:gd name="T8" fmla="*/ 351 w 1880"/>
                <a:gd name="T9" fmla="*/ 1443 h 1899"/>
                <a:gd name="T10" fmla="*/ 348 w 1880"/>
                <a:gd name="T11" fmla="*/ 1468 h 1899"/>
                <a:gd name="T12" fmla="*/ 358 w 1880"/>
                <a:gd name="T13" fmla="*/ 1481 h 1899"/>
                <a:gd name="T14" fmla="*/ 373 w 1880"/>
                <a:gd name="T15" fmla="*/ 1483 h 1899"/>
                <a:gd name="T16" fmla="*/ 391 w 1880"/>
                <a:gd name="T17" fmla="*/ 1482 h 1899"/>
                <a:gd name="T18" fmla="*/ 477 w 1880"/>
                <a:gd name="T19" fmla="*/ 1464 h 1899"/>
                <a:gd name="T20" fmla="*/ 651 w 1880"/>
                <a:gd name="T21" fmla="*/ 1439 h 1899"/>
                <a:gd name="T22" fmla="*/ 840 w 1880"/>
                <a:gd name="T23" fmla="*/ 1427 h 1899"/>
                <a:gd name="T24" fmla="*/ 1038 w 1880"/>
                <a:gd name="T25" fmla="*/ 1427 h 1899"/>
                <a:gd name="T26" fmla="*/ 1224 w 1880"/>
                <a:gd name="T27" fmla="*/ 1439 h 1899"/>
                <a:gd name="T28" fmla="*/ 1394 w 1880"/>
                <a:gd name="T29" fmla="*/ 1463 h 1899"/>
                <a:gd name="T30" fmla="*/ 1480 w 1880"/>
                <a:gd name="T31" fmla="*/ 1479 h 1899"/>
                <a:gd name="T32" fmla="*/ 1500 w 1880"/>
                <a:gd name="T33" fmla="*/ 1483 h 1899"/>
                <a:gd name="T34" fmla="*/ 1518 w 1880"/>
                <a:gd name="T35" fmla="*/ 1482 h 1899"/>
                <a:gd name="T36" fmla="*/ 1532 w 1880"/>
                <a:gd name="T37" fmla="*/ 1474 h 1899"/>
                <a:gd name="T38" fmla="*/ 1534 w 1880"/>
                <a:gd name="T39" fmla="*/ 1454 h 1899"/>
                <a:gd name="T40" fmla="*/ 1518 w 1880"/>
                <a:gd name="T41" fmla="*/ 1420 h 1899"/>
                <a:gd name="T42" fmla="*/ 977 w 1880"/>
                <a:gd name="T43" fmla="*/ 338 h 1899"/>
                <a:gd name="T44" fmla="*/ 967 w 1880"/>
                <a:gd name="T45" fmla="*/ 322 h 1899"/>
                <a:gd name="T46" fmla="*/ 951 w 1880"/>
                <a:gd name="T47" fmla="*/ 309 h 1899"/>
                <a:gd name="T48" fmla="*/ 941 w 1880"/>
                <a:gd name="T49" fmla="*/ 0 h 1899"/>
                <a:gd name="T50" fmla="*/ 1003 w 1880"/>
                <a:gd name="T51" fmla="*/ 16 h 1899"/>
                <a:gd name="T52" fmla="*/ 1053 w 1880"/>
                <a:gd name="T53" fmla="*/ 60 h 1899"/>
                <a:gd name="T54" fmla="*/ 1861 w 1880"/>
                <a:gd name="T55" fmla="*/ 1668 h 1899"/>
                <a:gd name="T56" fmla="*/ 1880 w 1880"/>
                <a:gd name="T57" fmla="*/ 1735 h 1899"/>
                <a:gd name="T58" fmla="*/ 1874 w 1880"/>
                <a:gd name="T59" fmla="*/ 1798 h 1899"/>
                <a:gd name="T60" fmla="*/ 1840 w 1880"/>
                <a:gd name="T61" fmla="*/ 1852 h 1899"/>
                <a:gd name="T62" fmla="*/ 1787 w 1880"/>
                <a:gd name="T63" fmla="*/ 1887 h 1899"/>
                <a:gd name="T64" fmla="*/ 1719 w 1880"/>
                <a:gd name="T65" fmla="*/ 1899 h 1899"/>
                <a:gd name="T66" fmla="*/ 127 w 1880"/>
                <a:gd name="T67" fmla="*/ 1897 h 1899"/>
                <a:gd name="T68" fmla="*/ 66 w 1880"/>
                <a:gd name="T69" fmla="*/ 1873 h 1899"/>
                <a:gd name="T70" fmla="*/ 22 w 1880"/>
                <a:gd name="T71" fmla="*/ 1827 h 1899"/>
                <a:gd name="T72" fmla="*/ 1 w 1880"/>
                <a:gd name="T73" fmla="*/ 1767 h 1899"/>
                <a:gd name="T74" fmla="*/ 7 w 1880"/>
                <a:gd name="T75" fmla="*/ 1702 h 1899"/>
                <a:gd name="T76" fmla="*/ 808 w 1880"/>
                <a:gd name="T77" fmla="*/ 90 h 1899"/>
                <a:gd name="T78" fmla="*/ 851 w 1880"/>
                <a:gd name="T79" fmla="*/ 34 h 1899"/>
                <a:gd name="T80" fmla="*/ 909 w 1880"/>
                <a:gd name="T81" fmla="*/ 4 h 1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80" h="1899">
                  <a:moveTo>
                    <a:pt x="941" y="306"/>
                  </a:moveTo>
                  <a:lnTo>
                    <a:pt x="930" y="309"/>
                  </a:lnTo>
                  <a:lnTo>
                    <a:pt x="920" y="315"/>
                  </a:lnTo>
                  <a:lnTo>
                    <a:pt x="913" y="324"/>
                  </a:lnTo>
                  <a:lnTo>
                    <a:pt x="906" y="333"/>
                  </a:lnTo>
                  <a:lnTo>
                    <a:pt x="902" y="340"/>
                  </a:lnTo>
                  <a:lnTo>
                    <a:pt x="901" y="343"/>
                  </a:lnTo>
                  <a:lnTo>
                    <a:pt x="372" y="1403"/>
                  </a:lnTo>
                  <a:lnTo>
                    <a:pt x="359" y="1427"/>
                  </a:lnTo>
                  <a:lnTo>
                    <a:pt x="351" y="1443"/>
                  </a:lnTo>
                  <a:lnTo>
                    <a:pt x="348" y="1457"/>
                  </a:lnTo>
                  <a:lnTo>
                    <a:pt x="348" y="1468"/>
                  </a:lnTo>
                  <a:lnTo>
                    <a:pt x="352" y="1475"/>
                  </a:lnTo>
                  <a:lnTo>
                    <a:pt x="358" y="1481"/>
                  </a:lnTo>
                  <a:lnTo>
                    <a:pt x="365" y="1482"/>
                  </a:lnTo>
                  <a:lnTo>
                    <a:pt x="373" y="1483"/>
                  </a:lnTo>
                  <a:lnTo>
                    <a:pt x="383" y="1483"/>
                  </a:lnTo>
                  <a:lnTo>
                    <a:pt x="391" y="1482"/>
                  </a:lnTo>
                  <a:lnTo>
                    <a:pt x="399" y="1481"/>
                  </a:lnTo>
                  <a:lnTo>
                    <a:pt x="477" y="1464"/>
                  </a:lnTo>
                  <a:lnTo>
                    <a:pt x="561" y="1450"/>
                  </a:lnTo>
                  <a:lnTo>
                    <a:pt x="651" y="1439"/>
                  </a:lnTo>
                  <a:lnTo>
                    <a:pt x="743" y="1431"/>
                  </a:lnTo>
                  <a:lnTo>
                    <a:pt x="840" y="1427"/>
                  </a:lnTo>
                  <a:lnTo>
                    <a:pt x="941" y="1424"/>
                  </a:lnTo>
                  <a:lnTo>
                    <a:pt x="1038" y="1427"/>
                  </a:lnTo>
                  <a:lnTo>
                    <a:pt x="1133" y="1431"/>
                  </a:lnTo>
                  <a:lnTo>
                    <a:pt x="1224" y="1439"/>
                  </a:lnTo>
                  <a:lnTo>
                    <a:pt x="1311" y="1449"/>
                  </a:lnTo>
                  <a:lnTo>
                    <a:pt x="1394" y="1463"/>
                  </a:lnTo>
                  <a:lnTo>
                    <a:pt x="1470" y="1478"/>
                  </a:lnTo>
                  <a:lnTo>
                    <a:pt x="1480" y="1479"/>
                  </a:lnTo>
                  <a:lnTo>
                    <a:pt x="1489" y="1482"/>
                  </a:lnTo>
                  <a:lnTo>
                    <a:pt x="1500" y="1483"/>
                  </a:lnTo>
                  <a:lnTo>
                    <a:pt x="1510" y="1483"/>
                  </a:lnTo>
                  <a:lnTo>
                    <a:pt x="1518" y="1482"/>
                  </a:lnTo>
                  <a:lnTo>
                    <a:pt x="1527" y="1479"/>
                  </a:lnTo>
                  <a:lnTo>
                    <a:pt x="1532" y="1474"/>
                  </a:lnTo>
                  <a:lnTo>
                    <a:pt x="1534" y="1467"/>
                  </a:lnTo>
                  <a:lnTo>
                    <a:pt x="1534" y="1454"/>
                  </a:lnTo>
                  <a:lnTo>
                    <a:pt x="1528" y="1439"/>
                  </a:lnTo>
                  <a:lnTo>
                    <a:pt x="1518" y="1420"/>
                  </a:lnTo>
                  <a:lnTo>
                    <a:pt x="978" y="340"/>
                  </a:lnTo>
                  <a:lnTo>
                    <a:pt x="977" y="338"/>
                  </a:lnTo>
                  <a:lnTo>
                    <a:pt x="973" y="331"/>
                  </a:lnTo>
                  <a:lnTo>
                    <a:pt x="967" y="322"/>
                  </a:lnTo>
                  <a:lnTo>
                    <a:pt x="960" y="314"/>
                  </a:lnTo>
                  <a:lnTo>
                    <a:pt x="951" y="309"/>
                  </a:lnTo>
                  <a:lnTo>
                    <a:pt x="941" y="306"/>
                  </a:lnTo>
                  <a:close/>
                  <a:moveTo>
                    <a:pt x="941" y="0"/>
                  </a:moveTo>
                  <a:lnTo>
                    <a:pt x="973" y="4"/>
                  </a:lnTo>
                  <a:lnTo>
                    <a:pt x="1003" y="16"/>
                  </a:lnTo>
                  <a:lnTo>
                    <a:pt x="1029" y="34"/>
                  </a:lnTo>
                  <a:lnTo>
                    <a:pt x="1053" y="60"/>
                  </a:lnTo>
                  <a:lnTo>
                    <a:pt x="1072" y="90"/>
                  </a:lnTo>
                  <a:lnTo>
                    <a:pt x="1861" y="1668"/>
                  </a:lnTo>
                  <a:lnTo>
                    <a:pt x="1875" y="1702"/>
                  </a:lnTo>
                  <a:lnTo>
                    <a:pt x="1880" y="1735"/>
                  </a:lnTo>
                  <a:lnTo>
                    <a:pt x="1880" y="1767"/>
                  </a:lnTo>
                  <a:lnTo>
                    <a:pt x="1874" y="1798"/>
                  </a:lnTo>
                  <a:lnTo>
                    <a:pt x="1860" y="1827"/>
                  </a:lnTo>
                  <a:lnTo>
                    <a:pt x="1840" y="1852"/>
                  </a:lnTo>
                  <a:lnTo>
                    <a:pt x="1816" y="1873"/>
                  </a:lnTo>
                  <a:lnTo>
                    <a:pt x="1787" y="1887"/>
                  </a:lnTo>
                  <a:lnTo>
                    <a:pt x="1755" y="1897"/>
                  </a:lnTo>
                  <a:lnTo>
                    <a:pt x="1719" y="1899"/>
                  </a:lnTo>
                  <a:lnTo>
                    <a:pt x="161" y="1899"/>
                  </a:lnTo>
                  <a:lnTo>
                    <a:pt x="127" y="1897"/>
                  </a:lnTo>
                  <a:lnTo>
                    <a:pt x="95" y="1887"/>
                  </a:lnTo>
                  <a:lnTo>
                    <a:pt x="66" y="1873"/>
                  </a:lnTo>
                  <a:lnTo>
                    <a:pt x="41" y="1852"/>
                  </a:lnTo>
                  <a:lnTo>
                    <a:pt x="22" y="1827"/>
                  </a:lnTo>
                  <a:lnTo>
                    <a:pt x="8" y="1798"/>
                  </a:lnTo>
                  <a:lnTo>
                    <a:pt x="1" y="1767"/>
                  </a:lnTo>
                  <a:lnTo>
                    <a:pt x="0" y="1735"/>
                  </a:lnTo>
                  <a:lnTo>
                    <a:pt x="7" y="1702"/>
                  </a:lnTo>
                  <a:lnTo>
                    <a:pt x="19" y="1668"/>
                  </a:lnTo>
                  <a:lnTo>
                    <a:pt x="808" y="90"/>
                  </a:lnTo>
                  <a:lnTo>
                    <a:pt x="828" y="60"/>
                  </a:lnTo>
                  <a:lnTo>
                    <a:pt x="851" y="34"/>
                  </a:lnTo>
                  <a:lnTo>
                    <a:pt x="879" y="16"/>
                  </a:lnTo>
                  <a:lnTo>
                    <a:pt x="909" y="4"/>
                  </a:lnTo>
                  <a:lnTo>
                    <a:pt x="9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3381799" y="3146337"/>
              <a:ext cx="579621" cy="125323"/>
            </a:xfrm>
            <a:custGeom>
              <a:avLst/>
              <a:gdLst>
                <a:gd name="T0" fmla="*/ 4340 w 4440"/>
                <a:gd name="T1" fmla="*/ 6 h 961"/>
                <a:gd name="T2" fmla="*/ 4393 w 4440"/>
                <a:gd name="T3" fmla="*/ 36 h 961"/>
                <a:gd name="T4" fmla="*/ 4429 w 4440"/>
                <a:gd name="T5" fmla="*/ 86 h 961"/>
                <a:gd name="T6" fmla="*/ 4440 w 4440"/>
                <a:gd name="T7" fmla="*/ 151 h 961"/>
                <a:gd name="T8" fmla="*/ 4422 w 4440"/>
                <a:gd name="T9" fmla="*/ 210 h 961"/>
                <a:gd name="T10" fmla="*/ 4380 w 4440"/>
                <a:gd name="T11" fmla="*/ 256 h 961"/>
                <a:gd name="T12" fmla="*/ 4322 w 4440"/>
                <a:gd name="T13" fmla="*/ 279 h 961"/>
                <a:gd name="T14" fmla="*/ 140 w 4440"/>
                <a:gd name="T15" fmla="*/ 961 h 961"/>
                <a:gd name="T16" fmla="*/ 84 w 4440"/>
                <a:gd name="T17" fmla="*/ 948 h 961"/>
                <a:gd name="T18" fmla="*/ 39 w 4440"/>
                <a:gd name="T19" fmla="*/ 918 h 961"/>
                <a:gd name="T20" fmla="*/ 8 w 4440"/>
                <a:gd name="T21" fmla="*/ 871 h 961"/>
                <a:gd name="T22" fmla="*/ 0 w 4440"/>
                <a:gd name="T23" fmla="*/ 810 h 961"/>
                <a:gd name="T24" fmla="*/ 18 w 4440"/>
                <a:gd name="T25" fmla="*/ 751 h 961"/>
                <a:gd name="T26" fmla="*/ 58 w 4440"/>
                <a:gd name="T27" fmla="*/ 705 h 961"/>
                <a:gd name="T28" fmla="*/ 117 w 4440"/>
                <a:gd name="T29" fmla="*/ 680 h 961"/>
                <a:gd name="T30" fmla="*/ 1875 w 4440"/>
                <a:gd name="T31" fmla="*/ 391 h 961"/>
                <a:gd name="T32" fmla="*/ 1889 w 4440"/>
                <a:gd name="T33" fmla="*/ 375 h 961"/>
                <a:gd name="T34" fmla="*/ 1892 w 4440"/>
                <a:gd name="T35" fmla="*/ 353 h 961"/>
                <a:gd name="T36" fmla="*/ 1892 w 4440"/>
                <a:gd name="T37" fmla="*/ 331 h 961"/>
                <a:gd name="T38" fmla="*/ 1908 w 4440"/>
                <a:gd name="T39" fmla="*/ 227 h 961"/>
                <a:gd name="T40" fmla="*/ 1954 w 4440"/>
                <a:gd name="T41" fmla="*/ 136 h 961"/>
                <a:gd name="T42" fmla="*/ 2026 w 4440"/>
                <a:gd name="T43" fmla="*/ 65 h 961"/>
                <a:gd name="T44" fmla="*/ 2116 w 4440"/>
                <a:gd name="T45" fmla="*/ 18 h 961"/>
                <a:gd name="T46" fmla="*/ 2219 w 4440"/>
                <a:gd name="T47" fmla="*/ 2 h 961"/>
                <a:gd name="T48" fmla="*/ 2323 w 4440"/>
                <a:gd name="T49" fmla="*/ 18 h 961"/>
                <a:gd name="T50" fmla="*/ 2414 w 4440"/>
                <a:gd name="T51" fmla="*/ 65 h 961"/>
                <a:gd name="T52" fmla="*/ 2485 w 4440"/>
                <a:gd name="T53" fmla="*/ 136 h 961"/>
                <a:gd name="T54" fmla="*/ 2532 w 4440"/>
                <a:gd name="T55" fmla="*/ 227 h 961"/>
                <a:gd name="T56" fmla="*/ 2537 w 4440"/>
                <a:gd name="T57" fmla="*/ 244 h 961"/>
                <a:gd name="T58" fmla="*/ 2545 w 4440"/>
                <a:gd name="T59" fmla="*/ 263 h 961"/>
                <a:gd name="T60" fmla="*/ 2562 w 4440"/>
                <a:gd name="T61" fmla="*/ 277 h 961"/>
                <a:gd name="T62" fmla="*/ 2588 w 4440"/>
                <a:gd name="T63" fmla="*/ 277 h 961"/>
                <a:gd name="T64" fmla="*/ 4309 w 4440"/>
                <a:gd name="T65" fmla="*/ 0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440" h="961">
                  <a:moveTo>
                    <a:pt x="4309" y="0"/>
                  </a:moveTo>
                  <a:lnTo>
                    <a:pt x="4340" y="6"/>
                  </a:lnTo>
                  <a:lnTo>
                    <a:pt x="4368" y="18"/>
                  </a:lnTo>
                  <a:lnTo>
                    <a:pt x="4393" y="36"/>
                  </a:lnTo>
                  <a:lnTo>
                    <a:pt x="4414" y="60"/>
                  </a:lnTo>
                  <a:lnTo>
                    <a:pt x="4429" y="86"/>
                  </a:lnTo>
                  <a:lnTo>
                    <a:pt x="4438" y="118"/>
                  </a:lnTo>
                  <a:lnTo>
                    <a:pt x="4440" y="151"/>
                  </a:lnTo>
                  <a:lnTo>
                    <a:pt x="4434" y="181"/>
                  </a:lnTo>
                  <a:lnTo>
                    <a:pt x="4422" y="210"/>
                  </a:lnTo>
                  <a:lnTo>
                    <a:pt x="4404" y="235"/>
                  </a:lnTo>
                  <a:lnTo>
                    <a:pt x="4380" y="256"/>
                  </a:lnTo>
                  <a:lnTo>
                    <a:pt x="4353" y="271"/>
                  </a:lnTo>
                  <a:lnTo>
                    <a:pt x="4322" y="279"/>
                  </a:lnTo>
                  <a:lnTo>
                    <a:pt x="163" y="958"/>
                  </a:lnTo>
                  <a:lnTo>
                    <a:pt x="140" y="961"/>
                  </a:lnTo>
                  <a:lnTo>
                    <a:pt x="112" y="958"/>
                  </a:lnTo>
                  <a:lnTo>
                    <a:pt x="84" y="948"/>
                  </a:lnTo>
                  <a:lnTo>
                    <a:pt x="61" y="936"/>
                  </a:lnTo>
                  <a:lnTo>
                    <a:pt x="39" y="918"/>
                  </a:lnTo>
                  <a:lnTo>
                    <a:pt x="22" y="896"/>
                  </a:lnTo>
                  <a:lnTo>
                    <a:pt x="8" y="871"/>
                  </a:lnTo>
                  <a:lnTo>
                    <a:pt x="1" y="842"/>
                  </a:lnTo>
                  <a:lnTo>
                    <a:pt x="0" y="810"/>
                  </a:lnTo>
                  <a:lnTo>
                    <a:pt x="6" y="778"/>
                  </a:lnTo>
                  <a:lnTo>
                    <a:pt x="18" y="751"/>
                  </a:lnTo>
                  <a:lnTo>
                    <a:pt x="36" y="726"/>
                  </a:lnTo>
                  <a:lnTo>
                    <a:pt x="58" y="705"/>
                  </a:lnTo>
                  <a:lnTo>
                    <a:pt x="86" y="690"/>
                  </a:lnTo>
                  <a:lnTo>
                    <a:pt x="117" y="680"/>
                  </a:lnTo>
                  <a:lnTo>
                    <a:pt x="1863" y="396"/>
                  </a:lnTo>
                  <a:lnTo>
                    <a:pt x="1875" y="391"/>
                  </a:lnTo>
                  <a:lnTo>
                    <a:pt x="1885" y="385"/>
                  </a:lnTo>
                  <a:lnTo>
                    <a:pt x="1889" y="375"/>
                  </a:lnTo>
                  <a:lnTo>
                    <a:pt x="1892" y="364"/>
                  </a:lnTo>
                  <a:lnTo>
                    <a:pt x="1892" y="353"/>
                  </a:lnTo>
                  <a:lnTo>
                    <a:pt x="1892" y="340"/>
                  </a:lnTo>
                  <a:lnTo>
                    <a:pt x="1892" y="331"/>
                  </a:lnTo>
                  <a:lnTo>
                    <a:pt x="1896" y="277"/>
                  </a:lnTo>
                  <a:lnTo>
                    <a:pt x="1908" y="227"/>
                  </a:lnTo>
                  <a:lnTo>
                    <a:pt x="1928" y="180"/>
                  </a:lnTo>
                  <a:lnTo>
                    <a:pt x="1954" y="136"/>
                  </a:lnTo>
                  <a:lnTo>
                    <a:pt x="1987" y="98"/>
                  </a:lnTo>
                  <a:lnTo>
                    <a:pt x="2026" y="65"/>
                  </a:lnTo>
                  <a:lnTo>
                    <a:pt x="2069" y="39"/>
                  </a:lnTo>
                  <a:lnTo>
                    <a:pt x="2116" y="18"/>
                  </a:lnTo>
                  <a:lnTo>
                    <a:pt x="2167" y="6"/>
                  </a:lnTo>
                  <a:lnTo>
                    <a:pt x="2219" y="2"/>
                  </a:lnTo>
                  <a:lnTo>
                    <a:pt x="2273" y="6"/>
                  </a:lnTo>
                  <a:lnTo>
                    <a:pt x="2323" y="18"/>
                  </a:lnTo>
                  <a:lnTo>
                    <a:pt x="2371" y="39"/>
                  </a:lnTo>
                  <a:lnTo>
                    <a:pt x="2414" y="65"/>
                  </a:lnTo>
                  <a:lnTo>
                    <a:pt x="2451" y="98"/>
                  </a:lnTo>
                  <a:lnTo>
                    <a:pt x="2485" y="136"/>
                  </a:lnTo>
                  <a:lnTo>
                    <a:pt x="2511" y="179"/>
                  </a:lnTo>
                  <a:lnTo>
                    <a:pt x="2532" y="227"/>
                  </a:lnTo>
                  <a:lnTo>
                    <a:pt x="2534" y="234"/>
                  </a:lnTo>
                  <a:lnTo>
                    <a:pt x="2537" y="244"/>
                  </a:lnTo>
                  <a:lnTo>
                    <a:pt x="2541" y="253"/>
                  </a:lnTo>
                  <a:lnTo>
                    <a:pt x="2545" y="263"/>
                  </a:lnTo>
                  <a:lnTo>
                    <a:pt x="2552" y="271"/>
                  </a:lnTo>
                  <a:lnTo>
                    <a:pt x="2562" y="277"/>
                  </a:lnTo>
                  <a:lnTo>
                    <a:pt x="2573" y="279"/>
                  </a:lnTo>
                  <a:lnTo>
                    <a:pt x="2588" y="277"/>
                  </a:lnTo>
                  <a:lnTo>
                    <a:pt x="4277" y="2"/>
                  </a:lnTo>
                  <a:lnTo>
                    <a:pt x="4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3424356" y="3256517"/>
              <a:ext cx="495027" cy="469441"/>
            </a:xfrm>
            <a:custGeom>
              <a:avLst/>
              <a:gdLst>
                <a:gd name="T0" fmla="*/ 1926 w 3792"/>
                <a:gd name="T1" fmla="*/ 4 h 3596"/>
                <a:gd name="T2" fmla="*/ 1982 w 3792"/>
                <a:gd name="T3" fmla="*/ 30 h 3596"/>
                <a:gd name="T4" fmla="*/ 2020 w 3792"/>
                <a:gd name="T5" fmla="*/ 78 h 3596"/>
                <a:gd name="T6" fmla="*/ 2034 w 3792"/>
                <a:gd name="T7" fmla="*/ 141 h 3596"/>
                <a:gd name="T8" fmla="*/ 2037 w 3792"/>
                <a:gd name="T9" fmla="*/ 2740 h 3596"/>
                <a:gd name="T10" fmla="*/ 2052 w 3792"/>
                <a:gd name="T11" fmla="*/ 2767 h 3596"/>
                <a:gd name="T12" fmla="*/ 2074 w 3792"/>
                <a:gd name="T13" fmla="*/ 2778 h 3596"/>
                <a:gd name="T14" fmla="*/ 2099 w 3792"/>
                <a:gd name="T15" fmla="*/ 2780 h 3596"/>
                <a:gd name="T16" fmla="*/ 2250 w 3792"/>
                <a:gd name="T17" fmla="*/ 2794 h 3596"/>
                <a:gd name="T18" fmla="*/ 2519 w 3792"/>
                <a:gd name="T19" fmla="*/ 2836 h 3596"/>
                <a:gd name="T20" fmla="*/ 2772 w 3792"/>
                <a:gd name="T21" fmla="*/ 2898 h 3596"/>
                <a:gd name="T22" fmla="*/ 3006 w 3792"/>
                <a:gd name="T23" fmla="*/ 2974 h 3596"/>
                <a:gd name="T24" fmla="*/ 3216 w 3792"/>
                <a:gd name="T25" fmla="*/ 3064 h 3596"/>
                <a:gd name="T26" fmla="*/ 3399 w 3792"/>
                <a:gd name="T27" fmla="*/ 3160 h 3596"/>
                <a:gd name="T28" fmla="*/ 3554 w 3792"/>
                <a:gd name="T29" fmla="*/ 3264 h 3596"/>
                <a:gd name="T30" fmla="*/ 3677 w 3792"/>
                <a:gd name="T31" fmla="*/ 3368 h 3596"/>
                <a:gd name="T32" fmla="*/ 3764 w 3792"/>
                <a:gd name="T33" fmla="*/ 3470 h 3596"/>
                <a:gd name="T34" fmla="*/ 3777 w 3792"/>
                <a:gd name="T35" fmla="*/ 3491 h 3596"/>
                <a:gd name="T36" fmla="*/ 3788 w 3792"/>
                <a:gd name="T37" fmla="*/ 3514 h 3596"/>
                <a:gd name="T38" fmla="*/ 3792 w 3792"/>
                <a:gd name="T39" fmla="*/ 3538 h 3596"/>
                <a:gd name="T40" fmla="*/ 3784 w 3792"/>
                <a:gd name="T41" fmla="*/ 3560 h 3596"/>
                <a:gd name="T42" fmla="*/ 3760 w 3792"/>
                <a:gd name="T43" fmla="*/ 3578 h 3596"/>
                <a:gd name="T44" fmla="*/ 3716 w 3792"/>
                <a:gd name="T45" fmla="*/ 3590 h 3596"/>
                <a:gd name="T46" fmla="*/ 3647 w 3792"/>
                <a:gd name="T47" fmla="*/ 3596 h 3596"/>
                <a:gd name="T48" fmla="*/ 102 w 3792"/>
                <a:gd name="T49" fmla="*/ 3594 h 3596"/>
                <a:gd name="T50" fmla="*/ 47 w 3792"/>
                <a:gd name="T51" fmla="*/ 3585 h 3596"/>
                <a:gd name="T52" fmla="*/ 15 w 3792"/>
                <a:gd name="T53" fmla="*/ 3567 h 3596"/>
                <a:gd name="T54" fmla="*/ 2 w 3792"/>
                <a:gd name="T55" fmla="*/ 3545 h 3596"/>
                <a:gd name="T56" fmla="*/ 2 w 3792"/>
                <a:gd name="T57" fmla="*/ 3518 h 3596"/>
                <a:gd name="T58" fmla="*/ 11 w 3792"/>
                <a:gd name="T59" fmla="*/ 3492 h 3596"/>
                <a:gd name="T60" fmla="*/ 25 w 3792"/>
                <a:gd name="T61" fmla="*/ 3467 h 3596"/>
                <a:gd name="T62" fmla="*/ 75 w 3792"/>
                <a:gd name="T63" fmla="*/ 3405 h 3596"/>
                <a:gd name="T64" fmla="*/ 183 w 3792"/>
                <a:gd name="T65" fmla="*/ 3304 h 3596"/>
                <a:gd name="T66" fmla="*/ 323 w 3792"/>
                <a:gd name="T67" fmla="*/ 3202 h 3596"/>
                <a:gd name="T68" fmla="*/ 493 w 3792"/>
                <a:gd name="T69" fmla="*/ 3102 h 3596"/>
                <a:gd name="T70" fmla="*/ 690 w 3792"/>
                <a:gd name="T71" fmla="*/ 3011 h 3596"/>
                <a:gd name="T72" fmla="*/ 909 w 3792"/>
                <a:gd name="T73" fmla="*/ 2930 h 3596"/>
                <a:gd name="T74" fmla="*/ 1150 w 3792"/>
                <a:gd name="T75" fmla="*/ 2862 h 3596"/>
                <a:gd name="T76" fmla="*/ 1408 w 3792"/>
                <a:gd name="T77" fmla="*/ 2811 h 3596"/>
                <a:gd name="T78" fmla="*/ 1682 w 3792"/>
                <a:gd name="T79" fmla="*/ 2780 h 3596"/>
                <a:gd name="T80" fmla="*/ 1703 w 3792"/>
                <a:gd name="T81" fmla="*/ 2779 h 3596"/>
                <a:gd name="T82" fmla="*/ 1726 w 3792"/>
                <a:gd name="T83" fmla="*/ 2771 h 3596"/>
                <a:gd name="T84" fmla="*/ 1745 w 3792"/>
                <a:gd name="T85" fmla="*/ 2753 h 3596"/>
                <a:gd name="T86" fmla="*/ 1752 w 3792"/>
                <a:gd name="T87" fmla="*/ 2721 h 3596"/>
                <a:gd name="T88" fmla="*/ 1756 w 3792"/>
                <a:gd name="T89" fmla="*/ 109 h 3596"/>
                <a:gd name="T90" fmla="*/ 1784 w 3792"/>
                <a:gd name="T91" fmla="*/ 52 h 3596"/>
                <a:gd name="T92" fmla="*/ 1832 w 3792"/>
                <a:gd name="T93" fmla="*/ 14 h 3596"/>
                <a:gd name="T94" fmla="*/ 1893 w 3792"/>
                <a:gd name="T95" fmla="*/ 0 h 3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92" h="3596">
                  <a:moveTo>
                    <a:pt x="1893" y="0"/>
                  </a:moveTo>
                  <a:lnTo>
                    <a:pt x="1926" y="4"/>
                  </a:lnTo>
                  <a:lnTo>
                    <a:pt x="1955" y="14"/>
                  </a:lnTo>
                  <a:lnTo>
                    <a:pt x="1982" y="30"/>
                  </a:lnTo>
                  <a:lnTo>
                    <a:pt x="2004" y="52"/>
                  </a:lnTo>
                  <a:lnTo>
                    <a:pt x="2020" y="78"/>
                  </a:lnTo>
                  <a:lnTo>
                    <a:pt x="2031" y="109"/>
                  </a:lnTo>
                  <a:lnTo>
                    <a:pt x="2034" y="141"/>
                  </a:lnTo>
                  <a:lnTo>
                    <a:pt x="2034" y="2721"/>
                  </a:lnTo>
                  <a:lnTo>
                    <a:pt x="2037" y="2740"/>
                  </a:lnTo>
                  <a:lnTo>
                    <a:pt x="2042" y="2756"/>
                  </a:lnTo>
                  <a:lnTo>
                    <a:pt x="2052" y="2767"/>
                  </a:lnTo>
                  <a:lnTo>
                    <a:pt x="2063" y="2773"/>
                  </a:lnTo>
                  <a:lnTo>
                    <a:pt x="2074" y="2778"/>
                  </a:lnTo>
                  <a:lnTo>
                    <a:pt x="2088" y="2779"/>
                  </a:lnTo>
                  <a:lnTo>
                    <a:pt x="2099" y="2780"/>
                  </a:lnTo>
                  <a:lnTo>
                    <a:pt x="2110" y="2782"/>
                  </a:lnTo>
                  <a:lnTo>
                    <a:pt x="2250" y="2794"/>
                  </a:lnTo>
                  <a:lnTo>
                    <a:pt x="2387" y="2812"/>
                  </a:lnTo>
                  <a:lnTo>
                    <a:pt x="2519" y="2836"/>
                  </a:lnTo>
                  <a:lnTo>
                    <a:pt x="2649" y="2865"/>
                  </a:lnTo>
                  <a:lnTo>
                    <a:pt x="2772" y="2898"/>
                  </a:lnTo>
                  <a:lnTo>
                    <a:pt x="2892" y="2934"/>
                  </a:lnTo>
                  <a:lnTo>
                    <a:pt x="3006" y="2974"/>
                  </a:lnTo>
                  <a:lnTo>
                    <a:pt x="3113" y="3018"/>
                  </a:lnTo>
                  <a:lnTo>
                    <a:pt x="3216" y="3064"/>
                  </a:lnTo>
                  <a:lnTo>
                    <a:pt x="3311" y="3112"/>
                  </a:lnTo>
                  <a:lnTo>
                    <a:pt x="3399" y="3160"/>
                  </a:lnTo>
                  <a:lnTo>
                    <a:pt x="3481" y="3212"/>
                  </a:lnTo>
                  <a:lnTo>
                    <a:pt x="3554" y="3264"/>
                  </a:lnTo>
                  <a:lnTo>
                    <a:pt x="3619" y="3315"/>
                  </a:lnTo>
                  <a:lnTo>
                    <a:pt x="3677" y="3368"/>
                  </a:lnTo>
                  <a:lnTo>
                    <a:pt x="3726" y="3419"/>
                  </a:lnTo>
                  <a:lnTo>
                    <a:pt x="3764" y="3470"/>
                  </a:lnTo>
                  <a:lnTo>
                    <a:pt x="3771" y="3480"/>
                  </a:lnTo>
                  <a:lnTo>
                    <a:pt x="3777" y="3491"/>
                  </a:lnTo>
                  <a:lnTo>
                    <a:pt x="3784" y="3502"/>
                  </a:lnTo>
                  <a:lnTo>
                    <a:pt x="3788" y="3514"/>
                  </a:lnTo>
                  <a:lnTo>
                    <a:pt x="3790" y="3525"/>
                  </a:lnTo>
                  <a:lnTo>
                    <a:pt x="3792" y="3538"/>
                  </a:lnTo>
                  <a:lnTo>
                    <a:pt x="3789" y="3549"/>
                  </a:lnTo>
                  <a:lnTo>
                    <a:pt x="3784" y="3560"/>
                  </a:lnTo>
                  <a:lnTo>
                    <a:pt x="3774" y="3570"/>
                  </a:lnTo>
                  <a:lnTo>
                    <a:pt x="3760" y="3578"/>
                  </a:lnTo>
                  <a:lnTo>
                    <a:pt x="3741" y="3585"/>
                  </a:lnTo>
                  <a:lnTo>
                    <a:pt x="3716" y="3590"/>
                  </a:lnTo>
                  <a:lnTo>
                    <a:pt x="3685" y="3594"/>
                  </a:lnTo>
                  <a:lnTo>
                    <a:pt x="3647" y="3596"/>
                  </a:lnTo>
                  <a:lnTo>
                    <a:pt x="140" y="3596"/>
                  </a:lnTo>
                  <a:lnTo>
                    <a:pt x="102" y="3594"/>
                  </a:lnTo>
                  <a:lnTo>
                    <a:pt x="72" y="3590"/>
                  </a:lnTo>
                  <a:lnTo>
                    <a:pt x="47" y="3585"/>
                  </a:lnTo>
                  <a:lnTo>
                    <a:pt x="29" y="3576"/>
                  </a:lnTo>
                  <a:lnTo>
                    <a:pt x="15" y="3567"/>
                  </a:lnTo>
                  <a:lnTo>
                    <a:pt x="6" y="3556"/>
                  </a:lnTo>
                  <a:lnTo>
                    <a:pt x="2" y="3545"/>
                  </a:lnTo>
                  <a:lnTo>
                    <a:pt x="0" y="3531"/>
                  </a:lnTo>
                  <a:lnTo>
                    <a:pt x="2" y="3518"/>
                  </a:lnTo>
                  <a:lnTo>
                    <a:pt x="6" y="3505"/>
                  </a:lnTo>
                  <a:lnTo>
                    <a:pt x="11" y="3492"/>
                  </a:lnTo>
                  <a:lnTo>
                    <a:pt x="18" y="3478"/>
                  </a:lnTo>
                  <a:lnTo>
                    <a:pt x="25" y="3467"/>
                  </a:lnTo>
                  <a:lnTo>
                    <a:pt x="33" y="3456"/>
                  </a:lnTo>
                  <a:lnTo>
                    <a:pt x="75" y="3405"/>
                  </a:lnTo>
                  <a:lnTo>
                    <a:pt x="125" y="3355"/>
                  </a:lnTo>
                  <a:lnTo>
                    <a:pt x="183" y="3304"/>
                  </a:lnTo>
                  <a:lnTo>
                    <a:pt x="249" y="3252"/>
                  </a:lnTo>
                  <a:lnTo>
                    <a:pt x="323" y="3202"/>
                  </a:lnTo>
                  <a:lnTo>
                    <a:pt x="405" y="3151"/>
                  </a:lnTo>
                  <a:lnTo>
                    <a:pt x="493" y="3102"/>
                  </a:lnTo>
                  <a:lnTo>
                    <a:pt x="589" y="3055"/>
                  </a:lnTo>
                  <a:lnTo>
                    <a:pt x="690" y="3011"/>
                  </a:lnTo>
                  <a:lnTo>
                    <a:pt x="796" y="2968"/>
                  </a:lnTo>
                  <a:lnTo>
                    <a:pt x="909" y="2930"/>
                  </a:lnTo>
                  <a:lnTo>
                    <a:pt x="1027" y="2894"/>
                  </a:lnTo>
                  <a:lnTo>
                    <a:pt x="1150" y="2862"/>
                  </a:lnTo>
                  <a:lnTo>
                    <a:pt x="1277" y="2834"/>
                  </a:lnTo>
                  <a:lnTo>
                    <a:pt x="1408" y="2811"/>
                  </a:lnTo>
                  <a:lnTo>
                    <a:pt x="1544" y="2793"/>
                  </a:lnTo>
                  <a:lnTo>
                    <a:pt x="1682" y="2780"/>
                  </a:lnTo>
                  <a:lnTo>
                    <a:pt x="1691" y="2780"/>
                  </a:lnTo>
                  <a:lnTo>
                    <a:pt x="1703" y="2779"/>
                  </a:lnTo>
                  <a:lnTo>
                    <a:pt x="1715" y="2775"/>
                  </a:lnTo>
                  <a:lnTo>
                    <a:pt x="1726" y="2771"/>
                  </a:lnTo>
                  <a:lnTo>
                    <a:pt x="1737" y="2762"/>
                  </a:lnTo>
                  <a:lnTo>
                    <a:pt x="1745" y="2753"/>
                  </a:lnTo>
                  <a:lnTo>
                    <a:pt x="1751" y="2739"/>
                  </a:lnTo>
                  <a:lnTo>
                    <a:pt x="1752" y="2721"/>
                  </a:lnTo>
                  <a:lnTo>
                    <a:pt x="1752" y="141"/>
                  </a:lnTo>
                  <a:lnTo>
                    <a:pt x="1756" y="109"/>
                  </a:lnTo>
                  <a:lnTo>
                    <a:pt x="1767" y="78"/>
                  </a:lnTo>
                  <a:lnTo>
                    <a:pt x="1784" y="52"/>
                  </a:lnTo>
                  <a:lnTo>
                    <a:pt x="1806" y="30"/>
                  </a:lnTo>
                  <a:lnTo>
                    <a:pt x="1832" y="14"/>
                  </a:lnTo>
                  <a:lnTo>
                    <a:pt x="1861" y="4"/>
                  </a:lnTo>
                  <a:lnTo>
                    <a:pt x="18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Группа 854"/>
          <p:cNvGrpSpPr/>
          <p:nvPr/>
        </p:nvGrpSpPr>
        <p:grpSpPr>
          <a:xfrm>
            <a:off x="7573109" y="1854691"/>
            <a:ext cx="288194" cy="218461"/>
            <a:chOff x="5080517" y="3141853"/>
            <a:chExt cx="641172" cy="588589"/>
          </a:xfrm>
          <a:solidFill>
            <a:srgbClr val="996600"/>
          </a:solidFill>
        </p:grpSpPr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5221303" y="3494385"/>
              <a:ext cx="79440" cy="91596"/>
            </a:xfrm>
            <a:custGeom>
              <a:avLst/>
              <a:gdLst>
                <a:gd name="T0" fmla="*/ 122 w 563"/>
                <a:gd name="T1" fmla="*/ 0 h 646"/>
                <a:gd name="T2" fmla="*/ 440 w 563"/>
                <a:gd name="T3" fmla="*/ 0 h 646"/>
                <a:gd name="T4" fmla="*/ 469 w 563"/>
                <a:gd name="T5" fmla="*/ 4 h 646"/>
                <a:gd name="T6" fmla="*/ 494 w 563"/>
                <a:gd name="T7" fmla="*/ 12 h 646"/>
                <a:gd name="T8" fmla="*/ 517 w 563"/>
                <a:gd name="T9" fmla="*/ 27 h 646"/>
                <a:gd name="T10" fmla="*/ 535 w 563"/>
                <a:gd name="T11" fmla="*/ 46 h 646"/>
                <a:gd name="T12" fmla="*/ 550 w 563"/>
                <a:gd name="T13" fmla="*/ 68 h 646"/>
                <a:gd name="T14" fmla="*/ 560 w 563"/>
                <a:gd name="T15" fmla="*/ 95 h 646"/>
                <a:gd name="T16" fmla="*/ 563 w 563"/>
                <a:gd name="T17" fmla="*/ 122 h 646"/>
                <a:gd name="T18" fmla="*/ 563 w 563"/>
                <a:gd name="T19" fmla="*/ 524 h 646"/>
                <a:gd name="T20" fmla="*/ 560 w 563"/>
                <a:gd name="T21" fmla="*/ 551 h 646"/>
                <a:gd name="T22" fmla="*/ 550 w 563"/>
                <a:gd name="T23" fmla="*/ 577 h 646"/>
                <a:gd name="T24" fmla="*/ 535 w 563"/>
                <a:gd name="T25" fmla="*/ 601 h 646"/>
                <a:gd name="T26" fmla="*/ 517 w 563"/>
                <a:gd name="T27" fmla="*/ 619 h 646"/>
                <a:gd name="T28" fmla="*/ 494 w 563"/>
                <a:gd name="T29" fmla="*/ 634 h 646"/>
                <a:gd name="T30" fmla="*/ 469 w 563"/>
                <a:gd name="T31" fmla="*/ 642 h 646"/>
                <a:gd name="T32" fmla="*/ 440 w 563"/>
                <a:gd name="T33" fmla="*/ 646 h 646"/>
                <a:gd name="T34" fmla="*/ 122 w 563"/>
                <a:gd name="T35" fmla="*/ 646 h 646"/>
                <a:gd name="T36" fmla="*/ 94 w 563"/>
                <a:gd name="T37" fmla="*/ 642 h 646"/>
                <a:gd name="T38" fmla="*/ 68 w 563"/>
                <a:gd name="T39" fmla="*/ 634 h 646"/>
                <a:gd name="T40" fmla="*/ 46 w 563"/>
                <a:gd name="T41" fmla="*/ 619 h 646"/>
                <a:gd name="T42" fmla="*/ 27 w 563"/>
                <a:gd name="T43" fmla="*/ 601 h 646"/>
                <a:gd name="T44" fmla="*/ 13 w 563"/>
                <a:gd name="T45" fmla="*/ 577 h 646"/>
                <a:gd name="T46" fmla="*/ 3 w 563"/>
                <a:gd name="T47" fmla="*/ 551 h 646"/>
                <a:gd name="T48" fmla="*/ 0 w 563"/>
                <a:gd name="T49" fmla="*/ 524 h 646"/>
                <a:gd name="T50" fmla="*/ 0 w 563"/>
                <a:gd name="T51" fmla="*/ 122 h 646"/>
                <a:gd name="T52" fmla="*/ 3 w 563"/>
                <a:gd name="T53" fmla="*/ 95 h 646"/>
                <a:gd name="T54" fmla="*/ 13 w 563"/>
                <a:gd name="T55" fmla="*/ 68 h 646"/>
                <a:gd name="T56" fmla="*/ 27 w 563"/>
                <a:gd name="T57" fmla="*/ 46 h 646"/>
                <a:gd name="T58" fmla="*/ 46 w 563"/>
                <a:gd name="T59" fmla="*/ 27 h 646"/>
                <a:gd name="T60" fmla="*/ 68 w 563"/>
                <a:gd name="T61" fmla="*/ 12 h 646"/>
                <a:gd name="T62" fmla="*/ 94 w 563"/>
                <a:gd name="T63" fmla="*/ 4 h 646"/>
                <a:gd name="T64" fmla="*/ 122 w 563"/>
                <a:gd name="T65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3" h="646">
                  <a:moveTo>
                    <a:pt x="122" y="0"/>
                  </a:moveTo>
                  <a:lnTo>
                    <a:pt x="440" y="0"/>
                  </a:lnTo>
                  <a:lnTo>
                    <a:pt x="469" y="4"/>
                  </a:lnTo>
                  <a:lnTo>
                    <a:pt x="494" y="12"/>
                  </a:lnTo>
                  <a:lnTo>
                    <a:pt x="517" y="27"/>
                  </a:lnTo>
                  <a:lnTo>
                    <a:pt x="535" y="46"/>
                  </a:lnTo>
                  <a:lnTo>
                    <a:pt x="550" y="68"/>
                  </a:lnTo>
                  <a:lnTo>
                    <a:pt x="560" y="95"/>
                  </a:lnTo>
                  <a:lnTo>
                    <a:pt x="563" y="122"/>
                  </a:lnTo>
                  <a:lnTo>
                    <a:pt x="563" y="524"/>
                  </a:lnTo>
                  <a:lnTo>
                    <a:pt x="560" y="551"/>
                  </a:lnTo>
                  <a:lnTo>
                    <a:pt x="550" y="577"/>
                  </a:lnTo>
                  <a:lnTo>
                    <a:pt x="535" y="601"/>
                  </a:lnTo>
                  <a:lnTo>
                    <a:pt x="517" y="619"/>
                  </a:lnTo>
                  <a:lnTo>
                    <a:pt x="494" y="634"/>
                  </a:lnTo>
                  <a:lnTo>
                    <a:pt x="469" y="642"/>
                  </a:lnTo>
                  <a:lnTo>
                    <a:pt x="440" y="646"/>
                  </a:lnTo>
                  <a:lnTo>
                    <a:pt x="122" y="646"/>
                  </a:lnTo>
                  <a:lnTo>
                    <a:pt x="94" y="642"/>
                  </a:lnTo>
                  <a:lnTo>
                    <a:pt x="68" y="634"/>
                  </a:lnTo>
                  <a:lnTo>
                    <a:pt x="46" y="619"/>
                  </a:lnTo>
                  <a:lnTo>
                    <a:pt x="27" y="601"/>
                  </a:lnTo>
                  <a:lnTo>
                    <a:pt x="13" y="577"/>
                  </a:lnTo>
                  <a:lnTo>
                    <a:pt x="3" y="551"/>
                  </a:lnTo>
                  <a:lnTo>
                    <a:pt x="0" y="524"/>
                  </a:lnTo>
                  <a:lnTo>
                    <a:pt x="0" y="122"/>
                  </a:lnTo>
                  <a:lnTo>
                    <a:pt x="3" y="95"/>
                  </a:lnTo>
                  <a:lnTo>
                    <a:pt x="13" y="68"/>
                  </a:lnTo>
                  <a:lnTo>
                    <a:pt x="27" y="46"/>
                  </a:lnTo>
                  <a:lnTo>
                    <a:pt x="46" y="27"/>
                  </a:lnTo>
                  <a:lnTo>
                    <a:pt x="68" y="12"/>
                  </a:lnTo>
                  <a:lnTo>
                    <a:pt x="94" y="4"/>
                  </a:lnTo>
                  <a:lnTo>
                    <a:pt x="1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5504573" y="3494385"/>
              <a:ext cx="79722" cy="91596"/>
            </a:xfrm>
            <a:custGeom>
              <a:avLst/>
              <a:gdLst>
                <a:gd name="T0" fmla="*/ 123 w 564"/>
                <a:gd name="T1" fmla="*/ 0 h 646"/>
                <a:gd name="T2" fmla="*/ 441 w 564"/>
                <a:gd name="T3" fmla="*/ 0 h 646"/>
                <a:gd name="T4" fmla="*/ 469 w 564"/>
                <a:gd name="T5" fmla="*/ 4 h 646"/>
                <a:gd name="T6" fmla="*/ 495 w 564"/>
                <a:gd name="T7" fmla="*/ 12 h 646"/>
                <a:gd name="T8" fmla="*/ 518 w 564"/>
                <a:gd name="T9" fmla="*/ 27 h 646"/>
                <a:gd name="T10" fmla="*/ 536 w 564"/>
                <a:gd name="T11" fmla="*/ 46 h 646"/>
                <a:gd name="T12" fmla="*/ 552 w 564"/>
                <a:gd name="T13" fmla="*/ 68 h 646"/>
                <a:gd name="T14" fmla="*/ 560 w 564"/>
                <a:gd name="T15" fmla="*/ 95 h 646"/>
                <a:gd name="T16" fmla="*/ 564 w 564"/>
                <a:gd name="T17" fmla="*/ 122 h 646"/>
                <a:gd name="T18" fmla="*/ 564 w 564"/>
                <a:gd name="T19" fmla="*/ 524 h 646"/>
                <a:gd name="T20" fmla="*/ 560 w 564"/>
                <a:gd name="T21" fmla="*/ 551 h 646"/>
                <a:gd name="T22" fmla="*/ 552 w 564"/>
                <a:gd name="T23" fmla="*/ 577 h 646"/>
                <a:gd name="T24" fmla="*/ 536 w 564"/>
                <a:gd name="T25" fmla="*/ 601 h 646"/>
                <a:gd name="T26" fmla="*/ 518 w 564"/>
                <a:gd name="T27" fmla="*/ 619 h 646"/>
                <a:gd name="T28" fmla="*/ 495 w 564"/>
                <a:gd name="T29" fmla="*/ 634 h 646"/>
                <a:gd name="T30" fmla="*/ 469 w 564"/>
                <a:gd name="T31" fmla="*/ 642 h 646"/>
                <a:gd name="T32" fmla="*/ 441 w 564"/>
                <a:gd name="T33" fmla="*/ 646 h 646"/>
                <a:gd name="T34" fmla="*/ 123 w 564"/>
                <a:gd name="T35" fmla="*/ 646 h 646"/>
                <a:gd name="T36" fmla="*/ 95 w 564"/>
                <a:gd name="T37" fmla="*/ 642 h 646"/>
                <a:gd name="T38" fmla="*/ 69 w 564"/>
                <a:gd name="T39" fmla="*/ 634 h 646"/>
                <a:gd name="T40" fmla="*/ 47 w 564"/>
                <a:gd name="T41" fmla="*/ 619 h 646"/>
                <a:gd name="T42" fmla="*/ 28 w 564"/>
                <a:gd name="T43" fmla="*/ 601 h 646"/>
                <a:gd name="T44" fmla="*/ 14 w 564"/>
                <a:gd name="T45" fmla="*/ 577 h 646"/>
                <a:gd name="T46" fmla="*/ 4 w 564"/>
                <a:gd name="T47" fmla="*/ 551 h 646"/>
                <a:gd name="T48" fmla="*/ 0 w 564"/>
                <a:gd name="T49" fmla="*/ 524 h 646"/>
                <a:gd name="T50" fmla="*/ 0 w 564"/>
                <a:gd name="T51" fmla="*/ 122 h 646"/>
                <a:gd name="T52" fmla="*/ 4 w 564"/>
                <a:gd name="T53" fmla="*/ 95 h 646"/>
                <a:gd name="T54" fmla="*/ 14 w 564"/>
                <a:gd name="T55" fmla="*/ 68 h 646"/>
                <a:gd name="T56" fmla="*/ 28 w 564"/>
                <a:gd name="T57" fmla="*/ 46 h 646"/>
                <a:gd name="T58" fmla="*/ 47 w 564"/>
                <a:gd name="T59" fmla="*/ 27 h 646"/>
                <a:gd name="T60" fmla="*/ 69 w 564"/>
                <a:gd name="T61" fmla="*/ 12 h 646"/>
                <a:gd name="T62" fmla="*/ 95 w 564"/>
                <a:gd name="T63" fmla="*/ 4 h 646"/>
                <a:gd name="T64" fmla="*/ 123 w 564"/>
                <a:gd name="T65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4" h="646">
                  <a:moveTo>
                    <a:pt x="123" y="0"/>
                  </a:moveTo>
                  <a:lnTo>
                    <a:pt x="441" y="0"/>
                  </a:lnTo>
                  <a:lnTo>
                    <a:pt x="469" y="4"/>
                  </a:lnTo>
                  <a:lnTo>
                    <a:pt x="495" y="12"/>
                  </a:lnTo>
                  <a:lnTo>
                    <a:pt x="518" y="27"/>
                  </a:lnTo>
                  <a:lnTo>
                    <a:pt x="536" y="46"/>
                  </a:lnTo>
                  <a:lnTo>
                    <a:pt x="552" y="68"/>
                  </a:lnTo>
                  <a:lnTo>
                    <a:pt x="560" y="95"/>
                  </a:lnTo>
                  <a:lnTo>
                    <a:pt x="564" y="122"/>
                  </a:lnTo>
                  <a:lnTo>
                    <a:pt x="564" y="524"/>
                  </a:lnTo>
                  <a:lnTo>
                    <a:pt x="560" y="551"/>
                  </a:lnTo>
                  <a:lnTo>
                    <a:pt x="552" y="577"/>
                  </a:lnTo>
                  <a:lnTo>
                    <a:pt x="536" y="601"/>
                  </a:lnTo>
                  <a:lnTo>
                    <a:pt x="518" y="619"/>
                  </a:lnTo>
                  <a:lnTo>
                    <a:pt x="495" y="634"/>
                  </a:lnTo>
                  <a:lnTo>
                    <a:pt x="469" y="642"/>
                  </a:lnTo>
                  <a:lnTo>
                    <a:pt x="441" y="646"/>
                  </a:lnTo>
                  <a:lnTo>
                    <a:pt x="123" y="646"/>
                  </a:lnTo>
                  <a:lnTo>
                    <a:pt x="95" y="642"/>
                  </a:lnTo>
                  <a:lnTo>
                    <a:pt x="69" y="634"/>
                  </a:lnTo>
                  <a:lnTo>
                    <a:pt x="47" y="619"/>
                  </a:lnTo>
                  <a:lnTo>
                    <a:pt x="28" y="601"/>
                  </a:lnTo>
                  <a:lnTo>
                    <a:pt x="14" y="577"/>
                  </a:lnTo>
                  <a:lnTo>
                    <a:pt x="4" y="551"/>
                  </a:lnTo>
                  <a:lnTo>
                    <a:pt x="0" y="524"/>
                  </a:lnTo>
                  <a:lnTo>
                    <a:pt x="0" y="122"/>
                  </a:lnTo>
                  <a:lnTo>
                    <a:pt x="4" y="95"/>
                  </a:lnTo>
                  <a:lnTo>
                    <a:pt x="14" y="68"/>
                  </a:lnTo>
                  <a:lnTo>
                    <a:pt x="28" y="46"/>
                  </a:lnTo>
                  <a:lnTo>
                    <a:pt x="47" y="27"/>
                  </a:lnTo>
                  <a:lnTo>
                    <a:pt x="69" y="12"/>
                  </a:lnTo>
                  <a:lnTo>
                    <a:pt x="95" y="4"/>
                  </a:lnTo>
                  <a:lnTo>
                    <a:pt x="1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5080517" y="3141853"/>
              <a:ext cx="641172" cy="588589"/>
            </a:xfrm>
            <a:custGeom>
              <a:avLst/>
              <a:gdLst>
                <a:gd name="T0" fmla="*/ 910 w 4536"/>
                <a:gd name="T1" fmla="*/ 2229 h 4165"/>
                <a:gd name="T2" fmla="*/ 776 w 4536"/>
                <a:gd name="T3" fmla="*/ 2338 h 4165"/>
                <a:gd name="T4" fmla="*/ 730 w 4536"/>
                <a:gd name="T5" fmla="*/ 2497 h 4165"/>
                <a:gd name="T6" fmla="*/ 726 w 4536"/>
                <a:gd name="T7" fmla="*/ 2722 h 4165"/>
                <a:gd name="T8" fmla="*/ 713 w 4536"/>
                <a:gd name="T9" fmla="*/ 2775 h 4165"/>
                <a:gd name="T10" fmla="*/ 623 w 4536"/>
                <a:gd name="T11" fmla="*/ 2818 h 4165"/>
                <a:gd name="T12" fmla="*/ 408 w 4536"/>
                <a:gd name="T13" fmla="*/ 2836 h 4165"/>
                <a:gd name="T14" fmla="*/ 422 w 4536"/>
                <a:gd name="T15" fmla="*/ 3859 h 4165"/>
                <a:gd name="T16" fmla="*/ 4028 w 4536"/>
                <a:gd name="T17" fmla="*/ 3909 h 4165"/>
                <a:gd name="T18" fmla="*/ 4124 w 4536"/>
                <a:gd name="T19" fmla="*/ 3836 h 4165"/>
                <a:gd name="T20" fmla="*/ 4125 w 4536"/>
                <a:gd name="T21" fmla="*/ 2832 h 4165"/>
                <a:gd name="T22" fmla="*/ 3847 w 4536"/>
                <a:gd name="T23" fmla="*/ 2817 h 4165"/>
                <a:gd name="T24" fmla="*/ 3809 w 4536"/>
                <a:gd name="T25" fmla="*/ 2775 h 4165"/>
                <a:gd name="T26" fmla="*/ 3809 w 4536"/>
                <a:gd name="T27" fmla="*/ 2573 h 4165"/>
                <a:gd name="T28" fmla="*/ 3791 w 4536"/>
                <a:gd name="T29" fmla="*/ 2408 h 4165"/>
                <a:gd name="T30" fmla="*/ 3716 w 4536"/>
                <a:gd name="T31" fmla="*/ 2277 h 4165"/>
                <a:gd name="T32" fmla="*/ 3535 w 4536"/>
                <a:gd name="T33" fmla="*/ 2206 h 4165"/>
                <a:gd name="T34" fmla="*/ 2982 w 4536"/>
                <a:gd name="T35" fmla="*/ 2206 h 4165"/>
                <a:gd name="T36" fmla="*/ 2803 w 4536"/>
                <a:gd name="T37" fmla="*/ 2277 h 4165"/>
                <a:gd name="T38" fmla="*/ 2725 w 4536"/>
                <a:gd name="T39" fmla="*/ 2408 h 4165"/>
                <a:gd name="T40" fmla="*/ 2707 w 4536"/>
                <a:gd name="T41" fmla="*/ 2573 h 4165"/>
                <a:gd name="T42" fmla="*/ 2705 w 4536"/>
                <a:gd name="T43" fmla="*/ 2763 h 4165"/>
                <a:gd name="T44" fmla="*/ 2667 w 4536"/>
                <a:gd name="T45" fmla="*/ 2811 h 4165"/>
                <a:gd name="T46" fmla="*/ 1865 w 4536"/>
                <a:gd name="T47" fmla="*/ 2810 h 4165"/>
                <a:gd name="T48" fmla="*/ 1829 w 4536"/>
                <a:gd name="T49" fmla="*/ 2755 h 4165"/>
                <a:gd name="T50" fmla="*/ 1826 w 4536"/>
                <a:gd name="T51" fmla="*/ 2535 h 4165"/>
                <a:gd name="T52" fmla="*/ 1789 w 4536"/>
                <a:gd name="T53" fmla="*/ 2367 h 4165"/>
                <a:gd name="T54" fmla="*/ 1673 w 4536"/>
                <a:gd name="T55" fmla="*/ 2246 h 4165"/>
                <a:gd name="T56" fmla="*/ 1444 w 4536"/>
                <a:gd name="T57" fmla="*/ 2199 h 4165"/>
                <a:gd name="T58" fmla="*/ 1448 w 4536"/>
                <a:gd name="T59" fmla="*/ 256 h 4165"/>
                <a:gd name="T60" fmla="*/ 1436 w 4536"/>
                <a:gd name="T61" fmla="*/ 267 h 4165"/>
                <a:gd name="T62" fmla="*/ 1444 w 4536"/>
                <a:gd name="T63" fmla="*/ 538 h 4165"/>
                <a:gd name="T64" fmla="*/ 3079 w 4536"/>
                <a:gd name="T65" fmla="*/ 540 h 4165"/>
                <a:gd name="T66" fmla="*/ 3094 w 4536"/>
                <a:gd name="T67" fmla="*/ 537 h 4165"/>
                <a:gd name="T68" fmla="*/ 3098 w 4536"/>
                <a:gd name="T69" fmla="*/ 267 h 4165"/>
                <a:gd name="T70" fmla="*/ 1453 w 4536"/>
                <a:gd name="T71" fmla="*/ 256 h 4165"/>
                <a:gd name="T72" fmla="*/ 3229 w 4536"/>
                <a:gd name="T73" fmla="*/ 35 h 4165"/>
                <a:gd name="T74" fmla="*/ 3352 w 4536"/>
                <a:gd name="T75" fmla="*/ 209 h 4165"/>
                <a:gd name="T76" fmla="*/ 3360 w 4536"/>
                <a:gd name="T77" fmla="*/ 537 h 4165"/>
                <a:gd name="T78" fmla="*/ 3374 w 4536"/>
                <a:gd name="T79" fmla="*/ 540 h 4165"/>
                <a:gd name="T80" fmla="*/ 4423 w 4536"/>
                <a:gd name="T81" fmla="*/ 570 h 4165"/>
                <a:gd name="T82" fmla="*/ 4531 w 4536"/>
                <a:gd name="T83" fmla="*/ 725 h 4165"/>
                <a:gd name="T84" fmla="*/ 4501 w 4536"/>
                <a:gd name="T85" fmla="*/ 2711 h 4165"/>
                <a:gd name="T86" fmla="*/ 4402 w 4536"/>
                <a:gd name="T87" fmla="*/ 2799 h 4165"/>
                <a:gd name="T88" fmla="*/ 4384 w 4536"/>
                <a:gd name="T89" fmla="*/ 2865 h 4165"/>
                <a:gd name="T90" fmla="*/ 4326 w 4536"/>
                <a:gd name="T91" fmla="*/ 4003 h 4165"/>
                <a:gd name="T92" fmla="*/ 4132 w 4536"/>
                <a:gd name="T93" fmla="*/ 4150 h 4165"/>
                <a:gd name="T94" fmla="*/ 404 w 4536"/>
                <a:gd name="T95" fmla="*/ 4150 h 4165"/>
                <a:gd name="T96" fmla="*/ 209 w 4536"/>
                <a:gd name="T97" fmla="*/ 4003 h 4165"/>
                <a:gd name="T98" fmla="*/ 152 w 4536"/>
                <a:gd name="T99" fmla="*/ 2836 h 4165"/>
                <a:gd name="T100" fmla="*/ 117 w 4536"/>
                <a:gd name="T101" fmla="*/ 2789 h 4165"/>
                <a:gd name="T102" fmla="*/ 14 w 4536"/>
                <a:gd name="T103" fmla="*/ 2669 h 4165"/>
                <a:gd name="T104" fmla="*/ 14 w 4536"/>
                <a:gd name="T105" fmla="*/ 687 h 4165"/>
                <a:gd name="T106" fmla="*/ 147 w 4536"/>
                <a:gd name="T107" fmla="*/ 553 h 4165"/>
                <a:gd name="T108" fmla="*/ 1167 w 4536"/>
                <a:gd name="T109" fmla="*/ 538 h 4165"/>
                <a:gd name="T110" fmla="*/ 1184 w 4536"/>
                <a:gd name="T111" fmla="*/ 209 h 4165"/>
                <a:gd name="T112" fmla="*/ 1307 w 4536"/>
                <a:gd name="T113" fmla="*/ 35 h 4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536" h="4165">
                  <a:moveTo>
                    <a:pt x="1111" y="2199"/>
                  </a:moveTo>
                  <a:lnTo>
                    <a:pt x="1052" y="2200"/>
                  </a:lnTo>
                  <a:lnTo>
                    <a:pt x="998" y="2206"/>
                  </a:lnTo>
                  <a:lnTo>
                    <a:pt x="951" y="2215"/>
                  </a:lnTo>
                  <a:lnTo>
                    <a:pt x="910" y="2229"/>
                  </a:lnTo>
                  <a:lnTo>
                    <a:pt x="874" y="2246"/>
                  </a:lnTo>
                  <a:lnTo>
                    <a:pt x="842" y="2265"/>
                  </a:lnTo>
                  <a:lnTo>
                    <a:pt x="816" y="2287"/>
                  </a:lnTo>
                  <a:lnTo>
                    <a:pt x="794" y="2310"/>
                  </a:lnTo>
                  <a:lnTo>
                    <a:pt x="776" y="2338"/>
                  </a:lnTo>
                  <a:lnTo>
                    <a:pt x="761" y="2367"/>
                  </a:lnTo>
                  <a:lnTo>
                    <a:pt x="750" y="2397"/>
                  </a:lnTo>
                  <a:lnTo>
                    <a:pt x="741" y="2430"/>
                  </a:lnTo>
                  <a:lnTo>
                    <a:pt x="735" y="2463"/>
                  </a:lnTo>
                  <a:lnTo>
                    <a:pt x="730" y="2497"/>
                  </a:lnTo>
                  <a:lnTo>
                    <a:pt x="728" y="2535"/>
                  </a:lnTo>
                  <a:lnTo>
                    <a:pt x="726" y="2570"/>
                  </a:lnTo>
                  <a:lnTo>
                    <a:pt x="726" y="2607"/>
                  </a:lnTo>
                  <a:lnTo>
                    <a:pt x="726" y="2719"/>
                  </a:lnTo>
                  <a:lnTo>
                    <a:pt x="726" y="2722"/>
                  </a:lnTo>
                  <a:lnTo>
                    <a:pt x="726" y="2727"/>
                  </a:lnTo>
                  <a:lnTo>
                    <a:pt x="725" y="2737"/>
                  </a:lnTo>
                  <a:lnTo>
                    <a:pt x="722" y="2749"/>
                  </a:lnTo>
                  <a:lnTo>
                    <a:pt x="718" y="2762"/>
                  </a:lnTo>
                  <a:lnTo>
                    <a:pt x="713" y="2775"/>
                  </a:lnTo>
                  <a:lnTo>
                    <a:pt x="703" y="2788"/>
                  </a:lnTo>
                  <a:lnTo>
                    <a:pt x="689" y="2800"/>
                  </a:lnTo>
                  <a:lnTo>
                    <a:pt x="671" y="2810"/>
                  </a:lnTo>
                  <a:lnTo>
                    <a:pt x="651" y="2815"/>
                  </a:lnTo>
                  <a:lnTo>
                    <a:pt x="623" y="2818"/>
                  </a:lnTo>
                  <a:lnTo>
                    <a:pt x="429" y="2818"/>
                  </a:lnTo>
                  <a:lnTo>
                    <a:pt x="419" y="2819"/>
                  </a:lnTo>
                  <a:lnTo>
                    <a:pt x="413" y="2825"/>
                  </a:lnTo>
                  <a:lnTo>
                    <a:pt x="409" y="2830"/>
                  </a:lnTo>
                  <a:lnTo>
                    <a:pt x="408" y="2836"/>
                  </a:lnTo>
                  <a:lnTo>
                    <a:pt x="408" y="2840"/>
                  </a:lnTo>
                  <a:lnTo>
                    <a:pt x="408" y="2841"/>
                  </a:lnTo>
                  <a:lnTo>
                    <a:pt x="408" y="3810"/>
                  </a:lnTo>
                  <a:lnTo>
                    <a:pt x="411" y="3836"/>
                  </a:lnTo>
                  <a:lnTo>
                    <a:pt x="422" y="3859"/>
                  </a:lnTo>
                  <a:lnTo>
                    <a:pt x="437" y="3880"/>
                  </a:lnTo>
                  <a:lnTo>
                    <a:pt x="456" y="3895"/>
                  </a:lnTo>
                  <a:lnTo>
                    <a:pt x="480" y="3905"/>
                  </a:lnTo>
                  <a:lnTo>
                    <a:pt x="506" y="3909"/>
                  </a:lnTo>
                  <a:lnTo>
                    <a:pt x="4028" y="3909"/>
                  </a:lnTo>
                  <a:lnTo>
                    <a:pt x="4055" y="3905"/>
                  </a:lnTo>
                  <a:lnTo>
                    <a:pt x="4078" y="3895"/>
                  </a:lnTo>
                  <a:lnTo>
                    <a:pt x="4099" y="3880"/>
                  </a:lnTo>
                  <a:lnTo>
                    <a:pt x="4114" y="3859"/>
                  </a:lnTo>
                  <a:lnTo>
                    <a:pt x="4124" y="3836"/>
                  </a:lnTo>
                  <a:lnTo>
                    <a:pt x="4128" y="3810"/>
                  </a:lnTo>
                  <a:lnTo>
                    <a:pt x="4128" y="2844"/>
                  </a:lnTo>
                  <a:lnTo>
                    <a:pt x="4128" y="2843"/>
                  </a:lnTo>
                  <a:lnTo>
                    <a:pt x="4128" y="2837"/>
                  </a:lnTo>
                  <a:lnTo>
                    <a:pt x="4125" y="2832"/>
                  </a:lnTo>
                  <a:lnTo>
                    <a:pt x="4121" y="2825"/>
                  </a:lnTo>
                  <a:lnTo>
                    <a:pt x="4114" y="2821"/>
                  </a:lnTo>
                  <a:lnTo>
                    <a:pt x="4101" y="2818"/>
                  </a:lnTo>
                  <a:lnTo>
                    <a:pt x="3864" y="2818"/>
                  </a:lnTo>
                  <a:lnTo>
                    <a:pt x="3847" y="2817"/>
                  </a:lnTo>
                  <a:lnTo>
                    <a:pt x="3833" y="2811"/>
                  </a:lnTo>
                  <a:lnTo>
                    <a:pt x="3823" y="2803"/>
                  </a:lnTo>
                  <a:lnTo>
                    <a:pt x="3816" y="2795"/>
                  </a:lnTo>
                  <a:lnTo>
                    <a:pt x="3812" y="2785"/>
                  </a:lnTo>
                  <a:lnTo>
                    <a:pt x="3809" y="2775"/>
                  </a:lnTo>
                  <a:lnTo>
                    <a:pt x="3809" y="2767"/>
                  </a:lnTo>
                  <a:lnTo>
                    <a:pt x="3809" y="2762"/>
                  </a:lnTo>
                  <a:lnTo>
                    <a:pt x="3809" y="2760"/>
                  </a:lnTo>
                  <a:lnTo>
                    <a:pt x="3809" y="2607"/>
                  </a:lnTo>
                  <a:lnTo>
                    <a:pt x="3809" y="2573"/>
                  </a:lnTo>
                  <a:lnTo>
                    <a:pt x="3808" y="2539"/>
                  </a:lnTo>
                  <a:lnTo>
                    <a:pt x="3807" y="2504"/>
                  </a:lnTo>
                  <a:lnTo>
                    <a:pt x="3804" y="2471"/>
                  </a:lnTo>
                  <a:lnTo>
                    <a:pt x="3798" y="2438"/>
                  </a:lnTo>
                  <a:lnTo>
                    <a:pt x="3791" y="2408"/>
                  </a:lnTo>
                  <a:lnTo>
                    <a:pt x="3783" y="2378"/>
                  </a:lnTo>
                  <a:lnTo>
                    <a:pt x="3771" y="2350"/>
                  </a:lnTo>
                  <a:lnTo>
                    <a:pt x="3756" y="2324"/>
                  </a:lnTo>
                  <a:lnTo>
                    <a:pt x="3738" y="2299"/>
                  </a:lnTo>
                  <a:lnTo>
                    <a:pt x="3716" y="2277"/>
                  </a:lnTo>
                  <a:lnTo>
                    <a:pt x="3689" y="2258"/>
                  </a:lnTo>
                  <a:lnTo>
                    <a:pt x="3658" y="2240"/>
                  </a:lnTo>
                  <a:lnTo>
                    <a:pt x="3623" y="2226"/>
                  </a:lnTo>
                  <a:lnTo>
                    <a:pt x="3582" y="2214"/>
                  </a:lnTo>
                  <a:lnTo>
                    <a:pt x="3535" y="2206"/>
                  </a:lnTo>
                  <a:lnTo>
                    <a:pt x="3483" y="2200"/>
                  </a:lnTo>
                  <a:lnTo>
                    <a:pt x="3425" y="2199"/>
                  </a:lnTo>
                  <a:lnTo>
                    <a:pt x="3091" y="2199"/>
                  </a:lnTo>
                  <a:lnTo>
                    <a:pt x="3033" y="2200"/>
                  </a:lnTo>
                  <a:lnTo>
                    <a:pt x="2982" y="2206"/>
                  </a:lnTo>
                  <a:lnTo>
                    <a:pt x="2936" y="2214"/>
                  </a:lnTo>
                  <a:lnTo>
                    <a:pt x="2896" y="2226"/>
                  </a:lnTo>
                  <a:lnTo>
                    <a:pt x="2860" y="2240"/>
                  </a:lnTo>
                  <a:lnTo>
                    <a:pt x="2829" y="2258"/>
                  </a:lnTo>
                  <a:lnTo>
                    <a:pt x="2803" y="2277"/>
                  </a:lnTo>
                  <a:lnTo>
                    <a:pt x="2781" y="2299"/>
                  </a:lnTo>
                  <a:lnTo>
                    <a:pt x="2762" y="2324"/>
                  </a:lnTo>
                  <a:lnTo>
                    <a:pt x="2747" y="2350"/>
                  </a:lnTo>
                  <a:lnTo>
                    <a:pt x="2734" y="2378"/>
                  </a:lnTo>
                  <a:lnTo>
                    <a:pt x="2725" y="2408"/>
                  </a:lnTo>
                  <a:lnTo>
                    <a:pt x="2718" y="2438"/>
                  </a:lnTo>
                  <a:lnTo>
                    <a:pt x="2714" y="2471"/>
                  </a:lnTo>
                  <a:lnTo>
                    <a:pt x="2710" y="2504"/>
                  </a:lnTo>
                  <a:lnTo>
                    <a:pt x="2708" y="2539"/>
                  </a:lnTo>
                  <a:lnTo>
                    <a:pt x="2707" y="2573"/>
                  </a:lnTo>
                  <a:lnTo>
                    <a:pt x="2707" y="2607"/>
                  </a:lnTo>
                  <a:lnTo>
                    <a:pt x="2707" y="2748"/>
                  </a:lnTo>
                  <a:lnTo>
                    <a:pt x="2707" y="2749"/>
                  </a:lnTo>
                  <a:lnTo>
                    <a:pt x="2707" y="2755"/>
                  </a:lnTo>
                  <a:lnTo>
                    <a:pt x="2705" y="2763"/>
                  </a:lnTo>
                  <a:lnTo>
                    <a:pt x="2703" y="2773"/>
                  </a:lnTo>
                  <a:lnTo>
                    <a:pt x="2698" y="2782"/>
                  </a:lnTo>
                  <a:lnTo>
                    <a:pt x="2692" y="2793"/>
                  </a:lnTo>
                  <a:lnTo>
                    <a:pt x="2681" y="2803"/>
                  </a:lnTo>
                  <a:lnTo>
                    <a:pt x="2667" y="2811"/>
                  </a:lnTo>
                  <a:lnTo>
                    <a:pt x="2649" y="2817"/>
                  </a:lnTo>
                  <a:lnTo>
                    <a:pt x="2627" y="2818"/>
                  </a:lnTo>
                  <a:lnTo>
                    <a:pt x="1905" y="2818"/>
                  </a:lnTo>
                  <a:lnTo>
                    <a:pt x="1881" y="2815"/>
                  </a:lnTo>
                  <a:lnTo>
                    <a:pt x="1865" y="2810"/>
                  </a:lnTo>
                  <a:lnTo>
                    <a:pt x="1851" y="2800"/>
                  </a:lnTo>
                  <a:lnTo>
                    <a:pt x="1841" y="2788"/>
                  </a:lnTo>
                  <a:lnTo>
                    <a:pt x="1836" y="2775"/>
                  </a:lnTo>
                  <a:lnTo>
                    <a:pt x="1832" y="2764"/>
                  </a:lnTo>
                  <a:lnTo>
                    <a:pt x="1829" y="2755"/>
                  </a:lnTo>
                  <a:lnTo>
                    <a:pt x="1829" y="2748"/>
                  </a:lnTo>
                  <a:lnTo>
                    <a:pt x="1829" y="2746"/>
                  </a:lnTo>
                  <a:lnTo>
                    <a:pt x="1829" y="2607"/>
                  </a:lnTo>
                  <a:lnTo>
                    <a:pt x="1827" y="2570"/>
                  </a:lnTo>
                  <a:lnTo>
                    <a:pt x="1826" y="2535"/>
                  </a:lnTo>
                  <a:lnTo>
                    <a:pt x="1823" y="2497"/>
                  </a:lnTo>
                  <a:lnTo>
                    <a:pt x="1818" y="2463"/>
                  </a:lnTo>
                  <a:lnTo>
                    <a:pt x="1811" y="2430"/>
                  </a:lnTo>
                  <a:lnTo>
                    <a:pt x="1801" y="2397"/>
                  </a:lnTo>
                  <a:lnTo>
                    <a:pt x="1789" y="2367"/>
                  </a:lnTo>
                  <a:lnTo>
                    <a:pt x="1772" y="2338"/>
                  </a:lnTo>
                  <a:lnTo>
                    <a:pt x="1754" y="2310"/>
                  </a:lnTo>
                  <a:lnTo>
                    <a:pt x="1731" y="2287"/>
                  </a:lnTo>
                  <a:lnTo>
                    <a:pt x="1705" y="2265"/>
                  </a:lnTo>
                  <a:lnTo>
                    <a:pt x="1673" y="2246"/>
                  </a:lnTo>
                  <a:lnTo>
                    <a:pt x="1639" y="2229"/>
                  </a:lnTo>
                  <a:lnTo>
                    <a:pt x="1597" y="2215"/>
                  </a:lnTo>
                  <a:lnTo>
                    <a:pt x="1552" y="2206"/>
                  </a:lnTo>
                  <a:lnTo>
                    <a:pt x="1501" y="2200"/>
                  </a:lnTo>
                  <a:lnTo>
                    <a:pt x="1444" y="2199"/>
                  </a:lnTo>
                  <a:lnTo>
                    <a:pt x="1111" y="2199"/>
                  </a:lnTo>
                  <a:close/>
                  <a:moveTo>
                    <a:pt x="1453" y="256"/>
                  </a:moveTo>
                  <a:lnTo>
                    <a:pt x="1453" y="256"/>
                  </a:lnTo>
                  <a:lnTo>
                    <a:pt x="1451" y="256"/>
                  </a:lnTo>
                  <a:lnTo>
                    <a:pt x="1448" y="256"/>
                  </a:lnTo>
                  <a:lnTo>
                    <a:pt x="1446" y="256"/>
                  </a:lnTo>
                  <a:lnTo>
                    <a:pt x="1443" y="259"/>
                  </a:lnTo>
                  <a:lnTo>
                    <a:pt x="1440" y="260"/>
                  </a:lnTo>
                  <a:lnTo>
                    <a:pt x="1437" y="263"/>
                  </a:lnTo>
                  <a:lnTo>
                    <a:pt x="1436" y="267"/>
                  </a:lnTo>
                  <a:lnTo>
                    <a:pt x="1436" y="273"/>
                  </a:lnTo>
                  <a:lnTo>
                    <a:pt x="1436" y="513"/>
                  </a:lnTo>
                  <a:lnTo>
                    <a:pt x="1437" y="526"/>
                  </a:lnTo>
                  <a:lnTo>
                    <a:pt x="1440" y="534"/>
                  </a:lnTo>
                  <a:lnTo>
                    <a:pt x="1444" y="538"/>
                  </a:lnTo>
                  <a:lnTo>
                    <a:pt x="1450" y="541"/>
                  </a:lnTo>
                  <a:lnTo>
                    <a:pt x="1453" y="541"/>
                  </a:lnTo>
                  <a:lnTo>
                    <a:pt x="1454" y="541"/>
                  </a:lnTo>
                  <a:lnTo>
                    <a:pt x="3079" y="540"/>
                  </a:lnTo>
                  <a:lnTo>
                    <a:pt x="3079" y="540"/>
                  </a:lnTo>
                  <a:lnTo>
                    <a:pt x="3082" y="540"/>
                  </a:lnTo>
                  <a:lnTo>
                    <a:pt x="3084" y="540"/>
                  </a:lnTo>
                  <a:lnTo>
                    <a:pt x="3087" y="538"/>
                  </a:lnTo>
                  <a:lnTo>
                    <a:pt x="3091" y="538"/>
                  </a:lnTo>
                  <a:lnTo>
                    <a:pt x="3094" y="537"/>
                  </a:lnTo>
                  <a:lnTo>
                    <a:pt x="3097" y="534"/>
                  </a:lnTo>
                  <a:lnTo>
                    <a:pt x="3098" y="531"/>
                  </a:lnTo>
                  <a:lnTo>
                    <a:pt x="3100" y="527"/>
                  </a:lnTo>
                  <a:lnTo>
                    <a:pt x="3100" y="278"/>
                  </a:lnTo>
                  <a:lnTo>
                    <a:pt x="3098" y="267"/>
                  </a:lnTo>
                  <a:lnTo>
                    <a:pt x="3094" y="260"/>
                  </a:lnTo>
                  <a:lnTo>
                    <a:pt x="3089" y="258"/>
                  </a:lnTo>
                  <a:lnTo>
                    <a:pt x="3086" y="256"/>
                  </a:lnTo>
                  <a:lnTo>
                    <a:pt x="3083" y="256"/>
                  </a:lnTo>
                  <a:lnTo>
                    <a:pt x="1453" y="256"/>
                  </a:lnTo>
                  <a:close/>
                  <a:moveTo>
                    <a:pt x="1436" y="0"/>
                  </a:moveTo>
                  <a:lnTo>
                    <a:pt x="3100" y="0"/>
                  </a:lnTo>
                  <a:lnTo>
                    <a:pt x="3145" y="4"/>
                  </a:lnTo>
                  <a:lnTo>
                    <a:pt x="3189" y="15"/>
                  </a:lnTo>
                  <a:lnTo>
                    <a:pt x="3229" y="35"/>
                  </a:lnTo>
                  <a:lnTo>
                    <a:pt x="3265" y="59"/>
                  </a:lnTo>
                  <a:lnTo>
                    <a:pt x="3295" y="91"/>
                  </a:lnTo>
                  <a:lnTo>
                    <a:pt x="3320" y="127"/>
                  </a:lnTo>
                  <a:lnTo>
                    <a:pt x="3339" y="167"/>
                  </a:lnTo>
                  <a:lnTo>
                    <a:pt x="3352" y="209"/>
                  </a:lnTo>
                  <a:lnTo>
                    <a:pt x="3356" y="256"/>
                  </a:lnTo>
                  <a:lnTo>
                    <a:pt x="3356" y="527"/>
                  </a:lnTo>
                  <a:lnTo>
                    <a:pt x="3356" y="531"/>
                  </a:lnTo>
                  <a:lnTo>
                    <a:pt x="3359" y="534"/>
                  </a:lnTo>
                  <a:lnTo>
                    <a:pt x="3360" y="537"/>
                  </a:lnTo>
                  <a:lnTo>
                    <a:pt x="3364" y="538"/>
                  </a:lnTo>
                  <a:lnTo>
                    <a:pt x="3367" y="540"/>
                  </a:lnTo>
                  <a:lnTo>
                    <a:pt x="3370" y="540"/>
                  </a:lnTo>
                  <a:lnTo>
                    <a:pt x="3372" y="540"/>
                  </a:lnTo>
                  <a:lnTo>
                    <a:pt x="3374" y="540"/>
                  </a:lnTo>
                  <a:lnTo>
                    <a:pt x="3375" y="540"/>
                  </a:lnTo>
                  <a:lnTo>
                    <a:pt x="4308" y="540"/>
                  </a:lnTo>
                  <a:lnTo>
                    <a:pt x="4350" y="542"/>
                  </a:lnTo>
                  <a:lnTo>
                    <a:pt x="4387" y="553"/>
                  </a:lnTo>
                  <a:lnTo>
                    <a:pt x="4423" y="570"/>
                  </a:lnTo>
                  <a:lnTo>
                    <a:pt x="4454" y="593"/>
                  </a:lnTo>
                  <a:lnTo>
                    <a:pt x="4482" y="621"/>
                  </a:lnTo>
                  <a:lnTo>
                    <a:pt x="4504" y="651"/>
                  </a:lnTo>
                  <a:lnTo>
                    <a:pt x="4520" y="687"/>
                  </a:lnTo>
                  <a:lnTo>
                    <a:pt x="4531" y="725"/>
                  </a:lnTo>
                  <a:lnTo>
                    <a:pt x="4536" y="765"/>
                  </a:lnTo>
                  <a:lnTo>
                    <a:pt x="4536" y="2592"/>
                  </a:lnTo>
                  <a:lnTo>
                    <a:pt x="4531" y="2635"/>
                  </a:lnTo>
                  <a:lnTo>
                    <a:pt x="4519" y="2675"/>
                  </a:lnTo>
                  <a:lnTo>
                    <a:pt x="4501" y="2711"/>
                  </a:lnTo>
                  <a:lnTo>
                    <a:pt x="4476" y="2744"/>
                  </a:lnTo>
                  <a:lnTo>
                    <a:pt x="4446" y="2771"/>
                  </a:lnTo>
                  <a:lnTo>
                    <a:pt x="4412" y="2793"/>
                  </a:lnTo>
                  <a:lnTo>
                    <a:pt x="4407" y="2795"/>
                  </a:lnTo>
                  <a:lnTo>
                    <a:pt x="4402" y="2799"/>
                  </a:lnTo>
                  <a:lnTo>
                    <a:pt x="4398" y="2804"/>
                  </a:lnTo>
                  <a:lnTo>
                    <a:pt x="4392" y="2814"/>
                  </a:lnTo>
                  <a:lnTo>
                    <a:pt x="4388" y="2826"/>
                  </a:lnTo>
                  <a:lnTo>
                    <a:pt x="4385" y="2843"/>
                  </a:lnTo>
                  <a:lnTo>
                    <a:pt x="4384" y="2865"/>
                  </a:lnTo>
                  <a:lnTo>
                    <a:pt x="4384" y="3810"/>
                  </a:lnTo>
                  <a:lnTo>
                    <a:pt x="4380" y="3862"/>
                  </a:lnTo>
                  <a:lnTo>
                    <a:pt x="4369" y="3912"/>
                  </a:lnTo>
                  <a:lnTo>
                    <a:pt x="4351" y="3960"/>
                  </a:lnTo>
                  <a:lnTo>
                    <a:pt x="4326" y="4003"/>
                  </a:lnTo>
                  <a:lnTo>
                    <a:pt x="4297" y="4042"/>
                  </a:lnTo>
                  <a:lnTo>
                    <a:pt x="4261" y="4077"/>
                  </a:lnTo>
                  <a:lnTo>
                    <a:pt x="4221" y="4107"/>
                  </a:lnTo>
                  <a:lnTo>
                    <a:pt x="4179" y="4132"/>
                  </a:lnTo>
                  <a:lnTo>
                    <a:pt x="4132" y="4150"/>
                  </a:lnTo>
                  <a:lnTo>
                    <a:pt x="4081" y="4161"/>
                  </a:lnTo>
                  <a:lnTo>
                    <a:pt x="4028" y="4165"/>
                  </a:lnTo>
                  <a:lnTo>
                    <a:pt x="506" y="4165"/>
                  </a:lnTo>
                  <a:lnTo>
                    <a:pt x="453" y="4161"/>
                  </a:lnTo>
                  <a:lnTo>
                    <a:pt x="404" y="4150"/>
                  </a:lnTo>
                  <a:lnTo>
                    <a:pt x="357" y="4132"/>
                  </a:lnTo>
                  <a:lnTo>
                    <a:pt x="313" y="4107"/>
                  </a:lnTo>
                  <a:lnTo>
                    <a:pt x="274" y="4077"/>
                  </a:lnTo>
                  <a:lnTo>
                    <a:pt x="238" y="4042"/>
                  </a:lnTo>
                  <a:lnTo>
                    <a:pt x="209" y="4003"/>
                  </a:lnTo>
                  <a:lnTo>
                    <a:pt x="185" y="3960"/>
                  </a:lnTo>
                  <a:lnTo>
                    <a:pt x="167" y="3912"/>
                  </a:lnTo>
                  <a:lnTo>
                    <a:pt x="156" y="3862"/>
                  </a:lnTo>
                  <a:lnTo>
                    <a:pt x="152" y="3810"/>
                  </a:lnTo>
                  <a:lnTo>
                    <a:pt x="152" y="2836"/>
                  </a:lnTo>
                  <a:lnTo>
                    <a:pt x="149" y="2821"/>
                  </a:lnTo>
                  <a:lnTo>
                    <a:pt x="143" y="2810"/>
                  </a:lnTo>
                  <a:lnTo>
                    <a:pt x="135" y="2800"/>
                  </a:lnTo>
                  <a:lnTo>
                    <a:pt x="127" y="2795"/>
                  </a:lnTo>
                  <a:lnTo>
                    <a:pt x="117" y="2789"/>
                  </a:lnTo>
                  <a:lnTo>
                    <a:pt x="109" y="2785"/>
                  </a:lnTo>
                  <a:lnTo>
                    <a:pt x="79" y="2763"/>
                  </a:lnTo>
                  <a:lnTo>
                    <a:pt x="52" y="2735"/>
                  </a:lnTo>
                  <a:lnTo>
                    <a:pt x="30" y="2704"/>
                  </a:lnTo>
                  <a:lnTo>
                    <a:pt x="14" y="2669"/>
                  </a:lnTo>
                  <a:lnTo>
                    <a:pt x="4" y="2632"/>
                  </a:lnTo>
                  <a:lnTo>
                    <a:pt x="0" y="2592"/>
                  </a:lnTo>
                  <a:lnTo>
                    <a:pt x="0" y="765"/>
                  </a:lnTo>
                  <a:lnTo>
                    <a:pt x="4" y="725"/>
                  </a:lnTo>
                  <a:lnTo>
                    <a:pt x="14" y="687"/>
                  </a:lnTo>
                  <a:lnTo>
                    <a:pt x="32" y="651"/>
                  </a:lnTo>
                  <a:lnTo>
                    <a:pt x="54" y="621"/>
                  </a:lnTo>
                  <a:lnTo>
                    <a:pt x="81" y="593"/>
                  </a:lnTo>
                  <a:lnTo>
                    <a:pt x="113" y="570"/>
                  </a:lnTo>
                  <a:lnTo>
                    <a:pt x="147" y="553"/>
                  </a:lnTo>
                  <a:lnTo>
                    <a:pt x="186" y="542"/>
                  </a:lnTo>
                  <a:lnTo>
                    <a:pt x="227" y="540"/>
                  </a:lnTo>
                  <a:lnTo>
                    <a:pt x="1162" y="540"/>
                  </a:lnTo>
                  <a:lnTo>
                    <a:pt x="1163" y="540"/>
                  </a:lnTo>
                  <a:lnTo>
                    <a:pt x="1167" y="538"/>
                  </a:lnTo>
                  <a:lnTo>
                    <a:pt x="1173" y="534"/>
                  </a:lnTo>
                  <a:lnTo>
                    <a:pt x="1177" y="527"/>
                  </a:lnTo>
                  <a:lnTo>
                    <a:pt x="1180" y="516"/>
                  </a:lnTo>
                  <a:lnTo>
                    <a:pt x="1180" y="256"/>
                  </a:lnTo>
                  <a:lnTo>
                    <a:pt x="1184" y="209"/>
                  </a:lnTo>
                  <a:lnTo>
                    <a:pt x="1196" y="167"/>
                  </a:lnTo>
                  <a:lnTo>
                    <a:pt x="1214" y="127"/>
                  </a:lnTo>
                  <a:lnTo>
                    <a:pt x="1240" y="91"/>
                  </a:lnTo>
                  <a:lnTo>
                    <a:pt x="1271" y="59"/>
                  </a:lnTo>
                  <a:lnTo>
                    <a:pt x="1307" y="35"/>
                  </a:lnTo>
                  <a:lnTo>
                    <a:pt x="1346" y="15"/>
                  </a:lnTo>
                  <a:lnTo>
                    <a:pt x="1389" y="4"/>
                  </a:lnTo>
                  <a:lnTo>
                    <a:pt x="14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08899361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ep 15">
            <a:extLst>
              <a:ext uri="{FF2B5EF4-FFF2-40B4-BE49-F238E27FC236}">
                <a16:creationId xmlns:a16="http://schemas.microsoft.com/office/drawing/2014/main" id="{0975A279-F753-6340-8A76-3E587E883CEA}"/>
              </a:ext>
            </a:extLst>
          </p:cNvPr>
          <p:cNvGrpSpPr/>
          <p:nvPr/>
        </p:nvGrpSpPr>
        <p:grpSpPr>
          <a:xfrm>
            <a:off x="388830" y="799058"/>
            <a:ext cx="5765180" cy="2765503"/>
            <a:chOff x="256478" y="880946"/>
            <a:chExt cx="5765180" cy="2765503"/>
          </a:xfrm>
        </p:grpSpPr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5103F4B-A469-2C47-9D58-EE5503D6A7C0}"/>
                </a:ext>
              </a:extLst>
            </p:cNvPr>
            <p:cNvSpPr/>
            <p:nvPr/>
          </p:nvSpPr>
          <p:spPr>
            <a:xfrm>
              <a:off x="256478" y="880946"/>
              <a:ext cx="401444" cy="2765503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Business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4CF9053A-1443-7549-8B1A-C2B15618993A}"/>
                </a:ext>
              </a:extLst>
            </p:cNvPr>
            <p:cNvSpPr/>
            <p:nvPr/>
          </p:nvSpPr>
          <p:spPr>
            <a:xfrm>
              <a:off x="669073" y="880946"/>
              <a:ext cx="5352585" cy="2765503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indent="-1809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Char char="•"/>
                <a:tabLst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BEA05DBB-E734-CF41-89C5-FEAE0B1054D7}"/>
                </a:ext>
              </a:extLst>
            </p:cNvPr>
            <p:cNvSpPr txBox="1"/>
            <p:nvPr/>
          </p:nvSpPr>
          <p:spPr>
            <a:xfrm>
              <a:off x="5185318" y="1076832"/>
              <a:ext cx="780585" cy="24306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1000" dirty="0">
                  <a:solidFill>
                    <a:prstClr val="black"/>
                  </a:solidFill>
                </a:rPr>
                <a:t>How we maintain our current financial strategies</a:t>
              </a:r>
            </a:p>
          </p:txBody>
        </p:sp>
      </p:grpSp>
      <p:grpSp>
        <p:nvGrpSpPr>
          <p:cNvPr id="17" name="Groep 16">
            <a:extLst>
              <a:ext uri="{FF2B5EF4-FFF2-40B4-BE49-F238E27FC236}">
                <a16:creationId xmlns:a16="http://schemas.microsoft.com/office/drawing/2014/main" id="{1B953447-CCD8-144B-8786-88219FA9E71C}"/>
              </a:ext>
            </a:extLst>
          </p:cNvPr>
          <p:cNvGrpSpPr/>
          <p:nvPr/>
        </p:nvGrpSpPr>
        <p:grpSpPr>
          <a:xfrm>
            <a:off x="388830" y="3668008"/>
            <a:ext cx="5765180" cy="2765503"/>
            <a:chOff x="256478" y="880946"/>
            <a:chExt cx="5765180" cy="2765503"/>
          </a:xfrm>
        </p:grpSpPr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DF0AA662-4AC0-EC48-8256-DB8008CB2070}"/>
                </a:ext>
              </a:extLst>
            </p:cNvPr>
            <p:cNvSpPr/>
            <p:nvPr/>
          </p:nvSpPr>
          <p:spPr>
            <a:xfrm>
              <a:off x="256478" y="880946"/>
              <a:ext cx="401444" cy="276550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Platform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FE2CA2A-2BBA-7C4F-B5AF-284C4F3381AD}"/>
                </a:ext>
              </a:extLst>
            </p:cNvPr>
            <p:cNvSpPr/>
            <p:nvPr/>
          </p:nvSpPr>
          <p:spPr>
            <a:xfrm>
              <a:off x="669073" y="880946"/>
              <a:ext cx="5352585" cy="2765503"/>
            </a:xfrm>
            <a:prstGeom prst="rect">
              <a:avLst/>
            </a:prstGeom>
            <a:noFill/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indent="-1809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Char char="•"/>
                <a:tabLst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F4D6E6E6-7E88-8743-B090-C64E0069F7AB}"/>
                </a:ext>
              </a:extLst>
            </p:cNvPr>
            <p:cNvSpPr txBox="1"/>
            <p:nvPr/>
          </p:nvSpPr>
          <p:spPr>
            <a:xfrm>
              <a:off x="5185318" y="1076832"/>
              <a:ext cx="780585" cy="245501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marR="0" algn="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1000" dirty="0">
                  <a:solidFill>
                    <a:prstClr val="black"/>
                  </a:solidFill>
                </a:rPr>
                <a:t>How we increase our success and maintain our customer strategies</a:t>
              </a:r>
            </a:p>
          </p:txBody>
        </p:sp>
      </p:grpSp>
      <p:grpSp>
        <p:nvGrpSpPr>
          <p:cNvPr id="23" name="Groep 22">
            <a:extLst>
              <a:ext uri="{FF2B5EF4-FFF2-40B4-BE49-F238E27FC236}">
                <a16:creationId xmlns:a16="http://schemas.microsoft.com/office/drawing/2014/main" id="{21061BD0-9F5D-724B-B6F2-77844131C36F}"/>
              </a:ext>
            </a:extLst>
          </p:cNvPr>
          <p:cNvGrpSpPr/>
          <p:nvPr/>
        </p:nvGrpSpPr>
        <p:grpSpPr>
          <a:xfrm>
            <a:off x="6287301" y="812706"/>
            <a:ext cx="5752378" cy="2765503"/>
            <a:chOff x="669073" y="880946"/>
            <a:chExt cx="5752378" cy="2765503"/>
          </a:xfrm>
        </p:grpSpPr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9CCDE1FF-06F3-D14C-8134-187BA23EE20A}"/>
                </a:ext>
              </a:extLst>
            </p:cNvPr>
            <p:cNvSpPr/>
            <p:nvPr/>
          </p:nvSpPr>
          <p:spPr>
            <a:xfrm>
              <a:off x="6020007" y="880947"/>
              <a:ext cx="401444" cy="2757946"/>
            </a:xfrm>
            <a:prstGeom prst="rect">
              <a:avLst/>
            </a:prstGeom>
            <a:solidFill>
              <a:schemeClr val="accent3"/>
            </a:solidFill>
            <a:ln>
              <a:solidFill>
                <a:srgbClr val="0097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Talent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7DBD69CE-A802-E34F-A2BF-F59F6A248892}"/>
                </a:ext>
              </a:extLst>
            </p:cNvPr>
            <p:cNvSpPr/>
            <p:nvPr/>
          </p:nvSpPr>
          <p:spPr>
            <a:xfrm>
              <a:off x="669073" y="880946"/>
              <a:ext cx="5352585" cy="2765503"/>
            </a:xfrm>
            <a:prstGeom prst="rect">
              <a:avLst/>
            </a:prstGeom>
            <a:noFill/>
            <a:ln w="12700">
              <a:solidFill>
                <a:srgbClr val="0097A9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indent="-1809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Char char="•"/>
                <a:tabLst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Tekstvak 25">
              <a:extLst>
                <a:ext uri="{FF2B5EF4-FFF2-40B4-BE49-F238E27FC236}">
                  <a16:creationId xmlns:a16="http://schemas.microsoft.com/office/drawing/2014/main" id="{AEEE1AD4-0ADA-7545-A9CC-AA912A423834}"/>
                </a:ext>
              </a:extLst>
            </p:cNvPr>
            <p:cNvSpPr txBox="1"/>
            <p:nvPr/>
          </p:nvSpPr>
          <p:spPr>
            <a:xfrm>
              <a:off x="741669" y="1062072"/>
              <a:ext cx="780585" cy="245501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marR="0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1000" dirty="0">
                  <a:solidFill>
                    <a:prstClr val="black"/>
                  </a:solidFill>
                </a:rPr>
                <a:t>How we maintain our talent and learning strategies</a:t>
              </a:r>
            </a:p>
          </p:txBody>
        </p:sp>
      </p:grpSp>
      <p:grpSp>
        <p:nvGrpSpPr>
          <p:cNvPr id="27" name="Groep 26">
            <a:extLst>
              <a:ext uri="{FF2B5EF4-FFF2-40B4-BE49-F238E27FC236}">
                <a16:creationId xmlns:a16="http://schemas.microsoft.com/office/drawing/2014/main" id="{2CC85DF2-3280-7B4F-984E-CE858C15C4E1}"/>
              </a:ext>
            </a:extLst>
          </p:cNvPr>
          <p:cNvGrpSpPr/>
          <p:nvPr/>
        </p:nvGrpSpPr>
        <p:grpSpPr>
          <a:xfrm>
            <a:off x="6287301" y="3682789"/>
            <a:ext cx="5752378" cy="2765503"/>
            <a:chOff x="669073" y="880946"/>
            <a:chExt cx="5752378" cy="2765503"/>
          </a:xfrm>
        </p:grpSpPr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24FCA590-C3CA-4448-BE23-7F058594A04D}"/>
                </a:ext>
              </a:extLst>
            </p:cNvPr>
            <p:cNvSpPr/>
            <p:nvPr/>
          </p:nvSpPr>
          <p:spPr>
            <a:xfrm>
              <a:off x="6020007" y="880946"/>
              <a:ext cx="401444" cy="27655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Operations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ADA7F03B-7169-D941-8C34-04DC00CF6095}"/>
                </a:ext>
              </a:extLst>
            </p:cNvPr>
            <p:cNvSpPr/>
            <p:nvPr/>
          </p:nvSpPr>
          <p:spPr>
            <a:xfrm>
              <a:off x="669073" y="880946"/>
              <a:ext cx="5352585" cy="2765503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indent="-1809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Char char="•"/>
                <a:tabLst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Tekstvak 29">
              <a:extLst>
                <a:ext uri="{FF2B5EF4-FFF2-40B4-BE49-F238E27FC236}">
                  <a16:creationId xmlns:a16="http://schemas.microsoft.com/office/drawing/2014/main" id="{4A9ABBF7-7CE7-3A4C-8BA1-44C13DD07CB5}"/>
                </a:ext>
              </a:extLst>
            </p:cNvPr>
            <p:cNvSpPr txBox="1"/>
            <p:nvPr/>
          </p:nvSpPr>
          <p:spPr>
            <a:xfrm>
              <a:off x="753273" y="1056748"/>
              <a:ext cx="844045" cy="245501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marR="0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1000" dirty="0">
                  <a:solidFill>
                    <a:prstClr val="black"/>
                  </a:solidFill>
                </a:rPr>
                <a:t>Internal initiatives and strategies designed to increate internal performance</a:t>
              </a:r>
            </a:p>
          </p:txBody>
        </p:sp>
      </p:grpSp>
      <p:sp>
        <p:nvSpPr>
          <p:cNvPr id="7" name="Titel 6">
            <a:extLst>
              <a:ext uri="{FF2B5EF4-FFF2-40B4-BE49-F238E27FC236}">
                <a16:creationId xmlns:a16="http://schemas.microsoft.com/office/drawing/2014/main" id="{D01CF0DB-897B-6242-A77B-FC0CAE85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Governance: KPI Dashboard</a:t>
            </a:r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15C6EA6-DE55-D548-B796-79D9B1983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5765" y="6515399"/>
            <a:ext cx="209625" cy="123111"/>
          </a:xfrm>
        </p:spPr>
        <p:txBody>
          <a:bodyPr/>
          <a:lstStyle/>
          <a:p>
            <a:fld id="{1744D68C-C0CF-9946-B7CD-E21640EB3EFC}" type="slidenum">
              <a:rPr lang="en-GB" smtClean="0"/>
              <a:t>18</a:t>
            </a:fld>
            <a:endParaRPr lang="en-GB"/>
          </a:p>
        </p:txBody>
      </p:sp>
      <p:graphicFrame>
        <p:nvGraphicFramePr>
          <p:cNvPr id="14" name="Tabel 13">
            <a:extLst>
              <a:ext uri="{FF2B5EF4-FFF2-40B4-BE49-F238E27FC236}">
                <a16:creationId xmlns:a16="http://schemas.microsoft.com/office/drawing/2014/main" id="{FF1E5831-ED91-DD49-B785-614464C1B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7967"/>
              </p:ext>
            </p:extLst>
          </p:nvPr>
        </p:nvGraphicFramePr>
        <p:xfrm>
          <a:off x="904265" y="993832"/>
          <a:ext cx="4357648" cy="206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05102">
                  <a:extLst>
                    <a:ext uri="{9D8B030D-6E8A-4147-A177-3AD203B41FA5}">
                      <a16:colId xmlns:a16="http://schemas.microsoft.com/office/drawing/2014/main" val="4247160876"/>
                    </a:ext>
                  </a:extLst>
                </a:gridCol>
                <a:gridCol w="780586">
                  <a:extLst>
                    <a:ext uri="{9D8B030D-6E8A-4147-A177-3AD203B41FA5}">
                      <a16:colId xmlns:a16="http://schemas.microsoft.com/office/drawing/2014/main" val="1835110662"/>
                    </a:ext>
                  </a:extLst>
                </a:gridCol>
                <a:gridCol w="758283">
                  <a:extLst>
                    <a:ext uri="{9D8B030D-6E8A-4147-A177-3AD203B41FA5}">
                      <a16:colId xmlns:a16="http://schemas.microsoft.com/office/drawing/2014/main" val="1780706827"/>
                    </a:ext>
                  </a:extLst>
                </a:gridCol>
                <a:gridCol w="713677">
                  <a:extLst>
                    <a:ext uri="{9D8B030D-6E8A-4147-A177-3AD203B41FA5}">
                      <a16:colId xmlns:a16="http://schemas.microsoft.com/office/drawing/2014/main" val="2782036251"/>
                    </a:ext>
                  </a:extLst>
                </a:gridCol>
              </a:tblGrid>
              <a:tr h="205557">
                <a:tc>
                  <a:txBody>
                    <a:bodyPr/>
                    <a:lstStyle/>
                    <a:p>
                      <a:r>
                        <a:rPr lang="en-GB" sz="800" dirty="0"/>
                        <a:t>KPI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/>
                        <a:t>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/>
                        <a:t>Forecast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789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75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49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82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044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94900"/>
                  </a:ext>
                </a:extLst>
              </a:tr>
            </a:tbl>
          </a:graphicData>
        </a:graphic>
      </p:graphicFrame>
      <p:graphicFrame>
        <p:nvGraphicFramePr>
          <p:cNvPr id="22" name="Tabel 21">
            <a:extLst>
              <a:ext uri="{FF2B5EF4-FFF2-40B4-BE49-F238E27FC236}">
                <a16:creationId xmlns:a16="http://schemas.microsoft.com/office/drawing/2014/main" id="{4D49C0BA-220D-2A4E-B4A0-80C961647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401735"/>
              </p:ext>
            </p:extLst>
          </p:nvPr>
        </p:nvGraphicFramePr>
        <p:xfrm>
          <a:off x="904265" y="3863894"/>
          <a:ext cx="4357648" cy="206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05102">
                  <a:extLst>
                    <a:ext uri="{9D8B030D-6E8A-4147-A177-3AD203B41FA5}">
                      <a16:colId xmlns:a16="http://schemas.microsoft.com/office/drawing/2014/main" val="4247160876"/>
                    </a:ext>
                  </a:extLst>
                </a:gridCol>
                <a:gridCol w="780586">
                  <a:extLst>
                    <a:ext uri="{9D8B030D-6E8A-4147-A177-3AD203B41FA5}">
                      <a16:colId xmlns:a16="http://schemas.microsoft.com/office/drawing/2014/main" val="1835110662"/>
                    </a:ext>
                  </a:extLst>
                </a:gridCol>
                <a:gridCol w="758283">
                  <a:extLst>
                    <a:ext uri="{9D8B030D-6E8A-4147-A177-3AD203B41FA5}">
                      <a16:colId xmlns:a16="http://schemas.microsoft.com/office/drawing/2014/main" val="1780706827"/>
                    </a:ext>
                  </a:extLst>
                </a:gridCol>
                <a:gridCol w="713677">
                  <a:extLst>
                    <a:ext uri="{9D8B030D-6E8A-4147-A177-3AD203B41FA5}">
                      <a16:colId xmlns:a16="http://schemas.microsoft.com/office/drawing/2014/main" val="2782036251"/>
                    </a:ext>
                  </a:extLst>
                </a:gridCol>
              </a:tblGrid>
              <a:tr h="205557">
                <a:tc>
                  <a:txBody>
                    <a:bodyPr/>
                    <a:lstStyle/>
                    <a:p>
                      <a:r>
                        <a:rPr lang="en-GB" sz="800" dirty="0"/>
                        <a:t>KPI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/>
                        <a:t>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/>
                        <a:t>Forecast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789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75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49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82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044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94900"/>
                  </a:ext>
                </a:extLst>
              </a:tr>
            </a:tbl>
          </a:graphicData>
        </a:graphic>
      </p:graphicFrame>
      <p:graphicFrame>
        <p:nvGraphicFramePr>
          <p:cNvPr id="31" name="Tabel 30">
            <a:extLst>
              <a:ext uri="{FF2B5EF4-FFF2-40B4-BE49-F238E27FC236}">
                <a16:creationId xmlns:a16="http://schemas.microsoft.com/office/drawing/2014/main" id="{6EA8720C-FD96-1044-BE36-65B96D3F7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395626"/>
              </p:ext>
            </p:extLst>
          </p:nvPr>
        </p:nvGraphicFramePr>
        <p:xfrm>
          <a:off x="7145034" y="993832"/>
          <a:ext cx="4357648" cy="206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05102">
                  <a:extLst>
                    <a:ext uri="{9D8B030D-6E8A-4147-A177-3AD203B41FA5}">
                      <a16:colId xmlns:a16="http://schemas.microsoft.com/office/drawing/2014/main" val="4247160876"/>
                    </a:ext>
                  </a:extLst>
                </a:gridCol>
                <a:gridCol w="780586">
                  <a:extLst>
                    <a:ext uri="{9D8B030D-6E8A-4147-A177-3AD203B41FA5}">
                      <a16:colId xmlns:a16="http://schemas.microsoft.com/office/drawing/2014/main" val="1835110662"/>
                    </a:ext>
                  </a:extLst>
                </a:gridCol>
                <a:gridCol w="758283">
                  <a:extLst>
                    <a:ext uri="{9D8B030D-6E8A-4147-A177-3AD203B41FA5}">
                      <a16:colId xmlns:a16="http://schemas.microsoft.com/office/drawing/2014/main" val="1780706827"/>
                    </a:ext>
                  </a:extLst>
                </a:gridCol>
                <a:gridCol w="713677">
                  <a:extLst>
                    <a:ext uri="{9D8B030D-6E8A-4147-A177-3AD203B41FA5}">
                      <a16:colId xmlns:a16="http://schemas.microsoft.com/office/drawing/2014/main" val="2782036251"/>
                    </a:ext>
                  </a:extLst>
                </a:gridCol>
              </a:tblGrid>
              <a:tr h="205557">
                <a:tc>
                  <a:txBody>
                    <a:bodyPr/>
                    <a:lstStyle/>
                    <a:p>
                      <a:r>
                        <a:rPr lang="en-GB" sz="800" dirty="0"/>
                        <a:t>KPI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/>
                        <a:t>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/>
                        <a:t>Forecast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789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75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49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82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044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94900"/>
                  </a:ext>
                </a:extLst>
              </a:tr>
            </a:tbl>
          </a:graphicData>
        </a:graphic>
      </p:graphicFrame>
      <p:graphicFrame>
        <p:nvGraphicFramePr>
          <p:cNvPr id="32" name="Tabel 31">
            <a:extLst>
              <a:ext uri="{FF2B5EF4-FFF2-40B4-BE49-F238E27FC236}">
                <a16:creationId xmlns:a16="http://schemas.microsoft.com/office/drawing/2014/main" id="{9F5B63B6-6C98-2243-9793-3FD09410F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903616"/>
              </p:ext>
            </p:extLst>
          </p:nvPr>
        </p:nvGraphicFramePr>
        <p:xfrm>
          <a:off x="7145034" y="3863894"/>
          <a:ext cx="4357648" cy="206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05102">
                  <a:extLst>
                    <a:ext uri="{9D8B030D-6E8A-4147-A177-3AD203B41FA5}">
                      <a16:colId xmlns:a16="http://schemas.microsoft.com/office/drawing/2014/main" val="4247160876"/>
                    </a:ext>
                  </a:extLst>
                </a:gridCol>
                <a:gridCol w="780586">
                  <a:extLst>
                    <a:ext uri="{9D8B030D-6E8A-4147-A177-3AD203B41FA5}">
                      <a16:colId xmlns:a16="http://schemas.microsoft.com/office/drawing/2014/main" val="1835110662"/>
                    </a:ext>
                  </a:extLst>
                </a:gridCol>
                <a:gridCol w="758283">
                  <a:extLst>
                    <a:ext uri="{9D8B030D-6E8A-4147-A177-3AD203B41FA5}">
                      <a16:colId xmlns:a16="http://schemas.microsoft.com/office/drawing/2014/main" val="1780706827"/>
                    </a:ext>
                  </a:extLst>
                </a:gridCol>
                <a:gridCol w="713677">
                  <a:extLst>
                    <a:ext uri="{9D8B030D-6E8A-4147-A177-3AD203B41FA5}">
                      <a16:colId xmlns:a16="http://schemas.microsoft.com/office/drawing/2014/main" val="2782036251"/>
                    </a:ext>
                  </a:extLst>
                </a:gridCol>
              </a:tblGrid>
              <a:tr h="205557">
                <a:tc>
                  <a:txBody>
                    <a:bodyPr/>
                    <a:lstStyle/>
                    <a:p>
                      <a:r>
                        <a:rPr lang="en-GB" sz="800" dirty="0"/>
                        <a:t>KPI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/>
                        <a:t>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/>
                        <a:t>Forecast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789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75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49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82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044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94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869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2DDCC-A2D2-49D1-8B4F-32879D422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75" y="309146"/>
            <a:ext cx="11169650" cy="369332"/>
          </a:xfrm>
        </p:spPr>
        <p:txBody>
          <a:bodyPr/>
          <a:lstStyle/>
          <a:p>
            <a:r>
              <a:rPr lang="en-GB" sz="2400" dirty="0"/>
              <a:t>IT strategy </a:t>
            </a:r>
          </a:p>
        </p:txBody>
      </p:sp>
      <p:cxnSp>
        <p:nvCxnSpPr>
          <p:cNvPr id="8" name="Straight Connector 13">
            <a:extLst>
              <a:ext uri="{FF2B5EF4-FFF2-40B4-BE49-F238E27FC236}">
                <a16:creationId xmlns:a16="http://schemas.microsoft.com/office/drawing/2014/main" id="{82DC81B9-8048-4F97-93BF-A4A478175E1A}"/>
              </a:ext>
            </a:extLst>
          </p:cNvPr>
          <p:cNvCxnSpPr/>
          <p:nvPr/>
        </p:nvCxnSpPr>
        <p:spPr>
          <a:xfrm flipH="1">
            <a:off x="7911612" y="1466850"/>
            <a:ext cx="11167" cy="485775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hoek 8">
            <a:extLst>
              <a:ext uri="{FF2B5EF4-FFF2-40B4-BE49-F238E27FC236}">
                <a16:creationId xmlns:a16="http://schemas.microsoft.com/office/drawing/2014/main" id="{985980A4-9C5F-4094-962D-DDC37BE55358}"/>
              </a:ext>
            </a:extLst>
          </p:cNvPr>
          <p:cNvSpPr/>
          <p:nvPr/>
        </p:nvSpPr>
        <p:spPr>
          <a:xfrm>
            <a:off x="8199436" y="1943100"/>
            <a:ext cx="191505" cy="2008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7033D727-6E98-42A4-A9DA-9FD1B92E3CF2}"/>
              </a:ext>
            </a:extLst>
          </p:cNvPr>
          <p:cNvSpPr txBox="1"/>
          <p:nvPr/>
        </p:nvSpPr>
        <p:spPr>
          <a:xfrm>
            <a:off x="8523289" y="1812925"/>
            <a:ext cx="3542784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/>
              <a:t>Increase </a:t>
            </a:r>
            <a:r>
              <a:rPr lang="en-GB" sz="1400" b="1" dirty="0"/>
              <a:t>Agility and Speed </a:t>
            </a:r>
            <a:r>
              <a:rPr lang="en-GB" sz="1400" dirty="0"/>
              <a:t>by setting up a Agile team 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75A73CF0-4CF0-4188-8FAD-2E651BBD337F}"/>
              </a:ext>
            </a:extLst>
          </p:cNvPr>
          <p:cNvSpPr/>
          <p:nvPr/>
        </p:nvSpPr>
        <p:spPr>
          <a:xfrm>
            <a:off x="8198933" y="3728561"/>
            <a:ext cx="191505" cy="20083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851F8E63-E810-42AF-A75F-AC9DB0CFAB10}"/>
              </a:ext>
            </a:extLst>
          </p:cNvPr>
          <p:cNvSpPr txBox="1"/>
          <p:nvPr/>
        </p:nvSpPr>
        <p:spPr>
          <a:xfrm>
            <a:off x="8522698" y="3604736"/>
            <a:ext cx="3553335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/>
              <a:t>Accelerate </a:t>
            </a:r>
            <a:r>
              <a:rPr lang="en-GB" sz="1400" b="1" dirty="0"/>
              <a:t>Workforce transition </a:t>
            </a:r>
            <a:r>
              <a:rPr lang="en-GB" sz="1400" dirty="0"/>
              <a:t>by adding jobs with new skills 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33AF556B-3FB7-4CAC-AA80-2A41D39C09F1}"/>
              </a:ext>
            </a:extLst>
          </p:cNvPr>
          <p:cNvSpPr/>
          <p:nvPr/>
        </p:nvSpPr>
        <p:spPr>
          <a:xfrm>
            <a:off x="8198933" y="5453957"/>
            <a:ext cx="191505" cy="20083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05983C4D-8387-4FF8-9914-927AA1C4BF04}"/>
              </a:ext>
            </a:extLst>
          </p:cNvPr>
          <p:cNvSpPr txBox="1"/>
          <p:nvPr/>
        </p:nvSpPr>
        <p:spPr>
          <a:xfrm>
            <a:off x="8513763" y="5320605"/>
            <a:ext cx="3542784" cy="138499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/>
              <a:t>Adjust </a:t>
            </a:r>
            <a:r>
              <a:rPr lang="en-GB" sz="1400" b="1" dirty="0"/>
              <a:t>Funding and governance</a:t>
            </a:r>
            <a:r>
              <a:rPr lang="en-GB" sz="1400" dirty="0"/>
              <a:t> by transforming to digital leadership/governance, culture of innovation and funding model adjustments</a:t>
            </a:r>
          </a:p>
          <a:p>
            <a:endParaRPr lang="en-GB" sz="1400" dirty="0">
              <a:solidFill>
                <a:srgbClr val="00B0F0"/>
              </a:solidFill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E2CD533C-53AD-47C8-9368-A7A4E00608F2}"/>
              </a:ext>
            </a:extLst>
          </p:cNvPr>
          <p:cNvSpPr/>
          <p:nvPr/>
        </p:nvSpPr>
        <p:spPr>
          <a:xfrm>
            <a:off x="8198933" y="4422078"/>
            <a:ext cx="191505" cy="20083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0E17C1F4-36E5-4A14-B3A5-8D2596D7ECA5}"/>
              </a:ext>
            </a:extLst>
          </p:cNvPr>
          <p:cNvSpPr txBox="1"/>
          <p:nvPr/>
        </p:nvSpPr>
        <p:spPr>
          <a:xfrm>
            <a:off x="8532814" y="4316436"/>
            <a:ext cx="3505359" cy="116955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/>
              <a:t>Increase </a:t>
            </a:r>
            <a:r>
              <a:rPr lang="en-GB" sz="1400" b="1" dirty="0"/>
              <a:t>Digital knowledge / DNA</a:t>
            </a:r>
            <a:endParaRPr lang="en-GB" dirty="0"/>
          </a:p>
          <a:p>
            <a:r>
              <a:rPr lang="en-GB" sz="1400" dirty="0"/>
              <a:t>by providing training and adjusting the organisational IT culture and environment</a:t>
            </a:r>
            <a:endParaRPr lang="en-GB" dirty="0"/>
          </a:p>
          <a:p>
            <a:endParaRPr lang="en-GB" sz="1400" dirty="0">
              <a:solidFill>
                <a:srgbClr val="00B0F0"/>
              </a:solidFill>
            </a:endParaRP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16416491-6CAB-4ECC-8C3A-3C9DCAE87271}"/>
              </a:ext>
            </a:extLst>
          </p:cNvPr>
          <p:cNvSpPr txBox="1"/>
          <p:nvPr/>
        </p:nvSpPr>
        <p:spPr>
          <a:xfrm>
            <a:off x="8081308" y="1362075"/>
            <a:ext cx="3805892" cy="55399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b="1" dirty="0"/>
              <a:t>Strategy Contributions</a:t>
            </a:r>
          </a:p>
          <a:p>
            <a:endParaRPr lang="en-GB" sz="1400" dirty="0">
              <a:solidFill>
                <a:srgbClr val="00B0F0"/>
              </a:solidFill>
            </a:endParaRP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3CD15EF5-9767-453F-95CE-E47092ED6ADD}"/>
              </a:ext>
            </a:extLst>
          </p:cNvPr>
          <p:cNvSpPr txBox="1"/>
          <p:nvPr/>
        </p:nvSpPr>
        <p:spPr>
          <a:xfrm>
            <a:off x="8081309" y="2996625"/>
            <a:ext cx="3542784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b="1" dirty="0"/>
              <a:t>Pre-requisites to make IT successful</a:t>
            </a:r>
          </a:p>
        </p:txBody>
      </p:sp>
      <p:grpSp>
        <p:nvGrpSpPr>
          <p:cNvPr id="19" name="Group 4">
            <a:extLst>
              <a:ext uri="{FF2B5EF4-FFF2-40B4-BE49-F238E27FC236}">
                <a16:creationId xmlns:a16="http://schemas.microsoft.com/office/drawing/2014/main" id="{38D837FB-B75B-9D4D-9A59-6252F84B2683}"/>
              </a:ext>
            </a:extLst>
          </p:cNvPr>
          <p:cNvGrpSpPr>
            <a:grpSpLocks noChangeAspect="1"/>
          </p:cNvGrpSpPr>
          <p:nvPr/>
        </p:nvGrpSpPr>
        <p:grpSpPr>
          <a:xfrm>
            <a:off x="1143000" y="1667016"/>
            <a:ext cx="6283418" cy="4276584"/>
            <a:chOff x="5355617" y="575935"/>
            <a:chExt cx="5434203" cy="3698596"/>
          </a:xfrm>
        </p:grpSpPr>
        <p:sp>
          <p:nvSpPr>
            <p:cNvPr id="20" name="object 4">
              <a:extLst>
                <a:ext uri="{FF2B5EF4-FFF2-40B4-BE49-F238E27FC236}">
                  <a16:creationId xmlns:a16="http://schemas.microsoft.com/office/drawing/2014/main" id="{125391E5-57D4-DA4C-9B5B-2854209E2421}"/>
                </a:ext>
              </a:extLst>
            </p:cNvPr>
            <p:cNvSpPr txBox="1"/>
            <p:nvPr/>
          </p:nvSpPr>
          <p:spPr>
            <a:xfrm>
              <a:off x="5930163" y="920104"/>
              <a:ext cx="1088390" cy="43919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 marR="5080">
                <a:lnSpc>
                  <a:spcPct val="100000"/>
                </a:lnSpc>
              </a:pPr>
              <a:r>
                <a:rPr sz="1100" b="1" spc="-70">
                  <a:solidFill>
                    <a:srgbClr val="61B5E4"/>
                  </a:solidFill>
                  <a:latin typeface="Arial Black"/>
                  <a:cs typeface="Arial Black"/>
                </a:rPr>
                <a:t>Booster </a:t>
              </a:r>
              <a:r>
                <a:rPr sz="1100" spc="-30">
                  <a:latin typeface="Lucida Sans"/>
                  <a:cs typeface="Lucida Sans"/>
                </a:rPr>
                <a:t>shift:  </a:t>
              </a:r>
              <a:r>
                <a:rPr sz="1100" spc="-15">
                  <a:latin typeface="Lucida Sans"/>
                  <a:cs typeface="Lucida Sans"/>
                </a:rPr>
                <a:t>Blurring</a:t>
              </a:r>
              <a:r>
                <a:rPr sz="1100" spc="-110">
                  <a:latin typeface="Lucida Sans"/>
                  <a:cs typeface="Lucida Sans"/>
                </a:rPr>
                <a:t> </a:t>
              </a:r>
              <a:r>
                <a:rPr sz="1100" spc="-15">
                  <a:latin typeface="Lucida Sans"/>
                  <a:cs typeface="Lucida Sans"/>
                </a:rPr>
                <a:t>boundaries</a:t>
              </a:r>
              <a:endParaRPr sz="1100">
                <a:latin typeface="Lucida Sans"/>
                <a:cs typeface="Lucida Sans"/>
              </a:endParaRPr>
            </a:p>
          </p:txBody>
        </p:sp>
        <p:sp>
          <p:nvSpPr>
            <p:cNvPr id="21" name="object 5">
              <a:extLst>
                <a:ext uri="{FF2B5EF4-FFF2-40B4-BE49-F238E27FC236}">
                  <a16:creationId xmlns:a16="http://schemas.microsoft.com/office/drawing/2014/main" id="{DD96437C-7F5D-9F41-8B5B-30DDE8EC4D04}"/>
                </a:ext>
              </a:extLst>
            </p:cNvPr>
            <p:cNvSpPr txBox="1"/>
            <p:nvPr/>
          </p:nvSpPr>
          <p:spPr>
            <a:xfrm>
              <a:off x="6487441" y="3011539"/>
              <a:ext cx="1276478" cy="29279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 marR="5080">
                <a:lnSpc>
                  <a:spcPct val="100000"/>
                </a:lnSpc>
              </a:pPr>
              <a:r>
                <a:rPr sz="1100" spc="-7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Showstopper</a:t>
              </a:r>
              <a:r>
                <a:rPr sz="1100" b="1" spc="-70">
                  <a:solidFill>
                    <a:srgbClr val="FF0000"/>
                  </a:solidFill>
                  <a:latin typeface="Arial Black"/>
                  <a:cs typeface="Arial Black"/>
                </a:rPr>
                <a:t> </a:t>
              </a:r>
              <a:r>
                <a:rPr sz="1100" spc="-30">
                  <a:latin typeface="Lucida Sans"/>
                  <a:cs typeface="Lucida Sans"/>
                </a:rPr>
                <a:t>shift:  </a:t>
              </a:r>
              <a:r>
                <a:rPr sz="1100" spc="-15">
                  <a:latin typeface="Lucida Sans"/>
                  <a:cs typeface="Lucida Sans"/>
                </a:rPr>
                <a:t>Workforce</a:t>
              </a:r>
              <a:r>
                <a:rPr sz="1100" spc="-110">
                  <a:latin typeface="Lucida Sans"/>
                  <a:cs typeface="Lucida Sans"/>
                </a:rPr>
                <a:t> </a:t>
              </a:r>
              <a:r>
                <a:rPr sz="1100" spc="-20">
                  <a:latin typeface="Lucida Sans"/>
                  <a:cs typeface="Lucida Sans"/>
                </a:rPr>
                <a:t>transition</a:t>
              </a:r>
              <a:endParaRPr sz="1100">
                <a:latin typeface="Lucida Sans"/>
                <a:cs typeface="Lucida Sans"/>
              </a:endParaRPr>
            </a:p>
          </p:txBody>
        </p:sp>
        <p:sp>
          <p:nvSpPr>
            <p:cNvPr id="22" name="object 6">
              <a:extLst>
                <a:ext uri="{FF2B5EF4-FFF2-40B4-BE49-F238E27FC236}">
                  <a16:creationId xmlns:a16="http://schemas.microsoft.com/office/drawing/2014/main" id="{F2EEF481-A944-6342-88D2-2B15C4E7B09B}"/>
                </a:ext>
              </a:extLst>
            </p:cNvPr>
            <p:cNvSpPr txBox="1"/>
            <p:nvPr/>
          </p:nvSpPr>
          <p:spPr>
            <a:xfrm>
              <a:off x="8367040" y="3015604"/>
              <a:ext cx="1360171" cy="43919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 marR="5080">
                <a:lnSpc>
                  <a:spcPct val="100000"/>
                </a:lnSpc>
              </a:pPr>
              <a:r>
                <a:rPr sz="1100" spc="-7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Showstopper</a:t>
              </a:r>
              <a:r>
                <a:rPr sz="1100" b="1" spc="-70">
                  <a:solidFill>
                    <a:srgbClr val="FF0000"/>
                  </a:solidFill>
                  <a:latin typeface="Arial Black"/>
                  <a:cs typeface="Arial Black"/>
                </a:rPr>
                <a:t> </a:t>
              </a:r>
              <a:r>
                <a:rPr sz="1100" spc="-30">
                  <a:latin typeface="Lucida Sans"/>
                  <a:cs typeface="Lucida Sans"/>
                </a:rPr>
                <a:t>shift:  </a:t>
              </a:r>
              <a:r>
                <a:rPr sz="1100" spc="-25">
                  <a:latin typeface="Lucida Sans"/>
                  <a:cs typeface="Lucida Sans"/>
                </a:rPr>
                <a:t>Funding </a:t>
              </a:r>
              <a:r>
                <a:rPr sz="1100" spc="-10">
                  <a:latin typeface="Lucida Sans"/>
                  <a:cs typeface="Lucida Sans"/>
                </a:rPr>
                <a:t>and</a:t>
              </a:r>
              <a:r>
                <a:rPr sz="1100" spc="-145">
                  <a:latin typeface="Lucida Sans"/>
                  <a:cs typeface="Lucida Sans"/>
                </a:rPr>
                <a:t> </a:t>
              </a:r>
              <a:r>
                <a:rPr sz="1100" spc="-10">
                  <a:latin typeface="Lucida Sans"/>
                  <a:cs typeface="Lucida Sans"/>
                </a:rPr>
                <a:t>Governance</a:t>
              </a:r>
              <a:endParaRPr sz="1100">
                <a:latin typeface="Lucida Sans"/>
                <a:cs typeface="Lucida Sans"/>
              </a:endParaRPr>
            </a:p>
          </p:txBody>
        </p:sp>
        <p:sp>
          <p:nvSpPr>
            <p:cNvPr id="23" name="object 7">
              <a:extLst>
                <a:ext uri="{FF2B5EF4-FFF2-40B4-BE49-F238E27FC236}">
                  <a16:creationId xmlns:a16="http://schemas.microsoft.com/office/drawing/2014/main" id="{687DF31A-085B-C648-9C6A-4E35292543E7}"/>
                </a:ext>
              </a:extLst>
            </p:cNvPr>
            <p:cNvSpPr/>
            <p:nvPr/>
          </p:nvSpPr>
          <p:spPr>
            <a:xfrm>
              <a:off x="7373647" y="1404990"/>
              <a:ext cx="1580387" cy="15544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800"/>
            </a:p>
          </p:txBody>
        </p:sp>
        <p:sp>
          <p:nvSpPr>
            <p:cNvPr id="24" name="object 8">
              <a:extLst>
                <a:ext uri="{FF2B5EF4-FFF2-40B4-BE49-F238E27FC236}">
                  <a16:creationId xmlns:a16="http://schemas.microsoft.com/office/drawing/2014/main" id="{4FEA667E-47E1-7A4E-8938-F23A0F9CED86}"/>
                </a:ext>
              </a:extLst>
            </p:cNvPr>
            <p:cNvSpPr/>
            <p:nvPr/>
          </p:nvSpPr>
          <p:spPr>
            <a:xfrm>
              <a:off x="6245124" y="2032117"/>
              <a:ext cx="3953510" cy="451484"/>
            </a:xfrm>
            <a:custGeom>
              <a:avLst/>
              <a:gdLst/>
              <a:ahLst/>
              <a:cxnLst/>
              <a:rect l="l" t="t" r="r" b="b"/>
              <a:pathLst>
                <a:path w="3953509" h="451485">
                  <a:moveTo>
                    <a:pt x="0" y="225551"/>
                  </a:moveTo>
                  <a:lnTo>
                    <a:pt x="24639" y="189833"/>
                  </a:lnTo>
                  <a:lnTo>
                    <a:pt x="74010" y="164189"/>
                  </a:lnTo>
                  <a:lnTo>
                    <a:pt x="120750" y="147739"/>
                  </a:lnTo>
                  <a:lnTo>
                    <a:pt x="177998" y="131869"/>
                  </a:lnTo>
                  <a:lnTo>
                    <a:pt x="245283" y="116632"/>
                  </a:lnTo>
                  <a:lnTo>
                    <a:pt x="322133" y="102082"/>
                  </a:lnTo>
                  <a:lnTo>
                    <a:pt x="363997" y="95082"/>
                  </a:lnTo>
                  <a:lnTo>
                    <a:pt x="408074" y="88274"/>
                  </a:lnTo>
                  <a:lnTo>
                    <a:pt x="454307" y="81665"/>
                  </a:lnTo>
                  <a:lnTo>
                    <a:pt x="502636" y="75261"/>
                  </a:lnTo>
                  <a:lnTo>
                    <a:pt x="553001" y="69069"/>
                  </a:lnTo>
                  <a:lnTo>
                    <a:pt x="605344" y="63097"/>
                  </a:lnTo>
                  <a:lnTo>
                    <a:pt x="659606" y="57350"/>
                  </a:lnTo>
                  <a:lnTo>
                    <a:pt x="715728" y="51836"/>
                  </a:lnTo>
                  <a:lnTo>
                    <a:pt x="773650" y="46560"/>
                  </a:lnTo>
                  <a:lnTo>
                    <a:pt x="833314" y="41531"/>
                  </a:lnTo>
                  <a:lnTo>
                    <a:pt x="894661" y="36754"/>
                  </a:lnTo>
                  <a:lnTo>
                    <a:pt x="957631" y="32237"/>
                  </a:lnTo>
                  <a:lnTo>
                    <a:pt x="1022166" y="27986"/>
                  </a:lnTo>
                  <a:lnTo>
                    <a:pt x="1088206" y="24007"/>
                  </a:lnTo>
                  <a:lnTo>
                    <a:pt x="1155693" y="20309"/>
                  </a:lnTo>
                  <a:lnTo>
                    <a:pt x="1224567" y="16896"/>
                  </a:lnTo>
                  <a:lnTo>
                    <a:pt x="1294770" y="13777"/>
                  </a:lnTo>
                  <a:lnTo>
                    <a:pt x="1366242" y="10957"/>
                  </a:lnTo>
                  <a:lnTo>
                    <a:pt x="1438924" y="8444"/>
                  </a:lnTo>
                  <a:lnTo>
                    <a:pt x="1512757" y="6244"/>
                  </a:lnTo>
                  <a:lnTo>
                    <a:pt x="1587683" y="4364"/>
                  </a:lnTo>
                  <a:lnTo>
                    <a:pt x="1663641" y="2811"/>
                  </a:lnTo>
                  <a:lnTo>
                    <a:pt x="1740574" y="1591"/>
                  </a:lnTo>
                  <a:lnTo>
                    <a:pt x="1818422" y="711"/>
                  </a:lnTo>
                  <a:lnTo>
                    <a:pt x="1897126" y="179"/>
                  </a:lnTo>
                  <a:lnTo>
                    <a:pt x="1976627" y="0"/>
                  </a:lnTo>
                  <a:lnTo>
                    <a:pt x="2056129" y="179"/>
                  </a:lnTo>
                  <a:lnTo>
                    <a:pt x="2134833" y="711"/>
                  </a:lnTo>
                  <a:lnTo>
                    <a:pt x="2212681" y="1591"/>
                  </a:lnTo>
                  <a:lnTo>
                    <a:pt x="2289614" y="2811"/>
                  </a:lnTo>
                  <a:lnTo>
                    <a:pt x="2365572" y="4364"/>
                  </a:lnTo>
                  <a:lnTo>
                    <a:pt x="2440498" y="6244"/>
                  </a:lnTo>
                  <a:lnTo>
                    <a:pt x="2514331" y="8444"/>
                  </a:lnTo>
                  <a:lnTo>
                    <a:pt x="2587013" y="10957"/>
                  </a:lnTo>
                  <a:lnTo>
                    <a:pt x="2658485" y="13777"/>
                  </a:lnTo>
                  <a:lnTo>
                    <a:pt x="2728688" y="16896"/>
                  </a:lnTo>
                  <a:lnTo>
                    <a:pt x="2797562" y="20309"/>
                  </a:lnTo>
                  <a:lnTo>
                    <a:pt x="2865049" y="24007"/>
                  </a:lnTo>
                  <a:lnTo>
                    <a:pt x="2931089" y="27986"/>
                  </a:lnTo>
                  <a:lnTo>
                    <a:pt x="2995624" y="32237"/>
                  </a:lnTo>
                  <a:lnTo>
                    <a:pt x="3058594" y="36754"/>
                  </a:lnTo>
                  <a:lnTo>
                    <a:pt x="3119941" y="41531"/>
                  </a:lnTo>
                  <a:lnTo>
                    <a:pt x="3179605" y="46560"/>
                  </a:lnTo>
                  <a:lnTo>
                    <a:pt x="3237527" y="51836"/>
                  </a:lnTo>
                  <a:lnTo>
                    <a:pt x="3293649" y="57350"/>
                  </a:lnTo>
                  <a:lnTo>
                    <a:pt x="3347911" y="63097"/>
                  </a:lnTo>
                  <a:lnTo>
                    <a:pt x="3400254" y="69069"/>
                  </a:lnTo>
                  <a:lnTo>
                    <a:pt x="3450619" y="75261"/>
                  </a:lnTo>
                  <a:lnTo>
                    <a:pt x="3498948" y="81665"/>
                  </a:lnTo>
                  <a:lnTo>
                    <a:pt x="3545181" y="88274"/>
                  </a:lnTo>
                  <a:lnTo>
                    <a:pt x="3589258" y="95082"/>
                  </a:lnTo>
                  <a:lnTo>
                    <a:pt x="3631122" y="102082"/>
                  </a:lnTo>
                  <a:lnTo>
                    <a:pt x="3670713" y="109268"/>
                  </a:lnTo>
                  <a:lnTo>
                    <a:pt x="3742839" y="124168"/>
                  </a:lnTo>
                  <a:lnTo>
                    <a:pt x="3805165" y="139728"/>
                  </a:lnTo>
                  <a:lnTo>
                    <a:pt x="3857218" y="155895"/>
                  </a:lnTo>
                  <a:lnTo>
                    <a:pt x="3898526" y="172615"/>
                  </a:lnTo>
                  <a:lnTo>
                    <a:pt x="3939307" y="198613"/>
                  </a:lnTo>
                  <a:lnTo>
                    <a:pt x="3953256" y="225551"/>
                  </a:lnTo>
                  <a:lnTo>
                    <a:pt x="3951686" y="234624"/>
                  </a:lnTo>
                  <a:lnTo>
                    <a:pt x="3915003" y="269938"/>
                  </a:lnTo>
                  <a:lnTo>
                    <a:pt x="3879245" y="286914"/>
                  </a:lnTo>
                  <a:lnTo>
                    <a:pt x="3832505" y="303364"/>
                  </a:lnTo>
                  <a:lnTo>
                    <a:pt x="3775257" y="319234"/>
                  </a:lnTo>
                  <a:lnTo>
                    <a:pt x="3707972" y="334471"/>
                  </a:lnTo>
                  <a:lnTo>
                    <a:pt x="3631122" y="349021"/>
                  </a:lnTo>
                  <a:lnTo>
                    <a:pt x="3589258" y="356021"/>
                  </a:lnTo>
                  <a:lnTo>
                    <a:pt x="3545181" y="362829"/>
                  </a:lnTo>
                  <a:lnTo>
                    <a:pt x="3498948" y="369438"/>
                  </a:lnTo>
                  <a:lnTo>
                    <a:pt x="3450619" y="375842"/>
                  </a:lnTo>
                  <a:lnTo>
                    <a:pt x="3400254" y="382034"/>
                  </a:lnTo>
                  <a:lnTo>
                    <a:pt x="3347911" y="388006"/>
                  </a:lnTo>
                  <a:lnTo>
                    <a:pt x="3293649" y="393753"/>
                  </a:lnTo>
                  <a:lnTo>
                    <a:pt x="3237527" y="399267"/>
                  </a:lnTo>
                  <a:lnTo>
                    <a:pt x="3179605" y="404543"/>
                  </a:lnTo>
                  <a:lnTo>
                    <a:pt x="3119941" y="409572"/>
                  </a:lnTo>
                  <a:lnTo>
                    <a:pt x="3058594" y="414349"/>
                  </a:lnTo>
                  <a:lnTo>
                    <a:pt x="2995624" y="418866"/>
                  </a:lnTo>
                  <a:lnTo>
                    <a:pt x="2931089" y="423117"/>
                  </a:lnTo>
                  <a:lnTo>
                    <a:pt x="2865049" y="427096"/>
                  </a:lnTo>
                  <a:lnTo>
                    <a:pt x="2797562" y="430794"/>
                  </a:lnTo>
                  <a:lnTo>
                    <a:pt x="2728688" y="434207"/>
                  </a:lnTo>
                  <a:lnTo>
                    <a:pt x="2658485" y="437326"/>
                  </a:lnTo>
                  <a:lnTo>
                    <a:pt x="2587013" y="440146"/>
                  </a:lnTo>
                  <a:lnTo>
                    <a:pt x="2514331" y="442659"/>
                  </a:lnTo>
                  <a:lnTo>
                    <a:pt x="2440498" y="444859"/>
                  </a:lnTo>
                  <a:lnTo>
                    <a:pt x="2365572" y="446739"/>
                  </a:lnTo>
                  <a:lnTo>
                    <a:pt x="2289614" y="448292"/>
                  </a:lnTo>
                  <a:lnTo>
                    <a:pt x="2212681" y="449512"/>
                  </a:lnTo>
                  <a:lnTo>
                    <a:pt x="2134833" y="450392"/>
                  </a:lnTo>
                  <a:lnTo>
                    <a:pt x="2056129" y="450924"/>
                  </a:lnTo>
                  <a:lnTo>
                    <a:pt x="1976627" y="451103"/>
                  </a:lnTo>
                  <a:lnTo>
                    <a:pt x="1897126" y="450924"/>
                  </a:lnTo>
                  <a:lnTo>
                    <a:pt x="1818422" y="450392"/>
                  </a:lnTo>
                  <a:lnTo>
                    <a:pt x="1740574" y="449512"/>
                  </a:lnTo>
                  <a:lnTo>
                    <a:pt x="1663641" y="448292"/>
                  </a:lnTo>
                  <a:lnTo>
                    <a:pt x="1587683" y="446739"/>
                  </a:lnTo>
                  <a:lnTo>
                    <a:pt x="1512757" y="444859"/>
                  </a:lnTo>
                  <a:lnTo>
                    <a:pt x="1438924" y="442659"/>
                  </a:lnTo>
                  <a:lnTo>
                    <a:pt x="1366242" y="440146"/>
                  </a:lnTo>
                  <a:lnTo>
                    <a:pt x="1294770" y="437326"/>
                  </a:lnTo>
                  <a:lnTo>
                    <a:pt x="1224567" y="434207"/>
                  </a:lnTo>
                  <a:lnTo>
                    <a:pt x="1155693" y="430794"/>
                  </a:lnTo>
                  <a:lnTo>
                    <a:pt x="1088206" y="427096"/>
                  </a:lnTo>
                  <a:lnTo>
                    <a:pt x="1022166" y="423117"/>
                  </a:lnTo>
                  <a:lnTo>
                    <a:pt x="957631" y="418866"/>
                  </a:lnTo>
                  <a:lnTo>
                    <a:pt x="894661" y="414349"/>
                  </a:lnTo>
                  <a:lnTo>
                    <a:pt x="833314" y="409572"/>
                  </a:lnTo>
                  <a:lnTo>
                    <a:pt x="773650" y="404543"/>
                  </a:lnTo>
                  <a:lnTo>
                    <a:pt x="715728" y="399267"/>
                  </a:lnTo>
                  <a:lnTo>
                    <a:pt x="659606" y="393753"/>
                  </a:lnTo>
                  <a:lnTo>
                    <a:pt x="605344" y="388006"/>
                  </a:lnTo>
                  <a:lnTo>
                    <a:pt x="553001" y="382034"/>
                  </a:lnTo>
                  <a:lnTo>
                    <a:pt x="502636" y="375842"/>
                  </a:lnTo>
                  <a:lnTo>
                    <a:pt x="454307" y="369438"/>
                  </a:lnTo>
                  <a:lnTo>
                    <a:pt x="408074" y="362829"/>
                  </a:lnTo>
                  <a:lnTo>
                    <a:pt x="363997" y="356021"/>
                  </a:lnTo>
                  <a:lnTo>
                    <a:pt x="322133" y="349021"/>
                  </a:lnTo>
                  <a:lnTo>
                    <a:pt x="282542" y="341835"/>
                  </a:lnTo>
                  <a:lnTo>
                    <a:pt x="210416" y="326935"/>
                  </a:lnTo>
                  <a:lnTo>
                    <a:pt x="148090" y="311375"/>
                  </a:lnTo>
                  <a:lnTo>
                    <a:pt x="96037" y="295208"/>
                  </a:lnTo>
                  <a:lnTo>
                    <a:pt x="54729" y="278488"/>
                  </a:lnTo>
                  <a:lnTo>
                    <a:pt x="13948" y="252490"/>
                  </a:lnTo>
                  <a:lnTo>
                    <a:pt x="0" y="225551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800"/>
            </a:p>
          </p:txBody>
        </p:sp>
        <p:sp>
          <p:nvSpPr>
            <p:cNvPr id="25" name="object 9">
              <a:extLst>
                <a:ext uri="{FF2B5EF4-FFF2-40B4-BE49-F238E27FC236}">
                  <a16:creationId xmlns:a16="http://schemas.microsoft.com/office/drawing/2014/main" id="{9E6D97FA-C2DF-A142-9830-08FB7FCDB80F}"/>
                </a:ext>
              </a:extLst>
            </p:cNvPr>
            <p:cNvSpPr/>
            <p:nvPr/>
          </p:nvSpPr>
          <p:spPr>
            <a:xfrm>
              <a:off x="6619267" y="2182230"/>
              <a:ext cx="464820" cy="4617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800"/>
            </a:p>
          </p:txBody>
        </p:sp>
        <p:sp>
          <p:nvSpPr>
            <p:cNvPr id="26" name="object 10">
              <a:extLst>
                <a:ext uri="{FF2B5EF4-FFF2-40B4-BE49-F238E27FC236}">
                  <a16:creationId xmlns:a16="http://schemas.microsoft.com/office/drawing/2014/main" id="{8E136107-F02C-EF44-972B-3DE6827365E1}"/>
                </a:ext>
              </a:extLst>
            </p:cNvPr>
            <p:cNvSpPr/>
            <p:nvPr/>
          </p:nvSpPr>
          <p:spPr>
            <a:xfrm>
              <a:off x="9470671" y="1863715"/>
              <a:ext cx="451103" cy="4907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800"/>
            </a:p>
          </p:txBody>
        </p:sp>
        <p:sp>
          <p:nvSpPr>
            <p:cNvPr id="27" name="object 11">
              <a:extLst>
                <a:ext uri="{FF2B5EF4-FFF2-40B4-BE49-F238E27FC236}">
                  <a16:creationId xmlns:a16="http://schemas.microsoft.com/office/drawing/2014/main" id="{CAEA30C6-685B-4843-9B9F-CF5AFE6ED4DF}"/>
                </a:ext>
              </a:extLst>
            </p:cNvPr>
            <p:cNvSpPr/>
            <p:nvPr/>
          </p:nvSpPr>
          <p:spPr>
            <a:xfrm>
              <a:off x="8938795" y="2182230"/>
              <a:ext cx="522731" cy="51968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800"/>
            </a:p>
          </p:txBody>
        </p:sp>
        <p:sp>
          <p:nvSpPr>
            <p:cNvPr id="28" name="object 12">
              <a:extLst>
                <a:ext uri="{FF2B5EF4-FFF2-40B4-BE49-F238E27FC236}">
                  <a16:creationId xmlns:a16="http://schemas.microsoft.com/office/drawing/2014/main" id="{1A48ACFA-D331-4843-BEA7-3E071BAD2490}"/>
                </a:ext>
              </a:extLst>
            </p:cNvPr>
            <p:cNvSpPr/>
            <p:nvPr/>
          </p:nvSpPr>
          <p:spPr>
            <a:xfrm>
              <a:off x="5368825" y="1779133"/>
              <a:ext cx="5420995" cy="1039494"/>
            </a:xfrm>
            <a:custGeom>
              <a:avLst/>
              <a:gdLst/>
              <a:ahLst/>
              <a:cxnLst/>
              <a:rect l="l" t="t" r="r" b="b"/>
              <a:pathLst>
                <a:path w="5420995" h="1039495">
                  <a:moveTo>
                    <a:pt x="0" y="519683"/>
                  </a:moveTo>
                  <a:lnTo>
                    <a:pt x="9290" y="476346"/>
                  </a:lnTo>
                  <a:lnTo>
                    <a:pt x="36670" y="433992"/>
                  </a:lnTo>
                  <a:lnTo>
                    <a:pt x="64613" y="406372"/>
                  </a:lnTo>
                  <a:lnTo>
                    <a:pt x="100052" y="379294"/>
                  </a:lnTo>
                  <a:lnTo>
                    <a:pt x="142771" y="352799"/>
                  </a:lnTo>
                  <a:lnTo>
                    <a:pt x="192552" y="326928"/>
                  </a:lnTo>
                  <a:lnTo>
                    <a:pt x="249178" y="301724"/>
                  </a:lnTo>
                  <a:lnTo>
                    <a:pt x="312432" y="277228"/>
                  </a:lnTo>
                  <a:lnTo>
                    <a:pt x="382096" y="253482"/>
                  </a:lnTo>
                  <a:lnTo>
                    <a:pt x="419264" y="241904"/>
                  </a:lnTo>
                  <a:lnTo>
                    <a:pt x="457953" y="230528"/>
                  </a:lnTo>
                  <a:lnTo>
                    <a:pt x="498136" y="219360"/>
                  </a:lnTo>
                  <a:lnTo>
                    <a:pt x="539785" y="208406"/>
                  </a:lnTo>
                  <a:lnTo>
                    <a:pt x="582874" y="197671"/>
                  </a:lnTo>
                  <a:lnTo>
                    <a:pt x="627376" y="187160"/>
                  </a:lnTo>
                  <a:lnTo>
                    <a:pt x="673262" y="176878"/>
                  </a:lnTo>
                  <a:lnTo>
                    <a:pt x="720507" y="166830"/>
                  </a:lnTo>
                  <a:lnTo>
                    <a:pt x="769082" y="157022"/>
                  </a:lnTo>
                  <a:lnTo>
                    <a:pt x="818961" y="147458"/>
                  </a:lnTo>
                  <a:lnTo>
                    <a:pt x="870117" y="138145"/>
                  </a:lnTo>
                  <a:lnTo>
                    <a:pt x="922522" y="129086"/>
                  </a:lnTo>
                  <a:lnTo>
                    <a:pt x="976149" y="120288"/>
                  </a:lnTo>
                  <a:lnTo>
                    <a:pt x="1030972" y="111756"/>
                  </a:lnTo>
                  <a:lnTo>
                    <a:pt x="1086962" y="103494"/>
                  </a:lnTo>
                  <a:lnTo>
                    <a:pt x="1144093" y="95509"/>
                  </a:lnTo>
                  <a:lnTo>
                    <a:pt x="1202337" y="87804"/>
                  </a:lnTo>
                  <a:lnTo>
                    <a:pt x="1261667" y="80386"/>
                  </a:lnTo>
                  <a:lnTo>
                    <a:pt x="1322057" y="73260"/>
                  </a:lnTo>
                  <a:lnTo>
                    <a:pt x="1383479" y="66430"/>
                  </a:lnTo>
                  <a:lnTo>
                    <a:pt x="1445905" y="59903"/>
                  </a:lnTo>
                  <a:lnTo>
                    <a:pt x="1509310" y="53683"/>
                  </a:lnTo>
                  <a:lnTo>
                    <a:pt x="1573664" y="47775"/>
                  </a:lnTo>
                  <a:lnTo>
                    <a:pt x="1638942" y="42185"/>
                  </a:lnTo>
                  <a:lnTo>
                    <a:pt x="1705116" y="36918"/>
                  </a:lnTo>
                  <a:lnTo>
                    <a:pt x="1772159" y="31979"/>
                  </a:lnTo>
                  <a:lnTo>
                    <a:pt x="1840044" y="27373"/>
                  </a:lnTo>
                  <a:lnTo>
                    <a:pt x="1908744" y="23106"/>
                  </a:lnTo>
                  <a:lnTo>
                    <a:pt x="1978231" y="19183"/>
                  </a:lnTo>
                  <a:lnTo>
                    <a:pt x="2048478" y="15608"/>
                  </a:lnTo>
                  <a:lnTo>
                    <a:pt x="2119458" y="12388"/>
                  </a:lnTo>
                  <a:lnTo>
                    <a:pt x="2191145" y="9527"/>
                  </a:lnTo>
                  <a:lnTo>
                    <a:pt x="2263510" y="7031"/>
                  </a:lnTo>
                  <a:lnTo>
                    <a:pt x="2336527" y="4904"/>
                  </a:lnTo>
                  <a:lnTo>
                    <a:pt x="2410168" y="3152"/>
                  </a:lnTo>
                  <a:lnTo>
                    <a:pt x="2484406" y="1781"/>
                  </a:lnTo>
                  <a:lnTo>
                    <a:pt x="2559215" y="795"/>
                  </a:lnTo>
                  <a:lnTo>
                    <a:pt x="2634566" y="199"/>
                  </a:lnTo>
                  <a:lnTo>
                    <a:pt x="2710434" y="0"/>
                  </a:lnTo>
                  <a:lnTo>
                    <a:pt x="2786301" y="199"/>
                  </a:lnTo>
                  <a:lnTo>
                    <a:pt x="2861652" y="795"/>
                  </a:lnTo>
                  <a:lnTo>
                    <a:pt x="2936461" y="1781"/>
                  </a:lnTo>
                  <a:lnTo>
                    <a:pt x="3010699" y="3152"/>
                  </a:lnTo>
                  <a:lnTo>
                    <a:pt x="3084340" y="4904"/>
                  </a:lnTo>
                  <a:lnTo>
                    <a:pt x="3157357" y="7031"/>
                  </a:lnTo>
                  <a:lnTo>
                    <a:pt x="3229722" y="9527"/>
                  </a:lnTo>
                  <a:lnTo>
                    <a:pt x="3301409" y="12388"/>
                  </a:lnTo>
                  <a:lnTo>
                    <a:pt x="3372389" y="15608"/>
                  </a:lnTo>
                  <a:lnTo>
                    <a:pt x="3442636" y="19183"/>
                  </a:lnTo>
                  <a:lnTo>
                    <a:pt x="3512123" y="23106"/>
                  </a:lnTo>
                  <a:lnTo>
                    <a:pt x="3580823" y="27373"/>
                  </a:lnTo>
                  <a:lnTo>
                    <a:pt x="3648708" y="31979"/>
                  </a:lnTo>
                  <a:lnTo>
                    <a:pt x="3715751" y="36918"/>
                  </a:lnTo>
                  <a:lnTo>
                    <a:pt x="3781925" y="42185"/>
                  </a:lnTo>
                  <a:lnTo>
                    <a:pt x="3847203" y="47775"/>
                  </a:lnTo>
                  <a:lnTo>
                    <a:pt x="3911557" y="53683"/>
                  </a:lnTo>
                  <a:lnTo>
                    <a:pt x="3974962" y="59903"/>
                  </a:lnTo>
                  <a:lnTo>
                    <a:pt x="4037388" y="66430"/>
                  </a:lnTo>
                  <a:lnTo>
                    <a:pt x="4098810" y="73260"/>
                  </a:lnTo>
                  <a:lnTo>
                    <a:pt x="4159200" y="80386"/>
                  </a:lnTo>
                  <a:lnTo>
                    <a:pt x="4218530" y="87804"/>
                  </a:lnTo>
                  <a:lnTo>
                    <a:pt x="4276774" y="95509"/>
                  </a:lnTo>
                  <a:lnTo>
                    <a:pt x="4333905" y="103494"/>
                  </a:lnTo>
                  <a:lnTo>
                    <a:pt x="4389895" y="111756"/>
                  </a:lnTo>
                  <a:lnTo>
                    <a:pt x="4444718" y="120288"/>
                  </a:lnTo>
                  <a:lnTo>
                    <a:pt x="4498345" y="129086"/>
                  </a:lnTo>
                  <a:lnTo>
                    <a:pt x="4550750" y="138145"/>
                  </a:lnTo>
                  <a:lnTo>
                    <a:pt x="4601906" y="147458"/>
                  </a:lnTo>
                  <a:lnTo>
                    <a:pt x="4651785" y="157022"/>
                  </a:lnTo>
                  <a:lnTo>
                    <a:pt x="4700360" y="166830"/>
                  </a:lnTo>
                  <a:lnTo>
                    <a:pt x="4747605" y="176878"/>
                  </a:lnTo>
                  <a:lnTo>
                    <a:pt x="4793491" y="187160"/>
                  </a:lnTo>
                  <a:lnTo>
                    <a:pt x="4837993" y="197671"/>
                  </a:lnTo>
                  <a:lnTo>
                    <a:pt x="4881082" y="208406"/>
                  </a:lnTo>
                  <a:lnTo>
                    <a:pt x="4922731" y="219360"/>
                  </a:lnTo>
                  <a:lnTo>
                    <a:pt x="4962914" y="230528"/>
                  </a:lnTo>
                  <a:lnTo>
                    <a:pt x="5001603" y="241904"/>
                  </a:lnTo>
                  <a:lnTo>
                    <a:pt x="5038771" y="253482"/>
                  </a:lnTo>
                  <a:lnTo>
                    <a:pt x="5108435" y="277228"/>
                  </a:lnTo>
                  <a:lnTo>
                    <a:pt x="5171689" y="301724"/>
                  </a:lnTo>
                  <a:lnTo>
                    <a:pt x="5228315" y="326928"/>
                  </a:lnTo>
                  <a:lnTo>
                    <a:pt x="5278096" y="352799"/>
                  </a:lnTo>
                  <a:lnTo>
                    <a:pt x="5320815" y="379294"/>
                  </a:lnTo>
                  <a:lnTo>
                    <a:pt x="5356254" y="406372"/>
                  </a:lnTo>
                  <a:lnTo>
                    <a:pt x="5384197" y="433992"/>
                  </a:lnTo>
                  <a:lnTo>
                    <a:pt x="5411577" y="476346"/>
                  </a:lnTo>
                  <a:lnTo>
                    <a:pt x="5420868" y="519683"/>
                  </a:lnTo>
                  <a:lnTo>
                    <a:pt x="5419826" y="534230"/>
                  </a:lnTo>
                  <a:lnTo>
                    <a:pt x="5404424" y="577255"/>
                  </a:lnTo>
                  <a:lnTo>
                    <a:pt x="5371176" y="619250"/>
                  </a:lnTo>
                  <a:lnTo>
                    <a:pt x="5339458" y="646604"/>
                  </a:lnTo>
                  <a:lnTo>
                    <a:pt x="5300352" y="673396"/>
                  </a:lnTo>
                  <a:lnTo>
                    <a:pt x="5254075" y="699584"/>
                  </a:lnTo>
                  <a:lnTo>
                    <a:pt x="5200844" y="725127"/>
                  </a:lnTo>
                  <a:lnTo>
                    <a:pt x="5140877" y="749982"/>
                  </a:lnTo>
                  <a:lnTo>
                    <a:pt x="5074391" y="774108"/>
                  </a:lnTo>
                  <a:lnTo>
                    <a:pt x="5001603" y="797463"/>
                  </a:lnTo>
                  <a:lnTo>
                    <a:pt x="4962914" y="808839"/>
                  </a:lnTo>
                  <a:lnTo>
                    <a:pt x="4922731" y="820007"/>
                  </a:lnTo>
                  <a:lnTo>
                    <a:pt x="4881082" y="830961"/>
                  </a:lnTo>
                  <a:lnTo>
                    <a:pt x="4837993" y="841696"/>
                  </a:lnTo>
                  <a:lnTo>
                    <a:pt x="4793491" y="852207"/>
                  </a:lnTo>
                  <a:lnTo>
                    <a:pt x="4747605" y="862489"/>
                  </a:lnTo>
                  <a:lnTo>
                    <a:pt x="4700360" y="872537"/>
                  </a:lnTo>
                  <a:lnTo>
                    <a:pt x="4651785" y="882345"/>
                  </a:lnTo>
                  <a:lnTo>
                    <a:pt x="4601906" y="891909"/>
                  </a:lnTo>
                  <a:lnTo>
                    <a:pt x="4550750" y="901222"/>
                  </a:lnTo>
                  <a:lnTo>
                    <a:pt x="4498345" y="910281"/>
                  </a:lnTo>
                  <a:lnTo>
                    <a:pt x="4444718" y="919079"/>
                  </a:lnTo>
                  <a:lnTo>
                    <a:pt x="4389895" y="927611"/>
                  </a:lnTo>
                  <a:lnTo>
                    <a:pt x="4333905" y="935873"/>
                  </a:lnTo>
                  <a:lnTo>
                    <a:pt x="4276774" y="943858"/>
                  </a:lnTo>
                  <a:lnTo>
                    <a:pt x="4218530" y="951563"/>
                  </a:lnTo>
                  <a:lnTo>
                    <a:pt x="4159200" y="958981"/>
                  </a:lnTo>
                  <a:lnTo>
                    <a:pt x="4098810" y="966107"/>
                  </a:lnTo>
                  <a:lnTo>
                    <a:pt x="4037388" y="972937"/>
                  </a:lnTo>
                  <a:lnTo>
                    <a:pt x="3974962" y="979464"/>
                  </a:lnTo>
                  <a:lnTo>
                    <a:pt x="3911557" y="985684"/>
                  </a:lnTo>
                  <a:lnTo>
                    <a:pt x="3847203" y="991592"/>
                  </a:lnTo>
                  <a:lnTo>
                    <a:pt x="3781925" y="997182"/>
                  </a:lnTo>
                  <a:lnTo>
                    <a:pt x="3715751" y="1002449"/>
                  </a:lnTo>
                  <a:lnTo>
                    <a:pt x="3648708" y="1007388"/>
                  </a:lnTo>
                  <a:lnTo>
                    <a:pt x="3580823" y="1011994"/>
                  </a:lnTo>
                  <a:lnTo>
                    <a:pt x="3512123" y="1016261"/>
                  </a:lnTo>
                  <a:lnTo>
                    <a:pt x="3442636" y="1020184"/>
                  </a:lnTo>
                  <a:lnTo>
                    <a:pt x="3372389" y="1023759"/>
                  </a:lnTo>
                  <a:lnTo>
                    <a:pt x="3301409" y="1026979"/>
                  </a:lnTo>
                  <a:lnTo>
                    <a:pt x="3229722" y="1029840"/>
                  </a:lnTo>
                  <a:lnTo>
                    <a:pt x="3157357" y="1032336"/>
                  </a:lnTo>
                  <a:lnTo>
                    <a:pt x="3084340" y="1034463"/>
                  </a:lnTo>
                  <a:lnTo>
                    <a:pt x="3010699" y="1036215"/>
                  </a:lnTo>
                  <a:lnTo>
                    <a:pt x="2936461" y="1037586"/>
                  </a:lnTo>
                  <a:lnTo>
                    <a:pt x="2861652" y="1038572"/>
                  </a:lnTo>
                  <a:lnTo>
                    <a:pt x="2786301" y="1039168"/>
                  </a:lnTo>
                  <a:lnTo>
                    <a:pt x="2710434" y="1039368"/>
                  </a:lnTo>
                  <a:lnTo>
                    <a:pt x="2634566" y="1039168"/>
                  </a:lnTo>
                  <a:lnTo>
                    <a:pt x="2559215" y="1038572"/>
                  </a:lnTo>
                  <a:lnTo>
                    <a:pt x="2484406" y="1037586"/>
                  </a:lnTo>
                  <a:lnTo>
                    <a:pt x="2410168" y="1036215"/>
                  </a:lnTo>
                  <a:lnTo>
                    <a:pt x="2336527" y="1034463"/>
                  </a:lnTo>
                  <a:lnTo>
                    <a:pt x="2263510" y="1032336"/>
                  </a:lnTo>
                  <a:lnTo>
                    <a:pt x="2191145" y="1029840"/>
                  </a:lnTo>
                  <a:lnTo>
                    <a:pt x="2119458" y="1026979"/>
                  </a:lnTo>
                  <a:lnTo>
                    <a:pt x="2048478" y="1023759"/>
                  </a:lnTo>
                  <a:lnTo>
                    <a:pt x="1978231" y="1020184"/>
                  </a:lnTo>
                  <a:lnTo>
                    <a:pt x="1908744" y="1016261"/>
                  </a:lnTo>
                  <a:lnTo>
                    <a:pt x="1840044" y="1011994"/>
                  </a:lnTo>
                  <a:lnTo>
                    <a:pt x="1772159" y="1007388"/>
                  </a:lnTo>
                  <a:lnTo>
                    <a:pt x="1705116" y="1002449"/>
                  </a:lnTo>
                  <a:lnTo>
                    <a:pt x="1638942" y="997182"/>
                  </a:lnTo>
                  <a:lnTo>
                    <a:pt x="1573664" y="991592"/>
                  </a:lnTo>
                  <a:lnTo>
                    <a:pt x="1509310" y="985684"/>
                  </a:lnTo>
                  <a:lnTo>
                    <a:pt x="1445905" y="979464"/>
                  </a:lnTo>
                  <a:lnTo>
                    <a:pt x="1383479" y="972937"/>
                  </a:lnTo>
                  <a:lnTo>
                    <a:pt x="1322057" y="966107"/>
                  </a:lnTo>
                  <a:lnTo>
                    <a:pt x="1261667" y="958981"/>
                  </a:lnTo>
                  <a:lnTo>
                    <a:pt x="1202337" y="951563"/>
                  </a:lnTo>
                  <a:lnTo>
                    <a:pt x="1144093" y="943858"/>
                  </a:lnTo>
                  <a:lnTo>
                    <a:pt x="1086962" y="935873"/>
                  </a:lnTo>
                  <a:lnTo>
                    <a:pt x="1030972" y="927611"/>
                  </a:lnTo>
                  <a:lnTo>
                    <a:pt x="976149" y="919079"/>
                  </a:lnTo>
                  <a:lnTo>
                    <a:pt x="922522" y="910281"/>
                  </a:lnTo>
                  <a:lnTo>
                    <a:pt x="870117" y="901222"/>
                  </a:lnTo>
                  <a:lnTo>
                    <a:pt x="818961" y="891909"/>
                  </a:lnTo>
                  <a:lnTo>
                    <a:pt x="769082" y="882345"/>
                  </a:lnTo>
                  <a:lnTo>
                    <a:pt x="720507" y="872537"/>
                  </a:lnTo>
                  <a:lnTo>
                    <a:pt x="673262" y="862489"/>
                  </a:lnTo>
                  <a:lnTo>
                    <a:pt x="627376" y="852207"/>
                  </a:lnTo>
                  <a:lnTo>
                    <a:pt x="582874" y="841696"/>
                  </a:lnTo>
                  <a:lnTo>
                    <a:pt x="539785" y="830961"/>
                  </a:lnTo>
                  <a:lnTo>
                    <a:pt x="498136" y="820007"/>
                  </a:lnTo>
                  <a:lnTo>
                    <a:pt x="457953" y="808839"/>
                  </a:lnTo>
                  <a:lnTo>
                    <a:pt x="419264" y="797463"/>
                  </a:lnTo>
                  <a:lnTo>
                    <a:pt x="382096" y="785885"/>
                  </a:lnTo>
                  <a:lnTo>
                    <a:pt x="312432" y="762139"/>
                  </a:lnTo>
                  <a:lnTo>
                    <a:pt x="249178" y="737643"/>
                  </a:lnTo>
                  <a:lnTo>
                    <a:pt x="192552" y="712439"/>
                  </a:lnTo>
                  <a:lnTo>
                    <a:pt x="142771" y="686568"/>
                  </a:lnTo>
                  <a:lnTo>
                    <a:pt x="100052" y="660073"/>
                  </a:lnTo>
                  <a:lnTo>
                    <a:pt x="64613" y="632995"/>
                  </a:lnTo>
                  <a:lnTo>
                    <a:pt x="36670" y="605375"/>
                  </a:lnTo>
                  <a:lnTo>
                    <a:pt x="9290" y="563021"/>
                  </a:lnTo>
                  <a:lnTo>
                    <a:pt x="0" y="519683"/>
                  </a:lnTo>
                  <a:close/>
                </a:path>
              </a:pathLst>
            </a:custGeom>
            <a:ln w="28956">
              <a:solidFill>
                <a:srgbClr val="85BB24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800"/>
            </a:p>
          </p:txBody>
        </p:sp>
        <p:sp>
          <p:nvSpPr>
            <p:cNvPr id="29" name="object 13">
              <a:extLst>
                <a:ext uri="{FF2B5EF4-FFF2-40B4-BE49-F238E27FC236}">
                  <a16:creationId xmlns:a16="http://schemas.microsoft.com/office/drawing/2014/main" id="{FDBA5700-C9CD-BB43-AF92-A3A4E6B0954C}"/>
                </a:ext>
              </a:extLst>
            </p:cNvPr>
            <p:cNvSpPr/>
            <p:nvPr/>
          </p:nvSpPr>
          <p:spPr>
            <a:xfrm>
              <a:off x="5633238" y="2342250"/>
              <a:ext cx="530351" cy="5257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800"/>
            </a:p>
          </p:txBody>
        </p:sp>
        <p:sp>
          <p:nvSpPr>
            <p:cNvPr id="30" name="object 14">
              <a:extLst>
                <a:ext uri="{FF2B5EF4-FFF2-40B4-BE49-F238E27FC236}">
                  <a16:creationId xmlns:a16="http://schemas.microsoft.com/office/drawing/2014/main" id="{DC947735-378C-2F4B-945F-07C88515D952}"/>
                </a:ext>
              </a:extLst>
            </p:cNvPr>
            <p:cNvSpPr/>
            <p:nvPr/>
          </p:nvSpPr>
          <p:spPr>
            <a:xfrm>
              <a:off x="9720607" y="2487030"/>
              <a:ext cx="445007" cy="4663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800"/>
            </a:p>
          </p:txBody>
        </p:sp>
        <p:sp>
          <p:nvSpPr>
            <p:cNvPr id="31" name="object 15">
              <a:extLst>
                <a:ext uri="{FF2B5EF4-FFF2-40B4-BE49-F238E27FC236}">
                  <a16:creationId xmlns:a16="http://schemas.microsoft.com/office/drawing/2014/main" id="{A7153A9C-1723-3740-B45C-2DBF4A0CC836}"/>
                </a:ext>
              </a:extLst>
            </p:cNvPr>
            <p:cNvSpPr/>
            <p:nvPr/>
          </p:nvSpPr>
          <p:spPr>
            <a:xfrm>
              <a:off x="7481267" y="3746029"/>
              <a:ext cx="451103" cy="4648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800"/>
            </a:p>
          </p:txBody>
        </p:sp>
        <p:sp>
          <p:nvSpPr>
            <p:cNvPr id="32" name="object 16">
              <a:extLst>
                <a:ext uri="{FF2B5EF4-FFF2-40B4-BE49-F238E27FC236}">
                  <a16:creationId xmlns:a16="http://schemas.microsoft.com/office/drawing/2014/main" id="{71887622-60E1-1449-A792-4D8971C11E28}"/>
                </a:ext>
              </a:extLst>
            </p:cNvPr>
            <p:cNvSpPr/>
            <p:nvPr/>
          </p:nvSpPr>
          <p:spPr>
            <a:xfrm>
              <a:off x="7369074" y="1424803"/>
              <a:ext cx="1581911" cy="8534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800"/>
            </a:p>
          </p:txBody>
        </p:sp>
        <p:sp>
          <p:nvSpPr>
            <p:cNvPr id="33" name="object 17">
              <a:extLst>
                <a:ext uri="{FF2B5EF4-FFF2-40B4-BE49-F238E27FC236}">
                  <a16:creationId xmlns:a16="http://schemas.microsoft.com/office/drawing/2014/main" id="{A365EF8F-B55F-FA4F-B413-0EAD4BB98E7D}"/>
                </a:ext>
              </a:extLst>
            </p:cNvPr>
            <p:cNvSpPr/>
            <p:nvPr/>
          </p:nvSpPr>
          <p:spPr>
            <a:xfrm>
              <a:off x="6850914" y="2644003"/>
              <a:ext cx="6985" cy="316865"/>
            </a:xfrm>
            <a:custGeom>
              <a:avLst/>
              <a:gdLst/>
              <a:ahLst/>
              <a:cxnLst/>
              <a:rect l="l" t="t" r="r" b="b"/>
              <a:pathLst>
                <a:path w="6984" h="316864">
                  <a:moveTo>
                    <a:pt x="0" y="0"/>
                  </a:moveTo>
                  <a:lnTo>
                    <a:pt x="6603" y="316737"/>
                  </a:lnTo>
                </a:path>
              </a:pathLst>
            </a:custGeom>
            <a:ln w="9144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800"/>
            </a:p>
          </p:txBody>
        </p:sp>
        <p:sp>
          <p:nvSpPr>
            <p:cNvPr id="34" name="object 18">
              <a:extLst>
                <a:ext uri="{FF2B5EF4-FFF2-40B4-BE49-F238E27FC236}">
                  <a16:creationId xmlns:a16="http://schemas.microsoft.com/office/drawing/2014/main" id="{9C469F77-AA70-D845-A0CF-6097BC30D5C6}"/>
                </a:ext>
              </a:extLst>
            </p:cNvPr>
            <p:cNvSpPr/>
            <p:nvPr/>
          </p:nvSpPr>
          <p:spPr>
            <a:xfrm>
              <a:off x="9207019" y="2668386"/>
              <a:ext cx="3810" cy="344170"/>
            </a:xfrm>
            <a:custGeom>
              <a:avLst/>
              <a:gdLst/>
              <a:ahLst/>
              <a:cxnLst/>
              <a:rect l="l" t="t" r="r" b="b"/>
              <a:pathLst>
                <a:path w="3809" h="344170">
                  <a:moveTo>
                    <a:pt x="3682" y="0"/>
                  </a:moveTo>
                  <a:lnTo>
                    <a:pt x="0" y="343916"/>
                  </a:lnTo>
                </a:path>
              </a:pathLst>
            </a:custGeom>
            <a:ln w="9143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800"/>
            </a:p>
          </p:txBody>
        </p:sp>
        <p:sp>
          <p:nvSpPr>
            <p:cNvPr id="35" name="object 19">
              <a:extLst>
                <a:ext uri="{FF2B5EF4-FFF2-40B4-BE49-F238E27FC236}">
                  <a16:creationId xmlns:a16="http://schemas.microsoft.com/office/drawing/2014/main" id="{1BF0A809-4382-0849-B000-4130C2E19019}"/>
                </a:ext>
              </a:extLst>
            </p:cNvPr>
            <p:cNvSpPr/>
            <p:nvPr/>
          </p:nvSpPr>
          <p:spPr>
            <a:xfrm>
              <a:off x="9688602" y="1595490"/>
              <a:ext cx="8255" cy="267335"/>
            </a:xfrm>
            <a:custGeom>
              <a:avLst/>
              <a:gdLst/>
              <a:ahLst/>
              <a:cxnLst/>
              <a:rect l="l" t="t" r="r" b="b"/>
              <a:pathLst>
                <a:path w="8254" h="267335">
                  <a:moveTo>
                    <a:pt x="8000" y="0"/>
                  </a:moveTo>
                  <a:lnTo>
                    <a:pt x="0" y="267080"/>
                  </a:lnTo>
                </a:path>
              </a:pathLst>
            </a:custGeom>
            <a:ln w="9144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800"/>
            </a:p>
          </p:txBody>
        </p:sp>
        <p:sp>
          <p:nvSpPr>
            <p:cNvPr id="36" name="object 20">
              <a:extLst>
                <a:ext uri="{FF2B5EF4-FFF2-40B4-BE49-F238E27FC236}">
                  <a16:creationId xmlns:a16="http://schemas.microsoft.com/office/drawing/2014/main" id="{C7D97605-3369-454B-9E6E-73C6E7F2539B}"/>
                </a:ext>
              </a:extLst>
            </p:cNvPr>
            <p:cNvSpPr txBox="1"/>
            <p:nvPr/>
          </p:nvSpPr>
          <p:spPr>
            <a:xfrm>
              <a:off x="9296680" y="1132250"/>
              <a:ext cx="1244651" cy="29279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 marR="5080">
                <a:lnSpc>
                  <a:spcPct val="100000"/>
                </a:lnSpc>
              </a:pPr>
              <a:r>
                <a:rPr sz="1100" spc="-7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Showstopper</a:t>
              </a:r>
              <a:r>
                <a:rPr sz="1100" b="1" spc="-125">
                  <a:solidFill>
                    <a:srgbClr val="FF0000"/>
                  </a:solidFill>
                  <a:latin typeface="Arial Black"/>
                  <a:cs typeface="Arial Black"/>
                </a:rPr>
                <a:t> </a:t>
              </a:r>
              <a:r>
                <a:rPr sz="1100" spc="-30">
                  <a:latin typeface="Lucida Sans"/>
                  <a:cs typeface="Lucida Sans"/>
                </a:rPr>
                <a:t>shift:  Digital</a:t>
              </a:r>
              <a:r>
                <a:rPr sz="1100" spc="-165">
                  <a:latin typeface="Lucida Sans"/>
                  <a:cs typeface="Lucida Sans"/>
                </a:rPr>
                <a:t> </a:t>
              </a:r>
              <a:r>
                <a:rPr lang="nl-NL" sz="1100" spc="-20">
                  <a:latin typeface="Lucida Sans"/>
                  <a:cs typeface="Lucida Sans"/>
                </a:rPr>
                <a:t> </a:t>
              </a:r>
              <a:r>
                <a:rPr lang="en-GB" sz="1100" spc="-20">
                  <a:latin typeface="Lucida Sans"/>
                  <a:cs typeface="Lucida Sans"/>
                </a:rPr>
                <a:t>Knowledge</a:t>
              </a:r>
              <a:endParaRPr lang="en-GB" sz="1100">
                <a:latin typeface="Lucida Sans"/>
                <a:cs typeface="Lucida Sans"/>
              </a:endParaRPr>
            </a:p>
          </p:txBody>
        </p:sp>
        <p:sp>
          <p:nvSpPr>
            <p:cNvPr id="37" name="object 21">
              <a:extLst>
                <a:ext uri="{FF2B5EF4-FFF2-40B4-BE49-F238E27FC236}">
                  <a16:creationId xmlns:a16="http://schemas.microsoft.com/office/drawing/2014/main" id="{F60BEE42-74A3-B345-8C63-32B97107AFE7}"/>
                </a:ext>
              </a:extLst>
            </p:cNvPr>
            <p:cNvSpPr txBox="1"/>
            <p:nvPr/>
          </p:nvSpPr>
          <p:spPr>
            <a:xfrm>
              <a:off x="8141488" y="575935"/>
              <a:ext cx="1065531" cy="55897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 marR="5080">
                <a:lnSpc>
                  <a:spcPct val="100000"/>
                </a:lnSpc>
              </a:pPr>
              <a:r>
                <a:rPr sz="1400" b="1" spc="-45">
                  <a:latin typeface="Arial Black"/>
                  <a:cs typeface="Arial Black"/>
                </a:rPr>
                <a:t>Dominant </a:t>
              </a:r>
              <a:r>
                <a:rPr sz="1400" spc="-30">
                  <a:latin typeface="Lucida Sans"/>
                  <a:cs typeface="Lucida Sans"/>
                </a:rPr>
                <a:t>shift:  </a:t>
              </a:r>
              <a:r>
                <a:rPr sz="1400" b="1" spc="-40">
                  <a:latin typeface="Lucida Sans"/>
                  <a:cs typeface="Lucida Sans"/>
                </a:rPr>
                <a:t>Agility </a:t>
              </a:r>
              <a:r>
                <a:rPr sz="1400" b="1" spc="-10">
                  <a:latin typeface="Lucida Sans"/>
                  <a:cs typeface="Lucida Sans"/>
                </a:rPr>
                <a:t>and</a:t>
              </a:r>
              <a:r>
                <a:rPr sz="1400" b="1" spc="-150">
                  <a:latin typeface="Lucida Sans"/>
                  <a:cs typeface="Lucida Sans"/>
                </a:rPr>
                <a:t> </a:t>
              </a:r>
              <a:r>
                <a:rPr sz="1400" b="1" spc="-5">
                  <a:latin typeface="Lucida Sans"/>
                  <a:cs typeface="Lucida Sans"/>
                </a:rPr>
                <a:t>Speed</a:t>
              </a:r>
              <a:endParaRPr sz="1400" b="1">
                <a:latin typeface="Lucida Sans"/>
                <a:cs typeface="Lucida Sans"/>
              </a:endParaRPr>
            </a:p>
          </p:txBody>
        </p:sp>
        <p:sp>
          <p:nvSpPr>
            <p:cNvPr id="38" name="object 22">
              <a:extLst>
                <a:ext uri="{FF2B5EF4-FFF2-40B4-BE49-F238E27FC236}">
                  <a16:creationId xmlns:a16="http://schemas.microsoft.com/office/drawing/2014/main" id="{5A5BBE04-7514-8645-A03B-C81A1A123772}"/>
                </a:ext>
              </a:extLst>
            </p:cNvPr>
            <p:cNvSpPr/>
            <p:nvPr/>
          </p:nvSpPr>
          <p:spPr>
            <a:xfrm>
              <a:off x="8160031" y="917310"/>
              <a:ext cx="0" cy="569595"/>
            </a:xfrm>
            <a:custGeom>
              <a:avLst/>
              <a:gdLst/>
              <a:ahLst/>
              <a:cxnLst/>
              <a:rect l="l" t="t" r="r" b="b"/>
              <a:pathLst>
                <a:path h="569594">
                  <a:moveTo>
                    <a:pt x="0" y="0"/>
                  </a:moveTo>
                  <a:lnTo>
                    <a:pt x="0" y="569341"/>
                  </a:lnTo>
                </a:path>
              </a:pathLst>
            </a:custGeom>
            <a:ln w="9144">
              <a:solidFill>
                <a:srgbClr val="61B5E4"/>
              </a:solidFill>
              <a:prstDash val="dash"/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800"/>
            </a:p>
          </p:txBody>
        </p:sp>
        <p:sp>
          <p:nvSpPr>
            <p:cNvPr id="39" name="object 23">
              <a:extLst>
                <a:ext uri="{FF2B5EF4-FFF2-40B4-BE49-F238E27FC236}">
                  <a16:creationId xmlns:a16="http://schemas.microsoft.com/office/drawing/2014/main" id="{DF8742F9-706B-DB4A-9131-E03738158E3F}"/>
                </a:ext>
              </a:extLst>
            </p:cNvPr>
            <p:cNvSpPr/>
            <p:nvPr/>
          </p:nvSpPr>
          <p:spPr>
            <a:xfrm>
              <a:off x="5887747" y="1653403"/>
              <a:ext cx="458724" cy="45262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800"/>
            </a:p>
          </p:txBody>
        </p:sp>
        <p:sp>
          <p:nvSpPr>
            <p:cNvPr id="40" name="object 24">
              <a:extLst>
                <a:ext uri="{FF2B5EF4-FFF2-40B4-BE49-F238E27FC236}">
                  <a16:creationId xmlns:a16="http://schemas.microsoft.com/office/drawing/2014/main" id="{0239F138-58CC-4042-9152-5CD36F591918}"/>
                </a:ext>
              </a:extLst>
            </p:cNvPr>
            <p:cNvSpPr/>
            <p:nvPr/>
          </p:nvSpPr>
          <p:spPr>
            <a:xfrm>
              <a:off x="6105678" y="1278499"/>
              <a:ext cx="8255" cy="408940"/>
            </a:xfrm>
            <a:custGeom>
              <a:avLst/>
              <a:gdLst/>
              <a:ahLst/>
              <a:cxnLst/>
              <a:rect l="l" t="t" r="r" b="b"/>
              <a:pathLst>
                <a:path w="8254" h="408939">
                  <a:moveTo>
                    <a:pt x="8255" y="0"/>
                  </a:moveTo>
                  <a:lnTo>
                    <a:pt x="0" y="408939"/>
                  </a:lnTo>
                </a:path>
              </a:pathLst>
            </a:custGeom>
            <a:ln w="9144">
              <a:solidFill>
                <a:srgbClr val="61B5E4"/>
              </a:solidFill>
              <a:prstDash val="dash"/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800"/>
            </a:p>
          </p:txBody>
        </p:sp>
        <p:sp>
          <p:nvSpPr>
            <p:cNvPr id="41" name="object 25">
              <a:extLst>
                <a:ext uri="{FF2B5EF4-FFF2-40B4-BE49-F238E27FC236}">
                  <a16:creationId xmlns:a16="http://schemas.microsoft.com/office/drawing/2014/main" id="{D3277AFC-E47C-FF4D-B5FF-09B15459251F}"/>
                </a:ext>
              </a:extLst>
            </p:cNvPr>
            <p:cNvSpPr txBox="1"/>
            <p:nvPr/>
          </p:nvSpPr>
          <p:spPr>
            <a:xfrm>
              <a:off x="8007176" y="3835334"/>
              <a:ext cx="1203960" cy="43919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 marR="5080">
                <a:lnSpc>
                  <a:spcPct val="100000"/>
                </a:lnSpc>
              </a:pPr>
              <a:r>
                <a:rPr sz="1100" b="1" spc="-80">
                  <a:solidFill>
                    <a:srgbClr val="75787A"/>
                  </a:solidFill>
                  <a:latin typeface="Arial Black"/>
                  <a:cs typeface="Arial Black"/>
                </a:rPr>
                <a:t>Loosely </a:t>
              </a:r>
              <a:r>
                <a:rPr sz="1100" b="1" spc="-65">
                  <a:solidFill>
                    <a:srgbClr val="75787A"/>
                  </a:solidFill>
                  <a:latin typeface="Arial Black"/>
                  <a:cs typeface="Arial Black"/>
                </a:rPr>
                <a:t>coupled</a:t>
              </a:r>
              <a:r>
                <a:rPr sz="1100" b="1" spc="-125">
                  <a:solidFill>
                    <a:srgbClr val="75787A"/>
                  </a:solidFill>
                  <a:latin typeface="Arial Black"/>
                  <a:cs typeface="Arial Black"/>
                </a:rPr>
                <a:t> </a:t>
              </a:r>
              <a:r>
                <a:rPr sz="1100" spc="-30">
                  <a:latin typeface="Lucida Sans"/>
                  <a:cs typeface="Lucida Sans"/>
                </a:rPr>
                <a:t>shift:  </a:t>
              </a:r>
              <a:r>
                <a:rPr sz="1100" spc="-25">
                  <a:latin typeface="Lucida Sans"/>
                  <a:cs typeface="Lucida Sans"/>
                </a:rPr>
                <a:t>Data, </a:t>
              </a:r>
              <a:r>
                <a:rPr sz="1100" spc="-35">
                  <a:latin typeface="Lucida Sans"/>
                  <a:cs typeface="Lucida Sans"/>
                </a:rPr>
                <a:t>Algorithms,</a:t>
              </a:r>
              <a:r>
                <a:rPr sz="1100" spc="-140">
                  <a:latin typeface="Lucida Sans"/>
                  <a:cs typeface="Lucida Sans"/>
                </a:rPr>
                <a:t> </a:t>
              </a:r>
              <a:r>
                <a:rPr sz="1100" spc="-35">
                  <a:latin typeface="Lucida Sans"/>
                  <a:cs typeface="Lucida Sans"/>
                </a:rPr>
                <a:t>AI</a:t>
              </a:r>
              <a:endParaRPr sz="1100">
                <a:latin typeface="Lucida Sans"/>
                <a:cs typeface="Lucida Sans"/>
              </a:endParaRPr>
            </a:p>
          </p:txBody>
        </p:sp>
        <p:sp>
          <p:nvSpPr>
            <p:cNvPr id="42" name="object 26">
              <a:extLst>
                <a:ext uri="{FF2B5EF4-FFF2-40B4-BE49-F238E27FC236}">
                  <a16:creationId xmlns:a16="http://schemas.microsoft.com/office/drawing/2014/main" id="{7DB19772-FF5C-D647-96A0-CCCDB03A9870}"/>
                </a:ext>
              </a:extLst>
            </p:cNvPr>
            <p:cNvSpPr/>
            <p:nvPr/>
          </p:nvSpPr>
          <p:spPr>
            <a:xfrm>
              <a:off x="5898414" y="2866506"/>
              <a:ext cx="8255" cy="431165"/>
            </a:xfrm>
            <a:custGeom>
              <a:avLst/>
              <a:gdLst/>
              <a:ahLst/>
              <a:cxnLst/>
              <a:rect l="l" t="t" r="r" b="b"/>
              <a:pathLst>
                <a:path w="8254" h="431164">
                  <a:moveTo>
                    <a:pt x="8254" y="0"/>
                  </a:moveTo>
                  <a:lnTo>
                    <a:pt x="0" y="431164"/>
                  </a:lnTo>
                </a:path>
              </a:pathLst>
            </a:custGeom>
            <a:ln w="9144">
              <a:solidFill>
                <a:srgbClr val="61B5E4"/>
              </a:solidFill>
              <a:prstDash val="dash"/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800"/>
            </a:p>
          </p:txBody>
        </p:sp>
        <p:sp>
          <p:nvSpPr>
            <p:cNvPr id="43" name="object 27">
              <a:extLst>
                <a:ext uri="{FF2B5EF4-FFF2-40B4-BE49-F238E27FC236}">
                  <a16:creationId xmlns:a16="http://schemas.microsoft.com/office/drawing/2014/main" id="{4DB75E93-E20E-F44A-9495-E987DD3A6C0C}"/>
                </a:ext>
              </a:extLst>
            </p:cNvPr>
            <p:cNvSpPr txBox="1"/>
            <p:nvPr/>
          </p:nvSpPr>
          <p:spPr>
            <a:xfrm>
              <a:off x="5355617" y="3311514"/>
              <a:ext cx="1241425" cy="43919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 marR="5080">
                <a:lnSpc>
                  <a:spcPct val="100000"/>
                </a:lnSpc>
              </a:pPr>
              <a:r>
                <a:rPr sz="1100" b="1" spc="-70">
                  <a:solidFill>
                    <a:srgbClr val="61B5E4"/>
                  </a:solidFill>
                  <a:latin typeface="Arial Black"/>
                  <a:cs typeface="Arial Black"/>
                </a:rPr>
                <a:t>Booster </a:t>
              </a:r>
              <a:r>
                <a:rPr sz="1100" spc="-30">
                  <a:latin typeface="Lucida Sans"/>
                  <a:cs typeface="Lucida Sans"/>
                </a:rPr>
                <a:t>shift:  </a:t>
              </a:r>
              <a:r>
                <a:rPr sz="1100" spc="-15">
                  <a:latin typeface="Lucida Sans"/>
                  <a:cs typeface="Lucida Sans"/>
                </a:rPr>
                <a:t>Innovation</a:t>
              </a:r>
              <a:r>
                <a:rPr sz="1100" spc="-130">
                  <a:latin typeface="Lucida Sans"/>
                  <a:cs typeface="Lucida Sans"/>
                </a:rPr>
                <a:t> </a:t>
              </a:r>
              <a:r>
                <a:rPr sz="1100" spc="-20">
                  <a:latin typeface="Lucida Sans"/>
                  <a:cs typeface="Lucida Sans"/>
                </a:rPr>
                <a:t>ecosystems</a:t>
              </a:r>
              <a:endParaRPr sz="1100">
                <a:latin typeface="Lucida Sans"/>
                <a:cs typeface="Lucida Sans"/>
              </a:endParaRPr>
            </a:p>
          </p:txBody>
        </p:sp>
        <p:sp>
          <p:nvSpPr>
            <p:cNvPr id="44" name="object 28">
              <a:extLst>
                <a:ext uri="{FF2B5EF4-FFF2-40B4-BE49-F238E27FC236}">
                  <a16:creationId xmlns:a16="http://schemas.microsoft.com/office/drawing/2014/main" id="{FF4ACBB4-4C26-3E4E-808A-79BA6A19B683}"/>
                </a:ext>
              </a:extLst>
            </p:cNvPr>
            <p:cNvSpPr/>
            <p:nvPr/>
          </p:nvSpPr>
          <p:spPr>
            <a:xfrm>
              <a:off x="9943110" y="2953374"/>
              <a:ext cx="0" cy="479425"/>
            </a:xfrm>
            <a:custGeom>
              <a:avLst/>
              <a:gdLst/>
              <a:ahLst/>
              <a:cxnLst/>
              <a:rect l="l" t="t" r="r" b="b"/>
              <a:pathLst>
                <a:path h="479425">
                  <a:moveTo>
                    <a:pt x="0" y="0"/>
                  </a:moveTo>
                  <a:lnTo>
                    <a:pt x="0" y="479170"/>
                  </a:lnTo>
                </a:path>
              </a:pathLst>
            </a:custGeom>
            <a:ln w="9144">
              <a:solidFill>
                <a:srgbClr val="61B5E4"/>
              </a:solidFill>
              <a:prstDash val="dash"/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800"/>
            </a:p>
          </p:txBody>
        </p:sp>
        <p:sp>
          <p:nvSpPr>
            <p:cNvPr id="45" name="object 29">
              <a:extLst>
                <a:ext uri="{FF2B5EF4-FFF2-40B4-BE49-F238E27FC236}">
                  <a16:creationId xmlns:a16="http://schemas.microsoft.com/office/drawing/2014/main" id="{C733EE19-0390-1741-861C-DBC718E027F8}"/>
                </a:ext>
              </a:extLst>
            </p:cNvPr>
            <p:cNvSpPr txBox="1"/>
            <p:nvPr/>
          </p:nvSpPr>
          <p:spPr>
            <a:xfrm>
              <a:off x="9533917" y="3470262"/>
              <a:ext cx="1224915" cy="55897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ct val="100000"/>
                </a:lnSpc>
              </a:pPr>
              <a:r>
                <a:rPr sz="1400" b="1" spc="-70">
                  <a:solidFill>
                    <a:srgbClr val="61B5E4"/>
                  </a:solidFill>
                  <a:latin typeface="Arial Black"/>
                  <a:cs typeface="Arial Black"/>
                </a:rPr>
                <a:t>Booster</a:t>
              </a:r>
              <a:r>
                <a:rPr sz="1400" b="1" spc="-155">
                  <a:solidFill>
                    <a:srgbClr val="61B5E4"/>
                  </a:solidFill>
                  <a:latin typeface="Arial Black"/>
                  <a:cs typeface="Arial Black"/>
                </a:rPr>
                <a:t> </a:t>
              </a:r>
              <a:r>
                <a:rPr sz="1400" spc="-30">
                  <a:latin typeface="Lucida Sans"/>
                  <a:cs typeface="Lucida Sans"/>
                </a:rPr>
                <a:t>shift:</a:t>
              </a:r>
              <a:endParaRPr sz="1400">
                <a:latin typeface="Lucida Sans"/>
                <a:cs typeface="Lucida Sans"/>
              </a:endParaRPr>
            </a:p>
            <a:p>
              <a:pPr marL="12700">
                <a:lnSpc>
                  <a:spcPct val="100000"/>
                </a:lnSpc>
              </a:pPr>
              <a:r>
                <a:rPr sz="1400" b="1" spc="-30">
                  <a:latin typeface="Lucida Sans"/>
                  <a:cs typeface="Lucida Sans"/>
                </a:rPr>
                <a:t>Cloud </a:t>
              </a:r>
              <a:r>
                <a:rPr sz="1400" b="1" spc="-10">
                  <a:latin typeface="Lucida Sans"/>
                  <a:cs typeface="Lucida Sans"/>
                </a:rPr>
                <a:t>and</a:t>
              </a:r>
              <a:r>
                <a:rPr sz="1400" b="1" spc="-150">
                  <a:latin typeface="Lucida Sans"/>
                  <a:cs typeface="Lucida Sans"/>
                </a:rPr>
                <a:t> </a:t>
              </a:r>
              <a:r>
                <a:rPr sz="1400" b="1" spc="-20">
                  <a:latin typeface="Lucida Sans"/>
                  <a:cs typeface="Lucida Sans"/>
                </a:rPr>
                <a:t>Automation</a:t>
              </a:r>
              <a:endParaRPr sz="1400" b="1">
                <a:latin typeface="Lucida Sans"/>
                <a:cs typeface="Lucida Sans"/>
              </a:endParaRPr>
            </a:p>
          </p:txBody>
        </p:sp>
      </p:grpSp>
      <p:sp>
        <p:nvSpPr>
          <p:cNvPr id="46" name="Rechthoek 8">
            <a:extLst>
              <a:ext uri="{FF2B5EF4-FFF2-40B4-BE49-F238E27FC236}">
                <a16:creationId xmlns:a16="http://schemas.microsoft.com/office/drawing/2014/main" id="{985980A4-9C5F-4094-962D-DDC37BE55358}"/>
              </a:ext>
            </a:extLst>
          </p:cNvPr>
          <p:cNvSpPr/>
          <p:nvPr/>
        </p:nvSpPr>
        <p:spPr>
          <a:xfrm>
            <a:off x="8198846" y="2515711"/>
            <a:ext cx="191505" cy="20083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kstvak 9">
            <a:extLst>
              <a:ext uri="{FF2B5EF4-FFF2-40B4-BE49-F238E27FC236}">
                <a16:creationId xmlns:a16="http://schemas.microsoft.com/office/drawing/2014/main" id="{7033D727-6E98-42A4-A9DA-9FD1B92E3CF2}"/>
              </a:ext>
            </a:extLst>
          </p:cNvPr>
          <p:cNvSpPr txBox="1"/>
          <p:nvPr/>
        </p:nvSpPr>
        <p:spPr>
          <a:xfrm>
            <a:off x="8522699" y="2385536"/>
            <a:ext cx="3542784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/>
              <a:t>Support the shift towards </a:t>
            </a:r>
            <a:r>
              <a:rPr lang="en-GB" sz="1400" b="1" dirty="0"/>
              <a:t>Cloud</a:t>
            </a:r>
            <a:r>
              <a:rPr lang="en-GB" sz="1400" dirty="0"/>
              <a:t> and </a:t>
            </a:r>
            <a:r>
              <a:rPr lang="en-GB" sz="1400" b="1" dirty="0"/>
              <a:t>Automation 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933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5"/>
          <p:cNvSpPr txBox="1">
            <a:spLocks/>
          </p:cNvSpPr>
          <p:nvPr/>
        </p:nvSpPr>
        <p:spPr>
          <a:xfrm>
            <a:off x="377560" y="704856"/>
            <a:ext cx="5925548" cy="28667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7675" indent="-268288" algn="l" defTabSz="914400" rtl="0" eaLnBrk="1" latinLnBrk="0" hangingPunct="1">
              <a:spcBef>
                <a:spcPts val="600"/>
              </a:spcBef>
              <a:buClrTx/>
              <a:buFont typeface="Verdana" panose="020B0604030504040204" pitchFamily="34" charset="0"/>
              <a:buChar char="−"/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266700" algn="l" defTabSz="914400" rtl="0" eaLnBrk="1" latinLnBrk="0" hangingPunct="1">
              <a:spcBef>
                <a:spcPts val="600"/>
              </a:spcBef>
              <a:buClrTx/>
              <a:buFont typeface="Verdana" panose="020B0604030504040204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266700" algn="l" defTabSz="914400" rtl="0" eaLnBrk="1" latinLnBrk="0" hangingPunct="1">
              <a:spcBef>
                <a:spcPts val="600"/>
              </a:spcBef>
              <a:buClrTx/>
              <a:buFont typeface="Verdana" panose="020B0604030504040204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62050" indent="-266700" algn="l" defTabSz="914400" rtl="0" eaLnBrk="1" latinLnBrk="0" hangingPunct="1">
              <a:spcBef>
                <a:spcPts val="600"/>
              </a:spcBef>
              <a:buClrTx/>
              <a:buFont typeface="Verdana" panose="020B0604030504040204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8275" indent="-276225" algn="l" defTabSz="914400" rtl="0" eaLnBrk="1" latinLnBrk="0" hangingPunct="1">
              <a:spcBef>
                <a:spcPts val="600"/>
              </a:spcBef>
              <a:buClrTx/>
              <a:buFont typeface="Verdana" panose="020B0604030504040204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04975" indent="-266700" algn="l" defTabSz="914400" rtl="0" eaLnBrk="1" latinLnBrk="0" hangingPunct="1">
              <a:spcBef>
                <a:spcPts val="600"/>
              </a:spcBef>
              <a:buClrTx/>
              <a:buFont typeface="Verdana" panose="020B0604030504040204" pitchFamily="34" charset="0"/>
              <a:buChar char="−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dirty="0"/>
              <a:t>Vision</a:t>
            </a:r>
          </a:p>
          <a:p>
            <a:pPr algn="just"/>
            <a:r>
              <a:rPr lang="en-GB" altLang="en-US" dirty="0">
                <a:cs typeface="Times New Roman" panose="02020603050405020304" pitchFamily="18" charset="0"/>
              </a:rPr>
              <a:t>The success of IT is dependent on our capability to become a business partner. To achieve this we will need to enable fast delivery of business value by increasing our digitalization effort and at the same time reduce the service cost. </a:t>
            </a:r>
          </a:p>
          <a:p>
            <a:pPr algn="just"/>
            <a:r>
              <a:rPr lang="en-GB" altLang="en-US" dirty="0">
                <a:cs typeface="Times New Roman" panose="02020603050405020304" pitchFamily="18" charset="0"/>
              </a:rPr>
              <a:t>IT will need to create a deeper understanding off business functions and increase the ability to prioritize and deliver their demands. To increase this delivery speed, we should focus on assembling Software as a Services (SaaS) and business data into solutions. Smart sourcing of SaaS will contribute to simplifying operations, increase availability &amp; scalability and boost customer satisfaction.</a:t>
            </a:r>
          </a:p>
        </p:txBody>
      </p:sp>
      <p:sp>
        <p:nvSpPr>
          <p:cNvPr id="7" name="Tijdelijke aanduiding voor inhoud 5"/>
          <p:cNvSpPr txBox="1">
            <a:spLocks/>
          </p:cNvSpPr>
          <p:nvPr/>
        </p:nvSpPr>
        <p:spPr>
          <a:xfrm>
            <a:off x="4960267" y="3355377"/>
            <a:ext cx="6942810" cy="30632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7675" indent="-268288" algn="l" defTabSz="914400" rtl="0" eaLnBrk="1" latinLnBrk="0" hangingPunct="1">
              <a:spcBef>
                <a:spcPts val="600"/>
              </a:spcBef>
              <a:buClrTx/>
              <a:buFont typeface="Verdana" panose="020B0604030504040204" pitchFamily="34" charset="0"/>
              <a:buChar char="−"/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266700" algn="l" defTabSz="914400" rtl="0" eaLnBrk="1" latinLnBrk="0" hangingPunct="1">
              <a:spcBef>
                <a:spcPts val="600"/>
              </a:spcBef>
              <a:buClrTx/>
              <a:buFont typeface="Verdana" panose="020B0604030504040204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266700" algn="l" defTabSz="914400" rtl="0" eaLnBrk="1" latinLnBrk="0" hangingPunct="1">
              <a:spcBef>
                <a:spcPts val="600"/>
              </a:spcBef>
              <a:buClrTx/>
              <a:buFont typeface="Verdana" panose="020B0604030504040204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62050" indent="-266700" algn="l" defTabSz="914400" rtl="0" eaLnBrk="1" latinLnBrk="0" hangingPunct="1">
              <a:spcBef>
                <a:spcPts val="600"/>
              </a:spcBef>
              <a:buClrTx/>
              <a:buFont typeface="Verdana" panose="020B0604030504040204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8275" indent="-276225" algn="l" defTabSz="914400" rtl="0" eaLnBrk="1" latinLnBrk="0" hangingPunct="1">
              <a:spcBef>
                <a:spcPts val="600"/>
              </a:spcBef>
              <a:buClrTx/>
              <a:buFont typeface="Verdana" panose="020B0604030504040204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04975" indent="-266700" algn="l" defTabSz="914400" rtl="0" eaLnBrk="1" latinLnBrk="0" hangingPunct="1">
              <a:spcBef>
                <a:spcPts val="600"/>
              </a:spcBef>
              <a:buClrTx/>
              <a:buFont typeface="Verdana" panose="020B0604030504040204" pitchFamily="34" charset="0"/>
              <a:buChar char="−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dirty="0"/>
              <a:t>Ambition</a:t>
            </a:r>
          </a:p>
          <a:p>
            <a:pPr marL="285750" indent="-285750">
              <a:buFont typeface="Wingdings" charset="2"/>
              <a:buChar char="ü"/>
            </a:pPr>
            <a:r>
              <a:rPr lang="en-GB" altLang="en-US" dirty="0">
                <a:cs typeface="Times New Roman" panose="02020603050405020304" pitchFamily="18" charset="0"/>
              </a:rPr>
              <a:t>Gold Standard on availability, reliability </a:t>
            </a:r>
            <a:r>
              <a:rPr lang="en-US" altLang="en-US" dirty="0">
                <a:cs typeface="Times New Roman" panose="02020603050405020304" pitchFamily="18" charset="0"/>
              </a:rPr>
              <a:t>and security to our clients and employees for a transparent cost</a:t>
            </a:r>
            <a:endParaRPr lang="en-GB" dirty="0"/>
          </a:p>
          <a:p>
            <a:pPr marL="285750" indent="-285750">
              <a:buFont typeface="Wingdings" charset="2"/>
              <a:buChar char="ü"/>
            </a:pPr>
            <a:r>
              <a:rPr lang="en-GB" dirty="0"/>
              <a:t>Deliver business value fast by realising business demands through a focused agile organisation on service &amp; data integration</a:t>
            </a:r>
          </a:p>
          <a:p>
            <a:pPr marL="285750" indent="-285750">
              <a:buFont typeface="Wingdings" charset="2"/>
              <a:buChar char="ü"/>
            </a:pPr>
            <a:r>
              <a:rPr lang="en-GB" dirty="0"/>
              <a:t>Transform the IT organisation into a business partner and IT enabler</a:t>
            </a:r>
          </a:p>
          <a:p>
            <a:pPr marL="285750" indent="-285750">
              <a:buFont typeface="Wingdings" charset="2"/>
              <a:buChar char="ü"/>
            </a:pPr>
            <a:r>
              <a:rPr lang="en-GB" dirty="0"/>
              <a:t>Increase digitalization of practitioner giving them the “home experience”</a:t>
            </a:r>
          </a:p>
          <a:p>
            <a:pPr marL="285750" indent="-285750">
              <a:buFont typeface="Wingdings" charset="2"/>
              <a:buChar char="ü"/>
            </a:pPr>
            <a:r>
              <a:rPr lang="en-GB" dirty="0"/>
              <a:t>IT as service broker for SaaS solutions, simplifying the integration complexity for the business</a:t>
            </a:r>
          </a:p>
          <a:p>
            <a:pPr marL="285750" indent="-285750">
              <a:buFont typeface="Wingdings" charset="2"/>
              <a:buChar char="ü"/>
            </a:pPr>
            <a:r>
              <a:rPr lang="en-GB" dirty="0"/>
              <a:t>Increase knowledge around “New Technology” by attracting young employees and stimulate education</a:t>
            </a:r>
          </a:p>
          <a:p>
            <a:pPr marL="285750" indent="-285750">
              <a:buFont typeface="Wingdings" charset="2"/>
              <a:buChar char="ü"/>
            </a:pPr>
            <a:r>
              <a:rPr lang="en-GB" dirty="0"/>
              <a:t>Stimulate innovation by for example introduce AI based IT Self Service</a:t>
            </a:r>
          </a:p>
          <a:p>
            <a:endParaRPr lang="en-GB" dirty="0"/>
          </a:p>
        </p:txBody>
      </p:sp>
      <p:grpSp>
        <p:nvGrpSpPr>
          <p:cNvPr id="9" name="Groeperen 8"/>
          <p:cNvGrpSpPr>
            <a:grpSpLocks noChangeAspect="1"/>
          </p:cNvGrpSpPr>
          <p:nvPr/>
        </p:nvGrpSpPr>
        <p:grpSpPr>
          <a:xfrm>
            <a:off x="931130" y="3543307"/>
            <a:ext cx="2703895" cy="2696868"/>
            <a:chOff x="1810900" y="540772"/>
            <a:chExt cx="2703895" cy="2696868"/>
          </a:xfrm>
        </p:grpSpPr>
        <p:grpSp>
          <p:nvGrpSpPr>
            <p:cNvPr id="10" name="Groeperen 9"/>
            <p:cNvGrpSpPr/>
            <p:nvPr/>
          </p:nvGrpSpPr>
          <p:grpSpPr>
            <a:xfrm>
              <a:off x="2265112" y="987896"/>
              <a:ext cx="1802985" cy="1809029"/>
              <a:chOff x="2266419" y="985636"/>
              <a:chExt cx="1802985" cy="1809029"/>
            </a:xfrm>
          </p:grpSpPr>
          <p:grpSp>
            <p:nvGrpSpPr>
              <p:cNvPr id="30" name="Groeperen 29"/>
              <p:cNvGrpSpPr/>
              <p:nvPr/>
            </p:nvGrpSpPr>
            <p:grpSpPr>
              <a:xfrm>
                <a:off x="2266419" y="985636"/>
                <a:ext cx="1802985" cy="1809029"/>
                <a:chOff x="2266419" y="985636"/>
                <a:chExt cx="1802985" cy="1809029"/>
              </a:xfrm>
            </p:grpSpPr>
            <p:sp>
              <p:nvSpPr>
                <p:cNvPr id="32" name="Blokboog 34"/>
                <p:cNvSpPr>
                  <a:spLocks noChangeAspect="1"/>
                </p:cNvSpPr>
                <p:nvPr/>
              </p:nvSpPr>
              <p:spPr>
                <a:xfrm rot="19936221">
                  <a:off x="2270811" y="1001806"/>
                  <a:ext cx="1792859" cy="1792859"/>
                </a:xfrm>
                <a:prstGeom prst="blockArc">
                  <a:avLst>
                    <a:gd name="adj1" fmla="val 14292492"/>
                    <a:gd name="adj2" fmla="val 79213"/>
                    <a:gd name="adj3" fmla="val 177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0" i="0" u="none" strike="noStrike" kern="0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33" name="Rechthoek 37"/>
                <p:cNvSpPr/>
                <p:nvPr/>
              </p:nvSpPr>
              <p:spPr>
                <a:xfrm>
                  <a:off x="2530296" y="1185407"/>
                  <a:ext cx="1280613" cy="1094502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ArchUp">
                    <a:avLst>
                      <a:gd name="adj" fmla="val 10970126"/>
                    </a:avLst>
                  </a:prstTxWarp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uLnTx/>
                      <a:uFillTx/>
                      <a:latin typeface="Calibri" panose="020F0502020204030204"/>
                    </a:rPr>
                    <a:t>IT Capabilities</a:t>
                  </a:r>
                </a:p>
              </p:txBody>
            </p:sp>
            <p:sp>
              <p:nvSpPr>
                <p:cNvPr id="34" name="Pijl omhoog 33"/>
                <p:cNvSpPr/>
                <p:nvPr/>
              </p:nvSpPr>
              <p:spPr>
                <a:xfrm rot="10800000">
                  <a:off x="3084565" y="1293296"/>
                  <a:ext cx="196835" cy="170605"/>
                </a:xfrm>
                <a:prstGeom prst="upArrow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marR="0" indent="-180975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buFont typeface="Arial" panose="020B0604020202020204" pitchFamily="34" charset="0"/>
                    <a:buChar char="•"/>
                    <a:tabLst/>
                  </a:pPr>
                  <a:endParaRPr kumimoji="0" lang="en-GB" sz="1000" b="0" i="0" u="none" strike="noStrike" kern="1200" cap="none" spc="0" normalizeH="0" baseline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grpSp>
              <p:nvGrpSpPr>
                <p:cNvPr id="35" name="Groeperen 34"/>
                <p:cNvGrpSpPr/>
                <p:nvPr/>
              </p:nvGrpSpPr>
              <p:grpSpPr>
                <a:xfrm>
                  <a:off x="2266419" y="986196"/>
                  <a:ext cx="1792859" cy="1792859"/>
                  <a:chOff x="2266419" y="986196"/>
                  <a:chExt cx="1792859" cy="1792859"/>
                </a:xfrm>
              </p:grpSpPr>
              <p:sp>
                <p:nvSpPr>
                  <p:cNvPr id="40" name="Blokboog 36"/>
                  <p:cNvSpPr/>
                  <p:nvPr/>
                </p:nvSpPr>
                <p:spPr>
                  <a:xfrm rot="5400000">
                    <a:off x="2266419" y="986196"/>
                    <a:ext cx="1792859" cy="1792859"/>
                  </a:xfrm>
                  <a:prstGeom prst="blockArc">
                    <a:avLst>
                      <a:gd name="adj1" fmla="val 14744813"/>
                      <a:gd name="adj2" fmla="val 82292"/>
                      <a:gd name="adj3" fmla="val 1819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0" i="0" u="none" strike="noStrike" kern="0" cap="none" spc="0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41" name="Rechthoek 38"/>
                  <p:cNvSpPr/>
                  <p:nvPr/>
                </p:nvSpPr>
                <p:spPr>
                  <a:xfrm rot="7278060">
                    <a:off x="2595603" y="1403822"/>
                    <a:ext cx="1280614" cy="1094502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prstTxWarp prst="textArchUp">
                      <a:avLst>
                        <a:gd name="adj" fmla="val 10970126"/>
                      </a:avLst>
                    </a:prstTxWarp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n-GB" sz="1000" kern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/>
                      </a:rPr>
                      <a:t>Technology</a:t>
                    </a:r>
                    <a:br>
                      <a:rPr lang="en-GB" sz="1000" kern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/>
                      </a:rPr>
                    </a:br>
                    <a:r>
                      <a:rPr lang="en-GB" sz="1000" kern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/>
                      </a:rPr>
                      <a:t>Environment</a:t>
                    </a:r>
                  </a:p>
                </p:txBody>
              </p:sp>
              <p:sp>
                <p:nvSpPr>
                  <p:cNvPr id="42" name="Pijl omhoog 41"/>
                  <p:cNvSpPr/>
                  <p:nvPr/>
                </p:nvSpPr>
                <p:spPr>
                  <a:xfrm rot="18350587">
                    <a:off x="3468672" y="2068932"/>
                    <a:ext cx="196835" cy="170605"/>
                  </a:xfrm>
                  <a:prstGeom prst="upArrow">
                    <a:avLst/>
                  </a:prstGeom>
                  <a:solidFill>
                    <a:schemeClr val="tx1"/>
                  </a:solidFill>
                  <a:ln w="12700"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80975" marR="0" indent="-180975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buFont typeface="Arial" panose="020B0604020202020204" pitchFamily="34" charset="0"/>
                      <a:buChar char="•"/>
                      <a:tabLst/>
                    </a:pPr>
                    <a:endParaRPr kumimoji="0" lang="en-GB" sz="1000" b="0" i="0" u="none" strike="noStrike" kern="1200" cap="none" spc="0" normalizeH="0" baseline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6" name="Groeperen 35"/>
                <p:cNvGrpSpPr/>
                <p:nvPr/>
              </p:nvGrpSpPr>
              <p:grpSpPr>
                <a:xfrm>
                  <a:off x="2276545" y="985636"/>
                  <a:ext cx="1792859" cy="1792859"/>
                  <a:chOff x="2276545" y="985636"/>
                  <a:chExt cx="1792859" cy="1792859"/>
                </a:xfrm>
              </p:grpSpPr>
              <p:sp>
                <p:nvSpPr>
                  <p:cNvPr id="37" name="Blokboog 35"/>
                  <p:cNvSpPr/>
                  <p:nvPr/>
                </p:nvSpPr>
                <p:spPr>
                  <a:xfrm rot="12463046">
                    <a:off x="2276545" y="985636"/>
                    <a:ext cx="1792859" cy="1792859"/>
                  </a:xfrm>
                  <a:prstGeom prst="blockArc">
                    <a:avLst>
                      <a:gd name="adj1" fmla="val 14736173"/>
                      <a:gd name="adj2" fmla="val 21595371"/>
                      <a:gd name="adj3" fmla="val 18003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000" b="0" i="0" u="none" strike="noStrike" kern="0" cap="none" spc="0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38" name="Rechthoek 39"/>
                  <p:cNvSpPr/>
                  <p:nvPr/>
                </p:nvSpPr>
                <p:spPr>
                  <a:xfrm rot="14275129">
                    <a:off x="2445577" y="1384374"/>
                    <a:ext cx="1280614" cy="1094502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prstTxWarp prst="textArchUp">
                      <a:avLst>
                        <a:gd name="adj" fmla="val 10970126"/>
                      </a:avLst>
                    </a:prstTxWarp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00" b="0" i="0" u="none" strike="noStrike" kern="0" cap="none" spc="0" normalizeH="0" baseline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Calibri" panose="020F0502020204030204"/>
                      </a:rPr>
                      <a:t> Governance and</a:t>
                    </a:r>
                    <a:br>
                      <a:rPr kumimoji="0" lang="en-GB" sz="1000" b="0" i="0" u="none" strike="noStrike" kern="0" cap="none" spc="0" normalizeH="0" baseline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Calibri" panose="020F0502020204030204"/>
                      </a:rPr>
                    </a:br>
                    <a:r>
                      <a:rPr kumimoji="0" lang="en-GB" sz="1000" b="0" i="0" u="none" strike="noStrike" kern="0" cap="none" spc="0" normalizeH="0" baseline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Calibri" panose="020F0502020204030204"/>
                      </a:rPr>
                      <a:t> Business Alignment</a:t>
                    </a:r>
                  </a:p>
                </p:txBody>
              </p:sp>
              <p:sp>
                <p:nvSpPr>
                  <p:cNvPr id="39" name="Pijl omhoog 38"/>
                  <p:cNvSpPr/>
                  <p:nvPr/>
                </p:nvSpPr>
                <p:spPr>
                  <a:xfrm rot="3290983">
                    <a:off x="2663961" y="2077980"/>
                    <a:ext cx="196835" cy="170605"/>
                  </a:xfrm>
                  <a:prstGeom prst="upArrow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80975" marR="0" indent="-180975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buFont typeface="Arial" panose="020B0604020202020204" pitchFamily="34" charset="0"/>
                      <a:buChar char="•"/>
                      <a:tabLst/>
                    </a:pPr>
                    <a:endParaRPr kumimoji="0" lang="en-GB" sz="1000" b="0" i="0" u="none" strike="noStrike" kern="1200" cap="none" spc="0" normalizeH="0" baseline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31" name="Ovaal 30"/>
              <p:cNvSpPr/>
              <p:nvPr/>
            </p:nvSpPr>
            <p:spPr>
              <a:xfrm>
                <a:off x="2790854" y="1492582"/>
                <a:ext cx="756000" cy="756000"/>
              </a:xfrm>
              <a:prstGeom prst="ellipse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105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Agile IT</a:t>
                </a:r>
              </a:p>
            </p:txBody>
          </p:sp>
        </p:grpSp>
        <p:grpSp>
          <p:nvGrpSpPr>
            <p:cNvPr id="11" name="Groeperen 10"/>
            <p:cNvGrpSpPr/>
            <p:nvPr/>
          </p:nvGrpSpPr>
          <p:grpSpPr>
            <a:xfrm>
              <a:off x="1810900" y="540772"/>
              <a:ext cx="2703895" cy="2696868"/>
              <a:chOff x="1810900" y="540772"/>
              <a:chExt cx="2703895" cy="2696868"/>
            </a:xfrm>
          </p:grpSpPr>
          <p:grpSp>
            <p:nvGrpSpPr>
              <p:cNvPr id="12" name="Groeperen 11"/>
              <p:cNvGrpSpPr/>
              <p:nvPr/>
            </p:nvGrpSpPr>
            <p:grpSpPr>
              <a:xfrm>
                <a:off x="1810900" y="540772"/>
                <a:ext cx="2703895" cy="2696868"/>
                <a:chOff x="1814697" y="543219"/>
                <a:chExt cx="2703895" cy="2696868"/>
              </a:xfrm>
              <a:solidFill>
                <a:schemeClr val="accent6">
                  <a:lumMod val="75000"/>
                </a:schemeClr>
              </a:solidFill>
            </p:grpSpPr>
            <p:grpSp>
              <p:nvGrpSpPr>
                <p:cNvPr id="20" name="Groeperen 19"/>
                <p:cNvGrpSpPr/>
                <p:nvPr/>
              </p:nvGrpSpPr>
              <p:grpSpPr>
                <a:xfrm rot="12343210">
                  <a:off x="1851877" y="543219"/>
                  <a:ext cx="2652224" cy="2670842"/>
                  <a:chOff x="1838872" y="569245"/>
                  <a:chExt cx="2652224" cy="2670842"/>
                </a:xfrm>
                <a:grpFill/>
              </p:grpSpPr>
              <p:sp>
                <p:nvSpPr>
                  <p:cNvPr id="28" name="Blokboog 34"/>
                  <p:cNvSpPr/>
                  <p:nvPr/>
                </p:nvSpPr>
                <p:spPr>
                  <a:xfrm rot="19346403">
                    <a:off x="1853749" y="569245"/>
                    <a:ext cx="2637347" cy="2668987"/>
                  </a:xfrm>
                  <a:prstGeom prst="blockArc">
                    <a:avLst>
                      <a:gd name="adj1" fmla="val 18474165"/>
                      <a:gd name="adj2" fmla="val 21464421"/>
                      <a:gd name="adj3" fmla="val 12711"/>
                    </a:avLst>
                  </a:prstGeom>
                  <a:grpFill/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29" name="Blokboog 34"/>
                  <p:cNvSpPr/>
                  <p:nvPr/>
                </p:nvSpPr>
                <p:spPr>
                  <a:xfrm rot="824435">
                    <a:off x="1838872" y="571100"/>
                    <a:ext cx="2637347" cy="2668987"/>
                  </a:xfrm>
                  <a:prstGeom prst="blockArc">
                    <a:avLst>
                      <a:gd name="adj1" fmla="val 18474165"/>
                      <a:gd name="adj2" fmla="val 21464421"/>
                      <a:gd name="adj3" fmla="val 12711"/>
                    </a:avLst>
                  </a:prstGeom>
                  <a:grpFill/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</p:grpSp>
            <p:grpSp>
              <p:nvGrpSpPr>
                <p:cNvPr id="21" name="Groeperen 20"/>
                <p:cNvGrpSpPr/>
                <p:nvPr/>
              </p:nvGrpSpPr>
              <p:grpSpPr>
                <a:xfrm>
                  <a:off x="1838872" y="569245"/>
                  <a:ext cx="2652224" cy="2670842"/>
                  <a:chOff x="1838872" y="569245"/>
                  <a:chExt cx="2652224" cy="2670842"/>
                </a:xfrm>
                <a:grpFill/>
              </p:grpSpPr>
              <p:sp>
                <p:nvSpPr>
                  <p:cNvPr id="26" name="Blokboog 34"/>
                  <p:cNvSpPr/>
                  <p:nvPr/>
                </p:nvSpPr>
                <p:spPr>
                  <a:xfrm rot="19346403">
                    <a:off x="1853749" y="569245"/>
                    <a:ext cx="2637347" cy="2668987"/>
                  </a:xfrm>
                  <a:prstGeom prst="blockArc">
                    <a:avLst>
                      <a:gd name="adj1" fmla="val 18474165"/>
                      <a:gd name="adj2" fmla="val 21464421"/>
                      <a:gd name="adj3" fmla="val 12711"/>
                    </a:avLst>
                  </a:prstGeom>
                  <a:grpFill/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27" name="Blokboog 34"/>
                  <p:cNvSpPr/>
                  <p:nvPr/>
                </p:nvSpPr>
                <p:spPr>
                  <a:xfrm rot="824435">
                    <a:off x="1838872" y="571100"/>
                    <a:ext cx="2637347" cy="2668987"/>
                  </a:xfrm>
                  <a:prstGeom prst="blockArc">
                    <a:avLst>
                      <a:gd name="adj1" fmla="val 18474165"/>
                      <a:gd name="adj2" fmla="val 21464421"/>
                      <a:gd name="adj3" fmla="val 12711"/>
                    </a:avLst>
                  </a:prstGeom>
                  <a:grpFill/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</p:grpSp>
            <p:grpSp>
              <p:nvGrpSpPr>
                <p:cNvPr id="22" name="Groeperen 21"/>
                <p:cNvGrpSpPr/>
                <p:nvPr/>
              </p:nvGrpSpPr>
              <p:grpSpPr>
                <a:xfrm rot="6163180">
                  <a:off x="1824006" y="554370"/>
                  <a:ext cx="2652224" cy="2670842"/>
                  <a:chOff x="1838872" y="569245"/>
                  <a:chExt cx="2652224" cy="2670842"/>
                </a:xfrm>
                <a:grpFill/>
              </p:grpSpPr>
              <p:sp>
                <p:nvSpPr>
                  <p:cNvPr id="24" name="Blokboog 34"/>
                  <p:cNvSpPr/>
                  <p:nvPr/>
                </p:nvSpPr>
                <p:spPr>
                  <a:xfrm rot="19346403">
                    <a:off x="1853749" y="569245"/>
                    <a:ext cx="2637347" cy="2668987"/>
                  </a:xfrm>
                  <a:prstGeom prst="blockArc">
                    <a:avLst>
                      <a:gd name="adj1" fmla="val 18474165"/>
                      <a:gd name="adj2" fmla="val 21464421"/>
                      <a:gd name="adj3" fmla="val 12711"/>
                    </a:avLst>
                  </a:prstGeom>
                  <a:grpFill/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25" name="Blokboog 34"/>
                  <p:cNvSpPr/>
                  <p:nvPr/>
                </p:nvSpPr>
                <p:spPr>
                  <a:xfrm rot="824435">
                    <a:off x="1838872" y="571100"/>
                    <a:ext cx="2637347" cy="2668987"/>
                  </a:xfrm>
                  <a:prstGeom prst="blockArc">
                    <a:avLst>
                      <a:gd name="adj1" fmla="val 18474165"/>
                      <a:gd name="adj2" fmla="val 21464421"/>
                      <a:gd name="adj3" fmla="val 12711"/>
                    </a:avLst>
                  </a:prstGeom>
                  <a:grpFill/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</p:grpSp>
            <p:sp>
              <p:nvSpPr>
                <p:cNvPr id="23" name="Blokboog 34"/>
                <p:cNvSpPr/>
                <p:nvPr/>
              </p:nvSpPr>
              <p:spPr>
                <a:xfrm rot="16260000">
                  <a:off x="1865425" y="563672"/>
                  <a:ext cx="2637347" cy="2668987"/>
                </a:xfrm>
                <a:prstGeom prst="blockArc">
                  <a:avLst>
                    <a:gd name="adj1" fmla="val 18474165"/>
                    <a:gd name="adj2" fmla="val 21464421"/>
                    <a:gd name="adj3" fmla="val 12711"/>
                  </a:avLst>
                </a:prstGeom>
                <a:grpFill/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</p:grpSp>
          <p:sp>
            <p:nvSpPr>
              <p:cNvPr id="13" name="Rechthoek 37"/>
              <p:cNvSpPr/>
              <p:nvPr/>
            </p:nvSpPr>
            <p:spPr>
              <a:xfrm rot="1653446">
                <a:off x="2779367" y="811227"/>
                <a:ext cx="1334025" cy="92669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0889222"/>
                  </a:avLst>
                </a:prstTxWarp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000" kern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alibri" panose="020F0502020204030204"/>
                  </a:rPr>
                  <a:t>Customer Focus</a:t>
                </a:r>
                <a:endParaRPr kumimoji="0" lang="en-GB" sz="1000" b="0" i="0" u="none" strike="noStrike" kern="0" cap="none" spc="0" normalizeH="0" baseline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4" name="Rechthoek 37"/>
              <p:cNvSpPr/>
              <p:nvPr/>
            </p:nvSpPr>
            <p:spPr>
              <a:xfrm rot="4668501">
                <a:off x="3126168" y="1265764"/>
                <a:ext cx="1334025" cy="92669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0889222"/>
                  </a:avLst>
                </a:prstTxWarp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alibri" panose="020F0502020204030204"/>
                  </a:rPr>
                  <a:t>Innovative</a:t>
                </a:r>
              </a:p>
            </p:txBody>
          </p:sp>
          <p:sp>
            <p:nvSpPr>
              <p:cNvPr id="15" name="Rechthoek 37"/>
              <p:cNvSpPr/>
              <p:nvPr/>
            </p:nvSpPr>
            <p:spPr>
              <a:xfrm rot="7694254">
                <a:off x="3008678" y="1836146"/>
                <a:ext cx="1334025" cy="92669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0889222"/>
                  </a:avLst>
                </a:prstTxWarp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alibri" panose="020F0502020204030204"/>
                  </a:rPr>
                  <a:t>Quality</a:t>
                </a:r>
              </a:p>
            </p:txBody>
          </p:sp>
          <p:sp>
            <p:nvSpPr>
              <p:cNvPr id="16" name="Rechthoek 37"/>
              <p:cNvSpPr/>
              <p:nvPr/>
            </p:nvSpPr>
            <p:spPr>
              <a:xfrm rot="10800000">
                <a:off x="2498541" y="2076489"/>
                <a:ext cx="1334025" cy="92669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0889222"/>
                  </a:avLst>
                </a:prstTxWarp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alibri" panose="020F0502020204030204"/>
                  </a:rPr>
                  <a:t>Certification</a:t>
                </a:r>
              </a:p>
            </p:txBody>
          </p:sp>
          <p:sp>
            <p:nvSpPr>
              <p:cNvPr id="17" name="Rechthoek 37"/>
              <p:cNvSpPr/>
              <p:nvPr/>
            </p:nvSpPr>
            <p:spPr>
              <a:xfrm rot="13895273">
                <a:off x="1985899" y="1838108"/>
                <a:ext cx="1334025" cy="92669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0889222"/>
                  </a:avLst>
                </a:prstTxWarp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alibri" panose="020F0502020204030204"/>
                  </a:rPr>
                  <a:t>Secure</a:t>
                </a:r>
              </a:p>
            </p:txBody>
          </p:sp>
          <p:sp>
            <p:nvSpPr>
              <p:cNvPr id="18" name="Rechthoek 37"/>
              <p:cNvSpPr/>
              <p:nvPr/>
            </p:nvSpPr>
            <p:spPr>
              <a:xfrm rot="16907624">
                <a:off x="1846725" y="1273190"/>
                <a:ext cx="1334025" cy="92669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0889222"/>
                  </a:avLst>
                </a:prstTxWarp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alibri" panose="020F0502020204030204"/>
                  </a:rPr>
                  <a:t>Pay as you Go</a:t>
                </a:r>
              </a:p>
            </p:txBody>
          </p:sp>
          <p:sp>
            <p:nvSpPr>
              <p:cNvPr id="19" name="Rechthoek 37"/>
              <p:cNvSpPr/>
              <p:nvPr/>
            </p:nvSpPr>
            <p:spPr>
              <a:xfrm rot="19995773">
                <a:off x="2220151" y="806141"/>
                <a:ext cx="1334025" cy="92669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0889222"/>
                  </a:avLst>
                </a:prstTxWarp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alibri" panose="020F0502020204030204"/>
                  </a:rPr>
                  <a:t>Speed </a:t>
                </a:r>
                <a:r>
                  <a:rPr kumimoji="0" lang="en-GB" sz="1000" b="0" i="0" u="none" strike="noStrike" kern="0" cap="none" spc="0" normalizeH="0" baseline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alibri" panose="020F0502020204030204"/>
                  </a:rPr>
                  <a:t>to Market</a:t>
                </a:r>
                <a:endParaRPr kumimoji="0" lang="en-GB" sz="1000" b="0" i="0" u="none" strike="noStrike" kern="0" cap="none" spc="0" normalizeH="0" baseline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</a:endParaRPr>
              </a:p>
            </p:txBody>
          </p:sp>
        </p:grpSp>
      </p:grpSp>
      <p:grpSp>
        <p:nvGrpSpPr>
          <p:cNvPr id="136" name="Groeperen 135"/>
          <p:cNvGrpSpPr/>
          <p:nvPr/>
        </p:nvGrpSpPr>
        <p:grpSpPr>
          <a:xfrm>
            <a:off x="6368741" y="791357"/>
            <a:ext cx="5686203" cy="2119187"/>
            <a:chOff x="6384507" y="1043609"/>
            <a:chExt cx="5686203" cy="2119187"/>
          </a:xfrm>
        </p:grpSpPr>
        <p:grpSp>
          <p:nvGrpSpPr>
            <p:cNvPr id="44" name="Groeperen 43"/>
            <p:cNvGrpSpPr/>
            <p:nvPr/>
          </p:nvGrpSpPr>
          <p:grpSpPr>
            <a:xfrm>
              <a:off x="7533072" y="1043609"/>
              <a:ext cx="3347422" cy="2119187"/>
              <a:chOff x="4554581" y="1462931"/>
              <a:chExt cx="5094516" cy="3225238"/>
            </a:xfrm>
          </p:grpSpPr>
          <p:sp>
            <p:nvSpPr>
              <p:cNvPr id="125" name="Afgeronde rechthoek 124"/>
              <p:cNvSpPr/>
              <p:nvPr/>
            </p:nvSpPr>
            <p:spPr>
              <a:xfrm>
                <a:off x="4554581" y="1465994"/>
                <a:ext cx="5094516" cy="3222175"/>
              </a:xfrm>
              <a:prstGeom prst="roundRect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6" name="Afgeronde rechthoek 125"/>
              <p:cNvSpPr/>
              <p:nvPr/>
            </p:nvSpPr>
            <p:spPr>
              <a:xfrm>
                <a:off x="4868091" y="1741714"/>
                <a:ext cx="4528458" cy="2664823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7" name="Vrije vorm 126"/>
              <p:cNvSpPr/>
              <p:nvPr/>
            </p:nvSpPr>
            <p:spPr>
              <a:xfrm>
                <a:off x="8875395" y="1462931"/>
                <a:ext cx="142875" cy="274320"/>
              </a:xfrm>
              <a:custGeom>
                <a:avLst/>
                <a:gdLst>
                  <a:gd name="connsiteX0" fmla="*/ 11430 w 142875"/>
                  <a:gd name="connsiteY0" fmla="*/ 0 h 274320"/>
                  <a:gd name="connsiteX1" fmla="*/ 142875 w 142875"/>
                  <a:gd name="connsiteY1" fmla="*/ 160020 h 274320"/>
                  <a:gd name="connsiteX2" fmla="*/ 0 w 142875"/>
                  <a:gd name="connsiteY2" fmla="*/ 274320 h 274320"/>
                  <a:gd name="connsiteX3" fmla="*/ 0 w 142875"/>
                  <a:gd name="connsiteY3" fmla="*/ 27432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274320">
                    <a:moveTo>
                      <a:pt x="11430" y="0"/>
                    </a:moveTo>
                    <a:lnTo>
                      <a:pt x="142875" y="160020"/>
                    </a:lnTo>
                    <a:lnTo>
                      <a:pt x="0" y="274320"/>
                    </a:lnTo>
                    <a:lnTo>
                      <a:pt x="0" y="274320"/>
                    </a:lnTo>
                  </a:path>
                </a:pathLst>
              </a:cu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  <p:sp>
            <p:nvSpPr>
              <p:cNvPr id="128" name="Vrije vorm 127"/>
              <p:cNvSpPr/>
              <p:nvPr/>
            </p:nvSpPr>
            <p:spPr>
              <a:xfrm rot="10800000">
                <a:off x="5195094" y="4394920"/>
                <a:ext cx="142875" cy="293248"/>
              </a:xfrm>
              <a:custGeom>
                <a:avLst/>
                <a:gdLst>
                  <a:gd name="connsiteX0" fmla="*/ 11430 w 142875"/>
                  <a:gd name="connsiteY0" fmla="*/ 0 h 274320"/>
                  <a:gd name="connsiteX1" fmla="*/ 142875 w 142875"/>
                  <a:gd name="connsiteY1" fmla="*/ 160020 h 274320"/>
                  <a:gd name="connsiteX2" fmla="*/ 0 w 142875"/>
                  <a:gd name="connsiteY2" fmla="*/ 274320 h 274320"/>
                  <a:gd name="connsiteX3" fmla="*/ 0 w 142875"/>
                  <a:gd name="connsiteY3" fmla="*/ 27432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274320">
                    <a:moveTo>
                      <a:pt x="11430" y="0"/>
                    </a:moveTo>
                    <a:lnTo>
                      <a:pt x="142875" y="160020"/>
                    </a:lnTo>
                    <a:lnTo>
                      <a:pt x="0" y="274320"/>
                    </a:lnTo>
                    <a:lnTo>
                      <a:pt x="0" y="274320"/>
                    </a:lnTo>
                  </a:path>
                </a:pathLst>
              </a:cu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  <p:sp>
            <p:nvSpPr>
              <p:cNvPr id="129" name="Afgeronde rechthoek 128"/>
              <p:cNvSpPr/>
              <p:nvPr/>
            </p:nvSpPr>
            <p:spPr>
              <a:xfrm>
                <a:off x="4837609" y="1737251"/>
                <a:ext cx="4558939" cy="210540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0" name="Afgeronde rechthoek 129"/>
              <p:cNvSpPr/>
              <p:nvPr/>
            </p:nvSpPr>
            <p:spPr>
              <a:xfrm>
                <a:off x="4831078" y="2302663"/>
                <a:ext cx="4569825" cy="210540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1" name="Afgeronde rechthoek 130"/>
              <p:cNvSpPr/>
              <p:nvPr/>
            </p:nvSpPr>
            <p:spPr>
              <a:xfrm>
                <a:off x="4833254" y="2127581"/>
                <a:ext cx="4558939" cy="1937449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2" name="Vrije vorm 131"/>
              <p:cNvSpPr/>
              <p:nvPr/>
            </p:nvSpPr>
            <p:spPr>
              <a:xfrm>
                <a:off x="9018270" y="2120772"/>
                <a:ext cx="295275" cy="1956958"/>
              </a:xfrm>
              <a:custGeom>
                <a:avLst/>
                <a:gdLst>
                  <a:gd name="connsiteX0" fmla="*/ 11430 w 142875"/>
                  <a:gd name="connsiteY0" fmla="*/ 0 h 274320"/>
                  <a:gd name="connsiteX1" fmla="*/ 142875 w 142875"/>
                  <a:gd name="connsiteY1" fmla="*/ 160020 h 274320"/>
                  <a:gd name="connsiteX2" fmla="*/ 0 w 142875"/>
                  <a:gd name="connsiteY2" fmla="*/ 274320 h 274320"/>
                  <a:gd name="connsiteX3" fmla="*/ 0 w 142875"/>
                  <a:gd name="connsiteY3" fmla="*/ 27432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274320">
                    <a:moveTo>
                      <a:pt x="11430" y="0"/>
                    </a:moveTo>
                    <a:lnTo>
                      <a:pt x="142875" y="160020"/>
                    </a:lnTo>
                    <a:lnTo>
                      <a:pt x="0" y="274320"/>
                    </a:lnTo>
                    <a:lnTo>
                      <a:pt x="0" y="274320"/>
                    </a:lnTo>
                  </a:path>
                </a:pathLst>
              </a:custGeom>
              <a:ln w="28575">
                <a:solidFill>
                  <a:srgbClr val="F6C00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  <p:sp>
            <p:nvSpPr>
              <p:cNvPr id="133" name="Vrije vorm 132"/>
              <p:cNvSpPr/>
              <p:nvPr/>
            </p:nvSpPr>
            <p:spPr>
              <a:xfrm>
                <a:off x="7573782" y="2120772"/>
                <a:ext cx="295275" cy="1956958"/>
              </a:xfrm>
              <a:custGeom>
                <a:avLst/>
                <a:gdLst>
                  <a:gd name="connsiteX0" fmla="*/ 11430 w 142875"/>
                  <a:gd name="connsiteY0" fmla="*/ 0 h 274320"/>
                  <a:gd name="connsiteX1" fmla="*/ 142875 w 142875"/>
                  <a:gd name="connsiteY1" fmla="*/ 160020 h 274320"/>
                  <a:gd name="connsiteX2" fmla="*/ 0 w 142875"/>
                  <a:gd name="connsiteY2" fmla="*/ 274320 h 274320"/>
                  <a:gd name="connsiteX3" fmla="*/ 0 w 142875"/>
                  <a:gd name="connsiteY3" fmla="*/ 27432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274320">
                    <a:moveTo>
                      <a:pt x="11430" y="0"/>
                    </a:moveTo>
                    <a:lnTo>
                      <a:pt x="142875" y="160020"/>
                    </a:lnTo>
                    <a:lnTo>
                      <a:pt x="0" y="274320"/>
                    </a:lnTo>
                    <a:lnTo>
                      <a:pt x="0" y="274320"/>
                    </a:lnTo>
                  </a:path>
                </a:pathLst>
              </a:cu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  <p:sp>
            <p:nvSpPr>
              <p:cNvPr id="134" name="Vrije vorm 133"/>
              <p:cNvSpPr/>
              <p:nvPr/>
            </p:nvSpPr>
            <p:spPr>
              <a:xfrm>
                <a:off x="5970270" y="2114421"/>
                <a:ext cx="295275" cy="1956958"/>
              </a:xfrm>
              <a:custGeom>
                <a:avLst/>
                <a:gdLst>
                  <a:gd name="connsiteX0" fmla="*/ 11430 w 142875"/>
                  <a:gd name="connsiteY0" fmla="*/ 0 h 274320"/>
                  <a:gd name="connsiteX1" fmla="*/ 142875 w 142875"/>
                  <a:gd name="connsiteY1" fmla="*/ 160020 h 274320"/>
                  <a:gd name="connsiteX2" fmla="*/ 0 w 142875"/>
                  <a:gd name="connsiteY2" fmla="*/ 274320 h 274320"/>
                  <a:gd name="connsiteX3" fmla="*/ 0 w 142875"/>
                  <a:gd name="connsiteY3" fmla="*/ 27432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274320">
                    <a:moveTo>
                      <a:pt x="11430" y="0"/>
                    </a:moveTo>
                    <a:lnTo>
                      <a:pt x="142875" y="160020"/>
                    </a:lnTo>
                    <a:lnTo>
                      <a:pt x="0" y="274320"/>
                    </a:lnTo>
                    <a:lnTo>
                      <a:pt x="0" y="274320"/>
                    </a:lnTo>
                  </a:path>
                </a:pathLst>
              </a:cu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</p:grpSp>
        <p:sp>
          <p:nvSpPr>
            <p:cNvPr id="45" name="Rechthoek 44"/>
            <p:cNvSpPr/>
            <p:nvPr/>
          </p:nvSpPr>
          <p:spPr>
            <a:xfrm>
              <a:off x="7881425" y="1522197"/>
              <a:ext cx="542538" cy="14037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Demand</a:t>
              </a:r>
            </a:p>
          </p:txBody>
        </p:sp>
        <p:sp>
          <p:nvSpPr>
            <p:cNvPr id="46" name="Rechthoek 45"/>
            <p:cNvSpPr/>
            <p:nvPr/>
          </p:nvSpPr>
          <p:spPr>
            <a:xfrm>
              <a:off x="8674130" y="1522197"/>
              <a:ext cx="724202" cy="1403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Development</a:t>
              </a:r>
              <a:endPara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Rechthoek 46"/>
            <p:cNvSpPr/>
            <p:nvPr/>
          </p:nvSpPr>
          <p:spPr>
            <a:xfrm>
              <a:off x="9698104" y="1522197"/>
              <a:ext cx="684747" cy="140378"/>
            </a:xfrm>
            <a:prstGeom prst="rect">
              <a:avLst/>
            </a:prstGeom>
            <a:solidFill>
              <a:srgbClr val="F6C00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Services</a:t>
              </a:r>
              <a:endPara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48" name="Groeperen 47"/>
            <p:cNvGrpSpPr/>
            <p:nvPr/>
          </p:nvGrpSpPr>
          <p:grpSpPr>
            <a:xfrm>
              <a:off x="10880494" y="1428278"/>
              <a:ext cx="610096" cy="1408821"/>
              <a:chOff x="9649097" y="2070424"/>
              <a:chExt cx="928519" cy="2144116"/>
            </a:xfrm>
          </p:grpSpPr>
          <p:grpSp>
            <p:nvGrpSpPr>
              <p:cNvPr id="116" name="Groeperen 115"/>
              <p:cNvGrpSpPr/>
              <p:nvPr/>
            </p:nvGrpSpPr>
            <p:grpSpPr>
              <a:xfrm>
                <a:off x="9649097" y="2070424"/>
                <a:ext cx="921930" cy="617838"/>
                <a:chOff x="9649097" y="1805502"/>
                <a:chExt cx="921930" cy="617838"/>
              </a:xfrm>
            </p:grpSpPr>
            <p:sp>
              <p:nvSpPr>
                <p:cNvPr id="123" name="円/楕円 17"/>
                <p:cNvSpPr>
                  <a:spLocks noChangeAspect="1"/>
                </p:cNvSpPr>
                <p:nvPr/>
              </p:nvSpPr>
              <p:spPr>
                <a:xfrm flipH="1">
                  <a:off x="9955891" y="1805502"/>
                  <a:ext cx="615136" cy="61783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/>
                </a:p>
              </p:txBody>
            </p:sp>
            <p:cxnSp>
              <p:nvCxnSpPr>
                <p:cNvPr id="124" name="Rechte verbindingslijn 123"/>
                <p:cNvCxnSpPr/>
                <p:nvPr/>
              </p:nvCxnSpPr>
              <p:spPr>
                <a:xfrm flipH="1">
                  <a:off x="9649097" y="2114421"/>
                  <a:ext cx="306794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eperen 116"/>
              <p:cNvGrpSpPr/>
              <p:nvPr/>
            </p:nvGrpSpPr>
            <p:grpSpPr>
              <a:xfrm>
                <a:off x="9649097" y="2833581"/>
                <a:ext cx="921930" cy="617838"/>
                <a:chOff x="9649097" y="1805502"/>
                <a:chExt cx="921930" cy="617838"/>
              </a:xfrm>
            </p:grpSpPr>
            <p:sp>
              <p:nvSpPr>
                <p:cNvPr id="121" name="円/楕円 17"/>
                <p:cNvSpPr>
                  <a:spLocks noChangeAspect="1"/>
                </p:cNvSpPr>
                <p:nvPr/>
              </p:nvSpPr>
              <p:spPr>
                <a:xfrm flipH="1">
                  <a:off x="9955891" y="1805502"/>
                  <a:ext cx="615136" cy="61783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/>
                </a:p>
              </p:txBody>
            </p:sp>
            <p:cxnSp>
              <p:nvCxnSpPr>
                <p:cNvPr id="122" name="Rechte verbindingslijn 121"/>
                <p:cNvCxnSpPr/>
                <p:nvPr/>
              </p:nvCxnSpPr>
              <p:spPr>
                <a:xfrm flipH="1">
                  <a:off x="9649097" y="2114421"/>
                  <a:ext cx="306794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eperen 117"/>
              <p:cNvGrpSpPr/>
              <p:nvPr/>
            </p:nvGrpSpPr>
            <p:grpSpPr>
              <a:xfrm>
                <a:off x="9655686" y="3596702"/>
                <a:ext cx="921930" cy="617838"/>
                <a:chOff x="9640551" y="1805502"/>
                <a:chExt cx="921930" cy="617838"/>
              </a:xfrm>
            </p:grpSpPr>
            <p:sp>
              <p:nvSpPr>
                <p:cNvPr id="119" name="円/楕円 17"/>
                <p:cNvSpPr>
                  <a:spLocks noChangeAspect="1"/>
                </p:cNvSpPr>
                <p:nvPr/>
              </p:nvSpPr>
              <p:spPr>
                <a:xfrm flipH="1">
                  <a:off x="9947345" y="1805502"/>
                  <a:ext cx="615136" cy="61783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/>
                </a:p>
              </p:txBody>
            </p:sp>
            <p:cxnSp>
              <p:nvCxnSpPr>
                <p:cNvPr id="120" name="Rechte verbindingslijn 119"/>
                <p:cNvCxnSpPr/>
                <p:nvPr/>
              </p:nvCxnSpPr>
              <p:spPr>
                <a:xfrm flipH="1">
                  <a:off x="9640551" y="2114421"/>
                  <a:ext cx="306794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eperen 48"/>
            <p:cNvGrpSpPr/>
            <p:nvPr/>
          </p:nvGrpSpPr>
          <p:grpSpPr>
            <a:xfrm rot="10800000">
              <a:off x="6926102" y="1428278"/>
              <a:ext cx="610096" cy="1408821"/>
              <a:chOff x="9649097" y="2070424"/>
              <a:chExt cx="928519" cy="2144116"/>
            </a:xfrm>
          </p:grpSpPr>
          <p:grpSp>
            <p:nvGrpSpPr>
              <p:cNvPr id="107" name="Groeperen 106"/>
              <p:cNvGrpSpPr/>
              <p:nvPr/>
            </p:nvGrpSpPr>
            <p:grpSpPr>
              <a:xfrm>
                <a:off x="9649097" y="2070424"/>
                <a:ext cx="921930" cy="617838"/>
                <a:chOff x="9649097" y="1805502"/>
                <a:chExt cx="921930" cy="617838"/>
              </a:xfrm>
            </p:grpSpPr>
            <p:sp>
              <p:nvSpPr>
                <p:cNvPr id="114" name="円/楕円 17"/>
                <p:cNvSpPr>
                  <a:spLocks noChangeAspect="1"/>
                </p:cNvSpPr>
                <p:nvPr/>
              </p:nvSpPr>
              <p:spPr>
                <a:xfrm flipH="1">
                  <a:off x="9955891" y="1805502"/>
                  <a:ext cx="615136" cy="61783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/>
                </a:p>
              </p:txBody>
            </p:sp>
            <p:cxnSp>
              <p:nvCxnSpPr>
                <p:cNvPr id="115" name="Rechte verbindingslijn 114"/>
                <p:cNvCxnSpPr/>
                <p:nvPr/>
              </p:nvCxnSpPr>
              <p:spPr>
                <a:xfrm flipH="1">
                  <a:off x="9649097" y="2114421"/>
                  <a:ext cx="306794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8" name="Groeperen 107"/>
              <p:cNvGrpSpPr/>
              <p:nvPr/>
            </p:nvGrpSpPr>
            <p:grpSpPr>
              <a:xfrm>
                <a:off x="9649097" y="2833581"/>
                <a:ext cx="921930" cy="617838"/>
                <a:chOff x="9649097" y="1805502"/>
                <a:chExt cx="921930" cy="617838"/>
              </a:xfrm>
            </p:grpSpPr>
            <p:sp>
              <p:nvSpPr>
                <p:cNvPr id="112" name="円/楕円 17"/>
                <p:cNvSpPr>
                  <a:spLocks noChangeAspect="1"/>
                </p:cNvSpPr>
                <p:nvPr/>
              </p:nvSpPr>
              <p:spPr>
                <a:xfrm flipH="1">
                  <a:off x="9955891" y="1805502"/>
                  <a:ext cx="615136" cy="61783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/>
                </a:p>
              </p:txBody>
            </p:sp>
            <p:cxnSp>
              <p:nvCxnSpPr>
                <p:cNvPr id="113" name="Rechte verbindingslijn 112"/>
                <p:cNvCxnSpPr/>
                <p:nvPr/>
              </p:nvCxnSpPr>
              <p:spPr>
                <a:xfrm flipH="1">
                  <a:off x="9649097" y="2114421"/>
                  <a:ext cx="306794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Groeperen 108"/>
              <p:cNvGrpSpPr/>
              <p:nvPr/>
            </p:nvGrpSpPr>
            <p:grpSpPr>
              <a:xfrm>
                <a:off x="9655686" y="3596702"/>
                <a:ext cx="921930" cy="617838"/>
                <a:chOff x="9640551" y="1805502"/>
                <a:chExt cx="921930" cy="617838"/>
              </a:xfrm>
            </p:grpSpPr>
            <p:sp>
              <p:nvSpPr>
                <p:cNvPr id="110" name="円/楕円 17"/>
                <p:cNvSpPr>
                  <a:spLocks noChangeAspect="1"/>
                </p:cNvSpPr>
                <p:nvPr/>
              </p:nvSpPr>
              <p:spPr>
                <a:xfrm flipH="1">
                  <a:off x="9947345" y="1805502"/>
                  <a:ext cx="615136" cy="61783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/>
                </a:p>
              </p:txBody>
            </p:sp>
            <p:cxnSp>
              <p:nvCxnSpPr>
                <p:cNvPr id="111" name="Rechte verbindingslijn 110"/>
                <p:cNvCxnSpPr/>
                <p:nvPr/>
              </p:nvCxnSpPr>
              <p:spPr>
                <a:xfrm flipH="1">
                  <a:off x="9640551" y="2114421"/>
                  <a:ext cx="306794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0" name="Tekstvak 49"/>
            <p:cNvSpPr txBox="1"/>
            <p:nvPr/>
          </p:nvSpPr>
          <p:spPr>
            <a:xfrm rot="16200000">
              <a:off x="7848223" y="2057035"/>
              <a:ext cx="1283686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600">
                  <a:solidFill>
                    <a:srgbClr val="C00000"/>
                  </a:solidFill>
                </a:rPr>
                <a:t>Initatives</a:t>
              </a:r>
              <a:endPara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Tekstvak 50"/>
            <p:cNvSpPr txBox="1"/>
            <p:nvPr/>
          </p:nvSpPr>
          <p:spPr>
            <a:xfrm rot="16200000">
              <a:off x="8886132" y="2063137"/>
              <a:ext cx="1283686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Solutions</a:t>
              </a:r>
              <a:endPara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52" name="Tekstvak 51"/>
            <p:cNvSpPr txBox="1"/>
            <p:nvPr/>
          </p:nvSpPr>
          <p:spPr>
            <a:xfrm rot="16200000">
              <a:off x="9830351" y="2058701"/>
              <a:ext cx="1283686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600" noProof="0" dirty="0">
                  <a:solidFill>
                    <a:srgbClr val="F6C002"/>
                  </a:solidFill>
                </a:rPr>
                <a:t>User Experience</a:t>
              </a:r>
              <a:endPara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rgbClr val="F6C002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Tekstvak 52"/>
            <p:cNvSpPr txBox="1"/>
            <p:nvPr/>
          </p:nvSpPr>
          <p:spPr>
            <a:xfrm>
              <a:off x="7953929" y="1046240"/>
              <a:ext cx="2418193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Increase</a:t>
              </a:r>
              <a:r>
                <a:rPr kumimoji="0" lang="en-GB" sz="1000" b="0" i="0" u="none" strike="noStrike" kern="1200" cap="none" spc="0" normalizeH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Digitalization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Tekstvak 53"/>
            <p:cNvSpPr txBox="1"/>
            <p:nvPr/>
          </p:nvSpPr>
          <p:spPr>
            <a:xfrm>
              <a:off x="8054066" y="2987846"/>
              <a:ext cx="2418193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1000" dirty="0">
                  <a:solidFill>
                    <a:schemeClr val="bg1"/>
                  </a:solidFill>
                </a:rPr>
                <a:t>Reduce Costs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Tekstvak 54"/>
            <p:cNvSpPr txBox="1"/>
            <p:nvPr/>
          </p:nvSpPr>
          <p:spPr>
            <a:xfrm>
              <a:off x="8054066" y="1286828"/>
              <a:ext cx="2418193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Stream</a:t>
              </a:r>
              <a:r>
                <a:rPr kumimoji="0" lang="en-GB" sz="700" b="0" i="0" u="none" strike="noStrike" kern="1200" cap="none" spc="0" normalizeH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Line </a:t>
              </a: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Governance</a:t>
              </a:r>
            </a:p>
          </p:txBody>
        </p:sp>
        <p:sp>
          <p:nvSpPr>
            <p:cNvPr id="56" name="Tekstvak 55"/>
            <p:cNvSpPr txBox="1"/>
            <p:nvPr/>
          </p:nvSpPr>
          <p:spPr>
            <a:xfrm>
              <a:off x="8037160" y="2814881"/>
              <a:ext cx="2418193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700" dirty="0"/>
                <a:t>Smart </a:t>
              </a: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Sourcing</a:t>
              </a:r>
            </a:p>
          </p:txBody>
        </p:sp>
        <p:grpSp>
          <p:nvGrpSpPr>
            <p:cNvPr id="57" name="Shape 544"/>
            <p:cNvGrpSpPr/>
            <p:nvPr/>
          </p:nvGrpSpPr>
          <p:grpSpPr>
            <a:xfrm>
              <a:off x="7012366" y="2028227"/>
              <a:ext cx="236741" cy="194368"/>
              <a:chOff x="2599525" y="3688600"/>
              <a:chExt cx="428675" cy="351950"/>
            </a:xfrm>
          </p:grpSpPr>
          <p:sp>
            <p:nvSpPr>
              <p:cNvPr id="104" name="Shape 545"/>
              <p:cNvSpPr/>
              <p:nvPr/>
            </p:nvSpPr>
            <p:spPr>
              <a:xfrm>
                <a:off x="2599525" y="3688600"/>
                <a:ext cx="428675" cy="168675"/>
              </a:xfrm>
              <a:custGeom>
                <a:avLst/>
                <a:gdLst/>
                <a:ahLst/>
                <a:cxnLst/>
                <a:rect l="0" t="0" r="0" b="0"/>
                <a:pathLst>
                  <a:path w="17147" h="6747" fill="none" extrusionOk="0">
                    <a:moveTo>
                      <a:pt x="16660" y="1876"/>
                    </a:moveTo>
                    <a:lnTo>
                      <a:pt x="11594" y="1876"/>
                    </a:lnTo>
                    <a:lnTo>
                      <a:pt x="11594" y="1462"/>
                    </a:lnTo>
                    <a:lnTo>
                      <a:pt x="11594" y="1462"/>
                    </a:lnTo>
                    <a:lnTo>
                      <a:pt x="11594" y="1316"/>
                    </a:lnTo>
                    <a:lnTo>
                      <a:pt x="11569" y="1170"/>
                    </a:lnTo>
                    <a:lnTo>
                      <a:pt x="11472" y="902"/>
                    </a:lnTo>
                    <a:lnTo>
                      <a:pt x="11350" y="658"/>
                    </a:lnTo>
                    <a:lnTo>
                      <a:pt x="11155" y="439"/>
                    </a:lnTo>
                    <a:lnTo>
                      <a:pt x="10961" y="268"/>
                    </a:lnTo>
                    <a:lnTo>
                      <a:pt x="10693" y="122"/>
                    </a:lnTo>
                    <a:lnTo>
                      <a:pt x="10425" y="49"/>
                    </a:lnTo>
                    <a:lnTo>
                      <a:pt x="10279" y="25"/>
                    </a:lnTo>
                    <a:lnTo>
                      <a:pt x="10133" y="1"/>
                    </a:lnTo>
                    <a:lnTo>
                      <a:pt x="7015" y="1"/>
                    </a:lnTo>
                    <a:lnTo>
                      <a:pt x="7015" y="1"/>
                    </a:lnTo>
                    <a:lnTo>
                      <a:pt x="6869" y="25"/>
                    </a:lnTo>
                    <a:lnTo>
                      <a:pt x="6723" y="49"/>
                    </a:lnTo>
                    <a:lnTo>
                      <a:pt x="6455" y="122"/>
                    </a:lnTo>
                    <a:lnTo>
                      <a:pt x="6187" y="268"/>
                    </a:lnTo>
                    <a:lnTo>
                      <a:pt x="5992" y="439"/>
                    </a:lnTo>
                    <a:lnTo>
                      <a:pt x="5797" y="658"/>
                    </a:lnTo>
                    <a:lnTo>
                      <a:pt x="5676" y="902"/>
                    </a:lnTo>
                    <a:lnTo>
                      <a:pt x="5578" y="1170"/>
                    </a:lnTo>
                    <a:lnTo>
                      <a:pt x="5554" y="1316"/>
                    </a:lnTo>
                    <a:lnTo>
                      <a:pt x="5554" y="1462"/>
                    </a:lnTo>
                    <a:lnTo>
                      <a:pt x="5554" y="1876"/>
                    </a:lnTo>
                    <a:lnTo>
                      <a:pt x="488" y="1876"/>
                    </a:lnTo>
                    <a:lnTo>
                      <a:pt x="488" y="1876"/>
                    </a:lnTo>
                    <a:lnTo>
                      <a:pt x="391" y="1876"/>
                    </a:lnTo>
                    <a:lnTo>
                      <a:pt x="293" y="1900"/>
                    </a:lnTo>
                    <a:lnTo>
                      <a:pt x="220" y="1949"/>
                    </a:lnTo>
                    <a:lnTo>
                      <a:pt x="147" y="2022"/>
                    </a:lnTo>
                    <a:lnTo>
                      <a:pt x="74" y="2071"/>
                    </a:lnTo>
                    <a:lnTo>
                      <a:pt x="50" y="2168"/>
                    </a:lnTo>
                    <a:lnTo>
                      <a:pt x="1" y="2266"/>
                    </a:lnTo>
                    <a:lnTo>
                      <a:pt x="1" y="2363"/>
                    </a:lnTo>
                    <a:lnTo>
                      <a:pt x="1" y="5773"/>
                    </a:lnTo>
                    <a:lnTo>
                      <a:pt x="1" y="5773"/>
                    </a:lnTo>
                    <a:lnTo>
                      <a:pt x="25" y="5967"/>
                    </a:lnTo>
                    <a:lnTo>
                      <a:pt x="74" y="6138"/>
                    </a:lnTo>
                    <a:lnTo>
                      <a:pt x="171" y="6308"/>
                    </a:lnTo>
                    <a:lnTo>
                      <a:pt x="293" y="6455"/>
                    </a:lnTo>
                    <a:lnTo>
                      <a:pt x="439" y="6576"/>
                    </a:lnTo>
                    <a:lnTo>
                      <a:pt x="585" y="6674"/>
                    </a:lnTo>
                    <a:lnTo>
                      <a:pt x="780" y="6722"/>
                    </a:lnTo>
                    <a:lnTo>
                      <a:pt x="975" y="6747"/>
                    </a:lnTo>
                    <a:lnTo>
                      <a:pt x="7721" y="6747"/>
                    </a:lnTo>
                    <a:lnTo>
                      <a:pt x="7721" y="6138"/>
                    </a:lnTo>
                    <a:lnTo>
                      <a:pt x="7721" y="6138"/>
                    </a:lnTo>
                    <a:lnTo>
                      <a:pt x="7746" y="6041"/>
                    </a:lnTo>
                    <a:lnTo>
                      <a:pt x="7770" y="5967"/>
                    </a:lnTo>
                    <a:lnTo>
                      <a:pt x="7819" y="5870"/>
                    </a:lnTo>
                    <a:lnTo>
                      <a:pt x="7868" y="5797"/>
                    </a:lnTo>
                    <a:lnTo>
                      <a:pt x="7941" y="5748"/>
                    </a:lnTo>
                    <a:lnTo>
                      <a:pt x="8038" y="5700"/>
                    </a:lnTo>
                    <a:lnTo>
                      <a:pt x="8111" y="5675"/>
                    </a:lnTo>
                    <a:lnTo>
                      <a:pt x="8209" y="5651"/>
                    </a:lnTo>
                    <a:lnTo>
                      <a:pt x="8939" y="5651"/>
                    </a:lnTo>
                    <a:lnTo>
                      <a:pt x="8939" y="5651"/>
                    </a:lnTo>
                    <a:lnTo>
                      <a:pt x="9037" y="5675"/>
                    </a:lnTo>
                    <a:lnTo>
                      <a:pt x="9110" y="5700"/>
                    </a:lnTo>
                    <a:lnTo>
                      <a:pt x="9207" y="5748"/>
                    </a:lnTo>
                    <a:lnTo>
                      <a:pt x="9280" y="5797"/>
                    </a:lnTo>
                    <a:lnTo>
                      <a:pt x="9329" y="5870"/>
                    </a:lnTo>
                    <a:lnTo>
                      <a:pt x="9378" y="5967"/>
                    </a:lnTo>
                    <a:lnTo>
                      <a:pt x="9402" y="6041"/>
                    </a:lnTo>
                    <a:lnTo>
                      <a:pt x="9426" y="6138"/>
                    </a:lnTo>
                    <a:lnTo>
                      <a:pt x="9426" y="6747"/>
                    </a:lnTo>
                    <a:lnTo>
                      <a:pt x="16173" y="6747"/>
                    </a:lnTo>
                    <a:lnTo>
                      <a:pt x="16173" y="6747"/>
                    </a:lnTo>
                    <a:lnTo>
                      <a:pt x="16367" y="6722"/>
                    </a:lnTo>
                    <a:lnTo>
                      <a:pt x="16562" y="6674"/>
                    </a:lnTo>
                    <a:lnTo>
                      <a:pt x="16708" y="6576"/>
                    </a:lnTo>
                    <a:lnTo>
                      <a:pt x="16855" y="6455"/>
                    </a:lnTo>
                    <a:lnTo>
                      <a:pt x="16976" y="6308"/>
                    </a:lnTo>
                    <a:lnTo>
                      <a:pt x="17074" y="6138"/>
                    </a:lnTo>
                    <a:lnTo>
                      <a:pt x="17122" y="5967"/>
                    </a:lnTo>
                    <a:lnTo>
                      <a:pt x="17147" y="5773"/>
                    </a:lnTo>
                    <a:lnTo>
                      <a:pt x="17147" y="2363"/>
                    </a:lnTo>
                    <a:lnTo>
                      <a:pt x="17147" y="2363"/>
                    </a:lnTo>
                    <a:lnTo>
                      <a:pt x="17147" y="2266"/>
                    </a:lnTo>
                    <a:lnTo>
                      <a:pt x="17098" y="2168"/>
                    </a:lnTo>
                    <a:lnTo>
                      <a:pt x="17074" y="2071"/>
                    </a:lnTo>
                    <a:lnTo>
                      <a:pt x="17001" y="2022"/>
                    </a:lnTo>
                    <a:lnTo>
                      <a:pt x="16928" y="1949"/>
                    </a:lnTo>
                    <a:lnTo>
                      <a:pt x="16855" y="1900"/>
                    </a:lnTo>
                    <a:lnTo>
                      <a:pt x="16757" y="1876"/>
                    </a:lnTo>
                    <a:lnTo>
                      <a:pt x="16660" y="1876"/>
                    </a:lnTo>
                    <a:lnTo>
                      <a:pt x="16660" y="1876"/>
                    </a:lnTo>
                    <a:close/>
                    <a:moveTo>
                      <a:pt x="10620" y="1876"/>
                    </a:moveTo>
                    <a:lnTo>
                      <a:pt x="6528" y="1876"/>
                    </a:lnTo>
                    <a:lnTo>
                      <a:pt x="6528" y="1462"/>
                    </a:lnTo>
                    <a:lnTo>
                      <a:pt x="6528" y="1462"/>
                    </a:lnTo>
                    <a:lnTo>
                      <a:pt x="6528" y="1364"/>
                    </a:lnTo>
                    <a:lnTo>
                      <a:pt x="6577" y="1291"/>
                    </a:lnTo>
                    <a:lnTo>
                      <a:pt x="6601" y="1194"/>
                    </a:lnTo>
                    <a:lnTo>
                      <a:pt x="6674" y="1121"/>
                    </a:lnTo>
                    <a:lnTo>
                      <a:pt x="6747" y="1072"/>
                    </a:lnTo>
                    <a:lnTo>
                      <a:pt x="6820" y="1023"/>
                    </a:lnTo>
                    <a:lnTo>
                      <a:pt x="6918" y="999"/>
                    </a:lnTo>
                    <a:lnTo>
                      <a:pt x="7015" y="975"/>
                    </a:lnTo>
                    <a:lnTo>
                      <a:pt x="10133" y="975"/>
                    </a:lnTo>
                    <a:lnTo>
                      <a:pt x="10133" y="975"/>
                    </a:lnTo>
                    <a:lnTo>
                      <a:pt x="10230" y="999"/>
                    </a:lnTo>
                    <a:lnTo>
                      <a:pt x="10327" y="1023"/>
                    </a:lnTo>
                    <a:lnTo>
                      <a:pt x="10400" y="1072"/>
                    </a:lnTo>
                    <a:lnTo>
                      <a:pt x="10474" y="1121"/>
                    </a:lnTo>
                    <a:lnTo>
                      <a:pt x="10547" y="1194"/>
                    </a:lnTo>
                    <a:lnTo>
                      <a:pt x="10571" y="1291"/>
                    </a:lnTo>
                    <a:lnTo>
                      <a:pt x="10620" y="1364"/>
                    </a:lnTo>
                    <a:lnTo>
                      <a:pt x="10620" y="1462"/>
                    </a:lnTo>
                    <a:lnTo>
                      <a:pt x="10620" y="1876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100"/>
              </a:p>
            </p:txBody>
          </p:sp>
          <p:sp>
            <p:nvSpPr>
              <p:cNvPr id="105" name="Shape 546"/>
              <p:cNvSpPr/>
              <p:nvPr/>
            </p:nvSpPr>
            <p:spPr>
              <a:xfrm>
                <a:off x="2792550" y="3862125"/>
                <a:ext cx="42650" cy="23775"/>
              </a:xfrm>
              <a:custGeom>
                <a:avLst/>
                <a:gdLst/>
                <a:ahLst/>
                <a:cxnLst/>
                <a:rect l="0" t="0" r="0" b="0"/>
                <a:pathLst>
                  <a:path w="1706" h="951" fill="none" extrusionOk="0">
                    <a:moveTo>
                      <a:pt x="1705" y="1"/>
                    </a:moveTo>
                    <a:lnTo>
                      <a:pt x="1705" y="463"/>
                    </a:lnTo>
                    <a:lnTo>
                      <a:pt x="1705" y="463"/>
                    </a:lnTo>
                    <a:lnTo>
                      <a:pt x="1681" y="561"/>
                    </a:lnTo>
                    <a:lnTo>
                      <a:pt x="1657" y="658"/>
                    </a:lnTo>
                    <a:lnTo>
                      <a:pt x="1608" y="756"/>
                    </a:lnTo>
                    <a:lnTo>
                      <a:pt x="1559" y="804"/>
                    </a:lnTo>
                    <a:lnTo>
                      <a:pt x="1486" y="877"/>
                    </a:lnTo>
                    <a:lnTo>
                      <a:pt x="1389" y="926"/>
                    </a:lnTo>
                    <a:lnTo>
                      <a:pt x="1316" y="951"/>
                    </a:lnTo>
                    <a:lnTo>
                      <a:pt x="1218" y="951"/>
                    </a:lnTo>
                    <a:lnTo>
                      <a:pt x="488" y="951"/>
                    </a:lnTo>
                    <a:lnTo>
                      <a:pt x="488" y="951"/>
                    </a:lnTo>
                    <a:lnTo>
                      <a:pt x="390" y="951"/>
                    </a:lnTo>
                    <a:lnTo>
                      <a:pt x="317" y="926"/>
                    </a:lnTo>
                    <a:lnTo>
                      <a:pt x="220" y="877"/>
                    </a:lnTo>
                    <a:lnTo>
                      <a:pt x="147" y="804"/>
                    </a:lnTo>
                    <a:lnTo>
                      <a:pt x="98" y="756"/>
                    </a:lnTo>
                    <a:lnTo>
                      <a:pt x="49" y="658"/>
                    </a:lnTo>
                    <a:lnTo>
                      <a:pt x="25" y="561"/>
                    </a:lnTo>
                    <a:lnTo>
                      <a:pt x="0" y="463"/>
                    </a:lnTo>
                    <a:lnTo>
                      <a:pt x="0" y="1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100"/>
              </a:p>
            </p:txBody>
          </p:sp>
          <p:sp>
            <p:nvSpPr>
              <p:cNvPr id="106" name="Shape 547"/>
              <p:cNvSpPr/>
              <p:nvPr/>
            </p:nvSpPr>
            <p:spPr>
              <a:xfrm>
                <a:off x="2599525" y="3852375"/>
                <a:ext cx="428675" cy="188175"/>
              </a:xfrm>
              <a:custGeom>
                <a:avLst/>
                <a:gdLst/>
                <a:ahLst/>
                <a:cxnLst/>
                <a:rect l="0" t="0" r="0" b="0"/>
                <a:pathLst>
                  <a:path w="17147" h="7527" fill="none" extrusionOk="0">
                    <a:moveTo>
                      <a:pt x="1" y="1"/>
                    </a:moveTo>
                    <a:lnTo>
                      <a:pt x="1" y="7040"/>
                    </a:lnTo>
                    <a:lnTo>
                      <a:pt x="1" y="7040"/>
                    </a:lnTo>
                    <a:lnTo>
                      <a:pt x="1" y="7137"/>
                    </a:lnTo>
                    <a:lnTo>
                      <a:pt x="50" y="7210"/>
                    </a:lnTo>
                    <a:lnTo>
                      <a:pt x="74" y="7307"/>
                    </a:lnTo>
                    <a:lnTo>
                      <a:pt x="147" y="7381"/>
                    </a:lnTo>
                    <a:lnTo>
                      <a:pt x="220" y="7429"/>
                    </a:lnTo>
                    <a:lnTo>
                      <a:pt x="293" y="7478"/>
                    </a:lnTo>
                    <a:lnTo>
                      <a:pt x="391" y="7502"/>
                    </a:lnTo>
                    <a:lnTo>
                      <a:pt x="488" y="7527"/>
                    </a:lnTo>
                    <a:lnTo>
                      <a:pt x="16660" y="7527"/>
                    </a:lnTo>
                    <a:lnTo>
                      <a:pt x="16660" y="7527"/>
                    </a:lnTo>
                    <a:lnTo>
                      <a:pt x="16757" y="7502"/>
                    </a:lnTo>
                    <a:lnTo>
                      <a:pt x="16855" y="7478"/>
                    </a:lnTo>
                    <a:lnTo>
                      <a:pt x="16928" y="7429"/>
                    </a:lnTo>
                    <a:lnTo>
                      <a:pt x="17001" y="7381"/>
                    </a:lnTo>
                    <a:lnTo>
                      <a:pt x="17074" y="7307"/>
                    </a:lnTo>
                    <a:lnTo>
                      <a:pt x="17098" y="7210"/>
                    </a:lnTo>
                    <a:lnTo>
                      <a:pt x="17147" y="7137"/>
                    </a:lnTo>
                    <a:lnTo>
                      <a:pt x="17147" y="7040"/>
                    </a:lnTo>
                    <a:lnTo>
                      <a:pt x="17147" y="1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100"/>
              </a:p>
            </p:txBody>
          </p:sp>
        </p:grpSp>
        <p:sp>
          <p:nvSpPr>
            <p:cNvPr id="58" name="Shape 509"/>
            <p:cNvSpPr/>
            <p:nvPr/>
          </p:nvSpPr>
          <p:spPr>
            <a:xfrm>
              <a:off x="11202521" y="1487027"/>
              <a:ext cx="163441" cy="283145"/>
            </a:xfrm>
            <a:custGeom>
              <a:avLst/>
              <a:gdLst/>
              <a:ahLst/>
              <a:cxnLst/>
              <a:rect l="0" t="0" r="0" b="0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noFill/>
            <a:ln w="1905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100"/>
            </a:p>
          </p:txBody>
        </p:sp>
        <p:sp>
          <p:nvSpPr>
            <p:cNvPr id="59" name="Shape 495"/>
            <p:cNvSpPr/>
            <p:nvPr/>
          </p:nvSpPr>
          <p:spPr>
            <a:xfrm>
              <a:off x="11183501" y="2016174"/>
              <a:ext cx="210508" cy="221940"/>
            </a:xfrm>
            <a:custGeom>
              <a:avLst/>
              <a:gdLst/>
              <a:ahLst/>
              <a:cxnLst/>
              <a:rect l="0" t="0" r="0" b="0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905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100"/>
            </a:p>
          </p:txBody>
        </p:sp>
        <p:grpSp>
          <p:nvGrpSpPr>
            <p:cNvPr id="60" name="Shape 569"/>
            <p:cNvGrpSpPr/>
            <p:nvPr/>
          </p:nvGrpSpPr>
          <p:grpSpPr>
            <a:xfrm>
              <a:off x="6995371" y="1502945"/>
              <a:ext cx="258265" cy="258265"/>
              <a:chOff x="5941025" y="3634400"/>
              <a:chExt cx="467650" cy="467650"/>
            </a:xfrm>
          </p:grpSpPr>
          <p:sp>
            <p:nvSpPr>
              <p:cNvPr id="98" name="Shape 570"/>
              <p:cNvSpPr/>
              <p:nvPr/>
            </p:nvSpPr>
            <p:spPr>
              <a:xfrm>
                <a:off x="5941025" y="3634400"/>
                <a:ext cx="467650" cy="467650"/>
              </a:xfrm>
              <a:custGeom>
                <a:avLst/>
                <a:gdLst/>
                <a:ahLst/>
                <a:cxnLst/>
                <a:rect l="0" t="0" r="0" b="0"/>
                <a:pathLst>
                  <a:path w="18706" h="18706" fill="none" extrusionOk="0">
                    <a:moveTo>
                      <a:pt x="9353" y="1"/>
                    </a:moveTo>
                    <a:lnTo>
                      <a:pt x="9353" y="1"/>
                    </a:lnTo>
                    <a:lnTo>
                      <a:pt x="8866" y="25"/>
                    </a:lnTo>
                    <a:lnTo>
                      <a:pt x="8403" y="50"/>
                    </a:lnTo>
                    <a:lnTo>
                      <a:pt x="7940" y="123"/>
                    </a:lnTo>
                    <a:lnTo>
                      <a:pt x="7478" y="196"/>
                    </a:lnTo>
                    <a:lnTo>
                      <a:pt x="7015" y="293"/>
                    </a:lnTo>
                    <a:lnTo>
                      <a:pt x="6577" y="439"/>
                    </a:lnTo>
                    <a:lnTo>
                      <a:pt x="6138" y="585"/>
                    </a:lnTo>
                    <a:lnTo>
                      <a:pt x="5724" y="732"/>
                    </a:lnTo>
                    <a:lnTo>
                      <a:pt x="5310" y="926"/>
                    </a:lnTo>
                    <a:lnTo>
                      <a:pt x="4896" y="1146"/>
                    </a:lnTo>
                    <a:lnTo>
                      <a:pt x="4506" y="1365"/>
                    </a:lnTo>
                    <a:lnTo>
                      <a:pt x="4117" y="1608"/>
                    </a:lnTo>
                    <a:lnTo>
                      <a:pt x="3751" y="1876"/>
                    </a:lnTo>
                    <a:lnTo>
                      <a:pt x="3410" y="2144"/>
                    </a:lnTo>
                    <a:lnTo>
                      <a:pt x="3069" y="2436"/>
                    </a:lnTo>
                    <a:lnTo>
                      <a:pt x="2753" y="2753"/>
                    </a:lnTo>
                    <a:lnTo>
                      <a:pt x="2436" y="3070"/>
                    </a:lnTo>
                    <a:lnTo>
                      <a:pt x="2144" y="3411"/>
                    </a:lnTo>
                    <a:lnTo>
                      <a:pt x="1876" y="3752"/>
                    </a:lnTo>
                    <a:lnTo>
                      <a:pt x="1608" y="4117"/>
                    </a:lnTo>
                    <a:lnTo>
                      <a:pt x="1365" y="4507"/>
                    </a:lnTo>
                    <a:lnTo>
                      <a:pt x="1145" y="4896"/>
                    </a:lnTo>
                    <a:lnTo>
                      <a:pt x="926" y="5310"/>
                    </a:lnTo>
                    <a:lnTo>
                      <a:pt x="731" y="5724"/>
                    </a:lnTo>
                    <a:lnTo>
                      <a:pt x="585" y="6138"/>
                    </a:lnTo>
                    <a:lnTo>
                      <a:pt x="439" y="6577"/>
                    </a:lnTo>
                    <a:lnTo>
                      <a:pt x="293" y="7015"/>
                    </a:lnTo>
                    <a:lnTo>
                      <a:pt x="196" y="7478"/>
                    </a:lnTo>
                    <a:lnTo>
                      <a:pt x="123" y="7941"/>
                    </a:lnTo>
                    <a:lnTo>
                      <a:pt x="49" y="8403"/>
                    </a:lnTo>
                    <a:lnTo>
                      <a:pt x="25" y="8866"/>
                    </a:lnTo>
                    <a:lnTo>
                      <a:pt x="1" y="9353"/>
                    </a:lnTo>
                    <a:lnTo>
                      <a:pt x="1" y="9353"/>
                    </a:lnTo>
                    <a:lnTo>
                      <a:pt x="25" y="9840"/>
                    </a:lnTo>
                    <a:lnTo>
                      <a:pt x="49" y="10303"/>
                    </a:lnTo>
                    <a:lnTo>
                      <a:pt x="123" y="10766"/>
                    </a:lnTo>
                    <a:lnTo>
                      <a:pt x="196" y="11229"/>
                    </a:lnTo>
                    <a:lnTo>
                      <a:pt x="293" y="11691"/>
                    </a:lnTo>
                    <a:lnTo>
                      <a:pt x="439" y="12130"/>
                    </a:lnTo>
                    <a:lnTo>
                      <a:pt x="585" y="12568"/>
                    </a:lnTo>
                    <a:lnTo>
                      <a:pt x="731" y="12982"/>
                    </a:lnTo>
                    <a:lnTo>
                      <a:pt x="926" y="13396"/>
                    </a:lnTo>
                    <a:lnTo>
                      <a:pt x="1145" y="13810"/>
                    </a:lnTo>
                    <a:lnTo>
                      <a:pt x="1365" y="14200"/>
                    </a:lnTo>
                    <a:lnTo>
                      <a:pt x="1608" y="14590"/>
                    </a:lnTo>
                    <a:lnTo>
                      <a:pt x="1876" y="14955"/>
                    </a:lnTo>
                    <a:lnTo>
                      <a:pt x="2144" y="15296"/>
                    </a:lnTo>
                    <a:lnTo>
                      <a:pt x="2436" y="15637"/>
                    </a:lnTo>
                    <a:lnTo>
                      <a:pt x="2753" y="15953"/>
                    </a:lnTo>
                    <a:lnTo>
                      <a:pt x="3069" y="16270"/>
                    </a:lnTo>
                    <a:lnTo>
                      <a:pt x="3410" y="16562"/>
                    </a:lnTo>
                    <a:lnTo>
                      <a:pt x="3751" y="16830"/>
                    </a:lnTo>
                    <a:lnTo>
                      <a:pt x="4117" y="17098"/>
                    </a:lnTo>
                    <a:lnTo>
                      <a:pt x="4506" y="17342"/>
                    </a:lnTo>
                    <a:lnTo>
                      <a:pt x="4896" y="17561"/>
                    </a:lnTo>
                    <a:lnTo>
                      <a:pt x="5310" y="17780"/>
                    </a:lnTo>
                    <a:lnTo>
                      <a:pt x="5724" y="17975"/>
                    </a:lnTo>
                    <a:lnTo>
                      <a:pt x="6138" y="18121"/>
                    </a:lnTo>
                    <a:lnTo>
                      <a:pt x="6577" y="18267"/>
                    </a:lnTo>
                    <a:lnTo>
                      <a:pt x="7015" y="18413"/>
                    </a:lnTo>
                    <a:lnTo>
                      <a:pt x="7478" y="18511"/>
                    </a:lnTo>
                    <a:lnTo>
                      <a:pt x="7940" y="18584"/>
                    </a:lnTo>
                    <a:lnTo>
                      <a:pt x="8403" y="18657"/>
                    </a:lnTo>
                    <a:lnTo>
                      <a:pt x="8866" y="18681"/>
                    </a:lnTo>
                    <a:lnTo>
                      <a:pt x="9353" y="18706"/>
                    </a:lnTo>
                    <a:lnTo>
                      <a:pt x="9353" y="18706"/>
                    </a:lnTo>
                    <a:lnTo>
                      <a:pt x="9840" y="18681"/>
                    </a:lnTo>
                    <a:lnTo>
                      <a:pt x="10303" y="18657"/>
                    </a:lnTo>
                    <a:lnTo>
                      <a:pt x="10766" y="18584"/>
                    </a:lnTo>
                    <a:lnTo>
                      <a:pt x="11228" y="18511"/>
                    </a:lnTo>
                    <a:lnTo>
                      <a:pt x="11691" y="18413"/>
                    </a:lnTo>
                    <a:lnTo>
                      <a:pt x="12130" y="18267"/>
                    </a:lnTo>
                    <a:lnTo>
                      <a:pt x="12568" y="18121"/>
                    </a:lnTo>
                    <a:lnTo>
                      <a:pt x="12982" y="17975"/>
                    </a:lnTo>
                    <a:lnTo>
                      <a:pt x="13396" y="17780"/>
                    </a:lnTo>
                    <a:lnTo>
                      <a:pt x="13810" y="17561"/>
                    </a:lnTo>
                    <a:lnTo>
                      <a:pt x="14200" y="17342"/>
                    </a:lnTo>
                    <a:lnTo>
                      <a:pt x="14589" y="17098"/>
                    </a:lnTo>
                    <a:lnTo>
                      <a:pt x="14955" y="16830"/>
                    </a:lnTo>
                    <a:lnTo>
                      <a:pt x="15296" y="16562"/>
                    </a:lnTo>
                    <a:lnTo>
                      <a:pt x="15637" y="16270"/>
                    </a:lnTo>
                    <a:lnTo>
                      <a:pt x="15953" y="15953"/>
                    </a:lnTo>
                    <a:lnTo>
                      <a:pt x="16270" y="15637"/>
                    </a:lnTo>
                    <a:lnTo>
                      <a:pt x="16562" y="15296"/>
                    </a:lnTo>
                    <a:lnTo>
                      <a:pt x="16830" y="14955"/>
                    </a:lnTo>
                    <a:lnTo>
                      <a:pt x="17098" y="14590"/>
                    </a:lnTo>
                    <a:lnTo>
                      <a:pt x="17341" y="14200"/>
                    </a:lnTo>
                    <a:lnTo>
                      <a:pt x="17561" y="13810"/>
                    </a:lnTo>
                    <a:lnTo>
                      <a:pt x="17780" y="13396"/>
                    </a:lnTo>
                    <a:lnTo>
                      <a:pt x="17975" y="12982"/>
                    </a:lnTo>
                    <a:lnTo>
                      <a:pt x="18121" y="12568"/>
                    </a:lnTo>
                    <a:lnTo>
                      <a:pt x="18267" y="12130"/>
                    </a:lnTo>
                    <a:lnTo>
                      <a:pt x="18413" y="11691"/>
                    </a:lnTo>
                    <a:lnTo>
                      <a:pt x="18511" y="11229"/>
                    </a:lnTo>
                    <a:lnTo>
                      <a:pt x="18584" y="10766"/>
                    </a:lnTo>
                    <a:lnTo>
                      <a:pt x="18657" y="10303"/>
                    </a:lnTo>
                    <a:lnTo>
                      <a:pt x="18681" y="9840"/>
                    </a:lnTo>
                    <a:lnTo>
                      <a:pt x="18705" y="9353"/>
                    </a:lnTo>
                    <a:lnTo>
                      <a:pt x="18705" y="9353"/>
                    </a:lnTo>
                    <a:lnTo>
                      <a:pt x="18681" y="8866"/>
                    </a:lnTo>
                    <a:lnTo>
                      <a:pt x="18657" y="8403"/>
                    </a:lnTo>
                    <a:lnTo>
                      <a:pt x="18584" y="7941"/>
                    </a:lnTo>
                    <a:lnTo>
                      <a:pt x="18511" y="7478"/>
                    </a:lnTo>
                    <a:lnTo>
                      <a:pt x="18413" y="7015"/>
                    </a:lnTo>
                    <a:lnTo>
                      <a:pt x="18267" y="6577"/>
                    </a:lnTo>
                    <a:lnTo>
                      <a:pt x="18121" y="6138"/>
                    </a:lnTo>
                    <a:lnTo>
                      <a:pt x="17975" y="5724"/>
                    </a:lnTo>
                    <a:lnTo>
                      <a:pt x="17780" y="5310"/>
                    </a:lnTo>
                    <a:lnTo>
                      <a:pt x="17561" y="4896"/>
                    </a:lnTo>
                    <a:lnTo>
                      <a:pt x="17341" y="4507"/>
                    </a:lnTo>
                    <a:lnTo>
                      <a:pt x="17098" y="4117"/>
                    </a:lnTo>
                    <a:lnTo>
                      <a:pt x="16830" y="3752"/>
                    </a:lnTo>
                    <a:lnTo>
                      <a:pt x="16562" y="3411"/>
                    </a:lnTo>
                    <a:lnTo>
                      <a:pt x="16270" y="3070"/>
                    </a:lnTo>
                    <a:lnTo>
                      <a:pt x="15953" y="2753"/>
                    </a:lnTo>
                    <a:lnTo>
                      <a:pt x="15637" y="2436"/>
                    </a:lnTo>
                    <a:lnTo>
                      <a:pt x="15296" y="2144"/>
                    </a:lnTo>
                    <a:lnTo>
                      <a:pt x="14955" y="1876"/>
                    </a:lnTo>
                    <a:lnTo>
                      <a:pt x="14589" y="1608"/>
                    </a:lnTo>
                    <a:lnTo>
                      <a:pt x="14200" y="1365"/>
                    </a:lnTo>
                    <a:lnTo>
                      <a:pt x="13810" y="1146"/>
                    </a:lnTo>
                    <a:lnTo>
                      <a:pt x="13396" y="926"/>
                    </a:lnTo>
                    <a:lnTo>
                      <a:pt x="12982" y="732"/>
                    </a:lnTo>
                    <a:lnTo>
                      <a:pt x="12568" y="585"/>
                    </a:lnTo>
                    <a:lnTo>
                      <a:pt x="12130" y="439"/>
                    </a:lnTo>
                    <a:lnTo>
                      <a:pt x="11691" y="293"/>
                    </a:lnTo>
                    <a:lnTo>
                      <a:pt x="11228" y="196"/>
                    </a:lnTo>
                    <a:lnTo>
                      <a:pt x="10766" y="123"/>
                    </a:lnTo>
                    <a:lnTo>
                      <a:pt x="10303" y="50"/>
                    </a:lnTo>
                    <a:lnTo>
                      <a:pt x="9840" y="25"/>
                    </a:lnTo>
                    <a:lnTo>
                      <a:pt x="9353" y="1"/>
                    </a:lnTo>
                    <a:lnTo>
                      <a:pt x="9353" y="1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100"/>
              </a:p>
            </p:txBody>
          </p:sp>
          <p:sp>
            <p:nvSpPr>
              <p:cNvPr id="99" name="Shape 571"/>
              <p:cNvSpPr/>
              <p:nvPr/>
            </p:nvSpPr>
            <p:spPr>
              <a:xfrm>
                <a:off x="6211975" y="3753150"/>
                <a:ext cx="19525" cy="18900"/>
              </a:xfrm>
              <a:custGeom>
                <a:avLst/>
                <a:gdLst/>
                <a:ahLst/>
                <a:cxnLst/>
                <a:rect l="0" t="0" r="0" b="0"/>
                <a:pathLst>
                  <a:path w="781" h="756" fill="none" extrusionOk="0">
                    <a:moveTo>
                      <a:pt x="585" y="0"/>
                    </a:moveTo>
                    <a:lnTo>
                      <a:pt x="585" y="0"/>
                    </a:lnTo>
                    <a:lnTo>
                      <a:pt x="658" y="24"/>
                    </a:lnTo>
                    <a:lnTo>
                      <a:pt x="707" y="49"/>
                    </a:lnTo>
                    <a:lnTo>
                      <a:pt x="756" y="122"/>
                    </a:lnTo>
                    <a:lnTo>
                      <a:pt x="780" y="195"/>
                    </a:lnTo>
                    <a:lnTo>
                      <a:pt x="780" y="195"/>
                    </a:lnTo>
                    <a:lnTo>
                      <a:pt x="756" y="268"/>
                    </a:lnTo>
                    <a:lnTo>
                      <a:pt x="707" y="390"/>
                    </a:lnTo>
                    <a:lnTo>
                      <a:pt x="658" y="487"/>
                    </a:lnTo>
                    <a:lnTo>
                      <a:pt x="585" y="560"/>
                    </a:lnTo>
                    <a:lnTo>
                      <a:pt x="585" y="560"/>
                    </a:lnTo>
                    <a:lnTo>
                      <a:pt x="488" y="633"/>
                    </a:lnTo>
                    <a:lnTo>
                      <a:pt x="390" y="706"/>
                    </a:lnTo>
                    <a:lnTo>
                      <a:pt x="293" y="755"/>
                    </a:lnTo>
                    <a:lnTo>
                      <a:pt x="196" y="755"/>
                    </a:lnTo>
                    <a:lnTo>
                      <a:pt x="196" y="755"/>
                    </a:lnTo>
                    <a:lnTo>
                      <a:pt x="122" y="755"/>
                    </a:lnTo>
                    <a:lnTo>
                      <a:pt x="74" y="706"/>
                    </a:lnTo>
                    <a:lnTo>
                      <a:pt x="25" y="633"/>
                    </a:lnTo>
                    <a:lnTo>
                      <a:pt x="1" y="560"/>
                    </a:lnTo>
                    <a:lnTo>
                      <a:pt x="1" y="560"/>
                    </a:lnTo>
                    <a:lnTo>
                      <a:pt x="25" y="487"/>
                    </a:lnTo>
                    <a:lnTo>
                      <a:pt x="74" y="390"/>
                    </a:lnTo>
                    <a:lnTo>
                      <a:pt x="122" y="268"/>
                    </a:lnTo>
                    <a:lnTo>
                      <a:pt x="196" y="195"/>
                    </a:lnTo>
                    <a:lnTo>
                      <a:pt x="196" y="195"/>
                    </a:lnTo>
                    <a:lnTo>
                      <a:pt x="293" y="122"/>
                    </a:lnTo>
                    <a:lnTo>
                      <a:pt x="390" y="49"/>
                    </a:lnTo>
                    <a:lnTo>
                      <a:pt x="488" y="24"/>
                    </a:lnTo>
                    <a:lnTo>
                      <a:pt x="585" y="0"/>
                    </a:lnTo>
                    <a:lnTo>
                      <a:pt x="585" y="0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100"/>
              </a:p>
            </p:txBody>
          </p:sp>
          <p:sp>
            <p:nvSpPr>
              <p:cNvPr id="100" name="Shape 572"/>
              <p:cNvSpPr/>
              <p:nvPr/>
            </p:nvSpPr>
            <p:spPr>
              <a:xfrm>
                <a:off x="5943475" y="3695900"/>
                <a:ext cx="177800" cy="351350"/>
              </a:xfrm>
              <a:custGeom>
                <a:avLst/>
                <a:gdLst/>
                <a:ahLst/>
                <a:cxnLst/>
                <a:rect l="0" t="0" r="0" b="0"/>
                <a:pathLst>
                  <a:path w="7112" h="14054" fill="none" extrusionOk="0">
                    <a:moveTo>
                      <a:pt x="2582" y="780"/>
                    </a:moveTo>
                    <a:lnTo>
                      <a:pt x="2582" y="780"/>
                    </a:lnTo>
                    <a:lnTo>
                      <a:pt x="2752" y="780"/>
                    </a:lnTo>
                    <a:lnTo>
                      <a:pt x="2752" y="780"/>
                    </a:lnTo>
                    <a:lnTo>
                      <a:pt x="2996" y="780"/>
                    </a:lnTo>
                    <a:lnTo>
                      <a:pt x="3215" y="829"/>
                    </a:lnTo>
                    <a:lnTo>
                      <a:pt x="3386" y="878"/>
                    </a:lnTo>
                    <a:lnTo>
                      <a:pt x="3507" y="951"/>
                    </a:lnTo>
                    <a:lnTo>
                      <a:pt x="3507" y="951"/>
                    </a:lnTo>
                    <a:lnTo>
                      <a:pt x="3605" y="1024"/>
                    </a:lnTo>
                    <a:lnTo>
                      <a:pt x="3702" y="1048"/>
                    </a:lnTo>
                    <a:lnTo>
                      <a:pt x="3800" y="1024"/>
                    </a:lnTo>
                    <a:lnTo>
                      <a:pt x="3897" y="951"/>
                    </a:lnTo>
                    <a:lnTo>
                      <a:pt x="3897" y="951"/>
                    </a:lnTo>
                    <a:lnTo>
                      <a:pt x="3970" y="878"/>
                    </a:lnTo>
                    <a:lnTo>
                      <a:pt x="4092" y="829"/>
                    </a:lnTo>
                    <a:lnTo>
                      <a:pt x="4189" y="780"/>
                    </a:lnTo>
                    <a:lnTo>
                      <a:pt x="4262" y="780"/>
                    </a:lnTo>
                    <a:lnTo>
                      <a:pt x="4262" y="780"/>
                    </a:lnTo>
                    <a:lnTo>
                      <a:pt x="4384" y="731"/>
                    </a:lnTo>
                    <a:lnTo>
                      <a:pt x="4506" y="658"/>
                    </a:lnTo>
                    <a:lnTo>
                      <a:pt x="4676" y="537"/>
                    </a:lnTo>
                    <a:lnTo>
                      <a:pt x="4847" y="390"/>
                    </a:lnTo>
                    <a:lnTo>
                      <a:pt x="4847" y="390"/>
                    </a:lnTo>
                    <a:lnTo>
                      <a:pt x="5042" y="244"/>
                    </a:lnTo>
                    <a:lnTo>
                      <a:pt x="5285" y="123"/>
                    </a:lnTo>
                    <a:lnTo>
                      <a:pt x="5529" y="49"/>
                    </a:lnTo>
                    <a:lnTo>
                      <a:pt x="5797" y="1"/>
                    </a:lnTo>
                    <a:lnTo>
                      <a:pt x="5797" y="1"/>
                    </a:lnTo>
                    <a:lnTo>
                      <a:pt x="5894" y="25"/>
                    </a:lnTo>
                    <a:lnTo>
                      <a:pt x="5992" y="49"/>
                    </a:lnTo>
                    <a:lnTo>
                      <a:pt x="6040" y="74"/>
                    </a:lnTo>
                    <a:lnTo>
                      <a:pt x="6089" y="123"/>
                    </a:lnTo>
                    <a:lnTo>
                      <a:pt x="6089" y="171"/>
                    </a:lnTo>
                    <a:lnTo>
                      <a:pt x="6089" y="244"/>
                    </a:lnTo>
                    <a:lnTo>
                      <a:pt x="6040" y="317"/>
                    </a:lnTo>
                    <a:lnTo>
                      <a:pt x="5992" y="390"/>
                    </a:lnTo>
                    <a:lnTo>
                      <a:pt x="5992" y="390"/>
                    </a:lnTo>
                    <a:lnTo>
                      <a:pt x="5845" y="561"/>
                    </a:lnTo>
                    <a:lnTo>
                      <a:pt x="5772" y="707"/>
                    </a:lnTo>
                    <a:lnTo>
                      <a:pt x="5748" y="853"/>
                    </a:lnTo>
                    <a:lnTo>
                      <a:pt x="5772" y="926"/>
                    </a:lnTo>
                    <a:lnTo>
                      <a:pt x="5797" y="951"/>
                    </a:lnTo>
                    <a:lnTo>
                      <a:pt x="5797" y="951"/>
                    </a:lnTo>
                    <a:lnTo>
                      <a:pt x="5870" y="1048"/>
                    </a:lnTo>
                    <a:lnTo>
                      <a:pt x="5918" y="1145"/>
                    </a:lnTo>
                    <a:lnTo>
                      <a:pt x="5967" y="1243"/>
                    </a:lnTo>
                    <a:lnTo>
                      <a:pt x="5992" y="1340"/>
                    </a:lnTo>
                    <a:lnTo>
                      <a:pt x="5992" y="1340"/>
                    </a:lnTo>
                    <a:lnTo>
                      <a:pt x="5967" y="1438"/>
                    </a:lnTo>
                    <a:lnTo>
                      <a:pt x="5918" y="1535"/>
                    </a:lnTo>
                    <a:lnTo>
                      <a:pt x="5870" y="1633"/>
                    </a:lnTo>
                    <a:lnTo>
                      <a:pt x="5797" y="1730"/>
                    </a:lnTo>
                    <a:lnTo>
                      <a:pt x="5797" y="1730"/>
                    </a:lnTo>
                    <a:lnTo>
                      <a:pt x="5748" y="1754"/>
                    </a:lnTo>
                    <a:lnTo>
                      <a:pt x="5699" y="1754"/>
                    </a:lnTo>
                    <a:lnTo>
                      <a:pt x="5553" y="1754"/>
                    </a:lnTo>
                    <a:lnTo>
                      <a:pt x="5383" y="1657"/>
                    </a:lnTo>
                    <a:lnTo>
                      <a:pt x="5212" y="1535"/>
                    </a:lnTo>
                    <a:lnTo>
                      <a:pt x="5212" y="1535"/>
                    </a:lnTo>
                    <a:lnTo>
                      <a:pt x="5066" y="1389"/>
                    </a:lnTo>
                    <a:lnTo>
                      <a:pt x="4896" y="1316"/>
                    </a:lnTo>
                    <a:lnTo>
                      <a:pt x="4749" y="1292"/>
                    </a:lnTo>
                    <a:lnTo>
                      <a:pt x="4701" y="1316"/>
                    </a:lnTo>
                    <a:lnTo>
                      <a:pt x="4652" y="1340"/>
                    </a:lnTo>
                    <a:lnTo>
                      <a:pt x="4652" y="1340"/>
                    </a:lnTo>
                    <a:lnTo>
                      <a:pt x="4555" y="1413"/>
                    </a:lnTo>
                    <a:lnTo>
                      <a:pt x="4457" y="1486"/>
                    </a:lnTo>
                    <a:lnTo>
                      <a:pt x="4360" y="1511"/>
                    </a:lnTo>
                    <a:lnTo>
                      <a:pt x="4262" y="1535"/>
                    </a:lnTo>
                    <a:lnTo>
                      <a:pt x="4262" y="1535"/>
                    </a:lnTo>
                    <a:lnTo>
                      <a:pt x="4116" y="1559"/>
                    </a:lnTo>
                    <a:lnTo>
                      <a:pt x="4043" y="1584"/>
                    </a:lnTo>
                    <a:lnTo>
                      <a:pt x="3994" y="1633"/>
                    </a:lnTo>
                    <a:lnTo>
                      <a:pt x="3994" y="1633"/>
                    </a:lnTo>
                    <a:lnTo>
                      <a:pt x="3946" y="1657"/>
                    </a:lnTo>
                    <a:lnTo>
                      <a:pt x="3873" y="1681"/>
                    </a:lnTo>
                    <a:lnTo>
                      <a:pt x="3702" y="1730"/>
                    </a:lnTo>
                    <a:lnTo>
                      <a:pt x="3702" y="1730"/>
                    </a:lnTo>
                    <a:lnTo>
                      <a:pt x="3605" y="1730"/>
                    </a:lnTo>
                    <a:lnTo>
                      <a:pt x="3507" y="1779"/>
                    </a:lnTo>
                    <a:lnTo>
                      <a:pt x="3410" y="1827"/>
                    </a:lnTo>
                    <a:lnTo>
                      <a:pt x="3312" y="1900"/>
                    </a:lnTo>
                    <a:lnTo>
                      <a:pt x="3312" y="1900"/>
                    </a:lnTo>
                    <a:lnTo>
                      <a:pt x="3288" y="1949"/>
                    </a:lnTo>
                    <a:lnTo>
                      <a:pt x="3288" y="2022"/>
                    </a:lnTo>
                    <a:lnTo>
                      <a:pt x="3288" y="2144"/>
                    </a:lnTo>
                    <a:lnTo>
                      <a:pt x="3386" y="2314"/>
                    </a:lnTo>
                    <a:lnTo>
                      <a:pt x="3507" y="2485"/>
                    </a:lnTo>
                    <a:lnTo>
                      <a:pt x="3507" y="2485"/>
                    </a:lnTo>
                    <a:lnTo>
                      <a:pt x="3605" y="2558"/>
                    </a:lnTo>
                    <a:lnTo>
                      <a:pt x="3702" y="2582"/>
                    </a:lnTo>
                    <a:lnTo>
                      <a:pt x="3800" y="2607"/>
                    </a:lnTo>
                    <a:lnTo>
                      <a:pt x="3921" y="2607"/>
                    </a:lnTo>
                    <a:lnTo>
                      <a:pt x="4043" y="2582"/>
                    </a:lnTo>
                    <a:lnTo>
                      <a:pt x="4141" y="2534"/>
                    </a:lnTo>
                    <a:lnTo>
                      <a:pt x="4262" y="2461"/>
                    </a:lnTo>
                    <a:lnTo>
                      <a:pt x="4360" y="2388"/>
                    </a:lnTo>
                    <a:lnTo>
                      <a:pt x="4360" y="2388"/>
                    </a:lnTo>
                    <a:lnTo>
                      <a:pt x="4555" y="2193"/>
                    </a:lnTo>
                    <a:lnTo>
                      <a:pt x="4749" y="2047"/>
                    </a:lnTo>
                    <a:lnTo>
                      <a:pt x="4920" y="1949"/>
                    </a:lnTo>
                    <a:lnTo>
                      <a:pt x="5042" y="1900"/>
                    </a:lnTo>
                    <a:lnTo>
                      <a:pt x="5042" y="1900"/>
                    </a:lnTo>
                    <a:lnTo>
                      <a:pt x="5115" y="1925"/>
                    </a:lnTo>
                    <a:lnTo>
                      <a:pt x="5163" y="1974"/>
                    </a:lnTo>
                    <a:lnTo>
                      <a:pt x="5212" y="2022"/>
                    </a:lnTo>
                    <a:lnTo>
                      <a:pt x="5212" y="2095"/>
                    </a:lnTo>
                    <a:lnTo>
                      <a:pt x="5212" y="2095"/>
                    </a:lnTo>
                    <a:lnTo>
                      <a:pt x="5236" y="2168"/>
                    </a:lnTo>
                    <a:lnTo>
                      <a:pt x="5285" y="2241"/>
                    </a:lnTo>
                    <a:lnTo>
                      <a:pt x="5334" y="2266"/>
                    </a:lnTo>
                    <a:lnTo>
                      <a:pt x="5407" y="2290"/>
                    </a:lnTo>
                    <a:lnTo>
                      <a:pt x="5407" y="2290"/>
                    </a:lnTo>
                    <a:lnTo>
                      <a:pt x="5504" y="2314"/>
                    </a:lnTo>
                    <a:lnTo>
                      <a:pt x="5602" y="2339"/>
                    </a:lnTo>
                    <a:lnTo>
                      <a:pt x="5699" y="2412"/>
                    </a:lnTo>
                    <a:lnTo>
                      <a:pt x="5797" y="2485"/>
                    </a:lnTo>
                    <a:lnTo>
                      <a:pt x="5797" y="2485"/>
                    </a:lnTo>
                    <a:lnTo>
                      <a:pt x="5845" y="2558"/>
                    </a:lnTo>
                    <a:lnTo>
                      <a:pt x="5870" y="2680"/>
                    </a:lnTo>
                    <a:lnTo>
                      <a:pt x="5845" y="2777"/>
                    </a:lnTo>
                    <a:lnTo>
                      <a:pt x="5797" y="2850"/>
                    </a:lnTo>
                    <a:lnTo>
                      <a:pt x="5797" y="2850"/>
                    </a:lnTo>
                    <a:lnTo>
                      <a:pt x="5699" y="2923"/>
                    </a:lnTo>
                    <a:lnTo>
                      <a:pt x="5602" y="2996"/>
                    </a:lnTo>
                    <a:lnTo>
                      <a:pt x="5504" y="3045"/>
                    </a:lnTo>
                    <a:lnTo>
                      <a:pt x="5407" y="3045"/>
                    </a:lnTo>
                    <a:lnTo>
                      <a:pt x="5407" y="3045"/>
                    </a:lnTo>
                    <a:lnTo>
                      <a:pt x="5310" y="3069"/>
                    </a:lnTo>
                    <a:lnTo>
                      <a:pt x="5163" y="3167"/>
                    </a:lnTo>
                    <a:lnTo>
                      <a:pt x="4993" y="3289"/>
                    </a:lnTo>
                    <a:lnTo>
                      <a:pt x="4847" y="3435"/>
                    </a:lnTo>
                    <a:lnTo>
                      <a:pt x="4847" y="3435"/>
                    </a:lnTo>
                    <a:lnTo>
                      <a:pt x="4676" y="3581"/>
                    </a:lnTo>
                    <a:lnTo>
                      <a:pt x="4506" y="3703"/>
                    </a:lnTo>
                    <a:lnTo>
                      <a:pt x="4384" y="3776"/>
                    </a:lnTo>
                    <a:lnTo>
                      <a:pt x="4262" y="3800"/>
                    </a:lnTo>
                    <a:lnTo>
                      <a:pt x="4262" y="3800"/>
                    </a:lnTo>
                    <a:lnTo>
                      <a:pt x="4141" y="3849"/>
                    </a:lnTo>
                    <a:lnTo>
                      <a:pt x="3970" y="3971"/>
                    </a:lnTo>
                    <a:lnTo>
                      <a:pt x="3726" y="4165"/>
                    </a:lnTo>
                    <a:lnTo>
                      <a:pt x="3483" y="4409"/>
                    </a:lnTo>
                    <a:lnTo>
                      <a:pt x="3142" y="4750"/>
                    </a:lnTo>
                    <a:lnTo>
                      <a:pt x="3142" y="4750"/>
                    </a:lnTo>
                    <a:lnTo>
                      <a:pt x="3020" y="4847"/>
                    </a:lnTo>
                    <a:lnTo>
                      <a:pt x="2874" y="4969"/>
                    </a:lnTo>
                    <a:lnTo>
                      <a:pt x="2557" y="5164"/>
                    </a:lnTo>
                    <a:lnTo>
                      <a:pt x="2265" y="5286"/>
                    </a:lnTo>
                    <a:lnTo>
                      <a:pt x="2119" y="5310"/>
                    </a:lnTo>
                    <a:lnTo>
                      <a:pt x="1997" y="5335"/>
                    </a:lnTo>
                    <a:lnTo>
                      <a:pt x="1997" y="5335"/>
                    </a:lnTo>
                    <a:lnTo>
                      <a:pt x="1754" y="5335"/>
                    </a:lnTo>
                    <a:lnTo>
                      <a:pt x="1535" y="5383"/>
                    </a:lnTo>
                    <a:lnTo>
                      <a:pt x="1364" y="5456"/>
                    </a:lnTo>
                    <a:lnTo>
                      <a:pt x="1242" y="5529"/>
                    </a:lnTo>
                    <a:lnTo>
                      <a:pt x="1242" y="5529"/>
                    </a:lnTo>
                    <a:lnTo>
                      <a:pt x="1169" y="5602"/>
                    </a:lnTo>
                    <a:lnTo>
                      <a:pt x="1096" y="5700"/>
                    </a:lnTo>
                    <a:lnTo>
                      <a:pt x="1047" y="5797"/>
                    </a:lnTo>
                    <a:lnTo>
                      <a:pt x="1047" y="5895"/>
                    </a:lnTo>
                    <a:lnTo>
                      <a:pt x="1047" y="5895"/>
                    </a:lnTo>
                    <a:lnTo>
                      <a:pt x="1047" y="5992"/>
                    </a:lnTo>
                    <a:lnTo>
                      <a:pt x="1096" y="6090"/>
                    </a:lnTo>
                    <a:lnTo>
                      <a:pt x="1169" y="6187"/>
                    </a:lnTo>
                    <a:lnTo>
                      <a:pt x="1242" y="6284"/>
                    </a:lnTo>
                    <a:lnTo>
                      <a:pt x="1242" y="6284"/>
                    </a:lnTo>
                    <a:lnTo>
                      <a:pt x="1315" y="6357"/>
                    </a:lnTo>
                    <a:lnTo>
                      <a:pt x="1413" y="6406"/>
                    </a:lnTo>
                    <a:lnTo>
                      <a:pt x="1535" y="6455"/>
                    </a:lnTo>
                    <a:lnTo>
                      <a:pt x="1608" y="6455"/>
                    </a:lnTo>
                    <a:lnTo>
                      <a:pt x="1608" y="6455"/>
                    </a:lnTo>
                    <a:lnTo>
                      <a:pt x="1729" y="6504"/>
                    </a:lnTo>
                    <a:lnTo>
                      <a:pt x="1876" y="6601"/>
                    </a:lnTo>
                    <a:lnTo>
                      <a:pt x="2070" y="6747"/>
                    </a:lnTo>
                    <a:lnTo>
                      <a:pt x="2290" y="6942"/>
                    </a:lnTo>
                    <a:lnTo>
                      <a:pt x="2290" y="6942"/>
                    </a:lnTo>
                    <a:lnTo>
                      <a:pt x="2484" y="7137"/>
                    </a:lnTo>
                    <a:lnTo>
                      <a:pt x="2679" y="7283"/>
                    </a:lnTo>
                    <a:lnTo>
                      <a:pt x="2825" y="7380"/>
                    </a:lnTo>
                    <a:lnTo>
                      <a:pt x="2947" y="7405"/>
                    </a:lnTo>
                    <a:lnTo>
                      <a:pt x="2947" y="7405"/>
                    </a:lnTo>
                    <a:lnTo>
                      <a:pt x="3093" y="7380"/>
                    </a:lnTo>
                    <a:lnTo>
                      <a:pt x="3166" y="7356"/>
                    </a:lnTo>
                    <a:lnTo>
                      <a:pt x="3239" y="7332"/>
                    </a:lnTo>
                    <a:lnTo>
                      <a:pt x="3239" y="7332"/>
                    </a:lnTo>
                    <a:lnTo>
                      <a:pt x="3288" y="7283"/>
                    </a:lnTo>
                    <a:lnTo>
                      <a:pt x="3410" y="7259"/>
                    </a:lnTo>
                    <a:lnTo>
                      <a:pt x="3556" y="7234"/>
                    </a:lnTo>
                    <a:lnTo>
                      <a:pt x="3702" y="7234"/>
                    </a:lnTo>
                    <a:lnTo>
                      <a:pt x="3702" y="7234"/>
                    </a:lnTo>
                    <a:lnTo>
                      <a:pt x="3873" y="7234"/>
                    </a:lnTo>
                    <a:lnTo>
                      <a:pt x="4019" y="7283"/>
                    </a:lnTo>
                    <a:lnTo>
                      <a:pt x="4165" y="7332"/>
                    </a:lnTo>
                    <a:lnTo>
                      <a:pt x="4262" y="7429"/>
                    </a:lnTo>
                    <a:lnTo>
                      <a:pt x="4262" y="7429"/>
                    </a:lnTo>
                    <a:lnTo>
                      <a:pt x="4360" y="7502"/>
                    </a:lnTo>
                    <a:lnTo>
                      <a:pt x="4457" y="7551"/>
                    </a:lnTo>
                    <a:lnTo>
                      <a:pt x="4555" y="7600"/>
                    </a:lnTo>
                    <a:lnTo>
                      <a:pt x="4652" y="7600"/>
                    </a:lnTo>
                    <a:lnTo>
                      <a:pt x="4652" y="7600"/>
                    </a:lnTo>
                    <a:lnTo>
                      <a:pt x="4749" y="7648"/>
                    </a:lnTo>
                    <a:lnTo>
                      <a:pt x="4896" y="7721"/>
                    </a:lnTo>
                    <a:lnTo>
                      <a:pt x="5066" y="7843"/>
                    </a:lnTo>
                    <a:lnTo>
                      <a:pt x="5212" y="7989"/>
                    </a:lnTo>
                    <a:lnTo>
                      <a:pt x="5212" y="7989"/>
                    </a:lnTo>
                    <a:lnTo>
                      <a:pt x="5383" y="8135"/>
                    </a:lnTo>
                    <a:lnTo>
                      <a:pt x="5553" y="8257"/>
                    </a:lnTo>
                    <a:lnTo>
                      <a:pt x="5699" y="8330"/>
                    </a:lnTo>
                    <a:lnTo>
                      <a:pt x="5797" y="8355"/>
                    </a:lnTo>
                    <a:lnTo>
                      <a:pt x="5797" y="8355"/>
                    </a:lnTo>
                    <a:lnTo>
                      <a:pt x="5870" y="8379"/>
                    </a:lnTo>
                    <a:lnTo>
                      <a:pt x="5992" y="8428"/>
                    </a:lnTo>
                    <a:lnTo>
                      <a:pt x="6089" y="8476"/>
                    </a:lnTo>
                    <a:lnTo>
                      <a:pt x="6162" y="8549"/>
                    </a:lnTo>
                    <a:lnTo>
                      <a:pt x="6162" y="8549"/>
                    </a:lnTo>
                    <a:lnTo>
                      <a:pt x="6259" y="8622"/>
                    </a:lnTo>
                    <a:lnTo>
                      <a:pt x="6357" y="8695"/>
                    </a:lnTo>
                    <a:lnTo>
                      <a:pt x="6454" y="8720"/>
                    </a:lnTo>
                    <a:lnTo>
                      <a:pt x="6552" y="8744"/>
                    </a:lnTo>
                    <a:lnTo>
                      <a:pt x="6552" y="8744"/>
                    </a:lnTo>
                    <a:lnTo>
                      <a:pt x="6649" y="8769"/>
                    </a:lnTo>
                    <a:lnTo>
                      <a:pt x="6747" y="8793"/>
                    </a:lnTo>
                    <a:lnTo>
                      <a:pt x="6844" y="8866"/>
                    </a:lnTo>
                    <a:lnTo>
                      <a:pt x="6941" y="8939"/>
                    </a:lnTo>
                    <a:lnTo>
                      <a:pt x="6941" y="8939"/>
                    </a:lnTo>
                    <a:lnTo>
                      <a:pt x="7014" y="9036"/>
                    </a:lnTo>
                    <a:lnTo>
                      <a:pt x="7063" y="9134"/>
                    </a:lnTo>
                    <a:lnTo>
                      <a:pt x="7112" y="9231"/>
                    </a:lnTo>
                    <a:lnTo>
                      <a:pt x="7112" y="9304"/>
                    </a:lnTo>
                    <a:lnTo>
                      <a:pt x="7112" y="9304"/>
                    </a:lnTo>
                    <a:lnTo>
                      <a:pt x="7112" y="9402"/>
                    </a:lnTo>
                    <a:lnTo>
                      <a:pt x="7063" y="9499"/>
                    </a:lnTo>
                    <a:lnTo>
                      <a:pt x="7014" y="9597"/>
                    </a:lnTo>
                    <a:lnTo>
                      <a:pt x="6941" y="9694"/>
                    </a:lnTo>
                    <a:lnTo>
                      <a:pt x="6941" y="9694"/>
                    </a:lnTo>
                    <a:lnTo>
                      <a:pt x="6868" y="9791"/>
                    </a:lnTo>
                    <a:lnTo>
                      <a:pt x="6795" y="9889"/>
                    </a:lnTo>
                    <a:lnTo>
                      <a:pt x="6747" y="9986"/>
                    </a:lnTo>
                    <a:lnTo>
                      <a:pt x="6747" y="10084"/>
                    </a:lnTo>
                    <a:lnTo>
                      <a:pt x="6747" y="10084"/>
                    </a:lnTo>
                    <a:lnTo>
                      <a:pt x="6722" y="10181"/>
                    </a:lnTo>
                    <a:lnTo>
                      <a:pt x="6625" y="10327"/>
                    </a:lnTo>
                    <a:lnTo>
                      <a:pt x="6503" y="10473"/>
                    </a:lnTo>
                    <a:lnTo>
                      <a:pt x="6357" y="10644"/>
                    </a:lnTo>
                    <a:lnTo>
                      <a:pt x="6357" y="10644"/>
                    </a:lnTo>
                    <a:lnTo>
                      <a:pt x="6211" y="10814"/>
                    </a:lnTo>
                    <a:lnTo>
                      <a:pt x="6089" y="10961"/>
                    </a:lnTo>
                    <a:lnTo>
                      <a:pt x="6016" y="11107"/>
                    </a:lnTo>
                    <a:lnTo>
                      <a:pt x="5992" y="11204"/>
                    </a:lnTo>
                    <a:lnTo>
                      <a:pt x="5992" y="11204"/>
                    </a:lnTo>
                    <a:lnTo>
                      <a:pt x="5943" y="11326"/>
                    </a:lnTo>
                    <a:lnTo>
                      <a:pt x="5870" y="11472"/>
                    </a:lnTo>
                    <a:lnTo>
                      <a:pt x="5748" y="11618"/>
                    </a:lnTo>
                    <a:lnTo>
                      <a:pt x="5602" y="11789"/>
                    </a:lnTo>
                    <a:lnTo>
                      <a:pt x="5602" y="11789"/>
                    </a:lnTo>
                    <a:lnTo>
                      <a:pt x="5456" y="11935"/>
                    </a:lnTo>
                    <a:lnTo>
                      <a:pt x="5334" y="12105"/>
                    </a:lnTo>
                    <a:lnTo>
                      <a:pt x="5261" y="12251"/>
                    </a:lnTo>
                    <a:lnTo>
                      <a:pt x="5212" y="12349"/>
                    </a:lnTo>
                    <a:lnTo>
                      <a:pt x="5212" y="12349"/>
                    </a:lnTo>
                    <a:lnTo>
                      <a:pt x="5188" y="12446"/>
                    </a:lnTo>
                    <a:lnTo>
                      <a:pt x="5139" y="12568"/>
                    </a:lnTo>
                    <a:lnTo>
                      <a:pt x="5042" y="12714"/>
                    </a:lnTo>
                    <a:lnTo>
                      <a:pt x="4944" y="12836"/>
                    </a:lnTo>
                    <a:lnTo>
                      <a:pt x="4944" y="12836"/>
                    </a:lnTo>
                    <a:lnTo>
                      <a:pt x="4822" y="12958"/>
                    </a:lnTo>
                    <a:lnTo>
                      <a:pt x="4725" y="13079"/>
                    </a:lnTo>
                    <a:lnTo>
                      <a:pt x="4676" y="13201"/>
                    </a:lnTo>
                    <a:lnTo>
                      <a:pt x="4652" y="13299"/>
                    </a:lnTo>
                    <a:lnTo>
                      <a:pt x="4652" y="13299"/>
                    </a:lnTo>
                    <a:lnTo>
                      <a:pt x="4676" y="13469"/>
                    </a:lnTo>
                    <a:lnTo>
                      <a:pt x="4701" y="13542"/>
                    </a:lnTo>
                    <a:lnTo>
                      <a:pt x="4749" y="13591"/>
                    </a:lnTo>
                    <a:lnTo>
                      <a:pt x="4749" y="13591"/>
                    </a:lnTo>
                    <a:lnTo>
                      <a:pt x="4774" y="13640"/>
                    </a:lnTo>
                    <a:lnTo>
                      <a:pt x="4822" y="13713"/>
                    </a:lnTo>
                    <a:lnTo>
                      <a:pt x="4847" y="13883"/>
                    </a:lnTo>
                    <a:lnTo>
                      <a:pt x="4847" y="13883"/>
                    </a:lnTo>
                    <a:lnTo>
                      <a:pt x="4822" y="13956"/>
                    </a:lnTo>
                    <a:lnTo>
                      <a:pt x="4774" y="14005"/>
                    </a:lnTo>
                    <a:lnTo>
                      <a:pt x="4725" y="14054"/>
                    </a:lnTo>
                    <a:lnTo>
                      <a:pt x="4652" y="14054"/>
                    </a:lnTo>
                    <a:lnTo>
                      <a:pt x="4652" y="14054"/>
                    </a:lnTo>
                    <a:lnTo>
                      <a:pt x="4555" y="14054"/>
                    </a:lnTo>
                    <a:lnTo>
                      <a:pt x="4457" y="14005"/>
                    </a:lnTo>
                    <a:lnTo>
                      <a:pt x="4360" y="13956"/>
                    </a:lnTo>
                    <a:lnTo>
                      <a:pt x="4262" y="13883"/>
                    </a:lnTo>
                    <a:lnTo>
                      <a:pt x="4262" y="13883"/>
                    </a:lnTo>
                    <a:lnTo>
                      <a:pt x="4189" y="13761"/>
                    </a:lnTo>
                    <a:lnTo>
                      <a:pt x="4141" y="13615"/>
                    </a:lnTo>
                    <a:lnTo>
                      <a:pt x="4092" y="13469"/>
                    </a:lnTo>
                    <a:lnTo>
                      <a:pt x="4092" y="13299"/>
                    </a:lnTo>
                    <a:lnTo>
                      <a:pt x="4092" y="13299"/>
                    </a:lnTo>
                    <a:lnTo>
                      <a:pt x="4067" y="13152"/>
                    </a:lnTo>
                    <a:lnTo>
                      <a:pt x="4019" y="12982"/>
                    </a:lnTo>
                    <a:lnTo>
                      <a:pt x="3970" y="12836"/>
                    </a:lnTo>
                    <a:lnTo>
                      <a:pt x="3897" y="12738"/>
                    </a:lnTo>
                    <a:lnTo>
                      <a:pt x="3897" y="12738"/>
                    </a:lnTo>
                    <a:lnTo>
                      <a:pt x="3848" y="12690"/>
                    </a:lnTo>
                    <a:lnTo>
                      <a:pt x="3824" y="12592"/>
                    </a:lnTo>
                    <a:lnTo>
                      <a:pt x="3751" y="12349"/>
                    </a:lnTo>
                    <a:lnTo>
                      <a:pt x="3726" y="12056"/>
                    </a:lnTo>
                    <a:lnTo>
                      <a:pt x="3702" y="11716"/>
                    </a:lnTo>
                    <a:lnTo>
                      <a:pt x="3702" y="11472"/>
                    </a:lnTo>
                    <a:lnTo>
                      <a:pt x="3702" y="11472"/>
                    </a:lnTo>
                    <a:lnTo>
                      <a:pt x="3702" y="11301"/>
                    </a:lnTo>
                    <a:lnTo>
                      <a:pt x="3653" y="11107"/>
                    </a:lnTo>
                    <a:lnTo>
                      <a:pt x="3629" y="10936"/>
                    </a:lnTo>
                    <a:lnTo>
                      <a:pt x="3556" y="10741"/>
                    </a:lnTo>
                    <a:lnTo>
                      <a:pt x="3483" y="10571"/>
                    </a:lnTo>
                    <a:lnTo>
                      <a:pt x="3410" y="10425"/>
                    </a:lnTo>
                    <a:lnTo>
                      <a:pt x="3312" y="10279"/>
                    </a:lnTo>
                    <a:lnTo>
                      <a:pt x="3239" y="10181"/>
                    </a:lnTo>
                    <a:lnTo>
                      <a:pt x="3239" y="10181"/>
                    </a:lnTo>
                    <a:lnTo>
                      <a:pt x="3045" y="9962"/>
                    </a:lnTo>
                    <a:lnTo>
                      <a:pt x="2898" y="9767"/>
                    </a:lnTo>
                    <a:lnTo>
                      <a:pt x="2801" y="9621"/>
                    </a:lnTo>
                    <a:lnTo>
                      <a:pt x="2752" y="9499"/>
                    </a:lnTo>
                    <a:lnTo>
                      <a:pt x="2752" y="9499"/>
                    </a:lnTo>
                    <a:lnTo>
                      <a:pt x="2728" y="9353"/>
                    </a:lnTo>
                    <a:lnTo>
                      <a:pt x="2704" y="9280"/>
                    </a:lnTo>
                    <a:lnTo>
                      <a:pt x="2655" y="9231"/>
                    </a:lnTo>
                    <a:lnTo>
                      <a:pt x="2655" y="9231"/>
                    </a:lnTo>
                    <a:lnTo>
                      <a:pt x="2631" y="9158"/>
                    </a:lnTo>
                    <a:lnTo>
                      <a:pt x="2582" y="9036"/>
                    </a:lnTo>
                    <a:lnTo>
                      <a:pt x="2582" y="8890"/>
                    </a:lnTo>
                    <a:lnTo>
                      <a:pt x="2557" y="8744"/>
                    </a:lnTo>
                    <a:lnTo>
                      <a:pt x="2557" y="8744"/>
                    </a:lnTo>
                    <a:lnTo>
                      <a:pt x="2582" y="8598"/>
                    </a:lnTo>
                    <a:lnTo>
                      <a:pt x="2582" y="8452"/>
                    </a:lnTo>
                    <a:lnTo>
                      <a:pt x="2631" y="8330"/>
                    </a:lnTo>
                    <a:lnTo>
                      <a:pt x="2655" y="8281"/>
                    </a:lnTo>
                    <a:lnTo>
                      <a:pt x="2655" y="8281"/>
                    </a:lnTo>
                    <a:lnTo>
                      <a:pt x="2704" y="8208"/>
                    </a:lnTo>
                    <a:lnTo>
                      <a:pt x="2728" y="8160"/>
                    </a:lnTo>
                    <a:lnTo>
                      <a:pt x="2752" y="7989"/>
                    </a:lnTo>
                    <a:lnTo>
                      <a:pt x="2752" y="7989"/>
                    </a:lnTo>
                    <a:lnTo>
                      <a:pt x="2728" y="7819"/>
                    </a:lnTo>
                    <a:lnTo>
                      <a:pt x="2704" y="7746"/>
                    </a:lnTo>
                    <a:lnTo>
                      <a:pt x="2655" y="7697"/>
                    </a:lnTo>
                    <a:lnTo>
                      <a:pt x="2655" y="7697"/>
                    </a:lnTo>
                    <a:lnTo>
                      <a:pt x="2606" y="7673"/>
                    </a:lnTo>
                    <a:lnTo>
                      <a:pt x="2533" y="7624"/>
                    </a:lnTo>
                    <a:lnTo>
                      <a:pt x="2363" y="7600"/>
                    </a:lnTo>
                    <a:lnTo>
                      <a:pt x="2363" y="7600"/>
                    </a:lnTo>
                    <a:lnTo>
                      <a:pt x="2265" y="7575"/>
                    </a:lnTo>
                    <a:lnTo>
                      <a:pt x="2119" y="7502"/>
                    </a:lnTo>
                    <a:lnTo>
                      <a:pt x="1973" y="7380"/>
                    </a:lnTo>
                    <a:lnTo>
                      <a:pt x="1802" y="7234"/>
                    </a:lnTo>
                    <a:lnTo>
                      <a:pt x="1802" y="7234"/>
                    </a:lnTo>
                    <a:lnTo>
                      <a:pt x="1632" y="7088"/>
                    </a:lnTo>
                    <a:lnTo>
                      <a:pt x="1486" y="6966"/>
                    </a:lnTo>
                    <a:lnTo>
                      <a:pt x="1340" y="6869"/>
                    </a:lnTo>
                    <a:lnTo>
                      <a:pt x="1242" y="6845"/>
                    </a:lnTo>
                    <a:lnTo>
                      <a:pt x="1242" y="6845"/>
                    </a:lnTo>
                    <a:lnTo>
                      <a:pt x="1121" y="6796"/>
                    </a:lnTo>
                    <a:lnTo>
                      <a:pt x="926" y="6674"/>
                    </a:lnTo>
                    <a:lnTo>
                      <a:pt x="706" y="6504"/>
                    </a:lnTo>
                    <a:lnTo>
                      <a:pt x="463" y="6284"/>
                    </a:lnTo>
                    <a:lnTo>
                      <a:pt x="463" y="6284"/>
                    </a:lnTo>
                    <a:lnTo>
                      <a:pt x="171" y="5919"/>
                    </a:lnTo>
                    <a:lnTo>
                      <a:pt x="0" y="5700"/>
                    </a:lnTo>
                    <a:lnTo>
                      <a:pt x="0" y="5700"/>
                    </a:lnTo>
                    <a:lnTo>
                      <a:pt x="0" y="5724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100"/>
              </a:p>
            </p:txBody>
          </p:sp>
          <p:sp>
            <p:nvSpPr>
              <p:cNvPr id="101" name="Shape 573"/>
              <p:cNvSpPr/>
              <p:nvPr/>
            </p:nvSpPr>
            <p:spPr>
              <a:xfrm>
                <a:off x="6128575" y="3695900"/>
                <a:ext cx="864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3459" h="1901" fill="none" extrusionOk="0">
                    <a:moveTo>
                      <a:pt x="2022" y="1340"/>
                    </a:moveTo>
                    <a:lnTo>
                      <a:pt x="2022" y="1340"/>
                    </a:lnTo>
                    <a:lnTo>
                      <a:pt x="1924" y="1413"/>
                    </a:lnTo>
                    <a:lnTo>
                      <a:pt x="1827" y="1486"/>
                    </a:lnTo>
                    <a:lnTo>
                      <a:pt x="1729" y="1511"/>
                    </a:lnTo>
                    <a:lnTo>
                      <a:pt x="1632" y="1535"/>
                    </a:lnTo>
                    <a:lnTo>
                      <a:pt x="1632" y="1535"/>
                    </a:lnTo>
                    <a:lnTo>
                      <a:pt x="1559" y="1535"/>
                    </a:lnTo>
                    <a:lnTo>
                      <a:pt x="1461" y="1584"/>
                    </a:lnTo>
                    <a:lnTo>
                      <a:pt x="1340" y="1657"/>
                    </a:lnTo>
                    <a:lnTo>
                      <a:pt x="1267" y="1730"/>
                    </a:lnTo>
                    <a:lnTo>
                      <a:pt x="1267" y="1730"/>
                    </a:lnTo>
                    <a:lnTo>
                      <a:pt x="1169" y="1803"/>
                    </a:lnTo>
                    <a:lnTo>
                      <a:pt x="1072" y="1852"/>
                    </a:lnTo>
                    <a:lnTo>
                      <a:pt x="974" y="1900"/>
                    </a:lnTo>
                    <a:lnTo>
                      <a:pt x="877" y="1900"/>
                    </a:lnTo>
                    <a:lnTo>
                      <a:pt x="877" y="1900"/>
                    </a:lnTo>
                    <a:lnTo>
                      <a:pt x="779" y="1900"/>
                    </a:lnTo>
                    <a:lnTo>
                      <a:pt x="682" y="1852"/>
                    </a:lnTo>
                    <a:lnTo>
                      <a:pt x="585" y="1803"/>
                    </a:lnTo>
                    <a:lnTo>
                      <a:pt x="512" y="1730"/>
                    </a:lnTo>
                    <a:lnTo>
                      <a:pt x="512" y="1730"/>
                    </a:lnTo>
                    <a:lnTo>
                      <a:pt x="438" y="1633"/>
                    </a:lnTo>
                    <a:lnTo>
                      <a:pt x="414" y="1535"/>
                    </a:lnTo>
                    <a:lnTo>
                      <a:pt x="438" y="1438"/>
                    </a:lnTo>
                    <a:lnTo>
                      <a:pt x="512" y="1340"/>
                    </a:lnTo>
                    <a:lnTo>
                      <a:pt x="512" y="1340"/>
                    </a:lnTo>
                    <a:lnTo>
                      <a:pt x="585" y="1243"/>
                    </a:lnTo>
                    <a:lnTo>
                      <a:pt x="633" y="1145"/>
                    </a:lnTo>
                    <a:lnTo>
                      <a:pt x="682" y="1048"/>
                    </a:lnTo>
                    <a:lnTo>
                      <a:pt x="682" y="951"/>
                    </a:lnTo>
                    <a:lnTo>
                      <a:pt x="682" y="951"/>
                    </a:lnTo>
                    <a:lnTo>
                      <a:pt x="658" y="804"/>
                    </a:lnTo>
                    <a:lnTo>
                      <a:pt x="633" y="731"/>
                    </a:lnTo>
                    <a:lnTo>
                      <a:pt x="585" y="683"/>
                    </a:lnTo>
                    <a:lnTo>
                      <a:pt x="585" y="683"/>
                    </a:lnTo>
                    <a:lnTo>
                      <a:pt x="536" y="634"/>
                    </a:lnTo>
                    <a:lnTo>
                      <a:pt x="463" y="610"/>
                    </a:lnTo>
                    <a:lnTo>
                      <a:pt x="317" y="585"/>
                    </a:lnTo>
                    <a:lnTo>
                      <a:pt x="317" y="585"/>
                    </a:lnTo>
                    <a:lnTo>
                      <a:pt x="146" y="561"/>
                    </a:lnTo>
                    <a:lnTo>
                      <a:pt x="73" y="512"/>
                    </a:lnTo>
                    <a:lnTo>
                      <a:pt x="24" y="488"/>
                    </a:lnTo>
                    <a:lnTo>
                      <a:pt x="24" y="488"/>
                    </a:lnTo>
                    <a:lnTo>
                      <a:pt x="0" y="439"/>
                    </a:lnTo>
                    <a:lnTo>
                      <a:pt x="24" y="366"/>
                    </a:lnTo>
                    <a:lnTo>
                      <a:pt x="49" y="293"/>
                    </a:lnTo>
                    <a:lnTo>
                      <a:pt x="122" y="196"/>
                    </a:lnTo>
                    <a:lnTo>
                      <a:pt x="122" y="196"/>
                    </a:lnTo>
                    <a:lnTo>
                      <a:pt x="171" y="171"/>
                    </a:lnTo>
                    <a:lnTo>
                      <a:pt x="268" y="123"/>
                    </a:lnTo>
                    <a:lnTo>
                      <a:pt x="512" y="74"/>
                    </a:lnTo>
                    <a:lnTo>
                      <a:pt x="804" y="25"/>
                    </a:lnTo>
                    <a:lnTo>
                      <a:pt x="1145" y="1"/>
                    </a:lnTo>
                    <a:lnTo>
                      <a:pt x="2509" y="1"/>
                    </a:lnTo>
                    <a:lnTo>
                      <a:pt x="2509" y="1"/>
                    </a:lnTo>
                    <a:lnTo>
                      <a:pt x="2850" y="25"/>
                    </a:lnTo>
                    <a:lnTo>
                      <a:pt x="3142" y="49"/>
                    </a:lnTo>
                    <a:lnTo>
                      <a:pt x="3337" y="74"/>
                    </a:lnTo>
                    <a:lnTo>
                      <a:pt x="3434" y="98"/>
                    </a:lnTo>
                    <a:lnTo>
                      <a:pt x="3434" y="98"/>
                    </a:lnTo>
                    <a:lnTo>
                      <a:pt x="3458" y="123"/>
                    </a:lnTo>
                    <a:lnTo>
                      <a:pt x="3434" y="171"/>
                    </a:lnTo>
                    <a:lnTo>
                      <a:pt x="3361" y="317"/>
                    </a:lnTo>
                    <a:lnTo>
                      <a:pt x="3239" y="488"/>
                    </a:lnTo>
                    <a:lnTo>
                      <a:pt x="3069" y="683"/>
                    </a:lnTo>
                    <a:lnTo>
                      <a:pt x="3069" y="683"/>
                    </a:lnTo>
                    <a:lnTo>
                      <a:pt x="2874" y="853"/>
                    </a:lnTo>
                    <a:lnTo>
                      <a:pt x="2679" y="999"/>
                    </a:lnTo>
                    <a:lnTo>
                      <a:pt x="2509" y="1121"/>
                    </a:lnTo>
                    <a:lnTo>
                      <a:pt x="2411" y="1145"/>
                    </a:lnTo>
                    <a:lnTo>
                      <a:pt x="2411" y="1145"/>
                    </a:lnTo>
                    <a:lnTo>
                      <a:pt x="2314" y="1170"/>
                    </a:lnTo>
                    <a:lnTo>
                      <a:pt x="2216" y="1194"/>
                    </a:lnTo>
                    <a:lnTo>
                      <a:pt x="2119" y="1267"/>
                    </a:lnTo>
                    <a:lnTo>
                      <a:pt x="2022" y="1340"/>
                    </a:lnTo>
                    <a:lnTo>
                      <a:pt x="2022" y="1340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100"/>
              </a:p>
            </p:txBody>
          </p:sp>
          <p:sp>
            <p:nvSpPr>
              <p:cNvPr id="102" name="Shape 574"/>
              <p:cNvSpPr/>
              <p:nvPr/>
            </p:nvSpPr>
            <p:spPr>
              <a:xfrm>
                <a:off x="6357500" y="3940075"/>
                <a:ext cx="18900" cy="34725"/>
              </a:xfrm>
              <a:custGeom>
                <a:avLst/>
                <a:gdLst/>
                <a:ahLst/>
                <a:cxnLst/>
                <a:rect l="0" t="0" r="0" b="0"/>
                <a:pathLst>
                  <a:path w="756" h="1389" fill="none" extrusionOk="0">
                    <a:moveTo>
                      <a:pt x="585" y="682"/>
                    </a:moveTo>
                    <a:lnTo>
                      <a:pt x="585" y="682"/>
                    </a:lnTo>
                    <a:lnTo>
                      <a:pt x="512" y="779"/>
                    </a:lnTo>
                    <a:lnTo>
                      <a:pt x="439" y="877"/>
                    </a:lnTo>
                    <a:lnTo>
                      <a:pt x="390" y="974"/>
                    </a:lnTo>
                    <a:lnTo>
                      <a:pt x="390" y="1072"/>
                    </a:lnTo>
                    <a:lnTo>
                      <a:pt x="390" y="1072"/>
                    </a:lnTo>
                    <a:lnTo>
                      <a:pt x="366" y="1218"/>
                    </a:lnTo>
                    <a:lnTo>
                      <a:pt x="317" y="1291"/>
                    </a:lnTo>
                    <a:lnTo>
                      <a:pt x="293" y="1364"/>
                    </a:lnTo>
                    <a:lnTo>
                      <a:pt x="293" y="1364"/>
                    </a:lnTo>
                    <a:lnTo>
                      <a:pt x="244" y="1388"/>
                    </a:lnTo>
                    <a:lnTo>
                      <a:pt x="195" y="1388"/>
                    </a:lnTo>
                    <a:lnTo>
                      <a:pt x="147" y="1388"/>
                    </a:lnTo>
                    <a:lnTo>
                      <a:pt x="98" y="1364"/>
                    </a:lnTo>
                    <a:lnTo>
                      <a:pt x="98" y="1364"/>
                    </a:lnTo>
                    <a:lnTo>
                      <a:pt x="74" y="1291"/>
                    </a:lnTo>
                    <a:lnTo>
                      <a:pt x="25" y="1169"/>
                    </a:lnTo>
                    <a:lnTo>
                      <a:pt x="25" y="1023"/>
                    </a:lnTo>
                    <a:lnTo>
                      <a:pt x="1" y="877"/>
                    </a:lnTo>
                    <a:lnTo>
                      <a:pt x="1" y="877"/>
                    </a:lnTo>
                    <a:lnTo>
                      <a:pt x="25" y="706"/>
                    </a:lnTo>
                    <a:lnTo>
                      <a:pt x="98" y="536"/>
                    </a:lnTo>
                    <a:lnTo>
                      <a:pt x="171" y="365"/>
                    </a:lnTo>
                    <a:lnTo>
                      <a:pt x="293" y="219"/>
                    </a:lnTo>
                    <a:lnTo>
                      <a:pt x="293" y="219"/>
                    </a:lnTo>
                    <a:lnTo>
                      <a:pt x="415" y="122"/>
                    </a:lnTo>
                    <a:lnTo>
                      <a:pt x="512" y="49"/>
                    </a:lnTo>
                    <a:lnTo>
                      <a:pt x="609" y="0"/>
                    </a:lnTo>
                    <a:lnTo>
                      <a:pt x="682" y="24"/>
                    </a:lnTo>
                    <a:lnTo>
                      <a:pt x="682" y="24"/>
                    </a:lnTo>
                    <a:lnTo>
                      <a:pt x="707" y="73"/>
                    </a:lnTo>
                    <a:lnTo>
                      <a:pt x="731" y="146"/>
                    </a:lnTo>
                    <a:lnTo>
                      <a:pt x="756" y="317"/>
                    </a:lnTo>
                    <a:lnTo>
                      <a:pt x="756" y="317"/>
                    </a:lnTo>
                    <a:lnTo>
                      <a:pt x="756" y="390"/>
                    </a:lnTo>
                    <a:lnTo>
                      <a:pt x="707" y="487"/>
                    </a:lnTo>
                    <a:lnTo>
                      <a:pt x="658" y="609"/>
                    </a:lnTo>
                    <a:lnTo>
                      <a:pt x="585" y="682"/>
                    </a:lnTo>
                    <a:lnTo>
                      <a:pt x="585" y="682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100"/>
              </a:p>
            </p:txBody>
          </p:sp>
          <p:sp>
            <p:nvSpPr>
              <p:cNvPr id="103" name="Shape 575"/>
              <p:cNvSpPr/>
              <p:nvPr/>
            </p:nvSpPr>
            <p:spPr>
              <a:xfrm>
                <a:off x="6202850" y="3720875"/>
                <a:ext cx="204000" cy="278875"/>
              </a:xfrm>
              <a:custGeom>
                <a:avLst/>
                <a:gdLst/>
                <a:ahLst/>
                <a:cxnLst/>
                <a:rect l="0" t="0" r="0" b="0"/>
                <a:pathLst>
                  <a:path w="8160" h="11155" fill="none" extrusionOk="0">
                    <a:moveTo>
                      <a:pt x="8159" y="4774"/>
                    </a:moveTo>
                    <a:lnTo>
                      <a:pt x="8159" y="4774"/>
                    </a:lnTo>
                    <a:lnTo>
                      <a:pt x="7599" y="4701"/>
                    </a:lnTo>
                    <a:lnTo>
                      <a:pt x="7283" y="4652"/>
                    </a:lnTo>
                    <a:lnTo>
                      <a:pt x="7136" y="4603"/>
                    </a:lnTo>
                    <a:lnTo>
                      <a:pt x="7136" y="4603"/>
                    </a:lnTo>
                    <a:lnTo>
                      <a:pt x="7088" y="4579"/>
                    </a:lnTo>
                    <a:lnTo>
                      <a:pt x="7015" y="4555"/>
                    </a:lnTo>
                    <a:lnTo>
                      <a:pt x="6844" y="4530"/>
                    </a:lnTo>
                    <a:lnTo>
                      <a:pt x="6844" y="4530"/>
                    </a:lnTo>
                    <a:lnTo>
                      <a:pt x="6747" y="4506"/>
                    </a:lnTo>
                    <a:lnTo>
                      <a:pt x="6649" y="4457"/>
                    </a:lnTo>
                    <a:lnTo>
                      <a:pt x="6552" y="4409"/>
                    </a:lnTo>
                    <a:lnTo>
                      <a:pt x="6454" y="4336"/>
                    </a:lnTo>
                    <a:lnTo>
                      <a:pt x="6454" y="4336"/>
                    </a:lnTo>
                    <a:lnTo>
                      <a:pt x="6381" y="4262"/>
                    </a:lnTo>
                    <a:lnTo>
                      <a:pt x="6308" y="4214"/>
                    </a:lnTo>
                    <a:lnTo>
                      <a:pt x="6235" y="4214"/>
                    </a:lnTo>
                    <a:lnTo>
                      <a:pt x="6187" y="4238"/>
                    </a:lnTo>
                    <a:lnTo>
                      <a:pt x="6187" y="4238"/>
                    </a:lnTo>
                    <a:lnTo>
                      <a:pt x="6162" y="4287"/>
                    </a:lnTo>
                    <a:lnTo>
                      <a:pt x="6162" y="4360"/>
                    </a:lnTo>
                    <a:lnTo>
                      <a:pt x="6211" y="4433"/>
                    </a:lnTo>
                    <a:lnTo>
                      <a:pt x="6284" y="4530"/>
                    </a:lnTo>
                    <a:lnTo>
                      <a:pt x="6284" y="4530"/>
                    </a:lnTo>
                    <a:lnTo>
                      <a:pt x="6357" y="4603"/>
                    </a:lnTo>
                    <a:lnTo>
                      <a:pt x="6454" y="4652"/>
                    </a:lnTo>
                    <a:lnTo>
                      <a:pt x="6576" y="4701"/>
                    </a:lnTo>
                    <a:lnTo>
                      <a:pt x="6649" y="4701"/>
                    </a:lnTo>
                    <a:lnTo>
                      <a:pt x="6649" y="4701"/>
                    </a:lnTo>
                    <a:lnTo>
                      <a:pt x="6747" y="4725"/>
                    </a:lnTo>
                    <a:lnTo>
                      <a:pt x="6844" y="4774"/>
                    </a:lnTo>
                    <a:lnTo>
                      <a:pt x="6942" y="4823"/>
                    </a:lnTo>
                    <a:lnTo>
                      <a:pt x="7039" y="4896"/>
                    </a:lnTo>
                    <a:lnTo>
                      <a:pt x="7039" y="4896"/>
                    </a:lnTo>
                    <a:lnTo>
                      <a:pt x="7063" y="4944"/>
                    </a:lnTo>
                    <a:lnTo>
                      <a:pt x="7088" y="4993"/>
                    </a:lnTo>
                    <a:lnTo>
                      <a:pt x="7063" y="5139"/>
                    </a:lnTo>
                    <a:lnTo>
                      <a:pt x="6966" y="5310"/>
                    </a:lnTo>
                    <a:lnTo>
                      <a:pt x="6844" y="5480"/>
                    </a:lnTo>
                    <a:lnTo>
                      <a:pt x="6844" y="5480"/>
                    </a:lnTo>
                    <a:lnTo>
                      <a:pt x="6674" y="5626"/>
                    </a:lnTo>
                    <a:lnTo>
                      <a:pt x="6528" y="5748"/>
                    </a:lnTo>
                    <a:lnTo>
                      <a:pt x="6381" y="5821"/>
                    </a:lnTo>
                    <a:lnTo>
                      <a:pt x="6284" y="5846"/>
                    </a:lnTo>
                    <a:lnTo>
                      <a:pt x="6284" y="5846"/>
                    </a:lnTo>
                    <a:lnTo>
                      <a:pt x="6113" y="5870"/>
                    </a:lnTo>
                    <a:lnTo>
                      <a:pt x="6040" y="5894"/>
                    </a:lnTo>
                    <a:lnTo>
                      <a:pt x="5992" y="5943"/>
                    </a:lnTo>
                    <a:lnTo>
                      <a:pt x="5992" y="5943"/>
                    </a:lnTo>
                    <a:lnTo>
                      <a:pt x="5943" y="5967"/>
                    </a:lnTo>
                    <a:lnTo>
                      <a:pt x="5894" y="5992"/>
                    </a:lnTo>
                    <a:lnTo>
                      <a:pt x="5846" y="5967"/>
                    </a:lnTo>
                    <a:lnTo>
                      <a:pt x="5797" y="5943"/>
                    </a:lnTo>
                    <a:lnTo>
                      <a:pt x="5797" y="5943"/>
                    </a:lnTo>
                    <a:lnTo>
                      <a:pt x="5773" y="5894"/>
                    </a:lnTo>
                    <a:lnTo>
                      <a:pt x="5724" y="5821"/>
                    </a:lnTo>
                    <a:lnTo>
                      <a:pt x="5699" y="5651"/>
                    </a:lnTo>
                    <a:lnTo>
                      <a:pt x="5699" y="5651"/>
                    </a:lnTo>
                    <a:lnTo>
                      <a:pt x="5675" y="5553"/>
                    </a:lnTo>
                    <a:lnTo>
                      <a:pt x="5602" y="5407"/>
                    </a:lnTo>
                    <a:lnTo>
                      <a:pt x="5480" y="5261"/>
                    </a:lnTo>
                    <a:lnTo>
                      <a:pt x="5334" y="5091"/>
                    </a:lnTo>
                    <a:lnTo>
                      <a:pt x="5334" y="5091"/>
                    </a:lnTo>
                    <a:lnTo>
                      <a:pt x="5188" y="4920"/>
                    </a:lnTo>
                    <a:lnTo>
                      <a:pt x="5066" y="4774"/>
                    </a:lnTo>
                    <a:lnTo>
                      <a:pt x="4969" y="4628"/>
                    </a:lnTo>
                    <a:lnTo>
                      <a:pt x="4944" y="4530"/>
                    </a:lnTo>
                    <a:lnTo>
                      <a:pt x="4944" y="4530"/>
                    </a:lnTo>
                    <a:lnTo>
                      <a:pt x="4944" y="4457"/>
                    </a:lnTo>
                    <a:lnTo>
                      <a:pt x="4920" y="4409"/>
                    </a:lnTo>
                    <a:lnTo>
                      <a:pt x="4896" y="4409"/>
                    </a:lnTo>
                    <a:lnTo>
                      <a:pt x="4847" y="4433"/>
                    </a:lnTo>
                    <a:lnTo>
                      <a:pt x="4847" y="4433"/>
                    </a:lnTo>
                    <a:lnTo>
                      <a:pt x="4823" y="4482"/>
                    </a:lnTo>
                    <a:lnTo>
                      <a:pt x="4774" y="4555"/>
                    </a:lnTo>
                    <a:lnTo>
                      <a:pt x="4750" y="4701"/>
                    </a:lnTo>
                    <a:lnTo>
                      <a:pt x="4750" y="4701"/>
                    </a:lnTo>
                    <a:lnTo>
                      <a:pt x="4774" y="4798"/>
                    </a:lnTo>
                    <a:lnTo>
                      <a:pt x="4847" y="4920"/>
                    </a:lnTo>
                    <a:lnTo>
                      <a:pt x="4920" y="5066"/>
                    </a:lnTo>
                    <a:lnTo>
                      <a:pt x="5042" y="5188"/>
                    </a:lnTo>
                    <a:lnTo>
                      <a:pt x="5042" y="5188"/>
                    </a:lnTo>
                    <a:lnTo>
                      <a:pt x="5139" y="5310"/>
                    </a:lnTo>
                    <a:lnTo>
                      <a:pt x="5237" y="5431"/>
                    </a:lnTo>
                    <a:lnTo>
                      <a:pt x="5310" y="5553"/>
                    </a:lnTo>
                    <a:lnTo>
                      <a:pt x="5334" y="5651"/>
                    </a:lnTo>
                    <a:lnTo>
                      <a:pt x="5334" y="5651"/>
                    </a:lnTo>
                    <a:lnTo>
                      <a:pt x="5334" y="5748"/>
                    </a:lnTo>
                    <a:lnTo>
                      <a:pt x="5383" y="5846"/>
                    </a:lnTo>
                    <a:lnTo>
                      <a:pt x="5432" y="5943"/>
                    </a:lnTo>
                    <a:lnTo>
                      <a:pt x="5505" y="6040"/>
                    </a:lnTo>
                    <a:lnTo>
                      <a:pt x="5505" y="6040"/>
                    </a:lnTo>
                    <a:lnTo>
                      <a:pt x="5626" y="6113"/>
                    </a:lnTo>
                    <a:lnTo>
                      <a:pt x="5773" y="6162"/>
                    </a:lnTo>
                    <a:lnTo>
                      <a:pt x="5919" y="6211"/>
                    </a:lnTo>
                    <a:lnTo>
                      <a:pt x="6089" y="6235"/>
                    </a:lnTo>
                    <a:lnTo>
                      <a:pt x="6089" y="6235"/>
                    </a:lnTo>
                    <a:lnTo>
                      <a:pt x="6235" y="6235"/>
                    </a:lnTo>
                    <a:lnTo>
                      <a:pt x="6357" y="6284"/>
                    </a:lnTo>
                    <a:lnTo>
                      <a:pt x="6430" y="6333"/>
                    </a:lnTo>
                    <a:lnTo>
                      <a:pt x="6454" y="6381"/>
                    </a:lnTo>
                    <a:lnTo>
                      <a:pt x="6454" y="6430"/>
                    </a:lnTo>
                    <a:lnTo>
                      <a:pt x="6454" y="6430"/>
                    </a:lnTo>
                    <a:lnTo>
                      <a:pt x="6430" y="6527"/>
                    </a:lnTo>
                    <a:lnTo>
                      <a:pt x="6308" y="6722"/>
                    </a:lnTo>
                    <a:lnTo>
                      <a:pt x="6113" y="6941"/>
                    </a:lnTo>
                    <a:lnTo>
                      <a:pt x="5894" y="7185"/>
                    </a:lnTo>
                    <a:lnTo>
                      <a:pt x="5894" y="7185"/>
                    </a:lnTo>
                    <a:lnTo>
                      <a:pt x="5675" y="7429"/>
                    </a:lnTo>
                    <a:lnTo>
                      <a:pt x="5505" y="7696"/>
                    </a:lnTo>
                    <a:lnTo>
                      <a:pt x="5358" y="7940"/>
                    </a:lnTo>
                    <a:lnTo>
                      <a:pt x="5334" y="8037"/>
                    </a:lnTo>
                    <a:lnTo>
                      <a:pt x="5334" y="8135"/>
                    </a:lnTo>
                    <a:lnTo>
                      <a:pt x="5334" y="8135"/>
                    </a:lnTo>
                    <a:lnTo>
                      <a:pt x="5334" y="8281"/>
                    </a:lnTo>
                    <a:lnTo>
                      <a:pt x="5358" y="8427"/>
                    </a:lnTo>
                    <a:lnTo>
                      <a:pt x="5383" y="8525"/>
                    </a:lnTo>
                    <a:lnTo>
                      <a:pt x="5432" y="8598"/>
                    </a:lnTo>
                    <a:lnTo>
                      <a:pt x="5432" y="8598"/>
                    </a:lnTo>
                    <a:lnTo>
                      <a:pt x="5456" y="8646"/>
                    </a:lnTo>
                    <a:lnTo>
                      <a:pt x="5480" y="8719"/>
                    </a:lnTo>
                    <a:lnTo>
                      <a:pt x="5505" y="8890"/>
                    </a:lnTo>
                    <a:lnTo>
                      <a:pt x="5505" y="8890"/>
                    </a:lnTo>
                    <a:lnTo>
                      <a:pt x="5480" y="8987"/>
                    </a:lnTo>
                    <a:lnTo>
                      <a:pt x="5383" y="9158"/>
                    </a:lnTo>
                    <a:lnTo>
                      <a:pt x="5237" y="9353"/>
                    </a:lnTo>
                    <a:lnTo>
                      <a:pt x="5042" y="9547"/>
                    </a:lnTo>
                    <a:lnTo>
                      <a:pt x="5042" y="9547"/>
                    </a:lnTo>
                    <a:lnTo>
                      <a:pt x="4847" y="9742"/>
                    </a:lnTo>
                    <a:lnTo>
                      <a:pt x="4701" y="9937"/>
                    </a:lnTo>
                    <a:lnTo>
                      <a:pt x="4603" y="10108"/>
                    </a:lnTo>
                    <a:lnTo>
                      <a:pt x="4555" y="10205"/>
                    </a:lnTo>
                    <a:lnTo>
                      <a:pt x="4555" y="10205"/>
                    </a:lnTo>
                    <a:lnTo>
                      <a:pt x="4530" y="10327"/>
                    </a:lnTo>
                    <a:lnTo>
                      <a:pt x="4457" y="10473"/>
                    </a:lnTo>
                    <a:lnTo>
                      <a:pt x="4336" y="10619"/>
                    </a:lnTo>
                    <a:lnTo>
                      <a:pt x="4189" y="10790"/>
                    </a:lnTo>
                    <a:lnTo>
                      <a:pt x="4189" y="10790"/>
                    </a:lnTo>
                    <a:lnTo>
                      <a:pt x="4019" y="10936"/>
                    </a:lnTo>
                    <a:lnTo>
                      <a:pt x="3873" y="11057"/>
                    </a:lnTo>
                    <a:lnTo>
                      <a:pt x="3727" y="11131"/>
                    </a:lnTo>
                    <a:lnTo>
                      <a:pt x="3605" y="11155"/>
                    </a:lnTo>
                    <a:lnTo>
                      <a:pt x="3605" y="11155"/>
                    </a:lnTo>
                    <a:lnTo>
                      <a:pt x="3532" y="11155"/>
                    </a:lnTo>
                    <a:lnTo>
                      <a:pt x="3434" y="11106"/>
                    </a:lnTo>
                    <a:lnTo>
                      <a:pt x="3337" y="11057"/>
                    </a:lnTo>
                    <a:lnTo>
                      <a:pt x="3240" y="10984"/>
                    </a:lnTo>
                    <a:lnTo>
                      <a:pt x="3240" y="10984"/>
                    </a:lnTo>
                    <a:lnTo>
                      <a:pt x="3167" y="10887"/>
                    </a:lnTo>
                    <a:lnTo>
                      <a:pt x="3093" y="10790"/>
                    </a:lnTo>
                    <a:lnTo>
                      <a:pt x="3069" y="10692"/>
                    </a:lnTo>
                    <a:lnTo>
                      <a:pt x="3045" y="10595"/>
                    </a:lnTo>
                    <a:lnTo>
                      <a:pt x="3045" y="10595"/>
                    </a:lnTo>
                    <a:lnTo>
                      <a:pt x="3020" y="10424"/>
                    </a:lnTo>
                    <a:lnTo>
                      <a:pt x="2996" y="10351"/>
                    </a:lnTo>
                    <a:lnTo>
                      <a:pt x="2947" y="10302"/>
                    </a:lnTo>
                    <a:lnTo>
                      <a:pt x="2947" y="10302"/>
                    </a:lnTo>
                    <a:lnTo>
                      <a:pt x="2923" y="10254"/>
                    </a:lnTo>
                    <a:lnTo>
                      <a:pt x="2874" y="10181"/>
                    </a:lnTo>
                    <a:lnTo>
                      <a:pt x="2850" y="10035"/>
                    </a:lnTo>
                    <a:lnTo>
                      <a:pt x="2850" y="10035"/>
                    </a:lnTo>
                    <a:lnTo>
                      <a:pt x="2826" y="9864"/>
                    </a:lnTo>
                    <a:lnTo>
                      <a:pt x="2801" y="9791"/>
                    </a:lnTo>
                    <a:lnTo>
                      <a:pt x="2752" y="9742"/>
                    </a:lnTo>
                    <a:lnTo>
                      <a:pt x="2752" y="9742"/>
                    </a:lnTo>
                    <a:lnTo>
                      <a:pt x="2728" y="9669"/>
                    </a:lnTo>
                    <a:lnTo>
                      <a:pt x="2704" y="9572"/>
                    </a:lnTo>
                    <a:lnTo>
                      <a:pt x="2679" y="9426"/>
                    </a:lnTo>
                    <a:lnTo>
                      <a:pt x="2655" y="9255"/>
                    </a:lnTo>
                    <a:lnTo>
                      <a:pt x="2655" y="9255"/>
                    </a:lnTo>
                    <a:lnTo>
                      <a:pt x="2679" y="9109"/>
                    </a:lnTo>
                    <a:lnTo>
                      <a:pt x="2704" y="8963"/>
                    </a:lnTo>
                    <a:lnTo>
                      <a:pt x="2728" y="8866"/>
                    </a:lnTo>
                    <a:lnTo>
                      <a:pt x="2752" y="8792"/>
                    </a:lnTo>
                    <a:lnTo>
                      <a:pt x="2752" y="8792"/>
                    </a:lnTo>
                    <a:lnTo>
                      <a:pt x="2801" y="8744"/>
                    </a:lnTo>
                    <a:lnTo>
                      <a:pt x="2826" y="8671"/>
                    </a:lnTo>
                    <a:lnTo>
                      <a:pt x="2850" y="8500"/>
                    </a:lnTo>
                    <a:lnTo>
                      <a:pt x="2850" y="8500"/>
                    </a:lnTo>
                    <a:lnTo>
                      <a:pt x="2826" y="8403"/>
                    </a:lnTo>
                    <a:lnTo>
                      <a:pt x="2777" y="8281"/>
                    </a:lnTo>
                    <a:lnTo>
                      <a:pt x="2679" y="8159"/>
                    </a:lnTo>
                    <a:lnTo>
                      <a:pt x="2582" y="8037"/>
                    </a:lnTo>
                    <a:lnTo>
                      <a:pt x="2582" y="8037"/>
                    </a:lnTo>
                    <a:lnTo>
                      <a:pt x="2460" y="7891"/>
                    </a:lnTo>
                    <a:lnTo>
                      <a:pt x="2363" y="7721"/>
                    </a:lnTo>
                    <a:lnTo>
                      <a:pt x="2314" y="7526"/>
                    </a:lnTo>
                    <a:lnTo>
                      <a:pt x="2290" y="7356"/>
                    </a:lnTo>
                    <a:lnTo>
                      <a:pt x="2290" y="7356"/>
                    </a:lnTo>
                    <a:lnTo>
                      <a:pt x="2290" y="7209"/>
                    </a:lnTo>
                    <a:lnTo>
                      <a:pt x="2265" y="7063"/>
                    </a:lnTo>
                    <a:lnTo>
                      <a:pt x="2217" y="6966"/>
                    </a:lnTo>
                    <a:lnTo>
                      <a:pt x="2192" y="6893"/>
                    </a:lnTo>
                    <a:lnTo>
                      <a:pt x="2192" y="6893"/>
                    </a:lnTo>
                    <a:lnTo>
                      <a:pt x="2144" y="6844"/>
                    </a:lnTo>
                    <a:lnTo>
                      <a:pt x="2071" y="6820"/>
                    </a:lnTo>
                    <a:lnTo>
                      <a:pt x="1900" y="6795"/>
                    </a:lnTo>
                    <a:lnTo>
                      <a:pt x="1900" y="6795"/>
                    </a:lnTo>
                    <a:lnTo>
                      <a:pt x="1754" y="6820"/>
                    </a:lnTo>
                    <a:lnTo>
                      <a:pt x="1681" y="6844"/>
                    </a:lnTo>
                    <a:lnTo>
                      <a:pt x="1632" y="6893"/>
                    </a:lnTo>
                    <a:lnTo>
                      <a:pt x="1632" y="6893"/>
                    </a:lnTo>
                    <a:lnTo>
                      <a:pt x="1559" y="6941"/>
                    </a:lnTo>
                    <a:lnTo>
                      <a:pt x="1437" y="6966"/>
                    </a:lnTo>
                    <a:lnTo>
                      <a:pt x="1291" y="6990"/>
                    </a:lnTo>
                    <a:lnTo>
                      <a:pt x="1145" y="6990"/>
                    </a:lnTo>
                    <a:lnTo>
                      <a:pt x="1145" y="6990"/>
                    </a:lnTo>
                    <a:lnTo>
                      <a:pt x="975" y="6966"/>
                    </a:lnTo>
                    <a:lnTo>
                      <a:pt x="780" y="6868"/>
                    </a:lnTo>
                    <a:lnTo>
                      <a:pt x="561" y="6747"/>
                    </a:lnTo>
                    <a:lnTo>
                      <a:pt x="390" y="6601"/>
                    </a:lnTo>
                    <a:lnTo>
                      <a:pt x="390" y="6601"/>
                    </a:lnTo>
                    <a:lnTo>
                      <a:pt x="317" y="6527"/>
                    </a:lnTo>
                    <a:lnTo>
                      <a:pt x="244" y="6406"/>
                    </a:lnTo>
                    <a:lnTo>
                      <a:pt x="122" y="6113"/>
                    </a:lnTo>
                    <a:lnTo>
                      <a:pt x="49" y="5797"/>
                    </a:lnTo>
                    <a:lnTo>
                      <a:pt x="0" y="5480"/>
                    </a:lnTo>
                    <a:lnTo>
                      <a:pt x="0" y="5480"/>
                    </a:lnTo>
                    <a:lnTo>
                      <a:pt x="25" y="5310"/>
                    </a:lnTo>
                    <a:lnTo>
                      <a:pt x="49" y="5139"/>
                    </a:lnTo>
                    <a:lnTo>
                      <a:pt x="147" y="4798"/>
                    </a:lnTo>
                    <a:lnTo>
                      <a:pt x="220" y="4628"/>
                    </a:lnTo>
                    <a:lnTo>
                      <a:pt x="293" y="4482"/>
                    </a:lnTo>
                    <a:lnTo>
                      <a:pt x="390" y="4336"/>
                    </a:lnTo>
                    <a:lnTo>
                      <a:pt x="487" y="4238"/>
                    </a:lnTo>
                    <a:lnTo>
                      <a:pt x="487" y="4238"/>
                    </a:lnTo>
                    <a:lnTo>
                      <a:pt x="682" y="4043"/>
                    </a:lnTo>
                    <a:lnTo>
                      <a:pt x="877" y="3897"/>
                    </a:lnTo>
                    <a:lnTo>
                      <a:pt x="1048" y="3800"/>
                    </a:lnTo>
                    <a:lnTo>
                      <a:pt x="1145" y="3751"/>
                    </a:lnTo>
                    <a:lnTo>
                      <a:pt x="1145" y="3751"/>
                    </a:lnTo>
                    <a:lnTo>
                      <a:pt x="1316" y="3727"/>
                    </a:lnTo>
                    <a:lnTo>
                      <a:pt x="1389" y="3702"/>
                    </a:lnTo>
                    <a:lnTo>
                      <a:pt x="1437" y="3654"/>
                    </a:lnTo>
                    <a:lnTo>
                      <a:pt x="1437" y="3654"/>
                    </a:lnTo>
                    <a:lnTo>
                      <a:pt x="1510" y="3629"/>
                    </a:lnTo>
                    <a:lnTo>
                      <a:pt x="1608" y="3605"/>
                    </a:lnTo>
                    <a:lnTo>
                      <a:pt x="1754" y="3581"/>
                    </a:lnTo>
                    <a:lnTo>
                      <a:pt x="1900" y="3581"/>
                    </a:lnTo>
                    <a:lnTo>
                      <a:pt x="1900" y="3581"/>
                    </a:lnTo>
                    <a:lnTo>
                      <a:pt x="2071" y="3581"/>
                    </a:lnTo>
                    <a:lnTo>
                      <a:pt x="2241" y="3629"/>
                    </a:lnTo>
                    <a:lnTo>
                      <a:pt x="2363" y="3678"/>
                    </a:lnTo>
                    <a:lnTo>
                      <a:pt x="2485" y="3751"/>
                    </a:lnTo>
                    <a:lnTo>
                      <a:pt x="2485" y="3751"/>
                    </a:lnTo>
                    <a:lnTo>
                      <a:pt x="2558" y="3824"/>
                    </a:lnTo>
                    <a:lnTo>
                      <a:pt x="2655" y="3897"/>
                    </a:lnTo>
                    <a:lnTo>
                      <a:pt x="2777" y="3946"/>
                    </a:lnTo>
                    <a:lnTo>
                      <a:pt x="2850" y="3946"/>
                    </a:lnTo>
                    <a:lnTo>
                      <a:pt x="2850" y="3946"/>
                    </a:lnTo>
                    <a:lnTo>
                      <a:pt x="3020" y="3970"/>
                    </a:lnTo>
                    <a:lnTo>
                      <a:pt x="3093" y="4019"/>
                    </a:lnTo>
                    <a:lnTo>
                      <a:pt x="3142" y="4043"/>
                    </a:lnTo>
                    <a:lnTo>
                      <a:pt x="3142" y="4043"/>
                    </a:lnTo>
                    <a:lnTo>
                      <a:pt x="3191" y="4068"/>
                    </a:lnTo>
                    <a:lnTo>
                      <a:pt x="3240" y="4092"/>
                    </a:lnTo>
                    <a:lnTo>
                      <a:pt x="3288" y="4068"/>
                    </a:lnTo>
                    <a:lnTo>
                      <a:pt x="3337" y="4043"/>
                    </a:lnTo>
                    <a:lnTo>
                      <a:pt x="3337" y="4043"/>
                    </a:lnTo>
                    <a:lnTo>
                      <a:pt x="3386" y="4019"/>
                    </a:lnTo>
                    <a:lnTo>
                      <a:pt x="3459" y="3970"/>
                    </a:lnTo>
                    <a:lnTo>
                      <a:pt x="3605" y="3946"/>
                    </a:lnTo>
                    <a:lnTo>
                      <a:pt x="3605" y="3946"/>
                    </a:lnTo>
                    <a:lnTo>
                      <a:pt x="3775" y="3970"/>
                    </a:lnTo>
                    <a:lnTo>
                      <a:pt x="3848" y="4019"/>
                    </a:lnTo>
                    <a:lnTo>
                      <a:pt x="3897" y="4043"/>
                    </a:lnTo>
                    <a:lnTo>
                      <a:pt x="3897" y="4043"/>
                    </a:lnTo>
                    <a:lnTo>
                      <a:pt x="3970" y="4092"/>
                    </a:lnTo>
                    <a:lnTo>
                      <a:pt x="4068" y="4116"/>
                    </a:lnTo>
                    <a:lnTo>
                      <a:pt x="4214" y="4141"/>
                    </a:lnTo>
                    <a:lnTo>
                      <a:pt x="4384" y="4141"/>
                    </a:lnTo>
                    <a:lnTo>
                      <a:pt x="4384" y="4141"/>
                    </a:lnTo>
                    <a:lnTo>
                      <a:pt x="4530" y="4141"/>
                    </a:lnTo>
                    <a:lnTo>
                      <a:pt x="4677" y="4116"/>
                    </a:lnTo>
                    <a:lnTo>
                      <a:pt x="4774" y="4092"/>
                    </a:lnTo>
                    <a:lnTo>
                      <a:pt x="4847" y="4043"/>
                    </a:lnTo>
                    <a:lnTo>
                      <a:pt x="4847" y="4043"/>
                    </a:lnTo>
                    <a:lnTo>
                      <a:pt x="4896" y="3995"/>
                    </a:lnTo>
                    <a:lnTo>
                      <a:pt x="4920" y="3921"/>
                    </a:lnTo>
                    <a:lnTo>
                      <a:pt x="4944" y="3751"/>
                    </a:lnTo>
                    <a:lnTo>
                      <a:pt x="4944" y="3751"/>
                    </a:lnTo>
                    <a:lnTo>
                      <a:pt x="4944" y="3727"/>
                    </a:lnTo>
                    <a:lnTo>
                      <a:pt x="4920" y="3678"/>
                    </a:lnTo>
                    <a:lnTo>
                      <a:pt x="4823" y="3629"/>
                    </a:lnTo>
                    <a:lnTo>
                      <a:pt x="4701" y="3581"/>
                    </a:lnTo>
                    <a:lnTo>
                      <a:pt x="4555" y="3581"/>
                    </a:lnTo>
                    <a:lnTo>
                      <a:pt x="4555" y="3581"/>
                    </a:lnTo>
                    <a:lnTo>
                      <a:pt x="4409" y="3556"/>
                    </a:lnTo>
                    <a:lnTo>
                      <a:pt x="4238" y="3507"/>
                    </a:lnTo>
                    <a:lnTo>
                      <a:pt x="4092" y="3459"/>
                    </a:lnTo>
                    <a:lnTo>
                      <a:pt x="3995" y="3386"/>
                    </a:lnTo>
                    <a:lnTo>
                      <a:pt x="3995" y="3386"/>
                    </a:lnTo>
                    <a:lnTo>
                      <a:pt x="3897" y="3313"/>
                    </a:lnTo>
                    <a:lnTo>
                      <a:pt x="3800" y="3240"/>
                    </a:lnTo>
                    <a:lnTo>
                      <a:pt x="3702" y="3215"/>
                    </a:lnTo>
                    <a:lnTo>
                      <a:pt x="3605" y="3191"/>
                    </a:lnTo>
                    <a:lnTo>
                      <a:pt x="3605" y="3191"/>
                    </a:lnTo>
                    <a:lnTo>
                      <a:pt x="3532" y="3166"/>
                    </a:lnTo>
                    <a:lnTo>
                      <a:pt x="3434" y="3142"/>
                    </a:lnTo>
                    <a:lnTo>
                      <a:pt x="3337" y="3069"/>
                    </a:lnTo>
                    <a:lnTo>
                      <a:pt x="3240" y="2996"/>
                    </a:lnTo>
                    <a:lnTo>
                      <a:pt x="3240" y="2996"/>
                    </a:lnTo>
                    <a:lnTo>
                      <a:pt x="3167" y="2923"/>
                    </a:lnTo>
                    <a:lnTo>
                      <a:pt x="3069" y="2899"/>
                    </a:lnTo>
                    <a:lnTo>
                      <a:pt x="2996" y="2874"/>
                    </a:lnTo>
                    <a:lnTo>
                      <a:pt x="2947" y="2899"/>
                    </a:lnTo>
                    <a:lnTo>
                      <a:pt x="2947" y="2899"/>
                    </a:lnTo>
                    <a:lnTo>
                      <a:pt x="2899" y="2923"/>
                    </a:lnTo>
                    <a:lnTo>
                      <a:pt x="2826" y="2923"/>
                    </a:lnTo>
                    <a:lnTo>
                      <a:pt x="2752" y="2874"/>
                    </a:lnTo>
                    <a:lnTo>
                      <a:pt x="2655" y="2801"/>
                    </a:lnTo>
                    <a:lnTo>
                      <a:pt x="2655" y="2801"/>
                    </a:lnTo>
                    <a:lnTo>
                      <a:pt x="2582" y="2752"/>
                    </a:lnTo>
                    <a:lnTo>
                      <a:pt x="2509" y="2704"/>
                    </a:lnTo>
                    <a:lnTo>
                      <a:pt x="2436" y="2704"/>
                    </a:lnTo>
                    <a:lnTo>
                      <a:pt x="2387" y="2704"/>
                    </a:lnTo>
                    <a:lnTo>
                      <a:pt x="2387" y="2704"/>
                    </a:lnTo>
                    <a:lnTo>
                      <a:pt x="2338" y="2752"/>
                    </a:lnTo>
                    <a:lnTo>
                      <a:pt x="2265" y="2777"/>
                    </a:lnTo>
                    <a:lnTo>
                      <a:pt x="2095" y="2801"/>
                    </a:lnTo>
                    <a:lnTo>
                      <a:pt x="2095" y="2801"/>
                    </a:lnTo>
                    <a:lnTo>
                      <a:pt x="1997" y="2850"/>
                    </a:lnTo>
                    <a:lnTo>
                      <a:pt x="1851" y="2923"/>
                    </a:lnTo>
                    <a:lnTo>
                      <a:pt x="1681" y="3045"/>
                    </a:lnTo>
                    <a:lnTo>
                      <a:pt x="1535" y="3191"/>
                    </a:lnTo>
                    <a:lnTo>
                      <a:pt x="1535" y="3191"/>
                    </a:lnTo>
                    <a:lnTo>
                      <a:pt x="1364" y="3337"/>
                    </a:lnTo>
                    <a:lnTo>
                      <a:pt x="1194" y="3459"/>
                    </a:lnTo>
                    <a:lnTo>
                      <a:pt x="1072" y="3532"/>
                    </a:lnTo>
                    <a:lnTo>
                      <a:pt x="950" y="3581"/>
                    </a:lnTo>
                    <a:lnTo>
                      <a:pt x="950" y="3581"/>
                    </a:lnTo>
                    <a:lnTo>
                      <a:pt x="804" y="3532"/>
                    </a:lnTo>
                    <a:lnTo>
                      <a:pt x="731" y="3507"/>
                    </a:lnTo>
                    <a:lnTo>
                      <a:pt x="682" y="3483"/>
                    </a:lnTo>
                    <a:lnTo>
                      <a:pt x="682" y="3483"/>
                    </a:lnTo>
                    <a:lnTo>
                      <a:pt x="634" y="3434"/>
                    </a:lnTo>
                    <a:lnTo>
                      <a:pt x="609" y="3361"/>
                    </a:lnTo>
                    <a:lnTo>
                      <a:pt x="585" y="3191"/>
                    </a:lnTo>
                    <a:lnTo>
                      <a:pt x="585" y="3191"/>
                    </a:lnTo>
                    <a:lnTo>
                      <a:pt x="609" y="3020"/>
                    </a:lnTo>
                    <a:lnTo>
                      <a:pt x="634" y="2947"/>
                    </a:lnTo>
                    <a:lnTo>
                      <a:pt x="682" y="2899"/>
                    </a:lnTo>
                    <a:lnTo>
                      <a:pt x="682" y="2899"/>
                    </a:lnTo>
                    <a:lnTo>
                      <a:pt x="731" y="2874"/>
                    </a:lnTo>
                    <a:lnTo>
                      <a:pt x="853" y="2850"/>
                    </a:lnTo>
                    <a:lnTo>
                      <a:pt x="999" y="2826"/>
                    </a:lnTo>
                    <a:lnTo>
                      <a:pt x="1145" y="2801"/>
                    </a:lnTo>
                    <a:lnTo>
                      <a:pt x="1145" y="2801"/>
                    </a:lnTo>
                    <a:lnTo>
                      <a:pt x="1291" y="2801"/>
                    </a:lnTo>
                    <a:lnTo>
                      <a:pt x="1413" y="2752"/>
                    </a:lnTo>
                    <a:lnTo>
                      <a:pt x="1486" y="2704"/>
                    </a:lnTo>
                    <a:lnTo>
                      <a:pt x="1510" y="2655"/>
                    </a:lnTo>
                    <a:lnTo>
                      <a:pt x="1535" y="2631"/>
                    </a:lnTo>
                    <a:lnTo>
                      <a:pt x="1535" y="2631"/>
                    </a:lnTo>
                    <a:lnTo>
                      <a:pt x="1486" y="2460"/>
                    </a:lnTo>
                    <a:lnTo>
                      <a:pt x="1462" y="2387"/>
                    </a:lnTo>
                    <a:lnTo>
                      <a:pt x="1437" y="2338"/>
                    </a:lnTo>
                    <a:lnTo>
                      <a:pt x="1437" y="2338"/>
                    </a:lnTo>
                    <a:lnTo>
                      <a:pt x="1389" y="2290"/>
                    </a:lnTo>
                    <a:lnTo>
                      <a:pt x="1389" y="2241"/>
                    </a:lnTo>
                    <a:lnTo>
                      <a:pt x="1389" y="2192"/>
                    </a:lnTo>
                    <a:lnTo>
                      <a:pt x="1437" y="2144"/>
                    </a:lnTo>
                    <a:lnTo>
                      <a:pt x="1437" y="2144"/>
                    </a:lnTo>
                    <a:lnTo>
                      <a:pt x="1486" y="2119"/>
                    </a:lnTo>
                    <a:lnTo>
                      <a:pt x="1559" y="2070"/>
                    </a:lnTo>
                    <a:lnTo>
                      <a:pt x="1705" y="2046"/>
                    </a:lnTo>
                    <a:lnTo>
                      <a:pt x="1705" y="2046"/>
                    </a:lnTo>
                    <a:lnTo>
                      <a:pt x="1803" y="2046"/>
                    </a:lnTo>
                    <a:lnTo>
                      <a:pt x="1900" y="1997"/>
                    </a:lnTo>
                    <a:lnTo>
                      <a:pt x="1997" y="1924"/>
                    </a:lnTo>
                    <a:lnTo>
                      <a:pt x="2095" y="1851"/>
                    </a:lnTo>
                    <a:lnTo>
                      <a:pt x="2095" y="1851"/>
                    </a:lnTo>
                    <a:lnTo>
                      <a:pt x="2168" y="1778"/>
                    </a:lnTo>
                    <a:lnTo>
                      <a:pt x="2241" y="1681"/>
                    </a:lnTo>
                    <a:lnTo>
                      <a:pt x="2265" y="1559"/>
                    </a:lnTo>
                    <a:lnTo>
                      <a:pt x="2290" y="1486"/>
                    </a:lnTo>
                    <a:lnTo>
                      <a:pt x="2290" y="1486"/>
                    </a:lnTo>
                    <a:lnTo>
                      <a:pt x="2265" y="1315"/>
                    </a:lnTo>
                    <a:lnTo>
                      <a:pt x="2217" y="1242"/>
                    </a:lnTo>
                    <a:lnTo>
                      <a:pt x="2192" y="1194"/>
                    </a:lnTo>
                    <a:lnTo>
                      <a:pt x="2192" y="1194"/>
                    </a:lnTo>
                    <a:lnTo>
                      <a:pt x="2192" y="1169"/>
                    </a:lnTo>
                    <a:lnTo>
                      <a:pt x="2192" y="1121"/>
                    </a:lnTo>
                    <a:lnTo>
                      <a:pt x="2265" y="999"/>
                    </a:lnTo>
                    <a:lnTo>
                      <a:pt x="2387" y="828"/>
                    </a:lnTo>
                    <a:lnTo>
                      <a:pt x="2582" y="634"/>
                    </a:lnTo>
                    <a:lnTo>
                      <a:pt x="2582" y="634"/>
                    </a:lnTo>
                    <a:lnTo>
                      <a:pt x="2679" y="536"/>
                    </a:lnTo>
                    <a:lnTo>
                      <a:pt x="2826" y="439"/>
                    </a:lnTo>
                    <a:lnTo>
                      <a:pt x="2972" y="366"/>
                    </a:lnTo>
                    <a:lnTo>
                      <a:pt x="3142" y="293"/>
                    </a:lnTo>
                    <a:lnTo>
                      <a:pt x="3483" y="195"/>
                    </a:lnTo>
                    <a:lnTo>
                      <a:pt x="3654" y="171"/>
                    </a:lnTo>
                    <a:lnTo>
                      <a:pt x="3800" y="146"/>
                    </a:lnTo>
                    <a:lnTo>
                      <a:pt x="3800" y="146"/>
                    </a:lnTo>
                    <a:lnTo>
                      <a:pt x="4116" y="171"/>
                    </a:lnTo>
                    <a:lnTo>
                      <a:pt x="4360" y="171"/>
                    </a:lnTo>
                    <a:lnTo>
                      <a:pt x="4555" y="220"/>
                    </a:lnTo>
                    <a:lnTo>
                      <a:pt x="4652" y="244"/>
                    </a:lnTo>
                    <a:lnTo>
                      <a:pt x="4652" y="244"/>
                    </a:lnTo>
                    <a:lnTo>
                      <a:pt x="4701" y="268"/>
                    </a:lnTo>
                    <a:lnTo>
                      <a:pt x="4750" y="293"/>
                    </a:lnTo>
                    <a:lnTo>
                      <a:pt x="4798" y="268"/>
                    </a:lnTo>
                    <a:lnTo>
                      <a:pt x="4847" y="244"/>
                    </a:lnTo>
                    <a:lnTo>
                      <a:pt x="4847" y="244"/>
                    </a:lnTo>
                    <a:lnTo>
                      <a:pt x="5018" y="195"/>
                    </a:lnTo>
                    <a:lnTo>
                      <a:pt x="5407" y="122"/>
                    </a:lnTo>
                    <a:lnTo>
                      <a:pt x="5821" y="25"/>
                    </a:lnTo>
                    <a:lnTo>
                      <a:pt x="6138" y="0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100"/>
              </a:p>
            </p:txBody>
          </p:sp>
        </p:grpSp>
        <p:grpSp>
          <p:nvGrpSpPr>
            <p:cNvPr id="61" name="Shape 522"/>
            <p:cNvGrpSpPr/>
            <p:nvPr/>
          </p:nvGrpSpPr>
          <p:grpSpPr>
            <a:xfrm>
              <a:off x="11171349" y="2526917"/>
              <a:ext cx="260944" cy="200416"/>
              <a:chOff x="568950" y="3686775"/>
              <a:chExt cx="472500" cy="362900"/>
            </a:xfrm>
          </p:grpSpPr>
          <p:sp>
            <p:nvSpPr>
              <p:cNvPr id="95" name="Shape 523"/>
              <p:cNvSpPr/>
              <p:nvPr/>
            </p:nvSpPr>
            <p:spPr>
              <a:xfrm>
                <a:off x="568950" y="3686775"/>
                <a:ext cx="472500" cy="362900"/>
              </a:xfrm>
              <a:custGeom>
                <a:avLst/>
                <a:gdLst/>
                <a:ahLst/>
                <a:cxnLst/>
                <a:rect l="0" t="0" r="0" b="0"/>
                <a:pathLst>
                  <a:path w="18900" h="14516" fill="none" extrusionOk="0">
                    <a:moveTo>
                      <a:pt x="18900" y="7989"/>
                    </a:moveTo>
                    <a:lnTo>
                      <a:pt x="18900" y="7989"/>
                    </a:lnTo>
                    <a:lnTo>
                      <a:pt x="18705" y="8111"/>
                    </a:lnTo>
                    <a:lnTo>
                      <a:pt x="18510" y="8184"/>
                    </a:lnTo>
                    <a:lnTo>
                      <a:pt x="18291" y="8232"/>
                    </a:lnTo>
                    <a:lnTo>
                      <a:pt x="18072" y="8232"/>
                    </a:lnTo>
                    <a:lnTo>
                      <a:pt x="17852" y="8184"/>
                    </a:lnTo>
                    <a:lnTo>
                      <a:pt x="17658" y="8111"/>
                    </a:lnTo>
                    <a:lnTo>
                      <a:pt x="17487" y="8013"/>
                    </a:lnTo>
                    <a:lnTo>
                      <a:pt x="17341" y="7891"/>
                    </a:lnTo>
                    <a:lnTo>
                      <a:pt x="17341" y="7891"/>
                    </a:lnTo>
                    <a:lnTo>
                      <a:pt x="17243" y="7745"/>
                    </a:lnTo>
                    <a:lnTo>
                      <a:pt x="17170" y="7575"/>
                    </a:lnTo>
                    <a:lnTo>
                      <a:pt x="17170" y="7404"/>
                    </a:lnTo>
                    <a:lnTo>
                      <a:pt x="17195" y="7234"/>
                    </a:lnTo>
                    <a:lnTo>
                      <a:pt x="17243" y="7088"/>
                    </a:lnTo>
                    <a:lnTo>
                      <a:pt x="17341" y="6942"/>
                    </a:lnTo>
                    <a:lnTo>
                      <a:pt x="17487" y="6844"/>
                    </a:lnTo>
                    <a:lnTo>
                      <a:pt x="17658" y="6795"/>
                    </a:lnTo>
                    <a:lnTo>
                      <a:pt x="17658" y="6795"/>
                    </a:lnTo>
                    <a:lnTo>
                      <a:pt x="17755" y="6771"/>
                    </a:lnTo>
                    <a:lnTo>
                      <a:pt x="17828" y="6771"/>
                    </a:lnTo>
                    <a:lnTo>
                      <a:pt x="17901" y="6795"/>
                    </a:lnTo>
                    <a:lnTo>
                      <a:pt x="17974" y="6820"/>
                    </a:lnTo>
                    <a:lnTo>
                      <a:pt x="18023" y="6869"/>
                    </a:lnTo>
                    <a:lnTo>
                      <a:pt x="18047" y="6917"/>
                    </a:lnTo>
                    <a:lnTo>
                      <a:pt x="18096" y="7063"/>
                    </a:lnTo>
                    <a:lnTo>
                      <a:pt x="18072" y="7210"/>
                    </a:lnTo>
                    <a:lnTo>
                      <a:pt x="18023" y="7356"/>
                    </a:lnTo>
                    <a:lnTo>
                      <a:pt x="17950" y="7477"/>
                    </a:lnTo>
                    <a:lnTo>
                      <a:pt x="17828" y="7599"/>
                    </a:lnTo>
                    <a:lnTo>
                      <a:pt x="17828" y="7599"/>
                    </a:lnTo>
                    <a:lnTo>
                      <a:pt x="17633" y="7697"/>
                    </a:lnTo>
                    <a:lnTo>
                      <a:pt x="17438" y="7770"/>
                    </a:lnTo>
                    <a:lnTo>
                      <a:pt x="17219" y="7794"/>
                    </a:lnTo>
                    <a:lnTo>
                      <a:pt x="17000" y="7794"/>
                    </a:lnTo>
                    <a:lnTo>
                      <a:pt x="17000" y="7794"/>
                    </a:lnTo>
                    <a:lnTo>
                      <a:pt x="16878" y="7794"/>
                    </a:lnTo>
                    <a:lnTo>
                      <a:pt x="16781" y="7770"/>
                    </a:lnTo>
                    <a:lnTo>
                      <a:pt x="16708" y="7745"/>
                    </a:lnTo>
                    <a:lnTo>
                      <a:pt x="16635" y="7697"/>
                    </a:lnTo>
                    <a:lnTo>
                      <a:pt x="16586" y="7648"/>
                    </a:lnTo>
                    <a:lnTo>
                      <a:pt x="16562" y="7550"/>
                    </a:lnTo>
                    <a:lnTo>
                      <a:pt x="16537" y="7331"/>
                    </a:lnTo>
                    <a:lnTo>
                      <a:pt x="16537" y="7331"/>
                    </a:lnTo>
                    <a:lnTo>
                      <a:pt x="16513" y="7015"/>
                    </a:lnTo>
                    <a:lnTo>
                      <a:pt x="16488" y="6698"/>
                    </a:lnTo>
                    <a:lnTo>
                      <a:pt x="16440" y="6381"/>
                    </a:lnTo>
                    <a:lnTo>
                      <a:pt x="16367" y="6065"/>
                    </a:lnTo>
                    <a:lnTo>
                      <a:pt x="16269" y="5748"/>
                    </a:lnTo>
                    <a:lnTo>
                      <a:pt x="16172" y="5456"/>
                    </a:lnTo>
                    <a:lnTo>
                      <a:pt x="16050" y="5164"/>
                    </a:lnTo>
                    <a:lnTo>
                      <a:pt x="15904" y="4871"/>
                    </a:lnTo>
                    <a:lnTo>
                      <a:pt x="15758" y="4604"/>
                    </a:lnTo>
                    <a:lnTo>
                      <a:pt x="15587" y="4311"/>
                    </a:lnTo>
                    <a:lnTo>
                      <a:pt x="15393" y="4068"/>
                    </a:lnTo>
                    <a:lnTo>
                      <a:pt x="15198" y="3800"/>
                    </a:lnTo>
                    <a:lnTo>
                      <a:pt x="14978" y="3556"/>
                    </a:lnTo>
                    <a:lnTo>
                      <a:pt x="14759" y="3313"/>
                    </a:lnTo>
                    <a:lnTo>
                      <a:pt x="14516" y="3094"/>
                    </a:lnTo>
                    <a:lnTo>
                      <a:pt x="14272" y="2874"/>
                    </a:lnTo>
                    <a:lnTo>
                      <a:pt x="14004" y="2655"/>
                    </a:lnTo>
                    <a:lnTo>
                      <a:pt x="13712" y="2460"/>
                    </a:lnTo>
                    <a:lnTo>
                      <a:pt x="13420" y="2265"/>
                    </a:lnTo>
                    <a:lnTo>
                      <a:pt x="13128" y="2095"/>
                    </a:lnTo>
                    <a:lnTo>
                      <a:pt x="12811" y="1924"/>
                    </a:lnTo>
                    <a:lnTo>
                      <a:pt x="12494" y="1778"/>
                    </a:lnTo>
                    <a:lnTo>
                      <a:pt x="12178" y="1632"/>
                    </a:lnTo>
                    <a:lnTo>
                      <a:pt x="11837" y="1510"/>
                    </a:lnTo>
                    <a:lnTo>
                      <a:pt x="11496" y="1389"/>
                    </a:lnTo>
                    <a:lnTo>
                      <a:pt x="11130" y="1291"/>
                    </a:lnTo>
                    <a:lnTo>
                      <a:pt x="10765" y="1218"/>
                    </a:lnTo>
                    <a:lnTo>
                      <a:pt x="10400" y="1145"/>
                    </a:lnTo>
                    <a:lnTo>
                      <a:pt x="10034" y="1096"/>
                    </a:lnTo>
                    <a:lnTo>
                      <a:pt x="9645" y="1048"/>
                    </a:lnTo>
                    <a:lnTo>
                      <a:pt x="9255" y="1023"/>
                    </a:lnTo>
                    <a:lnTo>
                      <a:pt x="8865" y="1023"/>
                    </a:lnTo>
                    <a:lnTo>
                      <a:pt x="8865" y="1023"/>
                    </a:lnTo>
                    <a:lnTo>
                      <a:pt x="8330" y="1023"/>
                    </a:lnTo>
                    <a:lnTo>
                      <a:pt x="7794" y="1072"/>
                    </a:lnTo>
                    <a:lnTo>
                      <a:pt x="7258" y="1145"/>
                    </a:lnTo>
                    <a:lnTo>
                      <a:pt x="6747" y="1267"/>
                    </a:lnTo>
                    <a:lnTo>
                      <a:pt x="6747" y="1267"/>
                    </a:lnTo>
                    <a:lnTo>
                      <a:pt x="6600" y="1048"/>
                    </a:lnTo>
                    <a:lnTo>
                      <a:pt x="6454" y="877"/>
                    </a:lnTo>
                    <a:lnTo>
                      <a:pt x="6284" y="707"/>
                    </a:lnTo>
                    <a:lnTo>
                      <a:pt x="6138" y="561"/>
                    </a:lnTo>
                    <a:lnTo>
                      <a:pt x="5967" y="439"/>
                    </a:lnTo>
                    <a:lnTo>
                      <a:pt x="5821" y="341"/>
                    </a:lnTo>
                    <a:lnTo>
                      <a:pt x="5504" y="195"/>
                    </a:lnTo>
                    <a:lnTo>
                      <a:pt x="5237" y="98"/>
                    </a:lnTo>
                    <a:lnTo>
                      <a:pt x="5017" y="49"/>
                    </a:lnTo>
                    <a:lnTo>
                      <a:pt x="4822" y="0"/>
                    </a:lnTo>
                    <a:lnTo>
                      <a:pt x="4822" y="0"/>
                    </a:lnTo>
                    <a:lnTo>
                      <a:pt x="4725" y="195"/>
                    </a:lnTo>
                    <a:lnTo>
                      <a:pt x="4628" y="390"/>
                    </a:lnTo>
                    <a:lnTo>
                      <a:pt x="4530" y="682"/>
                    </a:lnTo>
                    <a:lnTo>
                      <a:pt x="4433" y="999"/>
                    </a:lnTo>
                    <a:lnTo>
                      <a:pt x="4384" y="1389"/>
                    </a:lnTo>
                    <a:lnTo>
                      <a:pt x="4360" y="1778"/>
                    </a:lnTo>
                    <a:lnTo>
                      <a:pt x="4360" y="1998"/>
                    </a:lnTo>
                    <a:lnTo>
                      <a:pt x="4408" y="2217"/>
                    </a:lnTo>
                    <a:lnTo>
                      <a:pt x="4408" y="2217"/>
                    </a:lnTo>
                    <a:lnTo>
                      <a:pt x="4067" y="2436"/>
                    </a:lnTo>
                    <a:lnTo>
                      <a:pt x="3678" y="2728"/>
                    </a:lnTo>
                    <a:lnTo>
                      <a:pt x="3264" y="3142"/>
                    </a:lnTo>
                    <a:lnTo>
                      <a:pt x="2825" y="3605"/>
                    </a:lnTo>
                    <a:lnTo>
                      <a:pt x="2411" y="4116"/>
                    </a:lnTo>
                    <a:lnTo>
                      <a:pt x="2022" y="4652"/>
                    </a:lnTo>
                    <a:lnTo>
                      <a:pt x="1851" y="4945"/>
                    </a:lnTo>
                    <a:lnTo>
                      <a:pt x="1705" y="5237"/>
                    </a:lnTo>
                    <a:lnTo>
                      <a:pt x="1559" y="5529"/>
                    </a:lnTo>
                    <a:lnTo>
                      <a:pt x="1461" y="5797"/>
                    </a:lnTo>
                    <a:lnTo>
                      <a:pt x="560" y="5797"/>
                    </a:lnTo>
                    <a:lnTo>
                      <a:pt x="560" y="5797"/>
                    </a:lnTo>
                    <a:lnTo>
                      <a:pt x="463" y="5821"/>
                    </a:lnTo>
                    <a:lnTo>
                      <a:pt x="341" y="5846"/>
                    </a:lnTo>
                    <a:lnTo>
                      <a:pt x="244" y="5894"/>
                    </a:lnTo>
                    <a:lnTo>
                      <a:pt x="171" y="5967"/>
                    </a:lnTo>
                    <a:lnTo>
                      <a:pt x="98" y="6040"/>
                    </a:lnTo>
                    <a:lnTo>
                      <a:pt x="49" y="6138"/>
                    </a:lnTo>
                    <a:lnTo>
                      <a:pt x="25" y="6260"/>
                    </a:lnTo>
                    <a:lnTo>
                      <a:pt x="0" y="6357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25" y="8720"/>
                    </a:lnTo>
                    <a:lnTo>
                      <a:pt x="49" y="8817"/>
                    </a:lnTo>
                    <a:lnTo>
                      <a:pt x="98" y="8914"/>
                    </a:lnTo>
                    <a:lnTo>
                      <a:pt x="171" y="8987"/>
                    </a:lnTo>
                    <a:lnTo>
                      <a:pt x="244" y="9060"/>
                    </a:lnTo>
                    <a:lnTo>
                      <a:pt x="341" y="9109"/>
                    </a:lnTo>
                    <a:lnTo>
                      <a:pt x="463" y="9158"/>
                    </a:lnTo>
                    <a:lnTo>
                      <a:pt x="560" y="9158"/>
                    </a:lnTo>
                    <a:lnTo>
                      <a:pt x="1510" y="9158"/>
                    </a:lnTo>
                    <a:lnTo>
                      <a:pt x="1510" y="9158"/>
                    </a:lnTo>
                    <a:lnTo>
                      <a:pt x="1583" y="9353"/>
                    </a:lnTo>
                    <a:lnTo>
                      <a:pt x="1681" y="9572"/>
                    </a:lnTo>
                    <a:lnTo>
                      <a:pt x="1924" y="9986"/>
                    </a:lnTo>
                    <a:lnTo>
                      <a:pt x="2216" y="10376"/>
                    </a:lnTo>
                    <a:lnTo>
                      <a:pt x="2582" y="10765"/>
                    </a:lnTo>
                    <a:lnTo>
                      <a:pt x="2972" y="11131"/>
                    </a:lnTo>
                    <a:lnTo>
                      <a:pt x="3410" y="11472"/>
                    </a:lnTo>
                    <a:lnTo>
                      <a:pt x="3897" y="11788"/>
                    </a:lnTo>
                    <a:lnTo>
                      <a:pt x="4408" y="12032"/>
                    </a:lnTo>
                    <a:lnTo>
                      <a:pt x="4408" y="14516"/>
                    </a:lnTo>
                    <a:lnTo>
                      <a:pt x="5090" y="14516"/>
                    </a:lnTo>
                    <a:lnTo>
                      <a:pt x="6308" y="12860"/>
                    </a:lnTo>
                    <a:lnTo>
                      <a:pt x="6308" y="12860"/>
                    </a:lnTo>
                    <a:lnTo>
                      <a:pt x="6917" y="13030"/>
                    </a:lnTo>
                    <a:lnTo>
                      <a:pt x="7550" y="13128"/>
                    </a:lnTo>
                    <a:lnTo>
                      <a:pt x="8208" y="13201"/>
                    </a:lnTo>
                    <a:lnTo>
                      <a:pt x="8865" y="13225"/>
                    </a:lnTo>
                    <a:lnTo>
                      <a:pt x="8865" y="13225"/>
                    </a:lnTo>
                    <a:lnTo>
                      <a:pt x="9523" y="13201"/>
                    </a:lnTo>
                    <a:lnTo>
                      <a:pt x="10181" y="13128"/>
                    </a:lnTo>
                    <a:lnTo>
                      <a:pt x="10814" y="13030"/>
                    </a:lnTo>
                    <a:lnTo>
                      <a:pt x="11423" y="12860"/>
                    </a:lnTo>
                    <a:lnTo>
                      <a:pt x="12592" y="14516"/>
                    </a:lnTo>
                    <a:lnTo>
                      <a:pt x="13347" y="14516"/>
                    </a:lnTo>
                    <a:lnTo>
                      <a:pt x="13347" y="12032"/>
                    </a:lnTo>
                    <a:lnTo>
                      <a:pt x="13347" y="12032"/>
                    </a:lnTo>
                    <a:lnTo>
                      <a:pt x="13688" y="11886"/>
                    </a:lnTo>
                    <a:lnTo>
                      <a:pt x="14004" y="11715"/>
                    </a:lnTo>
                    <a:lnTo>
                      <a:pt x="14297" y="11545"/>
                    </a:lnTo>
                    <a:lnTo>
                      <a:pt x="14589" y="11350"/>
                    </a:lnTo>
                    <a:lnTo>
                      <a:pt x="14857" y="11131"/>
                    </a:lnTo>
                    <a:lnTo>
                      <a:pt x="15100" y="10911"/>
                    </a:lnTo>
                    <a:lnTo>
                      <a:pt x="15344" y="10668"/>
                    </a:lnTo>
                    <a:lnTo>
                      <a:pt x="15563" y="10400"/>
                    </a:lnTo>
                    <a:lnTo>
                      <a:pt x="15733" y="10132"/>
                    </a:lnTo>
                    <a:lnTo>
                      <a:pt x="15904" y="9864"/>
                    </a:lnTo>
                    <a:lnTo>
                      <a:pt x="16074" y="9572"/>
                    </a:lnTo>
                    <a:lnTo>
                      <a:pt x="16196" y="9255"/>
                    </a:lnTo>
                    <a:lnTo>
                      <a:pt x="16318" y="8939"/>
                    </a:lnTo>
                    <a:lnTo>
                      <a:pt x="16391" y="8598"/>
                    </a:lnTo>
                    <a:lnTo>
                      <a:pt x="16464" y="8257"/>
                    </a:lnTo>
                    <a:lnTo>
                      <a:pt x="16513" y="7916"/>
                    </a:lnTo>
                    <a:lnTo>
                      <a:pt x="16513" y="7916"/>
                    </a:lnTo>
                    <a:lnTo>
                      <a:pt x="16513" y="7599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100"/>
              </a:p>
            </p:txBody>
          </p:sp>
          <p:sp>
            <p:nvSpPr>
              <p:cNvPr id="96" name="Shape 524"/>
              <p:cNvSpPr/>
              <p:nvPr/>
            </p:nvSpPr>
            <p:spPr>
              <a:xfrm>
                <a:off x="645650" y="3820725"/>
                <a:ext cx="34125" cy="34125"/>
              </a:xfrm>
              <a:custGeom>
                <a:avLst/>
                <a:gdLst/>
                <a:ahLst/>
                <a:cxnLst/>
                <a:rect l="0" t="0" r="0" b="0"/>
                <a:pathLst>
                  <a:path w="1365" h="1365" fill="none" extrusionOk="0">
                    <a:moveTo>
                      <a:pt x="683" y="1364"/>
                    </a:moveTo>
                    <a:lnTo>
                      <a:pt x="683" y="1364"/>
                    </a:lnTo>
                    <a:lnTo>
                      <a:pt x="537" y="1340"/>
                    </a:lnTo>
                    <a:lnTo>
                      <a:pt x="415" y="1316"/>
                    </a:lnTo>
                    <a:lnTo>
                      <a:pt x="293" y="1243"/>
                    </a:lnTo>
                    <a:lnTo>
                      <a:pt x="196" y="1170"/>
                    </a:lnTo>
                    <a:lnTo>
                      <a:pt x="123" y="1072"/>
                    </a:lnTo>
                    <a:lnTo>
                      <a:pt x="50" y="950"/>
                    </a:lnTo>
                    <a:lnTo>
                      <a:pt x="25" y="829"/>
                    </a:lnTo>
                    <a:lnTo>
                      <a:pt x="1" y="682"/>
                    </a:lnTo>
                    <a:lnTo>
                      <a:pt x="1" y="682"/>
                    </a:lnTo>
                    <a:lnTo>
                      <a:pt x="25" y="536"/>
                    </a:lnTo>
                    <a:lnTo>
                      <a:pt x="50" y="415"/>
                    </a:lnTo>
                    <a:lnTo>
                      <a:pt x="123" y="317"/>
                    </a:lnTo>
                    <a:lnTo>
                      <a:pt x="196" y="195"/>
                    </a:lnTo>
                    <a:lnTo>
                      <a:pt x="293" y="122"/>
                    </a:lnTo>
                    <a:lnTo>
                      <a:pt x="415" y="74"/>
                    </a:lnTo>
                    <a:lnTo>
                      <a:pt x="537" y="25"/>
                    </a:lnTo>
                    <a:lnTo>
                      <a:pt x="683" y="1"/>
                    </a:lnTo>
                    <a:lnTo>
                      <a:pt x="683" y="1"/>
                    </a:lnTo>
                    <a:lnTo>
                      <a:pt x="805" y="25"/>
                    </a:lnTo>
                    <a:lnTo>
                      <a:pt x="951" y="74"/>
                    </a:lnTo>
                    <a:lnTo>
                      <a:pt x="1048" y="122"/>
                    </a:lnTo>
                    <a:lnTo>
                      <a:pt x="1170" y="195"/>
                    </a:lnTo>
                    <a:lnTo>
                      <a:pt x="1243" y="317"/>
                    </a:lnTo>
                    <a:lnTo>
                      <a:pt x="1292" y="415"/>
                    </a:lnTo>
                    <a:lnTo>
                      <a:pt x="1340" y="536"/>
                    </a:lnTo>
                    <a:lnTo>
                      <a:pt x="1365" y="682"/>
                    </a:lnTo>
                    <a:lnTo>
                      <a:pt x="1365" y="682"/>
                    </a:lnTo>
                    <a:lnTo>
                      <a:pt x="1340" y="829"/>
                    </a:lnTo>
                    <a:lnTo>
                      <a:pt x="1292" y="950"/>
                    </a:lnTo>
                    <a:lnTo>
                      <a:pt x="1243" y="1072"/>
                    </a:lnTo>
                    <a:lnTo>
                      <a:pt x="1170" y="1170"/>
                    </a:lnTo>
                    <a:lnTo>
                      <a:pt x="1048" y="1243"/>
                    </a:lnTo>
                    <a:lnTo>
                      <a:pt x="951" y="1316"/>
                    </a:lnTo>
                    <a:lnTo>
                      <a:pt x="805" y="1340"/>
                    </a:lnTo>
                    <a:lnTo>
                      <a:pt x="683" y="1364"/>
                    </a:lnTo>
                    <a:lnTo>
                      <a:pt x="683" y="1364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100"/>
              </a:p>
            </p:txBody>
          </p:sp>
          <p:sp>
            <p:nvSpPr>
              <p:cNvPr id="97" name="Shape 525"/>
              <p:cNvSpPr/>
              <p:nvPr/>
            </p:nvSpPr>
            <p:spPr>
              <a:xfrm>
                <a:off x="747950" y="3753750"/>
                <a:ext cx="85275" cy="12200"/>
              </a:xfrm>
              <a:custGeom>
                <a:avLst/>
                <a:gdLst/>
                <a:ahLst/>
                <a:cxnLst/>
                <a:rect l="0" t="0" r="0" b="0"/>
                <a:pathLst>
                  <a:path w="3411" h="488" fill="none" extrusionOk="0">
                    <a:moveTo>
                      <a:pt x="3410" y="488"/>
                    </a:moveTo>
                    <a:lnTo>
                      <a:pt x="3410" y="488"/>
                    </a:lnTo>
                    <a:lnTo>
                      <a:pt x="3215" y="366"/>
                    </a:lnTo>
                    <a:lnTo>
                      <a:pt x="3021" y="268"/>
                    </a:lnTo>
                    <a:lnTo>
                      <a:pt x="2826" y="195"/>
                    </a:lnTo>
                    <a:lnTo>
                      <a:pt x="2607" y="122"/>
                    </a:lnTo>
                    <a:lnTo>
                      <a:pt x="2387" y="74"/>
                    </a:lnTo>
                    <a:lnTo>
                      <a:pt x="2168" y="25"/>
                    </a:lnTo>
                    <a:lnTo>
                      <a:pt x="1925" y="0"/>
                    </a:lnTo>
                    <a:lnTo>
                      <a:pt x="1705" y="0"/>
                    </a:lnTo>
                    <a:lnTo>
                      <a:pt x="1462" y="0"/>
                    </a:lnTo>
                    <a:lnTo>
                      <a:pt x="1243" y="25"/>
                    </a:lnTo>
                    <a:lnTo>
                      <a:pt x="1023" y="74"/>
                    </a:lnTo>
                    <a:lnTo>
                      <a:pt x="804" y="122"/>
                    </a:lnTo>
                    <a:lnTo>
                      <a:pt x="585" y="195"/>
                    </a:lnTo>
                    <a:lnTo>
                      <a:pt x="366" y="268"/>
                    </a:lnTo>
                    <a:lnTo>
                      <a:pt x="171" y="366"/>
                    </a:lnTo>
                    <a:lnTo>
                      <a:pt x="1" y="488"/>
                    </a:lnTo>
                  </a:path>
                </a:pathLst>
              </a:custGeom>
              <a:noFill/>
              <a:ln w="1905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100"/>
              </a:p>
            </p:txBody>
          </p:sp>
        </p:grpSp>
        <p:pic>
          <p:nvPicPr>
            <p:cNvPr id="62" name="Picture 9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55992" y="1798450"/>
              <a:ext cx="231600" cy="231600"/>
            </a:xfrm>
            <a:prstGeom prst="rect">
              <a:avLst/>
            </a:prstGeom>
          </p:spPr>
        </p:pic>
        <p:pic>
          <p:nvPicPr>
            <p:cNvPr id="63" name="Picture 9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23868" y="2090181"/>
              <a:ext cx="221940" cy="221940"/>
            </a:xfrm>
            <a:prstGeom prst="rect">
              <a:avLst/>
            </a:prstGeom>
          </p:spPr>
        </p:pic>
        <p:pic>
          <p:nvPicPr>
            <p:cNvPr id="64" name="Picture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77880" y="2401238"/>
              <a:ext cx="253049" cy="253049"/>
            </a:xfrm>
            <a:prstGeom prst="rect">
              <a:avLst/>
            </a:prstGeom>
          </p:spPr>
        </p:pic>
        <p:pic>
          <p:nvPicPr>
            <p:cNvPr id="65" name="Picture 10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09306" y="2403778"/>
              <a:ext cx="261674" cy="261674"/>
            </a:xfrm>
            <a:prstGeom prst="rect">
              <a:avLst/>
            </a:prstGeom>
          </p:spPr>
        </p:pic>
        <p:grpSp>
          <p:nvGrpSpPr>
            <p:cNvPr id="66" name="Groeperen 65"/>
            <p:cNvGrpSpPr/>
            <p:nvPr/>
          </p:nvGrpSpPr>
          <p:grpSpPr>
            <a:xfrm>
              <a:off x="9918309" y="1741697"/>
              <a:ext cx="250362" cy="169432"/>
              <a:chOff x="8033680" y="2685888"/>
              <a:chExt cx="333242" cy="283281"/>
            </a:xfrm>
          </p:grpSpPr>
          <p:pic>
            <p:nvPicPr>
              <p:cNvPr id="93" name="Picture 5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033680" y="2685888"/>
                <a:ext cx="269811" cy="269811"/>
              </a:xfrm>
              <a:prstGeom prst="rect">
                <a:avLst/>
              </a:prstGeom>
            </p:spPr>
          </p:pic>
          <p:pic>
            <p:nvPicPr>
              <p:cNvPr id="94" name="Picture 8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177972" y="2780219"/>
                <a:ext cx="188950" cy="188950"/>
              </a:xfrm>
              <a:prstGeom prst="rect">
                <a:avLst/>
              </a:prstGeom>
            </p:spPr>
          </p:pic>
        </p:grpSp>
        <p:grpSp>
          <p:nvGrpSpPr>
            <p:cNvPr id="67" name="Groeperen 66"/>
            <p:cNvGrpSpPr/>
            <p:nvPr/>
          </p:nvGrpSpPr>
          <p:grpSpPr>
            <a:xfrm>
              <a:off x="7958656" y="2277386"/>
              <a:ext cx="236228" cy="206141"/>
              <a:chOff x="5108493" y="3216305"/>
              <a:chExt cx="457055" cy="210096"/>
            </a:xfrm>
          </p:grpSpPr>
          <p:pic>
            <p:nvPicPr>
              <p:cNvPr id="90" name="Picture 5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230518" y="3216305"/>
                <a:ext cx="210096" cy="210096"/>
              </a:xfrm>
              <a:prstGeom prst="rect">
                <a:avLst/>
              </a:prstGeom>
            </p:spPr>
          </p:pic>
          <p:pic>
            <p:nvPicPr>
              <p:cNvPr id="91" name="Picture 8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108493" y="3255340"/>
                <a:ext cx="158258" cy="125989"/>
              </a:xfrm>
              <a:prstGeom prst="rect">
                <a:avLst/>
              </a:prstGeom>
            </p:spPr>
          </p:pic>
          <p:pic>
            <p:nvPicPr>
              <p:cNvPr id="92" name="Picture 84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412913" y="3262146"/>
                <a:ext cx="152635" cy="121513"/>
              </a:xfrm>
              <a:prstGeom prst="rect">
                <a:avLst/>
              </a:prstGeom>
            </p:spPr>
          </p:pic>
        </p:grpSp>
        <p:grpSp>
          <p:nvGrpSpPr>
            <p:cNvPr id="68" name="Groeperen 67"/>
            <p:cNvGrpSpPr/>
            <p:nvPr/>
          </p:nvGrpSpPr>
          <p:grpSpPr>
            <a:xfrm>
              <a:off x="9894926" y="2079523"/>
              <a:ext cx="300930" cy="237879"/>
              <a:chOff x="8153783" y="3167155"/>
              <a:chExt cx="370913" cy="306909"/>
            </a:xfrm>
          </p:grpSpPr>
          <p:pic>
            <p:nvPicPr>
              <p:cNvPr id="85" name="Picture 58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256804" y="3246202"/>
                <a:ext cx="167783" cy="167783"/>
              </a:xfrm>
              <a:prstGeom prst="rect">
                <a:avLst/>
              </a:prstGeom>
            </p:spPr>
          </p:pic>
          <p:pic>
            <p:nvPicPr>
              <p:cNvPr id="86" name="Picture 53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390844" y="3172481"/>
                <a:ext cx="124934" cy="99460"/>
              </a:xfrm>
              <a:prstGeom prst="rect">
                <a:avLst/>
              </a:prstGeom>
            </p:spPr>
          </p:pic>
          <p:pic>
            <p:nvPicPr>
              <p:cNvPr id="87" name="Picture 84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153783" y="3167155"/>
                <a:ext cx="139824" cy="111314"/>
              </a:xfrm>
              <a:prstGeom prst="rect">
                <a:avLst/>
              </a:prstGeom>
            </p:spPr>
          </p:pic>
          <p:pic>
            <p:nvPicPr>
              <p:cNvPr id="88" name="Picture 57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158679" y="3333341"/>
                <a:ext cx="140723" cy="140723"/>
              </a:xfrm>
              <a:prstGeom prst="rect">
                <a:avLst/>
              </a:prstGeom>
            </p:spPr>
          </p:pic>
          <p:pic>
            <p:nvPicPr>
              <p:cNvPr id="89" name="Picture 36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397012" y="3318382"/>
                <a:ext cx="127684" cy="127684"/>
              </a:xfrm>
              <a:prstGeom prst="rect">
                <a:avLst/>
              </a:prstGeom>
            </p:spPr>
          </p:pic>
        </p:grpSp>
        <p:pic>
          <p:nvPicPr>
            <p:cNvPr id="69" name="Picture 117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90937" y="1706544"/>
              <a:ext cx="246630" cy="246630"/>
            </a:xfrm>
            <a:prstGeom prst="rect">
              <a:avLst/>
            </a:prstGeom>
          </p:spPr>
        </p:pic>
        <p:sp>
          <p:nvSpPr>
            <p:cNvPr id="70" name="Tekstvak 69"/>
            <p:cNvSpPr txBox="1"/>
            <p:nvPr/>
          </p:nvSpPr>
          <p:spPr>
            <a:xfrm>
              <a:off x="6388625" y="1556877"/>
              <a:ext cx="463675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600" dirty="0">
                  <a:solidFill>
                    <a:prstClr val="black"/>
                  </a:solidFill>
                </a:rPr>
                <a:t>Global</a:t>
              </a:r>
              <a:endPara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Tekstvak 70"/>
            <p:cNvSpPr txBox="1"/>
            <p:nvPr/>
          </p:nvSpPr>
          <p:spPr>
            <a:xfrm>
              <a:off x="6390803" y="2062988"/>
              <a:ext cx="463675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600">
                  <a:solidFill>
                    <a:prstClr val="black"/>
                  </a:solidFill>
                </a:rPr>
                <a:t>Functions</a:t>
              </a:r>
              <a:endPara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Tekstvak 71"/>
            <p:cNvSpPr txBox="1"/>
            <p:nvPr/>
          </p:nvSpPr>
          <p:spPr>
            <a:xfrm>
              <a:off x="6384507" y="2569182"/>
              <a:ext cx="463675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600" dirty="0">
                  <a:solidFill>
                    <a:prstClr val="black"/>
                  </a:solidFill>
                </a:rPr>
                <a:t>Operations</a:t>
              </a:r>
              <a:endPara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Shape 513"/>
            <p:cNvSpPr/>
            <p:nvPr/>
          </p:nvSpPr>
          <p:spPr>
            <a:xfrm>
              <a:off x="7010958" y="2510932"/>
              <a:ext cx="234048" cy="234048"/>
            </a:xfrm>
            <a:custGeom>
              <a:avLst/>
              <a:gdLst/>
              <a:ahLst/>
              <a:cxnLst/>
              <a:rect l="0" t="0" r="0" b="0"/>
              <a:pathLst>
                <a:path w="16952" h="16952" fill="none" extrusionOk="0">
                  <a:moveTo>
                    <a:pt x="16173" y="7015"/>
                  </a:moveTo>
                  <a:lnTo>
                    <a:pt x="14419" y="6820"/>
                  </a:lnTo>
                  <a:lnTo>
                    <a:pt x="14419" y="6820"/>
                  </a:lnTo>
                  <a:lnTo>
                    <a:pt x="14322" y="6479"/>
                  </a:lnTo>
                  <a:lnTo>
                    <a:pt x="14175" y="6114"/>
                  </a:lnTo>
                  <a:lnTo>
                    <a:pt x="14029" y="5773"/>
                  </a:lnTo>
                  <a:lnTo>
                    <a:pt x="13859" y="5432"/>
                  </a:lnTo>
                  <a:lnTo>
                    <a:pt x="14955" y="4068"/>
                  </a:lnTo>
                  <a:lnTo>
                    <a:pt x="14955" y="4068"/>
                  </a:lnTo>
                  <a:lnTo>
                    <a:pt x="15028" y="3922"/>
                  </a:lnTo>
                  <a:lnTo>
                    <a:pt x="15077" y="3776"/>
                  </a:lnTo>
                  <a:lnTo>
                    <a:pt x="15125" y="3630"/>
                  </a:lnTo>
                  <a:lnTo>
                    <a:pt x="15125" y="3484"/>
                  </a:lnTo>
                  <a:lnTo>
                    <a:pt x="15101" y="3313"/>
                  </a:lnTo>
                  <a:lnTo>
                    <a:pt x="15052" y="3167"/>
                  </a:lnTo>
                  <a:lnTo>
                    <a:pt x="14979" y="3021"/>
                  </a:lnTo>
                  <a:lnTo>
                    <a:pt x="14882" y="2899"/>
                  </a:lnTo>
                  <a:lnTo>
                    <a:pt x="14054" y="2071"/>
                  </a:lnTo>
                  <a:lnTo>
                    <a:pt x="14054" y="2071"/>
                  </a:lnTo>
                  <a:lnTo>
                    <a:pt x="13932" y="1974"/>
                  </a:lnTo>
                  <a:lnTo>
                    <a:pt x="13786" y="1901"/>
                  </a:lnTo>
                  <a:lnTo>
                    <a:pt x="13640" y="1852"/>
                  </a:lnTo>
                  <a:lnTo>
                    <a:pt x="13469" y="1827"/>
                  </a:lnTo>
                  <a:lnTo>
                    <a:pt x="13323" y="1827"/>
                  </a:lnTo>
                  <a:lnTo>
                    <a:pt x="13177" y="1876"/>
                  </a:lnTo>
                  <a:lnTo>
                    <a:pt x="13031" y="1925"/>
                  </a:lnTo>
                  <a:lnTo>
                    <a:pt x="12885" y="2022"/>
                  </a:lnTo>
                  <a:lnTo>
                    <a:pt x="11521" y="3094"/>
                  </a:lnTo>
                  <a:lnTo>
                    <a:pt x="11521" y="3094"/>
                  </a:lnTo>
                  <a:lnTo>
                    <a:pt x="11180" y="2923"/>
                  </a:lnTo>
                  <a:lnTo>
                    <a:pt x="10839" y="2777"/>
                  </a:lnTo>
                  <a:lnTo>
                    <a:pt x="10473" y="2631"/>
                  </a:lnTo>
                  <a:lnTo>
                    <a:pt x="10133" y="2534"/>
                  </a:lnTo>
                  <a:lnTo>
                    <a:pt x="9938" y="780"/>
                  </a:lnTo>
                  <a:lnTo>
                    <a:pt x="9938" y="780"/>
                  </a:lnTo>
                  <a:lnTo>
                    <a:pt x="9889" y="634"/>
                  </a:lnTo>
                  <a:lnTo>
                    <a:pt x="9840" y="488"/>
                  </a:lnTo>
                  <a:lnTo>
                    <a:pt x="9743" y="342"/>
                  </a:lnTo>
                  <a:lnTo>
                    <a:pt x="9645" y="244"/>
                  </a:lnTo>
                  <a:lnTo>
                    <a:pt x="9499" y="147"/>
                  </a:lnTo>
                  <a:lnTo>
                    <a:pt x="9378" y="74"/>
                  </a:lnTo>
                  <a:lnTo>
                    <a:pt x="9231" y="25"/>
                  </a:lnTo>
                  <a:lnTo>
                    <a:pt x="9061" y="1"/>
                  </a:lnTo>
                  <a:lnTo>
                    <a:pt x="7892" y="1"/>
                  </a:lnTo>
                  <a:lnTo>
                    <a:pt x="7892" y="1"/>
                  </a:lnTo>
                  <a:lnTo>
                    <a:pt x="7721" y="25"/>
                  </a:lnTo>
                  <a:lnTo>
                    <a:pt x="7575" y="74"/>
                  </a:lnTo>
                  <a:lnTo>
                    <a:pt x="7453" y="147"/>
                  </a:lnTo>
                  <a:lnTo>
                    <a:pt x="7307" y="244"/>
                  </a:lnTo>
                  <a:lnTo>
                    <a:pt x="7210" y="342"/>
                  </a:lnTo>
                  <a:lnTo>
                    <a:pt x="7112" y="488"/>
                  </a:lnTo>
                  <a:lnTo>
                    <a:pt x="7064" y="634"/>
                  </a:lnTo>
                  <a:lnTo>
                    <a:pt x="7015" y="780"/>
                  </a:lnTo>
                  <a:lnTo>
                    <a:pt x="6820" y="2534"/>
                  </a:lnTo>
                  <a:lnTo>
                    <a:pt x="6820" y="2534"/>
                  </a:lnTo>
                  <a:lnTo>
                    <a:pt x="6479" y="2631"/>
                  </a:lnTo>
                  <a:lnTo>
                    <a:pt x="6114" y="2777"/>
                  </a:lnTo>
                  <a:lnTo>
                    <a:pt x="5773" y="2923"/>
                  </a:lnTo>
                  <a:lnTo>
                    <a:pt x="5432" y="3094"/>
                  </a:lnTo>
                  <a:lnTo>
                    <a:pt x="4068" y="2022"/>
                  </a:lnTo>
                  <a:lnTo>
                    <a:pt x="4068" y="2022"/>
                  </a:lnTo>
                  <a:lnTo>
                    <a:pt x="3922" y="1925"/>
                  </a:lnTo>
                  <a:lnTo>
                    <a:pt x="3776" y="1876"/>
                  </a:lnTo>
                  <a:lnTo>
                    <a:pt x="3630" y="1827"/>
                  </a:lnTo>
                  <a:lnTo>
                    <a:pt x="3484" y="1827"/>
                  </a:lnTo>
                  <a:lnTo>
                    <a:pt x="3313" y="1852"/>
                  </a:lnTo>
                  <a:lnTo>
                    <a:pt x="3167" y="1901"/>
                  </a:lnTo>
                  <a:lnTo>
                    <a:pt x="3021" y="1974"/>
                  </a:lnTo>
                  <a:lnTo>
                    <a:pt x="2899" y="2071"/>
                  </a:lnTo>
                  <a:lnTo>
                    <a:pt x="2071" y="2899"/>
                  </a:lnTo>
                  <a:lnTo>
                    <a:pt x="2071" y="2899"/>
                  </a:lnTo>
                  <a:lnTo>
                    <a:pt x="1974" y="3021"/>
                  </a:lnTo>
                  <a:lnTo>
                    <a:pt x="1901" y="3167"/>
                  </a:lnTo>
                  <a:lnTo>
                    <a:pt x="1852" y="3313"/>
                  </a:lnTo>
                  <a:lnTo>
                    <a:pt x="1827" y="3484"/>
                  </a:lnTo>
                  <a:lnTo>
                    <a:pt x="1827" y="3630"/>
                  </a:lnTo>
                  <a:lnTo>
                    <a:pt x="1876" y="3776"/>
                  </a:lnTo>
                  <a:lnTo>
                    <a:pt x="1925" y="3922"/>
                  </a:lnTo>
                  <a:lnTo>
                    <a:pt x="2022" y="4068"/>
                  </a:lnTo>
                  <a:lnTo>
                    <a:pt x="3094" y="5432"/>
                  </a:lnTo>
                  <a:lnTo>
                    <a:pt x="3094" y="5432"/>
                  </a:lnTo>
                  <a:lnTo>
                    <a:pt x="2923" y="5773"/>
                  </a:lnTo>
                  <a:lnTo>
                    <a:pt x="2777" y="6114"/>
                  </a:lnTo>
                  <a:lnTo>
                    <a:pt x="2631" y="6479"/>
                  </a:lnTo>
                  <a:lnTo>
                    <a:pt x="2534" y="6820"/>
                  </a:lnTo>
                  <a:lnTo>
                    <a:pt x="780" y="7015"/>
                  </a:lnTo>
                  <a:lnTo>
                    <a:pt x="780" y="7015"/>
                  </a:lnTo>
                  <a:lnTo>
                    <a:pt x="634" y="7064"/>
                  </a:lnTo>
                  <a:lnTo>
                    <a:pt x="488" y="7112"/>
                  </a:lnTo>
                  <a:lnTo>
                    <a:pt x="342" y="7210"/>
                  </a:lnTo>
                  <a:lnTo>
                    <a:pt x="244" y="7307"/>
                  </a:lnTo>
                  <a:lnTo>
                    <a:pt x="147" y="7453"/>
                  </a:lnTo>
                  <a:lnTo>
                    <a:pt x="74" y="7575"/>
                  </a:lnTo>
                  <a:lnTo>
                    <a:pt x="25" y="7721"/>
                  </a:lnTo>
                  <a:lnTo>
                    <a:pt x="1" y="7892"/>
                  </a:lnTo>
                  <a:lnTo>
                    <a:pt x="1" y="9061"/>
                  </a:lnTo>
                  <a:lnTo>
                    <a:pt x="1" y="9061"/>
                  </a:lnTo>
                  <a:lnTo>
                    <a:pt x="25" y="9231"/>
                  </a:lnTo>
                  <a:lnTo>
                    <a:pt x="74" y="9377"/>
                  </a:lnTo>
                  <a:lnTo>
                    <a:pt x="147" y="9499"/>
                  </a:lnTo>
                  <a:lnTo>
                    <a:pt x="244" y="9645"/>
                  </a:lnTo>
                  <a:lnTo>
                    <a:pt x="342" y="9743"/>
                  </a:lnTo>
                  <a:lnTo>
                    <a:pt x="488" y="9840"/>
                  </a:lnTo>
                  <a:lnTo>
                    <a:pt x="634" y="9889"/>
                  </a:lnTo>
                  <a:lnTo>
                    <a:pt x="780" y="9938"/>
                  </a:lnTo>
                  <a:lnTo>
                    <a:pt x="2534" y="10132"/>
                  </a:lnTo>
                  <a:lnTo>
                    <a:pt x="2534" y="10132"/>
                  </a:lnTo>
                  <a:lnTo>
                    <a:pt x="2631" y="10473"/>
                  </a:lnTo>
                  <a:lnTo>
                    <a:pt x="2777" y="10839"/>
                  </a:lnTo>
                  <a:lnTo>
                    <a:pt x="2923" y="11180"/>
                  </a:lnTo>
                  <a:lnTo>
                    <a:pt x="3094" y="11521"/>
                  </a:lnTo>
                  <a:lnTo>
                    <a:pt x="2022" y="12885"/>
                  </a:lnTo>
                  <a:lnTo>
                    <a:pt x="2022" y="12885"/>
                  </a:lnTo>
                  <a:lnTo>
                    <a:pt x="1925" y="13031"/>
                  </a:lnTo>
                  <a:lnTo>
                    <a:pt x="1876" y="13177"/>
                  </a:lnTo>
                  <a:lnTo>
                    <a:pt x="1827" y="13323"/>
                  </a:lnTo>
                  <a:lnTo>
                    <a:pt x="1827" y="13469"/>
                  </a:lnTo>
                  <a:lnTo>
                    <a:pt x="1852" y="13640"/>
                  </a:lnTo>
                  <a:lnTo>
                    <a:pt x="1901" y="13786"/>
                  </a:lnTo>
                  <a:lnTo>
                    <a:pt x="1974" y="13932"/>
                  </a:lnTo>
                  <a:lnTo>
                    <a:pt x="2071" y="14054"/>
                  </a:lnTo>
                  <a:lnTo>
                    <a:pt x="2899" y="14882"/>
                  </a:lnTo>
                  <a:lnTo>
                    <a:pt x="2899" y="14882"/>
                  </a:lnTo>
                  <a:lnTo>
                    <a:pt x="3021" y="14979"/>
                  </a:lnTo>
                  <a:lnTo>
                    <a:pt x="3167" y="15052"/>
                  </a:lnTo>
                  <a:lnTo>
                    <a:pt x="3313" y="15101"/>
                  </a:lnTo>
                  <a:lnTo>
                    <a:pt x="3484" y="15125"/>
                  </a:lnTo>
                  <a:lnTo>
                    <a:pt x="3630" y="15125"/>
                  </a:lnTo>
                  <a:lnTo>
                    <a:pt x="3776" y="15077"/>
                  </a:lnTo>
                  <a:lnTo>
                    <a:pt x="3922" y="15028"/>
                  </a:lnTo>
                  <a:lnTo>
                    <a:pt x="4068" y="14955"/>
                  </a:lnTo>
                  <a:lnTo>
                    <a:pt x="5432" y="13859"/>
                  </a:lnTo>
                  <a:lnTo>
                    <a:pt x="5432" y="13859"/>
                  </a:lnTo>
                  <a:lnTo>
                    <a:pt x="5773" y="14029"/>
                  </a:lnTo>
                  <a:lnTo>
                    <a:pt x="6114" y="14175"/>
                  </a:lnTo>
                  <a:lnTo>
                    <a:pt x="6479" y="14322"/>
                  </a:lnTo>
                  <a:lnTo>
                    <a:pt x="6820" y="14419"/>
                  </a:lnTo>
                  <a:lnTo>
                    <a:pt x="7015" y="16173"/>
                  </a:lnTo>
                  <a:lnTo>
                    <a:pt x="7015" y="16173"/>
                  </a:lnTo>
                  <a:lnTo>
                    <a:pt x="7064" y="16319"/>
                  </a:lnTo>
                  <a:lnTo>
                    <a:pt x="7112" y="16465"/>
                  </a:lnTo>
                  <a:lnTo>
                    <a:pt x="7210" y="16611"/>
                  </a:lnTo>
                  <a:lnTo>
                    <a:pt x="7307" y="16708"/>
                  </a:lnTo>
                  <a:lnTo>
                    <a:pt x="7453" y="16806"/>
                  </a:lnTo>
                  <a:lnTo>
                    <a:pt x="7575" y="16879"/>
                  </a:lnTo>
                  <a:lnTo>
                    <a:pt x="7721" y="16928"/>
                  </a:lnTo>
                  <a:lnTo>
                    <a:pt x="7892" y="16952"/>
                  </a:lnTo>
                  <a:lnTo>
                    <a:pt x="9061" y="16952"/>
                  </a:lnTo>
                  <a:lnTo>
                    <a:pt x="9061" y="16952"/>
                  </a:lnTo>
                  <a:lnTo>
                    <a:pt x="9231" y="16928"/>
                  </a:lnTo>
                  <a:lnTo>
                    <a:pt x="9378" y="16879"/>
                  </a:lnTo>
                  <a:lnTo>
                    <a:pt x="9499" y="16806"/>
                  </a:lnTo>
                  <a:lnTo>
                    <a:pt x="9645" y="16708"/>
                  </a:lnTo>
                  <a:lnTo>
                    <a:pt x="9743" y="16611"/>
                  </a:lnTo>
                  <a:lnTo>
                    <a:pt x="9840" y="16465"/>
                  </a:lnTo>
                  <a:lnTo>
                    <a:pt x="9889" y="16319"/>
                  </a:lnTo>
                  <a:lnTo>
                    <a:pt x="9938" y="16173"/>
                  </a:lnTo>
                  <a:lnTo>
                    <a:pt x="10133" y="14419"/>
                  </a:lnTo>
                  <a:lnTo>
                    <a:pt x="10133" y="14419"/>
                  </a:lnTo>
                  <a:lnTo>
                    <a:pt x="10473" y="14322"/>
                  </a:lnTo>
                  <a:lnTo>
                    <a:pt x="10839" y="14175"/>
                  </a:lnTo>
                  <a:lnTo>
                    <a:pt x="11180" y="14029"/>
                  </a:lnTo>
                  <a:lnTo>
                    <a:pt x="11521" y="13859"/>
                  </a:lnTo>
                  <a:lnTo>
                    <a:pt x="12885" y="14955"/>
                  </a:lnTo>
                  <a:lnTo>
                    <a:pt x="12885" y="14955"/>
                  </a:lnTo>
                  <a:lnTo>
                    <a:pt x="13031" y="15028"/>
                  </a:lnTo>
                  <a:lnTo>
                    <a:pt x="13177" y="15077"/>
                  </a:lnTo>
                  <a:lnTo>
                    <a:pt x="13323" y="15125"/>
                  </a:lnTo>
                  <a:lnTo>
                    <a:pt x="13469" y="15125"/>
                  </a:lnTo>
                  <a:lnTo>
                    <a:pt x="13640" y="15101"/>
                  </a:lnTo>
                  <a:lnTo>
                    <a:pt x="13786" y="15052"/>
                  </a:lnTo>
                  <a:lnTo>
                    <a:pt x="13932" y="14979"/>
                  </a:lnTo>
                  <a:lnTo>
                    <a:pt x="14054" y="14882"/>
                  </a:lnTo>
                  <a:lnTo>
                    <a:pt x="14882" y="14054"/>
                  </a:lnTo>
                  <a:lnTo>
                    <a:pt x="14882" y="14054"/>
                  </a:lnTo>
                  <a:lnTo>
                    <a:pt x="14979" y="13932"/>
                  </a:lnTo>
                  <a:lnTo>
                    <a:pt x="15052" y="13786"/>
                  </a:lnTo>
                  <a:lnTo>
                    <a:pt x="15101" y="13640"/>
                  </a:lnTo>
                  <a:lnTo>
                    <a:pt x="15125" y="13469"/>
                  </a:lnTo>
                  <a:lnTo>
                    <a:pt x="15125" y="13323"/>
                  </a:lnTo>
                  <a:lnTo>
                    <a:pt x="15077" y="13177"/>
                  </a:lnTo>
                  <a:lnTo>
                    <a:pt x="15028" y="13031"/>
                  </a:lnTo>
                  <a:lnTo>
                    <a:pt x="14955" y="12885"/>
                  </a:lnTo>
                  <a:lnTo>
                    <a:pt x="13859" y="11521"/>
                  </a:lnTo>
                  <a:lnTo>
                    <a:pt x="13859" y="11521"/>
                  </a:lnTo>
                  <a:lnTo>
                    <a:pt x="14029" y="11180"/>
                  </a:lnTo>
                  <a:lnTo>
                    <a:pt x="14175" y="10839"/>
                  </a:lnTo>
                  <a:lnTo>
                    <a:pt x="14322" y="10473"/>
                  </a:lnTo>
                  <a:lnTo>
                    <a:pt x="14419" y="10132"/>
                  </a:lnTo>
                  <a:lnTo>
                    <a:pt x="16173" y="9938"/>
                  </a:lnTo>
                  <a:lnTo>
                    <a:pt x="16173" y="9938"/>
                  </a:lnTo>
                  <a:lnTo>
                    <a:pt x="16319" y="9889"/>
                  </a:lnTo>
                  <a:lnTo>
                    <a:pt x="16465" y="9840"/>
                  </a:lnTo>
                  <a:lnTo>
                    <a:pt x="16611" y="9743"/>
                  </a:lnTo>
                  <a:lnTo>
                    <a:pt x="16708" y="9645"/>
                  </a:lnTo>
                  <a:lnTo>
                    <a:pt x="16806" y="9499"/>
                  </a:lnTo>
                  <a:lnTo>
                    <a:pt x="16879" y="9377"/>
                  </a:lnTo>
                  <a:lnTo>
                    <a:pt x="16928" y="9231"/>
                  </a:lnTo>
                  <a:lnTo>
                    <a:pt x="16952" y="9061"/>
                  </a:lnTo>
                  <a:lnTo>
                    <a:pt x="16952" y="7892"/>
                  </a:lnTo>
                  <a:lnTo>
                    <a:pt x="16952" y="7892"/>
                  </a:lnTo>
                  <a:lnTo>
                    <a:pt x="16928" y="7721"/>
                  </a:lnTo>
                  <a:lnTo>
                    <a:pt x="16879" y="7575"/>
                  </a:lnTo>
                  <a:lnTo>
                    <a:pt x="16806" y="7453"/>
                  </a:lnTo>
                  <a:lnTo>
                    <a:pt x="16708" y="7307"/>
                  </a:lnTo>
                  <a:lnTo>
                    <a:pt x="16611" y="7210"/>
                  </a:lnTo>
                  <a:lnTo>
                    <a:pt x="16465" y="7112"/>
                  </a:lnTo>
                  <a:lnTo>
                    <a:pt x="16319" y="7064"/>
                  </a:lnTo>
                  <a:lnTo>
                    <a:pt x="16173" y="7015"/>
                  </a:lnTo>
                  <a:lnTo>
                    <a:pt x="16173" y="7015"/>
                  </a:lnTo>
                  <a:close/>
                  <a:moveTo>
                    <a:pt x="10425" y="10425"/>
                  </a:moveTo>
                  <a:lnTo>
                    <a:pt x="10425" y="10425"/>
                  </a:lnTo>
                  <a:lnTo>
                    <a:pt x="10206" y="10620"/>
                  </a:lnTo>
                  <a:lnTo>
                    <a:pt x="9986" y="10766"/>
                  </a:lnTo>
                  <a:lnTo>
                    <a:pt x="9767" y="10912"/>
                  </a:lnTo>
                  <a:lnTo>
                    <a:pt x="9524" y="11034"/>
                  </a:lnTo>
                  <a:lnTo>
                    <a:pt x="9256" y="11107"/>
                  </a:lnTo>
                  <a:lnTo>
                    <a:pt x="9012" y="11180"/>
                  </a:lnTo>
                  <a:lnTo>
                    <a:pt x="8744" y="11228"/>
                  </a:lnTo>
                  <a:lnTo>
                    <a:pt x="8476" y="11228"/>
                  </a:lnTo>
                  <a:lnTo>
                    <a:pt x="8208" y="11228"/>
                  </a:lnTo>
                  <a:lnTo>
                    <a:pt x="7941" y="11180"/>
                  </a:lnTo>
                  <a:lnTo>
                    <a:pt x="7697" y="11107"/>
                  </a:lnTo>
                  <a:lnTo>
                    <a:pt x="7429" y="11034"/>
                  </a:lnTo>
                  <a:lnTo>
                    <a:pt x="7186" y="10912"/>
                  </a:lnTo>
                  <a:lnTo>
                    <a:pt x="6966" y="10766"/>
                  </a:lnTo>
                  <a:lnTo>
                    <a:pt x="6747" y="10620"/>
                  </a:lnTo>
                  <a:lnTo>
                    <a:pt x="6528" y="10425"/>
                  </a:lnTo>
                  <a:lnTo>
                    <a:pt x="6528" y="10425"/>
                  </a:lnTo>
                  <a:lnTo>
                    <a:pt x="6333" y="10206"/>
                  </a:lnTo>
                  <a:lnTo>
                    <a:pt x="6187" y="9986"/>
                  </a:lnTo>
                  <a:lnTo>
                    <a:pt x="6041" y="9767"/>
                  </a:lnTo>
                  <a:lnTo>
                    <a:pt x="5919" y="9524"/>
                  </a:lnTo>
                  <a:lnTo>
                    <a:pt x="5846" y="9256"/>
                  </a:lnTo>
                  <a:lnTo>
                    <a:pt x="5773" y="9012"/>
                  </a:lnTo>
                  <a:lnTo>
                    <a:pt x="5724" y="8744"/>
                  </a:lnTo>
                  <a:lnTo>
                    <a:pt x="5724" y="8476"/>
                  </a:lnTo>
                  <a:lnTo>
                    <a:pt x="5724" y="8208"/>
                  </a:lnTo>
                  <a:lnTo>
                    <a:pt x="5773" y="7941"/>
                  </a:lnTo>
                  <a:lnTo>
                    <a:pt x="5846" y="7697"/>
                  </a:lnTo>
                  <a:lnTo>
                    <a:pt x="5919" y="7429"/>
                  </a:lnTo>
                  <a:lnTo>
                    <a:pt x="6041" y="7186"/>
                  </a:lnTo>
                  <a:lnTo>
                    <a:pt x="6187" y="6966"/>
                  </a:lnTo>
                  <a:lnTo>
                    <a:pt x="6333" y="6747"/>
                  </a:lnTo>
                  <a:lnTo>
                    <a:pt x="6528" y="6528"/>
                  </a:lnTo>
                  <a:lnTo>
                    <a:pt x="6528" y="6528"/>
                  </a:lnTo>
                  <a:lnTo>
                    <a:pt x="6747" y="6333"/>
                  </a:lnTo>
                  <a:lnTo>
                    <a:pt x="6966" y="6187"/>
                  </a:lnTo>
                  <a:lnTo>
                    <a:pt x="7186" y="6041"/>
                  </a:lnTo>
                  <a:lnTo>
                    <a:pt x="7429" y="5919"/>
                  </a:lnTo>
                  <a:lnTo>
                    <a:pt x="7697" y="5846"/>
                  </a:lnTo>
                  <a:lnTo>
                    <a:pt x="7941" y="5773"/>
                  </a:lnTo>
                  <a:lnTo>
                    <a:pt x="8208" y="5724"/>
                  </a:lnTo>
                  <a:lnTo>
                    <a:pt x="8476" y="5724"/>
                  </a:lnTo>
                  <a:lnTo>
                    <a:pt x="8744" y="5724"/>
                  </a:lnTo>
                  <a:lnTo>
                    <a:pt x="9012" y="5773"/>
                  </a:lnTo>
                  <a:lnTo>
                    <a:pt x="9256" y="5846"/>
                  </a:lnTo>
                  <a:lnTo>
                    <a:pt x="9524" y="5919"/>
                  </a:lnTo>
                  <a:lnTo>
                    <a:pt x="9767" y="6041"/>
                  </a:lnTo>
                  <a:lnTo>
                    <a:pt x="9986" y="6187"/>
                  </a:lnTo>
                  <a:lnTo>
                    <a:pt x="10206" y="6333"/>
                  </a:lnTo>
                  <a:lnTo>
                    <a:pt x="10425" y="6528"/>
                  </a:lnTo>
                  <a:lnTo>
                    <a:pt x="10425" y="6528"/>
                  </a:lnTo>
                  <a:lnTo>
                    <a:pt x="10620" y="6747"/>
                  </a:lnTo>
                  <a:lnTo>
                    <a:pt x="10766" y="6966"/>
                  </a:lnTo>
                  <a:lnTo>
                    <a:pt x="10912" y="7186"/>
                  </a:lnTo>
                  <a:lnTo>
                    <a:pt x="11034" y="7429"/>
                  </a:lnTo>
                  <a:lnTo>
                    <a:pt x="11107" y="7697"/>
                  </a:lnTo>
                  <a:lnTo>
                    <a:pt x="11180" y="7941"/>
                  </a:lnTo>
                  <a:lnTo>
                    <a:pt x="11228" y="8208"/>
                  </a:lnTo>
                  <a:lnTo>
                    <a:pt x="11228" y="8476"/>
                  </a:lnTo>
                  <a:lnTo>
                    <a:pt x="11228" y="8744"/>
                  </a:lnTo>
                  <a:lnTo>
                    <a:pt x="11180" y="9012"/>
                  </a:lnTo>
                  <a:lnTo>
                    <a:pt x="11107" y="9256"/>
                  </a:lnTo>
                  <a:lnTo>
                    <a:pt x="11034" y="9524"/>
                  </a:lnTo>
                  <a:lnTo>
                    <a:pt x="10912" y="9767"/>
                  </a:lnTo>
                  <a:lnTo>
                    <a:pt x="10766" y="9986"/>
                  </a:lnTo>
                  <a:lnTo>
                    <a:pt x="10620" y="10206"/>
                  </a:lnTo>
                  <a:lnTo>
                    <a:pt x="10425" y="10425"/>
                  </a:lnTo>
                  <a:lnTo>
                    <a:pt x="10425" y="10425"/>
                  </a:lnTo>
                  <a:close/>
                </a:path>
              </a:pathLst>
            </a:custGeom>
            <a:noFill/>
            <a:ln w="1905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100"/>
            </a:p>
          </p:txBody>
        </p:sp>
        <p:sp>
          <p:nvSpPr>
            <p:cNvPr id="74" name="Tekstvak 73"/>
            <p:cNvSpPr txBox="1"/>
            <p:nvPr/>
          </p:nvSpPr>
          <p:spPr>
            <a:xfrm>
              <a:off x="11577885" y="2583098"/>
              <a:ext cx="463675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600">
                  <a:solidFill>
                    <a:prstClr val="black"/>
                  </a:solidFill>
                </a:rPr>
                <a:t>Savings</a:t>
              </a:r>
              <a:endPara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Tekstvak 74"/>
            <p:cNvSpPr txBox="1"/>
            <p:nvPr/>
          </p:nvSpPr>
          <p:spPr>
            <a:xfrm>
              <a:off x="11572541" y="2017811"/>
              <a:ext cx="49282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600" dirty="0">
                  <a:solidFill>
                    <a:prstClr val="black"/>
                  </a:solidFill>
                </a:rPr>
                <a:t>Customer Satisfaction</a:t>
              </a:r>
            </a:p>
          </p:txBody>
        </p:sp>
        <p:sp>
          <p:nvSpPr>
            <p:cNvPr id="76" name="Tekstvak 75"/>
            <p:cNvSpPr txBox="1"/>
            <p:nvPr/>
          </p:nvSpPr>
          <p:spPr>
            <a:xfrm>
              <a:off x="11577885" y="1504760"/>
              <a:ext cx="49282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600" dirty="0">
                  <a:solidFill>
                    <a:prstClr val="black"/>
                  </a:solidFill>
                </a:rPr>
                <a:t>Digital</a:t>
              </a:r>
              <a:br>
                <a:rPr lang="en-GB" sz="600">
                  <a:solidFill>
                    <a:prstClr val="black"/>
                  </a:solidFill>
                </a:rPr>
              </a:br>
              <a:r>
                <a:rPr lang="en-GB" sz="600">
                  <a:solidFill>
                    <a:prstClr val="black"/>
                  </a:solidFill>
                </a:rPr>
                <a:t>Agility</a:t>
              </a:r>
              <a:endParaRPr lang="en-GB" sz="600" dirty="0">
                <a:solidFill>
                  <a:prstClr val="black"/>
                </a:solidFill>
              </a:endParaRPr>
            </a:p>
          </p:txBody>
        </p:sp>
        <p:sp>
          <p:nvSpPr>
            <p:cNvPr id="77" name="Tekstvak 76"/>
            <p:cNvSpPr txBox="1"/>
            <p:nvPr/>
          </p:nvSpPr>
          <p:spPr>
            <a:xfrm>
              <a:off x="9678678" y="1931164"/>
              <a:ext cx="791475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500">
                  <a:solidFill>
                    <a:prstClr val="black"/>
                  </a:solidFill>
                </a:rPr>
                <a:t>End-user Services</a:t>
              </a:r>
              <a:endParaRPr lang="en-GB" sz="500" dirty="0">
                <a:solidFill>
                  <a:prstClr val="black"/>
                </a:solidFill>
              </a:endParaRPr>
            </a:p>
          </p:txBody>
        </p:sp>
        <p:sp>
          <p:nvSpPr>
            <p:cNvPr id="78" name="Tekstvak 77"/>
            <p:cNvSpPr txBox="1"/>
            <p:nvPr/>
          </p:nvSpPr>
          <p:spPr>
            <a:xfrm>
              <a:off x="9672889" y="2312269"/>
              <a:ext cx="791475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500" dirty="0">
                  <a:solidFill>
                    <a:prstClr val="black"/>
                  </a:solidFill>
                </a:rPr>
                <a:t>Business Services</a:t>
              </a:r>
            </a:p>
          </p:txBody>
        </p:sp>
        <p:sp>
          <p:nvSpPr>
            <p:cNvPr id="79" name="Tekstvak 78"/>
            <p:cNvSpPr txBox="1"/>
            <p:nvPr/>
          </p:nvSpPr>
          <p:spPr>
            <a:xfrm>
              <a:off x="9642405" y="2638527"/>
              <a:ext cx="791475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500">
                  <a:solidFill>
                    <a:prstClr val="black"/>
                  </a:solidFill>
                </a:rPr>
                <a:t>Service Integration</a:t>
              </a:r>
              <a:endParaRPr lang="en-GB" sz="500" dirty="0">
                <a:solidFill>
                  <a:prstClr val="black"/>
                </a:solidFill>
              </a:endParaRPr>
            </a:p>
          </p:txBody>
        </p:sp>
        <p:sp>
          <p:nvSpPr>
            <p:cNvPr id="80" name="Tekstvak 79"/>
            <p:cNvSpPr txBox="1"/>
            <p:nvPr/>
          </p:nvSpPr>
          <p:spPr>
            <a:xfrm>
              <a:off x="8608413" y="2641380"/>
              <a:ext cx="842163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500">
                  <a:solidFill>
                    <a:prstClr val="black"/>
                  </a:solidFill>
                </a:rPr>
                <a:t>Service Development</a:t>
              </a:r>
              <a:endParaRPr lang="en-GB" sz="500" dirty="0">
                <a:solidFill>
                  <a:prstClr val="black"/>
                </a:solidFill>
              </a:endParaRPr>
            </a:p>
          </p:txBody>
        </p:sp>
        <p:sp>
          <p:nvSpPr>
            <p:cNvPr id="81" name="Tekstvak 80"/>
            <p:cNvSpPr txBox="1"/>
            <p:nvPr/>
          </p:nvSpPr>
          <p:spPr>
            <a:xfrm>
              <a:off x="8650659" y="2316724"/>
              <a:ext cx="842163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500" dirty="0">
                  <a:solidFill>
                    <a:prstClr val="black"/>
                  </a:solidFill>
                </a:rPr>
                <a:t>Project Management</a:t>
              </a:r>
            </a:p>
          </p:txBody>
        </p:sp>
        <p:sp>
          <p:nvSpPr>
            <p:cNvPr id="82" name="Tekstvak 81"/>
            <p:cNvSpPr txBox="1"/>
            <p:nvPr/>
          </p:nvSpPr>
          <p:spPr>
            <a:xfrm>
              <a:off x="8640098" y="1949191"/>
              <a:ext cx="842163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500">
                  <a:solidFill>
                    <a:prstClr val="black"/>
                  </a:solidFill>
                </a:rPr>
                <a:t>Solution Development</a:t>
              </a:r>
              <a:endParaRPr lang="en-GB" sz="500" dirty="0">
                <a:solidFill>
                  <a:prstClr val="black"/>
                </a:solidFill>
              </a:endParaRPr>
            </a:p>
          </p:txBody>
        </p:sp>
        <p:sp>
          <p:nvSpPr>
            <p:cNvPr id="83" name="Tekstvak 82"/>
            <p:cNvSpPr txBox="1"/>
            <p:nvPr/>
          </p:nvSpPr>
          <p:spPr>
            <a:xfrm>
              <a:off x="7739515" y="2034481"/>
              <a:ext cx="65627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500" dirty="0">
                  <a:solidFill>
                    <a:prstClr val="black"/>
                  </a:solidFill>
                </a:rPr>
                <a:t>Enterprise</a:t>
              </a:r>
              <a:br>
                <a:rPr lang="en-GB" sz="500" dirty="0">
                  <a:solidFill>
                    <a:prstClr val="black"/>
                  </a:solidFill>
                </a:rPr>
              </a:br>
              <a:r>
                <a:rPr lang="en-GB" sz="500" dirty="0">
                  <a:solidFill>
                    <a:prstClr val="black"/>
                  </a:solidFill>
                </a:rPr>
                <a:t> Portfolio</a:t>
              </a:r>
            </a:p>
          </p:txBody>
        </p:sp>
        <p:sp>
          <p:nvSpPr>
            <p:cNvPr id="84" name="Tekstvak 83"/>
            <p:cNvSpPr txBox="1"/>
            <p:nvPr/>
          </p:nvSpPr>
          <p:spPr>
            <a:xfrm>
              <a:off x="7740545" y="2466542"/>
              <a:ext cx="65627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500" dirty="0">
                  <a:solidFill>
                    <a:prstClr val="black"/>
                  </a:solidFill>
                </a:rPr>
                <a:t>Relationship Management</a:t>
              </a:r>
            </a:p>
          </p:txBody>
        </p:sp>
      </p:grp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EDF339-E770-D34B-9C10-9DB96223750F}" type="slidenum">
              <a:rPr lang="en-GB" smtClean="0"/>
              <a:t>2</a:t>
            </a:fld>
            <a:endParaRPr lang="en-GB"/>
          </a:p>
        </p:txBody>
      </p:sp>
      <p:sp>
        <p:nvSpPr>
          <p:cNvPr id="137" name="Titel 15">
            <a:extLst>
              <a:ext uri="{FF2B5EF4-FFF2-40B4-BE49-F238E27FC236}">
                <a16:creationId xmlns:a16="http://schemas.microsoft.com/office/drawing/2014/main" id="{5105987F-24CF-2545-8844-977163EBA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15" y="339923"/>
            <a:ext cx="11169650" cy="307777"/>
          </a:xfrm>
        </p:spPr>
        <p:txBody>
          <a:bodyPr/>
          <a:lstStyle/>
          <a:p>
            <a:r>
              <a:rPr lang="en-GB" dirty="0"/>
              <a:t>Strategy Summary</a:t>
            </a:r>
          </a:p>
        </p:txBody>
      </p:sp>
    </p:spTree>
    <p:extLst>
      <p:ext uri="{BB962C8B-B14F-4D97-AF65-F5344CB8AC3E}">
        <p14:creationId xmlns:p14="http://schemas.microsoft.com/office/powerpoint/2010/main" val="3036733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0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 Framework for 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E69083-84D8-4E59-86E6-37E14A15C75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543301" y="943863"/>
            <a:ext cx="11125890" cy="572398"/>
          </a:xfrm>
          <a:prstGeom prst="rect">
            <a:avLst/>
          </a:prstGeom>
          <a:noFill/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900" b="1"/>
              <a:t>1. Cloud Operating Model</a:t>
            </a:r>
            <a:r>
              <a:rPr lang="en-US" sz="900" b="1" baseline="30000"/>
              <a:t>1</a:t>
            </a:r>
            <a:br>
              <a:rPr lang="en-US" sz="900" b="1"/>
            </a:br>
            <a:r>
              <a:rPr lang="en-US" sz="700" b="1" i="1"/>
              <a:t>(Enabling Multi-Speed IT)</a:t>
            </a:r>
            <a:endParaRPr lang="en-US" sz="900" b="1" i="1"/>
          </a:p>
        </p:txBody>
      </p:sp>
      <p:sp>
        <p:nvSpPr>
          <p:cNvPr id="9" name="Rectangle 8"/>
          <p:cNvSpPr/>
          <p:nvPr/>
        </p:nvSpPr>
        <p:spPr bwMode="gray">
          <a:xfrm>
            <a:off x="1828734" y="4421305"/>
            <a:ext cx="8341640" cy="2016563"/>
          </a:xfrm>
          <a:prstGeom prst="rect">
            <a:avLst/>
          </a:prstGeom>
          <a:noFill/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900" b="1"/>
              <a:t>6. Infrastructure Services  </a:t>
            </a:r>
            <a:br>
              <a:rPr lang="en-US" sz="900" b="1"/>
            </a:br>
            <a:r>
              <a:rPr lang="en-US" sz="700" b="1" i="1"/>
              <a:t>(IaaS)</a:t>
            </a:r>
            <a:endParaRPr lang="en-US" sz="900" b="1" i="1"/>
          </a:p>
        </p:txBody>
      </p:sp>
      <p:sp>
        <p:nvSpPr>
          <p:cNvPr id="10" name="Rectangle 9"/>
          <p:cNvSpPr/>
          <p:nvPr/>
        </p:nvSpPr>
        <p:spPr bwMode="gray">
          <a:xfrm>
            <a:off x="10215563" y="5045992"/>
            <a:ext cx="1451503" cy="1391876"/>
          </a:xfrm>
          <a:prstGeom prst="rect">
            <a:avLst/>
          </a:prstGeom>
          <a:noFill/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45720" rIns="0" bIns="0" rtlCol="0" anchor="t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900" b="1"/>
              <a:t>10. Cloud </a:t>
            </a:r>
            <a:br>
              <a:rPr lang="en-US" sz="900" b="1"/>
            </a:br>
            <a:r>
              <a:rPr lang="en-US" sz="900" b="1"/>
              <a:t>Business Services</a:t>
            </a:r>
            <a:endParaRPr lang="en-US" sz="900" b="1" i="1"/>
          </a:p>
        </p:txBody>
      </p:sp>
      <p:sp>
        <p:nvSpPr>
          <p:cNvPr id="11" name="Rectangle 10"/>
          <p:cNvSpPr/>
          <p:nvPr/>
        </p:nvSpPr>
        <p:spPr bwMode="gray">
          <a:xfrm>
            <a:off x="543301" y="1548280"/>
            <a:ext cx="1236009" cy="3183525"/>
          </a:xfrm>
          <a:prstGeom prst="rect">
            <a:avLst/>
          </a:prstGeom>
          <a:noFill/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45720" rIns="0" bIns="0" rtlCol="0" anchor="t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900" b="1"/>
              <a:t>7. Cloud Cyber Risk Services</a:t>
            </a:r>
          </a:p>
        </p:txBody>
      </p:sp>
      <p:sp>
        <p:nvSpPr>
          <p:cNvPr id="12" name="Rectangle 11"/>
          <p:cNvSpPr/>
          <p:nvPr/>
        </p:nvSpPr>
        <p:spPr bwMode="gray">
          <a:xfrm>
            <a:off x="10215847" y="1548280"/>
            <a:ext cx="1451219" cy="3465693"/>
          </a:xfrm>
          <a:prstGeom prst="rect">
            <a:avLst/>
          </a:prstGeom>
          <a:noFill/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45720" rIns="0" bIns="0" rtlCol="0" anchor="t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900" b="1"/>
              <a:t>9. Cloud </a:t>
            </a:r>
            <a:br>
              <a:rPr lang="en-US" sz="900" b="1"/>
            </a:br>
            <a:r>
              <a:rPr lang="en-US" sz="900" b="1"/>
              <a:t>Operations</a:t>
            </a:r>
            <a:endParaRPr lang="en-US" sz="900" b="1" i="1"/>
          </a:p>
        </p:txBody>
      </p:sp>
      <p:sp>
        <p:nvSpPr>
          <p:cNvPr id="13" name="Rectangle 12"/>
          <p:cNvSpPr/>
          <p:nvPr/>
        </p:nvSpPr>
        <p:spPr bwMode="gray">
          <a:xfrm>
            <a:off x="542984" y="4760814"/>
            <a:ext cx="1236009" cy="1677052"/>
          </a:xfrm>
          <a:prstGeom prst="rect">
            <a:avLst/>
          </a:prstGeom>
          <a:noFill/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45720" rIns="0" bIns="0" rtlCol="0" anchor="t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900" b="1"/>
              <a:t>8. Cloud API </a:t>
            </a:r>
            <a:br>
              <a:rPr lang="en-US" sz="900" b="1"/>
            </a:br>
            <a:r>
              <a:rPr lang="en-US" sz="900" b="1"/>
              <a:t>Fabric </a:t>
            </a:r>
            <a:endParaRPr lang="en-US" sz="900" b="1" i="1"/>
          </a:p>
        </p:txBody>
      </p:sp>
      <p:sp>
        <p:nvSpPr>
          <p:cNvPr id="14" name="Rectangle 13"/>
          <p:cNvSpPr/>
          <p:nvPr/>
        </p:nvSpPr>
        <p:spPr bwMode="gray">
          <a:xfrm>
            <a:off x="622610" y="1252794"/>
            <a:ext cx="3570750" cy="201171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Cloud Transformation Mgmt. Office (CTMO)</a:t>
            </a:r>
          </a:p>
        </p:txBody>
      </p:sp>
      <p:sp>
        <p:nvSpPr>
          <p:cNvPr id="15" name="Rectangle 14"/>
          <p:cNvSpPr/>
          <p:nvPr/>
        </p:nvSpPr>
        <p:spPr bwMode="gray">
          <a:xfrm>
            <a:off x="3353534" y="4711850"/>
            <a:ext cx="6687296" cy="201347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b="1">
                <a:solidFill>
                  <a:srgbClr val="FFFFFF"/>
                </a:solidFill>
              </a:rPr>
              <a:t>Configuration Management</a:t>
            </a:r>
          </a:p>
        </p:txBody>
      </p:sp>
      <p:sp>
        <p:nvSpPr>
          <p:cNvPr id="16" name="Rectangle 15"/>
          <p:cNvSpPr/>
          <p:nvPr/>
        </p:nvSpPr>
        <p:spPr bwMode="gray">
          <a:xfrm>
            <a:off x="7942056" y="5200287"/>
            <a:ext cx="2088858" cy="1112401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b="1">
                <a:solidFill>
                  <a:srgbClr val="FFFFFF"/>
                </a:solidFill>
              </a:rPr>
              <a:t>Bare Metal and Legacy Environments</a:t>
            </a:r>
          </a:p>
        </p:txBody>
      </p:sp>
      <p:sp>
        <p:nvSpPr>
          <p:cNvPr id="17" name="Rectangle 16"/>
          <p:cNvSpPr/>
          <p:nvPr/>
        </p:nvSpPr>
        <p:spPr bwMode="gray">
          <a:xfrm>
            <a:off x="4322020" y="1247590"/>
            <a:ext cx="3570750" cy="201171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Product Management</a:t>
            </a:r>
          </a:p>
        </p:txBody>
      </p:sp>
      <p:sp>
        <p:nvSpPr>
          <p:cNvPr id="18" name="Rectangle 17"/>
          <p:cNvSpPr/>
          <p:nvPr/>
        </p:nvSpPr>
        <p:spPr bwMode="gray">
          <a:xfrm>
            <a:off x="8021430" y="1247380"/>
            <a:ext cx="3570750" cy="201171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Cloud Migration CoE</a:t>
            </a:r>
          </a:p>
        </p:txBody>
      </p:sp>
      <p:sp>
        <p:nvSpPr>
          <p:cNvPr id="19" name="Rectangle 18"/>
          <p:cNvSpPr/>
          <p:nvPr/>
        </p:nvSpPr>
        <p:spPr bwMode="gray">
          <a:xfrm>
            <a:off x="10318767" y="5491708"/>
            <a:ext cx="1260429" cy="25039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Metering / Billing</a:t>
            </a:r>
          </a:p>
        </p:txBody>
      </p:sp>
      <p:sp>
        <p:nvSpPr>
          <p:cNvPr id="20" name="Rectangle 19"/>
          <p:cNvSpPr/>
          <p:nvPr/>
        </p:nvSpPr>
        <p:spPr bwMode="gray">
          <a:xfrm>
            <a:off x="10318767" y="5809943"/>
            <a:ext cx="1260429" cy="25039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Policy/Quota Management</a:t>
            </a:r>
          </a:p>
        </p:txBody>
      </p:sp>
      <p:sp>
        <p:nvSpPr>
          <p:cNvPr id="21" name="Rectangle 20"/>
          <p:cNvSpPr/>
          <p:nvPr/>
        </p:nvSpPr>
        <p:spPr bwMode="gray">
          <a:xfrm>
            <a:off x="10321675" y="6128176"/>
            <a:ext cx="1260429" cy="25039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Account Management</a:t>
            </a:r>
          </a:p>
        </p:txBody>
      </p:sp>
      <p:sp>
        <p:nvSpPr>
          <p:cNvPr id="22" name="Rectangle 21"/>
          <p:cNvSpPr/>
          <p:nvPr/>
        </p:nvSpPr>
        <p:spPr bwMode="gray">
          <a:xfrm>
            <a:off x="576107" y="2442109"/>
            <a:ext cx="1145844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Identity &amp; Access Management</a:t>
            </a:r>
          </a:p>
        </p:txBody>
      </p:sp>
      <p:sp>
        <p:nvSpPr>
          <p:cNvPr id="23" name="Rectangle 22"/>
          <p:cNvSpPr/>
          <p:nvPr/>
        </p:nvSpPr>
        <p:spPr bwMode="gray">
          <a:xfrm>
            <a:off x="586817" y="2771976"/>
            <a:ext cx="1145844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Data Protection</a:t>
            </a:r>
          </a:p>
        </p:txBody>
      </p:sp>
      <p:sp>
        <p:nvSpPr>
          <p:cNvPr id="24" name="Rectangle 23"/>
          <p:cNvSpPr/>
          <p:nvPr/>
        </p:nvSpPr>
        <p:spPr bwMode="gray">
          <a:xfrm>
            <a:off x="576107" y="3101842"/>
            <a:ext cx="1145844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Resilience</a:t>
            </a:r>
          </a:p>
        </p:txBody>
      </p:sp>
      <p:sp>
        <p:nvSpPr>
          <p:cNvPr id="25" name="Rectangle 24"/>
          <p:cNvSpPr/>
          <p:nvPr/>
        </p:nvSpPr>
        <p:spPr bwMode="gray">
          <a:xfrm>
            <a:off x="582238" y="3431709"/>
            <a:ext cx="1145844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Vigilance</a:t>
            </a:r>
          </a:p>
        </p:txBody>
      </p:sp>
      <p:sp>
        <p:nvSpPr>
          <p:cNvPr id="26" name="Rectangle 25"/>
          <p:cNvSpPr/>
          <p:nvPr/>
        </p:nvSpPr>
        <p:spPr bwMode="gray">
          <a:xfrm>
            <a:off x="582209" y="2112243"/>
            <a:ext cx="1145844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Cloud Cyber Risk Strategy</a:t>
            </a:r>
          </a:p>
        </p:txBody>
      </p:sp>
      <p:sp>
        <p:nvSpPr>
          <p:cNvPr id="27" name="Rectangle 26"/>
          <p:cNvSpPr/>
          <p:nvPr/>
        </p:nvSpPr>
        <p:spPr bwMode="gray">
          <a:xfrm>
            <a:off x="588377" y="3761576"/>
            <a:ext cx="1145844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Cloud Infrastructure Services</a:t>
            </a:r>
          </a:p>
        </p:txBody>
      </p:sp>
      <p:sp>
        <p:nvSpPr>
          <p:cNvPr id="28" name="Rectangle 27"/>
          <p:cNvSpPr/>
          <p:nvPr/>
        </p:nvSpPr>
        <p:spPr bwMode="gray">
          <a:xfrm>
            <a:off x="586963" y="4091442"/>
            <a:ext cx="1145844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Application Security</a:t>
            </a:r>
          </a:p>
        </p:txBody>
      </p:sp>
      <p:sp>
        <p:nvSpPr>
          <p:cNvPr id="29" name="Rectangle 28"/>
          <p:cNvSpPr/>
          <p:nvPr/>
        </p:nvSpPr>
        <p:spPr bwMode="gray">
          <a:xfrm>
            <a:off x="578609" y="4421306"/>
            <a:ext cx="1145844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Governance, Risk and Compliance</a:t>
            </a:r>
          </a:p>
        </p:txBody>
      </p:sp>
      <p:sp>
        <p:nvSpPr>
          <p:cNvPr id="30" name="Rectangle 29"/>
          <p:cNvSpPr/>
          <p:nvPr/>
        </p:nvSpPr>
        <p:spPr bwMode="gray">
          <a:xfrm>
            <a:off x="10326255" y="1930471"/>
            <a:ext cx="1260429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Service Health Reporting</a:t>
            </a:r>
          </a:p>
        </p:txBody>
      </p:sp>
      <p:sp>
        <p:nvSpPr>
          <p:cNvPr id="31" name="Rectangle 30"/>
          <p:cNvSpPr/>
          <p:nvPr/>
        </p:nvSpPr>
        <p:spPr bwMode="gray">
          <a:xfrm>
            <a:off x="10326255" y="2267797"/>
            <a:ext cx="1260429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Data Protection </a:t>
            </a:r>
          </a:p>
        </p:txBody>
      </p:sp>
      <p:sp>
        <p:nvSpPr>
          <p:cNvPr id="32" name="Rectangle 31"/>
          <p:cNvSpPr/>
          <p:nvPr/>
        </p:nvSpPr>
        <p:spPr bwMode="gray">
          <a:xfrm>
            <a:off x="10315544" y="2605124"/>
            <a:ext cx="1260429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Demand/Capacity Management</a:t>
            </a:r>
          </a:p>
        </p:txBody>
      </p:sp>
      <p:sp>
        <p:nvSpPr>
          <p:cNvPr id="33" name="Rectangle 32"/>
          <p:cNvSpPr/>
          <p:nvPr/>
        </p:nvSpPr>
        <p:spPr bwMode="gray">
          <a:xfrm>
            <a:off x="10314307" y="2942449"/>
            <a:ext cx="1260429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SLA Management</a:t>
            </a:r>
          </a:p>
        </p:txBody>
      </p:sp>
      <p:sp>
        <p:nvSpPr>
          <p:cNvPr id="34" name="Rectangle 33"/>
          <p:cNvSpPr/>
          <p:nvPr/>
        </p:nvSpPr>
        <p:spPr bwMode="gray">
          <a:xfrm>
            <a:off x="10314307" y="3279776"/>
            <a:ext cx="1260429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Service Desk</a:t>
            </a:r>
          </a:p>
        </p:txBody>
      </p:sp>
      <p:sp>
        <p:nvSpPr>
          <p:cNvPr id="35" name="Rectangle 34"/>
          <p:cNvSpPr/>
          <p:nvPr/>
        </p:nvSpPr>
        <p:spPr bwMode="gray">
          <a:xfrm>
            <a:off x="10312893" y="3617101"/>
            <a:ext cx="1260429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Replication/DR</a:t>
            </a:r>
          </a:p>
        </p:txBody>
      </p:sp>
      <p:sp>
        <p:nvSpPr>
          <p:cNvPr id="36" name="Rectangle 35"/>
          <p:cNvSpPr/>
          <p:nvPr/>
        </p:nvSpPr>
        <p:spPr bwMode="gray">
          <a:xfrm>
            <a:off x="10304539" y="3954428"/>
            <a:ext cx="1260429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Lifecycle Management</a:t>
            </a:r>
          </a:p>
        </p:txBody>
      </p:sp>
      <p:sp>
        <p:nvSpPr>
          <p:cNvPr id="37" name="Rectangle 36"/>
          <p:cNvSpPr/>
          <p:nvPr/>
        </p:nvSpPr>
        <p:spPr bwMode="gray">
          <a:xfrm>
            <a:off x="10304539" y="4291754"/>
            <a:ext cx="1260429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IT Service Management</a:t>
            </a:r>
          </a:p>
        </p:txBody>
      </p:sp>
      <p:sp>
        <p:nvSpPr>
          <p:cNvPr id="38" name="Rectangle 37"/>
          <p:cNvSpPr/>
          <p:nvPr/>
        </p:nvSpPr>
        <p:spPr bwMode="gray">
          <a:xfrm>
            <a:off x="597809" y="5109944"/>
            <a:ext cx="1145844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API Monitoring &amp; Metrics</a:t>
            </a:r>
          </a:p>
        </p:txBody>
      </p:sp>
      <p:sp>
        <p:nvSpPr>
          <p:cNvPr id="39" name="Rectangle 38"/>
          <p:cNvSpPr/>
          <p:nvPr/>
        </p:nvSpPr>
        <p:spPr bwMode="gray">
          <a:xfrm>
            <a:off x="586963" y="5389098"/>
            <a:ext cx="1145844" cy="292068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API Consumer Engagement / API Portals</a:t>
            </a:r>
          </a:p>
        </p:txBody>
      </p:sp>
      <p:sp>
        <p:nvSpPr>
          <p:cNvPr id="40" name="Rectangle 39"/>
          <p:cNvSpPr/>
          <p:nvPr/>
        </p:nvSpPr>
        <p:spPr bwMode="gray">
          <a:xfrm>
            <a:off x="586963" y="5988013"/>
            <a:ext cx="1145844" cy="411277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API Design &amp; Dev (System, Process, &amp; Experience APIs) </a:t>
            </a:r>
          </a:p>
        </p:txBody>
      </p:sp>
      <p:sp>
        <p:nvSpPr>
          <p:cNvPr id="41" name="Rectangle 40"/>
          <p:cNvSpPr/>
          <p:nvPr/>
        </p:nvSpPr>
        <p:spPr bwMode="gray">
          <a:xfrm>
            <a:off x="10304539" y="4629077"/>
            <a:ext cx="1260429" cy="345289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Application Performance Monitoring (APM)</a:t>
            </a:r>
          </a:p>
        </p:txBody>
      </p:sp>
      <p:sp>
        <p:nvSpPr>
          <p:cNvPr id="42" name="Rectangle 41"/>
          <p:cNvSpPr/>
          <p:nvPr/>
        </p:nvSpPr>
        <p:spPr bwMode="gray">
          <a:xfrm>
            <a:off x="1829694" y="1548281"/>
            <a:ext cx="8340830" cy="791671"/>
          </a:xfrm>
          <a:prstGeom prst="rect">
            <a:avLst/>
          </a:prstGeom>
          <a:noFill/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45720" rtlCol="0" anchor="t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1"/>
              <a:t>2. DevOps Enablement</a:t>
            </a:r>
            <a:br>
              <a:rPr lang="en-US" altLang="en-US" sz="900" b="1"/>
            </a:br>
            <a:endParaRPr lang="en-US" altLang="en-US" sz="900" b="1" i="1"/>
          </a:p>
        </p:txBody>
      </p:sp>
      <p:sp>
        <p:nvSpPr>
          <p:cNvPr id="43" name="Rectangle 42"/>
          <p:cNvSpPr/>
          <p:nvPr/>
        </p:nvSpPr>
        <p:spPr bwMode="gray">
          <a:xfrm>
            <a:off x="4311147" y="1999824"/>
            <a:ext cx="1033637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Build </a:t>
            </a:r>
            <a:br>
              <a:rPr lang="en-US" altLang="en-US" sz="700" b="1">
                <a:solidFill>
                  <a:srgbClr val="FFFFFF"/>
                </a:solidFill>
              </a:rPr>
            </a:br>
            <a:r>
              <a:rPr lang="en-US" altLang="en-US" sz="700" b="1">
                <a:solidFill>
                  <a:srgbClr val="FFFFFF"/>
                </a:solidFill>
              </a:rPr>
              <a:t>Automation</a:t>
            </a:r>
          </a:p>
        </p:txBody>
      </p:sp>
      <p:sp>
        <p:nvSpPr>
          <p:cNvPr id="44" name="Rectangle 43"/>
          <p:cNvSpPr/>
          <p:nvPr/>
        </p:nvSpPr>
        <p:spPr bwMode="gray">
          <a:xfrm>
            <a:off x="7886480" y="1999824"/>
            <a:ext cx="1033637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Continuous </a:t>
            </a:r>
            <a:br>
              <a:rPr lang="en-US" altLang="en-US" sz="700" b="1">
                <a:solidFill>
                  <a:srgbClr val="FFFFFF"/>
                </a:solidFill>
              </a:rPr>
            </a:br>
            <a:r>
              <a:rPr lang="en-US" altLang="en-US" sz="700" b="1">
                <a:solidFill>
                  <a:srgbClr val="FFFFFF"/>
                </a:solidFill>
              </a:rPr>
              <a:t>Integration</a:t>
            </a:r>
          </a:p>
        </p:txBody>
      </p:sp>
      <p:sp>
        <p:nvSpPr>
          <p:cNvPr id="45" name="Rectangle 44"/>
          <p:cNvSpPr/>
          <p:nvPr/>
        </p:nvSpPr>
        <p:spPr bwMode="gray">
          <a:xfrm>
            <a:off x="1944623" y="1999824"/>
            <a:ext cx="1016605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Source Code </a:t>
            </a:r>
            <a:br>
              <a:rPr lang="en-US" altLang="en-US" sz="700" b="1">
                <a:solidFill>
                  <a:srgbClr val="FFFFFF"/>
                </a:solidFill>
              </a:rPr>
            </a:br>
            <a:r>
              <a:rPr lang="en-US" altLang="en-US" sz="700" b="1">
                <a:solidFill>
                  <a:srgbClr val="FFFFFF"/>
                </a:solidFill>
              </a:rPr>
              <a:t>Control</a:t>
            </a:r>
          </a:p>
        </p:txBody>
      </p:sp>
      <p:sp>
        <p:nvSpPr>
          <p:cNvPr id="46" name="Rectangle 45"/>
          <p:cNvSpPr/>
          <p:nvPr/>
        </p:nvSpPr>
        <p:spPr bwMode="gray">
          <a:xfrm>
            <a:off x="6694702" y="1999824"/>
            <a:ext cx="1033637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Test  </a:t>
            </a:r>
            <a:br>
              <a:rPr lang="en-US" altLang="en-US" sz="700" b="1">
                <a:solidFill>
                  <a:srgbClr val="FFFFFF"/>
                </a:solidFill>
              </a:rPr>
            </a:br>
            <a:r>
              <a:rPr lang="en-US" altLang="en-US" sz="700" b="1">
                <a:solidFill>
                  <a:srgbClr val="FFFFFF"/>
                </a:solidFill>
              </a:rPr>
              <a:t>Automation</a:t>
            </a:r>
            <a:endParaRPr lang="en-US" altLang="en-US" sz="700" b="1" i="1">
              <a:solidFill>
                <a:srgbClr val="FFFFFF"/>
              </a:solidFill>
            </a:endParaRPr>
          </a:p>
        </p:txBody>
      </p:sp>
      <p:sp>
        <p:nvSpPr>
          <p:cNvPr id="47" name="Rectangle 46"/>
          <p:cNvSpPr/>
          <p:nvPr/>
        </p:nvSpPr>
        <p:spPr bwMode="gray">
          <a:xfrm>
            <a:off x="9078258" y="1999824"/>
            <a:ext cx="962571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Continuous </a:t>
            </a:r>
            <a:br>
              <a:rPr lang="en-US" altLang="en-US" sz="700" b="1">
                <a:solidFill>
                  <a:srgbClr val="FFFFFF"/>
                </a:solidFill>
              </a:rPr>
            </a:br>
            <a:r>
              <a:rPr lang="en-US" altLang="en-US" sz="700" b="1">
                <a:solidFill>
                  <a:srgbClr val="FFFFFF"/>
                </a:solidFill>
              </a:rPr>
              <a:t>Delivery</a:t>
            </a:r>
          </a:p>
        </p:txBody>
      </p:sp>
      <p:sp>
        <p:nvSpPr>
          <p:cNvPr id="48" name="Rectangle 47"/>
          <p:cNvSpPr/>
          <p:nvPr/>
        </p:nvSpPr>
        <p:spPr bwMode="gray">
          <a:xfrm>
            <a:off x="5502925" y="1999824"/>
            <a:ext cx="1033637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Artifact Repository &amp; Management</a:t>
            </a:r>
          </a:p>
        </p:txBody>
      </p:sp>
      <p:sp>
        <p:nvSpPr>
          <p:cNvPr id="49" name="Rectangle 48"/>
          <p:cNvSpPr/>
          <p:nvPr/>
        </p:nvSpPr>
        <p:spPr bwMode="gray">
          <a:xfrm>
            <a:off x="3119369" y="1999824"/>
            <a:ext cx="1033637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Code </a:t>
            </a:r>
            <a:br>
              <a:rPr lang="en-US" altLang="en-US" sz="700" b="1">
                <a:solidFill>
                  <a:srgbClr val="FFFFFF"/>
                </a:solidFill>
              </a:rPr>
            </a:br>
            <a:r>
              <a:rPr lang="en-US" altLang="en-US" sz="700" b="1">
                <a:solidFill>
                  <a:srgbClr val="FFFFFF"/>
                </a:solidFill>
              </a:rPr>
              <a:t>Scanning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745680" y="1696941"/>
            <a:ext cx="601447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en-US" sz="700" b="1" i="1">
                <a:solidFill>
                  <a:srgbClr val="FFFFFF"/>
                </a:solidFill>
              </a:rPr>
              <a:t>(</a:t>
            </a:r>
            <a:r>
              <a:rPr lang="en-US" altLang="en-US" sz="700" b="1" i="1"/>
              <a:t>SDaaS)</a:t>
            </a:r>
            <a:endParaRPr lang="en-US" sz="1600"/>
          </a:p>
        </p:txBody>
      </p:sp>
      <p:sp>
        <p:nvSpPr>
          <p:cNvPr id="51" name="Rectangle 50"/>
          <p:cNvSpPr/>
          <p:nvPr/>
        </p:nvSpPr>
        <p:spPr bwMode="gray">
          <a:xfrm>
            <a:off x="1936120" y="4709921"/>
            <a:ext cx="1291319" cy="201171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b="1">
                <a:solidFill>
                  <a:srgbClr val="FFFFFF"/>
                </a:solidFill>
              </a:rPr>
              <a:t>Container Mgmt.</a:t>
            </a:r>
          </a:p>
        </p:txBody>
      </p:sp>
      <p:sp>
        <p:nvSpPr>
          <p:cNvPr id="52" name="Rectangle 51"/>
          <p:cNvSpPr/>
          <p:nvPr/>
        </p:nvSpPr>
        <p:spPr bwMode="gray">
          <a:xfrm>
            <a:off x="586817" y="5708859"/>
            <a:ext cx="1145844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 b="1">
                <a:solidFill>
                  <a:srgbClr val="FFFFFF"/>
                </a:solidFill>
              </a:rPr>
              <a:t>API Management</a:t>
            </a:r>
          </a:p>
        </p:txBody>
      </p:sp>
      <p:sp>
        <p:nvSpPr>
          <p:cNvPr id="53" name="Rectangle 52"/>
          <p:cNvSpPr>
            <a:spLocks noChangeAspect="1"/>
          </p:cNvSpPr>
          <p:nvPr/>
        </p:nvSpPr>
        <p:spPr bwMode="gray">
          <a:xfrm>
            <a:off x="1829693" y="2371971"/>
            <a:ext cx="8340829" cy="729872"/>
          </a:xfrm>
          <a:prstGeom prst="rect">
            <a:avLst/>
          </a:prstGeom>
          <a:noFill/>
          <a:ln w="1905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0" tIns="45720" rIns="0" bIns="0" rtlCol="0" anchor="t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900" b="1"/>
              <a:t>3. Cloud Management Portal </a:t>
            </a:r>
            <a:br>
              <a:rPr lang="en-US" sz="900" b="1"/>
            </a:br>
            <a:r>
              <a:rPr lang="en-US" sz="700" b="1" i="1"/>
              <a:t>(Technology Services Marketplace)</a:t>
            </a:r>
            <a:endParaRPr lang="en-US" sz="900" b="1" i="1"/>
          </a:p>
        </p:txBody>
      </p:sp>
      <p:sp>
        <p:nvSpPr>
          <p:cNvPr id="54" name="Rectangle 53"/>
          <p:cNvSpPr/>
          <p:nvPr/>
        </p:nvSpPr>
        <p:spPr bwMode="gray">
          <a:xfrm>
            <a:off x="2013277" y="2743466"/>
            <a:ext cx="1162479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/>
          <a:lstStyle/>
          <a:p>
            <a:pPr algn="ctr" eaLnBrk="0" hangingPunct="0"/>
            <a:r>
              <a:rPr lang="en-US" altLang="en-US" sz="700" b="1">
                <a:solidFill>
                  <a:srgbClr val="FFFFFF"/>
                </a:solidFill>
              </a:rPr>
              <a:t>Store Portal / UI </a:t>
            </a:r>
          </a:p>
        </p:txBody>
      </p:sp>
      <p:sp>
        <p:nvSpPr>
          <p:cNvPr id="55" name="Rectangle 54"/>
          <p:cNvSpPr/>
          <p:nvPr/>
        </p:nvSpPr>
        <p:spPr bwMode="gray">
          <a:xfrm>
            <a:off x="3384309" y="2743466"/>
            <a:ext cx="1162479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/>
          <a:lstStyle/>
          <a:p>
            <a:pPr algn="ctr" eaLnBrk="0" hangingPunct="0"/>
            <a:r>
              <a:rPr lang="en-US" altLang="en-US" sz="700" b="1">
                <a:solidFill>
                  <a:srgbClr val="FFFFFF"/>
                </a:solidFill>
              </a:rPr>
              <a:t>Policy based Orchestration </a:t>
            </a:r>
          </a:p>
        </p:txBody>
      </p:sp>
      <p:sp>
        <p:nvSpPr>
          <p:cNvPr id="56" name="Rectangle 55"/>
          <p:cNvSpPr/>
          <p:nvPr/>
        </p:nvSpPr>
        <p:spPr bwMode="gray">
          <a:xfrm>
            <a:off x="4755340" y="2743466"/>
            <a:ext cx="1162479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/>
          <a:lstStyle/>
          <a:p>
            <a:pPr algn="ctr" eaLnBrk="0" hangingPunct="0"/>
            <a:r>
              <a:rPr lang="en-US" altLang="en-US" sz="700" b="1">
                <a:solidFill>
                  <a:srgbClr val="FFFFFF"/>
                </a:solidFill>
              </a:rPr>
              <a:t>User Onboarding</a:t>
            </a:r>
          </a:p>
        </p:txBody>
      </p:sp>
      <p:sp>
        <p:nvSpPr>
          <p:cNvPr id="57" name="Rectangle 56"/>
          <p:cNvSpPr/>
          <p:nvPr/>
        </p:nvSpPr>
        <p:spPr bwMode="gray">
          <a:xfrm>
            <a:off x="6126371" y="2743466"/>
            <a:ext cx="1162479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/>
          <a:lstStyle/>
          <a:p>
            <a:pPr algn="ctr" eaLnBrk="0" hangingPunct="0"/>
            <a:r>
              <a:rPr lang="en-US" altLang="en-US" sz="700" b="1">
                <a:solidFill>
                  <a:srgbClr val="FFFFFF"/>
                </a:solidFill>
              </a:rPr>
              <a:t>Quota Oversight</a:t>
            </a:r>
          </a:p>
        </p:txBody>
      </p:sp>
      <p:sp>
        <p:nvSpPr>
          <p:cNvPr id="58" name="Rectangle 57"/>
          <p:cNvSpPr/>
          <p:nvPr/>
        </p:nvSpPr>
        <p:spPr bwMode="gray">
          <a:xfrm>
            <a:off x="7497403" y="2743466"/>
            <a:ext cx="1162479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/>
          <a:lstStyle/>
          <a:p>
            <a:pPr algn="ctr" eaLnBrk="0" hangingPunct="0"/>
            <a:r>
              <a:rPr lang="en-US" altLang="en-US" sz="700" b="1">
                <a:solidFill>
                  <a:srgbClr val="FFFFFF"/>
                </a:solidFill>
              </a:rPr>
              <a:t>Analytics &amp; Perf. Mgmt.</a:t>
            </a:r>
          </a:p>
        </p:txBody>
      </p:sp>
      <p:sp>
        <p:nvSpPr>
          <p:cNvPr id="59" name="Rectangle 58"/>
          <p:cNvSpPr/>
          <p:nvPr/>
        </p:nvSpPr>
        <p:spPr bwMode="gray">
          <a:xfrm>
            <a:off x="8868437" y="2743466"/>
            <a:ext cx="1162479" cy="251464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/>
          <a:lstStyle/>
          <a:p>
            <a:pPr algn="ctr" eaLnBrk="0" hangingPunct="0"/>
            <a:r>
              <a:rPr lang="en-US" altLang="en-US" sz="700" b="1">
                <a:solidFill>
                  <a:srgbClr val="FFFFFF"/>
                </a:solidFill>
              </a:rPr>
              <a:t>API Integration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5911913" y="3133860"/>
            <a:ext cx="4258461" cy="1253921"/>
            <a:chOff x="4406999" y="3067045"/>
            <a:chExt cx="3406661" cy="1305772"/>
          </a:xfrm>
          <a:noFill/>
        </p:grpSpPr>
        <p:sp>
          <p:nvSpPr>
            <p:cNvPr id="89" name="Rectangle 88"/>
            <p:cNvSpPr/>
            <p:nvPr/>
          </p:nvSpPr>
          <p:spPr bwMode="gray">
            <a:xfrm>
              <a:off x="4406999" y="3067045"/>
              <a:ext cx="3406661" cy="1305772"/>
            </a:xfrm>
            <a:prstGeom prst="rect">
              <a:avLst/>
            </a:prstGeom>
            <a:grpFill/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0" tIns="45720" rIns="0" bIns="0" rtlCol="0" anchor="t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900" b="1"/>
                <a:t>5. Platform Services </a:t>
              </a:r>
              <a:br>
                <a:rPr lang="en-US" sz="900" b="1"/>
              </a:br>
              <a:r>
                <a:rPr lang="en-US" sz="700" b="1" i="1"/>
                <a:t>(PaaS- Public &amp; Private)</a:t>
              </a:r>
              <a:endParaRPr lang="en-US" sz="900" b="1" i="1"/>
            </a:p>
          </p:txBody>
        </p:sp>
        <p:sp>
          <p:nvSpPr>
            <p:cNvPr id="90" name="Rectangle 89"/>
            <p:cNvSpPr/>
            <p:nvPr/>
          </p:nvSpPr>
          <p:spPr bwMode="gray">
            <a:xfrm>
              <a:off x="6883831" y="3603678"/>
              <a:ext cx="807878" cy="241218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lIns="0" tIns="0" rIns="0" bIns="0"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Messaging Services </a:t>
              </a:r>
            </a:p>
          </p:txBody>
        </p:sp>
        <p:sp>
          <p:nvSpPr>
            <p:cNvPr id="91" name="Rectangle 90"/>
            <p:cNvSpPr/>
            <p:nvPr/>
          </p:nvSpPr>
          <p:spPr bwMode="gray">
            <a:xfrm>
              <a:off x="5172822" y="3603678"/>
              <a:ext cx="813862" cy="241218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lIns="0" tIns="0" rIns="0" bIns="0"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Database Services</a:t>
              </a:r>
            </a:p>
          </p:txBody>
        </p:sp>
        <p:sp>
          <p:nvSpPr>
            <p:cNvPr id="92" name="Rectangle 91"/>
            <p:cNvSpPr/>
            <p:nvPr/>
          </p:nvSpPr>
          <p:spPr bwMode="gray">
            <a:xfrm>
              <a:off x="6028367" y="3603678"/>
              <a:ext cx="807878" cy="241218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lIns="0" tIns="0" rIns="0" bIns="0"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Application Servers</a:t>
              </a:r>
            </a:p>
          </p:txBody>
        </p:sp>
        <p:sp>
          <p:nvSpPr>
            <p:cNvPr id="93" name="Rectangle 92"/>
            <p:cNvSpPr/>
            <p:nvPr/>
          </p:nvSpPr>
          <p:spPr bwMode="gray">
            <a:xfrm>
              <a:off x="6887084" y="3871335"/>
              <a:ext cx="807878" cy="241218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lIns="0" tIns="0" rIns="0" bIns="0"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Big Data &amp; Analytics Services</a:t>
              </a:r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5176075" y="3871335"/>
              <a:ext cx="813862" cy="241218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lIns="0" tIns="0" rIns="0" bIns="0"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Web Services</a:t>
              </a:r>
            </a:p>
          </p:txBody>
        </p:sp>
        <p:sp>
          <p:nvSpPr>
            <p:cNvPr id="95" name="Rectangle 94"/>
            <p:cNvSpPr/>
            <p:nvPr/>
          </p:nvSpPr>
          <p:spPr bwMode="gray">
            <a:xfrm>
              <a:off x="6031622" y="3871335"/>
              <a:ext cx="807878" cy="241218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lIns="0" tIns="0" rIns="0" bIns="0"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Mobile Services</a:t>
              </a:r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4489153" y="3466555"/>
              <a:ext cx="563429" cy="805437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lIns="0" tIns="0" rIns="0" bIns="0"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Development </a:t>
              </a:r>
              <a:br>
                <a:rPr lang="en-US" sz="700" b="1">
                  <a:solidFill>
                    <a:srgbClr val="FFFFFF"/>
                  </a:solidFill>
                </a:rPr>
              </a:br>
              <a:r>
                <a:rPr lang="en-US" sz="700" b="1">
                  <a:solidFill>
                    <a:srgbClr val="FFFFFF"/>
                  </a:solidFill>
                </a:rPr>
                <a:t>Toolkits</a:t>
              </a:r>
            </a:p>
          </p:txBody>
        </p:sp>
        <p:sp>
          <p:nvSpPr>
            <p:cNvPr id="97" name="Rectangle 96"/>
            <p:cNvSpPr/>
            <p:nvPr/>
          </p:nvSpPr>
          <p:spPr bwMode="gray">
            <a:xfrm>
              <a:off x="5180714" y="4135937"/>
              <a:ext cx="2510995" cy="81393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lIns="0" tIns="0" rIns="0" bIns="0"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IoT Services</a:t>
              </a:r>
            </a:p>
          </p:txBody>
        </p:sp>
        <p:sp>
          <p:nvSpPr>
            <p:cNvPr id="98" name="Rectangle 97"/>
            <p:cNvSpPr/>
            <p:nvPr/>
          </p:nvSpPr>
          <p:spPr bwMode="gray">
            <a:xfrm>
              <a:off x="5137138" y="3481132"/>
              <a:ext cx="2610165" cy="782012"/>
            </a:xfrm>
            <a:prstGeom prst="rect">
              <a:avLst/>
            </a:prstGeom>
            <a:grpFill/>
            <a:ln w="19050" algn="ctr">
              <a:solidFill>
                <a:schemeClr val="accent1"/>
              </a:solidFill>
              <a:prstDash val="dash"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>
                <a:solidFill>
                  <a:prstClr val="white"/>
                </a:solidFill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7804072" y="3508537"/>
            <a:ext cx="144626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i="1"/>
              <a:t>Application Services</a:t>
            </a:r>
            <a:endParaRPr lang="en-US" sz="1600"/>
          </a:p>
        </p:txBody>
      </p:sp>
      <p:grpSp>
        <p:nvGrpSpPr>
          <p:cNvPr id="62" name="Group 61"/>
          <p:cNvGrpSpPr/>
          <p:nvPr/>
        </p:nvGrpSpPr>
        <p:grpSpPr>
          <a:xfrm>
            <a:off x="1829695" y="3133860"/>
            <a:ext cx="4036745" cy="1253921"/>
            <a:chOff x="1119177" y="3067045"/>
            <a:chExt cx="3246623" cy="1305772"/>
          </a:xfrm>
          <a:noFill/>
        </p:grpSpPr>
        <p:sp>
          <p:nvSpPr>
            <p:cNvPr id="85" name="Rectangle 84"/>
            <p:cNvSpPr/>
            <p:nvPr/>
          </p:nvSpPr>
          <p:spPr bwMode="gray">
            <a:xfrm>
              <a:off x="1119177" y="3067045"/>
              <a:ext cx="3246623" cy="1305772"/>
            </a:xfrm>
            <a:prstGeom prst="rect">
              <a:avLst/>
            </a:prstGeom>
            <a:grpFill/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0" tIns="45720" rIns="0" bIns="0" rtlCol="0" anchor="t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900" b="1"/>
                <a:t>4. Software Services</a:t>
              </a:r>
              <a:br>
                <a:rPr lang="en-US" sz="900" b="1"/>
              </a:br>
              <a:r>
                <a:rPr lang="en-US" sz="700" b="1" i="1"/>
                <a:t>(SaaS Public &amp; Private)</a:t>
              </a:r>
              <a:endParaRPr lang="en-US" sz="900" b="1" i="1"/>
            </a:p>
          </p:txBody>
        </p:sp>
        <p:sp>
          <p:nvSpPr>
            <p:cNvPr id="86" name="Rectangle 85"/>
            <p:cNvSpPr/>
            <p:nvPr/>
          </p:nvSpPr>
          <p:spPr bwMode="gray">
            <a:xfrm>
              <a:off x="1257295" y="3466555"/>
              <a:ext cx="934909" cy="805437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lIns="0" tIns="0" rIns="0" bIns="0" rtlCol="0" anchor="ctr"/>
            <a:lstStyle/>
            <a:p>
              <a:pPr algn="ctr" eaLnBrk="0" hangingPunct="0"/>
              <a:r>
                <a:rPr lang="en-US" sz="700" b="1">
                  <a:solidFill>
                    <a:srgbClr val="FFFFFF"/>
                  </a:solidFill>
                </a:rPr>
                <a:t>Software Services </a:t>
              </a:r>
            </a:p>
          </p:txBody>
        </p:sp>
        <p:sp>
          <p:nvSpPr>
            <p:cNvPr id="87" name="Rectangle 86"/>
            <p:cNvSpPr/>
            <p:nvPr/>
          </p:nvSpPr>
          <p:spPr bwMode="gray">
            <a:xfrm>
              <a:off x="2274184" y="3466555"/>
              <a:ext cx="934909" cy="805437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lIns="0" tIns="0" rIns="0" bIns="0"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Integration</a:t>
              </a:r>
            </a:p>
          </p:txBody>
        </p:sp>
        <p:sp>
          <p:nvSpPr>
            <p:cNvPr id="88" name="Rectangle 87"/>
            <p:cNvSpPr/>
            <p:nvPr/>
          </p:nvSpPr>
          <p:spPr bwMode="gray">
            <a:xfrm>
              <a:off x="3291073" y="3466555"/>
              <a:ext cx="934909" cy="805437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lIns="0" tIns="0" rIns="0" bIns="0"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Governance</a:t>
              </a:r>
            </a:p>
          </p:txBody>
        </p:sp>
      </p:grpSp>
      <p:sp>
        <p:nvSpPr>
          <p:cNvPr id="63" name="Rectangle 62"/>
          <p:cNvSpPr/>
          <p:nvPr/>
        </p:nvSpPr>
        <p:spPr bwMode="gray">
          <a:xfrm>
            <a:off x="1901763" y="5088545"/>
            <a:ext cx="2959964" cy="1301685"/>
          </a:xfrm>
          <a:prstGeom prst="rect">
            <a:avLst/>
          </a:prstGeom>
          <a:noFill/>
          <a:ln w="19050" algn="ctr">
            <a:solidFill>
              <a:schemeClr val="tx2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 bwMode="gray">
          <a:xfrm>
            <a:off x="4924255" y="5088545"/>
            <a:ext cx="2959964" cy="1301685"/>
          </a:xfrm>
          <a:prstGeom prst="rect">
            <a:avLst/>
          </a:prstGeom>
          <a:noFill/>
          <a:ln w="19050" algn="ctr">
            <a:solidFill>
              <a:schemeClr val="tx2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 bwMode="gray">
          <a:xfrm>
            <a:off x="1931893" y="5159823"/>
            <a:ext cx="5889200" cy="352050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t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b="1">
                <a:solidFill>
                  <a:srgbClr val="FFFFFF"/>
                </a:solidFill>
              </a:rPr>
              <a:t>Compute Services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45941" y="5335078"/>
            <a:ext cx="643632" cy="107722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700">
                <a:solidFill>
                  <a:prstClr val="white"/>
                </a:solidFill>
              </a:rPr>
              <a:t>Hypervisors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37679" y="5335078"/>
            <a:ext cx="643632" cy="107722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700">
                <a:solidFill>
                  <a:prstClr val="white"/>
                </a:solidFill>
              </a:rPr>
              <a:t>Containers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229415" y="5283355"/>
            <a:ext cx="790552" cy="107722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700">
                <a:solidFill>
                  <a:prstClr val="white"/>
                </a:solidFill>
              </a:rPr>
              <a:t>Hyper-converged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659943" y="5253869"/>
            <a:ext cx="790552" cy="215444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700">
                <a:solidFill>
                  <a:prstClr val="white"/>
                </a:solidFill>
              </a:rPr>
              <a:t>Operating Systems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919792" y="4926748"/>
            <a:ext cx="15199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1" i="1"/>
              <a:t>Public Cloud IaaS Services</a:t>
            </a:r>
            <a:endParaRPr lang="en-US" sz="1600"/>
          </a:p>
        </p:txBody>
      </p:sp>
      <p:sp>
        <p:nvSpPr>
          <p:cNvPr id="71" name="Rectangle 70"/>
          <p:cNvSpPr/>
          <p:nvPr/>
        </p:nvSpPr>
        <p:spPr>
          <a:xfrm>
            <a:off x="5718652" y="4918501"/>
            <a:ext cx="157286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1" i="1"/>
              <a:t>Private Cloud IaaS Services</a:t>
            </a:r>
            <a:endParaRPr lang="en-US" sz="1600"/>
          </a:p>
        </p:txBody>
      </p:sp>
      <p:sp>
        <p:nvSpPr>
          <p:cNvPr id="72" name="Rectangle 71"/>
          <p:cNvSpPr/>
          <p:nvPr/>
        </p:nvSpPr>
        <p:spPr bwMode="gray">
          <a:xfrm>
            <a:off x="1949041" y="5973625"/>
            <a:ext cx="5872052" cy="352050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0" tIns="0" rIns="0" bIns="0" rtlCol="0" anchor="t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b="1">
                <a:solidFill>
                  <a:srgbClr val="FFFFFF"/>
                </a:solidFill>
              </a:rPr>
              <a:t>Storage Services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120372" y="6157521"/>
            <a:ext cx="775635" cy="107722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700">
                <a:solidFill>
                  <a:prstClr val="white"/>
                </a:solidFill>
              </a:rPr>
              <a:t>Object Storage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7523" y="6105798"/>
            <a:ext cx="1130534" cy="215444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700">
                <a:solidFill>
                  <a:prstClr val="white"/>
                </a:solidFill>
              </a:rPr>
              <a:t>Software-Defined </a:t>
            </a:r>
            <a:br>
              <a:rPr lang="en-US" sz="700">
                <a:solidFill>
                  <a:prstClr val="white"/>
                </a:solidFill>
              </a:rPr>
            </a:br>
            <a:r>
              <a:rPr lang="en-US" sz="700">
                <a:solidFill>
                  <a:prstClr val="white"/>
                </a:solidFill>
              </a:rPr>
              <a:t>Storage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376661" y="6157521"/>
            <a:ext cx="906690" cy="107722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700">
                <a:solidFill>
                  <a:prstClr val="white"/>
                </a:solidFill>
              </a:rPr>
              <a:t>Storage Tiering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1944624" y="5561183"/>
            <a:ext cx="5876469" cy="347874"/>
            <a:chOff x="1941610" y="5512926"/>
            <a:chExt cx="5718431" cy="316244"/>
          </a:xfrm>
          <a:solidFill>
            <a:schemeClr val="accent1"/>
          </a:solidFill>
        </p:grpSpPr>
        <p:sp>
          <p:nvSpPr>
            <p:cNvPr id="79" name="Rectangle 78"/>
            <p:cNvSpPr/>
            <p:nvPr/>
          </p:nvSpPr>
          <p:spPr bwMode="gray">
            <a:xfrm>
              <a:off x="1941610" y="5512926"/>
              <a:ext cx="5718431" cy="316244"/>
            </a:xfrm>
            <a:prstGeom prst="rect">
              <a:avLst/>
            </a:prstGeom>
            <a:grpFill/>
            <a:ln w="317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lIns="0" tIns="0" rIns="0" bIns="0" rtlCol="0" anchor="t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>
                  <a:solidFill>
                    <a:srgbClr val="FFFFFF"/>
                  </a:solidFill>
                </a:rPr>
                <a:t>Network Services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945630" y="5597834"/>
              <a:ext cx="1281670" cy="195855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600"/>
                </a:spcBef>
                <a:buSzPct val="100000"/>
              </a:pPr>
              <a:r>
                <a:rPr lang="en-US" sz="700">
                  <a:solidFill>
                    <a:prstClr val="white"/>
                  </a:solidFill>
                </a:rPr>
                <a:t>Software Defined</a:t>
              </a:r>
              <a:br>
                <a:rPr lang="en-US" sz="700">
                  <a:solidFill>
                    <a:prstClr val="white"/>
                  </a:solidFill>
                </a:rPr>
              </a:br>
              <a:r>
                <a:rPr lang="en-US" sz="700">
                  <a:solidFill>
                    <a:prstClr val="white"/>
                  </a:solidFill>
                </a:rPr>
                <a:t> Data Center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505417" y="5653921"/>
              <a:ext cx="626323" cy="97928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SzPct val="100000"/>
              </a:pPr>
              <a:r>
                <a:rPr lang="en-US" sz="700">
                  <a:solidFill>
                    <a:prstClr val="white"/>
                  </a:solidFill>
                </a:rPr>
                <a:t>IP Services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329714" y="5653921"/>
              <a:ext cx="626323" cy="97928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SzPct val="100000"/>
              </a:pPr>
              <a:r>
                <a:rPr lang="en-US" sz="700">
                  <a:solidFill>
                    <a:prstClr val="white"/>
                  </a:solidFill>
                </a:rPr>
                <a:t>Hybrid WAN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154011" y="5653921"/>
              <a:ext cx="870769" cy="97928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SzPct val="100000"/>
              </a:pPr>
              <a:r>
                <a:rPr lang="en-US" sz="700">
                  <a:solidFill>
                    <a:prstClr val="white"/>
                  </a:solidFill>
                </a:rPr>
                <a:t>Mobile Access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204215" y="5606906"/>
              <a:ext cx="1454544" cy="195855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600"/>
                </a:spcBef>
                <a:buSzPct val="100000"/>
              </a:pPr>
              <a:r>
                <a:rPr lang="en-US" sz="700">
                  <a:solidFill>
                    <a:prstClr val="white"/>
                  </a:solidFill>
                </a:rPr>
                <a:t>Virtualized Network </a:t>
              </a:r>
              <a:br>
                <a:rPr lang="en-US" sz="700">
                  <a:solidFill>
                    <a:prstClr val="white"/>
                  </a:solidFill>
                </a:rPr>
              </a:br>
              <a:r>
                <a:rPr lang="en-US" sz="700">
                  <a:solidFill>
                    <a:prstClr val="white"/>
                  </a:solidFill>
                </a:rPr>
                <a:t>Functions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5447781" y="6105798"/>
            <a:ext cx="832515" cy="215444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700">
                <a:solidFill>
                  <a:prstClr val="white"/>
                </a:solidFill>
              </a:rPr>
              <a:t>Cloud Based Archiving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451814" y="6105798"/>
            <a:ext cx="1206810" cy="215444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700">
                <a:solidFill>
                  <a:prstClr val="white"/>
                </a:solidFill>
              </a:rPr>
              <a:t>Cloud-Based </a:t>
            </a:r>
            <a:br>
              <a:rPr lang="en-US" sz="700">
                <a:solidFill>
                  <a:prstClr val="white"/>
                </a:solidFill>
              </a:rPr>
            </a:br>
            <a:r>
              <a:rPr lang="en-US" sz="700">
                <a:solidFill>
                  <a:prstClr val="white"/>
                </a:solidFill>
              </a:rPr>
              <a:t>Content  Delivery</a:t>
            </a:r>
          </a:p>
        </p:txBody>
      </p:sp>
      <p:sp>
        <p:nvSpPr>
          <p:cNvPr id="99" name="TextBox 24"/>
          <p:cNvSpPr txBox="1">
            <a:spLocks/>
          </p:cNvSpPr>
          <p:nvPr/>
        </p:nvSpPr>
        <p:spPr>
          <a:xfrm>
            <a:off x="523007" y="346596"/>
            <a:ext cx="11157818" cy="31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7675" indent="-268288" algn="l" defTabSz="914400" rtl="0" eaLnBrk="1" latinLnBrk="0" hangingPunct="1">
              <a:spcBef>
                <a:spcPts val="600"/>
              </a:spcBef>
              <a:buClrTx/>
              <a:buFont typeface="Verdana" panose="020B0604030504040204" pitchFamily="34" charset="0"/>
              <a:buChar char="−"/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266700" algn="l" defTabSz="914400" rtl="0" eaLnBrk="1" latinLnBrk="0" hangingPunct="1">
              <a:spcBef>
                <a:spcPts val="600"/>
              </a:spcBef>
              <a:buClrTx/>
              <a:buFont typeface="Verdana" panose="020B0604030504040204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266700" algn="l" defTabSz="914400" rtl="0" eaLnBrk="1" latinLnBrk="0" hangingPunct="1">
              <a:spcBef>
                <a:spcPts val="600"/>
              </a:spcBef>
              <a:buClrTx/>
              <a:buFont typeface="Verdana" panose="020B0604030504040204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62050" indent="-266700" algn="l" defTabSz="914400" rtl="0" eaLnBrk="1" latinLnBrk="0" hangingPunct="1">
              <a:spcBef>
                <a:spcPts val="600"/>
              </a:spcBef>
              <a:buClrTx/>
              <a:buFont typeface="Verdana" panose="020B0604030504040204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8275" indent="-276225" algn="l" defTabSz="914400" rtl="0" eaLnBrk="1" latinLnBrk="0" hangingPunct="1">
              <a:spcBef>
                <a:spcPts val="600"/>
              </a:spcBef>
              <a:buClrTx/>
              <a:buFont typeface="Verdana" panose="020B0604030504040204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04975" indent="-266700" algn="l" defTabSz="914400" rtl="0" eaLnBrk="1" latinLnBrk="0" hangingPunct="1">
              <a:spcBef>
                <a:spcPts val="600"/>
              </a:spcBef>
              <a:buClrTx/>
              <a:buFont typeface="Verdana" panose="020B0604030504040204" pitchFamily="34" charset="0"/>
              <a:buChar char="−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1526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511175" y="339923"/>
            <a:ext cx="11169650" cy="307777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Cloud Provider and Broker </a:t>
            </a:r>
          </a:p>
        </p:txBody>
      </p:sp>
      <p:grpSp>
        <p:nvGrpSpPr>
          <p:cNvPr id="3" name="Groep 2">
            <a:extLst>
              <a:ext uri="{FF2B5EF4-FFF2-40B4-BE49-F238E27FC236}">
                <a16:creationId xmlns:a16="http://schemas.microsoft.com/office/drawing/2014/main" id="{64169005-75B2-EE43-9906-FF2005D4C1B0}"/>
              </a:ext>
            </a:extLst>
          </p:cNvPr>
          <p:cNvGrpSpPr/>
          <p:nvPr/>
        </p:nvGrpSpPr>
        <p:grpSpPr>
          <a:xfrm>
            <a:off x="925054" y="1246506"/>
            <a:ext cx="10341891" cy="4524707"/>
            <a:chOff x="925054" y="1246506"/>
            <a:chExt cx="10341891" cy="4524707"/>
          </a:xfrm>
        </p:grpSpPr>
        <p:sp>
          <p:nvSpPr>
            <p:cNvPr id="70" name="Rechthoek 37"/>
            <p:cNvSpPr/>
            <p:nvPr/>
          </p:nvSpPr>
          <p:spPr>
            <a:xfrm rot="16200000">
              <a:off x="-1055325" y="3226885"/>
              <a:ext cx="4500161" cy="539403"/>
            </a:xfrm>
            <a:prstGeom prst="rect">
              <a:avLst/>
            </a:pr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Cloud Service</a:t>
              </a:r>
              <a:r>
                <a:rPr kumimoji="0" lang="en-GB" sz="1200" b="0" i="0" u="none" strike="noStrike" kern="1200" cap="none" spc="0" normalizeH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Consumer</a:t>
              </a:r>
            </a:p>
          </p:txBody>
        </p:sp>
        <p:sp>
          <p:nvSpPr>
            <p:cNvPr id="71" name="Rounded Rectangle 56"/>
            <p:cNvSpPr/>
            <p:nvPr/>
          </p:nvSpPr>
          <p:spPr>
            <a:xfrm>
              <a:off x="1856557" y="1246506"/>
              <a:ext cx="7260392" cy="4117470"/>
            </a:xfrm>
            <a:prstGeom prst="roundRect">
              <a:avLst/>
            </a:prstGeom>
            <a:solidFill>
              <a:srgbClr val="62B5E5">
                <a:alpha val="76000"/>
              </a:srgbClr>
            </a:solidFill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indent="-1809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Char char="•"/>
                <a:tabLst/>
              </a:pPr>
              <a:endPara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72" name="Rechte verbindingslijn 57"/>
            <p:cNvCxnSpPr/>
            <p:nvPr/>
          </p:nvCxnSpPr>
          <p:spPr>
            <a:xfrm flipH="1">
              <a:off x="7399176" y="3420856"/>
              <a:ext cx="366100" cy="1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hthoek 29"/>
            <p:cNvSpPr/>
            <p:nvPr/>
          </p:nvSpPr>
          <p:spPr>
            <a:xfrm rot="16200000">
              <a:off x="946413" y="2693729"/>
              <a:ext cx="2591604" cy="4648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Cloud</a:t>
              </a:r>
              <a:r>
                <a:rPr kumimoji="0" lang="en-GB" sz="1200" b="0" i="0" u="none" strike="noStrike" kern="1200" cap="none" spc="0" normalizeH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Content</a:t>
              </a:r>
            </a:p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1050" baseline="0" dirty="0">
                  <a:solidFill>
                    <a:schemeClr val="bg1"/>
                  </a:solidFill>
                </a:rPr>
                <a:t>Pre-Build</a:t>
              </a:r>
              <a:r>
                <a:rPr lang="en-GB" sz="1050" dirty="0">
                  <a:solidFill>
                    <a:schemeClr val="bg1"/>
                  </a:solidFill>
                </a:rPr>
                <a:t> for Portal and Automation</a:t>
              </a:r>
              <a:endPara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Rechthoek 32"/>
            <p:cNvSpPr/>
            <p:nvPr/>
          </p:nvSpPr>
          <p:spPr>
            <a:xfrm>
              <a:off x="5867380" y="3749417"/>
              <a:ext cx="1537669" cy="476223"/>
            </a:xfrm>
            <a:prstGeom prst="rect">
              <a:avLst/>
            </a:prstGeom>
            <a:solidFill>
              <a:srgbClr val="E5A300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Policy</a:t>
              </a:r>
              <a:r>
                <a:rPr kumimoji="0" lang="en-GB" sz="1200" b="0" i="0" u="none" strike="noStrike" kern="1200" cap="none" spc="0" normalizeH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Based Compute</a:t>
              </a:r>
              <a:endPara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5" name="Rechthoek 33"/>
            <p:cNvSpPr/>
            <p:nvPr/>
          </p:nvSpPr>
          <p:spPr>
            <a:xfrm>
              <a:off x="4226566" y="3749417"/>
              <a:ext cx="1565612" cy="476223"/>
            </a:xfrm>
            <a:prstGeom prst="rect">
              <a:avLst/>
            </a:prstGeom>
            <a:solidFill>
              <a:srgbClr val="E5A300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Policy</a:t>
              </a:r>
              <a:r>
                <a:rPr kumimoji="0" lang="en-GB" sz="1200" b="0" i="0" u="none" strike="noStrike" kern="1200" cap="none" spc="0" normalizeH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Based Network</a:t>
              </a: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6" name="Rechthoek 34"/>
            <p:cNvSpPr/>
            <p:nvPr/>
          </p:nvSpPr>
          <p:spPr>
            <a:xfrm>
              <a:off x="2567943" y="3743211"/>
              <a:ext cx="1580905" cy="476223"/>
            </a:xfrm>
            <a:prstGeom prst="rect">
              <a:avLst/>
            </a:prstGeom>
            <a:solidFill>
              <a:srgbClr val="E5A300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Policy</a:t>
              </a:r>
              <a:r>
                <a:rPr kumimoji="0" lang="en-GB" sz="1200" b="0" i="0" u="none" strike="noStrike" kern="1200" cap="none" spc="0" normalizeH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Based Metal Provisioning</a:t>
              </a: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7" name="Rechthoek 35"/>
            <p:cNvSpPr>
              <a:spLocks/>
            </p:cNvSpPr>
            <p:nvPr/>
          </p:nvSpPr>
          <p:spPr>
            <a:xfrm>
              <a:off x="2567943" y="3235056"/>
              <a:ext cx="4837107" cy="4479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Service</a:t>
              </a:r>
              <a:r>
                <a:rPr kumimoji="0" lang="en-GB" sz="1200" b="0" i="0" u="none" strike="noStrike" kern="1200" cap="none" spc="0" normalizeH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&amp; </a:t>
              </a: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Data &amp;</a:t>
              </a:r>
              <a:r>
                <a:rPr kumimoji="0" lang="en-GB" sz="1200" b="0" i="0" u="none" strike="noStrike" kern="1200" cap="none" spc="0" normalizeH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Process</a:t>
              </a: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Integration Framework</a:t>
              </a:r>
            </a:p>
          </p:txBody>
        </p:sp>
        <p:sp>
          <p:nvSpPr>
            <p:cNvPr id="78" name="Rechthoek 36"/>
            <p:cNvSpPr/>
            <p:nvPr/>
          </p:nvSpPr>
          <p:spPr>
            <a:xfrm>
              <a:off x="2567943" y="2702004"/>
              <a:ext cx="4837108" cy="466629"/>
            </a:xfrm>
            <a:prstGeom prst="rect">
              <a:avLst/>
            </a:prstGeom>
            <a:solidFill>
              <a:srgbClr val="0097A9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Orchestration and Automation</a:t>
              </a:r>
            </a:p>
          </p:txBody>
        </p:sp>
        <p:sp>
          <p:nvSpPr>
            <p:cNvPr id="79" name="Rechthoek 37"/>
            <p:cNvSpPr/>
            <p:nvPr/>
          </p:nvSpPr>
          <p:spPr>
            <a:xfrm>
              <a:off x="2474646" y="2168952"/>
              <a:ext cx="4930404" cy="4858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Self-Service</a:t>
              </a:r>
              <a:r>
                <a:rPr kumimoji="0" lang="en-GB" sz="1200" b="0" i="0" u="none" strike="noStrike" kern="1200" cap="none" spc="0" normalizeH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Portal and Service Catalogue</a:t>
              </a:r>
              <a:endPara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0" name="Rechthoek 37"/>
            <p:cNvSpPr/>
            <p:nvPr/>
          </p:nvSpPr>
          <p:spPr>
            <a:xfrm>
              <a:off x="2474647" y="1630359"/>
              <a:ext cx="4930404" cy="485832"/>
            </a:xfrm>
            <a:prstGeom prst="rect">
              <a:avLst/>
            </a:prstGeom>
            <a:solidFill>
              <a:srgbClr val="012169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1200">
                  <a:solidFill>
                    <a:schemeClr val="bg1"/>
                  </a:solidFill>
                </a:rPr>
                <a:t>Agile</a:t>
              </a: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 Service Advisor &amp;</a:t>
              </a:r>
              <a:r>
                <a:rPr kumimoji="0" lang="en-GB" sz="1200" b="0" i="0" u="none" strike="noStrike" kern="1200" cap="none" spc="0" normalizeH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 Delivery</a:t>
              </a:r>
              <a:endPara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grpSp>
          <p:nvGrpSpPr>
            <p:cNvPr id="81" name="Group 61"/>
            <p:cNvGrpSpPr/>
            <p:nvPr/>
          </p:nvGrpSpPr>
          <p:grpSpPr>
            <a:xfrm>
              <a:off x="7684115" y="1634871"/>
              <a:ext cx="1275226" cy="3729105"/>
              <a:chOff x="10264312" y="1334764"/>
              <a:chExt cx="1754684" cy="4280257"/>
            </a:xfrm>
          </p:grpSpPr>
          <p:grpSp>
            <p:nvGrpSpPr>
              <p:cNvPr id="82" name="Group 57"/>
              <p:cNvGrpSpPr/>
              <p:nvPr/>
            </p:nvGrpSpPr>
            <p:grpSpPr>
              <a:xfrm>
                <a:off x="10264312" y="4703014"/>
                <a:ext cx="1640795" cy="912007"/>
                <a:chOff x="10584240" y="5366667"/>
                <a:chExt cx="1640795" cy="912007"/>
              </a:xfrm>
            </p:grpSpPr>
            <p:pic>
              <p:nvPicPr>
                <p:cNvPr id="96" name="Afbeelding 4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27221" y="5366667"/>
                  <a:ext cx="1552108" cy="912007"/>
                </a:xfrm>
                <a:prstGeom prst="rect">
                  <a:avLst/>
                </a:prstGeom>
              </p:spPr>
            </p:pic>
            <p:sp>
              <p:nvSpPr>
                <p:cNvPr id="97" name="Tekstvak 47"/>
                <p:cNvSpPr txBox="1"/>
                <p:nvPr/>
              </p:nvSpPr>
              <p:spPr>
                <a:xfrm>
                  <a:off x="10584240" y="5743613"/>
                  <a:ext cx="164079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nl-NL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R="0" algn="ctr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r>
                    <a:rPr kumimoji="0" lang="en-GB" sz="9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Cloud </a:t>
                  </a:r>
                  <a:br>
                    <a:rPr kumimoji="0" lang="en-GB" sz="9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</a:br>
                  <a:r>
                    <a:rPr kumimoji="0" lang="en-GB" sz="9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Service Provider</a:t>
                  </a:r>
                </a:p>
              </p:txBody>
            </p:sp>
          </p:grpSp>
          <p:cxnSp>
            <p:nvCxnSpPr>
              <p:cNvPr id="83" name="Rechte verbindingslijn 49"/>
              <p:cNvCxnSpPr/>
              <p:nvPr/>
            </p:nvCxnSpPr>
            <p:spPr>
              <a:xfrm flipV="1">
                <a:off x="10374911" y="1505841"/>
                <a:ext cx="1077" cy="3795875"/>
              </a:xfrm>
              <a:prstGeom prst="line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Rechte verbindingslijn 50"/>
              <p:cNvCxnSpPr/>
              <p:nvPr/>
            </p:nvCxnSpPr>
            <p:spPr>
              <a:xfrm flipH="1">
                <a:off x="10360354" y="1513738"/>
                <a:ext cx="356902" cy="1"/>
              </a:xfrm>
              <a:prstGeom prst="line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Rechte verbindingslijn 53"/>
              <p:cNvCxnSpPr/>
              <p:nvPr/>
            </p:nvCxnSpPr>
            <p:spPr>
              <a:xfrm flipH="1">
                <a:off x="10373914" y="1969543"/>
                <a:ext cx="356902" cy="1"/>
              </a:xfrm>
              <a:prstGeom prst="line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Rechte verbindingslijn 55"/>
              <p:cNvCxnSpPr/>
              <p:nvPr/>
            </p:nvCxnSpPr>
            <p:spPr>
              <a:xfrm flipH="1">
                <a:off x="10380136" y="3509364"/>
                <a:ext cx="356902" cy="1"/>
              </a:xfrm>
              <a:prstGeom prst="line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Rechte verbindingslijn 56"/>
              <p:cNvCxnSpPr/>
              <p:nvPr/>
            </p:nvCxnSpPr>
            <p:spPr>
              <a:xfrm flipH="1">
                <a:off x="10358902" y="4011080"/>
                <a:ext cx="356902" cy="1"/>
              </a:xfrm>
              <a:prstGeom prst="line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Rechthoek 39"/>
              <p:cNvSpPr/>
              <p:nvPr/>
            </p:nvSpPr>
            <p:spPr>
              <a:xfrm>
                <a:off x="10702357" y="1334764"/>
                <a:ext cx="1316639" cy="393078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Risk &amp;</a:t>
                </a:r>
                <a:b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</a:b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Security</a:t>
                </a:r>
              </a:p>
            </p:txBody>
          </p:sp>
          <p:cxnSp>
            <p:nvCxnSpPr>
              <p:cNvPr id="89" name="Rechte verbindingslijn 55"/>
              <p:cNvCxnSpPr/>
              <p:nvPr/>
            </p:nvCxnSpPr>
            <p:spPr>
              <a:xfrm flipH="1">
                <a:off x="10361445" y="2956507"/>
                <a:ext cx="356902" cy="1"/>
              </a:xfrm>
              <a:prstGeom prst="line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Rechthoek 39"/>
              <p:cNvSpPr/>
              <p:nvPr/>
            </p:nvSpPr>
            <p:spPr>
              <a:xfrm>
                <a:off x="10698191" y="1800880"/>
                <a:ext cx="1316639" cy="390827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Identify</a:t>
                </a:r>
                <a:r>
                  <a:rPr kumimoji="0" lang="en-GB" sz="900" b="0" i="0" u="none" strike="noStrike" kern="1200" cap="none" spc="0" normalizeH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&amp; Access </a:t>
                </a:r>
                <a:r>
                  <a:rPr kumimoji="0" lang="en-GB" sz="900" b="0" i="0" u="none" strike="noStrike" kern="1200" cap="none" spc="0" normalizeH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mgt</a:t>
                </a:r>
                <a:endPara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91" name="Rechte verbindingslijn 54"/>
              <p:cNvCxnSpPr/>
              <p:nvPr/>
            </p:nvCxnSpPr>
            <p:spPr>
              <a:xfrm flipH="1">
                <a:off x="10361961" y="2496563"/>
                <a:ext cx="356902" cy="1"/>
              </a:xfrm>
              <a:prstGeom prst="line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Rechthoek 40"/>
              <p:cNvSpPr/>
              <p:nvPr/>
            </p:nvSpPr>
            <p:spPr>
              <a:xfrm>
                <a:off x="10691856" y="2275607"/>
                <a:ext cx="1316639" cy="413614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Service Management</a:t>
                </a:r>
              </a:p>
            </p:txBody>
          </p:sp>
          <p:sp>
            <p:nvSpPr>
              <p:cNvPr id="93" name="Rechthoek 41"/>
              <p:cNvSpPr/>
              <p:nvPr/>
            </p:nvSpPr>
            <p:spPr>
              <a:xfrm>
                <a:off x="10700343" y="2767926"/>
                <a:ext cx="1316639" cy="419411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Operational</a:t>
                </a:r>
                <a:r>
                  <a:rPr kumimoji="0" lang="en-GB" sz="900" b="0" i="0" u="none" strike="noStrike" kern="1200" cap="none" spc="0" normalizeH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Support</a:t>
                </a:r>
                <a:endPara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4" name="Rechthoek 42"/>
              <p:cNvSpPr/>
              <p:nvPr/>
            </p:nvSpPr>
            <p:spPr>
              <a:xfrm>
                <a:off x="10691855" y="3276233"/>
                <a:ext cx="1316639" cy="447427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54000" tIns="45720" rIns="54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Configuratio1n</a:t>
                </a:r>
                <a:r>
                  <a:rPr kumimoji="0" lang="en-GB" sz="900" b="0" i="0" u="none" strike="noStrike" kern="1200" cap="none" spc="0" normalizeH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Management</a:t>
                </a:r>
                <a:endPara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5" name="Rechthoek 43"/>
              <p:cNvSpPr/>
              <p:nvPr/>
            </p:nvSpPr>
            <p:spPr>
              <a:xfrm>
                <a:off x="10701331" y="3793360"/>
                <a:ext cx="1316639" cy="434061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Billing</a:t>
                </a:r>
                <a:r>
                  <a:rPr kumimoji="0" lang="en-GB" sz="900" b="0" i="0" u="none" strike="noStrike" kern="1200" cap="none" spc="0" normalizeH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Chargeback</a:t>
                </a:r>
                <a:endPara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98" name="Groeperen 108"/>
            <p:cNvGrpSpPr/>
            <p:nvPr/>
          </p:nvGrpSpPr>
          <p:grpSpPr>
            <a:xfrm>
              <a:off x="2553642" y="4311687"/>
              <a:ext cx="4888114" cy="950268"/>
              <a:chOff x="2284726" y="4704751"/>
              <a:chExt cx="5453899" cy="1090715"/>
            </a:xfrm>
          </p:grpSpPr>
          <p:sp>
            <p:nvSpPr>
              <p:cNvPr id="99" name="Rechthoek 25"/>
              <p:cNvSpPr/>
              <p:nvPr/>
            </p:nvSpPr>
            <p:spPr>
              <a:xfrm>
                <a:off x="2284726" y="4704751"/>
                <a:ext cx="5399849" cy="1059522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12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Multiple Cloud Vendor Services &amp; Internal Cloud Services</a:t>
                </a:r>
              </a:p>
            </p:txBody>
          </p:sp>
          <p:grpSp>
            <p:nvGrpSpPr>
              <p:cNvPr id="100" name="Groeperen 14"/>
              <p:cNvGrpSpPr/>
              <p:nvPr/>
            </p:nvGrpSpPr>
            <p:grpSpPr>
              <a:xfrm>
                <a:off x="2362679" y="5171750"/>
                <a:ext cx="5375946" cy="589959"/>
                <a:chOff x="522061" y="4728822"/>
                <a:chExt cx="10901077" cy="1594146"/>
              </a:xfrm>
            </p:grpSpPr>
            <p:pic>
              <p:nvPicPr>
                <p:cNvPr id="118" name="Afbeelding 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2061" y="4730802"/>
                  <a:ext cx="1582271" cy="1582271"/>
                </a:xfrm>
                <a:prstGeom prst="rect">
                  <a:avLst/>
                </a:prstGeom>
              </p:spPr>
            </p:pic>
            <p:pic>
              <p:nvPicPr>
                <p:cNvPr id="121" name="Afbeelding 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85551" y="4733771"/>
                  <a:ext cx="1582271" cy="1582271"/>
                </a:xfrm>
                <a:prstGeom prst="rect">
                  <a:avLst/>
                </a:prstGeom>
              </p:spPr>
            </p:pic>
            <p:pic>
              <p:nvPicPr>
                <p:cNvPr id="122" name="Afbeelding 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49041" y="4736739"/>
                  <a:ext cx="1582271" cy="1582271"/>
                </a:xfrm>
                <a:prstGeom prst="rect">
                  <a:avLst/>
                </a:prstGeom>
              </p:spPr>
            </p:pic>
            <p:pic>
              <p:nvPicPr>
                <p:cNvPr id="123" name="Afbeelding 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12531" y="4739708"/>
                  <a:ext cx="1582271" cy="1582271"/>
                </a:xfrm>
                <a:prstGeom prst="rect">
                  <a:avLst/>
                </a:prstGeom>
              </p:spPr>
            </p:pic>
            <p:pic>
              <p:nvPicPr>
                <p:cNvPr id="124" name="Afbeelding 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76021" y="4728822"/>
                  <a:ext cx="1582271" cy="1582271"/>
                </a:xfrm>
                <a:prstGeom prst="rect">
                  <a:avLst/>
                </a:prstGeom>
              </p:spPr>
            </p:pic>
            <p:pic>
              <p:nvPicPr>
                <p:cNvPr id="125" name="Afbeelding 1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39511" y="4731790"/>
                  <a:ext cx="1582271" cy="1582271"/>
                </a:xfrm>
                <a:prstGeom prst="rect">
                  <a:avLst/>
                </a:prstGeom>
              </p:spPr>
            </p:pic>
            <p:pic>
              <p:nvPicPr>
                <p:cNvPr id="126" name="Afbeelding 1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13887" y="4734760"/>
                  <a:ext cx="1582271" cy="1582271"/>
                </a:xfrm>
                <a:prstGeom prst="rect">
                  <a:avLst/>
                </a:prstGeom>
              </p:spPr>
            </p:pic>
            <p:pic>
              <p:nvPicPr>
                <p:cNvPr id="131" name="Afbeelding 1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77377" y="4731789"/>
                  <a:ext cx="1582271" cy="1582271"/>
                </a:xfrm>
                <a:prstGeom prst="rect">
                  <a:avLst/>
                </a:prstGeom>
              </p:spPr>
            </p:pic>
            <p:pic>
              <p:nvPicPr>
                <p:cNvPr id="133" name="Afbeelding 1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0867" y="4740697"/>
                  <a:ext cx="1582271" cy="1582271"/>
                </a:xfrm>
                <a:prstGeom prst="rect">
                  <a:avLst/>
                </a:prstGeom>
              </p:spPr>
            </p:pic>
          </p:grpSp>
          <p:grpSp>
            <p:nvGrpSpPr>
              <p:cNvPr id="101" name="Groeperen 24"/>
              <p:cNvGrpSpPr/>
              <p:nvPr/>
            </p:nvGrpSpPr>
            <p:grpSpPr>
              <a:xfrm>
                <a:off x="4599362" y="5038401"/>
                <a:ext cx="933832" cy="757065"/>
                <a:chOff x="4420426" y="3067298"/>
                <a:chExt cx="1382018" cy="1158338"/>
              </a:xfrm>
            </p:grpSpPr>
            <p:grpSp>
              <p:nvGrpSpPr>
                <p:cNvPr id="102" name="Groeperen 21"/>
                <p:cNvGrpSpPr/>
                <p:nvPr/>
              </p:nvGrpSpPr>
              <p:grpSpPr>
                <a:xfrm>
                  <a:off x="4697517" y="3067298"/>
                  <a:ext cx="744709" cy="775854"/>
                  <a:chOff x="4420426" y="3449782"/>
                  <a:chExt cx="744709" cy="775854"/>
                </a:xfrm>
              </p:grpSpPr>
              <p:sp>
                <p:nvSpPr>
                  <p:cNvPr id="111" name="Ovaal 22"/>
                  <p:cNvSpPr/>
                  <p:nvPr/>
                </p:nvSpPr>
                <p:spPr>
                  <a:xfrm>
                    <a:off x="4420426" y="3449782"/>
                    <a:ext cx="744709" cy="775854"/>
                  </a:xfrm>
                  <a:prstGeom prst="ellipse">
                    <a:avLst/>
                  </a:prstGeom>
                  <a:solidFill>
                    <a:schemeClr val="accent1">
                      <a:alpha val="8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nl-NL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R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tabLst/>
                    </a:pPr>
                    <a:endParaRPr kumimoji="0" lang="en-GB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6" name="Tekstvak 23"/>
                  <p:cNvSpPr txBox="1"/>
                  <p:nvPr/>
                </p:nvSpPr>
                <p:spPr>
                  <a:xfrm>
                    <a:off x="4498792" y="3641024"/>
                    <a:ext cx="641131" cy="1558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nl-NL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R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tabLst/>
                    </a:pPr>
                    <a:r>
                      <a:rPr kumimoji="0" lang="en-GB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rPr>
                      <a:t>Compute</a:t>
                    </a:r>
                  </a:p>
                </p:txBody>
              </p:sp>
            </p:grpSp>
            <p:grpSp>
              <p:nvGrpSpPr>
                <p:cNvPr id="103" name="Groeperen 17"/>
                <p:cNvGrpSpPr/>
                <p:nvPr/>
              </p:nvGrpSpPr>
              <p:grpSpPr>
                <a:xfrm>
                  <a:off x="4420426" y="3449782"/>
                  <a:ext cx="808193" cy="775854"/>
                  <a:chOff x="4420426" y="3449782"/>
                  <a:chExt cx="808193" cy="775854"/>
                </a:xfrm>
              </p:grpSpPr>
              <p:sp>
                <p:nvSpPr>
                  <p:cNvPr id="107" name="Ovaal 15"/>
                  <p:cNvSpPr/>
                  <p:nvPr/>
                </p:nvSpPr>
                <p:spPr>
                  <a:xfrm>
                    <a:off x="4420426" y="3449782"/>
                    <a:ext cx="744709" cy="775854"/>
                  </a:xfrm>
                  <a:prstGeom prst="ellipse">
                    <a:avLst/>
                  </a:prstGeom>
                  <a:solidFill>
                    <a:srgbClr val="62B5E5">
                      <a:alpha val="85000"/>
                    </a:srgb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nl-NL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R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tabLst/>
                    </a:pPr>
                    <a:endParaRPr kumimoji="0" lang="en-GB" sz="10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8" name="Tekstvak 16"/>
                  <p:cNvSpPr txBox="1"/>
                  <p:nvPr/>
                </p:nvSpPr>
                <p:spPr>
                  <a:xfrm>
                    <a:off x="4466268" y="3784169"/>
                    <a:ext cx="762351" cy="1558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nl-NL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R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tabLst/>
                    </a:pPr>
                    <a:r>
                      <a:rPr kumimoji="0" lang="en-GB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rPr>
                      <a:t>Network</a:t>
                    </a:r>
                  </a:p>
                </p:txBody>
              </p:sp>
            </p:grpSp>
            <p:grpSp>
              <p:nvGrpSpPr>
                <p:cNvPr id="104" name="Groeperen 18"/>
                <p:cNvGrpSpPr/>
                <p:nvPr/>
              </p:nvGrpSpPr>
              <p:grpSpPr>
                <a:xfrm>
                  <a:off x="5056836" y="3449782"/>
                  <a:ext cx="745608" cy="775854"/>
                  <a:chOff x="4433382" y="3449782"/>
                  <a:chExt cx="745608" cy="775854"/>
                </a:xfrm>
              </p:grpSpPr>
              <p:sp>
                <p:nvSpPr>
                  <p:cNvPr id="105" name="Ovaal 19"/>
                  <p:cNvSpPr/>
                  <p:nvPr/>
                </p:nvSpPr>
                <p:spPr>
                  <a:xfrm>
                    <a:off x="4434281" y="3449782"/>
                    <a:ext cx="744709" cy="775854"/>
                  </a:xfrm>
                  <a:prstGeom prst="ellipse">
                    <a:avLst/>
                  </a:prstGeom>
                  <a:solidFill>
                    <a:srgbClr val="012169">
                      <a:alpha val="85000"/>
                    </a:srgb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nl-NL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R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tabLst/>
                    </a:pPr>
                    <a:endParaRPr kumimoji="0" lang="en-GB" sz="105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6" name="Tekstvak 20"/>
                  <p:cNvSpPr txBox="1"/>
                  <p:nvPr/>
                </p:nvSpPr>
                <p:spPr>
                  <a:xfrm>
                    <a:off x="4433382" y="3788990"/>
                    <a:ext cx="647725" cy="1558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nl-NL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R="0" algn="r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tabLst/>
                    </a:pPr>
                    <a:r>
                      <a:rPr kumimoji="0" lang="en-GB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rPr>
                      <a:t>Storage</a:t>
                    </a:r>
                  </a:p>
                </p:txBody>
              </p:sp>
            </p:grpSp>
          </p:grpSp>
        </p:grpSp>
        <p:sp>
          <p:nvSpPr>
            <p:cNvPr id="134" name="object 51"/>
            <p:cNvSpPr txBox="1"/>
            <p:nvPr/>
          </p:nvSpPr>
          <p:spPr>
            <a:xfrm>
              <a:off x="2009782" y="1333767"/>
              <a:ext cx="6767539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sz="1400" b="1" spc="-30" dirty="0">
                  <a:solidFill>
                    <a:schemeClr val="bg1"/>
                  </a:solidFill>
                  <a:latin typeface="Gill Sans MT"/>
                  <a:cs typeface="Gill Sans MT"/>
                </a:rPr>
                <a:t>Certified Cloud Services</a:t>
              </a:r>
              <a:endParaRPr lang="en-US" sz="1400" dirty="0">
                <a:solidFill>
                  <a:schemeClr val="bg1"/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137" name="object 7"/>
            <p:cNvSpPr/>
            <p:nvPr/>
          </p:nvSpPr>
          <p:spPr>
            <a:xfrm>
              <a:off x="9892045" y="4253650"/>
              <a:ext cx="1374900" cy="1047702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413994" y="0"/>
                  </a:moveTo>
                  <a:lnTo>
                    <a:pt x="365714" y="2785"/>
                  </a:lnTo>
                  <a:lnTo>
                    <a:pt x="319070" y="10933"/>
                  </a:lnTo>
                  <a:lnTo>
                    <a:pt x="274373" y="24134"/>
                  </a:lnTo>
                  <a:lnTo>
                    <a:pt x="231932" y="42077"/>
                  </a:lnTo>
                  <a:lnTo>
                    <a:pt x="192059" y="64452"/>
                  </a:lnTo>
                  <a:lnTo>
                    <a:pt x="155064" y="90947"/>
                  </a:lnTo>
                  <a:lnTo>
                    <a:pt x="121258" y="121253"/>
                  </a:lnTo>
                  <a:lnTo>
                    <a:pt x="90951" y="155058"/>
                  </a:lnTo>
                  <a:lnTo>
                    <a:pt x="64455" y="192053"/>
                  </a:lnTo>
                  <a:lnTo>
                    <a:pt x="42079" y="231926"/>
                  </a:lnTo>
                  <a:lnTo>
                    <a:pt x="24135" y="274368"/>
                  </a:lnTo>
                  <a:lnTo>
                    <a:pt x="10934" y="319066"/>
                  </a:lnTo>
                  <a:lnTo>
                    <a:pt x="2785" y="365712"/>
                  </a:lnTo>
                  <a:lnTo>
                    <a:pt x="0" y="413994"/>
                  </a:lnTo>
                  <a:lnTo>
                    <a:pt x="2785" y="462276"/>
                  </a:lnTo>
                  <a:lnTo>
                    <a:pt x="10934" y="508922"/>
                  </a:lnTo>
                  <a:lnTo>
                    <a:pt x="24135" y="553621"/>
                  </a:lnTo>
                  <a:lnTo>
                    <a:pt x="42079" y="596062"/>
                  </a:lnTo>
                  <a:lnTo>
                    <a:pt x="64455" y="635935"/>
                  </a:lnTo>
                  <a:lnTo>
                    <a:pt x="90951" y="672930"/>
                  </a:lnTo>
                  <a:lnTo>
                    <a:pt x="121258" y="706735"/>
                  </a:lnTo>
                  <a:lnTo>
                    <a:pt x="155064" y="737041"/>
                  </a:lnTo>
                  <a:lnTo>
                    <a:pt x="192059" y="763537"/>
                  </a:lnTo>
                  <a:lnTo>
                    <a:pt x="231932" y="785911"/>
                  </a:lnTo>
                  <a:lnTo>
                    <a:pt x="274373" y="803854"/>
                  </a:lnTo>
                  <a:lnTo>
                    <a:pt x="319070" y="817055"/>
                  </a:lnTo>
                  <a:lnTo>
                    <a:pt x="365714" y="825204"/>
                  </a:lnTo>
                  <a:lnTo>
                    <a:pt x="413994" y="827989"/>
                  </a:lnTo>
                  <a:lnTo>
                    <a:pt x="462276" y="825204"/>
                  </a:lnTo>
                  <a:lnTo>
                    <a:pt x="508922" y="817055"/>
                  </a:lnTo>
                  <a:lnTo>
                    <a:pt x="553622" y="803854"/>
                  </a:lnTo>
                  <a:lnTo>
                    <a:pt x="596064" y="785911"/>
                  </a:lnTo>
                  <a:lnTo>
                    <a:pt x="635939" y="763537"/>
                  </a:lnTo>
                  <a:lnTo>
                    <a:pt x="672935" y="737041"/>
                  </a:lnTo>
                  <a:lnTo>
                    <a:pt x="706742" y="706735"/>
                  </a:lnTo>
                  <a:lnTo>
                    <a:pt x="737049" y="672930"/>
                  </a:lnTo>
                  <a:lnTo>
                    <a:pt x="763546" y="635935"/>
                  </a:lnTo>
                  <a:lnTo>
                    <a:pt x="785921" y="596062"/>
                  </a:lnTo>
                  <a:lnTo>
                    <a:pt x="803865" y="553621"/>
                  </a:lnTo>
                  <a:lnTo>
                    <a:pt x="817067" y="508922"/>
                  </a:lnTo>
                  <a:lnTo>
                    <a:pt x="825216" y="462276"/>
                  </a:lnTo>
                  <a:lnTo>
                    <a:pt x="828001" y="413994"/>
                  </a:lnTo>
                  <a:lnTo>
                    <a:pt x="825216" y="365712"/>
                  </a:lnTo>
                  <a:lnTo>
                    <a:pt x="817067" y="319066"/>
                  </a:lnTo>
                  <a:lnTo>
                    <a:pt x="803865" y="274368"/>
                  </a:lnTo>
                  <a:lnTo>
                    <a:pt x="785921" y="231926"/>
                  </a:lnTo>
                  <a:lnTo>
                    <a:pt x="763546" y="192053"/>
                  </a:lnTo>
                  <a:lnTo>
                    <a:pt x="737049" y="155058"/>
                  </a:lnTo>
                  <a:lnTo>
                    <a:pt x="706742" y="121253"/>
                  </a:lnTo>
                  <a:lnTo>
                    <a:pt x="672935" y="90947"/>
                  </a:lnTo>
                  <a:lnTo>
                    <a:pt x="635939" y="64452"/>
                  </a:lnTo>
                  <a:lnTo>
                    <a:pt x="596064" y="42077"/>
                  </a:lnTo>
                  <a:lnTo>
                    <a:pt x="553622" y="24134"/>
                  </a:lnTo>
                  <a:lnTo>
                    <a:pt x="508922" y="10933"/>
                  </a:lnTo>
                  <a:lnTo>
                    <a:pt x="462276" y="2785"/>
                  </a:lnTo>
                  <a:lnTo>
                    <a:pt x="413994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 anchor="t"/>
            <a:lstStyle/>
            <a:p>
              <a:pPr algn="ctr"/>
              <a:br>
                <a:rPr lang="en-GB" sz="1100" dirty="0">
                  <a:solidFill>
                    <a:schemeClr val="bg1"/>
                  </a:solidFill>
                </a:rPr>
              </a:br>
              <a:r>
                <a:rPr lang="en-GB" sz="1100" dirty="0">
                  <a:solidFill>
                    <a:schemeClr val="bg1"/>
                  </a:solidFill>
                </a:rPr>
                <a:t>Public </a:t>
              </a:r>
              <a:br>
                <a:rPr lang="en-GB" sz="1100" dirty="0">
                  <a:solidFill>
                    <a:schemeClr val="bg1"/>
                  </a:solidFill>
                </a:rPr>
              </a:br>
              <a:r>
                <a:rPr lang="en-GB" sz="1100" dirty="0">
                  <a:solidFill>
                    <a:schemeClr val="bg1"/>
                  </a:solidFill>
                </a:rPr>
                <a:t>Service Providers</a:t>
              </a:r>
            </a:p>
          </p:txBody>
        </p:sp>
        <p:sp>
          <p:nvSpPr>
            <p:cNvPr id="138" name="Afgeronde rechthoek 114"/>
            <p:cNvSpPr/>
            <p:nvPr/>
          </p:nvSpPr>
          <p:spPr>
            <a:xfrm>
              <a:off x="10102995" y="4820168"/>
              <a:ext cx="929828" cy="284258"/>
            </a:xfrm>
            <a:prstGeom prst="roundRect">
              <a:avLst/>
            </a:prstGeom>
            <a:solidFill>
              <a:srgbClr val="012169"/>
            </a:solidFill>
            <a:ln w="12700">
              <a:solidFill>
                <a:srgbClr val="86BC2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SaaS</a:t>
              </a:r>
            </a:p>
          </p:txBody>
        </p:sp>
        <p:sp>
          <p:nvSpPr>
            <p:cNvPr id="139" name="object 50"/>
            <p:cNvSpPr txBox="1"/>
            <p:nvPr/>
          </p:nvSpPr>
          <p:spPr>
            <a:xfrm>
              <a:off x="9194357" y="4311687"/>
              <a:ext cx="722715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10" dirty="0">
                  <a:latin typeface="+mj-lt"/>
                  <a:cs typeface="Trebuchet MS"/>
                </a:rPr>
                <a:t>Purchase </a:t>
              </a:r>
              <a:r>
                <a:rPr sz="800" dirty="0">
                  <a:latin typeface="+mj-lt"/>
                  <a:cs typeface="Trebuchet MS"/>
                </a:rPr>
                <a:t>and </a:t>
              </a:r>
              <a:br>
                <a:rPr lang="nl-NL" sz="800" dirty="0">
                  <a:latin typeface="+mj-lt"/>
                  <a:cs typeface="Trebuchet MS"/>
                </a:rPr>
              </a:br>
              <a:r>
                <a:rPr sz="800" dirty="0">
                  <a:latin typeface="+mj-lt"/>
                  <a:cs typeface="Trebuchet MS"/>
                </a:rPr>
                <a:t>pass-through</a:t>
              </a:r>
              <a:br>
                <a:rPr lang="nl-NL" sz="800" dirty="0">
                  <a:latin typeface="+mj-lt"/>
                  <a:cs typeface="Trebuchet MS"/>
                </a:rPr>
              </a:br>
              <a:r>
                <a:rPr sz="800" dirty="0">
                  <a:latin typeface="+mj-lt"/>
                  <a:cs typeface="Trebuchet MS"/>
                </a:rPr>
                <a:t> of</a:t>
              </a:r>
              <a:r>
                <a:rPr sz="800" spc="-100" dirty="0">
                  <a:latin typeface="+mj-lt"/>
                  <a:cs typeface="Trebuchet MS"/>
                </a:rPr>
                <a:t> </a:t>
              </a:r>
              <a:r>
                <a:rPr sz="800" spc="-25" dirty="0">
                  <a:latin typeface="+mj-lt"/>
                  <a:cs typeface="Trebuchet MS"/>
                </a:rPr>
                <a:t>service</a:t>
              </a:r>
              <a:endParaRPr sz="800" dirty="0">
                <a:latin typeface="+mj-lt"/>
                <a:cs typeface="Trebuchet MS"/>
              </a:endParaRPr>
            </a:p>
          </p:txBody>
        </p:sp>
        <p:cxnSp>
          <p:nvCxnSpPr>
            <p:cNvPr id="143" name="Rechte verbindingslijn met pijl 118"/>
            <p:cNvCxnSpPr/>
            <p:nvPr/>
          </p:nvCxnSpPr>
          <p:spPr>
            <a:xfrm flipH="1">
              <a:off x="9194357" y="4799493"/>
              <a:ext cx="635762" cy="563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Rechte verbindingslijn met pijl 119"/>
            <p:cNvCxnSpPr/>
            <p:nvPr/>
          </p:nvCxnSpPr>
          <p:spPr>
            <a:xfrm flipH="1">
              <a:off x="1473117" y="3361465"/>
              <a:ext cx="359063" cy="347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Rechte verbindingslijn met pijl 128"/>
            <p:cNvCxnSpPr/>
            <p:nvPr/>
          </p:nvCxnSpPr>
          <p:spPr>
            <a:xfrm flipH="1">
              <a:off x="1476575" y="1875236"/>
              <a:ext cx="359063" cy="347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Rechte verbindingslijn met pijl 129"/>
            <p:cNvCxnSpPr/>
            <p:nvPr/>
          </p:nvCxnSpPr>
          <p:spPr>
            <a:xfrm flipH="1">
              <a:off x="1476092" y="4754718"/>
              <a:ext cx="359063" cy="347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bogen verbindingslijn 131"/>
            <p:cNvCxnSpPr/>
            <p:nvPr/>
          </p:nvCxnSpPr>
          <p:spPr>
            <a:xfrm rot="10800000" flipV="1">
              <a:off x="1473118" y="5393604"/>
              <a:ext cx="9102592" cy="275294"/>
            </a:xfrm>
            <a:prstGeom prst="bentConnector3">
              <a:avLst>
                <a:gd name="adj1" fmla="val -125"/>
              </a:avLst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bject 48"/>
            <p:cNvSpPr txBox="1"/>
            <p:nvPr/>
          </p:nvSpPr>
          <p:spPr>
            <a:xfrm>
              <a:off x="9185297" y="5332399"/>
              <a:ext cx="1098186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GB" sz="1200" spc="-40" dirty="0">
                  <a:latin typeface="Gill Sans MT"/>
                  <a:cs typeface="Gill Sans MT"/>
                </a:rPr>
                <a:t>To be avoided</a:t>
              </a:r>
              <a:endParaRPr lang="en-GB" sz="1200" dirty="0">
                <a:latin typeface="Gill Sans MT"/>
                <a:cs typeface="Gill Sans MT"/>
              </a:endParaRPr>
            </a:p>
          </p:txBody>
        </p:sp>
        <p:sp>
          <p:nvSpPr>
            <p:cNvPr id="151" name="object 34"/>
            <p:cNvSpPr/>
            <p:nvPr/>
          </p:nvSpPr>
          <p:spPr>
            <a:xfrm>
              <a:off x="9467954" y="5584013"/>
              <a:ext cx="187200" cy="187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600">
                <a:solidFill>
                  <a:schemeClr val="bg1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61F52D-1324-B249-972B-AF35774E2E1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267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1" name="Group 1"/>
          <p:cNvGrpSpPr>
            <a:grpSpLocks/>
          </p:cNvGrpSpPr>
          <p:nvPr/>
        </p:nvGrpSpPr>
        <p:grpSpPr bwMode="auto">
          <a:xfrm>
            <a:off x="885032" y="1148557"/>
            <a:ext cx="10300494" cy="4396582"/>
            <a:chOff x="1770063" y="2297113"/>
            <a:chExt cx="20600988" cy="8793163"/>
          </a:xfrm>
        </p:grpSpPr>
        <p:grpSp>
          <p:nvGrpSpPr>
            <p:cNvPr id="5122" name="Group 251"/>
            <p:cNvGrpSpPr>
              <a:grpSpLocks/>
            </p:cNvGrpSpPr>
            <p:nvPr/>
          </p:nvGrpSpPr>
          <p:grpSpPr bwMode="auto">
            <a:xfrm>
              <a:off x="1770063" y="2297113"/>
              <a:ext cx="4938713" cy="8793163"/>
              <a:chOff x="0" y="0"/>
              <a:chExt cx="4938852" cy="8792531"/>
            </a:xfrm>
          </p:grpSpPr>
          <p:sp>
            <p:nvSpPr>
              <p:cNvPr id="5162" name="Shape 238"/>
              <p:cNvSpPr>
                <a:spLocks/>
              </p:cNvSpPr>
              <p:nvPr/>
            </p:nvSpPr>
            <p:spPr bwMode="auto">
              <a:xfrm>
                <a:off x="0" y="1312333"/>
                <a:ext cx="4938852" cy="7480198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21600" y="4"/>
                    </a:moveTo>
                    <a:lnTo>
                      <a:pt x="21600" y="20759"/>
                    </a:lnTo>
                    <a:cubicBezTo>
                      <a:pt x="21600" y="20880"/>
                      <a:pt x="21600" y="20971"/>
                      <a:pt x="21592" y="21048"/>
                    </a:cubicBezTo>
                    <a:cubicBezTo>
                      <a:pt x="21584" y="21124"/>
                      <a:pt x="21569" y="21188"/>
                      <a:pt x="21538" y="21253"/>
                    </a:cubicBezTo>
                    <a:cubicBezTo>
                      <a:pt x="21498" y="21324"/>
                      <a:pt x="21436" y="21387"/>
                      <a:pt x="21357" y="21440"/>
                    </a:cubicBezTo>
                    <a:cubicBezTo>
                      <a:pt x="21278" y="21492"/>
                      <a:pt x="21182" y="21533"/>
                      <a:pt x="21074" y="21559"/>
                    </a:cubicBezTo>
                    <a:cubicBezTo>
                      <a:pt x="20975" y="21579"/>
                      <a:pt x="20880" y="21590"/>
                      <a:pt x="20763" y="21595"/>
                    </a:cubicBezTo>
                    <a:cubicBezTo>
                      <a:pt x="20645" y="21600"/>
                      <a:pt x="20506" y="21600"/>
                      <a:pt x="20321" y="21600"/>
                    </a:cubicBezTo>
                    <a:lnTo>
                      <a:pt x="1274" y="21600"/>
                    </a:lnTo>
                    <a:cubicBezTo>
                      <a:pt x="1091" y="21600"/>
                      <a:pt x="953" y="21600"/>
                      <a:pt x="837" y="21595"/>
                    </a:cubicBezTo>
                    <a:cubicBezTo>
                      <a:pt x="720" y="21590"/>
                      <a:pt x="625" y="21579"/>
                      <a:pt x="526" y="21559"/>
                    </a:cubicBezTo>
                    <a:cubicBezTo>
                      <a:pt x="418" y="21533"/>
                      <a:pt x="322" y="21492"/>
                      <a:pt x="243" y="21440"/>
                    </a:cubicBezTo>
                    <a:cubicBezTo>
                      <a:pt x="164" y="21387"/>
                      <a:pt x="102" y="21324"/>
                      <a:pt x="62" y="21253"/>
                    </a:cubicBezTo>
                    <a:cubicBezTo>
                      <a:pt x="31" y="21188"/>
                      <a:pt x="16" y="21124"/>
                      <a:pt x="8" y="21047"/>
                    </a:cubicBezTo>
                    <a:cubicBezTo>
                      <a:pt x="0" y="20970"/>
                      <a:pt x="0" y="20878"/>
                      <a:pt x="0" y="20755"/>
                    </a:cubicBezTo>
                    <a:lnTo>
                      <a:pt x="0" y="0"/>
                    </a:lnTo>
                    <a:lnTo>
                      <a:pt x="21600" y="4"/>
                    </a:lnTo>
                    <a:close/>
                  </a:path>
                </a:pathLst>
              </a:custGeom>
              <a:solidFill>
                <a:srgbClr val="E4E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/>
              <a:p>
                <a:endParaRPr lang="en-GB" sz="900" dirty="0"/>
              </a:p>
            </p:txBody>
          </p:sp>
          <p:sp>
            <p:nvSpPr>
              <p:cNvPr id="5163" name="Shape 239"/>
              <p:cNvSpPr>
                <a:spLocks/>
              </p:cNvSpPr>
              <p:nvPr/>
            </p:nvSpPr>
            <p:spPr bwMode="auto">
              <a:xfrm rot="10800000">
                <a:off x="0" y="0"/>
                <a:ext cx="4938852" cy="1320697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21600" y="21"/>
                    </a:moveTo>
                    <a:lnTo>
                      <a:pt x="21600" y="16837"/>
                    </a:lnTo>
                    <a:cubicBezTo>
                      <a:pt x="21600" y="17520"/>
                      <a:pt x="21600" y="18035"/>
                      <a:pt x="21592" y="18471"/>
                    </a:cubicBezTo>
                    <a:cubicBezTo>
                      <a:pt x="21584" y="18907"/>
                      <a:pt x="21569" y="19264"/>
                      <a:pt x="21538" y="19632"/>
                    </a:cubicBezTo>
                    <a:cubicBezTo>
                      <a:pt x="21498" y="20035"/>
                      <a:pt x="21436" y="20396"/>
                      <a:pt x="21357" y="20692"/>
                    </a:cubicBezTo>
                    <a:cubicBezTo>
                      <a:pt x="21278" y="20988"/>
                      <a:pt x="21182" y="21220"/>
                      <a:pt x="21074" y="21367"/>
                    </a:cubicBezTo>
                    <a:cubicBezTo>
                      <a:pt x="20975" y="21483"/>
                      <a:pt x="20880" y="21542"/>
                      <a:pt x="20763" y="21571"/>
                    </a:cubicBezTo>
                    <a:cubicBezTo>
                      <a:pt x="20645" y="21600"/>
                      <a:pt x="20506" y="21600"/>
                      <a:pt x="20321" y="21600"/>
                    </a:cubicBezTo>
                    <a:lnTo>
                      <a:pt x="1274" y="21600"/>
                    </a:lnTo>
                    <a:cubicBezTo>
                      <a:pt x="1091" y="21600"/>
                      <a:pt x="953" y="21600"/>
                      <a:pt x="837" y="21571"/>
                    </a:cubicBezTo>
                    <a:cubicBezTo>
                      <a:pt x="720" y="21542"/>
                      <a:pt x="625" y="21483"/>
                      <a:pt x="526" y="21367"/>
                    </a:cubicBezTo>
                    <a:cubicBezTo>
                      <a:pt x="418" y="21220"/>
                      <a:pt x="322" y="20988"/>
                      <a:pt x="243" y="20692"/>
                    </a:cubicBezTo>
                    <a:cubicBezTo>
                      <a:pt x="164" y="20396"/>
                      <a:pt x="102" y="20035"/>
                      <a:pt x="62" y="19632"/>
                    </a:cubicBezTo>
                    <a:cubicBezTo>
                      <a:pt x="31" y="19264"/>
                      <a:pt x="16" y="18907"/>
                      <a:pt x="8" y="18468"/>
                    </a:cubicBezTo>
                    <a:cubicBezTo>
                      <a:pt x="0" y="18029"/>
                      <a:pt x="0" y="17509"/>
                      <a:pt x="0" y="16816"/>
                    </a:cubicBezTo>
                    <a:lnTo>
                      <a:pt x="0" y="0"/>
                    </a:lnTo>
                    <a:lnTo>
                      <a:pt x="21600" y="21"/>
                    </a:lnTo>
                    <a:close/>
                  </a:path>
                </a:pathLst>
              </a:custGeom>
              <a:solidFill>
                <a:srgbClr val="945200">
                  <a:alpha val="6705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/>
              <a:p>
                <a:endParaRPr lang="en-GB" sz="900" dirty="0"/>
              </a:p>
            </p:txBody>
          </p:sp>
          <p:sp>
            <p:nvSpPr>
              <p:cNvPr id="5164" name="Shape 240"/>
              <p:cNvSpPr>
                <a:spLocks noChangeArrowheads="1"/>
              </p:cNvSpPr>
              <p:nvPr/>
            </p:nvSpPr>
            <p:spPr bwMode="auto">
              <a:xfrm>
                <a:off x="417930" y="270527"/>
                <a:ext cx="4102995" cy="779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eaLnBrk="1"/>
                <a:r>
                  <a:rPr lang="en-GB" altLang="nl-NL" sz="2200" dirty="0">
                    <a:solidFill>
                      <a:srgbClr val="FFFFFF"/>
                    </a:solidFill>
                  </a:rPr>
                  <a:t>Bronze</a:t>
                </a:r>
              </a:p>
            </p:txBody>
          </p:sp>
          <p:grpSp>
            <p:nvGrpSpPr>
              <p:cNvPr id="5165" name="Group 243"/>
              <p:cNvGrpSpPr>
                <a:grpSpLocks/>
              </p:cNvGrpSpPr>
              <p:nvPr/>
            </p:nvGrpSpPr>
            <p:grpSpPr bwMode="auto">
              <a:xfrm>
                <a:off x="785744" y="1602113"/>
                <a:ext cx="4153105" cy="1395153"/>
                <a:chOff x="-261270" y="-5425"/>
                <a:chExt cx="4153104" cy="1395151"/>
              </a:xfrm>
            </p:grpSpPr>
            <p:sp>
              <p:nvSpPr>
                <p:cNvPr id="5173" name="Shape 241"/>
                <p:cNvSpPr>
                  <a:spLocks noChangeArrowheads="1"/>
                </p:cNvSpPr>
                <p:nvPr/>
              </p:nvSpPr>
              <p:spPr bwMode="auto">
                <a:xfrm>
                  <a:off x="529164" y="-5425"/>
                  <a:ext cx="3362670" cy="13951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wrap="square" lIns="25400" tIns="25400" rIns="25400" bIns="25400" anchor="ctr">
                  <a:spAutoFit/>
                </a:bodyPr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eaLnBrk="1"/>
                  <a:r>
                    <a:rPr lang="en-GB" altLang="nl-NL" sz="4200" b="1" dirty="0">
                      <a:solidFill>
                        <a:srgbClr val="945200"/>
                      </a:solidFill>
                      <a:latin typeface="Helvetica" charset="0"/>
                      <a:sym typeface="Helvetica" charset="0"/>
                    </a:rPr>
                    <a:t> 90</a:t>
                  </a:r>
                  <a:r>
                    <a:rPr lang="en-GB" altLang="nl-NL" sz="4200" b="1" baseline="30000" dirty="0">
                      <a:solidFill>
                        <a:srgbClr val="945200"/>
                      </a:solidFill>
                      <a:latin typeface="Helvetica" charset="0"/>
                      <a:sym typeface="Helvetica" charset="0"/>
                    </a:rPr>
                    <a:t>*</a:t>
                  </a:r>
                </a:p>
              </p:txBody>
            </p:sp>
            <p:sp>
              <p:nvSpPr>
                <p:cNvPr id="5174" name="Shape 242"/>
                <p:cNvSpPr>
                  <a:spLocks noChangeArrowheads="1"/>
                </p:cNvSpPr>
                <p:nvPr/>
              </p:nvSpPr>
              <p:spPr bwMode="auto">
                <a:xfrm>
                  <a:off x="-261270" y="176840"/>
                  <a:ext cx="872282" cy="641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25400" tIns="25400" rIns="25400" bIns="25400" anchor="ctr">
                  <a:spAutoFit/>
                </a:bodyPr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r" eaLnBrk="1"/>
                  <a:r>
                    <a:rPr lang="en-GB" altLang="nl-NL" sz="1750" b="1" dirty="0">
                      <a:solidFill>
                        <a:srgbClr val="945200"/>
                      </a:solidFill>
                      <a:latin typeface="Helvetica" charset="0"/>
                      <a:sym typeface="Helvetica" charset="0"/>
                    </a:rPr>
                    <a:t>€</a:t>
                  </a:r>
                </a:p>
              </p:txBody>
            </p:sp>
          </p:grpSp>
          <p:sp>
            <p:nvSpPr>
              <p:cNvPr id="5166" name="Shape 244"/>
              <p:cNvSpPr>
                <a:spLocks noChangeArrowheads="1"/>
              </p:cNvSpPr>
              <p:nvPr/>
            </p:nvSpPr>
            <p:spPr bwMode="auto">
              <a:xfrm>
                <a:off x="1724194" y="2894350"/>
                <a:ext cx="1567782" cy="487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>
                  <a:spcBef>
                    <a:spcPts val="2950"/>
                  </a:spcBef>
                </a:pPr>
                <a:r>
                  <a:rPr lang="en-GB" altLang="nl-NL" sz="1250" dirty="0">
                    <a:solidFill>
                      <a:srgbClr val="945200"/>
                    </a:solidFill>
                  </a:rPr>
                  <a:t>per month</a:t>
                </a:r>
              </a:p>
            </p:txBody>
          </p:sp>
          <p:sp>
            <p:nvSpPr>
              <p:cNvPr id="5167" name="Shape 245"/>
              <p:cNvSpPr>
                <a:spLocks noChangeArrowheads="1"/>
              </p:cNvSpPr>
              <p:nvPr/>
            </p:nvSpPr>
            <p:spPr bwMode="auto">
              <a:xfrm>
                <a:off x="523875" y="3680335"/>
                <a:ext cx="3892221" cy="2872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>
                  <a:spcBef>
                    <a:spcPts val="2000"/>
                  </a:spcBef>
                </a:pPr>
                <a:r>
                  <a:rPr lang="en-GB" altLang="nl-NL" sz="1000" dirty="0">
                    <a:solidFill>
                      <a:srgbClr val="404040"/>
                    </a:solidFill>
                  </a:rPr>
                  <a:t>Operations Self Service Portal</a:t>
                </a:r>
              </a:p>
              <a:p>
                <a:pPr algn="ctr">
                  <a:spcBef>
                    <a:spcPts val="2000"/>
                  </a:spcBef>
                </a:pPr>
                <a:r>
                  <a:rPr lang="en-GB" altLang="nl-NL" sz="1000" dirty="0">
                    <a:solidFill>
                      <a:srgbClr val="404040"/>
                    </a:solidFill>
                  </a:rPr>
                  <a:t>Best Effort Support</a:t>
                </a:r>
              </a:p>
              <a:p>
                <a:pPr algn="ctr">
                  <a:spcBef>
                    <a:spcPts val="2000"/>
                  </a:spcBef>
                </a:pPr>
                <a:r>
                  <a:rPr lang="en-GB" altLang="nl-NL" sz="1000" dirty="0">
                    <a:solidFill>
                      <a:srgbClr val="404040"/>
                    </a:solidFill>
                  </a:rPr>
                  <a:t>Cost Inside </a:t>
                </a:r>
              </a:p>
              <a:p>
                <a:pPr algn="ctr">
                  <a:spcBef>
                    <a:spcPts val="2000"/>
                  </a:spcBef>
                </a:pPr>
                <a:r>
                  <a:rPr lang="en-GB" altLang="nl-NL" sz="1000" dirty="0">
                    <a:solidFill>
                      <a:srgbClr val="404040"/>
                    </a:solidFill>
                  </a:rPr>
                  <a:t>Security Scanning</a:t>
                </a:r>
              </a:p>
            </p:txBody>
          </p:sp>
          <p:sp>
            <p:nvSpPr>
              <p:cNvPr id="5168" name="Shape 246"/>
              <p:cNvSpPr>
                <a:spLocks noChangeShapeType="1"/>
              </p:cNvSpPr>
              <p:nvPr/>
            </p:nvSpPr>
            <p:spPr bwMode="auto">
              <a:xfrm>
                <a:off x="609600" y="4306189"/>
                <a:ext cx="3719652" cy="1"/>
              </a:xfrm>
              <a:prstGeom prst="line">
                <a:avLst/>
              </a:prstGeom>
              <a:noFill/>
              <a:ln w="12700">
                <a:solidFill>
                  <a:srgbClr val="D3DBE3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25400" tIns="25400" rIns="25400" bIns="25400" anchor="ctr"/>
              <a:lstStyle/>
              <a:p>
                <a:endParaRPr lang="en-GB" sz="900" dirty="0"/>
              </a:p>
            </p:txBody>
          </p:sp>
          <p:sp>
            <p:nvSpPr>
              <p:cNvPr id="5169" name="Shape 247"/>
              <p:cNvSpPr>
                <a:spLocks noChangeShapeType="1"/>
              </p:cNvSpPr>
              <p:nvPr/>
            </p:nvSpPr>
            <p:spPr bwMode="auto">
              <a:xfrm>
                <a:off x="609600" y="5145726"/>
                <a:ext cx="3719652" cy="1"/>
              </a:xfrm>
              <a:prstGeom prst="line">
                <a:avLst/>
              </a:prstGeom>
              <a:noFill/>
              <a:ln w="12700">
                <a:solidFill>
                  <a:srgbClr val="D3DBE3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25400" tIns="25400" rIns="25400" bIns="25400" anchor="ctr"/>
              <a:lstStyle/>
              <a:p>
                <a:endParaRPr lang="en-GB" sz="900" dirty="0"/>
              </a:p>
            </p:txBody>
          </p:sp>
          <p:sp>
            <p:nvSpPr>
              <p:cNvPr id="5170" name="Shape 248"/>
              <p:cNvSpPr>
                <a:spLocks noChangeShapeType="1"/>
              </p:cNvSpPr>
              <p:nvPr/>
            </p:nvSpPr>
            <p:spPr bwMode="auto">
              <a:xfrm>
                <a:off x="609600" y="5968971"/>
                <a:ext cx="3719652" cy="1"/>
              </a:xfrm>
              <a:prstGeom prst="line">
                <a:avLst/>
              </a:prstGeom>
              <a:noFill/>
              <a:ln w="12700">
                <a:solidFill>
                  <a:srgbClr val="D3DBE3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25400" tIns="25400" rIns="25400" bIns="25400" anchor="ctr"/>
              <a:lstStyle/>
              <a:p>
                <a:endParaRPr lang="en-GB" sz="900" dirty="0"/>
              </a:p>
            </p:txBody>
          </p:sp>
          <p:sp>
            <p:nvSpPr>
              <p:cNvPr id="5171" name="Shape 249"/>
              <p:cNvSpPr>
                <a:spLocks noChangeArrowheads="1"/>
              </p:cNvSpPr>
              <p:nvPr/>
            </p:nvSpPr>
            <p:spPr bwMode="auto">
              <a:xfrm>
                <a:off x="1212638" y="7419704"/>
                <a:ext cx="2513578" cy="487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>
                  <a:spcBef>
                    <a:spcPts val="2950"/>
                  </a:spcBef>
                </a:pPr>
                <a:r>
                  <a:rPr lang="en-GB" altLang="nl-NL" sz="1250" dirty="0">
                    <a:solidFill>
                      <a:srgbClr val="945200"/>
                    </a:solidFill>
                  </a:rPr>
                  <a:t>more information</a:t>
                </a:r>
              </a:p>
            </p:txBody>
          </p:sp>
          <p:sp>
            <p:nvSpPr>
              <p:cNvPr id="5172" name="Shape 250"/>
              <p:cNvSpPr>
                <a:spLocks noChangeArrowheads="1"/>
              </p:cNvSpPr>
              <p:nvPr/>
            </p:nvSpPr>
            <p:spPr bwMode="auto">
              <a:xfrm>
                <a:off x="615950" y="7219510"/>
                <a:ext cx="3706952" cy="913063"/>
              </a:xfrm>
              <a:prstGeom prst="roundRect">
                <a:avLst>
                  <a:gd name="adj" fmla="val 14199"/>
                </a:avLst>
              </a:prstGeom>
              <a:noFill/>
              <a:ln w="12700">
                <a:solidFill>
                  <a:srgbClr val="945200">
                    <a:alpha val="68000"/>
                  </a:srgbClr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eaLnBrk="1"/>
                <a:endParaRPr lang="en-GB" altLang="nl-NL" sz="16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123" name="Group 264"/>
            <p:cNvGrpSpPr>
              <a:grpSpLocks/>
            </p:cNvGrpSpPr>
            <p:nvPr/>
          </p:nvGrpSpPr>
          <p:grpSpPr bwMode="auto">
            <a:xfrm>
              <a:off x="6991350" y="2297113"/>
              <a:ext cx="4938714" cy="8793163"/>
              <a:chOff x="0" y="0"/>
              <a:chExt cx="4938852" cy="8792531"/>
            </a:xfrm>
          </p:grpSpPr>
          <p:sp>
            <p:nvSpPr>
              <p:cNvPr id="5150" name="Shape 252"/>
              <p:cNvSpPr>
                <a:spLocks/>
              </p:cNvSpPr>
              <p:nvPr/>
            </p:nvSpPr>
            <p:spPr bwMode="auto">
              <a:xfrm>
                <a:off x="0" y="1312333"/>
                <a:ext cx="4938852" cy="7480198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21600" y="4"/>
                    </a:moveTo>
                    <a:lnTo>
                      <a:pt x="21600" y="20759"/>
                    </a:lnTo>
                    <a:cubicBezTo>
                      <a:pt x="21600" y="20880"/>
                      <a:pt x="21600" y="20971"/>
                      <a:pt x="21592" y="21048"/>
                    </a:cubicBezTo>
                    <a:cubicBezTo>
                      <a:pt x="21584" y="21124"/>
                      <a:pt x="21569" y="21188"/>
                      <a:pt x="21538" y="21253"/>
                    </a:cubicBezTo>
                    <a:cubicBezTo>
                      <a:pt x="21498" y="21324"/>
                      <a:pt x="21436" y="21387"/>
                      <a:pt x="21357" y="21440"/>
                    </a:cubicBezTo>
                    <a:cubicBezTo>
                      <a:pt x="21278" y="21492"/>
                      <a:pt x="21182" y="21533"/>
                      <a:pt x="21074" y="21559"/>
                    </a:cubicBezTo>
                    <a:cubicBezTo>
                      <a:pt x="20975" y="21579"/>
                      <a:pt x="20880" y="21590"/>
                      <a:pt x="20763" y="21595"/>
                    </a:cubicBezTo>
                    <a:cubicBezTo>
                      <a:pt x="20645" y="21600"/>
                      <a:pt x="20506" y="21600"/>
                      <a:pt x="20321" y="21600"/>
                    </a:cubicBezTo>
                    <a:lnTo>
                      <a:pt x="1274" y="21600"/>
                    </a:lnTo>
                    <a:cubicBezTo>
                      <a:pt x="1091" y="21600"/>
                      <a:pt x="953" y="21600"/>
                      <a:pt x="837" y="21595"/>
                    </a:cubicBezTo>
                    <a:cubicBezTo>
                      <a:pt x="720" y="21590"/>
                      <a:pt x="625" y="21579"/>
                      <a:pt x="526" y="21559"/>
                    </a:cubicBezTo>
                    <a:cubicBezTo>
                      <a:pt x="418" y="21533"/>
                      <a:pt x="322" y="21492"/>
                      <a:pt x="243" y="21440"/>
                    </a:cubicBezTo>
                    <a:cubicBezTo>
                      <a:pt x="164" y="21387"/>
                      <a:pt x="102" y="21324"/>
                      <a:pt x="62" y="21253"/>
                    </a:cubicBezTo>
                    <a:cubicBezTo>
                      <a:pt x="31" y="21188"/>
                      <a:pt x="16" y="21124"/>
                      <a:pt x="8" y="21047"/>
                    </a:cubicBezTo>
                    <a:cubicBezTo>
                      <a:pt x="0" y="20970"/>
                      <a:pt x="0" y="20878"/>
                      <a:pt x="0" y="20755"/>
                    </a:cubicBezTo>
                    <a:lnTo>
                      <a:pt x="0" y="0"/>
                    </a:lnTo>
                    <a:lnTo>
                      <a:pt x="21600" y="4"/>
                    </a:lnTo>
                    <a:close/>
                  </a:path>
                </a:pathLst>
              </a:custGeom>
              <a:solidFill>
                <a:srgbClr val="E4E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/>
              <a:p>
                <a:endParaRPr lang="en-GB" sz="900" dirty="0"/>
              </a:p>
            </p:txBody>
          </p:sp>
          <p:sp>
            <p:nvSpPr>
              <p:cNvPr id="5151" name="Shape 253"/>
              <p:cNvSpPr>
                <a:spLocks/>
              </p:cNvSpPr>
              <p:nvPr/>
            </p:nvSpPr>
            <p:spPr bwMode="auto">
              <a:xfrm rot="10800000">
                <a:off x="0" y="0"/>
                <a:ext cx="4938852" cy="1320697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21600" y="21"/>
                    </a:moveTo>
                    <a:lnTo>
                      <a:pt x="21600" y="16837"/>
                    </a:lnTo>
                    <a:cubicBezTo>
                      <a:pt x="21600" y="17520"/>
                      <a:pt x="21600" y="18035"/>
                      <a:pt x="21592" y="18471"/>
                    </a:cubicBezTo>
                    <a:cubicBezTo>
                      <a:pt x="21584" y="18907"/>
                      <a:pt x="21569" y="19264"/>
                      <a:pt x="21538" y="19632"/>
                    </a:cubicBezTo>
                    <a:cubicBezTo>
                      <a:pt x="21498" y="20035"/>
                      <a:pt x="21436" y="20396"/>
                      <a:pt x="21357" y="20692"/>
                    </a:cubicBezTo>
                    <a:cubicBezTo>
                      <a:pt x="21278" y="20988"/>
                      <a:pt x="21182" y="21220"/>
                      <a:pt x="21074" y="21367"/>
                    </a:cubicBezTo>
                    <a:cubicBezTo>
                      <a:pt x="20975" y="21483"/>
                      <a:pt x="20880" y="21542"/>
                      <a:pt x="20763" y="21571"/>
                    </a:cubicBezTo>
                    <a:cubicBezTo>
                      <a:pt x="20645" y="21600"/>
                      <a:pt x="20506" y="21600"/>
                      <a:pt x="20321" y="21600"/>
                    </a:cubicBezTo>
                    <a:lnTo>
                      <a:pt x="1274" y="21600"/>
                    </a:lnTo>
                    <a:cubicBezTo>
                      <a:pt x="1091" y="21600"/>
                      <a:pt x="953" y="21600"/>
                      <a:pt x="837" y="21571"/>
                    </a:cubicBezTo>
                    <a:cubicBezTo>
                      <a:pt x="720" y="21542"/>
                      <a:pt x="625" y="21483"/>
                      <a:pt x="526" y="21367"/>
                    </a:cubicBezTo>
                    <a:cubicBezTo>
                      <a:pt x="418" y="21220"/>
                      <a:pt x="322" y="20988"/>
                      <a:pt x="243" y="20692"/>
                    </a:cubicBezTo>
                    <a:cubicBezTo>
                      <a:pt x="164" y="20396"/>
                      <a:pt x="102" y="20035"/>
                      <a:pt x="62" y="19632"/>
                    </a:cubicBezTo>
                    <a:cubicBezTo>
                      <a:pt x="31" y="19264"/>
                      <a:pt x="16" y="18907"/>
                      <a:pt x="8" y="18468"/>
                    </a:cubicBezTo>
                    <a:cubicBezTo>
                      <a:pt x="0" y="18029"/>
                      <a:pt x="0" y="17509"/>
                      <a:pt x="0" y="16816"/>
                    </a:cubicBezTo>
                    <a:lnTo>
                      <a:pt x="0" y="0"/>
                    </a:lnTo>
                    <a:lnTo>
                      <a:pt x="21600" y="21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/>
              <a:p>
                <a:endParaRPr lang="en-GB" sz="900" dirty="0"/>
              </a:p>
            </p:txBody>
          </p:sp>
          <p:sp>
            <p:nvSpPr>
              <p:cNvPr id="5152" name="Shape 254"/>
              <p:cNvSpPr>
                <a:spLocks noChangeArrowheads="1"/>
              </p:cNvSpPr>
              <p:nvPr/>
            </p:nvSpPr>
            <p:spPr bwMode="auto">
              <a:xfrm>
                <a:off x="417930" y="270527"/>
                <a:ext cx="4102995" cy="779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eaLnBrk="1"/>
                <a:r>
                  <a:rPr lang="en-GB" altLang="nl-NL" sz="2200" dirty="0">
                    <a:solidFill>
                      <a:srgbClr val="FFFFFF"/>
                    </a:solidFill>
                  </a:rPr>
                  <a:t>Silver</a:t>
                </a:r>
              </a:p>
            </p:txBody>
          </p:sp>
          <p:sp>
            <p:nvSpPr>
              <p:cNvPr id="5153" name="Shape 255"/>
              <p:cNvSpPr>
                <a:spLocks noChangeArrowheads="1"/>
              </p:cNvSpPr>
              <p:nvPr/>
            </p:nvSpPr>
            <p:spPr bwMode="auto">
              <a:xfrm>
                <a:off x="1576178" y="1602113"/>
                <a:ext cx="3362674" cy="1395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wrap="square"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eaLnBrk="1"/>
                <a:r>
                  <a:rPr lang="en-GB" altLang="nl-NL" sz="4200" b="1" dirty="0">
                    <a:solidFill>
                      <a:schemeClr val="bg1">
                        <a:lumMod val="50000"/>
                      </a:schemeClr>
                    </a:solidFill>
                    <a:latin typeface="Helvetica" charset="0"/>
                    <a:sym typeface="Helvetica" charset="0"/>
                  </a:rPr>
                  <a:t>140</a:t>
                </a:r>
                <a:r>
                  <a:rPr lang="en-GB" altLang="nl-NL" sz="4200" b="1" baseline="30000" dirty="0">
                    <a:solidFill>
                      <a:schemeClr val="bg1">
                        <a:lumMod val="50000"/>
                      </a:schemeClr>
                    </a:solidFill>
                    <a:latin typeface="Helvetica" charset="0"/>
                    <a:sym typeface="Helvetica" charset="0"/>
                  </a:rPr>
                  <a:t>*</a:t>
                </a:r>
              </a:p>
            </p:txBody>
          </p:sp>
          <p:sp>
            <p:nvSpPr>
              <p:cNvPr id="5154" name="Shape 256"/>
              <p:cNvSpPr>
                <a:spLocks noChangeArrowheads="1"/>
              </p:cNvSpPr>
              <p:nvPr/>
            </p:nvSpPr>
            <p:spPr bwMode="auto">
              <a:xfrm>
                <a:off x="785746" y="1784378"/>
                <a:ext cx="872282" cy="641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r" eaLnBrk="1"/>
                <a:r>
                  <a:rPr lang="en-GB" altLang="nl-NL" sz="1750" b="1" dirty="0">
                    <a:solidFill>
                      <a:schemeClr val="bg1">
                        <a:lumMod val="50000"/>
                      </a:schemeClr>
                    </a:solidFill>
                    <a:latin typeface="Helvetica" charset="0"/>
                    <a:sym typeface="Helvetica" charset="0"/>
                  </a:rPr>
                  <a:t>€</a:t>
                </a:r>
              </a:p>
            </p:txBody>
          </p:sp>
          <p:sp>
            <p:nvSpPr>
              <p:cNvPr id="5155" name="Shape 257"/>
              <p:cNvSpPr>
                <a:spLocks noChangeArrowheads="1"/>
              </p:cNvSpPr>
              <p:nvPr/>
            </p:nvSpPr>
            <p:spPr bwMode="auto">
              <a:xfrm>
                <a:off x="1724194" y="2894350"/>
                <a:ext cx="1567782" cy="487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>
                  <a:spcBef>
                    <a:spcPts val="2950"/>
                  </a:spcBef>
                </a:pPr>
                <a:r>
                  <a:rPr lang="en-GB" altLang="nl-NL" sz="1250" dirty="0">
                    <a:solidFill>
                      <a:schemeClr val="bg1">
                        <a:lumMod val="50000"/>
                      </a:schemeClr>
                    </a:solidFill>
                  </a:rPr>
                  <a:t>per month</a:t>
                </a:r>
              </a:p>
            </p:txBody>
          </p:sp>
          <p:sp>
            <p:nvSpPr>
              <p:cNvPr id="5156" name="Shape 258"/>
              <p:cNvSpPr>
                <a:spLocks noChangeArrowheads="1"/>
              </p:cNvSpPr>
              <p:nvPr/>
            </p:nvSpPr>
            <p:spPr bwMode="auto">
              <a:xfrm>
                <a:off x="523875" y="3680335"/>
                <a:ext cx="3892221" cy="2872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>
                  <a:spcBef>
                    <a:spcPts val="2000"/>
                  </a:spcBef>
                </a:pPr>
                <a:r>
                  <a:rPr lang="en-GB" altLang="nl-NL" sz="1000" dirty="0">
                    <a:solidFill>
                      <a:srgbClr val="404040"/>
                    </a:solidFill>
                  </a:rPr>
                  <a:t> All of Bronze</a:t>
                </a:r>
              </a:p>
              <a:p>
                <a:pPr algn="ctr">
                  <a:spcBef>
                    <a:spcPts val="2000"/>
                  </a:spcBef>
                </a:pPr>
                <a:r>
                  <a:rPr lang="en-GB" altLang="nl-NL" sz="1000" dirty="0">
                    <a:solidFill>
                      <a:srgbClr val="404040"/>
                    </a:solidFill>
                  </a:rPr>
                  <a:t> Next Work Day Support</a:t>
                </a:r>
              </a:p>
              <a:p>
                <a:pPr algn="ctr">
                  <a:spcBef>
                    <a:spcPts val="2000"/>
                  </a:spcBef>
                </a:pPr>
                <a:r>
                  <a:rPr lang="en-GB" altLang="nl-NL" sz="1000" dirty="0">
                    <a:solidFill>
                      <a:srgbClr val="404040"/>
                    </a:solidFill>
                  </a:rPr>
                  <a:t>Resource Usage Advice </a:t>
                </a:r>
              </a:p>
              <a:p>
                <a:pPr algn="ctr">
                  <a:spcBef>
                    <a:spcPts val="2000"/>
                  </a:spcBef>
                </a:pPr>
                <a:r>
                  <a:rPr lang="en-GB" altLang="nl-NL" sz="1000" dirty="0">
                    <a:solidFill>
                      <a:srgbClr val="404040"/>
                    </a:solidFill>
                  </a:rPr>
                  <a:t>System Monitoring</a:t>
                </a:r>
              </a:p>
            </p:txBody>
          </p:sp>
          <p:sp>
            <p:nvSpPr>
              <p:cNvPr id="5157" name="Shape 259"/>
              <p:cNvSpPr>
                <a:spLocks noChangeShapeType="1"/>
              </p:cNvSpPr>
              <p:nvPr/>
            </p:nvSpPr>
            <p:spPr bwMode="auto">
              <a:xfrm>
                <a:off x="609600" y="4306189"/>
                <a:ext cx="3719652" cy="1"/>
              </a:xfrm>
              <a:prstGeom prst="line">
                <a:avLst/>
              </a:prstGeom>
              <a:noFill/>
              <a:ln w="12700">
                <a:solidFill>
                  <a:srgbClr val="D3DBE3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25400" tIns="25400" rIns="25400" bIns="25400" anchor="ctr"/>
              <a:lstStyle/>
              <a:p>
                <a:endParaRPr lang="en-GB" sz="900" dirty="0"/>
              </a:p>
            </p:txBody>
          </p:sp>
          <p:sp>
            <p:nvSpPr>
              <p:cNvPr id="5158" name="Shape 260"/>
              <p:cNvSpPr>
                <a:spLocks noChangeShapeType="1"/>
              </p:cNvSpPr>
              <p:nvPr/>
            </p:nvSpPr>
            <p:spPr bwMode="auto">
              <a:xfrm>
                <a:off x="609600" y="5145726"/>
                <a:ext cx="3719652" cy="1"/>
              </a:xfrm>
              <a:prstGeom prst="line">
                <a:avLst/>
              </a:prstGeom>
              <a:noFill/>
              <a:ln w="12700">
                <a:solidFill>
                  <a:srgbClr val="D3DBE3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25400" tIns="25400" rIns="25400" bIns="25400" anchor="ctr"/>
              <a:lstStyle/>
              <a:p>
                <a:endParaRPr lang="en-GB" sz="900" dirty="0"/>
              </a:p>
            </p:txBody>
          </p:sp>
          <p:sp>
            <p:nvSpPr>
              <p:cNvPr id="5159" name="Shape 261"/>
              <p:cNvSpPr>
                <a:spLocks noChangeShapeType="1"/>
              </p:cNvSpPr>
              <p:nvPr/>
            </p:nvSpPr>
            <p:spPr bwMode="auto">
              <a:xfrm>
                <a:off x="609600" y="5968971"/>
                <a:ext cx="3719652" cy="1"/>
              </a:xfrm>
              <a:prstGeom prst="line">
                <a:avLst/>
              </a:prstGeom>
              <a:noFill/>
              <a:ln w="12700">
                <a:solidFill>
                  <a:srgbClr val="D3DBE3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25400" tIns="25400" rIns="25400" bIns="25400" anchor="ctr"/>
              <a:lstStyle/>
              <a:p>
                <a:endParaRPr lang="en-GB" sz="900" dirty="0"/>
              </a:p>
            </p:txBody>
          </p:sp>
          <p:sp>
            <p:nvSpPr>
              <p:cNvPr id="5160" name="Shape 262"/>
              <p:cNvSpPr>
                <a:spLocks noChangeArrowheads="1"/>
              </p:cNvSpPr>
              <p:nvPr/>
            </p:nvSpPr>
            <p:spPr bwMode="auto">
              <a:xfrm>
                <a:off x="1212638" y="7419704"/>
                <a:ext cx="2513578" cy="487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>
                  <a:spcBef>
                    <a:spcPts val="2950"/>
                  </a:spcBef>
                </a:pPr>
                <a:r>
                  <a:rPr lang="en-GB" altLang="nl-NL" sz="1250" dirty="0">
                    <a:solidFill>
                      <a:schemeClr val="bg1">
                        <a:lumMod val="50000"/>
                      </a:schemeClr>
                    </a:solidFill>
                  </a:rPr>
                  <a:t>more information</a:t>
                </a:r>
              </a:p>
            </p:txBody>
          </p:sp>
          <p:sp>
            <p:nvSpPr>
              <p:cNvPr id="5161" name="Shape 263"/>
              <p:cNvSpPr>
                <a:spLocks noChangeArrowheads="1"/>
              </p:cNvSpPr>
              <p:nvPr/>
            </p:nvSpPr>
            <p:spPr bwMode="auto">
              <a:xfrm>
                <a:off x="615950" y="7219510"/>
                <a:ext cx="3706952" cy="913063"/>
              </a:xfrm>
              <a:prstGeom prst="roundRect">
                <a:avLst>
                  <a:gd name="adj" fmla="val 14199"/>
                </a:avLst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eaLnBrk="1"/>
                <a:endParaRPr lang="en-GB" altLang="nl-NL" sz="1600" dirty="0">
                  <a:solidFill>
                    <a:srgbClr val="D6D6D6"/>
                  </a:solidFill>
                </a:endParaRPr>
              </a:p>
            </p:txBody>
          </p:sp>
        </p:grpSp>
        <p:grpSp>
          <p:nvGrpSpPr>
            <p:cNvPr id="5124" name="Group 277"/>
            <p:cNvGrpSpPr>
              <a:grpSpLocks/>
            </p:cNvGrpSpPr>
            <p:nvPr/>
          </p:nvGrpSpPr>
          <p:grpSpPr bwMode="auto">
            <a:xfrm>
              <a:off x="12211050" y="2297113"/>
              <a:ext cx="4940301" cy="8793163"/>
              <a:chOff x="0" y="0"/>
              <a:chExt cx="4938852" cy="8792531"/>
            </a:xfrm>
          </p:grpSpPr>
          <p:sp>
            <p:nvSpPr>
              <p:cNvPr id="5138" name="Shape 265"/>
              <p:cNvSpPr>
                <a:spLocks/>
              </p:cNvSpPr>
              <p:nvPr/>
            </p:nvSpPr>
            <p:spPr bwMode="auto">
              <a:xfrm>
                <a:off x="0" y="1312333"/>
                <a:ext cx="4938852" cy="7480198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21600" y="4"/>
                    </a:moveTo>
                    <a:lnTo>
                      <a:pt x="21600" y="20759"/>
                    </a:lnTo>
                    <a:cubicBezTo>
                      <a:pt x="21600" y="20880"/>
                      <a:pt x="21600" y="20971"/>
                      <a:pt x="21592" y="21048"/>
                    </a:cubicBezTo>
                    <a:cubicBezTo>
                      <a:pt x="21584" y="21124"/>
                      <a:pt x="21569" y="21188"/>
                      <a:pt x="21538" y="21253"/>
                    </a:cubicBezTo>
                    <a:cubicBezTo>
                      <a:pt x="21498" y="21324"/>
                      <a:pt x="21436" y="21387"/>
                      <a:pt x="21357" y="21440"/>
                    </a:cubicBezTo>
                    <a:cubicBezTo>
                      <a:pt x="21278" y="21492"/>
                      <a:pt x="21182" y="21533"/>
                      <a:pt x="21074" y="21559"/>
                    </a:cubicBezTo>
                    <a:cubicBezTo>
                      <a:pt x="20975" y="21579"/>
                      <a:pt x="20880" y="21590"/>
                      <a:pt x="20763" y="21595"/>
                    </a:cubicBezTo>
                    <a:cubicBezTo>
                      <a:pt x="20645" y="21600"/>
                      <a:pt x="20506" y="21600"/>
                      <a:pt x="20321" y="21600"/>
                    </a:cubicBezTo>
                    <a:lnTo>
                      <a:pt x="1274" y="21600"/>
                    </a:lnTo>
                    <a:cubicBezTo>
                      <a:pt x="1091" y="21600"/>
                      <a:pt x="953" y="21600"/>
                      <a:pt x="837" y="21595"/>
                    </a:cubicBezTo>
                    <a:cubicBezTo>
                      <a:pt x="720" y="21590"/>
                      <a:pt x="625" y="21579"/>
                      <a:pt x="526" y="21559"/>
                    </a:cubicBezTo>
                    <a:cubicBezTo>
                      <a:pt x="418" y="21533"/>
                      <a:pt x="322" y="21492"/>
                      <a:pt x="243" y="21440"/>
                    </a:cubicBezTo>
                    <a:cubicBezTo>
                      <a:pt x="164" y="21387"/>
                      <a:pt x="102" y="21324"/>
                      <a:pt x="62" y="21253"/>
                    </a:cubicBezTo>
                    <a:cubicBezTo>
                      <a:pt x="31" y="21188"/>
                      <a:pt x="16" y="21124"/>
                      <a:pt x="8" y="21047"/>
                    </a:cubicBezTo>
                    <a:cubicBezTo>
                      <a:pt x="0" y="20970"/>
                      <a:pt x="0" y="20878"/>
                      <a:pt x="0" y="20755"/>
                    </a:cubicBezTo>
                    <a:lnTo>
                      <a:pt x="0" y="0"/>
                    </a:lnTo>
                    <a:lnTo>
                      <a:pt x="21600" y="4"/>
                    </a:lnTo>
                    <a:close/>
                  </a:path>
                </a:pathLst>
              </a:custGeom>
              <a:solidFill>
                <a:srgbClr val="E4E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/>
              <a:p>
                <a:endParaRPr lang="en-GB" sz="900" dirty="0"/>
              </a:p>
            </p:txBody>
          </p:sp>
          <p:sp>
            <p:nvSpPr>
              <p:cNvPr id="5139" name="Shape 266"/>
              <p:cNvSpPr>
                <a:spLocks/>
              </p:cNvSpPr>
              <p:nvPr/>
            </p:nvSpPr>
            <p:spPr bwMode="auto">
              <a:xfrm rot="10800000">
                <a:off x="0" y="0"/>
                <a:ext cx="4938852" cy="1320697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21600" y="21"/>
                    </a:moveTo>
                    <a:lnTo>
                      <a:pt x="21600" y="16837"/>
                    </a:lnTo>
                    <a:cubicBezTo>
                      <a:pt x="21600" y="17520"/>
                      <a:pt x="21600" y="18035"/>
                      <a:pt x="21592" y="18471"/>
                    </a:cubicBezTo>
                    <a:cubicBezTo>
                      <a:pt x="21584" y="18907"/>
                      <a:pt x="21569" y="19264"/>
                      <a:pt x="21538" y="19632"/>
                    </a:cubicBezTo>
                    <a:cubicBezTo>
                      <a:pt x="21498" y="20035"/>
                      <a:pt x="21436" y="20396"/>
                      <a:pt x="21357" y="20692"/>
                    </a:cubicBezTo>
                    <a:cubicBezTo>
                      <a:pt x="21278" y="20988"/>
                      <a:pt x="21182" y="21220"/>
                      <a:pt x="21074" y="21367"/>
                    </a:cubicBezTo>
                    <a:cubicBezTo>
                      <a:pt x="20975" y="21483"/>
                      <a:pt x="20880" y="21542"/>
                      <a:pt x="20763" y="21571"/>
                    </a:cubicBezTo>
                    <a:cubicBezTo>
                      <a:pt x="20645" y="21600"/>
                      <a:pt x="20506" y="21600"/>
                      <a:pt x="20321" y="21600"/>
                    </a:cubicBezTo>
                    <a:lnTo>
                      <a:pt x="1274" y="21600"/>
                    </a:lnTo>
                    <a:cubicBezTo>
                      <a:pt x="1091" y="21600"/>
                      <a:pt x="953" y="21600"/>
                      <a:pt x="837" y="21571"/>
                    </a:cubicBezTo>
                    <a:cubicBezTo>
                      <a:pt x="720" y="21542"/>
                      <a:pt x="625" y="21483"/>
                      <a:pt x="526" y="21367"/>
                    </a:cubicBezTo>
                    <a:cubicBezTo>
                      <a:pt x="418" y="21220"/>
                      <a:pt x="322" y="20988"/>
                      <a:pt x="243" y="20692"/>
                    </a:cubicBezTo>
                    <a:cubicBezTo>
                      <a:pt x="164" y="20396"/>
                      <a:pt x="102" y="20035"/>
                      <a:pt x="62" y="19632"/>
                    </a:cubicBezTo>
                    <a:cubicBezTo>
                      <a:pt x="31" y="19264"/>
                      <a:pt x="16" y="18907"/>
                      <a:pt x="8" y="18468"/>
                    </a:cubicBezTo>
                    <a:cubicBezTo>
                      <a:pt x="0" y="18029"/>
                      <a:pt x="0" y="17509"/>
                      <a:pt x="0" y="16816"/>
                    </a:cubicBezTo>
                    <a:lnTo>
                      <a:pt x="0" y="0"/>
                    </a:lnTo>
                    <a:lnTo>
                      <a:pt x="21600" y="21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/>
              <a:p>
                <a:endParaRPr lang="en-GB" sz="900" dirty="0"/>
              </a:p>
            </p:txBody>
          </p:sp>
          <p:sp>
            <p:nvSpPr>
              <p:cNvPr id="5140" name="Shape 267"/>
              <p:cNvSpPr>
                <a:spLocks noChangeArrowheads="1"/>
              </p:cNvSpPr>
              <p:nvPr/>
            </p:nvSpPr>
            <p:spPr bwMode="auto">
              <a:xfrm>
                <a:off x="417929" y="270527"/>
                <a:ext cx="4102993" cy="779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eaLnBrk="1"/>
                <a:r>
                  <a:rPr lang="en-GB" altLang="nl-NL" sz="2200" dirty="0">
                    <a:solidFill>
                      <a:srgbClr val="FFFFFF"/>
                    </a:solidFill>
                  </a:rPr>
                  <a:t> Gold</a:t>
                </a:r>
              </a:p>
            </p:txBody>
          </p:sp>
          <p:sp>
            <p:nvSpPr>
              <p:cNvPr id="5141" name="Shape 268"/>
              <p:cNvSpPr>
                <a:spLocks noChangeArrowheads="1"/>
              </p:cNvSpPr>
              <p:nvPr/>
            </p:nvSpPr>
            <p:spPr bwMode="auto">
              <a:xfrm>
                <a:off x="1576179" y="1602113"/>
                <a:ext cx="3362673" cy="1395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wrap="square"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eaLnBrk="1"/>
                <a:r>
                  <a:rPr lang="en-GB" altLang="nl-NL" sz="4200" b="1" dirty="0">
                    <a:solidFill>
                      <a:srgbClr val="FFC000"/>
                    </a:solidFill>
                    <a:latin typeface="Helvetica" charset="0"/>
                    <a:sym typeface="Helvetica" charset="0"/>
                  </a:rPr>
                  <a:t>260</a:t>
                </a:r>
                <a:r>
                  <a:rPr lang="en-GB" altLang="nl-NL" sz="4200" b="1" baseline="30000" dirty="0">
                    <a:solidFill>
                      <a:srgbClr val="FFC000"/>
                    </a:solidFill>
                    <a:latin typeface="Helvetica" charset="0"/>
                    <a:sym typeface="Helvetica" charset="0"/>
                  </a:rPr>
                  <a:t>*</a:t>
                </a:r>
              </a:p>
            </p:txBody>
          </p:sp>
          <p:sp>
            <p:nvSpPr>
              <p:cNvPr id="5142" name="Shape 269"/>
              <p:cNvSpPr>
                <a:spLocks noChangeArrowheads="1"/>
              </p:cNvSpPr>
              <p:nvPr/>
            </p:nvSpPr>
            <p:spPr bwMode="auto">
              <a:xfrm>
                <a:off x="793013" y="1784378"/>
                <a:ext cx="872284" cy="641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r" eaLnBrk="1"/>
                <a:r>
                  <a:rPr lang="en-GB" altLang="nl-NL" sz="1750" b="1" dirty="0">
                    <a:solidFill>
                      <a:srgbClr val="FFC000"/>
                    </a:solidFill>
                    <a:latin typeface="Helvetica" charset="0"/>
                    <a:sym typeface="Helvetica" charset="0"/>
                  </a:rPr>
                  <a:t>€</a:t>
                </a:r>
              </a:p>
            </p:txBody>
          </p:sp>
          <p:sp>
            <p:nvSpPr>
              <p:cNvPr id="5143" name="Shape 270"/>
              <p:cNvSpPr>
                <a:spLocks noChangeArrowheads="1"/>
              </p:cNvSpPr>
              <p:nvPr/>
            </p:nvSpPr>
            <p:spPr bwMode="auto">
              <a:xfrm>
                <a:off x="1724448" y="2894350"/>
                <a:ext cx="1567278" cy="487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>
                  <a:spcBef>
                    <a:spcPts val="2950"/>
                  </a:spcBef>
                </a:pPr>
                <a:r>
                  <a:rPr lang="en-GB" altLang="nl-NL" sz="1250" dirty="0">
                    <a:solidFill>
                      <a:srgbClr val="FFC000"/>
                    </a:solidFill>
                  </a:rPr>
                  <a:t>per month</a:t>
                </a:r>
              </a:p>
            </p:txBody>
          </p:sp>
          <p:sp>
            <p:nvSpPr>
              <p:cNvPr id="5144" name="Shape 271"/>
              <p:cNvSpPr>
                <a:spLocks noChangeArrowheads="1"/>
              </p:cNvSpPr>
              <p:nvPr/>
            </p:nvSpPr>
            <p:spPr bwMode="auto">
              <a:xfrm>
                <a:off x="523874" y="3680335"/>
                <a:ext cx="3892219" cy="2872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>
                  <a:spcBef>
                    <a:spcPts val="2000"/>
                  </a:spcBef>
                </a:pPr>
                <a:r>
                  <a:rPr lang="en-GB" altLang="nl-NL" sz="1000" dirty="0">
                    <a:solidFill>
                      <a:srgbClr val="404040"/>
                    </a:solidFill>
                  </a:rPr>
                  <a:t> All of Silver</a:t>
                </a:r>
              </a:p>
              <a:p>
                <a:pPr algn="ctr">
                  <a:spcBef>
                    <a:spcPts val="2000"/>
                  </a:spcBef>
                </a:pPr>
                <a:r>
                  <a:rPr lang="en-GB" altLang="nl-NL" sz="1000" dirty="0">
                    <a:solidFill>
                      <a:srgbClr val="404040"/>
                    </a:solidFill>
                  </a:rPr>
                  <a:t> Day Time Priority Support</a:t>
                </a:r>
              </a:p>
              <a:p>
                <a:pPr algn="ctr">
                  <a:spcBef>
                    <a:spcPts val="2000"/>
                  </a:spcBef>
                </a:pPr>
                <a:r>
                  <a:rPr lang="en-GB" altLang="nl-NL" sz="1000" dirty="0">
                    <a:solidFill>
                      <a:srgbClr val="404040"/>
                    </a:solidFill>
                  </a:rPr>
                  <a:t>Active Resource Management</a:t>
                </a:r>
              </a:p>
              <a:p>
                <a:pPr algn="ctr">
                  <a:spcBef>
                    <a:spcPts val="2000"/>
                  </a:spcBef>
                </a:pPr>
                <a:r>
                  <a:rPr lang="en-GB" altLang="nl-NL" sz="1000" dirty="0">
                    <a:solidFill>
                      <a:srgbClr val="404040"/>
                    </a:solidFill>
                  </a:rPr>
                  <a:t> Software Version Upgrade </a:t>
                </a:r>
              </a:p>
            </p:txBody>
          </p:sp>
          <p:sp>
            <p:nvSpPr>
              <p:cNvPr id="5145" name="Shape 272"/>
              <p:cNvSpPr>
                <a:spLocks noChangeShapeType="1"/>
              </p:cNvSpPr>
              <p:nvPr/>
            </p:nvSpPr>
            <p:spPr bwMode="auto">
              <a:xfrm>
                <a:off x="609600" y="4306189"/>
                <a:ext cx="3719652" cy="1"/>
              </a:xfrm>
              <a:prstGeom prst="line">
                <a:avLst/>
              </a:prstGeom>
              <a:noFill/>
              <a:ln w="12700">
                <a:solidFill>
                  <a:srgbClr val="D3DBE3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25400" tIns="25400" rIns="25400" bIns="25400" anchor="ctr"/>
              <a:lstStyle/>
              <a:p>
                <a:endParaRPr lang="en-GB" sz="900" dirty="0"/>
              </a:p>
            </p:txBody>
          </p:sp>
          <p:sp>
            <p:nvSpPr>
              <p:cNvPr id="5146" name="Shape 273"/>
              <p:cNvSpPr>
                <a:spLocks noChangeShapeType="1"/>
              </p:cNvSpPr>
              <p:nvPr/>
            </p:nvSpPr>
            <p:spPr bwMode="auto">
              <a:xfrm>
                <a:off x="609600" y="5145726"/>
                <a:ext cx="3719652" cy="1"/>
              </a:xfrm>
              <a:prstGeom prst="line">
                <a:avLst/>
              </a:prstGeom>
              <a:noFill/>
              <a:ln w="12700">
                <a:solidFill>
                  <a:srgbClr val="D3DBE3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25400" tIns="25400" rIns="25400" bIns="25400" anchor="ctr"/>
              <a:lstStyle/>
              <a:p>
                <a:endParaRPr lang="en-GB" sz="900" dirty="0"/>
              </a:p>
            </p:txBody>
          </p:sp>
          <p:sp>
            <p:nvSpPr>
              <p:cNvPr id="5147" name="Shape 274"/>
              <p:cNvSpPr>
                <a:spLocks noChangeShapeType="1"/>
              </p:cNvSpPr>
              <p:nvPr/>
            </p:nvSpPr>
            <p:spPr bwMode="auto">
              <a:xfrm>
                <a:off x="609600" y="5968971"/>
                <a:ext cx="3719652" cy="1"/>
              </a:xfrm>
              <a:prstGeom prst="line">
                <a:avLst/>
              </a:prstGeom>
              <a:noFill/>
              <a:ln w="12700">
                <a:solidFill>
                  <a:srgbClr val="D3DBE3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25400" tIns="25400" rIns="25400" bIns="25400" anchor="ctr"/>
              <a:lstStyle/>
              <a:p>
                <a:endParaRPr lang="en-GB" sz="900" dirty="0"/>
              </a:p>
            </p:txBody>
          </p:sp>
          <p:sp>
            <p:nvSpPr>
              <p:cNvPr id="5148" name="Shape 275"/>
              <p:cNvSpPr>
                <a:spLocks noChangeArrowheads="1"/>
              </p:cNvSpPr>
              <p:nvPr/>
            </p:nvSpPr>
            <p:spPr bwMode="auto">
              <a:xfrm>
                <a:off x="1213042" y="7419704"/>
                <a:ext cx="2512770" cy="487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>
                  <a:spcBef>
                    <a:spcPts val="2950"/>
                  </a:spcBef>
                </a:pPr>
                <a:r>
                  <a:rPr lang="en-GB" altLang="nl-NL" sz="1250" dirty="0">
                    <a:solidFill>
                      <a:srgbClr val="FFC000"/>
                    </a:solidFill>
                  </a:rPr>
                  <a:t>more information</a:t>
                </a:r>
              </a:p>
            </p:txBody>
          </p:sp>
          <p:sp>
            <p:nvSpPr>
              <p:cNvPr id="5149" name="Shape 276"/>
              <p:cNvSpPr>
                <a:spLocks noChangeArrowheads="1"/>
              </p:cNvSpPr>
              <p:nvPr/>
            </p:nvSpPr>
            <p:spPr bwMode="auto">
              <a:xfrm>
                <a:off x="615950" y="7219510"/>
                <a:ext cx="3706952" cy="913063"/>
              </a:xfrm>
              <a:prstGeom prst="roundRect">
                <a:avLst>
                  <a:gd name="adj" fmla="val 14199"/>
                </a:avLst>
              </a:prstGeom>
              <a:noFill/>
              <a:ln w="12700">
                <a:solidFill>
                  <a:srgbClr val="FFC000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eaLnBrk="1"/>
                <a:endParaRPr lang="en-GB" altLang="nl-NL" sz="16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125" name="Group 290"/>
            <p:cNvGrpSpPr>
              <a:grpSpLocks/>
            </p:cNvGrpSpPr>
            <p:nvPr/>
          </p:nvGrpSpPr>
          <p:grpSpPr bwMode="auto">
            <a:xfrm>
              <a:off x="17432338" y="2297113"/>
              <a:ext cx="4938713" cy="8793163"/>
              <a:chOff x="0" y="0"/>
              <a:chExt cx="4938852" cy="8792531"/>
            </a:xfrm>
          </p:grpSpPr>
          <p:sp>
            <p:nvSpPr>
              <p:cNvPr id="5126" name="Shape 278"/>
              <p:cNvSpPr>
                <a:spLocks/>
              </p:cNvSpPr>
              <p:nvPr/>
            </p:nvSpPr>
            <p:spPr bwMode="auto">
              <a:xfrm>
                <a:off x="0" y="1312333"/>
                <a:ext cx="4938852" cy="7480198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21600" y="4"/>
                    </a:moveTo>
                    <a:lnTo>
                      <a:pt x="21600" y="20759"/>
                    </a:lnTo>
                    <a:cubicBezTo>
                      <a:pt x="21600" y="20880"/>
                      <a:pt x="21600" y="20971"/>
                      <a:pt x="21592" y="21048"/>
                    </a:cubicBezTo>
                    <a:cubicBezTo>
                      <a:pt x="21584" y="21124"/>
                      <a:pt x="21569" y="21188"/>
                      <a:pt x="21538" y="21253"/>
                    </a:cubicBezTo>
                    <a:cubicBezTo>
                      <a:pt x="21498" y="21324"/>
                      <a:pt x="21436" y="21387"/>
                      <a:pt x="21357" y="21440"/>
                    </a:cubicBezTo>
                    <a:cubicBezTo>
                      <a:pt x="21278" y="21492"/>
                      <a:pt x="21182" y="21533"/>
                      <a:pt x="21074" y="21559"/>
                    </a:cubicBezTo>
                    <a:cubicBezTo>
                      <a:pt x="20975" y="21579"/>
                      <a:pt x="20880" y="21590"/>
                      <a:pt x="20763" y="21595"/>
                    </a:cubicBezTo>
                    <a:cubicBezTo>
                      <a:pt x="20645" y="21600"/>
                      <a:pt x="20506" y="21600"/>
                      <a:pt x="20321" y="21600"/>
                    </a:cubicBezTo>
                    <a:lnTo>
                      <a:pt x="1274" y="21600"/>
                    </a:lnTo>
                    <a:cubicBezTo>
                      <a:pt x="1091" y="21600"/>
                      <a:pt x="953" y="21600"/>
                      <a:pt x="837" y="21595"/>
                    </a:cubicBezTo>
                    <a:cubicBezTo>
                      <a:pt x="720" y="21590"/>
                      <a:pt x="625" y="21579"/>
                      <a:pt x="526" y="21559"/>
                    </a:cubicBezTo>
                    <a:cubicBezTo>
                      <a:pt x="418" y="21533"/>
                      <a:pt x="322" y="21492"/>
                      <a:pt x="243" y="21440"/>
                    </a:cubicBezTo>
                    <a:cubicBezTo>
                      <a:pt x="164" y="21387"/>
                      <a:pt x="102" y="21324"/>
                      <a:pt x="62" y="21253"/>
                    </a:cubicBezTo>
                    <a:cubicBezTo>
                      <a:pt x="31" y="21188"/>
                      <a:pt x="16" y="21124"/>
                      <a:pt x="8" y="21047"/>
                    </a:cubicBezTo>
                    <a:cubicBezTo>
                      <a:pt x="0" y="20970"/>
                      <a:pt x="0" y="20878"/>
                      <a:pt x="0" y="20755"/>
                    </a:cubicBezTo>
                    <a:lnTo>
                      <a:pt x="0" y="0"/>
                    </a:lnTo>
                    <a:lnTo>
                      <a:pt x="21600" y="4"/>
                    </a:lnTo>
                    <a:close/>
                  </a:path>
                </a:pathLst>
              </a:custGeom>
              <a:solidFill>
                <a:srgbClr val="E4E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/>
              <a:p>
                <a:endParaRPr lang="en-GB" sz="900" dirty="0"/>
              </a:p>
            </p:txBody>
          </p:sp>
          <p:sp>
            <p:nvSpPr>
              <p:cNvPr id="5127" name="Shape 279"/>
              <p:cNvSpPr>
                <a:spLocks/>
              </p:cNvSpPr>
              <p:nvPr/>
            </p:nvSpPr>
            <p:spPr bwMode="auto">
              <a:xfrm rot="10800000">
                <a:off x="0" y="0"/>
                <a:ext cx="4938852" cy="1320697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21600" y="21"/>
                    </a:moveTo>
                    <a:lnTo>
                      <a:pt x="21600" y="16837"/>
                    </a:lnTo>
                    <a:cubicBezTo>
                      <a:pt x="21600" y="17520"/>
                      <a:pt x="21600" y="18035"/>
                      <a:pt x="21592" y="18471"/>
                    </a:cubicBezTo>
                    <a:cubicBezTo>
                      <a:pt x="21584" y="18907"/>
                      <a:pt x="21569" y="19264"/>
                      <a:pt x="21538" y="19632"/>
                    </a:cubicBezTo>
                    <a:cubicBezTo>
                      <a:pt x="21498" y="20035"/>
                      <a:pt x="21436" y="20396"/>
                      <a:pt x="21357" y="20692"/>
                    </a:cubicBezTo>
                    <a:cubicBezTo>
                      <a:pt x="21278" y="20988"/>
                      <a:pt x="21182" y="21220"/>
                      <a:pt x="21074" y="21367"/>
                    </a:cubicBezTo>
                    <a:cubicBezTo>
                      <a:pt x="20975" y="21483"/>
                      <a:pt x="20880" y="21542"/>
                      <a:pt x="20763" y="21571"/>
                    </a:cubicBezTo>
                    <a:cubicBezTo>
                      <a:pt x="20645" y="21600"/>
                      <a:pt x="20506" y="21600"/>
                      <a:pt x="20321" y="21600"/>
                    </a:cubicBezTo>
                    <a:lnTo>
                      <a:pt x="1274" y="21600"/>
                    </a:lnTo>
                    <a:cubicBezTo>
                      <a:pt x="1091" y="21600"/>
                      <a:pt x="953" y="21600"/>
                      <a:pt x="837" y="21571"/>
                    </a:cubicBezTo>
                    <a:cubicBezTo>
                      <a:pt x="720" y="21542"/>
                      <a:pt x="625" y="21483"/>
                      <a:pt x="526" y="21367"/>
                    </a:cubicBezTo>
                    <a:cubicBezTo>
                      <a:pt x="418" y="21220"/>
                      <a:pt x="322" y="20988"/>
                      <a:pt x="243" y="20692"/>
                    </a:cubicBezTo>
                    <a:cubicBezTo>
                      <a:pt x="164" y="20396"/>
                      <a:pt x="102" y="20035"/>
                      <a:pt x="62" y="19632"/>
                    </a:cubicBezTo>
                    <a:cubicBezTo>
                      <a:pt x="31" y="19264"/>
                      <a:pt x="16" y="18907"/>
                      <a:pt x="8" y="18468"/>
                    </a:cubicBezTo>
                    <a:cubicBezTo>
                      <a:pt x="0" y="18029"/>
                      <a:pt x="0" y="17509"/>
                      <a:pt x="0" y="16816"/>
                    </a:cubicBezTo>
                    <a:lnTo>
                      <a:pt x="0" y="0"/>
                    </a:lnTo>
                    <a:lnTo>
                      <a:pt x="21600" y="21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/>
              <a:p>
                <a:endParaRPr lang="en-GB" sz="900" dirty="0"/>
              </a:p>
            </p:txBody>
          </p:sp>
          <p:sp>
            <p:nvSpPr>
              <p:cNvPr id="5128" name="Shape 280"/>
              <p:cNvSpPr>
                <a:spLocks noChangeArrowheads="1"/>
              </p:cNvSpPr>
              <p:nvPr/>
            </p:nvSpPr>
            <p:spPr bwMode="auto">
              <a:xfrm>
                <a:off x="417930" y="270527"/>
                <a:ext cx="4102995" cy="779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eaLnBrk="1"/>
                <a:r>
                  <a:rPr lang="en-GB" altLang="nl-NL" sz="2200" dirty="0">
                    <a:solidFill>
                      <a:srgbClr val="FFFFFF"/>
                    </a:solidFill>
                  </a:rPr>
                  <a:t>Platinum</a:t>
                </a:r>
              </a:p>
            </p:txBody>
          </p:sp>
          <p:sp>
            <p:nvSpPr>
              <p:cNvPr id="5129" name="Shape 281"/>
              <p:cNvSpPr>
                <a:spLocks noChangeArrowheads="1"/>
              </p:cNvSpPr>
              <p:nvPr/>
            </p:nvSpPr>
            <p:spPr bwMode="auto">
              <a:xfrm>
                <a:off x="1576180" y="1602113"/>
                <a:ext cx="3362672" cy="1395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wrap="square"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eaLnBrk="1"/>
                <a:r>
                  <a:rPr lang="en-GB" altLang="nl-NL" sz="4200" b="1" dirty="0">
                    <a:solidFill>
                      <a:srgbClr val="002060"/>
                    </a:solidFill>
                    <a:latin typeface="Helvetica" charset="0"/>
                    <a:sym typeface="Helvetica" charset="0"/>
                  </a:rPr>
                  <a:t>590</a:t>
                </a:r>
                <a:r>
                  <a:rPr lang="en-GB" altLang="nl-NL" sz="4200" b="1" baseline="30000" dirty="0">
                    <a:solidFill>
                      <a:srgbClr val="002060"/>
                    </a:solidFill>
                    <a:latin typeface="Helvetica" charset="0"/>
                    <a:sym typeface="Helvetica" charset="0"/>
                  </a:rPr>
                  <a:t>*</a:t>
                </a:r>
              </a:p>
            </p:txBody>
          </p:sp>
          <p:sp>
            <p:nvSpPr>
              <p:cNvPr id="5130" name="Shape 282"/>
              <p:cNvSpPr>
                <a:spLocks noChangeArrowheads="1"/>
              </p:cNvSpPr>
              <p:nvPr/>
            </p:nvSpPr>
            <p:spPr bwMode="auto">
              <a:xfrm>
                <a:off x="793014" y="1784378"/>
                <a:ext cx="872282" cy="641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r" eaLnBrk="1"/>
                <a:r>
                  <a:rPr lang="en-GB" altLang="nl-NL" sz="1750" b="1" dirty="0">
                    <a:solidFill>
                      <a:srgbClr val="002060"/>
                    </a:solidFill>
                    <a:latin typeface="Helvetica" charset="0"/>
                    <a:sym typeface="Helvetica" charset="0"/>
                  </a:rPr>
                  <a:t>€</a:t>
                </a:r>
              </a:p>
            </p:txBody>
          </p:sp>
          <p:sp>
            <p:nvSpPr>
              <p:cNvPr id="5131" name="Shape 283"/>
              <p:cNvSpPr>
                <a:spLocks noChangeArrowheads="1"/>
              </p:cNvSpPr>
              <p:nvPr/>
            </p:nvSpPr>
            <p:spPr bwMode="auto">
              <a:xfrm>
                <a:off x="1724194" y="2894350"/>
                <a:ext cx="1567782" cy="487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>
                  <a:spcBef>
                    <a:spcPts val="2950"/>
                  </a:spcBef>
                </a:pPr>
                <a:r>
                  <a:rPr lang="en-GB" altLang="nl-NL" sz="1250" dirty="0">
                    <a:solidFill>
                      <a:srgbClr val="002060"/>
                    </a:solidFill>
                  </a:rPr>
                  <a:t>per month</a:t>
                </a:r>
              </a:p>
            </p:txBody>
          </p:sp>
          <p:sp>
            <p:nvSpPr>
              <p:cNvPr id="5132" name="Shape 284"/>
              <p:cNvSpPr>
                <a:spLocks noChangeArrowheads="1"/>
              </p:cNvSpPr>
              <p:nvPr/>
            </p:nvSpPr>
            <p:spPr bwMode="auto">
              <a:xfrm>
                <a:off x="523875" y="3680335"/>
                <a:ext cx="3892221" cy="2872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>
                  <a:spcBef>
                    <a:spcPts val="2000"/>
                  </a:spcBef>
                </a:pPr>
                <a:r>
                  <a:rPr lang="en-GB" altLang="nl-NL" sz="1000" dirty="0">
                    <a:solidFill>
                      <a:srgbClr val="404040"/>
                    </a:solidFill>
                  </a:rPr>
                  <a:t> All of Gold</a:t>
                </a:r>
              </a:p>
              <a:p>
                <a:pPr algn="ctr">
                  <a:spcBef>
                    <a:spcPts val="2000"/>
                  </a:spcBef>
                </a:pPr>
                <a:r>
                  <a:rPr lang="en-GB" altLang="nl-NL" sz="1000" dirty="0">
                    <a:solidFill>
                      <a:srgbClr val="404040"/>
                    </a:solidFill>
                  </a:rPr>
                  <a:t> 24 Hour Priority Support</a:t>
                </a:r>
              </a:p>
              <a:p>
                <a:pPr algn="ctr">
                  <a:spcBef>
                    <a:spcPts val="2000"/>
                  </a:spcBef>
                </a:pPr>
                <a:r>
                  <a:rPr lang="en-GB" altLang="nl-NL" sz="1000" dirty="0">
                    <a:solidFill>
                      <a:srgbClr val="404040"/>
                    </a:solidFill>
                  </a:rPr>
                  <a:t>Bug Detection</a:t>
                </a:r>
              </a:p>
              <a:p>
                <a:pPr algn="ctr">
                  <a:spcBef>
                    <a:spcPts val="2000"/>
                  </a:spcBef>
                </a:pPr>
                <a:r>
                  <a:rPr lang="en-GB" altLang="nl-NL" sz="1000" dirty="0">
                    <a:solidFill>
                      <a:srgbClr val="404040"/>
                    </a:solidFill>
                  </a:rPr>
                  <a:t>Code Fixes</a:t>
                </a:r>
              </a:p>
            </p:txBody>
          </p:sp>
          <p:sp>
            <p:nvSpPr>
              <p:cNvPr id="5133" name="Shape 285"/>
              <p:cNvSpPr>
                <a:spLocks noChangeShapeType="1"/>
              </p:cNvSpPr>
              <p:nvPr/>
            </p:nvSpPr>
            <p:spPr bwMode="auto">
              <a:xfrm>
                <a:off x="609600" y="4306189"/>
                <a:ext cx="3719652" cy="1"/>
              </a:xfrm>
              <a:prstGeom prst="line">
                <a:avLst/>
              </a:prstGeom>
              <a:noFill/>
              <a:ln w="12700">
                <a:solidFill>
                  <a:srgbClr val="D3DBE3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25400" tIns="25400" rIns="25400" bIns="25400" anchor="ctr"/>
              <a:lstStyle/>
              <a:p>
                <a:endParaRPr lang="en-GB" sz="900" dirty="0"/>
              </a:p>
            </p:txBody>
          </p:sp>
          <p:sp>
            <p:nvSpPr>
              <p:cNvPr id="5134" name="Shape 286"/>
              <p:cNvSpPr>
                <a:spLocks noChangeShapeType="1"/>
              </p:cNvSpPr>
              <p:nvPr/>
            </p:nvSpPr>
            <p:spPr bwMode="auto">
              <a:xfrm>
                <a:off x="609600" y="5145726"/>
                <a:ext cx="3719652" cy="1"/>
              </a:xfrm>
              <a:prstGeom prst="line">
                <a:avLst/>
              </a:prstGeom>
              <a:noFill/>
              <a:ln w="12700">
                <a:solidFill>
                  <a:srgbClr val="D3DBE3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25400" tIns="25400" rIns="25400" bIns="25400" anchor="ctr"/>
              <a:lstStyle/>
              <a:p>
                <a:endParaRPr lang="en-GB" sz="900" dirty="0"/>
              </a:p>
            </p:txBody>
          </p:sp>
          <p:sp>
            <p:nvSpPr>
              <p:cNvPr id="5135" name="Shape 287"/>
              <p:cNvSpPr>
                <a:spLocks noChangeShapeType="1"/>
              </p:cNvSpPr>
              <p:nvPr/>
            </p:nvSpPr>
            <p:spPr bwMode="auto">
              <a:xfrm>
                <a:off x="609600" y="5968971"/>
                <a:ext cx="3719652" cy="1"/>
              </a:xfrm>
              <a:prstGeom prst="line">
                <a:avLst/>
              </a:prstGeom>
              <a:noFill/>
              <a:ln w="12700">
                <a:solidFill>
                  <a:srgbClr val="D3DBE3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25400" tIns="25400" rIns="25400" bIns="25400" anchor="ctr"/>
              <a:lstStyle/>
              <a:p>
                <a:endParaRPr lang="en-GB" sz="900" dirty="0"/>
              </a:p>
            </p:txBody>
          </p:sp>
          <p:sp>
            <p:nvSpPr>
              <p:cNvPr id="5136" name="Shape 288"/>
              <p:cNvSpPr>
                <a:spLocks noChangeArrowheads="1"/>
              </p:cNvSpPr>
              <p:nvPr/>
            </p:nvSpPr>
            <p:spPr bwMode="auto">
              <a:xfrm>
                <a:off x="1212638" y="7419704"/>
                <a:ext cx="2513578" cy="487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wrap="none"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>
                  <a:spcBef>
                    <a:spcPts val="2950"/>
                  </a:spcBef>
                </a:pPr>
                <a:r>
                  <a:rPr lang="en-GB" altLang="nl-NL" sz="1250" dirty="0">
                    <a:solidFill>
                      <a:srgbClr val="002060"/>
                    </a:solidFill>
                  </a:rPr>
                  <a:t>more information</a:t>
                </a:r>
              </a:p>
            </p:txBody>
          </p:sp>
          <p:sp>
            <p:nvSpPr>
              <p:cNvPr id="5137" name="Shape 289"/>
              <p:cNvSpPr>
                <a:spLocks noChangeArrowheads="1"/>
              </p:cNvSpPr>
              <p:nvPr/>
            </p:nvSpPr>
            <p:spPr bwMode="auto">
              <a:xfrm>
                <a:off x="615950" y="7219510"/>
                <a:ext cx="3706952" cy="913063"/>
              </a:xfrm>
              <a:prstGeom prst="roundRect">
                <a:avLst>
                  <a:gd name="adj" fmla="val 14199"/>
                </a:avLst>
              </a:prstGeom>
              <a:noFill/>
              <a:ln w="12700">
                <a:solidFill>
                  <a:srgbClr val="002060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eaLnBrk="1"/>
                <a:endParaRPr lang="en-GB" altLang="nl-NL" sz="1600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" name="Tekstvak 1"/>
          <p:cNvSpPr txBox="1"/>
          <p:nvPr/>
        </p:nvSpPr>
        <p:spPr>
          <a:xfrm>
            <a:off x="5606983" y="5587959"/>
            <a:ext cx="550937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975" marR="0" lvl="0" indent="-180975" algn="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100" b="0" i="0" u="none" strike="noStrike" kern="1200" cap="none" spc="0" normalizeH="0" baseline="300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*</a:t>
            </a:r>
            <a:r>
              <a:rPr kumimoji="0" lang="en-GB" sz="1100" b="0" i="0" u="none" strike="noStrike" kern="1200" cap="none" spc="0" normalizeH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Per 5 cloud 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resources </a:t>
            </a:r>
            <a:r>
              <a:rPr kumimoji="0" lang="en-GB" sz="1100" b="0" i="0" u="none" strike="noStrike" kern="1200" cap="none" spc="0" normalizeH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used</a:t>
            </a:r>
            <a:endParaRPr kumimoji="0" lang="en-GB" sz="1100" b="0" i="0" u="none" strike="noStrike" kern="1200" cap="none" spc="0" normalizeH="0" baseline="3000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Standardized Service Level Expectations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61F52D-1324-B249-972B-AF35774E2E1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42663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Types per Service</a:t>
            </a:r>
            <a:endParaRPr lang="en-GB" noProof="0" dirty="0"/>
          </a:p>
        </p:txBody>
      </p:sp>
      <p:sp>
        <p:nvSpPr>
          <p:cNvPr id="7" name="Rectangle 6"/>
          <p:cNvSpPr/>
          <p:nvPr/>
        </p:nvSpPr>
        <p:spPr bwMode="gray">
          <a:xfrm>
            <a:off x="473507" y="1101089"/>
            <a:ext cx="1440000" cy="512081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36000" tIns="36000" rIns="36000" bIns="360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Hardware</a:t>
            </a:r>
          </a:p>
        </p:txBody>
      </p:sp>
      <p:sp>
        <p:nvSpPr>
          <p:cNvPr id="8" name="Rectangle 7"/>
          <p:cNvSpPr/>
          <p:nvPr/>
        </p:nvSpPr>
        <p:spPr bwMode="gray">
          <a:xfrm>
            <a:off x="1959407" y="1101088"/>
            <a:ext cx="1440000" cy="512081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36000" tIns="36000" rIns="36000" bIns="360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Software</a:t>
            </a:r>
          </a:p>
        </p:txBody>
      </p:sp>
      <p:sp>
        <p:nvSpPr>
          <p:cNvPr id="9" name="Rectangle 8"/>
          <p:cNvSpPr/>
          <p:nvPr/>
        </p:nvSpPr>
        <p:spPr bwMode="gray">
          <a:xfrm>
            <a:off x="3445307" y="1101087"/>
            <a:ext cx="1440000" cy="512081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36000" tIns="36000" rIns="36000" bIns="360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Employment</a:t>
            </a:r>
          </a:p>
        </p:txBody>
      </p:sp>
      <p:sp>
        <p:nvSpPr>
          <p:cNvPr id="10" name="Rectangle 9"/>
          <p:cNvSpPr/>
          <p:nvPr/>
        </p:nvSpPr>
        <p:spPr bwMode="gray">
          <a:xfrm>
            <a:off x="4931207" y="1101088"/>
            <a:ext cx="1440000" cy="512081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36000" tIns="36000" rIns="36000" bIns="360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Accommodation</a:t>
            </a:r>
            <a:endParaRPr lang="en-GB" sz="1100" b="1" dirty="0" err="1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6417107" y="1101088"/>
            <a:ext cx="1440000" cy="512081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36000" tIns="36000" rIns="36000" bIns="360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External Services</a:t>
            </a:r>
          </a:p>
        </p:txBody>
      </p:sp>
      <p:sp>
        <p:nvSpPr>
          <p:cNvPr id="12" name="Rectangle 11"/>
          <p:cNvSpPr/>
          <p:nvPr/>
        </p:nvSpPr>
        <p:spPr bwMode="gray">
          <a:xfrm>
            <a:off x="1265101" y="2626850"/>
            <a:ext cx="1440000" cy="36000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Hardware</a:t>
            </a:r>
          </a:p>
        </p:txBody>
      </p:sp>
      <p:sp>
        <p:nvSpPr>
          <p:cNvPr id="13" name="Rectangle 12"/>
          <p:cNvSpPr/>
          <p:nvPr/>
        </p:nvSpPr>
        <p:spPr bwMode="gray">
          <a:xfrm>
            <a:off x="1265101" y="3033312"/>
            <a:ext cx="1440000" cy="36000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Software</a:t>
            </a:r>
          </a:p>
        </p:txBody>
      </p:sp>
      <p:sp>
        <p:nvSpPr>
          <p:cNvPr id="14" name="Rectangle 13"/>
          <p:cNvSpPr/>
          <p:nvPr/>
        </p:nvSpPr>
        <p:spPr bwMode="gray">
          <a:xfrm>
            <a:off x="4181907" y="2626850"/>
            <a:ext cx="1440000" cy="36000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Hardware</a:t>
            </a:r>
          </a:p>
        </p:txBody>
      </p:sp>
      <p:sp>
        <p:nvSpPr>
          <p:cNvPr id="15" name="Rectangle 14"/>
          <p:cNvSpPr/>
          <p:nvPr/>
        </p:nvSpPr>
        <p:spPr bwMode="gray">
          <a:xfrm>
            <a:off x="1265101" y="3436876"/>
            <a:ext cx="1440000" cy="36000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Employment</a:t>
            </a:r>
          </a:p>
        </p:txBody>
      </p:sp>
      <p:sp>
        <p:nvSpPr>
          <p:cNvPr id="16" name="Rectangle 15"/>
          <p:cNvSpPr/>
          <p:nvPr/>
        </p:nvSpPr>
        <p:spPr bwMode="gray">
          <a:xfrm>
            <a:off x="7182860" y="2626850"/>
            <a:ext cx="1440000" cy="36000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Hardware</a:t>
            </a:r>
          </a:p>
        </p:txBody>
      </p:sp>
      <p:sp>
        <p:nvSpPr>
          <p:cNvPr id="17" name="Rectangle 16"/>
          <p:cNvSpPr/>
          <p:nvPr/>
        </p:nvSpPr>
        <p:spPr bwMode="gray">
          <a:xfrm>
            <a:off x="4181907" y="3033312"/>
            <a:ext cx="1440000" cy="36000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Software</a:t>
            </a:r>
          </a:p>
        </p:txBody>
      </p:sp>
      <p:sp>
        <p:nvSpPr>
          <p:cNvPr id="18" name="Rectangle 17"/>
          <p:cNvSpPr/>
          <p:nvPr/>
        </p:nvSpPr>
        <p:spPr bwMode="gray">
          <a:xfrm>
            <a:off x="4181907" y="3436876"/>
            <a:ext cx="1440000" cy="36000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Accommodation</a:t>
            </a:r>
            <a:endParaRPr lang="en-GB" sz="1100" b="1" dirty="0" err="1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gray">
          <a:xfrm>
            <a:off x="4181907" y="3845455"/>
            <a:ext cx="1440000" cy="36000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Employment</a:t>
            </a:r>
          </a:p>
        </p:txBody>
      </p:sp>
      <p:sp>
        <p:nvSpPr>
          <p:cNvPr id="20" name="Rectangle 19"/>
          <p:cNvSpPr/>
          <p:nvPr/>
        </p:nvSpPr>
        <p:spPr bwMode="gray">
          <a:xfrm>
            <a:off x="7903007" y="1101087"/>
            <a:ext cx="1440000" cy="512081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36000" tIns="36000" rIns="36000" bIns="360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Transfer</a:t>
            </a:r>
          </a:p>
        </p:txBody>
      </p:sp>
      <p:sp>
        <p:nvSpPr>
          <p:cNvPr id="21" name="Rectangle 20"/>
          <p:cNvSpPr/>
          <p:nvPr/>
        </p:nvSpPr>
        <p:spPr bwMode="gray">
          <a:xfrm>
            <a:off x="7182860" y="3029414"/>
            <a:ext cx="1440000" cy="36000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Software</a:t>
            </a:r>
          </a:p>
        </p:txBody>
      </p:sp>
      <p:sp>
        <p:nvSpPr>
          <p:cNvPr id="22" name="Rectangle 21"/>
          <p:cNvSpPr/>
          <p:nvPr/>
        </p:nvSpPr>
        <p:spPr bwMode="gray">
          <a:xfrm>
            <a:off x="7182860" y="3430952"/>
            <a:ext cx="1440000" cy="36000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Employment</a:t>
            </a:r>
          </a:p>
        </p:txBody>
      </p:sp>
      <p:sp>
        <p:nvSpPr>
          <p:cNvPr id="23" name="Rectangle 22"/>
          <p:cNvSpPr/>
          <p:nvPr/>
        </p:nvSpPr>
        <p:spPr bwMode="gray">
          <a:xfrm>
            <a:off x="7182860" y="3832521"/>
            <a:ext cx="1440000" cy="36000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Accommodation</a:t>
            </a:r>
            <a:endParaRPr lang="en-GB" sz="1100" b="1" dirty="0" err="1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 bwMode="gray">
          <a:xfrm>
            <a:off x="7182860" y="4234090"/>
            <a:ext cx="1440000" cy="36000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External Services</a:t>
            </a:r>
          </a:p>
        </p:txBody>
      </p:sp>
      <p:sp>
        <p:nvSpPr>
          <p:cNvPr id="25" name="Rectangle 24"/>
          <p:cNvSpPr/>
          <p:nvPr/>
        </p:nvSpPr>
        <p:spPr bwMode="gray">
          <a:xfrm>
            <a:off x="7182860" y="4635659"/>
            <a:ext cx="1440000" cy="36000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Transfer</a:t>
            </a:r>
          </a:p>
        </p:txBody>
      </p:sp>
      <p:sp>
        <p:nvSpPr>
          <p:cNvPr id="26" name="Chevron 25"/>
          <p:cNvSpPr/>
          <p:nvPr/>
        </p:nvSpPr>
        <p:spPr bwMode="gray">
          <a:xfrm rot="5400000">
            <a:off x="4677207" y="-2454275"/>
            <a:ext cx="457200" cy="8686800"/>
          </a:xfrm>
          <a:prstGeom prst="chevron">
            <a:avLst>
              <a:gd name="adj" fmla="val 92214"/>
            </a:avLst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endParaRPr lang="en-GB" sz="1600" b="1" dirty="0" err="1">
              <a:solidFill>
                <a:srgbClr val="FFFFFF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gray">
          <a:xfrm>
            <a:off x="1265101" y="5227728"/>
            <a:ext cx="1440000" cy="360000"/>
          </a:xfrm>
          <a:prstGeom prst="rect">
            <a:avLst/>
          </a:prstGeom>
          <a:solidFill>
            <a:schemeClr val="accent4"/>
          </a:solidFill>
          <a:ln w="19050" algn="ctr">
            <a:solidFill>
              <a:schemeClr val="accent4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Direct Costs</a:t>
            </a:r>
          </a:p>
        </p:txBody>
      </p:sp>
      <p:sp>
        <p:nvSpPr>
          <p:cNvPr id="30" name="Rectangle 29"/>
          <p:cNvSpPr/>
          <p:nvPr/>
        </p:nvSpPr>
        <p:spPr bwMode="gray">
          <a:xfrm>
            <a:off x="4181907" y="5227728"/>
            <a:ext cx="1440000" cy="360000"/>
          </a:xfrm>
          <a:prstGeom prst="rect">
            <a:avLst/>
          </a:prstGeom>
          <a:solidFill>
            <a:schemeClr val="accent4"/>
          </a:solidFill>
          <a:ln w="19050" algn="ctr">
            <a:solidFill>
              <a:schemeClr val="accent4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Absorbed Indirect Costs</a:t>
            </a:r>
          </a:p>
        </p:txBody>
      </p:sp>
      <p:sp>
        <p:nvSpPr>
          <p:cNvPr id="31" name="Rectangle 30"/>
          <p:cNvSpPr/>
          <p:nvPr/>
        </p:nvSpPr>
        <p:spPr bwMode="gray">
          <a:xfrm>
            <a:off x="4181280" y="6248435"/>
            <a:ext cx="1440000" cy="432000"/>
          </a:xfrm>
          <a:prstGeom prst="rect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Total Cost </a:t>
            </a:r>
          </a:p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of Service</a:t>
            </a:r>
          </a:p>
        </p:txBody>
      </p:sp>
      <p:sp>
        <p:nvSpPr>
          <p:cNvPr id="33" name="Rectangle 32"/>
          <p:cNvSpPr/>
          <p:nvPr/>
        </p:nvSpPr>
        <p:spPr bwMode="gray">
          <a:xfrm>
            <a:off x="7182860" y="5227728"/>
            <a:ext cx="1440000" cy="360000"/>
          </a:xfrm>
          <a:prstGeom prst="rect">
            <a:avLst/>
          </a:prstGeom>
          <a:solidFill>
            <a:schemeClr val="accent4"/>
          </a:solidFill>
          <a:ln w="19050" algn="ctr">
            <a:solidFill>
              <a:schemeClr val="accent4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Un-absorbed Indirect Costs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01407" y="1798730"/>
            <a:ext cx="21678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9170">
              <a:spcAft>
                <a:spcPts val="1333"/>
              </a:spcAft>
              <a:buSzPct val="100000"/>
            </a:pPr>
            <a:r>
              <a:rPr lang="en-GB" sz="1200" dirty="0">
                <a:solidFill>
                  <a:srgbClr val="000000"/>
                </a:solidFill>
              </a:rPr>
              <a:t>Cost Elements</a:t>
            </a:r>
          </a:p>
        </p:txBody>
      </p:sp>
      <p:cxnSp>
        <p:nvCxnSpPr>
          <p:cNvPr id="36" name="Straight Arrow Connector 35"/>
          <p:cNvCxnSpPr>
            <a:stCxn id="60" idx="2"/>
            <a:endCxn id="29" idx="0"/>
          </p:cNvCxnSpPr>
          <p:nvPr/>
        </p:nvCxnSpPr>
        <p:spPr>
          <a:xfrm flipH="1">
            <a:off x="1985101" y="3870324"/>
            <a:ext cx="2303" cy="135740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1" idx="2"/>
            <a:endCxn id="30" idx="0"/>
          </p:cNvCxnSpPr>
          <p:nvPr/>
        </p:nvCxnSpPr>
        <p:spPr>
          <a:xfrm>
            <a:off x="4899603" y="4276726"/>
            <a:ext cx="2304" cy="95100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9" idx="2"/>
            <a:endCxn id="33" idx="0"/>
          </p:cNvCxnSpPr>
          <p:nvPr/>
        </p:nvCxnSpPr>
        <p:spPr>
          <a:xfrm flipH="1">
            <a:off x="7902860" y="5089525"/>
            <a:ext cx="1449" cy="13820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9" idx="2"/>
            <a:endCxn id="31" idx="0"/>
          </p:cNvCxnSpPr>
          <p:nvPr/>
        </p:nvCxnSpPr>
        <p:spPr>
          <a:xfrm rot="16200000" flipH="1">
            <a:off x="3112837" y="4459991"/>
            <a:ext cx="660707" cy="2916179"/>
          </a:xfrm>
          <a:prstGeom prst="bentConnector3">
            <a:avLst>
              <a:gd name="adj1" fmla="val 385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52" idx="1"/>
            <a:endCxn id="31" idx="0"/>
          </p:cNvCxnSpPr>
          <p:nvPr/>
        </p:nvCxnSpPr>
        <p:spPr>
          <a:xfrm rot="10800000" flipV="1">
            <a:off x="4901280" y="5847789"/>
            <a:ext cx="2281580" cy="4006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0" idx="2"/>
            <a:endCxn id="31" idx="0"/>
          </p:cNvCxnSpPr>
          <p:nvPr/>
        </p:nvCxnSpPr>
        <p:spPr>
          <a:xfrm flipH="1">
            <a:off x="4901280" y="5587728"/>
            <a:ext cx="627" cy="660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 bwMode="gray">
          <a:xfrm>
            <a:off x="1189900" y="2219325"/>
            <a:ext cx="1595008" cy="1650999"/>
          </a:xfrm>
          <a:prstGeom prst="rect">
            <a:avLst/>
          </a:prstGeom>
          <a:noFill/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900" b="1" dirty="0">
                <a:solidFill>
                  <a:srgbClr val="62B5E5"/>
                </a:solidFill>
              </a:rPr>
              <a:t>Direct Costs</a:t>
            </a:r>
          </a:p>
        </p:txBody>
      </p:sp>
      <p:sp>
        <p:nvSpPr>
          <p:cNvPr id="61" name="Rectangle 60"/>
          <p:cNvSpPr/>
          <p:nvPr/>
        </p:nvSpPr>
        <p:spPr bwMode="gray">
          <a:xfrm>
            <a:off x="4102099" y="2219326"/>
            <a:ext cx="1595008" cy="2057400"/>
          </a:xfrm>
          <a:prstGeom prst="rect">
            <a:avLst/>
          </a:prstGeom>
          <a:noFill/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900" b="1" dirty="0">
                <a:solidFill>
                  <a:srgbClr val="62B5E5"/>
                </a:solidFill>
              </a:rPr>
              <a:t>Absorbed Indirect Costs</a:t>
            </a:r>
          </a:p>
        </p:txBody>
      </p:sp>
      <p:sp>
        <p:nvSpPr>
          <p:cNvPr id="69" name="Rectangle 68"/>
          <p:cNvSpPr/>
          <p:nvPr/>
        </p:nvSpPr>
        <p:spPr bwMode="gray">
          <a:xfrm>
            <a:off x="7106805" y="2219325"/>
            <a:ext cx="1595008" cy="2870200"/>
          </a:xfrm>
          <a:prstGeom prst="rect">
            <a:avLst/>
          </a:prstGeom>
          <a:noFill/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900" b="1" dirty="0">
                <a:solidFill>
                  <a:srgbClr val="62B5E5"/>
                </a:solidFill>
              </a:rPr>
              <a:t>Unabsorbed Indirect Costs</a:t>
            </a:r>
          </a:p>
        </p:txBody>
      </p:sp>
      <p:sp>
        <p:nvSpPr>
          <p:cNvPr id="2" name="Rectangle 1"/>
          <p:cNvSpPr/>
          <p:nvPr/>
        </p:nvSpPr>
        <p:spPr>
          <a:xfrm>
            <a:off x="469900" y="1327097"/>
            <a:ext cx="1440000" cy="245193"/>
          </a:xfrm>
          <a:prstGeom prst="rect">
            <a:avLst/>
          </a:prstGeom>
        </p:spPr>
        <p:txBody>
          <a:bodyPr wrap="square" lIns="36000" tIns="0" rIns="36000" bIns="0">
            <a:noAutofit/>
          </a:bodyPr>
          <a:lstStyle/>
          <a:p>
            <a:pPr algn="ctr" defTabSz="1219170"/>
            <a:r>
              <a:rPr lang="en-US" sz="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CPUs, server, LANS, </a:t>
            </a:r>
          </a:p>
          <a:p>
            <a:pPr algn="ctr" defTabSz="1219170"/>
            <a:r>
              <a:rPr lang="en-US" sz="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disk storage</a:t>
            </a:r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959407" y="1327097"/>
            <a:ext cx="1440000" cy="245193"/>
          </a:xfrm>
          <a:prstGeom prst="rect">
            <a:avLst/>
          </a:prstGeom>
        </p:spPr>
        <p:txBody>
          <a:bodyPr wrap="square" lIns="36000" tIns="0" rIns="36000" bIns="0">
            <a:noAutofit/>
          </a:bodyPr>
          <a:lstStyle/>
          <a:p>
            <a:pPr algn="ctr" defTabSz="1219170"/>
            <a:r>
              <a:rPr lang="en-US" sz="800" dirty="0">
                <a:solidFill>
                  <a:srgbClr val="000000"/>
                </a:solidFill>
              </a:rPr>
              <a:t>Operating </a:t>
            </a:r>
            <a:r>
              <a:rPr lang="en-US" sz="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US" sz="800" dirty="0">
                <a:solidFill>
                  <a:srgbClr val="000000"/>
                </a:solidFill>
              </a:rPr>
              <a:t>, databases, licenses</a:t>
            </a:r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19813" y="2219325"/>
            <a:ext cx="2668018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61925" indent="-161925" defTabSz="1219170">
              <a:buFont typeface="Symbol" panose="05050102010706020507" pitchFamily="18" charset="2"/>
              <a:buChar char=""/>
            </a:pPr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 costs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clearly attributable to a single service</a:t>
            </a:r>
          </a:p>
          <a:p>
            <a:pPr marL="161925" indent="-161925" defTabSz="1219170">
              <a:buFont typeface="Symbol" panose="05050102010706020507" pitchFamily="18" charset="2"/>
              <a:buChar char=""/>
            </a:pPr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1219170"/>
            <a:endParaRPr lang="en-GB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1925" indent="-161925" defTabSz="1219170">
              <a:buFont typeface="Symbol" panose="05050102010706020507" pitchFamily="18" charset="2"/>
              <a:buChar char=""/>
            </a:pPr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Absorbed Indirect costs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those incurred on behalf of all or a number of services. These have to be apportioned to all or the number of services in a fair manner.</a:t>
            </a:r>
          </a:p>
          <a:p>
            <a:pPr marL="161925" indent="-161925" defTabSz="1219170">
              <a:buFont typeface="Symbol" panose="05050102010706020507" pitchFamily="18" charset="2"/>
              <a:buChar char=""/>
            </a:pPr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1219170"/>
            <a:endParaRPr lang="en-GB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1925" indent="-161925" defTabSz="1219170">
              <a:buFont typeface="Symbol" panose="05050102010706020507" pitchFamily="18" charset="2"/>
              <a:buChar char=""/>
            </a:pPr>
            <a:r>
              <a:rPr lang="en-GB" sz="12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Un-absorbed Indirect costs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cannot be apportioned to a set of services and have to be recovered from all services in as fair away as is possible.</a:t>
            </a:r>
            <a:endParaRPr lang="en-GB" sz="12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455764" y="1327097"/>
            <a:ext cx="1440000" cy="245193"/>
          </a:xfrm>
          <a:prstGeom prst="rect">
            <a:avLst/>
          </a:prstGeom>
        </p:spPr>
        <p:txBody>
          <a:bodyPr wrap="square" lIns="36000" tIns="0" rIns="36000" bIns="0">
            <a:noAutofit/>
          </a:bodyPr>
          <a:lstStyle/>
          <a:p>
            <a:pPr algn="ctr" defTabSz="1219170"/>
            <a:r>
              <a:rPr lang="en-US" sz="800" dirty="0">
                <a:solidFill>
                  <a:srgbClr val="000000"/>
                </a:solidFill>
              </a:rPr>
              <a:t>Staff, benefits, </a:t>
            </a:r>
          </a:p>
          <a:p>
            <a:pPr algn="ctr" defTabSz="1219170"/>
            <a:r>
              <a:rPr lang="en-US" sz="800" dirty="0">
                <a:solidFill>
                  <a:srgbClr val="000000"/>
                </a:solidFill>
              </a:rPr>
              <a:t>technical support</a:t>
            </a:r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931207" y="1327097"/>
            <a:ext cx="1440000" cy="245193"/>
          </a:xfrm>
          <a:prstGeom prst="rect">
            <a:avLst/>
          </a:prstGeom>
        </p:spPr>
        <p:txBody>
          <a:bodyPr wrap="square" lIns="36000" tIns="0" rIns="36000" bIns="0">
            <a:noAutofit/>
          </a:bodyPr>
          <a:lstStyle/>
          <a:p>
            <a:pPr algn="ctr" defTabSz="1219170"/>
            <a:r>
              <a:rPr lang="en-US" sz="800" dirty="0">
                <a:solidFill>
                  <a:srgbClr val="000000"/>
                </a:solidFill>
              </a:rPr>
              <a:t>Office space, </a:t>
            </a:r>
          </a:p>
          <a:p>
            <a:pPr algn="ctr" defTabSz="1219170"/>
            <a:r>
              <a:rPr lang="en-US" sz="800" dirty="0">
                <a:solidFill>
                  <a:srgbClr val="000000"/>
                </a:solidFill>
              </a:rPr>
              <a:t>furniture, utilities</a:t>
            </a:r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417107" y="1327097"/>
            <a:ext cx="1440000" cy="245193"/>
          </a:xfrm>
          <a:prstGeom prst="rect">
            <a:avLst/>
          </a:prstGeom>
        </p:spPr>
        <p:txBody>
          <a:bodyPr wrap="square" lIns="36000" tIns="0" rIns="36000" bIns="0">
            <a:noAutofit/>
          </a:bodyPr>
          <a:lstStyle/>
          <a:p>
            <a:pPr algn="ctr" defTabSz="1219170"/>
            <a:r>
              <a:rPr lang="en-US" sz="800" dirty="0">
                <a:solidFill>
                  <a:srgbClr val="000000"/>
                </a:solidFill>
              </a:rPr>
              <a:t>3</a:t>
            </a:r>
            <a:r>
              <a:rPr lang="en-US" sz="800" baseline="30000" dirty="0">
                <a:solidFill>
                  <a:srgbClr val="000000"/>
                </a:solidFill>
              </a:rPr>
              <a:t>rd</a:t>
            </a:r>
            <a:r>
              <a:rPr lang="en-US" sz="800" dirty="0">
                <a:solidFill>
                  <a:srgbClr val="000000"/>
                </a:solidFill>
              </a:rPr>
              <a:t> parties, </a:t>
            </a:r>
          </a:p>
          <a:p>
            <a:pPr algn="ctr" defTabSz="1219170"/>
            <a:r>
              <a:rPr lang="en-US" sz="800" dirty="0">
                <a:solidFill>
                  <a:srgbClr val="000000"/>
                </a:solidFill>
              </a:rPr>
              <a:t>outsourcing services</a:t>
            </a:r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903007" y="1327097"/>
            <a:ext cx="1440000" cy="245193"/>
          </a:xfrm>
          <a:prstGeom prst="rect">
            <a:avLst/>
          </a:prstGeom>
        </p:spPr>
        <p:txBody>
          <a:bodyPr wrap="square" lIns="36000" tIns="0" rIns="36000" bIns="0">
            <a:noAutofit/>
          </a:bodyPr>
          <a:lstStyle/>
          <a:p>
            <a:pPr algn="ctr" defTabSz="1219170"/>
            <a:r>
              <a:rPr lang="en-US" sz="800" dirty="0">
                <a:solidFill>
                  <a:srgbClr val="000000"/>
                </a:solidFill>
              </a:rPr>
              <a:t>Internal charges from other cost centers</a:t>
            </a:r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 bwMode="gray">
          <a:xfrm>
            <a:off x="7182860" y="5703790"/>
            <a:ext cx="288000" cy="288000"/>
          </a:xfrm>
          <a:prstGeom prst="rect">
            <a:avLst/>
          </a:prstGeom>
          <a:solidFill>
            <a:schemeClr val="accent4"/>
          </a:solidFill>
          <a:ln w="19050" algn="ctr">
            <a:solidFill>
              <a:schemeClr val="accent4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%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470860" y="5918080"/>
            <a:ext cx="2125626" cy="41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000" dirty="0">
                <a:solidFill>
                  <a:srgbClr val="012169"/>
                </a:solidFill>
              </a:rPr>
              <a:t>A percentage of this total is allocated to the service.</a:t>
            </a:r>
          </a:p>
        </p:txBody>
      </p:sp>
      <p:cxnSp>
        <p:nvCxnSpPr>
          <p:cNvPr id="56" name="Elbow Connector 55"/>
          <p:cNvCxnSpPr>
            <a:stCxn id="33" idx="2"/>
            <a:endCxn id="52" idx="3"/>
          </p:cNvCxnSpPr>
          <p:nvPr/>
        </p:nvCxnSpPr>
        <p:spPr>
          <a:xfrm rot="5400000">
            <a:off x="7556829" y="5501759"/>
            <a:ext cx="260062" cy="432000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 bwMode="gray">
          <a:xfrm>
            <a:off x="273377" y="5227728"/>
            <a:ext cx="8349483" cy="360000"/>
          </a:xfrm>
          <a:prstGeom prst="rect">
            <a:avLst/>
          </a:prstGeom>
          <a:noFill/>
          <a:ln w="19050" algn="ctr">
            <a:solidFill>
              <a:srgbClr val="012169">
                <a:alpha val="25098"/>
              </a:srgbClr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600" b="1" dirty="0">
                <a:solidFill>
                  <a:srgbClr val="012169"/>
                </a:solidFill>
              </a:rPr>
              <a:t>Totals:</a:t>
            </a:r>
          </a:p>
        </p:txBody>
      </p:sp>
      <p:sp>
        <p:nvSpPr>
          <p:cNvPr id="5" name="Rectangle 4"/>
          <p:cNvSpPr/>
          <p:nvPr/>
        </p:nvSpPr>
        <p:spPr>
          <a:xfrm>
            <a:off x="5621280" y="6261859"/>
            <a:ext cx="1194299" cy="41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000" dirty="0">
                <a:solidFill>
                  <a:srgbClr val="000000"/>
                </a:solidFill>
              </a:rPr>
              <a:t>Often an uplift is applied here.</a:t>
            </a:r>
          </a:p>
        </p:txBody>
      </p:sp>
    </p:spTree>
    <p:extLst>
      <p:ext uri="{BB962C8B-B14F-4D97-AF65-F5344CB8AC3E}">
        <p14:creationId xmlns:p14="http://schemas.microsoft.com/office/powerpoint/2010/main" val="178068556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Types per Service - Example</a:t>
            </a:r>
            <a:endParaRPr lang="en-GB" noProof="0" dirty="0"/>
          </a:p>
        </p:txBody>
      </p:sp>
      <p:sp>
        <p:nvSpPr>
          <p:cNvPr id="7" name="Rectangle 6"/>
          <p:cNvSpPr/>
          <p:nvPr/>
        </p:nvSpPr>
        <p:spPr bwMode="gray">
          <a:xfrm>
            <a:off x="473507" y="1101089"/>
            <a:ext cx="1440000" cy="512081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36000" tIns="36000" rIns="36000" bIns="360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Hardware</a:t>
            </a:r>
          </a:p>
        </p:txBody>
      </p:sp>
      <p:sp>
        <p:nvSpPr>
          <p:cNvPr id="8" name="Rectangle 7"/>
          <p:cNvSpPr/>
          <p:nvPr/>
        </p:nvSpPr>
        <p:spPr bwMode="gray">
          <a:xfrm>
            <a:off x="1959407" y="1101088"/>
            <a:ext cx="1440000" cy="512081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36000" tIns="36000" rIns="36000" bIns="360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Software</a:t>
            </a:r>
          </a:p>
        </p:txBody>
      </p:sp>
      <p:sp>
        <p:nvSpPr>
          <p:cNvPr id="9" name="Rectangle 8"/>
          <p:cNvSpPr/>
          <p:nvPr/>
        </p:nvSpPr>
        <p:spPr bwMode="gray">
          <a:xfrm>
            <a:off x="3445307" y="1101087"/>
            <a:ext cx="1440000" cy="512081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36000" tIns="36000" rIns="36000" bIns="360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Employment</a:t>
            </a:r>
          </a:p>
        </p:txBody>
      </p:sp>
      <p:sp>
        <p:nvSpPr>
          <p:cNvPr id="10" name="Rectangle 9"/>
          <p:cNvSpPr/>
          <p:nvPr/>
        </p:nvSpPr>
        <p:spPr bwMode="gray">
          <a:xfrm>
            <a:off x="4931207" y="1101088"/>
            <a:ext cx="1440000" cy="512081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36000" tIns="36000" rIns="36000" bIns="360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Accommodation</a:t>
            </a:r>
            <a:endParaRPr lang="en-GB" sz="1100" b="1" dirty="0" err="1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6417107" y="1101088"/>
            <a:ext cx="1440000" cy="512081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36000" tIns="36000" rIns="36000" bIns="360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External Services</a:t>
            </a:r>
          </a:p>
        </p:txBody>
      </p:sp>
      <p:sp>
        <p:nvSpPr>
          <p:cNvPr id="12" name="Rectangle 11"/>
          <p:cNvSpPr/>
          <p:nvPr/>
        </p:nvSpPr>
        <p:spPr bwMode="gray">
          <a:xfrm>
            <a:off x="1265101" y="2626850"/>
            <a:ext cx="1440000" cy="36000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900" b="1" dirty="0">
                <a:solidFill>
                  <a:srgbClr val="FFFFFF"/>
                </a:solidFill>
              </a:rPr>
              <a:t>x2 AWS EC2 Server</a:t>
            </a:r>
          </a:p>
        </p:txBody>
      </p:sp>
      <p:sp>
        <p:nvSpPr>
          <p:cNvPr id="13" name="Rectangle 12"/>
          <p:cNvSpPr/>
          <p:nvPr/>
        </p:nvSpPr>
        <p:spPr bwMode="gray">
          <a:xfrm>
            <a:off x="1265101" y="3033312"/>
            <a:ext cx="1440000" cy="36000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900" b="1" dirty="0">
                <a:solidFill>
                  <a:srgbClr val="FFFFFF"/>
                </a:solidFill>
              </a:rPr>
              <a:t>x1 AWS S3 Storage (20GB)</a:t>
            </a:r>
          </a:p>
        </p:txBody>
      </p:sp>
      <p:sp>
        <p:nvSpPr>
          <p:cNvPr id="14" name="Rectangle 13"/>
          <p:cNvSpPr/>
          <p:nvPr/>
        </p:nvSpPr>
        <p:spPr bwMode="gray">
          <a:xfrm>
            <a:off x="4181907" y="2626850"/>
            <a:ext cx="1440000" cy="36000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900" b="1" dirty="0">
                <a:solidFill>
                  <a:srgbClr val="FFFFFF"/>
                </a:solidFill>
              </a:rPr>
              <a:t>Cloud Monitoring License</a:t>
            </a:r>
          </a:p>
        </p:txBody>
      </p:sp>
      <p:sp>
        <p:nvSpPr>
          <p:cNvPr id="15" name="Rectangle 14"/>
          <p:cNvSpPr/>
          <p:nvPr/>
        </p:nvSpPr>
        <p:spPr bwMode="gray">
          <a:xfrm>
            <a:off x="1265101" y="3436876"/>
            <a:ext cx="1440000" cy="36000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900" b="1" dirty="0">
                <a:solidFill>
                  <a:srgbClr val="FFFFFF"/>
                </a:solidFill>
              </a:rPr>
              <a:t>Development resource </a:t>
            </a:r>
          </a:p>
        </p:txBody>
      </p:sp>
      <p:sp>
        <p:nvSpPr>
          <p:cNvPr id="16" name="Rectangle 15"/>
          <p:cNvSpPr/>
          <p:nvPr/>
        </p:nvSpPr>
        <p:spPr bwMode="gray">
          <a:xfrm>
            <a:off x="7182860" y="2626850"/>
            <a:ext cx="1440000" cy="36000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900" b="1" dirty="0">
                <a:solidFill>
                  <a:srgbClr val="FFFFFF"/>
                </a:solidFill>
              </a:rPr>
              <a:t>Network connection</a:t>
            </a:r>
          </a:p>
        </p:txBody>
      </p:sp>
      <p:sp>
        <p:nvSpPr>
          <p:cNvPr id="17" name="Rectangle 16"/>
          <p:cNvSpPr/>
          <p:nvPr/>
        </p:nvSpPr>
        <p:spPr bwMode="gray">
          <a:xfrm>
            <a:off x="4181907" y="3033312"/>
            <a:ext cx="1440000" cy="36000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900" b="1" dirty="0">
                <a:solidFill>
                  <a:srgbClr val="FFFFFF"/>
                </a:solidFill>
              </a:rPr>
              <a:t>Cloud Technical Support Staff</a:t>
            </a:r>
          </a:p>
        </p:txBody>
      </p:sp>
      <p:sp>
        <p:nvSpPr>
          <p:cNvPr id="18" name="Rectangle 17"/>
          <p:cNvSpPr/>
          <p:nvPr/>
        </p:nvSpPr>
        <p:spPr bwMode="gray">
          <a:xfrm>
            <a:off x="4181907" y="3436876"/>
            <a:ext cx="1440000" cy="36000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900" b="1" dirty="0">
                <a:solidFill>
                  <a:srgbClr val="FFFFFF"/>
                </a:solidFill>
              </a:rPr>
              <a:t>AWS Direct Connect</a:t>
            </a:r>
          </a:p>
        </p:txBody>
      </p:sp>
      <p:sp>
        <p:nvSpPr>
          <p:cNvPr id="19" name="Rectangle 18"/>
          <p:cNvSpPr/>
          <p:nvPr/>
        </p:nvSpPr>
        <p:spPr bwMode="gray">
          <a:xfrm>
            <a:off x="4181907" y="3845455"/>
            <a:ext cx="1440000" cy="36000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900" b="1" dirty="0">
                <a:solidFill>
                  <a:srgbClr val="FFFFFF"/>
                </a:solidFill>
              </a:rPr>
              <a:t>Cloud Management Staff</a:t>
            </a:r>
          </a:p>
        </p:txBody>
      </p:sp>
      <p:sp>
        <p:nvSpPr>
          <p:cNvPr id="20" name="Rectangle 19"/>
          <p:cNvSpPr/>
          <p:nvPr/>
        </p:nvSpPr>
        <p:spPr bwMode="gray">
          <a:xfrm>
            <a:off x="7903007" y="1101087"/>
            <a:ext cx="1440000" cy="512081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36000" tIns="36000" rIns="36000" bIns="360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Transfer</a:t>
            </a:r>
          </a:p>
        </p:txBody>
      </p:sp>
      <p:sp>
        <p:nvSpPr>
          <p:cNvPr id="21" name="Rectangle 20"/>
          <p:cNvSpPr/>
          <p:nvPr/>
        </p:nvSpPr>
        <p:spPr bwMode="gray">
          <a:xfrm>
            <a:off x="7182860" y="3029414"/>
            <a:ext cx="1440000" cy="36000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900" b="1" dirty="0">
                <a:solidFill>
                  <a:srgbClr val="FFFFFF"/>
                </a:solidFill>
              </a:rPr>
              <a:t>Office Space</a:t>
            </a:r>
          </a:p>
        </p:txBody>
      </p:sp>
      <p:sp>
        <p:nvSpPr>
          <p:cNvPr id="22" name="Rectangle 21"/>
          <p:cNvSpPr/>
          <p:nvPr/>
        </p:nvSpPr>
        <p:spPr bwMode="gray">
          <a:xfrm>
            <a:off x="7182860" y="3430952"/>
            <a:ext cx="1440000" cy="36000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900" b="1" dirty="0">
                <a:solidFill>
                  <a:srgbClr val="FFFFFF"/>
                </a:solidFill>
              </a:rPr>
              <a:t>OS Licences</a:t>
            </a:r>
          </a:p>
        </p:txBody>
      </p:sp>
      <p:sp>
        <p:nvSpPr>
          <p:cNvPr id="23" name="Rectangle 22"/>
          <p:cNvSpPr/>
          <p:nvPr/>
        </p:nvSpPr>
        <p:spPr bwMode="gray">
          <a:xfrm>
            <a:off x="7182860" y="3832521"/>
            <a:ext cx="1440000" cy="36000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900" b="1" dirty="0">
                <a:solidFill>
                  <a:srgbClr val="FFFFFF"/>
                </a:solidFill>
              </a:rPr>
              <a:t>Training</a:t>
            </a:r>
          </a:p>
        </p:txBody>
      </p:sp>
      <p:sp>
        <p:nvSpPr>
          <p:cNvPr id="24" name="Rectangle 23"/>
          <p:cNvSpPr/>
          <p:nvPr/>
        </p:nvSpPr>
        <p:spPr bwMode="gray">
          <a:xfrm>
            <a:off x="7182860" y="4240514"/>
            <a:ext cx="1440000" cy="36000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900" b="1" dirty="0">
                <a:solidFill>
                  <a:srgbClr val="FFFFFF"/>
                </a:solidFill>
              </a:rPr>
              <a:t>Insurance</a:t>
            </a:r>
          </a:p>
        </p:txBody>
      </p:sp>
      <p:sp>
        <p:nvSpPr>
          <p:cNvPr id="26" name="Chevron 25"/>
          <p:cNvSpPr/>
          <p:nvPr/>
        </p:nvSpPr>
        <p:spPr bwMode="gray">
          <a:xfrm rot="5400000">
            <a:off x="4677207" y="-2454275"/>
            <a:ext cx="457200" cy="8686800"/>
          </a:xfrm>
          <a:prstGeom prst="chevron">
            <a:avLst>
              <a:gd name="adj" fmla="val 92214"/>
            </a:avLst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endParaRPr lang="en-GB" sz="1600" b="1" dirty="0" err="1">
              <a:solidFill>
                <a:srgbClr val="FFFFFF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gray">
          <a:xfrm>
            <a:off x="1265101" y="5227728"/>
            <a:ext cx="1440000" cy="360000"/>
          </a:xfrm>
          <a:prstGeom prst="rect">
            <a:avLst/>
          </a:prstGeom>
          <a:solidFill>
            <a:schemeClr val="accent4"/>
          </a:solidFill>
          <a:ln w="19050" algn="ctr">
            <a:solidFill>
              <a:schemeClr val="accent4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Direct Costs</a:t>
            </a:r>
          </a:p>
        </p:txBody>
      </p:sp>
      <p:sp>
        <p:nvSpPr>
          <p:cNvPr id="30" name="Rectangle 29"/>
          <p:cNvSpPr/>
          <p:nvPr/>
        </p:nvSpPr>
        <p:spPr bwMode="gray">
          <a:xfrm>
            <a:off x="4181907" y="5227728"/>
            <a:ext cx="1440000" cy="360000"/>
          </a:xfrm>
          <a:prstGeom prst="rect">
            <a:avLst/>
          </a:prstGeom>
          <a:solidFill>
            <a:schemeClr val="accent4"/>
          </a:solidFill>
          <a:ln w="19050" algn="ctr">
            <a:solidFill>
              <a:schemeClr val="accent4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Absorbed Indirect Costs</a:t>
            </a:r>
          </a:p>
        </p:txBody>
      </p:sp>
      <p:sp>
        <p:nvSpPr>
          <p:cNvPr id="31" name="Rectangle 30"/>
          <p:cNvSpPr/>
          <p:nvPr/>
        </p:nvSpPr>
        <p:spPr bwMode="gray">
          <a:xfrm>
            <a:off x="4181280" y="6248435"/>
            <a:ext cx="1440000" cy="432000"/>
          </a:xfrm>
          <a:prstGeom prst="rect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Total Cost </a:t>
            </a:r>
          </a:p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of Service</a:t>
            </a:r>
          </a:p>
        </p:txBody>
      </p:sp>
      <p:sp>
        <p:nvSpPr>
          <p:cNvPr id="33" name="Rectangle 32"/>
          <p:cNvSpPr/>
          <p:nvPr/>
        </p:nvSpPr>
        <p:spPr bwMode="gray">
          <a:xfrm>
            <a:off x="7182860" y="5227728"/>
            <a:ext cx="1440000" cy="360000"/>
          </a:xfrm>
          <a:prstGeom prst="rect">
            <a:avLst/>
          </a:prstGeom>
          <a:solidFill>
            <a:schemeClr val="accent4"/>
          </a:solidFill>
          <a:ln w="19050" algn="ctr">
            <a:solidFill>
              <a:schemeClr val="accent4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Un-absorbed Indirect Costs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01407" y="1798730"/>
            <a:ext cx="21678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9170">
              <a:spcAft>
                <a:spcPts val="1333"/>
              </a:spcAft>
              <a:buSzPct val="100000"/>
            </a:pPr>
            <a:r>
              <a:rPr lang="en-GB" sz="1200" dirty="0">
                <a:solidFill>
                  <a:srgbClr val="000000"/>
                </a:solidFill>
              </a:rPr>
              <a:t>Cost Elements</a:t>
            </a:r>
          </a:p>
        </p:txBody>
      </p:sp>
      <p:cxnSp>
        <p:nvCxnSpPr>
          <p:cNvPr id="36" name="Straight Arrow Connector 35"/>
          <p:cNvCxnSpPr>
            <a:stCxn id="60" idx="2"/>
            <a:endCxn id="29" idx="0"/>
          </p:cNvCxnSpPr>
          <p:nvPr/>
        </p:nvCxnSpPr>
        <p:spPr>
          <a:xfrm flipH="1">
            <a:off x="1985101" y="3870324"/>
            <a:ext cx="2303" cy="135740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1" idx="2"/>
            <a:endCxn id="30" idx="0"/>
          </p:cNvCxnSpPr>
          <p:nvPr/>
        </p:nvCxnSpPr>
        <p:spPr>
          <a:xfrm>
            <a:off x="4899603" y="4276726"/>
            <a:ext cx="2304" cy="95100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9" idx="2"/>
            <a:endCxn id="33" idx="0"/>
          </p:cNvCxnSpPr>
          <p:nvPr/>
        </p:nvCxnSpPr>
        <p:spPr>
          <a:xfrm flipH="1">
            <a:off x="7902860" y="4682293"/>
            <a:ext cx="1449" cy="54543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9" idx="2"/>
            <a:endCxn id="31" idx="0"/>
          </p:cNvCxnSpPr>
          <p:nvPr/>
        </p:nvCxnSpPr>
        <p:spPr>
          <a:xfrm rot="16200000" flipH="1">
            <a:off x="3112837" y="4459991"/>
            <a:ext cx="660707" cy="2916179"/>
          </a:xfrm>
          <a:prstGeom prst="bentConnector3">
            <a:avLst>
              <a:gd name="adj1" fmla="val 385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52" idx="1"/>
            <a:endCxn id="31" idx="0"/>
          </p:cNvCxnSpPr>
          <p:nvPr/>
        </p:nvCxnSpPr>
        <p:spPr>
          <a:xfrm rot="10800000" flipV="1">
            <a:off x="4901280" y="5847789"/>
            <a:ext cx="2281580" cy="4006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0" idx="2"/>
            <a:endCxn id="31" idx="0"/>
          </p:cNvCxnSpPr>
          <p:nvPr/>
        </p:nvCxnSpPr>
        <p:spPr>
          <a:xfrm flipH="1">
            <a:off x="4901280" y="5587728"/>
            <a:ext cx="627" cy="660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 bwMode="gray">
          <a:xfrm>
            <a:off x="1189900" y="2219325"/>
            <a:ext cx="1595008" cy="1650999"/>
          </a:xfrm>
          <a:prstGeom prst="rect">
            <a:avLst/>
          </a:prstGeom>
          <a:noFill/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900" b="1" dirty="0">
                <a:solidFill>
                  <a:srgbClr val="62B5E5"/>
                </a:solidFill>
              </a:rPr>
              <a:t>Direct Costs</a:t>
            </a:r>
          </a:p>
        </p:txBody>
      </p:sp>
      <p:sp>
        <p:nvSpPr>
          <p:cNvPr id="61" name="Rectangle 60"/>
          <p:cNvSpPr/>
          <p:nvPr/>
        </p:nvSpPr>
        <p:spPr bwMode="gray">
          <a:xfrm>
            <a:off x="4102099" y="2219326"/>
            <a:ext cx="1595008" cy="2057400"/>
          </a:xfrm>
          <a:prstGeom prst="rect">
            <a:avLst/>
          </a:prstGeom>
          <a:noFill/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900" b="1" dirty="0">
                <a:solidFill>
                  <a:srgbClr val="62B5E5"/>
                </a:solidFill>
              </a:rPr>
              <a:t>Absorbed Indirect Costs</a:t>
            </a:r>
          </a:p>
        </p:txBody>
      </p:sp>
      <p:sp>
        <p:nvSpPr>
          <p:cNvPr id="69" name="Rectangle 68"/>
          <p:cNvSpPr/>
          <p:nvPr/>
        </p:nvSpPr>
        <p:spPr bwMode="gray">
          <a:xfrm>
            <a:off x="7106805" y="2219325"/>
            <a:ext cx="1595008" cy="2462968"/>
          </a:xfrm>
          <a:prstGeom prst="rect">
            <a:avLst/>
          </a:prstGeom>
          <a:noFill/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88900" rIns="88900" bIns="889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900" b="1" dirty="0">
                <a:solidFill>
                  <a:srgbClr val="62B5E5"/>
                </a:solidFill>
              </a:rPr>
              <a:t>Unabsorbed Indirect Costs</a:t>
            </a:r>
          </a:p>
        </p:txBody>
      </p:sp>
      <p:sp>
        <p:nvSpPr>
          <p:cNvPr id="2" name="Rectangle 1"/>
          <p:cNvSpPr/>
          <p:nvPr/>
        </p:nvSpPr>
        <p:spPr>
          <a:xfrm>
            <a:off x="469900" y="1327097"/>
            <a:ext cx="1440000" cy="245193"/>
          </a:xfrm>
          <a:prstGeom prst="rect">
            <a:avLst/>
          </a:prstGeom>
        </p:spPr>
        <p:txBody>
          <a:bodyPr wrap="square" lIns="36000" tIns="0" rIns="36000" bIns="0">
            <a:noAutofit/>
          </a:bodyPr>
          <a:lstStyle/>
          <a:p>
            <a:pPr algn="ctr" defTabSz="1219170"/>
            <a:r>
              <a:rPr lang="en-US" sz="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CPUs, server, LANS, </a:t>
            </a:r>
          </a:p>
          <a:p>
            <a:pPr algn="ctr" defTabSz="1219170"/>
            <a:r>
              <a:rPr lang="en-US" sz="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disk storage</a:t>
            </a:r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959407" y="1327097"/>
            <a:ext cx="1440000" cy="245193"/>
          </a:xfrm>
          <a:prstGeom prst="rect">
            <a:avLst/>
          </a:prstGeom>
        </p:spPr>
        <p:txBody>
          <a:bodyPr wrap="square" lIns="36000" tIns="0" rIns="36000" bIns="0">
            <a:noAutofit/>
          </a:bodyPr>
          <a:lstStyle/>
          <a:p>
            <a:pPr algn="ctr" defTabSz="1219170"/>
            <a:r>
              <a:rPr lang="en-US" sz="800" dirty="0">
                <a:solidFill>
                  <a:srgbClr val="000000"/>
                </a:solidFill>
              </a:rPr>
              <a:t>Operating </a:t>
            </a:r>
            <a:r>
              <a:rPr lang="en-US" sz="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US" sz="800" dirty="0">
                <a:solidFill>
                  <a:srgbClr val="000000"/>
                </a:solidFill>
              </a:rPr>
              <a:t>, databases, licenses</a:t>
            </a:r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455764" y="1327097"/>
            <a:ext cx="1440000" cy="245193"/>
          </a:xfrm>
          <a:prstGeom prst="rect">
            <a:avLst/>
          </a:prstGeom>
        </p:spPr>
        <p:txBody>
          <a:bodyPr wrap="square" lIns="36000" tIns="0" rIns="36000" bIns="0">
            <a:noAutofit/>
          </a:bodyPr>
          <a:lstStyle/>
          <a:p>
            <a:pPr algn="ctr" defTabSz="1219170"/>
            <a:r>
              <a:rPr lang="en-US" sz="800" dirty="0">
                <a:solidFill>
                  <a:srgbClr val="000000"/>
                </a:solidFill>
              </a:rPr>
              <a:t>Staff, benefits, </a:t>
            </a:r>
          </a:p>
          <a:p>
            <a:pPr algn="ctr" defTabSz="1219170"/>
            <a:r>
              <a:rPr lang="en-US" sz="800" dirty="0">
                <a:solidFill>
                  <a:srgbClr val="000000"/>
                </a:solidFill>
              </a:rPr>
              <a:t>technical support</a:t>
            </a:r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931207" y="1327097"/>
            <a:ext cx="1440000" cy="245193"/>
          </a:xfrm>
          <a:prstGeom prst="rect">
            <a:avLst/>
          </a:prstGeom>
        </p:spPr>
        <p:txBody>
          <a:bodyPr wrap="square" lIns="36000" tIns="0" rIns="36000" bIns="0">
            <a:noAutofit/>
          </a:bodyPr>
          <a:lstStyle/>
          <a:p>
            <a:pPr algn="ctr" defTabSz="1219170"/>
            <a:r>
              <a:rPr lang="en-US" sz="800" dirty="0">
                <a:solidFill>
                  <a:srgbClr val="000000"/>
                </a:solidFill>
              </a:rPr>
              <a:t>Office space, </a:t>
            </a:r>
          </a:p>
          <a:p>
            <a:pPr algn="ctr" defTabSz="1219170"/>
            <a:r>
              <a:rPr lang="en-US" sz="800" dirty="0">
                <a:solidFill>
                  <a:srgbClr val="000000"/>
                </a:solidFill>
              </a:rPr>
              <a:t>furniture, utilities</a:t>
            </a:r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417107" y="1327097"/>
            <a:ext cx="1440000" cy="245193"/>
          </a:xfrm>
          <a:prstGeom prst="rect">
            <a:avLst/>
          </a:prstGeom>
        </p:spPr>
        <p:txBody>
          <a:bodyPr wrap="square" lIns="36000" tIns="0" rIns="36000" bIns="0">
            <a:noAutofit/>
          </a:bodyPr>
          <a:lstStyle/>
          <a:p>
            <a:pPr algn="ctr" defTabSz="1219170"/>
            <a:r>
              <a:rPr lang="en-US" sz="800" dirty="0">
                <a:solidFill>
                  <a:srgbClr val="000000"/>
                </a:solidFill>
              </a:rPr>
              <a:t>3</a:t>
            </a:r>
            <a:r>
              <a:rPr lang="en-US" sz="800" baseline="30000" dirty="0">
                <a:solidFill>
                  <a:srgbClr val="000000"/>
                </a:solidFill>
              </a:rPr>
              <a:t>rd</a:t>
            </a:r>
            <a:r>
              <a:rPr lang="en-US" sz="800" dirty="0">
                <a:solidFill>
                  <a:srgbClr val="000000"/>
                </a:solidFill>
              </a:rPr>
              <a:t> parties, </a:t>
            </a:r>
          </a:p>
          <a:p>
            <a:pPr algn="ctr" defTabSz="1219170"/>
            <a:r>
              <a:rPr lang="en-US" sz="800" dirty="0">
                <a:solidFill>
                  <a:srgbClr val="000000"/>
                </a:solidFill>
              </a:rPr>
              <a:t>outsourcing services</a:t>
            </a:r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903007" y="1327097"/>
            <a:ext cx="1440000" cy="245193"/>
          </a:xfrm>
          <a:prstGeom prst="rect">
            <a:avLst/>
          </a:prstGeom>
        </p:spPr>
        <p:txBody>
          <a:bodyPr wrap="square" lIns="36000" tIns="0" rIns="36000" bIns="0">
            <a:noAutofit/>
          </a:bodyPr>
          <a:lstStyle/>
          <a:p>
            <a:pPr algn="ctr" defTabSz="1219170"/>
            <a:r>
              <a:rPr lang="en-US" sz="800" dirty="0">
                <a:solidFill>
                  <a:srgbClr val="000000"/>
                </a:solidFill>
              </a:rPr>
              <a:t>Internal charges from other cost centers</a:t>
            </a:r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 bwMode="gray">
          <a:xfrm>
            <a:off x="7182860" y="5703790"/>
            <a:ext cx="288000" cy="288000"/>
          </a:xfrm>
          <a:prstGeom prst="rect">
            <a:avLst/>
          </a:prstGeom>
          <a:solidFill>
            <a:schemeClr val="accent4"/>
          </a:solidFill>
          <a:ln w="19050" algn="ctr">
            <a:solidFill>
              <a:schemeClr val="accent4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100" b="1" dirty="0">
                <a:solidFill>
                  <a:srgbClr val="FFFFFF"/>
                </a:solidFill>
              </a:rPr>
              <a:t>%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470860" y="5918080"/>
            <a:ext cx="2125626" cy="41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000" dirty="0">
                <a:solidFill>
                  <a:srgbClr val="012169"/>
                </a:solidFill>
              </a:rPr>
              <a:t>A percentage of this total is allocated to the service.</a:t>
            </a:r>
          </a:p>
        </p:txBody>
      </p:sp>
      <p:cxnSp>
        <p:nvCxnSpPr>
          <p:cNvPr id="56" name="Elbow Connector 55"/>
          <p:cNvCxnSpPr>
            <a:stCxn id="33" idx="2"/>
            <a:endCxn id="52" idx="3"/>
          </p:cNvCxnSpPr>
          <p:nvPr/>
        </p:nvCxnSpPr>
        <p:spPr>
          <a:xfrm rot="5400000">
            <a:off x="7556829" y="5501759"/>
            <a:ext cx="260062" cy="432000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 bwMode="gray">
          <a:xfrm>
            <a:off x="273377" y="5227728"/>
            <a:ext cx="8349483" cy="360000"/>
          </a:xfrm>
          <a:prstGeom prst="rect">
            <a:avLst/>
          </a:prstGeom>
          <a:noFill/>
          <a:ln w="19050" algn="ctr">
            <a:solidFill>
              <a:srgbClr val="012169">
                <a:alpha val="25098"/>
              </a:srgbClr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600" b="1" dirty="0">
                <a:solidFill>
                  <a:srgbClr val="012169"/>
                </a:solidFill>
              </a:rPr>
              <a:t>Totals:</a:t>
            </a:r>
          </a:p>
        </p:txBody>
      </p:sp>
      <p:sp>
        <p:nvSpPr>
          <p:cNvPr id="5" name="Rectangle 4"/>
          <p:cNvSpPr/>
          <p:nvPr/>
        </p:nvSpPr>
        <p:spPr>
          <a:xfrm>
            <a:off x="5621280" y="6261859"/>
            <a:ext cx="1194299" cy="41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000" dirty="0">
                <a:solidFill>
                  <a:srgbClr val="000000"/>
                </a:solidFill>
              </a:rPr>
              <a:t>Often an uplift is applied here.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52257" y="2626850"/>
            <a:ext cx="547150" cy="3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34000" indent="-234000" defTabSz="1219170">
              <a:spcAft>
                <a:spcPts val="1333"/>
              </a:spcAft>
              <a:buSzPct val="100000"/>
              <a:buFont typeface="Arial"/>
              <a:buChar char="•"/>
            </a:pPr>
            <a:endParaRPr lang="en-GB" sz="1200" dirty="0" err="1">
              <a:solidFill>
                <a:srgbClr val="0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319813" y="2219325"/>
            <a:ext cx="2668018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61925" indent="-161925" defTabSz="1219170">
              <a:buFont typeface="Symbol" panose="05050102010706020507" pitchFamily="18" charset="2"/>
              <a:buChar char=""/>
            </a:pPr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 costs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clearly attributable to a single service</a:t>
            </a:r>
          </a:p>
          <a:p>
            <a:pPr marL="161925" indent="-161925" defTabSz="1219170">
              <a:buFont typeface="Symbol" panose="05050102010706020507" pitchFamily="18" charset="2"/>
              <a:buChar char=""/>
            </a:pPr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1219170"/>
            <a:endParaRPr lang="en-GB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1925" indent="-161925" defTabSz="1219170">
              <a:buFont typeface="Symbol" panose="05050102010706020507" pitchFamily="18" charset="2"/>
              <a:buChar char=""/>
            </a:pPr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Absorbed Indirect costs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those incurred on behalf of all or a number of services. These have to be apportioned to all or the number of services in a fair manner.</a:t>
            </a:r>
          </a:p>
          <a:p>
            <a:pPr marL="161925" indent="-161925" defTabSz="1219170">
              <a:buFont typeface="Symbol" panose="05050102010706020507" pitchFamily="18" charset="2"/>
              <a:buChar char=""/>
            </a:pPr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1219170"/>
            <a:endParaRPr lang="en-GB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1925" indent="-161925" defTabSz="1219170">
              <a:buFont typeface="Symbol" panose="05050102010706020507" pitchFamily="18" charset="2"/>
              <a:buChar char=""/>
            </a:pPr>
            <a:r>
              <a:rPr lang="en-GB" sz="12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Un-absorbed Indirect costs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cannot be apportioned to a set of services and have to be recovered from all services in as fair away as is possible.</a:t>
            </a:r>
            <a:endParaRPr lang="en-GB" sz="12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25797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Types per Service - Example</a:t>
            </a:r>
            <a:endParaRPr lang="en-GB" noProof="0" dirty="0"/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934E5804-17AD-D44B-8A30-E01ECE2ACD1A}"/>
              </a:ext>
            </a:extLst>
          </p:cNvPr>
          <p:cNvGrpSpPr/>
          <p:nvPr/>
        </p:nvGrpSpPr>
        <p:grpSpPr>
          <a:xfrm>
            <a:off x="273377" y="1101087"/>
            <a:ext cx="9655654" cy="5579348"/>
            <a:chOff x="273377" y="1101087"/>
            <a:chExt cx="9655654" cy="5579348"/>
          </a:xfrm>
        </p:grpSpPr>
        <p:sp>
          <p:nvSpPr>
            <p:cNvPr id="7" name="Rectangle 6"/>
            <p:cNvSpPr/>
            <p:nvPr/>
          </p:nvSpPr>
          <p:spPr bwMode="gray">
            <a:xfrm>
              <a:off x="473507" y="1101089"/>
              <a:ext cx="1440000" cy="512081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wrap="square" lIns="36000" tIns="36000" rIns="36000" bIns="36000" rtlCol="0" anchor="t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100" b="1" dirty="0">
                  <a:solidFill>
                    <a:srgbClr val="FFFFFF"/>
                  </a:solidFill>
                </a:rPr>
                <a:t>Hardware</a:t>
              </a:r>
            </a:p>
          </p:txBody>
        </p:sp>
        <p:sp>
          <p:nvSpPr>
            <p:cNvPr id="8" name="Rectangle 7"/>
            <p:cNvSpPr/>
            <p:nvPr/>
          </p:nvSpPr>
          <p:spPr bwMode="gray">
            <a:xfrm>
              <a:off x="1959407" y="1101088"/>
              <a:ext cx="1440000" cy="512081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wrap="square" lIns="36000" tIns="36000" rIns="36000" bIns="36000" rtlCol="0" anchor="t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100" b="1" dirty="0">
                  <a:solidFill>
                    <a:srgbClr val="FFFFFF"/>
                  </a:solidFill>
                </a:rPr>
                <a:t>Software</a:t>
              </a:r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3445307" y="1101087"/>
              <a:ext cx="1440000" cy="512081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wrap="square" lIns="36000" tIns="36000" rIns="36000" bIns="36000" rtlCol="0" anchor="t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100" b="1" dirty="0">
                  <a:solidFill>
                    <a:srgbClr val="FFFFFF"/>
                  </a:solidFill>
                </a:rPr>
                <a:t>Employment</a:t>
              </a:r>
            </a:p>
          </p:txBody>
        </p:sp>
        <p:sp>
          <p:nvSpPr>
            <p:cNvPr id="10" name="Rectangle 9"/>
            <p:cNvSpPr/>
            <p:nvPr/>
          </p:nvSpPr>
          <p:spPr bwMode="gray">
            <a:xfrm>
              <a:off x="4931207" y="1101088"/>
              <a:ext cx="1440000" cy="512081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wrap="square" lIns="36000" tIns="36000" rIns="36000" bIns="36000" rtlCol="0" anchor="t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100" b="1" dirty="0">
                  <a:solidFill>
                    <a:srgbClr val="FFFFFF"/>
                  </a:solidFill>
                </a:rPr>
                <a:t>Accommodation</a:t>
              </a:r>
              <a:endParaRPr lang="en-GB" sz="1100" b="1" dirty="0" err="1">
                <a:solidFill>
                  <a:srgbClr val="FFFFFF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6417107" y="1101088"/>
              <a:ext cx="1440000" cy="512081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wrap="square" lIns="36000" tIns="36000" rIns="36000" bIns="36000" rtlCol="0" anchor="t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100" b="1" dirty="0">
                  <a:solidFill>
                    <a:srgbClr val="FFFFFF"/>
                  </a:solidFill>
                </a:rPr>
                <a:t>External Services</a:t>
              </a:r>
            </a:p>
          </p:txBody>
        </p:sp>
        <p:sp>
          <p:nvSpPr>
            <p:cNvPr id="12" name="Rectangle 11"/>
            <p:cNvSpPr/>
            <p:nvPr/>
          </p:nvSpPr>
          <p:spPr bwMode="gray">
            <a:xfrm>
              <a:off x="1265101" y="2626850"/>
              <a:ext cx="1440000" cy="360000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900" b="1" dirty="0">
                  <a:solidFill>
                    <a:srgbClr val="FFFFFF"/>
                  </a:solidFill>
                </a:rPr>
                <a:t>x2 AWS EC2 Server</a:t>
              </a:r>
            </a:p>
          </p:txBody>
        </p:sp>
        <p:sp>
          <p:nvSpPr>
            <p:cNvPr id="13" name="Rectangle 12"/>
            <p:cNvSpPr/>
            <p:nvPr/>
          </p:nvSpPr>
          <p:spPr bwMode="gray">
            <a:xfrm>
              <a:off x="1265101" y="3033312"/>
              <a:ext cx="1440000" cy="360000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900" b="1" dirty="0">
                  <a:solidFill>
                    <a:srgbClr val="FFFFFF"/>
                  </a:solidFill>
                </a:rPr>
                <a:t>x1 AWS S3 Storage (20GB)</a:t>
              </a:r>
            </a:p>
          </p:txBody>
        </p:sp>
        <p:sp>
          <p:nvSpPr>
            <p:cNvPr id="14" name="Rectangle 13"/>
            <p:cNvSpPr/>
            <p:nvPr/>
          </p:nvSpPr>
          <p:spPr bwMode="gray">
            <a:xfrm>
              <a:off x="4181907" y="2626850"/>
              <a:ext cx="1440000" cy="360000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900" b="1" dirty="0">
                  <a:solidFill>
                    <a:srgbClr val="FFFFFF"/>
                  </a:solidFill>
                </a:rPr>
                <a:t>Cloud Monitoring License</a:t>
              </a:r>
            </a:p>
          </p:txBody>
        </p:sp>
        <p:sp>
          <p:nvSpPr>
            <p:cNvPr id="15" name="Rectangle 14"/>
            <p:cNvSpPr/>
            <p:nvPr/>
          </p:nvSpPr>
          <p:spPr bwMode="gray">
            <a:xfrm>
              <a:off x="1265101" y="3436876"/>
              <a:ext cx="1440000" cy="360000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900" b="1" dirty="0">
                  <a:solidFill>
                    <a:srgbClr val="FFFFFF"/>
                  </a:solidFill>
                </a:rPr>
                <a:t>Development resource </a:t>
              </a:r>
            </a:p>
          </p:txBody>
        </p:sp>
        <p:sp>
          <p:nvSpPr>
            <p:cNvPr id="16" name="Rectangle 15"/>
            <p:cNvSpPr/>
            <p:nvPr/>
          </p:nvSpPr>
          <p:spPr bwMode="gray">
            <a:xfrm>
              <a:off x="7182860" y="2626850"/>
              <a:ext cx="1440000" cy="360000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900" b="1" dirty="0">
                  <a:solidFill>
                    <a:srgbClr val="FFFFFF"/>
                  </a:solidFill>
                </a:rPr>
                <a:t>Network connection</a:t>
              </a:r>
            </a:p>
          </p:txBody>
        </p:sp>
        <p:sp>
          <p:nvSpPr>
            <p:cNvPr id="17" name="Rectangle 16"/>
            <p:cNvSpPr/>
            <p:nvPr/>
          </p:nvSpPr>
          <p:spPr bwMode="gray">
            <a:xfrm>
              <a:off x="4181907" y="3033312"/>
              <a:ext cx="1440000" cy="360000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900" b="1" dirty="0">
                  <a:solidFill>
                    <a:srgbClr val="FFFFFF"/>
                  </a:solidFill>
                </a:rPr>
                <a:t>Cloud Technical Support Staff</a:t>
              </a:r>
            </a:p>
          </p:txBody>
        </p:sp>
        <p:sp>
          <p:nvSpPr>
            <p:cNvPr id="18" name="Rectangle 17"/>
            <p:cNvSpPr/>
            <p:nvPr/>
          </p:nvSpPr>
          <p:spPr bwMode="gray">
            <a:xfrm>
              <a:off x="4181907" y="3436876"/>
              <a:ext cx="1440000" cy="360000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900" b="1" dirty="0">
                  <a:solidFill>
                    <a:srgbClr val="FFFFFF"/>
                  </a:solidFill>
                </a:rPr>
                <a:t>AWS Direct Connect</a:t>
              </a:r>
            </a:p>
          </p:txBody>
        </p:sp>
        <p:sp>
          <p:nvSpPr>
            <p:cNvPr id="19" name="Rectangle 18"/>
            <p:cNvSpPr/>
            <p:nvPr/>
          </p:nvSpPr>
          <p:spPr bwMode="gray">
            <a:xfrm>
              <a:off x="4181907" y="3845455"/>
              <a:ext cx="1440000" cy="360000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900" b="1" dirty="0">
                  <a:solidFill>
                    <a:srgbClr val="FFFFFF"/>
                  </a:solidFill>
                </a:rPr>
                <a:t>Cloud Management Staff</a:t>
              </a:r>
            </a:p>
          </p:txBody>
        </p:sp>
        <p:sp>
          <p:nvSpPr>
            <p:cNvPr id="20" name="Rectangle 19"/>
            <p:cNvSpPr/>
            <p:nvPr/>
          </p:nvSpPr>
          <p:spPr bwMode="gray">
            <a:xfrm>
              <a:off x="7903007" y="1101087"/>
              <a:ext cx="1440000" cy="512081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wrap="square" lIns="36000" tIns="36000" rIns="36000" bIns="36000" rtlCol="0" anchor="t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100" b="1" dirty="0">
                  <a:solidFill>
                    <a:srgbClr val="FFFFFF"/>
                  </a:solidFill>
                </a:rPr>
                <a:t>Transfer</a:t>
              </a:r>
            </a:p>
          </p:txBody>
        </p:sp>
        <p:sp>
          <p:nvSpPr>
            <p:cNvPr id="21" name="Rectangle 20"/>
            <p:cNvSpPr/>
            <p:nvPr/>
          </p:nvSpPr>
          <p:spPr bwMode="gray">
            <a:xfrm>
              <a:off x="7182860" y="3029414"/>
              <a:ext cx="1440000" cy="360000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900" b="1" dirty="0">
                  <a:solidFill>
                    <a:srgbClr val="FFFFFF"/>
                  </a:solidFill>
                </a:rPr>
                <a:t>Office Space</a:t>
              </a:r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7182860" y="3430952"/>
              <a:ext cx="1440000" cy="360000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900" b="1" dirty="0">
                  <a:solidFill>
                    <a:srgbClr val="FFFFFF"/>
                  </a:solidFill>
                </a:rPr>
                <a:t>OS Licences</a:t>
              </a:r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7182860" y="3832521"/>
              <a:ext cx="1440000" cy="360000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900" b="1" dirty="0">
                  <a:solidFill>
                    <a:srgbClr val="FFFFFF"/>
                  </a:solidFill>
                </a:rPr>
                <a:t>Training</a:t>
              </a:r>
            </a:p>
          </p:txBody>
        </p:sp>
        <p:sp>
          <p:nvSpPr>
            <p:cNvPr id="26" name="Chevron 25"/>
            <p:cNvSpPr/>
            <p:nvPr/>
          </p:nvSpPr>
          <p:spPr bwMode="gray">
            <a:xfrm rot="5400000">
              <a:off x="4677207" y="-2454275"/>
              <a:ext cx="457200" cy="8686800"/>
            </a:xfrm>
            <a:prstGeom prst="chevron">
              <a:avLst>
                <a:gd name="adj" fmla="val 92214"/>
              </a:avLst>
            </a:prstGeom>
            <a:solidFill>
              <a:schemeClr val="accent3"/>
            </a:solidFill>
            <a:ln w="19050" algn="ctr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endParaRPr lang="en-GB" sz="1600" b="1" dirty="0" err="1">
                <a:solidFill>
                  <a:srgbClr val="FFFFFF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 bwMode="gray">
            <a:xfrm>
              <a:off x="1265101" y="5227728"/>
              <a:ext cx="1440000" cy="360000"/>
            </a:xfrm>
            <a:prstGeom prst="rect">
              <a:avLst/>
            </a:prstGeom>
            <a:solidFill>
              <a:schemeClr val="accent4"/>
            </a:solidFill>
            <a:ln w="19050" algn="ctr">
              <a:solidFill>
                <a:schemeClr val="accent4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100" b="1" dirty="0">
                  <a:solidFill>
                    <a:srgbClr val="FFFFFF"/>
                  </a:solidFill>
                </a:rPr>
                <a:t>€1125</a:t>
              </a:r>
            </a:p>
          </p:txBody>
        </p:sp>
        <p:sp>
          <p:nvSpPr>
            <p:cNvPr id="30" name="Rectangle 29"/>
            <p:cNvSpPr/>
            <p:nvPr/>
          </p:nvSpPr>
          <p:spPr bwMode="gray">
            <a:xfrm>
              <a:off x="4181907" y="5227728"/>
              <a:ext cx="1440000" cy="360000"/>
            </a:xfrm>
            <a:prstGeom prst="rect">
              <a:avLst/>
            </a:prstGeom>
            <a:solidFill>
              <a:schemeClr val="accent4"/>
            </a:solidFill>
            <a:ln w="19050" algn="ctr">
              <a:solidFill>
                <a:schemeClr val="accent4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100" b="1" dirty="0">
                  <a:solidFill>
                    <a:srgbClr val="FFFFFF"/>
                  </a:solidFill>
                </a:rPr>
                <a:t>€820</a:t>
              </a:r>
            </a:p>
          </p:txBody>
        </p:sp>
        <p:sp>
          <p:nvSpPr>
            <p:cNvPr id="31" name="Rectangle 30"/>
            <p:cNvSpPr/>
            <p:nvPr/>
          </p:nvSpPr>
          <p:spPr bwMode="gray">
            <a:xfrm>
              <a:off x="4181280" y="6248435"/>
              <a:ext cx="1440000" cy="432000"/>
            </a:xfrm>
            <a:prstGeom prst="rect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100" b="1" dirty="0">
                  <a:solidFill>
                    <a:srgbClr val="FFFFFF"/>
                  </a:solidFill>
                </a:rPr>
                <a:t>Total Cost </a:t>
              </a:r>
            </a:p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100" b="1" dirty="0">
                  <a:solidFill>
                    <a:srgbClr val="FFFFFF"/>
                  </a:solidFill>
                </a:rPr>
                <a:t>of Service</a:t>
              </a:r>
            </a:p>
          </p:txBody>
        </p:sp>
        <p:sp>
          <p:nvSpPr>
            <p:cNvPr id="33" name="Rectangle 32"/>
            <p:cNvSpPr/>
            <p:nvPr/>
          </p:nvSpPr>
          <p:spPr bwMode="gray">
            <a:xfrm>
              <a:off x="7182860" y="5227728"/>
              <a:ext cx="1440000" cy="360000"/>
            </a:xfrm>
            <a:prstGeom prst="rect">
              <a:avLst/>
            </a:prstGeom>
            <a:solidFill>
              <a:schemeClr val="accent4"/>
            </a:solidFill>
            <a:ln w="19050" algn="ctr">
              <a:solidFill>
                <a:schemeClr val="accent4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100" b="1" dirty="0">
                  <a:solidFill>
                    <a:srgbClr val="FFFFFF"/>
                  </a:solidFill>
                </a:rPr>
                <a:t>€ 665,000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28200" y="1738565"/>
              <a:ext cx="21678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219170">
                <a:spcAft>
                  <a:spcPts val="1333"/>
                </a:spcAft>
                <a:buSzPct val="100000"/>
              </a:pPr>
              <a:r>
                <a:rPr lang="en-GB" sz="1200" dirty="0">
                  <a:solidFill>
                    <a:srgbClr val="000000"/>
                  </a:solidFill>
                </a:rPr>
                <a:t>Cost Elements</a:t>
              </a:r>
            </a:p>
          </p:txBody>
        </p:sp>
        <p:cxnSp>
          <p:nvCxnSpPr>
            <p:cNvPr id="36" name="Straight Arrow Connector 35"/>
            <p:cNvCxnSpPr>
              <a:stCxn id="60" idx="2"/>
              <a:endCxn id="29" idx="0"/>
            </p:cNvCxnSpPr>
            <p:nvPr/>
          </p:nvCxnSpPr>
          <p:spPr>
            <a:xfrm flipH="1">
              <a:off x="1985101" y="3870324"/>
              <a:ext cx="2303" cy="1357404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61" idx="2"/>
              <a:endCxn id="30" idx="0"/>
            </p:cNvCxnSpPr>
            <p:nvPr/>
          </p:nvCxnSpPr>
          <p:spPr>
            <a:xfrm>
              <a:off x="4899603" y="4276726"/>
              <a:ext cx="2304" cy="951002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69" idx="2"/>
              <a:endCxn id="33" idx="0"/>
            </p:cNvCxnSpPr>
            <p:nvPr/>
          </p:nvCxnSpPr>
          <p:spPr>
            <a:xfrm flipH="1">
              <a:off x="7902860" y="4276726"/>
              <a:ext cx="1449" cy="951002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29" idx="2"/>
              <a:endCxn id="31" idx="0"/>
            </p:cNvCxnSpPr>
            <p:nvPr/>
          </p:nvCxnSpPr>
          <p:spPr>
            <a:xfrm rot="16200000" flipH="1">
              <a:off x="3112837" y="4459991"/>
              <a:ext cx="660707" cy="2916179"/>
            </a:xfrm>
            <a:prstGeom prst="bentConnector3">
              <a:avLst>
                <a:gd name="adj1" fmla="val 3858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52" idx="1"/>
              <a:endCxn id="31" idx="0"/>
            </p:cNvCxnSpPr>
            <p:nvPr/>
          </p:nvCxnSpPr>
          <p:spPr>
            <a:xfrm rot="10800000" flipV="1">
              <a:off x="4901281" y="5847789"/>
              <a:ext cx="1356907" cy="40064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30" idx="2"/>
              <a:endCxn id="31" idx="0"/>
            </p:cNvCxnSpPr>
            <p:nvPr/>
          </p:nvCxnSpPr>
          <p:spPr>
            <a:xfrm flipH="1">
              <a:off x="4901280" y="5587728"/>
              <a:ext cx="627" cy="6607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 bwMode="gray">
            <a:xfrm>
              <a:off x="1189900" y="2219325"/>
              <a:ext cx="1595008" cy="1650999"/>
            </a:xfrm>
            <a:prstGeom prst="rect">
              <a:avLst/>
            </a:prstGeom>
            <a:noFill/>
            <a:ln w="19050" algn="ctr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t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900" b="1" dirty="0">
                  <a:solidFill>
                    <a:srgbClr val="62B5E5"/>
                  </a:solidFill>
                </a:rPr>
                <a:t>Direct Costs</a:t>
              </a:r>
            </a:p>
          </p:txBody>
        </p:sp>
        <p:sp>
          <p:nvSpPr>
            <p:cNvPr id="61" name="Rectangle 60"/>
            <p:cNvSpPr/>
            <p:nvPr/>
          </p:nvSpPr>
          <p:spPr bwMode="gray">
            <a:xfrm>
              <a:off x="4102099" y="2219326"/>
              <a:ext cx="1595008" cy="2057400"/>
            </a:xfrm>
            <a:prstGeom prst="rect">
              <a:avLst/>
            </a:prstGeom>
            <a:noFill/>
            <a:ln w="19050" algn="ctr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t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900" b="1" dirty="0">
                  <a:solidFill>
                    <a:srgbClr val="62B5E5"/>
                  </a:solidFill>
                </a:rPr>
                <a:t>Absorbed Indirect Costs</a:t>
              </a:r>
            </a:p>
          </p:txBody>
        </p:sp>
        <p:sp>
          <p:nvSpPr>
            <p:cNvPr id="69" name="Rectangle 68"/>
            <p:cNvSpPr/>
            <p:nvPr/>
          </p:nvSpPr>
          <p:spPr bwMode="gray">
            <a:xfrm>
              <a:off x="7106805" y="2219325"/>
              <a:ext cx="1595008" cy="2057401"/>
            </a:xfrm>
            <a:prstGeom prst="rect">
              <a:avLst/>
            </a:prstGeom>
            <a:noFill/>
            <a:ln w="19050" algn="ctr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t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900" b="1" dirty="0">
                  <a:solidFill>
                    <a:srgbClr val="62B5E5"/>
                  </a:solidFill>
                </a:rPr>
                <a:t>Unabsorbed Indirect Costs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469900" y="1327097"/>
              <a:ext cx="1440000" cy="245193"/>
            </a:xfrm>
            <a:prstGeom prst="rect">
              <a:avLst/>
            </a:prstGeom>
          </p:spPr>
          <p:txBody>
            <a:bodyPr wrap="square" lIns="36000" tIns="0" rIns="36000" bIns="0">
              <a:noAutofit/>
            </a:bodyPr>
            <a:lstStyle/>
            <a:p>
              <a:pPr algn="ctr" defTabSz="1219170"/>
              <a:r>
                <a:rPr lang="en-US" sz="800" dirty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CPUs, server, LANS, </a:t>
              </a:r>
            </a:p>
            <a:p>
              <a:pPr algn="ctr" defTabSz="1219170"/>
              <a:r>
                <a:rPr lang="en-US" sz="800" dirty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disk storage</a:t>
              </a:r>
              <a:endParaRPr lang="en-GB" sz="800" dirty="0">
                <a:solidFill>
                  <a:srgbClr val="0000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959407" y="1327097"/>
              <a:ext cx="1440000" cy="245193"/>
            </a:xfrm>
            <a:prstGeom prst="rect">
              <a:avLst/>
            </a:prstGeom>
          </p:spPr>
          <p:txBody>
            <a:bodyPr wrap="square" lIns="36000" tIns="0" rIns="36000" bIns="0">
              <a:noAutofit/>
            </a:bodyPr>
            <a:lstStyle/>
            <a:p>
              <a:pPr algn="ctr" defTabSz="1219170"/>
              <a:r>
                <a:rPr lang="en-US" sz="800" dirty="0">
                  <a:solidFill>
                    <a:srgbClr val="000000"/>
                  </a:solidFill>
                </a:rPr>
                <a:t>Operating </a:t>
              </a:r>
              <a:r>
                <a:rPr lang="en-US" sz="800" dirty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systems</a:t>
              </a:r>
              <a:r>
                <a:rPr lang="en-US" sz="800" dirty="0">
                  <a:solidFill>
                    <a:srgbClr val="000000"/>
                  </a:solidFill>
                </a:rPr>
                <a:t>, databases, licenses</a:t>
              </a:r>
              <a:endParaRPr lang="en-GB" sz="8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455764" y="1327097"/>
              <a:ext cx="1440000" cy="245193"/>
            </a:xfrm>
            <a:prstGeom prst="rect">
              <a:avLst/>
            </a:prstGeom>
          </p:spPr>
          <p:txBody>
            <a:bodyPr wrap="square" lIns="36000" tIns="0" rIns="36000" bIns="0">
              <a:noAutofit/>
            </a:bodyPr>
            <a:lstStyle/>
            <a:p>
              <a:pPr algn="ctr" defTabSz="1219170"/>
              <a:r>
                <a:rPr lang="en-US" sz="800" dirty="0">
                  <a:solidFill>
                    <a:srgbClr val="000000"/>
                  </a:solidFill>
                </a:rPr>
                <a:t>Staff, benefits, </a:t>
              </a:r>
            </a:p>
            <a:p>
              <a:pPr algn="ctr" defTabSz="1219170"/>
              <a:r>
                <a:rPr lang="en-US" sz="800" dirty="0">
                  <a:solidFill>
                    <a:srgbClr val="000000"/>
                  </a:solidFill>
                </a:rPr>
                <a:t>technical support</a:t>
              </a:r>
              <a:endParaRPr lang="en-GB" sz="800" dirty="0">
                <a:solidFill>
                  <a:srgbClr val="000000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931207" y="1327097"/>
              <a:ext cx="1440000" cy="245193"/>
            </a:xfrm>
            <a:prstGeom prst="rect">
              <a:avLst/>
            </a:prstGeom>
          </p:spPr>
          <p:txBody>
            <a:bodyPr wrap="square" lIns="36000" tIns="0" rIns="36000" bIns="0">
              <a:noAutofit/>
            </a:bodyPr>
            <a:lstStyle/>
            <a:p>
              <a:pPr algn="ctr" defTabSz="1219170"/>
              <a:r>
                <a:rPr lang="en-US" sz="800" dirty="0">
                  <a:solidFill>
                    <a:srgbClr val="000000"/>
                  </a:solidFill>
                </a:rPr>
                <a:t>Office space, </a:t>
              </a:r>
            </a:p>
            <a:p>
              <a:pPr algn="ctr" defTabSz="1219170"/>
              <a:r>
                <a:rPr lang="en-US" sz="800" dirty="0">
                  <a:solidFill>
                    <a:srgbClr val="000000"/>
                  </a:solidFill>
                </a:rPr>
                <a:t>furniture, utilities</a:t>
              </a:r>
              <a:endParaRPr lang="en-GB" sz="800" dirty="0">
                <a:solidFill>
                  <a:srgbClr val="000000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417107" y="1327097"/>
              <a:ext cx="1440000" cy="245193"/>
            </a:xfrm>
            <a:prstGeom prst="rect">
              <a:avLst/>
            </a:prstGeom>
          </p:spPr>
          <p:txBody>
            <a:bodyPr wrap="square" lIns="36000" tIns="0" rIns="36000" bIns="0">
              <a:noAutofit/>
            </a:bodyPr>
            <a:lstStyle/>
            <a:p>
              <a:pPr algn="ctr" defTabSz="1219170"/>
              <a:r>
                <a:rPr lang="en-US" sz="800" dirty="0">
                  <a:solidFill>
                    <a:srgbClr val="000000"/>
                  </a:solidFill>
                </a:rPr>
                <a:t>3</a:t>
              </a:r>
              <a:r>
                <a:rPr lang="en-US" sz="800" baseline="30000" dirty="0">
                  <a:solidFill>
                    <a:srgbClr val="000000"/>
                  </a:solidFill>
                </a:rPr>
                <a:t>rd</a:t>
              </a:r>
              <a:r>
                <a:rPr lang="en-US" sz="800" dirty="0">
                  <a:solidFill>
                    <a:srgbClr val="000000"/>
                  </a:solidFill>
                </a:rPr>
                <a:t> parties, </a:t>
              </a:r>
            </a:p>
            <a:p>
              <a:pPr algn="ctr" defTabSz="1219170"/>
              <a:r>
                <a:rPr lang="en-US" sz="800" dirty="0">
                  <a:solidFill>
                    <a:srgbClr val="000000"/>
                  </a:solidFill>
                </a:rPr>
                <a:t>outsourcing services</a:t>
              </a:r>
              <a:endParaRPr lang="en-GB" sz="800" dirty="0">
                <a:solidFill>
                  <a:srgbClr val="000000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903007" y="1327097"/>
              <a:ext cx="1440000" cy="245193"/>
            </a:xfrm>
            <a:prstGeom prst="rect">
              <a:avLst/>
            </a:prstGeom>
          </p:spPr>
          <p:txBody>
            <a:bodyPr wrap="square" lIns="36000" tIns="0" rIns="36000" bIns="0">
              <a:noAutofit/>
            </a:bodyPr>
            <a:lstStyle/>
            <a:p>
              <a:pPr algn="ctr" defTabSz="1219170"/>
              <a:r>
                <a:rPr lang="en-US" sz="800" dirty="0">
                  <a:solidFill>
                    <a:srgbClr val="000000"/>
                  </a:solidFill>
                </a:rPr>
                <a:t>Internal charges from other cost centers</a:t>
              </a:r>
              <a:endParaRPr lang="en-GB" sz="800" dirty="0">
                <a:solidFill>
                  <a:srgbClr val="0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 bwMode="gray">
            <a:xfrm>
              <a:off x="6258187" y="5703790"/>
              <a:ext cx="1212673" cy="288000"/>
            </a:xfrm>
            <a:prstGeom prst="rect">
              <a:avLst/>
            </a:prstGeom>
            <a:solidFill>
              <a:schemeClr val="accent4"/>
            </a:solidFill>
            <a:ln w="19050" algn="ctr">
              <a:solidFill>
                <a:schemeClr val="accent4"/>
              </a:solidFill>
              <a:miter lim="800000"/>
              <a:headEnd/>
              <a:tailEnd/>
            </a:ln>
          </p:spPr>
          <p:txBody>
            <a:bodyPr wrap="square" lIns="18000" tIns="36000" rIns="18000" bIns="36000" rtlCol="0" anchor="ctr"/>
            <a:lstStyle/>
            <a:p>
              <a:pPr algn="ctr"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100" b="1" dirty="0">
                  <a:solidFill>
                    <a:srgbClr val="FFFFFF"/>
                  </a:solidFill>
                </a:rPr>
                <a:t>0.02% = €133</a:t>
              </a:r>
            </a:p>
          </p:txBody>
        </p:sp>
        <p:cxnSp>
          <p:nvCxnSpPr>
            <p:cNvPr id="56" name="Elbow Connector 55"/>
            <p:cNvCxnSpPr>
              <a:stCxn id="33" idx="2"/>
              <a:endCxn id="52" idx="3"/>
            </p:cNvCxnSpPr>
            <p:nvPr/>
          </p:nvCxnSpPr>
          <p:spPr>
            <a:xfrm rot="5400000">
              <a:off x="7556829" y="5501759"/>
              <a:ext cx="260062" cy="432000"/>
            </a:xfrm>
            <a:prstGeom prst="bentConnector2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 bwMode="gray">
            <a:xfrm>
              <a:off x="273377" y="5227728"/>
              <a:ext cx="8349483" cy="360000"/>
            </a:xfrm>
            <a:prstGeom prst="rect">
              <a:avLst/>
            </a:prstGeom>
            <a:noFill/>
            <a:ln w="19050" algn="ctr">
              <a:solidFill>
                <a:srgbClr val="012169">
                  <a:alpha val="25098"/>
                </a:srgbClr>
              </a:solidFill>
              <a:prstDash val="dash"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600" b="1" dirty="0">
                  <a:solidFill>
                    <a:srgbClr val="012169"/>
                  </a:solidFill>
                </a:rPr>
                <a:t>Totals: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621280" y="6261859"/>
              <a:ext cx="1194299" cy="4185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000" dirty="0">
                  <a:solidFill>
                    <a:srgbClr val="000000"/>
                  </a:solidFill>
                </a:rPr>
                <a:t>Often an uplift is applied here.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52256" y="2626850"/>
              <a:ext cx="1170035" cy="360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defTabSz="1219170">
                <a:spcAft>
                  <a:spcPts val="1333"/>
                </a:spcAft>
                <a:buSzPct val="100000"/>
              </a:pPr>
              <a:r>
                <a:rPr lang="en-GB" sz="1100" dirty="0">
                  <a:solidFill>
                    <a:srgbClr val="000000"/>
                  </a:solidFill>
                </a:rPr>
                <a:t>€ 100 p/m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60289" y="3025547"/>
              <a:ext cx="1170035" cy="360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defTabSz="1219170">
                <a:spcAft>
                  <a:spcPts val="1333"/>
                </a:spcAft>
                <a:buSzPct val="100000"/>
              </a:pPr>
              <a:r>
                <a:rPr lang="en-GB" sz="1100" dirty="0">
                  <a:solidFill>
                    <a:srgbClr val="000000"/>
                  </a:solidFill>
                </a:rPr>
                <a:t>€ 25 p/m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52255" y="3424244"/>
              <a:ext cx="1170035" cy="360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defTabSz="1219170">
                <a:spcAft>
                  <a:spcPts val="1333"/>
                </a:spcAft>
                <a:buSzPct val="100000"/>
              </a:pPr>
              <a:r>
                <a:rPr lang="en-GB" sz="1100" dirty="0">
                  <a:solidFill>
                    <a:srgbClr val="000000"/>
                  </a:solidFill>
                </a:rPr>
                <a:t>€ 1000 p/m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761495" y="2626850"/>
              <a:ext cx="1170035" cy="360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defTabSz="1219170">
                <a:spcAft>
                  <a:spcPts val="1333"/>
                </a:spcAft>
                <a:buSzPct val="100000"/>
              </a:pPr>
              <a:r>
                <a:rPr lang="en-GB" sz="1100" dirty="0">
                  <a:solidFill>
                    <a:srgbClr val="000000"/>
                  </a:solidFill>
                </a:rPr>
                <a:t>€ 1000 p/m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761495" y="3025547"/>
              <a:ext cx="1170035" cy="360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defTabSz="1219170">
                <a:spcAft>
                  <a:spcPts val="1333"/>
                </a:spcAft>
                <a:buSzPct val="100000"/>
              </a:pPr>
              <a:r>
                <a:rPr lang="en-GB" sz="1100" dirty="0">
                  <a:solidFill>
                    <a:srgbClr val="000000"/>
                  </a:solidFill>
                </a:rPr>
                <a:t>€ 25000 p/m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761495" y="3424244"/>
              <a:ext cx="1170035" cy="360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defTabSz="1219170">
                <a:spcAft>
                  <a:spcPts val="1333"/>
                </a:spcAft>
                <a:buSzPct val="100000"/>
              </a:pPr>
              <a:r>
                <a:rPr lang="en-GB" sz="1100" dirty="0">
                  <a:solidFill>
                    <a:srgbClr val="000000"/>
                  </a:solidFill>
                </a:rPr>
                <a:t>€ 5,000 p/m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761495" y="3845455"/>
              <a:ext cx="1170035" cy="360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defTabSz="1219170">
                <a:spcAft>
                  <a:spcPts val="1333"/>
                </a:spcAft>
                <a:buSzPct val="100000"/>
              </a:pPr>
              <a:r>
                <a:rPr lang="en-GB" sz="1100" dirty="0">
                  <a:solidFill>
                    <a:srgbClr val="000000"/>
                  </a:solidFill>
                </a:rPr>
                <a:t>€ 10,000 p/m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292507" y="4791061"/>
              <a:ext cx="1224000" cy="180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219170">
                <a:spcAft>
                  <a:spcPts val="1333"/>
                </a:spcAft>
                <a:buSzPct val="100000"/>
              </a:pPr>
              <a:r>
                <a:rPr lang="en-GB" sz="1100" dirty="0">
                  <a:solidFill>
                    <a:srgbClr val="000000"/>
                  </a:solidFill>
                </a:rPr>
                <a:t>x50 services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79714" y="4791061"/>
              <a:ext cx="1224000" cy="180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219170">
                <a:spcAft>
                  <a:spcPts val="1333"/>
                </a:spcAft>
                <a:buSzPct val="100000"/>
              </a:pPr>
              <a:r>
                <a:rPr lang="en-GB" sz="1100" dirty="0">
                  <a:solidFill>
                    <a:srgbClr val="000000"/>
                  </a:solidFill>
                </a:rPr>
                <a:t>x1 service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758996" y="2626850"/>
              <a:ext cx="1170035" cy="360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defTabSz="1219170">
                <a:spcAft>
                  <a:spcPts val="1333"/>
                </a:spcAft>
                <a:buSzPct val="100000"/>
              </a:pPr>
              <a:r>
                <a:rPr lang="en-GB" sz="1100" dirty="0">
                  <a:solidFill>
                    <a:srgbClr val="000000"/>
                  </a:solidFill>
                </a:rPr>
                <a:t>€ 50,000 p/m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758996" y="3025547"/>
              <a:ext cx="1170035" cy="360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defTabSz="1219170">
                <a:spcAft>
                  <a:spcPts val="1333"/>
                </a:spcAft>
                <a:buSzPct val="100000"/>
              </a:pPr>
              <a:r>
                <a:rPr lang="en-GB" sz="1100" dirty="0">
                  <a:solidFill>
                    <a:srgbClr val="000000"/>
                  </a:solidFill>
                </a:rPr>
                <a:t>€ 500,000 p/m 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758996" y="3424244"/>
              <a:ext cx="1170035" cy="360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defTabSz="1219170">
                <a:spcAft>
                  <a:spcPts val="1333"/>
                </a:spcAft>
                <a:buSzPct val="100000"/>
              </a:pPr>
              <a:r>
                <a:rPr lang="en-GB" sz="1100" dirty="0">
                  <a:solidFill>
                    <a:srgbClr val="000000"/>
                  </a:solidFill>
                </a:rPr>
                <a:t>€ 15,000 p/m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757989" y="3832521"/>
              <a:ext cx="1170035" cy="360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defTabSz="1219170">
                <a:spcAft>
                  <a:spcPts val="1333"/>
                </a:spcAft>
                <a:buSzPct val="100000"/>
              </a:pPr>
              <a:r>
                <a:rPr lang="en-GB" sz="1100" dirty="0">
                  <a:solidFill>
                    <a:srgbClr val="000000"/>
                  </a:solidFill>
                </a:rPr>
                <a:t>€ 100,000 p/m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470860" y="5918080"/>
              <a:ext cx="2125626" cy="4185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000" dirty="0">
                  <a:solidFill>
                    <a:srgbClr val="012169"/>
                  </a:solidFill>
                </a:rPr>
                <a:t>A percentage of this total is allocated to the service.</a:t>
              </a:r>
            </a:p>
          </p:txBody>
        </p:sp>
      </p:grpSp>
      <p:sp>
        <p:nvSpPr>
          <p:cNvPr id="65" name="Rectangle 52">
            <a:extLst>
              <a:ext uri="{FF2B5EF4-FFF2-40B4-BE49-F238E27FC236}">
                <a16:creationId xmlns:a16="http://schemas.microsoft.com/office/drawing/2014/main" id="{2262B356-01EC-4F46-9698-734418E589B5}"/>
              </a:ext>
            </a:extLst>
          </p:cNvPr>
          <p:cNvSpPr/>
          <p:nvPr/>
        </p:nvSpPr>
        <p:spPr>
          <a:xfrm>
            <a:off x="9966903" y="1849917"/>
            <a:ext cx="1991845" cy="35086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61925" indent="-161925" defTabSz="1219170">
              <a:buFont typeface="Symbol" panose="05050102010706020507" pitchFamily="18" charset="2"/>
              <a:buChar char=""/>
            </a:pPr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 costs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clearly attributable to a single service</a:t>
            </a:r>
          </a:p>
          <a:p>
            <a:pPr marL="161925" indent="-161925" defTabSz="1219170">
              <a:buFont typeface="Symbol" panose="05050102010706020507" pitchFamily="18" charset="2"/>
              <a:buChar char=""/>
            </a:pPr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1219170"/>
            <a:endParaRPr lang="en-GB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1925" indent="-161925" defTabSz="1219170">
              <a:buFont typeface="Symbol" panose="05050102010706020507" pitchFamily="18" charset="2"/>
              <a:buChar char=""/>
            </a:pPr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Absorbed Indirect costs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those incurred on behalf of all or a number of services. These have to be apportioned to all or the number of services in a fair manner.</a:t>
            </a:r>
          </a:p>
          <a:p>
            <a:pPr marL="161925" indent="-161925" defTabSz="1219170">
              <a:buFont typeface="Symbol" panose="05050102010706020507" pitchFamily="18" charset="2"/>
              <a:buChar char=""/>
            </a:pPr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1219170"/>
            <a:endParaRPr lang="en-GB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1925" indent="-161925" defTabSz="1219170">
              <a:buFont typeface="Symbol" panose="05050102010706020507" pitchFamily="18" charset="2"/>
              <a:buChar char=""/>
            </a:pPr>
            <a:r>
              <a:rPr lang="en-GB" sz="12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Un-absorbed Indirect costs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cannot be apportioned to a set of services and have to be recovered from all services in as fair away as is possible.</a:t>
            </a:r>
            <a:endParaRPr lang="en-GB" sz="12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02990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Three levels of service are envisioned</a:t>
            </a:r>
          </a:p>
        </p:txBody>
      </p:sp>
      <p:sp>
        <p:nvSpPr>
          <p:cNvPr id="23" name="Rectangle 22"/>
          <p:cNvSpPr/>
          <p:nvPr/>
        </p:nvSpPr>
        <p:spPr bwMode="gray">
          <a:xfrm>
            <a:off x="427174" y="1053193"/>
            <a:ext cx="5033913" cy="130684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algn="ctr">
            <a:solidFill>
              <a:schemeClr val="bg2">
                <a:lumMod val="90000"/>
                <a:alpha val="25098"/>
              </a:schemeClr>
            </a:solidFill>
            <a:miter lim="800000"/>
            <a:headEnd/>
            <a:tailEnd/>
          </a:ln>
        </p:spPr>
        <p:txBody>
          <a:bodyPr wrap="square" lIns="36000" tIns="36000" rIns="36000" bIns="360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600" b="1">
                <a:solidFill>
                  <a:srgbClr val="000000"/>
                </a:solidFill>
              </a:rPr>
              <a:t>Account Type</a:t>
            </a:r>
          </a:p>
        </p:txBody>
      </p:sp>
      <p:sp>
        <p:nvSpPr>
          <p:cNvPr id="24" name="Rectangle 23"/>
          <p:cNvSpPr/>
          <p:nvPr/>
        </p:nvSpPr>
        <p:spPr bwMode="gray">
          <a:xfrm>
            <a:off x="427174" y="2355660"/>
            <a:ext cx="5033913" cy="36942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algn="ctr">
            <a:solidFill>
              <a:schemeClr val="accent3">
                <a:lumMod val="20000"/>
                <a:lumOff val="80000"/>
                <a:alpha val="25098"/>
              </a:schemeClr>
            </a:solidFill>
            <a:miter lim="800000"/>
            <a:headEnd/>
            <a:tailEnd/>
          </a:ln>
        </p:spPr>
        <p:txBody>
          <a:bodyPr wrap="square" lIns="36000" tIns="36000" rIns="36000" bIns="36000" rtlCol="0" anchor="b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600" b="1">
                <a:solidFill>
                  <a:srgbClr val="000000"/>
                </a:solidFill>
              </a:rPr>
              <a:t>Support Packages</a:t>
            </a:r>
          </a:p>
        </p:txBody>
      </p:sp>
      <p:sp>
        <p:nvSpPr>
          <p:cNvPr id="22" name="Chevron 21"/>
          <p:cNvSpPr/>
          <p:nvPr/>
        </p:nvSpPr>
        <p:spPr bwMode="gray">
          <a:xfrm rot="5400000">
            <a:off x="4048453" y="4242526"/>
            <a:ext cx="1107517" cy="1548000"/>
          </a:xfrm>
          <a:prstGeom prst="chevron">
            <a:avLst>
              <a:gd name="adj" fmla="val 16311"/>
            </a:avLst>
          </a:prstGeom>
          <a:solidFill>
            <a:schemeClr val="accent4"/>
          </a:solidFill>
          <a:ln w="19050" algn="ctr">
            <a:solidFill>
              <a:schemeClr val="accent4"/>
            </a:solidFill>
            <a:miter lim="800000"/>
            <a:headEnd/>
            <a:tailEnd/>
          </a:ln>
        </p:spPr>
        <p:txBody>
          <a:bodyPr vert="vert270" wrap="square" lIns="88900" tIns="88900" rIns="88900" bIns="889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endParaRPr lang="en-GB" sz="1600" b="1">
              <a:solidFill>
                <a:srgbClr val="FFFFFF"/>
              </a:solidFill>
            </a:endParaRPr>
          </a:p>
        </p:txBody>
      </p:sp>
      <p:sp>
        <p:nvSpPr>
          <p:cNvPr id="8" name="Pentagon 7"/>
          <p:cNvSpPr/>
          <p:nvPr/>
        </p:nvSpPr>
        <p:spPr bwMode="gray">
          <a:xfrm rot="5400000">
            <a:off x="742784" y="2157961"/>
            <a:ext cx="1051089" cy="1548000"/>
          </a:xfrm>
          <a:prstGeom prst="homePlate">
            <a:avLst>
              <a:gd name="adj" fmla="val 16507"/>
            </a:avLst>
          </a:prstGeom>
          <a:solidFill>
            <a:schemeClr val="accent3">
              <a:lumMod val="60000"/>
              <a:lumOff val="40000"/>
            </a:schemeClr>
          </a:solidFill>
          <a:ln w="19050" algn="ctr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vert270" wrap="square" lIns="88900" tIns="88900" rIns="88900" bIns="889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600" b="1">
                <a:solidFill>
                  <a:srgbClr val="000000"/>
                </a:solidFill>
              </a:rPr>
              <a:t>Essential Support</a:t>
            </a:r>
          </a:p>
        </p:txBody>
      </p:sp>
      <p:sp>
        <p:nvSpPr>
          <p:cNvPr id="11" name="Chevron 10"/>
          <p:cNvSpPr/>
          <p:nvPr/>
        </p:nvSpPr>
        <p:spPr bwMode="gray">
          <a:xfrm rot="5400000">
            <a:off x="2308217" y="3189107"/>
            <a:ext cx="1254108" cy="1548000"/>
          </a:xfrm>
          <a:prstGeom prst="chevron">
            <a:avLst>
              <a:gd name="adj" fmla="val 14017"/>
            </a:avLst>
          </a:prstGeom>
          <a:solidFill>
            <a:schemeClr val="accent3">
              <a:lumMod val="75000"/>
            </a:schemeClr>
          </a:solidFill>
          <a:ln w="19050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vert="vert270" wrap="square" lIns="88900" tIns="88900" rIns="88900" bIns="889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600" b="1">
                <a:solidFill>
                  <a:srgbClr val="FFFFFF"/>
                </a:solidFill>
              </a:rPr>
              <a:t>Enhanced Support</a:t>
            </a:r>
          </a:p>
        </p:txBody>
      </p:sp>
      <p:sp>
        <p:nvSpPr>
          <p:cNvPr id="15" name="Rectangle 14"/>
          <p:cNvSpPr/>
          <p:nvPr/>
        </p:nvSpPr>
        <p:spPr bwMode="gray">
          <a:xfrm>
            <a:off x="3828211" y="4835732"/>
            <a:ext cx="1548000" cy="886953"/>
          </a:xfrm>
          <a:prstGeom prst="rect">
            <a:avLst/>
          </a:prstGeom>
          <a:solidFill>
            <a:schemeClr val="accent4"/>
          </a:solidFill>
          <a:ln w="19050" algn="ctr">
            <a:solidFill>
              <a:schemeClr val="accent4"/>
            </a:solidFill>
            <a:miter lim="800000"/>
            <a:headEnd/>
            <a:tailEnd/>
          </a:ln>
        </p:spPr>
        <p:txBody>
          <a:bodyPr wrap="square" lIns="88900" tIns="88900" rIns="88900" bIns="889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600" b="1">
                <a:solidFill>
                  <a:srgbClr val="FFFFFF"/>
                </a:solidFill>
              </a:rPr>
              <a:t>Production Support</a:t>
            </a:r>
          </a:p>
        </p:txBody>
      </p:sp>
      <p:sp>
        <p:nvSpPr>
          <p:cNvPr id="19" name="Pentagon 18"/>
          <p:cNvSpPr/>
          <p:nvPr/>
        </p:nvSpPr>
        <p:spPr bwMode="gray">
          <a:xfrm rot="5400000">
            <a:off x="2409727" y="2157961"/>
            <a:ext cx="1051089" cy="1548000"/>
          </a:xfrm>
          <a:prstGeom prst="homePlate">
            <a:avLst>
              <a:gd name="adj" fmla="val 16507"/>
            </a:avLst>
          </a:prstGeom>
          <a:solidFill>
            <a:schemeClr val="accent3">
              <a:lumMod val="60000"/>
              <a:lumOff val="40000"/>
            </a:schemeClr>
          </a:solidFill>
          <a:ln w="19050" algn="ctr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vert270" wrap="square" lIns="88900" tIns="88900" rIns="88900" bIns="889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600" b="1">
                <a:solidFill>
                  <a:srgbClr val="000000"/>
                </a:solidFill>
              </a:rPr>
              <a:t>Essential Support</a:t>
            </a:r>
          </a:p>
        </p:txBody>
      </p:sp>
      <p:sp>
        <p:nvSpPr>
          <p:cNvPr id="20" name="Pentagon 19"/>
          <p:cNvSpPr/>
          <p:nvPr/>
        </p:nvSpPr>
        <p:spPr bwMode="gray">
          <a:xfrm rot="5400000">
            <a:off x="4076667" y="2157962"/>
            <a:ext cx="1051089" cy="1548000"/>
          </a:xfrm>
          <a:prstGeom prst="homePlate">
            <a:avLst>
              <a:gd name="adj" fmla="val 16507"/>
            </a:avLst>
          </a:prstGeom>
          <a:solidFill>
            <a:schemeClr val="accent3">
              <a:lumMod val="60000"/>
              <a:lumOff val="40000"/>
            </a:schemeClr>
          </a:solidFill>
          <a:ln w="19050" algn="ctr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vert270" wrap="square" lIns="88900" tIns="88900" rIns="88900" bIns="889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600" b="1">
                <a:solidFill>
                  <a:srgbClr val="000000"/>
                </a:solidFill>
              </a:rPr>
              <a:t>Essential Support</a:t>
            </a:r>
          </a:p>
        </p:txBody>
      </p:sp>
      <p:sp>
        <p:nvSpPr>
          <p:cNvPr id="21" name="Chevron 20"/>
          <p:cNvSpPr/>
          <p:nvPr/>
        </p:nvSpPr>
        <p:spPr bwMode="gray">
          <a:xfrm rot="5400000">
            <a:off x="3975157" y="3189107"/>
            <a:ext cx="1254108" cy="1548000"/>
          </a:xfrm>
          <a:prstGeom prst="chevron">
            <a:avLst>
              <a:gd name="adj" fmla="val 14017"/>
            </a:avLst>
          </a:prstGeom>
          <a:solidFill>
            <a:schemeClr val="accent3">
              <a:lumMod val="75000"/>
            </a:schemeClr>
          </a:solidFill>
          <a:ln w="19050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vert="vert270" wrap="square" lIns="88900" tIns="88900" rIns="88900" bIns="889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600" b="1">
                <a:solidFill>
                  <a:srgbClr val="FFFFFF"/>
                </a:solidFill>
              </a:rPr>
              <a:t>Enhanced Support</a:t>
            </a:r>
          </a:p>
        </p:txBody>
      </p:sp>
      <p:sp>
        <p:nvSpPr>
          <p:cNvPr id="28" name="Rectangle 27"/>
          <p:cNvSpPr/>
          <p:nvPr/>
        </p:nvSpPr>
        <p:spPr bwMode="gray">
          <a:xfrm>
            <a:off x="5486400" y="1073001"/>
            <a:ext cx="2090874" cy="4976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endParaRPr lang="en-GB" sz="1600" b="1" err="1">
              <a:solidFill>
                <a:srgbClr val="FFFFFF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966588" y="3503033"/>
            <a:ext cx="1187777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 bwMode="gray">
          <a:xfrm>
            <a:off x="5618524" y="1697238"/>
            <a:ext cx="1800000" cy="180000"/>
          </a:xfrm>
          <a:prstGeom prst="rect">
            <a:avLst/>
          </a:prstGeom>
          <a:solidFill>
            <a:srgbClr val="FF0000"/>
          </a:solidFill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000" b="1">
                <a:solidFill>
                  <a:srgbClr val="FFFFFF"/>
                </a:solidFill>
              </a:rPr>
              <a:t>Secure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18524" y="1479012"/>
            <a:ext cx="1800000" cy="180000"/>
          </a:xfrm>
          <a:prstGeom prst="rect">
            <a:avLst/>
          </a:prstGeom>
          <a:solidFill>
            <a:srgbClr val="FF0000"/>
          </a:solidFill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06000"/>
              </a:lnSpc>
              <a:buFont typeface="Wingdings 2" pitchFamily="18" charset="2"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defTabSz="1219170"/>
            <a:r>
              <a:rPr lang="en-GB" sz="1000">
                <a:solidFill>
                  <a:srgbClr val="FFFFFF"/>
                </a:solidFill>
              </a:rPr>
              <a:t>Access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60476" y="3676031"/>
            <a:ext cx="1800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algn="ctr">
            <a:solidFill>
              <a:schemeClr val="accent4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06000"/>
              </a:lnSpc>
              <a:buFont typeface="Wingdings 2" pitchFamily="18" charset="2"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defTabSz="1219170"/>
            <a:r>
              <a:rPr lang="en-GB" sz="1000">
                <a:solidFill>
                  <a:srgbClr val="FFFFFF"/>
                </a:solidFill>
              </a:rPr>
              <a:t>Service Management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60476" y="3900397"/>
            <a:ext cx="1800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algn="ctr">
            <a:solidFill>
              <a:schemeClr val="accent4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06000"/>
              </a:lnSpc>
              <a:buFont typeface="Wingdings 2" pitchFamily="18" charset="2"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defTabSz="1219170"/>
            <a:r>
              <a:rPr lang="en-GB" sz="1000">
                <a:solidFill>
                  <a:srgbClr val="FFFFFF"/>
                </a:solidFill>
              </a:rPr>
              <a:t>DevOps Days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60476" y="4128117"/>
            <a:ext cx="1800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algn="ctr">
            <a:solidFill>
              <a:schemeClr val="accent4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06000"/>
              </a:lnSpc>
              <a:buFont typeface="Wingdings 2" pitchFamily="18" charset="2"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defTabSz="1219170"/>
            <a:r>
              <a:rPr lang="en-GB" sz="1000">
                <a:solidFill>
                  <a:srgbClr val="FFFFFF"/>
                </a:solidFill>
              </a:rPr>
              <a:t>Encryption </a:t>
            </a:r>
            <a:r>
              <a:rPr lang="en-GB" sz="1000" err="1">
                <a:solidFill>
                  <a:srgbClr val="FFFFFF"/>
                </a:solidFill>
              </a:rPr>
              <a:t>Mgt</a:t>
            </a:r>
            <a:endParaRPr lang="en-GB" sz="1000">
              <a:solidFill>
                <a:srgbClr val="FFFFFF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5966588" y="4500492"/>
            <a:ext cx="1187777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60476" y="4760503"/>
            <a:ext cx="1800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algn="ctr">
            <a:solidFill>
              <a:schemeClr val="accent4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06000"/>
              </a:lnSpc>
              <a:buFont typeface="Wingdings 2" pitchFamily="18" charset="2"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defTabSz="1219170"/>
            <a:r>
              <a:rPr lang="en-GB" sz="1000">
                <a:solidFill>
                  <a:srgbClr val="FFFFFF"/>
                </a:solidFill>
              </a:rPr>
              <a:t>SLAs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60476" y="4984869"/>
            <a:ext cx="1800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algn="ctr">
            <a:solidFill>
              <a:schemeClr val="accent4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06000"/>
              </a:lnSpc>
              <a:buFont typeface="Wingdings 2" pitchFamily="18" charset="2"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defTabSz="1219170"/>
            <a:r>
              <a:rPr lang="en-GB" sz="1000">
                <a:solidFill>
                  <a:srgbClr val="FFFFFF"/>
                </a:solidFill>
              </a:rPr>
              <a:t>24/7 Support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660476" y="5212589"/>
            <a:ext cx="1800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algn="ctr">
            <a:solidFill>
              <a:schemeClr val="accent4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06000"/>
              </a:lnSpc>
              <a:buFont typeface="Wingdings 2" pitchFamily="18" charset="2"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defTabSz="1219170"/>
            <a:r>
              <a:rPr lang="en-GB" sz="1000">
                <a:solidFill>
                  <a:srgbClr val="FFFFFF"/>
                </a:solidFill>
              </a:rPr>
              <a:t>Customisation</a:t>
            </a:r>
          </a:p>
        </p:txBody>
      </p:sp>
      <p:sp>
        <p:nvSpPr>
          <p:cNvPr id="33" name="Pentagon 7">
            <a:extLst>
              <a:ext uri="{FF2B5EF4-FFF2-40B4-BE49-F238E27FC236}">
                <a16:creationId xmlns:a16="http://schemas.microsoft.com/office/drawing/2014/main" id="{01FB37AC-971D-6E42-B539-00D9F519AF30}"/>
              </a:ext>
            </a:extLst>
          </p:cNvPr>
          <p:cNvSpPr/>
          <p:nvPr/>
        </p:nvSpPr>
        <p:spPr bwMode="gray">
          <a:xfrm rot="5400000">
            <a:off x="941308" y="991572"/>
            <a:ext cx="654039" cy="1548000"/>
          </a:xfrm>
          <a:prstGeom prst="homePlate">
            <a:avLst>
              <a:gd name="adj" fmla="val 16507"/>
            </a:avLst>
          </a:prstGeom>
          <a:solidFill>
            <a:schemeClr val="accent1"/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vert="vert270" wrap="square" lIns="88900" tIns="88900" rIns="88900" bIns="889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600" b="1">
                <a:solidFill>
                  <a:schemeClr val="bg1"/>
                </a:solidFill>
              </a:rPr>
              <a:t>Sandbox</a:t>
            </a:r>
          </a:p>
        </p:txBody>
      </p:sp>
      <p:sp>
        <p:nvSpPr>
          <p:cNvPr id="49" name="Pentagon 7">
            <a:extLst>
              <a:ext uri="{FF2B5EF4-FFF2-40B4-BE49-F238E27FC236}">
                <a16:creationId xmlns:a16="http://schemas.microsoft.com/office/drawing/2014/main" id="{9540F659-0328-7940-91A4-555D0FEAEC64}"/>
              </a:ext>
            </a:extLst>
          </p:cNvPr>
          <p:cNvSpPr/>
          <p:nvPr/>
        </p:nvSpPr>
        <p:spPr bwMode="gray">
          <a:xfrm rot="5400000">
            <a:off x="2608251" y="991571"/>
            <a:ext cx="654040" cy="1548000"/>
          </a:xfrm>
          <a:prstGeom prst="homePlate">
            <a:avLst>
              <a:gd name="adj" fmla="val 16507"/>
            </a:avLst>
          </a:prstGeom>
          <a:solidFill>
            <a:schemeClr val="accent1">
              <a:lumMod val="75000"/>
            </a:schemeClr>
          </a:solidFill>
          <a:ln w="19050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vert="vert270" wrap="square" lIns="88900" tIns="88900" rIns="88900" bIns="889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600" b="1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50" name="Pentagon 7">
            <a:extLst>
              <a:ext uri="{FF2B5EF4-FFF2-40B4-BE49-F238E27FC236}">
                <a16:creationId xmlns:a16="http://schemas.microsoft.com/office/drawing/2014/main" id="{56D88C9D-EBEC-2948-B538-161424C9867C}"/>
              </a:ext>
            </a:extLst>
          </p:cNvPr>
          <p:cNvSpPr/>
          <p:nvPr/>
        </p:nvSpPr>
        <p:spPr bwMode="gray">
          <a:xfrm rot="5400000">
            <a:off x="4286866" y="1003247"/>
            <a:ext cx="630678" cy="1548010"/>
          </a:xfrm>
          <a:prstGeom prst="homePlate">
            <a:avLst>
              <a:gd name="adj" fmla="val 16507"/>
            </a:avLst>
          </a:prstGeom>
          <a:solidFill>
            <a:schemeClr val="accent1">
              <a:lumMod val="50000"/>
            </a:schemeClr>
          </a:solidFill>
          <a:ln w="19050" algn="ctr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vert="vert270" wrap="square" lIns="88900" tIns="88900" rIns="88900" bIns="88900" rtlCol="0" anchor="t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600" b="1">
                <a:solidFill>
                  <a:schemeClr val="bg1"/>
                </a:solidFill>
              </a:rPr>
              <a:t>Prod</a:t>
            </a:r>
          </a:p>
        </p:txBody>
      </p:sp>
      <p:sp>
        <p:nvSpPr>
          <p:cNvPr id="57" name="Rectangle 37">
            <a:extLst>
              <a:ext uri="{FF2B5EF4-FFF2-40B4-BE49-F238E27FC236}">
                <a16:creationId xmlns:a16="http://schemas.microsoft.com/office/drawing/2014/main" id="{5F6A6F11-BD68-F241-A58E-213727DE961D}"/>
              </a:ext>
            </a:extLst>
          </p:cNvPr>
          <p:cNvSpPr/>
          <p:nvPr/>
        </p:nvSpPr>
        <p:spPr bwMode="gray">
          <a:xfrm>
            <a:off x="5624874" y="2436233"/>
            <a:ext cx="1800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algn="ctr">
            <a:solidFill>
              <a:schemeClr val="accent4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000" b="1">
                <a:solidFill>
                  <a:srgbClr val="FFFFFF"/>
                </a:solidFill>
              </a:rPr>
              <a:t>Backups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3B77579-8009-A144-A051-3224F8135B9C}"/>
              </a:ext>
            </a:extLst>
          </p:cNvPr>
          <p:cNvSpPr txBox="1"/>
          <p:nvPr/>
        </p:nvSpPr>
        <p:spPr>
          <a:xfrm>
            <a:off x="5495151" y="1140832"/>
            <a:ext cx="20821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Services</a:t>
            </a:r>
          </a:p>
        </p:txBody>
      </p:sp>
      <p:sp>
        <p:nvSpPr>
          <p:cNvPr id="58" name="Rectangle 35">
            <a:extLst>
              <a:ext uri="{FF2B5EF4-FFF2-40B4-BE49-F238E27FC236}">
                <a16:creationId xmlns:a16="http://schemas.microsoft.com/office/drawing/2014/main" id="{6702A671-5347-3F4B-BDF6-D0E33277EDC5}"/>
              </a:ext>
            </a:extLst>
          </p:cNvPr>
          <p:cNvSpPr/>
          <p:nvPr/>
        </p:nvSpPr>
        <p:spPr bwMode="gray">
          <a:xfrm>
            <a:off x="5618524" y="1912591"/>
            <a:ext cx="1800000" cy="180000"/>
          </a:xfrm>
          <a:prstGeom prst="rect">
            <a:avLst/>
          </a:prstGeom>
          <a:solidFill>
            <a:srgbClr val="FF0000"/>
          </a:solidFill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000" b="1">
                <a:solidFill>
                  <a:srgbClr val="FFFFFF"/>
                </a:solidFill>
              </a:rPr>
              <a:t>Certify</a:t>
            </a:r>
          </a:p>
        </p:txBody>
      </p:sp>
      <p:cxnSp>
        <p:nvCxnSpPr>
          <p:cNvPr id="59" name="Straight Connector 29">
            <a:extLst>
              <a:ext uri="{FF2B5EF4-FFF2-40B4-BE49-F238E27FC236}">
                <a16:creationId xmlns:a16="http://schemas.microsoft.com/office/drawing/2014/main" id="{08D7D942-1BCF-EC41-A713-D288C59EC2E9}"/>
              </a:ext>
            </a:extLst>
          </p:cNvPr>
          <p:cNvCxnSpPr/>
          <p:nvPr/>
        </p:nvCxnSpPr>
        <p:spPr>
          <a:xfrm>
            <a:off x="5924635" y="2287650"/>
            <a:ext cx="1187777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37">
            <a:extLst>
              <a:ext uri="{FF2B5EF4-FFF2-40B4-BE49-F238E27FC236}">
                <a16:creationId xmlns:a16="http://schemas.microsoft.com/office/drawing/2014/main" id="{9927B045-E37E-BF43-97EF-1EBD53DE9E32}"/>
              </a:ext>
            </a:extLst>
          </p:cNvPr>
          <p:cNvSpPr/>
          <p:nvPr/>
        </p:nvSpPr>
        <p:spPr bwMode="gray">
          <a:xfrm>
            <a:off x="5624874" y="2689812"/>
            <a:ext cx="1800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algn="ctr">
            <a:solidFill>
              <a:schemeClr val="accent4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000" b="1">
                <a:solidFill>
                  <a:srgbClr val="FFFFFF"/>
                </a:solidFill>
              </a:rPr>
              <a:t>IaaS Service</a:t>
            </a: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id="{D8F29C34-A798-5F49-B81D-2F023B8E7E01}"/>
              </a:ext>
            </a:extLst>
          </p:cNvPr>
          <p:cNvSpPr/>
          <p:nvPr/>
        </p:nvSpPr>
        <p:spPr bwMode="gray">
          <a:xfrm>
            <a:off x="5624874" y="2953852"/>
            <a:ext cx="1800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algn="ctr">
            <a:solidFill>
              <a:schemeClr val="accent4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000" b="1">
                <a:solidFill>
                  <a:srgbClr val="FFFFFF"/>
                </a:solidFill>
              </a:rPr>
              <a:t>PaaS Service</a:t>
            </a:r>
          </a:p>
        </p:txBody>
      </p:sp>
      <p:sp>
        <p:nvSpPr>
          <p:cNvPr id="62" name="Rectangle 37">
            <a:extLst>
              <a:ext uri="{FF2B5EF4-FFF2-40B4-BE49-F238E27FC236}">
                <a16:creationId xmlns:a16="http://schemas.microsoft.com/office/drawing/2014/main" id="{2CB1DA04-D083-E344-BF99-A03D097C2C14}"/>
              </a:ext>
            </a:extLst>
          </p:cNvPr>
          <p:cNvSpPr/>
          <p:nvPr/>
        </p:nvSpPr>
        <p:spPr bwMode="gray">
          <a:xfrm>
            <a:off x="5631837" y="3198233"/>
            <a:ext cx="1800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algn="ctr">
            <a:solidFill>
              <a:schemeClr val="accent4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 defTabSz="1219170">
              <a:lnSpc>
                <a:spcPct val="106000"/>
              </a:lnSpc>
              <a:buFont typeface="Wingdings 2" pitchFamily="18" charset="2"/>
              <a:buNone/>
            </a:pPr>
            <a:r>
              <a:rPr lang="en-GB" sz="1000" b="1">
                <a:solidFill>
                  <a:srgbClr val="FFFFFF"/>
                </a:solidFill>
              </a:rPr>
              <a:t>SaaS Service</a:t>
            </a:r>
          </a:p>
        </p:txBody>
      </p:sp>
      <p:sp>
        <p:nvSpPr>
          <p:cNvPr id="63" name="TextBox 46">
            <a:extLst>
              <a:ext uri="{FF2B5EF4-FFF2-40B4-BE49-F238E27FC236}">
                <a16:creationId xmlns:a16="http://schemas.microsoft.com/office/drawing/2014/main" id="{43919D14-F57C-774B-9C8F-62B49F646A0E}"/>
              </a:ext>
            </a:extLst>
          </p:cNvPr>
          <p:cNvSpPr txBox="1"/>
          <p:nvPr/>
        </p:nvSpPr>
        <p:spPr>
          <a:xfrm>
            <a:off x="8042994" y="1479012"/>
            <a:ext cx="3600366" cy="51398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Aft>
                <a:spcPts val="600"/>
              </a:spcAft>
              <a:buSzPct val="100000"/>
            </a:pPr>
            <a:r>
              <a:rPr lang="en-GB" sz="1200"/>
              <a:t>Essential Support Charges will be for the AWS or Azure Account and for the services it consumes per minute plus an uplift to cover Essential services. </a:t>
            </a:r>
          </a:p>
          <a:p>
            <a:pPr defTabSz="1219170">
              <a:spcAft>
                <a:spcPts val="600"/>
              </a:spcAft>
              <a:buSzPct val="100000"/>
            </a:pPr>
            <a:r>
              <a:rPr lang="en-GB" sz="1200"/>
              <a:t>This will require:</a:t>
            </a:r>
          </a:p>
          <a:p>
            <a:pPr marL="171450" indent="-171450" defTabSz="121917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sz="1200"/>
              <a:t>A service catalogue with a clear service definition</a:t>
            </a:r>
          </a:p>
          <a:p>
            <a:pPr marL="171450" indent="-171450" defTabSz="121917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sz="1200"/>
              <a:t>A transparent model for how the costs of a service are calculated</a:t>
            </a:r>
          </a:p>
          <a:p>
            <a:pPr marL="171450" indent="-171450" defTabSz="121917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sz="1200"/>
              <a:t>Automation to speed delivery, reduce cost of delivery and predictability.</a:t>
            </a:r>
          </a:p>
          <a:p>
            <a:pPr marL="171450" indent="-171450" defTabSz="121917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GB" sz="1200"/>
          </a:p>
          <a:p>
            <a:pPr defTabSz="1219170">
              <a:spcAft>
                <a:spcPts val="600"/>
              </a:spcAft>
              <a:buSzPct val="100000"/>
            </a:pPr>
            <a:r>
              <a:rPr lang="en-GB" sz="1200"/>
              <a:t>Additional charges will apply for Enhanced and Production level support:</a:t>
            </a:r>
          </a:p>
          <a:p>
            <a:pPr marL="444500" indent="-171450" defTabSz="121917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sz="1200"/>
              <a:t>Additional DevOps days</a:t>
            </a:r>
          </a:p>
          <a:p>
            <a:pPr marL="444500" indent="-171450" defTabSz="121917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sz="1200"/>
              <a:t>Architecture days</a:t>
            </a:r>
          </a:p>
          <a:p>
            <a:pPr marL="444500" indent="-171450" defTabSz="121917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sz="1200"/>
              <a:t>Additional licences per user</a:t>
            </a:r>
          </a:p>
          <a:p>
            <a:pPr marL="444500" indent="-171450" defTabSz="121917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sz="1200"/>
              <a:t>Additional Software packs per user</a:t>
            </a:r>
          </a:p>
          <a:p>
            <a:pPr marL="444500" indent="-171450" defTabSz="121917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sz="1200"/>
              <a:t>Archiving of data</a:t>
            </a:r>
          </a:p>
          <a:p>
            <a:pPr marL="444500" indent="-171450" defTabSz="121917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sz="1200"/>
              <a:t>……</a:t>
            </a:r>
          </a:p>
          <a:p>
            <a:pPr marL="171450" indent="-171450" defTabSz="121917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GB" sz="1200"/>
          </a:p>
          <a:p>
            <a:pPr defTabSz="1219170">
              <a:spcAft>
                <a:spcPts val="600"/>
              </a:spcAft>
              <a:buSzPct val="100000"/>
            </a:pPr>
            <a:endParaRPr lang="en-GB" sz="120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nl-NL" smtClean="0"/>
              <a:t>26</a:t>
            </a:fld>
            <a:endParaRPr lang="nl-NL"/>
          </a:p>
        </p:txBody>
      </p:sp>
      <p:sp>
        <p:nvSpPr>
          <p:cNvPr id="3" name="TextBox 2"/>
          <p:cNvSpPr txBox="1"/>
          <p:nvPr/>
        </p:nvSpPr>
        <p:spPr>
          <a:xfrm>
            <a:off x="8042994" y="1140832"/>
            <a:ext cx="106118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Chargeback</a:t>
            </a:r>
          </a:p>
        </p:txBody>
      </p:sp>
    </p:spTree>
    <p:extLst>
      <p:ext uri="{BB962C8B-B14F-4D97-AF65-F5344CB8AC3E}">
        <p14:creationId xmlns:p14="http://schemas.microsoft.com/office/powerpoint/2010/main" val="215224471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175" y="279750"/>
            <a:ext cx="11169650" cy="615553"/>
          </a:xfrm>
        </p:spPr>
        <p:txBody>
          <a:bodyPr/>
          <a:lstStyle/>
          <a:p>
            <a:r>
              <a:rPr lang="en-GB"/>
              <a:t>The Account Types are designed to accommodate all business use cases and come with corresponding support packages</a:t>
            </a:r>
            <a:endParaRPr lang="en-GB"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853139"/>
              </p:ext>
            </p:extLst>
          </p:nvPr>
        </p:nvGraphicFramePr>
        <p:xfrm>
          <a:off x="469900" y="1308057"/>
          <a:ext cx="11021374" cy="18161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2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7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67"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Account Type</a:t>
                      </a:r>
                    </a:p>
                  </a:txBody>
                  <a:tcPr marL="55166" marR="55166" marT="27583" marB="27583" anchor="ctr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55166" marR="55166" marT="27583" marB="27583" anchor="ctr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Data Types Supported</a:t>
                      </a:r>
                    </a:p>
                  </a:txBody>
                  <a:tcPr marL="55166" marR="55166" marT="27583" marB="2758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792">
                <a:tc>
                  <a:txBody>
                    <a:bodyPr/>
                    <a:lstStyle/>
                    <a:p>
                      <a:r>
                        <a:rPr lang="en-GB" sz="1100" b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Sandbox</a:t>
                      </a:r>
                    </a:p>
                  </a:txBody>
                  <a:tcPr marL="55166" marR="55166" marT="27583" marB="27583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For accelerated development, innovation and agility. Sandbox accounts are designed for Proof of Concepts and infrastructure development</a:t>
                      </a:r>
                    </a:p>
                  </a:txBody>
                  <a:tcPr marL="55166" marR="55166" marT="27583" marB="27583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Publically available data only, limited connectivity to ensure none productive</a:t>
                      </a:r>
                    </a:p>
                  </a:txBody>
                  <a:tcPr marL="55166" marR="55166" marT="27583" marB="27583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792">
                <a:tc>
                  <a:txBody>
                    <a:bodyPr/>
                    <a:lstStyle/>
                    <a:p>
                      <a:r>
                        <a:rPr lang="en-GB" sz="1100" b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Development</a:t>
                      </a:r>
                      <a:r>
                        <a:rPr lang="en-GB" sz="1100" b="1" baseline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/ Project</a:t>
                      </a:r>
                      <a:endParaRPr lang="en-GB" sz="1100" b="1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5166" marR="55166" marT="27583" marB="27583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When you are looking to develop a product or application for a client that will ultimately require client facing access.</a:t>
                      </a:r>
                    </a:p>
                  </a:txBody>
                  <a:tcPr marL="55166" marR="55166" marT="27583" marB="27583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Possible use of Company / Client Data, subject to assurance</a:t>
                      </a:r>
                    </a:p>
                  </a:txBody>
                  <a:tcPr marL="55166" marR="55166" marT="27583" marB="27583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792">
                <a:tc>
                  <a:txBody>
                    <a:bodyPr/>
                    <a:lstStyle/>
                    <a:p>
                      <a:r>
                        <a:rPr lang="en-GB" sz="1100" b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Production / Enterprise</a:t>
                      </a:r>
                    </a:p>
                  </a:txBody>
                  <a:tcPr marL="55166" marR="55166" marT="27583" marB="27583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For production workloads that are externally accessible by clients and require alignment to contractual commitments</a:t>
                      </a:r>
                    </a:p>
                  </a:txBody>
                  <a:tcPr marL="55166" marR="55166" marT="27583" marB="27583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Company and/or Client Data</a:t>
                      </a:r>
                    </a:p>
                  </a:txBody>
                  <a:tcPr marL="55166" marR="55166" marT="27583" marB="27583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 Placeholder 2"/>
          <p:cNvSpPr txBox="1">
            <a:spLocks/>
          </p:cNvSpPr>
          <p:nvPr/>
        </p:nvSpPr>
        <p:spPr>
          <a:xfrm>
            <a:off x="469900" y="3352800"/>
            <a:ext cx="11252200" cy="6396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None/>
              <a:defRPr sz="2000" b="0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​"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>
                <a:solidFill>
                  <a:schemeClr val="tx1"/>
                </a:solidFill>
              </a:rPr>
              <a:t>Appropriate support packages will compliment an Account. Accounts will not be offered without a support package since minimal security and service requirements always apply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69900" y="3993667"/>
          <a:ext cx="11021373" cy="22547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73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3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3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67"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Essential</a:t>
                      </a:r>
                      <a:r>
                        <a:rPr lang="en-GB" sz="1400" baseline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Support</a:t>
                      </a:r>
                      <a:endParaRPr lang="en-GB" sz="14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5166" marR="55166" marT="27583" marB="27583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Enhanced</a:t>
                      </a:r>
                      <a:r>
                        <a:rPr lang="en-GB" sz="1400" baseline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Support</a:t>
                      </a:r>
                      <a:endParaRPr lang="en-GB" sz="14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5166" marR="55166" marT="27583" marB="27583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Enterprise Support</a:t>
                      </a:r>
                    </a:p>
                  </a:txBody>
                  <a:tcPr marL="55166" marR="55166" marT="27583" marB="27583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76">
                <a:tc>
                  <a:txBody>
                    <a:bodyPr/>
                    <a:lstStyle/>
                    <a:p>
                      <a:pPr marL="163513" indent="-163513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Account Management</a:t>
                      </a:r>
                    </a:p>
                    <a:p>
                      <a:pPr marL="163513" indent="-163513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Multi-Factor Authentication (MFA) </a:t>
                      </a:r>
                    </a:p>
                    <a:p>
                      <a:pPr marL="163513" indent="-163513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Active Directory Access</a:t>
                      </a:r>
                    </a:p>
                    <a:p>
                      <a:pPr marL="163513" indent="-163513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Tracking/Logging</a:t>
                      </a:r>
                    </a:p>
                    <a:p>
                      <a:pPr marL="163513" indent="-163513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Secure local and remote access</a:t>
                      </a:r>
                    </a:p>
                    <a:p>
                      <a:pPr marL="163513" indent="-163513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Transparent Billing Management</a:t>
                      </a:r>
                    </a:p>
                    <a:p>
                      <a:pPr marL="163513" indent="-163513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Automated Instance Scheduling for better cost control</a:t>
                      </a:r>
                    </a:p>
                    <a:p>
                      <a:pPr marL="163513" indent="-163513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Automated Backups</a:t>
                      </a:r>
                    </a:p>
                    <a:p>
                      <a:pPr marL="163513" indent="-163513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Hardened and Patched</a:t>
                      </a:r>
                      <a:r>
                        <a:rPr lang="en-GB" sz="10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environments to Global/DBS Standards</a:t>
                      </a:r>
                      <a:endParaRPr lang="en-GB" sz="1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63513" indent="-163513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Anti-Virus/Malware</a:t>
                      </a:r>
                      <a:endParaRPr lang="en-GB" sz="1000" b="1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5166" marR="55166" marT="27583" marB="27583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63513" indent="-163513">
                        <a:buFont typeface="Arial" panose="020B0604020202020204" pitchFamily="34" charset="0"/>
                        <a:buChar char="•"/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All Services of Essential</a:t>
                      </a:r>
                      <a:r>
                        <a:rPr lang="en-GB" sz="1000" baseline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Support</a:t>
                      </a:r>
                      <a:endParaRPr lang="en-GB" sz="100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63513" indent="-163513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Incident/Problem Management</a:t>
                      </a:r>
                    </a:p>
                    <a:p>
                      <a:pPr marL="163513" indent="-163513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OLAs in place</a:t>
                      </a:r>
                    </a:p>
                    <a:p>
                      <a:pPr marL="163513" indent="-163513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Vulnerability</a:t>
                      </a:r>
                      <a:r>
                        <a:rPr lang="en-GB" sz="1000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Management</a:t>
                      </a:r>
                    </a:p>
                    <a:p>
                      <a:pPr marL="163513" indent="-163513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DevOps</a:t>
                      </a:r>
                      <a:r>
                        <a:rPr lang="en-GB" sz="1000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Days</a:t>
                      </a:r>
                    </a:p>
                    <a:p>
                      <a:pPr marL="163513" indent="-163513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Monitoring</a:t>
                      </a:r>
                    </a:p>
                    <a:p>
                      <a:pPr marL="163513" indent="-163513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Reporting</a:t>
                      </a:r>
                    </a:p>
                    <a:p>
                      <a:pPr marL="163513" indent="-163513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during work hours</a:t>
                      </a:r>
                    </a:p>
                    <a:p>
                      <a:pPr marL="163513" indent="-163513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Secure/Encrypted Data</a:t>
                      </a:r>
                      <a:endParaRPr lang="en-GB" sz="100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0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5166" marR="55166" marT="27583" marB="27583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63513" marR="0" lvl="0" indent="-163513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All Services of Enhanced</a:t>
                      </a:r>
                      <a:r>
                        <a:rPr lang="en-GB" sz="1000" baseline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Support</a:t>
                      </a:r>
                      <a:endParaRPr lang="en-GB" sz="100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63513" indent="-163513" algn="l" defTabSz="121917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SLAs in place</a:t>
                      </a:r>
                    </a:p>
                    <a:p>
                      <a:pPr marL="163513" indent="-163513" algn="l" defTabSz="121917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24/7 support</a:t>
                      </a:r>
                    </a:p>
                    <a:p>
                      <a:pPr marL="163513" indent="-163513" algn="l" defTabSz="121917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Customisation</a:t>
                      </a:r>
                    </a:p>
                  </a:txBody>
                  <a:tcPr marL="55166" marR="55166" marT="27583" marB="27583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047000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D680266-4600-C449-A953-63DAD7854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nl-NL" smtClean="0"/>
              <a:t>28</a:t>
            </a:fld>
            <a:endParaRPr lang="nl-NL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C060EF4B-492D-1C4D-A763-68954D11D00A}"/>
              </a:ext>
            </a:extLst>
          </p:cNvPr>
          <p:cNvSpPr/>
          <p:nvPr/>
        </p:nvSpPr>
        <p:spPr>
          <a:xfrm>
            <a:off x="2769107" y="2086355"/>
            <a:ext cx="2156460" cy="386715"/>
          </a:xfrm>
          <a:custGeom>
            <a:avLst/>
            <a:gdLst/>
            <a:ahLst/>
            <a:cxnLst/>
            <a:rect l="l" t="t" r="r" b="b"/>
            <a:pathLst>
              <a:path w="2156460" h="386714">
                <a:moveTo>
                  <a:pt x="2156206" y="0"/>
                </a:moveTo>
                <a:lnTo>
                  <a:pt x="0" y="55118"/>
                </a:lnTo>
                <a:lnTo>
                  <a:pt x="0" y="386334"/>
                </a:lnTo>
                <a:lnTo>
                  <a:pt x="2156206" y="385699"/>
                </a:lnTo>
                <a:lnTo>
                  <a:pt x="2156206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DD2C435-419B-DE48-877B-9D55D52A6D85}"/>
              </a:ext>
            </a:extLst>
          </p:cNvPr>
          <p:cNvSpPr txBox="1"/>
          <p:nvPr/>
        </p:nvSpPr>
        <p:spPr>
          <a:xfrm>
            <a:off x="2752853" y="2216658"/>
            <a:ext cx="220014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GB" sz="1200" b="1">
                <a:solidFill>
                  <a:schemeClr val="bg1"/>
                </a:solidFill>
              </a:rPr>
              <a:t>Service Setup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5DD6C309-A685-5048-BD34-DC3ACFF1BEAD}"/>
              </a:ext>
            </a:extLst>
          </p:cNvPr>
          <p:cNvSpPr/>
          <p:nvPr/>
        </p:nvSpPr>
        <p:spPr>
          <a:xfrm>
            <a:off x="4992623" y="1926335"/>
            <a:ext cx="2157730" cy="546735"/>
          </a:xfrm>
          <a:custGeom>
            <a:avLst/>
            <a:gdLst/>
            <a:ahLst/>
            <a:cxnLst/>
            <a:rect l="l" t="t" r="r" b="b"/>
            <a:pathLst>
              <a:path w="2157729" h="546735">
                <a:moveTo>
                  <a:pt x="2157603" y="0"/>
                </a:moveTo>
                <a:lnTo>
                  <a:pt x="1877441" y="25653"/>
                </a:lnTo>
                <a:lnTo>
                  <a:pt x="1664716" y="41910"/>
                </a:lnTo>
                <a:lnTo>
                  <a:pt x="1040002" y="78359"/>
                </a:lnTo>
                <a:lnTo>
                  <a:pt x="0" y="123443"/>
                </a:lnTo>
                <a:lnTo>
                  <a:pt x="0" y="546353"/>
                </a:lnTo>
                <a:lnTo>
                  <a:pt x="2157603" y="546353"/>
                </a:lnTo>
                <a:lnTo>
                  <a:pt x="2157603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AE38D882-A7B0-E04F-84F1-BB7E17B80004}"/>
              </a:ext>
            </a:extLst>
          </p:cNvPr>
          <p:cNvSpPr txBox="1"/>
          <p:nvPr/>
        </p:nvSpPr>
        <p:spPr>
          <a:xfrm>
            <a:off x="5009641" y="2215134"/>
            <a:ext cx="207695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sz="1200" b="1" spc="-5" err="1">
                <a:solidFill>
                  <a:srgbClr val="FFFFFF"/>
                </a:solidFill>
                <a:latin typeface="Verdana"/>
                <a:cs typeface="Verdana"/>
              </a:rPr>
              <a:t>Sandbox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D7BE70F3-478D-C548-AA0C-94C06222E332}"/>
              </a:ext>
            </a:extLst>
          </p:cNvPr>
          <p:cNvSpPr/>
          <p:nvPr/>
        </p:nvSpPr>
        <p:spPr>
          <a:xfrm>
            <a:off x="7226807" y="1767839"/>
            <a:ext cx="2157730" cy="705485"/>
          </a:xfrm>
          <a:custGeom>
            <a:avLst/>
            <a:gdLst/>
            <a:ahLst/>
            <a:cxnLst/>
            <a:rect l="l" t="t" r="r" b="b"/>
            <a:pathLst>
              <a:path w="2157729" h="705485">
                <a:moveTo>
                  <a:pt x="2157603" y="0"/>
                </a:moveTo>
                <a:lnTo>
                  <a:pt x="1946275" y="19304"/>
                </a:lnTo>
                <a:lnTo>
                  <a:pt x="1223645" y="75946"/>
                </a:lnTo>
                <a:lnTo>
                  <a:pt x="0" y="152273"/>
                </a:lnTo>
                <a:lnTo>
                  <a:pt x="0" y="705104"/>
                </a:lnTo>
                <a:lnTo>
                  <a:pt x="2154174" y="705104"/>
                </a:lnTo>
                <a:lnTo>
                  <a:pt x="215760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3C9365C1-27EC-1446-9955-62542ECF87B2}"/>
              </a:ext>
            </a:extLst>
          </p:cNvPr>
          <p:cNvSpPr txBox="1"/>
          <p:nvPr/>
        </p:nvSpPr>
        <p:spPr>
          <a:xfrm>
            <a:off x="7254241" y="2214498"/>
            <a:ext cx="2090799" cy="1981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sz="1200" b="1" spc="-5">
                <a:solidFill>
                  <a:srgbClr val="FFFFFF"/>
                </a:solidFill>
                <a:latin typeface="Verdana"/>
                <a:cs typeface="Verdana"/>
              </a:rPr>
              <a:t>Dev / Project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2D53C40F-B0E6-354E-9FA7-ACA644EE2B69}"/>
              </a:ext>
            </a:extLst>
          </p:cNvPr>
          <p:cNvSpPr/>
          <p:nvPr/>
        </p:nvSpPr>
        <p:spPr>
          <a:xfrm>
            <a:off x="9468611" y="1421892"/>
            <a:ext cx="2156460" cy="1049655"/>
          </a:xfrm>
          <a:custGeom>
            <a:avLst/>
            <a:gdLst/>
            <a:ahLst/>
            <a:cxnLst/>
            <a:rect l="l" t="t" r="r" b="b"/>
            <a:pathLst>
              <a:path w="2156459" h="1049655">
                <a:moveTo>
                  <a:pt x="2156079" y="0"/>
                </a:moveTo>
                <a:lnTo>
                  <a:pt x="2016252" y="33147"/>
                </a:lnTo>
                <a:lnTo>
                  <a:pt x="1831975" y="65659"/>
                </a:lnTo>
                <a:lnTo>
                  <a:pt x="1596644" y="103505"/>
                </a:lnTo>
                <a:lnTo>
                  <a:pt x="982472" y="188468"/>
                </a:lnTo>
                <a:lnTo>
                  <a:pt x="0" y="300482"/>
                </a:lnTo>
                <a:lnTo>
                  <a:pt x="3429" y="1049401"/>
                </a:lnTo>
                <a:lnTo>
                  <a:pt x="2156079" y="1049401"/>
                </a:lnTo>
                <a:lnTo>
                  <a:pt x="2156079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A55DEA0C-F618-BF47-ADC5-E2EA6BDE8D2C}"/>
              </a:ext>
            </a:extLst>
          </p:cNvPr>
          <p:cNvSpPr txBox="1"/>
          <p:nvPr/>
        </p:nvSpPr>
        <p:spPr>
          <a:xfrm>
            <a:off x="9494646" y="2184272"/>
            <a:ext cx="211505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sz="1200" b="1" spc="-5">
                <a:solidFill>
                  <a:srgbClr val="FFFFFF"/>
                </a:solidFill>
                <a:latin typeface="Verdana"/>
                <a:cs typeface="Verdana"/>
              </a:rPr>
              <a:t>Prod / Enterprise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C163974C-36AC-DC48-9BB5-40FBED181FB7}"/>
              </a:ext>
            </a:extLst>
          </p:cNvPr>
          <p:cNvSpPr txBox="1"/>
          <p:nvPr/>
        </p:nvSpPr>
        <p:spPr>
          <a:xfrm rot="16200000">
            <a:off x="266059" y="4055425"/>
            <a:ext cx="19075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1200" spc="-5">
                <a:cs typeface="Verdana"/>
              </a:rPr>
              <a:t>Project Backlog</a:t>
            </a:r>
            <a:endParaRPr lang="en-GB" sz="1200">
              <a:cs typeface="Verdana"/>
            </a:endParaRPr>
          </a:p>
        </p:txBody>
      </p:sp>
      <p:graphicFrame>
        <p:nvGraphicFramePr>
          <p:cNvPr id="15" name="object 24">
            <a:extLst>
              <a:ext uri="{FF2B5EF4-FFF2-40B4-BE49-F238E27FC236}">
                <a16:creationId xmlns:a16="http://schemas.microsoft.com/office/drawing/2014/main" id="{2BA499EF-E032-1447-8650-D476BD10D1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7319" y="2511551"/>
          <a:ext cx="10192383" cy="3549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6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6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0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295910" marR="190500" indent="-128270">
                        <a:lnSpc>
                          <a:spcPct val="100000"/>
                        </a:lnSpc>
                      </a:pPr>
                      <a:r>
                        <a:rPr lang="en-GB" sz="1000" spc="-5" noProof="0" dirty="0">
                          <a:latin typeface="Verdana"/>
                          <a:cs typeface="Verdana"/>
                        </a:rPr>
                        <a:t>Organization</a:t>
                      </a:r>
                      <a:r>
                        <a:rPr lang="en-GB" sz="1000" spc="-50" noProof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GB" sz="1000" spc="-5" noProof="0" dirty="0">
                          <a:latin typeface="Verdana"/>
                          <a:cs typeface="Verdana"/>
                        </a:rPr>
                        <a:t>&amp;  Leadership</a:t>
                      </a:r>
                      <a:endParaRPr lang="en-GB" sz="1000" noProof="0" dirty="0">
                        <a:latin typeface="Verdana"/>
                        <a:cs typeface="Verdana"/>
                      </a:endParaRPr>
                    </a:p>
                  </a:txBody>
                  <a:tcPr marL="0" marR="0" marT="0" marB="0" anchor="ctr">
                    <a:lnR w="7620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C0E0F5"/>
                    </a:solidFill>
                  </a:tcPr>
                </a:tc>
                <a:tc>
                  <a:txBody>
                    <a:bodyPr/>
                    <a:lstStyle/>
                    <a:p>
                      <a:pPr marL="173355" marR="83820" lvl="0" indent="-8826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8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173990" algn="l"/>
                        </a:tabLst>
                        <a:defRPr/>
                      </a:pP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Hiring of missing internal Resources</a:t>
                      </a:r>
                    </a:p>
                    <a:p>
                      <a:pPr marL="173355" marR="83820" lvl="0" indent="-8826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8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173990" algn="l"/>
                        </a:tabLst>
                        <a:defRPr/>
                      </a:pP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Talent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development</a:t>
                      </a:r>
                      <a:r>
                        <a:rPr lang="en-GB" sz="700" spc="15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(coaching)</a:t>
                      </a:r>
                      <a:endParaRPr lang="en-GB" sz="700" noProof="0">
                        <a:solidFill>
                          <a:schemeClr val="tx1"/>
                        </a:solidFill>
                        <a:latin typeface="+mn-lt"/>
                        <a:cs typeface="Verdana"/>
                      </a:endParaRPr>
                    </a:p>
                  </a:txBody>
                  <a:tcPr marL="0" marR="0" marT="48894" marB="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C0E0F5"/>
                    </a:solidFill>
                  </a:tcPr>
                </a:tc>
                <a:tc>
                  <a:txBody>
                    <a:bodyPr/>
                    <a:lstStyle/>
                    <a:p>
                      <a:pPr marL="166370" marR="255904" lvl="0" indent="-8826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167005" algn="l"/>
                        </a:tabLst>
                        <a:defRPr/>
                      </a:pP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Based on the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developed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NWE TOM: Fit-Gap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mapping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from current to new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roles in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FTE,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activity level,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technical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knowledge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and</a:t>
                      </a:r>
                      <a:r>
                        <a:rPr lang="en-GB" sz="700" spc="100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 </a:t>
                      </a:r>
                      <a:r>
                        <a:rPr lang="en-GB" sz="700" spc="-15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skills</a:t>
                      </a:r>
                    </a:p>
                  </a:txBody>
                  <a:tcPr marL="0" marR="0" marT="48894" marB="0">
                    <a:lnL w="76200">
                      <a:solidFill>
                        <a:srgbClr val="FFFFFF"/>
                      </a:solidFill>
                      <a:prstDash val="solid"/>
                    </a:lnL>
                    <a:lnR w="85344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C0E0F5"/>
                    </a:solidFill>
                  </a:tcPr>
                </a:tc>
                <a:tc>
                  <a:txBody>
                    <a:bodyPr/>
                    <a:lstStyle/>
                    <a:p>
                      <a:pPr marL="179070" marR="436880" indent="-88265">
                        <a:lnSpc>
                          <a:spcPct val="100000"/>
                        </a:lnSpc>
                        <a:spcBef>
                          <a:spcPts val="384"/>
                        </a:spcBef>
                        <a:buFont typeface="Arial"/>
                        <a:buChar char="•"/>
                        <a:tabLst>
                          <a:tab pos="179705" algn="l"/>
                        </a:tabLst>
                      </a:pP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Implement remaining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parts of to-be 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organization</a:t>
                      </a:r>
                      <a:endParaRPr lang="en-GB" sz="700" noProof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  <a:p>
                      <a:pPr marL="179070" indent="-8826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79705" algn="l"/>
                        </a:tabLst>
                      </a:pP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(Continued) Talent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development</a:t>
                      </a:r>
                      <a:r>
                        <a:rPr lang="en-GB" sz="700" spc="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(coaching)</a:t>
                      </a:r>
                      <a:endParaRPr lang="en-GB" sz="700" noProof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48894" marB="0">
                    <a:lnL w="85344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C0E0F5"/>
                    </a:solidFill>
                  </a:tcPr>
                </a:tc>
                <a:tc>
                  <a:txBody>
                    <a:bodyPr/>
                    <a:lstStyle/>
                    <a:p>
                      <a:pPr marL="189865" indent="-88265">
                        <a:lnSpc>
                          <a:spcPct val="100000"/>
                        </a:lnSpc>
                        <a:spcBef>
                          <a:spcPts val="384"/>
                        </a:spcBef>
                        <a:buFont typeface="Arial"/>
                        <a:buChar char="•"/>
                        <a:tabLst>
                          <a:tab pos="190500" algn="l"/>
                        </a:tabLst>
                      </a:pP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To-be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organization</a:t>
                      </a:r>
                      <a:r>
                        <a:rPr lang="en-GB" sz="700" spc="4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implemented</a:t>
                      </a:r>
                      <a:endParaRPr lang="en-GB" sz="700" noProof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48894" marB="0">
                    <a:lnL w="76200">
                      <a:solidFill>
                        <a:srgbClr val="FFFFFF"/>
                      </a:solidFill>
                      <a:prstDash val="solid"/>
                    </a:lnL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C0E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9825">
                <a:tc>
                  <a:txBody>
                    <a:bodyPr/>
                    <a:lstStyle/>
                    <a:p>
                      <a:pPr marL="182880" marR="207645" indent="1270" algn="ctr">
                        <a:lnSpc>
                          <a:spcPct val="100000"/>
                        </a:lnSpc>
                      </a:pPr>
                      <a:r>
                        <a:rPr lang="en-GB" sz="1000" spc="-10" noProof="0">
                          <a:latin typeface="Verdana"/>
                          <a:cs typeface="Verdana"/>
                        </a:rPr>
                        <a:t>IT </a:t>
                      </a:r>
                      <a:r>
                        <a:rPr lang="en-GB" sz="1000" spc="-5" noProof="0">
                          <a:latin typeface="Verdana"/>
                          <a:cs typeface="Verdana"/>
                        </a:rPr>
                        <a:t>Strategy,  Enterprise  Architecture</a:t>
                      </a:r>
                      <a:r>
                        <a:rPr lang="en-GB" sz="1000" spc="-15" noProof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GB" sz="1000" spc="-5" noProof="0">
                          <a:latin typeface="Verdana"/>
                          <a:cs typeface="Verdana"/>
                        </a:rPr>
                        <a:t>&amp;  Portfolio  Management</a:t>
                      </a:r>
                      <a:endParaRPr lang="en-GB" sz="1000" noProof="0">
                        <a:latin typeface="Verdana"/>
                        <a:cs typeface="Verdana"/>
                      </a:endParaRPr>
                    </a:p>
                  </a:txBody>
                  <a:tcPr marL="0" marR="0" marT="5715" marB="0" anchor="ctr"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D1EB9F"/>
                    </a:solidFill>
                  </a:tcPr>
                </a:tc>
                <a:tc>
                  <a:txBody>
                    <a:bodyPr/>
                    <a:lstStyle/>
                    <a:p>
                      <a:pPr marL="173355" marR="117475" indent="-8826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73990" algn="l"/>
                        </a:tabLst>
                      </a:pP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Define the NWE cloud technical standards</a:t>
                      </a:r>
                    </a:p>
                    <a:p>
                      <a:pPr marL="173355" marR="117475" indent="-8826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73990" algn="l"/>
                        </a:tabLst>
                      </a:pP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Design the solution and security concept</a:t>
                      </a:r>
                    </a:p>
                    <a:p>
                      <a:pPr marL="173355" marR="117475" indent="-8826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73990" algn="l"/>
                        </a:tabLst>
                      </a:pP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Setup the financial model</a:t>
                      </a:r>
                    </a:p>
                    <a:p>
                      <a:pPr marL="173355" marR="117475" lvl="0" indent="-8826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173990" algn="l"/>
                        </a:tabLst>
                        <a:defRPr/>
                      </a:pP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Prioritized portfolio backlog with initiatives  (epics)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aligned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with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IT strategy, and  enablers based on required architectural  requirements</a:t>
                      </a:r>
                    </a:p>
                    <a:p>
                      <a:pPr marL="173355" marR="117475" lvl="0" indent="-8826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173990" algn="l"/>
                        </a:tabLst>
                        <a:defRPr/>
                      </a:pP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Defined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approach to manage the total 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portfolio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of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work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(both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agile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and traditional  approached</a:t>
                      </a:r>
                      <a:r>
                        <a:rPr lang="en-GB" sz="700" spc="10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initiatives)</a:t>
                      </a:r>
                    </a:p>
                    <a:p>
                      <a:pPr marL="173355" marR="117475" lvl="0" indent="-8826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173990" algn="l"/>
                        </a:tabLst>
                        <a:defRPr/>
                      </a:pPr>
                      <a:endParaRPr lang="en-GB" sz="700" spc="-10" noProof="0">
                        <a:solidFill>
                          <a:schemeClr val="tx1"/>
                        </a:solidFill>
                        <a:latin typeface="+mn-lt"/>
                        <a:cs typeface="Verdana"/>
                      </a:endParaRPr>
                    </a:p>
                  </a:txBody>
                  <a:tcPr marL="0" marR="0" marT="77470" marB="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D1EB9F"/>
                    </a:solidFill>
                  </a:tcPr>
                </a:tc>
                <a:tc>
                  <a:txBody>
                    <a:bodyPr/>
                    <a:lstStyle/>
                    <a:p>
                      <a:pPr marL="173355" indent="-8826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73990" algn="l"/>
                        </a:tabLst>
                      </a:pP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First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increment of work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is</a:t>
                      </a:r>
                      <a:r>
                        <a:rPr lang="en-GB" sz="700" spc="0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planned on a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high level (planning</a:t>
                      </a:r>
                      <a:r>
                        <a:rPr lang="en-GB" sz="700" spc="50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process)</a:t>
                      </a:r>
                      <a:r>
                        <a:rPr lang="en-GB" sz="700" spc="0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.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Prepare process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and implement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detailed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increment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planning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process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with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core teams  to start sprint</a:t>
                      </a:r>
                      <a:r>
                        <a:rPr lang="en-GB" sz="700" spc="2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execution</a:t>
                      </a:r>
                      <a:endParaRPr lang="en-GB" sz="700" noProof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  <a:p>
                      <a:pPr marL="161925" indent="-8826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62560" algn="l"/>
                        </a:tabLst>
                      </a:pP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Determine and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implement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the tracking</a:t>
                      </a:r>
                      <a:r>
                        <a:rPr lang="en-GB" sz="700" spc="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of</a:t>
                      </a:r>
                      <a:endParaRPr lang="en-GB" sz="700" noProof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progress and benefits (KPIs) of</a:t>
                      </a:r>
                      <a:r>
                        <a:rPr lang="en-GB" sz="700" spc="4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epics</a:t>
                      </a:r>
                      <a:endParaRPr lang="en-GB" sz="700" noProof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  <a:p>
                      <a:pPr marL="161925" marR="173355" indent="-8826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62560" algn="l"/>
                        </a:tabLst>
                      </a:pP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Implement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processes and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tools for IT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to manage the total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portfolio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lang="en-GB" sz="700" spc="9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work</a:t>
                      </a:r>
                    </a:p>
                    <a:p>
                      <a:pPr marL="161925" marR="173355" indent="-8826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62560" algn="l"/>
                        </a:tabLst>
                      </a:pP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Full alignment with DDTL</a:t>
                      </a:r>
                    </a:p>
                  </a:txBody>
                  <a:tcPr marL="0" marR="0" marT="77470" marB="0">
                    <a:lnL w="76200">
                      <a:solidFill>
                        <a:srgbClr val="FFFFFF"/>
                      </a:solidFill>
                      <a:prstDash val="solid"/>
                    </a:lnL>
                    <a:lnR w="85344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D1EB9F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340995" indent="-88265">
                        <a:lnSpc>
                          <a:spcPct val="100000"/>
                        </a:lnSpc>
                        <a:spcBef>
                          <a:spcPts val="610"/>
                        </a:spcBef>
                        <a:buFont typeface="Arial"/>
                        <a:buChar char="•"/>
                        <a:tabLst>
                          <a:tab pos="181610" algn="l"/>
                        </a:tabLst>
                      </a:pP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Implement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successful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portfolio 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management and all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initiatives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can be  tracked</a:t>
                      </a:r>
                      <a:endParaRPr lang="en-GB" sz="700" noProof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  <a:p>
                      <a:pPr marL="180975" indent="-8826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81610" algn="l"/>
                        </a:tabLst>
                      </a:pP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Draft and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deliver plan for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successful</a:t>
                      </a:r>
                      <a:r>
                        <a:rPr lang="en-GB" sz="700" spc="8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scaling</a:t>
                      </a:r>
                      <a:endParaRPr lang="en-GB" sz="700" noProof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77470" marB="0">
                    <a:lnL w="85344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D1EB9F"/>
                    </a:solidFill>
                  </a:tcPr>
                </a:tc>
                <a:tc>
                  <a:txBody>
                    <a:bodyPr/>
                    <a:lstStyle/>
                    <a:p>
                      <a:pPr marL="172085" indent="-88265">
                        <a:lnSpc>
                          <a:spcPct val="100000"/>
                        </a:lnSpc>
                        <a:spcBef>
                          <a:spcPts val="610"/>
                        </a:spcBef>
                        <a:buFont typeface="Arial"/>
                        <a:buChar char="•"/>
                        <a:tabLst>
                          <a:tab pos="172720" algn="l"/>
                        </a:tabLst>
                      </a:pP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Complete IT landscape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is in</a:t>
                      </a:r>
                      <a:r>
                        <a:rPr lang="en-GB" sz="700" spc="6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scope</a:t>
                      </a:r>
                      <a:endParaRPr lang="en-GB" sz="700" noProof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77470" marB="0">
                    <a:lnL w="76200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D1E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0615"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tabLst/>
                      </a:pPr>
                      <a:r>
                        <a:rPr lang="en-GB" sz="1000" spc="-35" noProof="0">
                          <a:latin typeface="Verdana"/>
                          <a:cs typeface="Verdana"/>
                        </a:rPr>
                        <a:t>Cloud </a:t>
                      </a:r>
                    </a:p>
                    <a:p>
                      <a:pPr marL="9525" indent="0" algn="ctr">
                        <a:lnSpc>
                          <a:spcPct val="100000"/>
                        </a:lnSpc>
                        <a:tabLst/>
                      </a:pPr>
                      <a:r>
                        <a:rPr lang="en-GB" sz="1000" spc="-35" noProof="0">
                          <a:latin typeface="Verdana"/>
                          <a:cs typeface="Verdana"/>
                        </a:rPr>
                        <a:t>Technology</a:t>
                      </a:r>
                    </a:p>
                    <a:p>
                      <a:pPr marL="9525" indent="0" algn="ctr">
                        <a:lnSpc>
                          <a:spcPct val="100000"/>
                        </a:lnSpc>
                        <a:tabLst/>
                      </a:pPr>
                      <a:r>
                        <a:rPr lang="en-GB" sz="1000" spc="-35" noProof="0">
                          <a:latin typeface="Verdana"/>
                          <a:cs typeface="Verdana"/>
                        </a:rPr>
                        <a:t>Delivery</a:t>
                      </a:r>
                      <a:endParaRPr lang="en-GB" sz="1000" noProof="0">
                        <a:latin typeface="Verdana"/>
                        <a:cs typeface="Verdana"/>
                      </a:endParaRPr>
                    </a:p>
                  </a:txBody>
                  <a:tcPr marL="0" marR="0" marT="0" marB="0" anchor="ctr"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211454" marR="156845" indent="-88265">
                        <a:lnSpc>
                          <a:spcPct val="100000"/>
                        </a:lnSpc>
                        <a:spcBef>
                          <a:spcPts val="610"/>
                        </a:spcBef>
                        <a:buFont typeface="Arial"/>
                        <a:buChar char="•"/>
                        <a:tabLst>
                          <a:tab pos="212090" algn="l"/>
                        </a:tabLst>
                      </a:pP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Create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first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draft of Cloud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Agile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Runbook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with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detailed cloud delivery processes and </a:t>
                      </a:r>
                      <a:r>
                        <a:rPr lang="en-GB" sz="70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new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ways of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working for</a:t>
                      </a:r>
                      <a:r>
                        <a:rPr lang="en-GB" sz="700" spc="4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NWE</a:t>
                      </a:r>
                      <a:endParaRPr lang="en-GB" sz="700" noProof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  <a:p>
                      <a:pPr marL="211454" marR="215900" indent="-8826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/>
                        <a:buChar char="•"/>
                        <a:tabLst>
                          <a:tab pos="212090" algn="l"/>
                        </a:tabLst>
                      </a:pP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Select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and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implement tooling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to support  processes and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ways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lang="en-GB" sz="700" spc="4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working</a:t>
                      </a:r>
                      <a:endParaRPr lang="en-GB" sz="700" noProof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  <a:p>
                      <a:pPr marL="211454" indent="-8826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212090" algn="l"/>
                        </a:tabLst>
                      </a:pP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Determine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Cloud ambassadorship</a:t>
                      </a:r>
                      <a:endParaRPr lang="en-GB" sz="700" noProof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  <a:p>
                      <a:pPr marL="211454" indent="-8826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212090" algn="l"/>
                        </a:tabLst>
                      </a:pP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Appoint first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sprint</a:t>
                      </a:r>
                      <a:r>
                        <a:rPr lang="en-GB" sz="700" spc="6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teams</a:t>
                      </a:r>
                    </a:p>
                    <a:p>
                      <a:pPr marL="211454" marR="0" lvl="0" indent="-8826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212090" algn="l"/>
                        </a:tabLst>
                        <a:defRPr/>
                      </a:pP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On boarding and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role specific</a:t>
                      </a:r>
                      <a:r>
                        <a:rPr lang="en-GB" sz="700" spc="75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training</a:t>
                      </a:r>
                    </a:p>
                    <a:p>
                      <a:pPr marL="211454" marR="0" lvl="0" indent="-8826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212090" algn="l"/>
                        </a:tabLst>
                        <a:defRPr/>
                      </a:pP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Kick-off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+mn-lt"/>
                          <a:cs typeface="Verdana"/>
                        </a:rPr>
                        <a:t>Coaching</a:t>
                      </a:r>
                      <a:endParaRPr lang="en-GB" sz="700" noProof="0">
                        <a:solidFill>
                          <a:schemeClr val="tx1"/>
                        </a:solidFill>
                        <a:latin typeface="+mn-lt"/>
                        <a:cs typeface="Verdana"/>
                      </a:endParaRPr>
                    </a:p>
                  </a:txBody>
                  <a:tcPr marL="0" marR="0" marT="77470" marB="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62560" indent="-88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62560" algn="l"/>
                        </a:tabLst>
                      </a:pP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Performing</a:t>
                      </a:r>
                      <a:r>
                        <a:rPr lang="en-GB" sz="700" spc="9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Team ready to delivery</a:t>
                      </a:r>
                      <a:endParaRPr lang="en-GB" sz="700" noProof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  <a:p>
                      <a:pPr marL="162560" marR="152400" indent="-88900" algn="l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62560" algn="l"/>
                        </a:tabLst>
                      </a:pP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Testing of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Agile roles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and methods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in daily  IT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processes and refinement Runbook  based on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lessons</a:t>
                      </a:r>
                      <a:r>
                        <a:rPr lang="en-GB" sz="700" spc="2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learned</a:t>
                      </a:r>
                      <a:endParaRPr lang="en-GB" sz="700" noProof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  <a:p>
                      <a:pPr marL="162560" indent="-88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62560" algn="l"/>
                        </a:tabLst>
                      </a:pP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Engage and coach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Agile</a:t>
                      </a:r>
                      <a:r>
                        <a:rPr lang="en-GB" sz="700" spc="3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ambassadors</a:t>
                      </a:r>
                    </a:p>
                    <a:p>
                      <a:pPr marL="162560" indent="-88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62560" algn="l"/>
                        </a:tabLst>
                      </a:pP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Automate the Runbook</a:t>
                      </a:r>
                      <a:endParaRPr lang="en-GB" sz="700" noProof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78740" marB="0">
                    <a:lnL w="76200">
                      <a:solidFill>
                        <a:srgbClr val="FFFFFF"/>
                      </a:solidFill>
                      <a:prstDash val="solid"/>
                    </a:lnL>
                    <a:lnR w="85344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75260" marR="102235" indent="-88900">
                        <a:lnSpc>
                          <a:spcPct val="100000"/>
                        </a:lnSpc>
                        <a:spcBef>
                          <a:spcPts val="620"/>
                        </a:spcBef>
                        <a:buFont typeface="Arial"/>
                        <a:buChar char="•"/>
                        <a:tabLst>
                          <a:tab pos="175260" algn="l"/>
                        </a:tabLst>
                      </a:pP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Embedding ways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of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working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and reporting  according to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Cloud principles</a:t>
                      </a:r>
                      <a:endParaRPr lang="en-GB" sz="700" noProof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  <a:p>
                      <a:pPr marL="175260" marR="231775" indent="-8890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/>
                        <a:buChar char="•"/>
                        <a:tabLst>
                          <a:tab pos="175260" algn="l"/>
                        </a:tabLst>
                      </a:pP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Foster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Agile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ambassadors to share their 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knowledge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and experience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within </a:t>
                      </a:r>
                      <a:r>
                        <a:rPr lang="en-GB" sz="700" spc="1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NWE</a:t>
                      </a:r>
                      <a:endParaRPr lang="en-GB" sz="700" noProof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  <a:p>
                      <a:pPr marL="175260" marR="356235" indent="-88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75260" algn="l"/>
                        </a:tabLst>
                      </a:pP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Prepare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scaling-up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of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Cloud if required</a:t>
                      </a:r>
                    </a:p>
                    <a:p>
                      <a:pPr marL="175260" marR="356235" indent="-88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75260" algn="l"/>
                        </a:tabLst>
                      </a:pP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Continuous measurement of</a:t>
                      </a:r>
                      <a:r>
                        <a:rPr lang="en-GB" sz="700" spc="-6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performance and</a:t>
                      </a:r>
                      <a:r>
                        <a:rPr lang="en-GB" sz="700" spc="2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maturity</a:t>
                      </a:r>
                      <a:endParaRPr lang="en-GB" sz="700" noProof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78740" marB="0">
                    <a:lnL w="85344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72085" marR="153670" indent="-88265">
                        <a:lnSpc>
                          <a:spcPct val="100000"/>
                        </a:lnSpc>
                        <a:spcBef>
                          <a:spcPts val="620"/>
                        </a:spcBef>
                        <a:buFont typeface="Arial"/>
                        <a:buChar char="•"/>
                        <a:tabLst>
                          <a:tab pos="172720" algn="l"/>
                        </a:tabLst>
                      </a:pP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Introducing and expanding the 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implementation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of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Agile ways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of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working  within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other departments / value</a:t>
                      </a:r>
                      <a:r>
                        <a:rPr lang="en-GB" sz="700" spc="1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streams</a:t>
                      </a:r>
                      <a:endParaRPr lang="en-GB" sz="700" noProof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  <a:p>
                      <a:pPr marL="172085" marR="60325" indent="-8826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/>
                        <a:buChar char="•"/>
                        <a:tabLst>
                          <a:tab pos="172720" algn="l"/>
                        </a:tabLst>
                      </a:pP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Enlarge group of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Agile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ambassadors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to  continuously improve Agile ways </a:t>
                      </a:r>
                      <a:r>
                        <a:rPr lang="en-GB" sz="700" spc="-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lang="en-GB" sz="700" spc="125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lang="en-GB" sz="700" spc="-10" noProof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working</a:t>
                      </a:r>
                      <a:endParaRPr lang="en-GB" sz="700" noProof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78740" marB="0">
                    <a:lnL w="76200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196850" algn="l">
                        <a:lnSpc>
                          <a:spcPct val="100000"/>
                        </a:lnSpc>
                      </a:pPr>
                      <a:r>
                        <a:rPr lang="en-GB" sz="10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/>
                          <a:cs typeface="Verdana"/>
                        </a:rPr>
                        <a:t>Cost</a:t>
                      </a:r>
                    </a:p>
                    <a:p>
                      <a:pPr marL="196850" algn="l">
                        <a:lnSpc>
                          <a:spcPct val="100000"/>
                        </a:lnSpc>
                      </a:pPr>
                      <a:r>
                        <a:rPr lang="en-GB" sz="7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/>
                          <a:cs typeface="Verdana"/>
                        </a:rPr>
                        <a:t>Total € 1.240.000</a:t>
                      </a:r>
                    </a:p>
                  </a:txBody>
                  <a:tcPr marL="0" marR="0" marT="0" marB="0" anchor="ctr"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1138" marR="333375" indent="-87313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211138" algn="l"/>
                          <a:tab pos="711200" algn="l"/>
                        </a:tabLst>
                      </a:pPr>
                      <a:r>
                        <a:rPr lang="en-GB" sz="7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/>
                          <a:cs typeface="Verdana"/>
                        </a:rPr>
                        <a:t>Internal € 100.000</a:t>
                      </a:r>
                    </a:p>
                    <a:p>
                      <a:pPr marL="211138" marR="333375" indent="-87313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211138" algn="l"/>
                          <a:tab pos="711200" algn="l"/>
                        </a:tabLst>
                      </a:pPr>
                      <a:r>
                        <a:rPr lang="en-GB" sz="7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/>
                          <a:cs typeface="Verdana"/>
                        </a:rPr>
                        <a:t>External/Backfill € 250.000</a:t>
                      </a:r>
                    </a:p>
                    <a:p>
                      <a:pPr marL="141288" marR="333375" indent="0">
                        <a:lnSpc>
                          <a:spcPct val="100000"/>
                        </a:lnSpc>
                        <a:buFont typeface="Arial"/>
                        <a:buNone/>
                        <a:tabLst>
                          <a:tab pos="211138" algn="l"/>
                          <a:tab pos="711200" algn="l"/>
                        </a:tabLst>
                      </a:pPr>
                      <a:r>
                        <a:rPr lang="en-GB" sz="7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/>
                          <a:cs typeface="Verdana"/>
                        </a:rPr>
                        <a:t>= € 350.000</a:t>
                      </a:r>
                    </a:p>
                  </a:txBody>
                  <a:tcPr marL="0" marR="0" marT="77470" marB="0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62560" indent="-88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62560" algn="l"/>
                        </a:tabLst>
                      </a:pPr>
                      <a:r>
                        <a:rPr lang="en-GB" sz="7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/>
                          <a:cs typeface="Verdana"/>
                        </a:rPr>
                        <a:t>Internal € 150.000</a:t>
                      </a:r>
                    </a:p>
                    <a:p>
                      <a:pPr marL="162560" indent="-88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62560" algn="l"/>
                        </a:tabLst>
                      </a:pPr>
                      <a:r>
                        <a:rPr lang="en-GB" sz="7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/>
                          <a:cs typeface="Verdana"/>
                        </a:rPr>
                        <a:t>External/Backfill € 250.000</a:t>
                      </a:r>
                    </a:p>
                    <a:p>
                      <a:pPr marL="90488" indent="0">
                        <a:lnSpc>
                          <a:spcPct val="100000"/>
                        </a:lnSpc>
                        <a:buFont typeface="Arial"/>
                        <a:buNone/>
                        <a:tabLst>
                          <a:tab pos="161925" algn="l"/>
                        </a:tabLst>
                      </a:pPr>
                      <a:r>
                        <a:rPr lang="en-GB" sz="700" noProof="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= €400.000</a:t>
                      </a:r>
                    </a:p>
                  </a:txBody>
                  <a:tcPr marL="0" marR="0" marT="78740" marB="0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3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5260" marR="543560" indent="-88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75260" algn="l"/>
                        </a:tabLst>
                      </a:pPr>
                      <a:r>
                        <a:rPr lang="en-GB" sz="7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/>
                          <a:cs typeface="Verdana"/>
                        </a:rPr>
                        <a:t>Internal € 200.000</a:t>
                      </a:r>
                    </a:p>
                    <a:p>
                      <a:pPr marL="175260" marR="543560" lvl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175260" algn="l"/>
                        </a:tabLst>
                        <a:defRPr/>
                      </a:pPr>
                      <a:r>
                        <a:rPr lang="en-GB" sz="7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cs typeface="Verdana"/>
                        </a:rPr>
                        <a:t>External/Backfill € 50.000</a:t>
                      </a:r>
                      <a:endParaRPr lang="en-GB" sz="70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/>
                        <a:cs typeface="Verdana"/>
                      </a:endParaRPr>
                    </a:p>
                    <a:p>
                      <a:pPr marL="90488" marR="543560" indent="0">
                        <a:lnSpc>
                          <a:spcPct val="100000"/>
                        </a:lnSpc>
                        <a:buFont typeface="Arial"/>
                        <a:buNone/>
                        <a:tabLst>
                          <a:tab pos="174625" algn="l"/>
                        </a:tabLst>
                      </a:pPr>
                      <a:r>
                        <a:rPr lang="en-GB" sz="700" noProof="0" dirty="0">
                          <a:solidFill>
                            <a:schemeClr val="bg1"/>
                          </a:solidFill>
                          <a:latin typeface="+mn-lt"/>
                          <a:cs typeface="Verdana"/>
                        </a:rPr>
                        <a:t>= €250.000</a:t>
                      </a:r>
                    </a:p>
                  </a:txBody>
                  <a:tcPr marL="0" marR="0" marT="78740" marB="0">
                    <a:lnL w="853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2085" marR="60325" indent="-8826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/>
                        <a:buChar char="•"/>
                        <a:tabLst>
                          <a:tab pos="172720" algn="l"/>
                        </a:tabLst>
                      </a:pPr>
                      <a:r>
                        <a:rPr lang="en-GB" sz="7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Verdana"/>
                          <a:cs typeface="Verdana"/>
                        </a:rPr>
                        <a:t>Internal € 230.000</a:t>
                      </a:r>
                    </a:p>
                    <a:p>
                      <a:pPr marL="172085" marR="60325" lvl="0" indent="-8826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>
                          <a:tab pos="172720" algn="l"/>
                        </a:tabLst>
                        <a:defRPr/>
                      </a:pPr>
                      <a:r>
                        <a:rPr lang="en-GB" sz="7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cs typeface="Verdana"/>
                        </a:rPr>
                        <a:t>External/Backfill</a:t>
                      </a:r>
                      <a:r>
                        <a:rPr lang="en-GB" sz="700" baseline="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cs typeface="Verdana"/>
                        </a:rPr>
                        <a:t> </a:t>
                      </a:r>
                      <a:r>
                        <a:rPr lang="en-GB" sz="7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cs typeface="Verdana"/>
                        </a:rPr>
                        <a:t>€ 10.000</a:t>
                      </a:r>
                      <a:endParaRPr lang="en-GB" sz="70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Verdana"/>
                        <a:cs typeface="Verdana"/>
                      </a:endParaRPr>
                    </a:p>
                    <a:p>
                      <a:pPr marL="83820" marR="60325" indent="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/>
                        <a:buNone/>
                        <a:tabLst>
                          <a:tab pos="172720" algn="l"/>
                        </a:tabLst>
                      </a:pPr>
                      <a:r>
                        <a:rPr lang="en-GB" sz="700" noProof="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= € 240.000</a:t>
                      </a:r>
                    </a:p>
                  </a:txBody>
                  <a:tcPr marL="0" marR="0" marT="78740" marB="0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744449"/>
                  </a:ext>
                </a:extLst>
              </a:tr>
            </a:tbl>
          </a:graphicData>
        </a:graphic>
      </p:graphicFrame>
      <p:grpSp>
        <p:nvGrpSpPr>
          <p:cNvPr id="16" name="Groep 15">
            <a:extLst>
              <a:ext uri="{FF2B5EF4-FFF2-40B4-BE49-F238E27FC236}">
                <a16:creationId xmlns:a16="http://schemas.microsoft.com/office/drawing/2014/main" id="{C198AC42-93CF-964E-9235-2F000AB1401E}"/>
              </a:ext>
            </a:extLst>
          </p:cNvPr>
          <p:cNvGrpSpPr/>
          <p:nvPr/>
        </p:nvGrpSpPr>
        <p:grpSpPr>
          <a:xfrm>
            <a:off x="2717673" y="1219200"/>
            <a:ext cx="4445126" cy="4343400"/>
            <a:chOff x="521970" y="1612161"/>
            <a:chExt cx="6665340" cy="4784829"/>
          </a:xfrm>
        </p:grpSpPr>
        <p:sp>
          <p:nvSpPr>
            <p:cNvPr id="17" name="object 25">
              <a:extLst>
                <a:ext uri="{FF2B5EF4-FFF2-40B4-BE49-F238E27FC236}">
                  <a16:creationId xmlns:a16="http://schemas.microsoft.com/office/drawing/2014/main" id="{05201D14-FE28-0B43-80B8-B5B8A4399BBB}"/>
                </a:ext>
              </a:extLst>
            </p:cNvPr>
            <p:cNvSpPr/>
            <p:nvPr/>
          </p:nvSpPr>
          <p:spPr>
            <a:xfrm>
              <a:off x="521970" y="1726692"/>
              <a:ext cx="6665340" cy="4670298"/>
            </a:xfrm>
            <a:custGeom>
              <a:avLst/>
              <a:gdLst/>
              <a:ahLst/>
              <a:cxnLst/>
              <a:rect l="l" t="t" r="r" b="b"/>
              <a:pathLst>
                <a:path w="8072755" h="4320540">
                  <a:moveTo>
                    <a:pt x="0" y="229870"/>
                  </a:moveTo>
                  <a:lnTo>
                    <a:pt x="4670" y="183529"/>
                  </a:lnTo>
                  <a:lnTo>
                    <a:pt x="18067" y="140374"/>
                  </a:lnTo>
                  <a:lnTo>
                    <a:pt x="39264" y="101327"/>
                  </a:lnTo>
                  <a:lnTo>
                    <a:pt x="67336" y="67310"/>
                  </a:lnTo>
                  <a:lnTo>
                    <a:pt x="101361" y="39245"/>
                  </a:lnTo>
                  <a:lnTo>
                    <a:pt x="140412" y="18057"/>
                  </a:lnTo>
                  <a:lnTo>
                    <a:pt x="183565" y="4668"/>
                  </a:lnTo>
                  <a:lnTo>
                    <a:pt x="229895" y="0"/>
                  </a:lnTo>
                  <a:lnTo>
                    <a:pt x="7842758" y="0"/>
                  </a:lnTo>
                  <a:lnTo>
                    <a:pt x="7889098" y="4668"/>
                  </a:lnTo>
                  <a:lnTo>
                    <a:pt x="7932253" y="18057"/>
                  </a:lnTo>
                  <a:lnTo>
                    <a:pt x="7971300" y="39245"/>
                  </a:lnTo>
                  <a:lnTo>
                    <a:pt x="8005318" y="67310"/>
                  </a:lnTo>
                  <a:lnTo>
                    <a:pt x="8033382" y="101327"/>
                  </a:lnTo>
                  <a:lnTo>
                    <a:pt x="8054570" y="140374"/>
                  </a:lnTo>
                  <a:lnTo>
                    <a:pt x="8067959" y="183529"/>
                  </a:lnTo>
                  <a:lnTo>
                    <a:pt x="8072628" y="229870"/>
                  </a:lnTo>
                  <a:lnTo>
                    <a:pt x="8072628" y="4090644"/>
                  </a:lnTo>
                  <a:lnTo>
                    <a:pt x="8067959" y="4136974"/>
                  </a:lnTo>
                  <a:lnTo>
                    <a:pt x="8054570" y="4180127"/>
                  </a:lnTo>
                  <a:lnTo>
                    <a:pt x="8033382" y="4219178"/>
                  </a:lnTo>
                  <a:lnTo>
                    <a:pt x="8005317" y="4253203"/>
                  </a:lnTo>
                  <a:lnTo>
                    <a:pt x="7971300" y="4281275"/>
                  </a:lnTo>
                  <a:lnTo>
                    <a:pt x="7932253" y="4302472"/>
                  </a:lnTo>
                  <a:lnTo>
                    <a:pt x="7889098" y="4315869"/>
                  </a:lnTo>
                  <a:lnTo>
                    <a:pt x="7842758" y="4320540"/>
                  </a:lnTo>
                  <a:lnTo>
                    <a:pt x="229895" y="4320540"/>
                  </a:lnTo>
                  <a:lnTo>
                    <a:pt x="183565" y="4315869"/>
                  </a:lnTo>
                  <a:lnTo>
                    <a:pt x="140412" y="4302472"/>
                  </a:lnTo>
                  <a:lnTo>
                    <a:pt x="101361" y="4281275"/>
                  </a:lnTo>
                  <a:lnTo>
                    <a:pt x="67336" y="4253203"/>
                  </a:lnTo>
                  <a:lnTo>
                    <a:pt x="39264" y="4219178"/>
                  </a:lnTo>
                  <a:lnTo>
                    <a:pt x="18067" y="4180127"/>
                  </a:lnTo>
                  <a:lnTo>
                    <a:pt x="4670" y="4136974"/>
                  </a:lnTo>
                  <a:lnTo>
                    <a:pt x="0" y="4090644"/>
                  </a:lnTo>
                  <a:lnTo>
                    <a:pt x="0" y="229870"/>
                  </a:lnTo>
                  <a:close/>
                </a:path>
              </a:pathLst>
            </a:custGeom>
            <a:ln w="19812">
              <a:solidFill>
                <a:srgbClr val="FFC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31">
              <a:extLst>
                <a:ext uri="{FF2B5EF4-FFF2-40B4-BE49-F238E27FC236}">
                  <a16:creationId xmlns:a16="http://schemas.microsoft.com/office/drawing/2014/main" id="{BAD1B247-6B81-2A49-A1E0-ABF9CE8E5921}"/>
                </a:ext>
              </a:extLst>
            </p:cNvPr>
            <p:cNvSpPr/>
            <p:nvPr/>
          </p:nvSpPr>
          <p:spPr>
            <a:xfrm>
              <a:off x="1761303" y="1612161"/>
              <a:ext cx="3244584" cy="267658"/>
            </a:xfrm>
            <a:custGeom>
              <a:avLst/>
              <a:gdLst/>
              <a:ahLst/>
              <a:cxnLst/>
              <a:rect l="l" t="t" r="r" b="b"/>
              <a:pathLst>
                <a:path w="1892935" h="161925">
                  <a:moveTo>
                    <a:pt x="0" y="161544"/>
                  </a:moveTo>
                  <a:lnTo>
                    <a:pt x="1892808" y="161544"/>
                  </a:lnTo>
                  <a:lnTo>
                    <a:pt x="1892808" y="0"/>
                  </a:lnTo>
                  <a:lnTo>
                    <a:pt x="0" y="0"/>
                  </a:lnTo>
                  <a:lnTo>
                    <a:pt x="0" y="1615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GB" sz="1200" dirty="0">
                  <a:solidFill>
                    <a:srgbClr val="FFC000"/>
                  </a:solidFill>
                </a:rPr>
                <a:t>Early Service with manual workarounds</a:t>
              </a:r>
            </a:p>
          </p:txBody>
        </p:sp>
      </p:grpSp>
      <p:sp>
        <p:nvSpPr>
          <p:cNvPr id="19" name="object 32">
            <a:extLst>
              <a:ext uri="{FF2B5EF4-FFF2-40B4-BE49-F238E27FC236}">
                <a16:creationId xmlns:a16="http://schemas.microsoft.com/office/drawing/2014/main" id="{30163589-6589-904E-A6F4-4F733935F4BA}"/>
              </a:ext>
            </a:extLst>
          </p:cNvPr>
          <p:cNvSpPr/>
          <p:nvPr/>
        </p:nvSpPr>
        <p:spPr>
          <a:xfrm>
            <a:off x="3075432" y="1690116"/>
            <a:ext cx="1892935" cy="161925"/>
          </a:xfrm>
          <a:custGeom>
            <a:avLst/>
            <a:gdLst/>
            <a:ahLst/>
            <a:cxnLst/>
            <a:rect l="l" t="t" r="r" b="b"/>
            <a:pathLst>
              <a:path w="1892935" h="161925">
                <a:moveTo>
                  <a:pt x="0" y="161544"/>
                </a:moveTo>
                <a:lnTo>
                  <a:pt x="1892808" y="161544"/>
                </a:lnTo>
                <a:lnTo>
                  <a:pt x="1892808" y="0"/>
                </a:lnTo>
                <a:lnTo>
                  <a:pt x="0" y="0"/>
                </a:lnTo>
                <a:lnTo>
                  <a:pt x="0" y="161544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Groep 31">
            <a:extLst>
              <a:ext uri="{FF2B5EF4-FFF2-40B4-BE49-F238E27FC236}">
                <a16:creationId xmlns:a16="http://schemas.microsoft.com/office/drawing/2014/main" id="{A4AC2F02-73DD-E047-85AD-069941C34F8A}"/>
              </a:ext>
            </a:extLst>
          </p:cNvPr>
          <p:cNvGrpSpPr/>
          <p:nvPr/>
        </p:nvGrpSpPr>
        <p:grpSpPr>
          <a:xfrm>
            <a:off x="7162800" y="1157655"/>
            <a:ext cx="4518744" cy="4404945"/>
            <a:chOff x="7244591" y="1521890"/>
            <a:chExt cx="4518744" cy="4863497"/>
          </a:xfrm>
        </p:grpSpPr>
        <p:sp>
          <p:nvSpPr>
            <p:cNvPr id="33" name="object 25">
              <a:extLst>
                <a:ext uri="{FF2B5EF4-FFF2-40B4-BE49-F238E27FC236}">
                  <a16:creationId xmlns:a16="http://schemas.microsoft.com/office/drawing/2014/main" id="{0CBE91F4-7A31-7142-B130-1508494542C4}"/>
                </a:ext>
              </a:extLst>
            </p:cNvPr>
            <p:cNvSpPr/>
            <p:nvPr/>
          </p:nvSpPr>
          <p:spPr>
            <a:xfrm>
              <a:off x="7244591" y="1726692"/>
              <a:ext cx="4518744" cy="4658695"/>
            </a:xfrm>
            <a:custGeom>
              <a:avLst/>
              <a:gdLst/>
              <a:ahLst/>
              <a:cxnLst/>
              <a:rect l="l" t="t" r="r" b="b"/>
              <a:pathLst>
                <a:path w="8072755" h="4320540">
                  <a:moveTo>
                    <a:pt x="0" y="229870"/>
                  </a:moveTo>
                  <a:lnTo>
                    <a:pt x="4670" y="183529"/>
                  </a:lnTo>
                  <a:lnTo>
                    <a:pt x="18067" y="140374"/>
                  </a:lnTo>
                  <a:lnTo>
                    <a:pt x="39264" y="101327"/>
                  </a:lnTo>
                  <a:lnTo>
                    <a:pt x="67336" y="67310"/>
                  </a:lnTo>
                  <a:lnTo>
                    <a:pt x="101361" y="39245"/>
                  </a:lnTo>
                  <a:lnTo>
                    <a:pt x="140412" y="18057"/>
                  </a:lnTo>
                  <a:lnTo>
                    <a:pt x="183565" y="4668"/>
                  </a:lnTo>
                  <a:lnTo>
                    <a:pt x="229895" y="0"/>
                  </a:lnTo>
                  <a:lnTo>
                    <a:pt x="7842758" y="0"/>
                  </a:lnTo>
                  <a:lnTo>
                    <a:pt x="7889098" y="4668"/>
                  </a:lnTo>
                  <a:lnTo>
                    <a:pt x="7932253" y="18057"/>
                  </a:lnTo>
                  <a:lnTo>
                    <a:pt x="7971300" y="39245"/>
                  </a:lnTo>
                  <a:lnTo>
                    <a:pt x="8005318" y="67310"/>
                  </a:lnTo>
                  <a:lnTo>
                    <a:pt x="8033382" y="101327"/>
                  </a:lnTo>
                  <a:lnTo>
                    <a:pt x="8054570" y="140374"/>
                  </a:lnTo>
                  <a:lnTo>
                    <a:pt x="8067959" y="183529"/>
                  </a:lnTo>
                  <a:lnTo>
                    <a:pt x="8072628" y="229870"/>
                  </a:lnTo>
                  <a:lnTo>
                    <a:pt x="8072628" y="4090644"/>
                  </a:lnTo>
                  <a:lnTo>
                    <a:pt x="8067959" y="4136974"/>
                  </a:lnTo>
                  <a:lnTo>
                    <a:pt x="8054570" y="4180127"/>
                  </a:lnTo>
                  <a:lnTo>
                    <a:pt x="8033382" y="4219178"/>
                  </a:lnTo>
                  <a:lnTo>
                    <a:pt x="8005317" y="4253203"/>
                  </a:lnTo>
                  <a:lnTo>
                    <a:pt x="7971300" y="4281275"/>
                  </a:lnTo>
                  <a:lnTo>
                    <a:pt x="7932253" y="4302472"/>
                  </a:lnTo>
                  <a:lnTo>
                    <a:pt x="7889098" y="4315869"/>
                  </a:lnTo>
                  <a:lnTo>
                    <a:pt x="7842758" y="4320540"/>
                  </a:lnTo>
                  <a:lnTo>
                    <a:pt x="229895" y="4320540"/>
                  </a:lnTo>
                  <a:lnTo>
                    <a:pt x="183565" y="4315869"/>
                  </a:lnTo>
                  <a:lnTo>
                    <a:pt x="140412" y="4302472"/>
                  </a:lnTo>
                  <a:lnTo>
                    <a:pt x="101361" y="4281275"/>
                  </a:lnTo>
                  <a:lnTo>
                    <a:pt x="67336" y="4253203"/>
                  </a:lnTo>
                  <a:lnTo>
                    <a:pt x="39264" y="4219178"/>
                  </a:lnTo>
                  <a:lnTo>
                    <a:pt x="18067" y="4180127"/>
                  </a:lnTo>
                  <a:lnTo>
                    <a:pt x="4670" y="4136974"/>
                  </a:lnTo>
                  <a:lnTo>
                    <a:pt x="0" y="4090644"/>
                  </a:lnTo>
                  <a:lnTo>
                    <a:pt x="0" y="229870"/>
                  </a:lnTo>
                  <a:close/>
                </a:path>
              </a:pathLst>
            </a:custGeom>
            <a:ln w="19812">
              <a:solidFill>
                <a:srgbClr val="FFC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r>
                <a:rPr lang="en-GB"/>
                <a:t>`</a:t>
              </a:r>
              <a:endParaRPr dirty="0"/>
            </a:p>
          </p:txBody>
        </p:sp>
        <p:sp>
          <p:nvSpPr>
            <p:cNvPr id="34" name="object 31">
              <a:extLst>
                <a:ext uri="{FF2B5EF4-FFF2-40B4-BE49-F238E27FC236}">
                  <a16:creationId xmlns:a16="http://schemas.microsoft.com/office/drawing/2014/main" id="{06B373BA-B2B2-314E-9C36-BDD7033FCB0A}"/>
                </a:ext>
              </a:extLst>
            </p:cNvPr>
            <p:cNvSpPr/>
            <p:nvPr/>
          </p:nvSpPr>
          <p:spPr>
            <a:xfrm>
              <a:off x="8342217" y="1521890"/>
              <a:ext cx="1892935" cy="161925"/>
            </a:xfrm>
            <a:custGeom>
              <a:avLst/>
              <a:gdLst/>
              <a:ahLst/>
              <a:cxnLst/>
              <a:rect l="l" t="t" r="r" b="b"/>
              <a:pathLst>
                <a:path w="1892935" h="161925">
                  <a:moveTo>
                    <a:pt x="0" y="161544"/>
                  </a:moveTo>
                  <a:lnTo>
                    <a:pt x="1892808" y="161544"/>
                  </a:lnTo>
                  <a:lnTo>
                    <a:pt x="1892808" y="0"/>
                  </a:lnTo>
                  <a:lnTo>
                    <a:pt x="0" y="0"/>
                  </a:lnTo>
                  <a:lnTo>
                    <a:pt x="0" y="161544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algn="ctr"/>
              <a:endParaRPr lang="en-GB" sz="1200" dirty="0">
                <a:solidFill>
                  <a:srgbClr val="FFC000"/>
                </a:solidFill>
              </a:endParaRPr>
            </a:p>
          </p:txBody>
        </p:sp>
      </p:grpSp>
      <p:sp>
        <p:nvSpPr>
          <p:cNvPr id="35" name="Titel 56">
            <a:extLst>
              <a:ext uri="{FF2B5EF4-FFF2-40B4-BE49-F238E27FC236}">
                <a16:creationId xmlns:a16="http://schemas.microsoft.com/office/drawing/2014/main" id="{B97DAAD1-E965-3149-800F-5665853F2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75" y="339923"/>
            <a:ext cx="11169650" cy="307777"/>
          </a:xfrm>
        </p:spPr>
        <p:txBody>
          <a:bodyPr/>
          <a:lstStyle/>
          <a:p>
            <a:r>
              <a:rPr lang="en-GB" spc="-5" dirty="0"/>
              <a:t>Implementation plan cloud</a:t>
            </a:r>
            <a:endParaRPr lang="en-GB" dirty="0"/>
          </a:p>
        </p:txBody>
      </p:sp>
      <p:sp>
        <p:nvSpPr>
          <p:cNvPr id="36" name="object 33">
            <a:extLst>
              <a:ext uri="{FF2B5EF4-FFF2-40B4-BE49-F238E27FC236}">
                <a16:creationId xmlns:a16="http://schemas.microsoft.com/office/drawing/2014/main" id="{F5507828-C824-F94A-90E7-24633FDCFDF1}"/>
              </a:ext>
            </a:extLst>
          </p:cNvPr>
          <p:cNvSpPr txBox="1"/>
          <p:nvPr/>
        </p:nvSpPr>
        <p:spPr>
          <a:xfrm>
            <a:off x="518566" y="685800"/>
            <a:ext cx="11093450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ts val="919"/>
              </a:lnSpc>
            </a:pPr>
            <a:r>
              <a:rPr lang="en-GB" sz="900" dirty="0">
                <a:latin typeface="Verdana"/>
                <a:cs typeface="Verdana"/>
              </a:rPr>
              <a:t>.</a:t>
            </a:r>
          </a:p>
        </p:txBody>
      </p:sp>
      <p:grpSp>
        <p:nvGrpSpPr>
          <p:cNvPr id="41" name="Groep 40">
            <a:extLst>
              <a:ext uri="{FF2B5EF4-FFF2-40B4-BE49-F238E27FC236}">
                <a16:creationId xmlns:a16="http://schemas.microsoft.com/office/drawing/2014/main" id="{F31FF69A-C5CD-DA48-9EBA-74F485802924}"/>
              </a:ext>
            </a:extLst>
          </p:cNvPr>
          <p:cNvGrpSpPr/>
          <p:nvPr/>
        </p:nvGrpSpPr>
        <p:grpSpPr>
          <a:xfrm>
            <a:off x="1573345" y="6116759"/>
            <a:ext cx="9892420" cy="496708"/>
            <a:chOff x="1573345" y="6116759"/>
            <a:chExt cx="9892420" cy="496708"/>
          </a:xfrm>
        </p:grpSpPr>
        <p:cxnSp>
          <p:nvCxnSpPr>
            <p:cNvPr id="21" name="Straight Connector 40">
              <a:extLst>
                <a:ext uri="{FF2B5EF4-FFF2-40B4-BE49-F238E27FC236}">
                  <a16:creationId xmlns:a16="http://schemas.microsoft.com/office/drawing/2014/main" id="{9BB93EF2-A137-384A-90C4-14AB23D46B97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6334375"/>
              <a:ext cx="1905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42">
              <a:extLst>
                <a:ext uri="{FF2B5EF4-FFF2-40B4-BE49-F238E27FC236}">
                  <a16:creationId xmlns:a16="http://schemas.microsoft.com/office/drawing/2014/main" id="{F99B715E-2505-7548-BC33-0E7CA9F46E5F}"/>
                </a:ext>
              </a:extLst>
            </p:cNvPr>
            <p:cNvCxnSpPr>
              <a:cxnSpLocks/>
            </p:cNvCxnSpPr>
            <p:nvPr/>
          </p:nvCxnSpPr>
          <p:spPr>
            <a:xfrm>
              <a:off x="5257800" y="6334375"/>
              <a:ext cx="26599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44">
              <a:extLst>
                <a:ext uri="{FF2B5EF4-FFF2-40B4-BE49-F238E27FC236}">
                  <a16:creationId xmlns:a16="http://schemas.microsoft.com/office/drawing/2014/main" id="{66A0FB3E-B402-7145-9196-E71B64BC59F5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8570708" y="6320340"/>
              <a:ext cx="2290082" cy="140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47">
              <a:extLst>
                <a:ext uri="{FF2B5EF4-FFF2-40B4-BE49-F238E27FC236}">
                  <a16:creationId xmlns:a16="http://schemas.microsoft.com/office/drawing/2014/main" id="{0C08316E-3EDF-134F-A757-32B934D774AF}"/>
                </a:ext>
              </a:extLst>
            </p:cNvPr>
            <p:cNvSpPr txBox="1"/>
            <p:nvPr/>
          </p:nvSpPr>
          <p:spPr>
            <a:xfrm>
              <a:off x="2209800" y="6367246"/>
              <a:ext cx="8762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/>
                <a:t>FY18</a:t>
              </a:r>
            </a:p>
          </p:txBody>
        </p:sp>
        <p:sp>
          <p:nvSpPr>
            <p:cNvPr id="26" name="TextBox 48">
              <a:extLst>
                <a:ext uri="{FF2B5EF4-FFF2-40B4-BE49-F238E27FC236}">
                  <a16:creationId xmlns:a16="http://schemas.microsoft.com/office/drawing/2014/main" id="{9330F533-C452-0E41-B1AF-C11BF06EC929}"/>
                </a:ext>
              </a:extLst>
            </p:cNvPr>
            <p:cNvSpPr txBox="1"/>
            <p:nvPr/>
          </p:nvSpPr>
          <p:spPr>
            <a:xfrm>
              <a:off x="4572000" y="6367245"/>
              <a:ext cx="8762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/>
                <a:t>FY19</a:t>
              </a:r>
            </a:p>
          </p:txBody>
        </p:sp>
        <p:sp>
          <p:nvSpPr>
            <p:cNvPr id="27" name="TextBox 49">
              <a:extLst>
                <a:ext uri="{FF2B5EF4-FFF2-40B4-BE49-F238E27FC236}">
                  <a16:creationId xmlns:a16="http://schemas.microsoft.com/office/drawing/2014/main" id="{9D6FA02A-EE20-1446-AB8A-BE0566EBA044}"/>
                </a:ext>
              </a:extLst>
            </p:cNvPr>
            <p:cNvSpPr txBox="1"/>
            <p:nvPr/>
          </p:nvSpPr>
          <p:spPr>
            <a:xfrm>
              <a:off x="2514600" y="6116759"/>
              <a:ext cx="5122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/>
                <a:t>Q4</a:t>
              </a:r>
            </a:p>
          </p:txBody>
        </p:sp>
        <p:sp>
          <p:nvSpPr>
            <p:cNvPr id="28" name="TextBox 50">
              <a:extLst>
                <a:ext uri="{FF2B5EF4-FFF2-40B4-BE49-F238E27FC236}">
                  <a16:creationId xmlns:a16="http://schemas.microsoft.com/office/drawing/2014/main" id="{E9928836-7504-8243-B85C-B7BA5C832DF0}"/>
                </a:ext>
              </a:extLst>
            </p:cNvPr>
            <p:cNvSpPr txBox="1"/>
            <p:nvPr/>
          </p:nvSpPr>
          <p:spPr>
            <a:xfrm>
              <a:off x="4821733" y="6143875"/>
              <a:ext cx="5122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/>
                <a:t>Q1</a:t>
              </a:r>
            </a:p>
          </p:txBody>
        </p:sp>
        <p:sp>
          <p:nvSpPr>
            <p:cNvPr id="29" name="TextBox 51">
              <a:extLst>
                <a:ext uri="{FF2B5EF4-FFF2-40B4-BE49-F238E27FC236}">
                  <a16:creationId xmlns:a16="http://schemas.microsoft.com/office/drawing/2014/main" id="{ECC0A664-2042-A14E-AACF-2C2F6613AF30}"/>
                </a:ext>
              </a:extLst>
            </p:cNvPr>
            <p:cNvSpPr txBox="1"/>
            <p:nvPr/>
          </p:nvSpPr>
          <p:spPr>
            <a:xfrm>
              <a:off x="8058441" y="6197229"/>
              <a:ext cx="5122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Q2</a:t>
              </a:r>
            </a:p>
          </p:txBody>
        </p:sp>
        <p:sp>
          <p:nvSpPr>
            <p:cNvPr id="30" name="TextBox 52">
              <a:extLst>
                <a:ext uri="{FF2B5EF4-FFF2-40B4-BE49-F238E27FC236}">
                  <a16:creationId xmlns:a16="http://schemas.microsoft.com/office/drawing/2014/main" id="{EFAFCA1B-5632-9F4F-AB20-49C490D83833}"/>
                </a:ext>
              </a:extLst>
            </p:cNvPr>
            <p:cNvSpPr txBox="1"/>
            <p:nvPr/>
          </p:nvSpPr>
          <p:spPr>
            <a:xfrm>
              <a:off x="10953498" y="6197229"/>
              <a:ext cx="5122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Q3</a:t>
              </a:r>
            </a:p>
          </p:txBody>
        </p:sp>
        <p:sp>
          <p:nvSpPr>
            <p:cNvPr id="37" name="TextBox 3">
              <a:extLst>
                <a:ext uri="{FF2B5EF4-FFF2-40B4-BE49-F238E27FC236}">
                  <a16:creationId xmlns:a16="http://schemas.microsoft.com/office/drawing/2014/main" id="{CA066FF8-789C-E74D-B2E8-CB83A77283FA}"/>
                </a:ext>
              </a:extLst>
            </p:cNvPr>
            <p:cNvSpPr txBox="1"/>
            <p:nvPr/>
          </p:nvSpPr>
          <p:spPr>
            <a:xfrm>
              <a:off x="1573345" y="6222110"/>
              <a:ext cx="1235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/>
                <a:t>Time</a:t>
              </a:r>
            </a:p>
          </p:txBody>
        </p:sp>
      </p:grpSp>
      <p:sp>
        <p:nvSpPr>
          <p:cNvPr id="38" name="object 12">
            <a:extLst>
              <a:ext uri="{FF2B5EF4-FFF2-40B4-BE49-F238E27FC236}">
                <a16:creationId xmlns:a16="http://schemas.microsoft.com/office/drawing/2014/main" id="{5919FBFB-C1A0-6743-BF78-799FB1C6C8F7}"/>
              </a:ext>
            </a:extLst>
          </p:cNvPr>
          <p:cNvSpPr txBox="1"/>
          <p:nvPr/>
        </p:nvSpPr>
        <p:spPr>
          <a:xfrm>
            <a:off x="1542669" y="2236174"/>
            <a:ext cx="10496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1200" spc="-5">
                <a:cs typeface="Verdana"/>
              </a:rPr>
              <a:t>Service</a:t>
            </a:r>
            <a:endParaRPr lang="en-GB" sz="1200">
              <a:cs typeface="Verdan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20519" y="1148206"/>
            <a:ext cx="1928036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Fast Follow with Automation and Scale</a:t>
            </a:r>
          </a:p>
        </p:txBody>
      </p:sp>
    </p:spTree>
    <p:extLst>
      <p:ext uri="{BB962C8B-B14F-4D97-AF65-F5344CB8AC3E}">
        <p14:creationId xmlns:p14="http://schemas.microsoft.com/office/powerpoint/2010/main" val="3911511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1175" y="339923"/>
            <a:ext cx="11169650" cy="307777"/>
          </a:xfrm>
        </p:spPr>
        <p:txBody>
          <a:bodyPr/>
          <a:lstStyle/>
          <a:p>
            <a:r>
              <a:rPr lang="en-US" b="1" noProof="0" dirty="0"/>
              <a:t>Governance: Cyber Security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E69083-84D8-4E59-86E6-37E14A15C756}" type="slidenum">
              <a:rPr lang="en-GB" smtClean="0"/>
              <a:pPr/>
              <a:t>29</a:t>
            </a:fld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817703"/>
              </p:ext>
            </p:extLst>
          </p:nvPr>
        </p:nvGraphicFramePr>
        <p:xfrm>
          <a:off x="4756155" y="895416"/>
          <a:ext cx="3851107" cy="527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1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GB" sz="1000" b="1" dirty="0">
                          <a:solidFill>
                            <a:schemeClr val="bg1"/>
                          </a:solidFill>
                        </a:rPr>
                        <a:t>CF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dirty="0">
                          <a:solidFill>
                            <a:schemeClr val="bg1"/>
                          </a:solidFill>
                        </a:rPr>
                        <a:t>Protect 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134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PR.01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Global VPN Service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PR.02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Modern</a:t>
                      </a:r>
                      <a:r>
                        <a:rPr lang="en-GB" sz="1000" baseline="0" dirty="0"/>
                        <a:t> Authentication Service</a:t>
                      </a:r>
                      <a:endParaRPr lang="en-GB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PR.03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Conditional Access Service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PR.04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Laptop Endpoint</a:t>
                      </a:r>
                      <a:r>
                        <a:rPr lang="en-GB" sz="1000" baseline="0" dirty="0"/>
                        <a:t> Protection (LEP incl. Server)</a:t>
                      </a:r>
                      <a:endParaRPr lang="en-GB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PR.05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Cloud Access Security</a:t>
                      </a:r>
                      <a:r>
                        <a:rPr lang="en-GB" sz="1000" baseline="0" dirty="0"/>
                        <a:t> Broker Service (CASB)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PR.06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Data Loss Prevention Service (DLP)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PR.07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Identity/entity</a:t>
                      </a:r>
                      <a:r>
                        <a:rPr lang="en-GB" sz="1000" baseline="0" dirty="0"/>
                        <a:t> </a:t>
                      </a:r>
                      <a:r>
                        <a:rPr lang="en-GB" sz="1000" dirty="0"/>
                        <a:t> Management &amp; Entitlement</a:t>
                      </a:r>
                      <a:r>
                        <a:rPr lang="en-GB" sz="1000" baseline="0" dirty="0"/>
                        <a:t> Management</a:t>
                      </a:r>
                      <a:endParaRPr lang="en-GB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PR.08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Network Segregation &amp; Zoning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PR.09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Privileged Access Management Service (PAM)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PR.10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Access Control Model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PR.11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Multi Factor Authentication Service (MFA)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8629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PR.12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System</a:t>
                      </a:r>
                      <a:r>
                        <a:rPr lang="en-GB" sz="1000" baseline="0" dirty="0"/>
                        <a:t> (endpoint/server) Hardening</a:t>
                      </a:r>
                      <a:endParaRPr lang="en-GB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PR.13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System / Application Certification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PR.14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Endpoint Content Filtering Service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PR.15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VIP</a:t>
                      </a:r>
                      <a:r>
                        <a:rPr lang="en-GB" sz="1000" baseline="0" dirty="0"/>
                        <a:t> Cyber Security Service</a:t>
                      </a:r>
                      <a:endParaRPr lang="en-GB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PR.16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Global Firewall Management Service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PR.17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Industry</a:t>
                      </a:r>
                      <a:r>
                        <a:rPr lang="en-GB" sz="1000" baseline="0" dirty="0"/>
                        <a:t> Standard </a:t>
                      </a:r>
                      <a:r>
                        <a:rPr lang="en-GB" sz="1000" dirty="0"/>
                        <a:t>Certification (ISO27001)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PR.18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Encryption and key management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PR.19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Patch Management Service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PR.20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Physical environment</a:t>
                      </a:r>
                      <a:r>
                        <a:rPr lang="en-GB" sz="1000" baseline="0" dirty="0"/>
                        <a:t> protection</a:t>
                      </a:r>
                      <a:endParaRPr lang="en-GB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482828"/>
              </p:ext>
            </p:extLst>
          </p:nvPr>
        </p:nvGraphicFramePr>
        <p:xfrm>
          <a:off x="8760584" y="895416"/>
          <a:ext cx="3044284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GB" sz="1000" b="1" dirty="0"/>
                        <a:t>CF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dirty="0">
                          <a:solidFill>
                            <a:schemeClr val="tx1"/>
                          </a:solidFill>
                        </a:rPr>
                        <a:t>Detect 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DE.01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Vulnerability Management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DE.02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Advanced Threat Protection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DE.03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Intrusion Detection Service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DE.04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Security Monitoring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DE.05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aseline="0" dirty="0"/>
                        <a:t>Identity Analytics &amp; Intelligence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DE.06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aseline="0" dirty="0"/>
                        <a:t>Physical environment monitoring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752792"/>
              </p:ext>
            </p:extLst>
          </p:nvPr>
        </p:nvGraphicFramePr>
        <p:xfrm>
          <a:off x="8760584" y="2787407"/>
          <a:ext cx="304428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1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GB" sz="1000" b="1" dirty="0"/>
                        <a:t>CF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dirty="0">
                          <a:solidFill>
                            <a:schemeClr val="tx1"/>
                          </a:solidFill>
                        </a:rPr>
                        <a:t>Respond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RS.01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Global Incident Response Service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RS.02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NL Incident Response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RS.03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Security Operation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RS.04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Security</a:t>
                      </a:r>
                      <a:r>
                        <a:rPr lang="en-GB" sz="1000" baseline="0" dirty="0"/>
                        <a:t> Operation Centre</a:t>
                      </a:r>
                      <a:endParaRPr lang="en-GB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943338"/>
              </p:ext>
            </p:extLst>
          </p:nvPr>
        </p:nvGraphicFramePr>
        <p:xfrm>
          <a:off x="8736350" y="4191718"/>
          <a:ext cx="3068518" cy="749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4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022">
                <a:tc>
                  <a:txBody>
                    <a:bodyPr/>
                    <a:lstStyle/>
                    <a:p>
                      <a:r>
                        <a:rPr lang="en-GB" sz="1000" b="1" dirty="0"/>
                        <a:t>CF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dirty="0">
                          <a:solidFill>
                            <a:schemeClr val="tx1"/>
                          </a:solidFill>
                        </a:rPr>
                        <a:t>Recover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RC.01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Disaster Recovery Plan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RC.02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Business Continuity Plan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174481"/>
              </p:ext>
            </p:extLst>
          </p:nvPr>
        </p:nvGraphicFramePr>
        <p:xfrm>
          <a:off x="530857" y="3930043"/>
          <a:ext cx="4071976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0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GB" sz="1000" b="1" dirty="0"/>
                        <a:t>CF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dirty="0">
                          <a:solidFill>
                            <a:schemeClr val="tx1"/>
                          </a:solidFill>
                        </a:rPr>
                        <a:t>Identification 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ID.01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Policies and Standards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ID.02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Information Classification</a:t>
                      </a:r>
                      <a:r>
                        <a:rPr lang="en-GB" sz="1000" baseline="0" dirty="0"/>
                        <a:t> &amp; Labelling</a:t>
                      </a:r>
                      <a:endParaRPr lang="en-GB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ID.03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Discovery Scanning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ID.04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Asset &amp; Configuration Management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ID.05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Penetration Testing Service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ID.06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Threat Intelligence Service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ID.07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Industry</a:t>
                      </a:r>
                      <a:r>
                        <a:rPr lang="en-GB" sz="1000" baseline="0" dirty="0"/>
                        <a:t> Standard </a:t>
                      </a:r>
                      <a:r>
                        <a:rPr lang="en-GB" sz="1000" dirty="0"/>
                        <a:t>Certification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ID.08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GDPR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ID.09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Business</a:t>
                      </a:r>
                      <a:r>
                        <a:rPr lang="en-GB" sz="1000" baseline="0" dirty="0"/>
                        <a:t> Impact Analysis</a:t>
                      </a:r>
                      <a:endParaRPr lang="en-GB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38209FD4-369F-E44E-B3D8-929B1216F4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2560697"/>
              </p:ext>
            </p:extLst>
          </p:nvPr>
        </p:nvGraphicFramePr>
        <p:xfrm>
          <a:off x="530759" y="874739"/>
          <a:ext cx="4072074" cy="28613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5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6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1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Identification (ID)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Develop the organizational understanding to manage cybersecurity risk to systems, assets, data, and capabilities.</a:t>
                      </a:r>
                      <a:endParaRPr lang="en-GB" sz="9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1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Protect (PR)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Develop and implement the appropriate safeguards to ensure delivery of critical infrastructure services.</a:t>
                      </a:r>
                      <a:endParaRPr lang="en-GB" sz="9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1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Detect (DE)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Develop and implement the appropriate activities to identify the occurrence of a cybersecurity event.</a:t>
                      </a:r>
                      <a:endParaRPr lang="en-GB" sz="9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018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Respond (RS)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Develop and implement the appropriate activities to take action regarding a detected cybersecurity event</a:t>
                      </a:r>
                      <a:endParaRPr lang="en-GB" sz="9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6836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Recover (RC)</a:t>
                      </a:r>
                    </a:p>
                  </a:txBody>
                  <a:tcPr anchor="ctr">
                    <a:solidFill>
                      <a:srgbClr val="3C8A2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Develop and implement the appropriate activities to maintain plans for</a:t>
                      </a:r>
                    </a:p>
                    <a:p>
                      <a:r>
                        <a:rPr lang="en-US" sz="9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resilience and to restore any capabilities or services that were impaired due to a</a:t>
                      </a:r>
                    </a:p>
                    <a:p>
                      <a:r>
                        <a:rPr lang="en-US" sz="9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cybersecurity event</a:t>
                      </a:r>
                      <a:endParaRPr lang="en-GB" sz="9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11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09" y="728663"/>
            <a:ext cx="11168916" cy="601013"/>
          </a:xfrm>
        </p:spPr>
        <p:txBody>
          <a:bodyPr/>
          <a:lstStyle/>
          <a:p>
            <a:r>
              <a:rPr lang="en-US" sz="2400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465765" y="6515399"/>
            <a:ext cx="209625" cy="123111"/>
          </a:xfrm>
        </p:spPr>
        <p:txBody>
          <a:bodyPr/>
          <a:lstStyle/>
          <a:p>
            <a:fld id="{65F33200-E7A5-F34B-BBCC-7AFEA3B8B91D}" type="slidenum">
              <a:rPr lang="en-GB" smtClean="0"/>
              <a:t>3</a:t>
            </a:fld>
            <a:endParaRPr lang="en-GB"/>
          </a:p>
        </p:txBody>
      </p:sp>
      <p:grpSp>
        <p:nvGrpSpPr>
          <p:cNvPr id="11" name="Group 10"/>
          <p:cNvGrpSpPr/>
          <p:nvPr/>
        </p:nvGrpSpPr>
        <p:grpSpPr>
          <a:xfrm>
            <a:off x="1892968" y="825205"/>
            <a:ext cx="9819032" cy="720000"/>
            <a:chOff x="1941094" y="1342560"/>
            <a:chExt cx="9819032" cy="720000"/>
          </a:xfrm>
        </p:grpSpPr>
        <p:sp>
          <p:nvSpPr>
            <p:cNvPr id="6" name="Pentagon 4"/>
            <p:cNvSpPr/>
            <p:nvPr/>
          </p:nvSpPr>
          <p:spPr bwMode="gray">
            <a:xfrm>
              <a:off x="1941094" y="1342560"/>
              <a:ext cx="2679259" cy="720000"/>
            </a:xfrm>
            <a:prstGeom prst="homePlat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88900" rIns="88900" bIns="88900" rtlCol="0" anchor="ctr"/>
            <a:lstStyle/>
            <a:p>
              <a:r>
                <a:rPr lang="en-US" sz="1400" b="1" dirty="0">
                  <a:solidFill>
                    <a:schemeClr val="tx1"/>
                  </a:solidFill>
                </a:rPr>
                <a:t>Service provider</a:t>
              </a:r>
            </a:p>
          </p:txBody>
        </p:sp>
        <p:sp>
          <p:nvSpPr>
            <p:cNvPr id="7" name="Chevron 5"/>
            <p:cNvSpPr/>
            <p:nvPr/>
          </p:nvSpPr>
          <p:spPr bwMode="gray">
            <a:xfrm>
              <a:off x="4301839" y="1342560"/>
              <a:ext cx="2644391" cy="720000"/>
            </a:xfrm>
            <a:prstGeom prst="chevron">
              <a:avLst/>
            </a:pr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88900" rIns="88900" bIns="88900" rtlCol="0" anchor="ctr"/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Business Enabler</a:t>
              </a:r>
            </a:p>
          </p:txBody>
        </p:sp>
        <p:sp>
          <p:nvSpPr>
            <p:cNvPr id="8" name="Chevron 6"/>
            <p:cNvSpPr/>
            <p:nvPr/>
          </p:nvSpPr>
          <p:spPr bwMode="gray">
            <a:xfrm>
              <a:off x="6627716" y="1342560"/>
              <a:ext cx="2650472" cy="720000"/>
            </a:xfrm>
            <a:prstGeom prst="chevron">
              <a:avLst/>
            </a:pr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88900" rIns="88900" bIns="88900" rtlCol="0" anchor="ctr"/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Strategic Partner</a:t>
              </a:r>
            </a:p>
          </p:txBody>
        </p:sp>
        <p:sp>
          <p:nvSpPr>
            <p:cNvPr id="9" name="Chevron 7"/>
            <p:cNvSpPr/>
            <p:nvPr/>
          </p:nvSpPr>
          <p:spPr bwMode="gray">
            <a:xfrm>
              <a:off x="8958876" y="1342560"/>
              <a:ext cx="2801250" cy="720000"/>
            </a:xfrm>
            <a:custGeom>
              <a:avLst/>
              <a:gdLst>
                <a:gd name="connsiteX0" fmla="*/ 0 w 2769923"/>
                <a:gd name="connsiteY0" fmla="*/ 0 h 720000"/>
                <a:gd name="connsiteX1" fmla="*/ 2393881 w 2769923"/>
                <a:gd name="connsiteY1" fmla="*/ 0 h 720000"/>
                <a:gd name="connsiteX2" fmla="*/ 2769923 w 2769923"/>
                <a:gd name="connsiteY2" fmla="*/ 360000 h 720000"/>
                <a:gd name="connsiteX3" fmla="*/ 2393881 w 2769923"/>
                <a:gd name="connsiteY3" fmla="*/ 720000 h 720000"/>
                <a:gd name="connsiteX4" fmla="*/ 0 w 2769923"/>
                <a:gd name="connsiteY4" fmla="*/ 720000 h 720000"/>
                <a:gd name="connsiteX5" fmla="*/ 376042 w 2769923"/>
                <a:gd name="connsiteY5" fmla="*/ 360000 h 720000"/>
                <a:gd name="connsiteX6" fmla="*/ 0 w 2769923"/>
                <a:gd name="connsiteY6" fmla="*/ 0 h 720000"/>
                <a:gd name="connsiteX0" fmla="*/ 0 w 2393881"/>
                <a:gd name="connsiteY0" fmla="*/ 0 h 720000"/>
                <a:gd name="connsiteX1" fmla="*/ 2393881 w 2393881"/>
                <a:gd name="connsiteY1" fmla="*/ 0 h 720000"/>
                <a:gd name="connsiteX2" fmla="*/ 2393881 w 2393881"/>
                <a:gd name="connsiteY2" fmla="*/ 720000 h 720000"/>
                <a:gd name="connsiteX3" fmla="*/ 0 w 2393881"/>
                <a:gd name="connsiteY3" fmla="*/ 720000 h 720000"/>
                <a:gd name="connsiteX4" fmla="*/ 376042 w 2393881"/>
                <a:gd name="connsiteY4" fmla="*/ 360000 h 720000"/>
                <a:gd name="connsiteX5" fmla="*/ 0 w 2393881"/>
                <a:gd name="connsiteY5" fmla="*/ 0 h 720000"/>
                <a:gd name="connsiteX0" fmla="*/ 0 w 2393881"/>
                <a:gd name="connsiteY0" fmla="*/ 0 h 720000"/>
                <a:gd name="connsiteX1" fmla="*/ 2393881 w 2393881"/>
                <a:gd name="connsiteY1" fmla="*/ 0 h 720000"/>
                <a:gd name="connsiteX2" fmla="*/ 2393881 w 2393881"/>
                <a:gd name="connsiteY2" fmla="*/ 720000 h 720000"/>
                <a:gd name="connsiteX3" fmla="*/ 0 w 2393881"/>
                <a:gd name="connsiteY3" fmla="*/ 720000 h 720000"/>
                <a:gd name="connsiteX4" fmla="*/ 315702 w 2393881"/>
                <a:gd name="connsiteY4" fmla="*/ 360000 h 720000"/>
                <a:gd name="connsiteX5" fmla="*/ 0 w 2393881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3881" h="720000">
                  <a:moveTo>
                    <a:pt x="0" y="0"/>
                  </a:moveTo>
                  <a:lnTo>
                    <a:pt x="2393881" y="0"/>
                  </a:lnTo>
                  <a:lnTo>
                    <a:pt x="2393881" y="720000"/>
                  </a:lnTo>
                  <a:lnTo>
                    <a:pt x="0" y="720000"/>
                  </a:lnTo>
                  <a:lnTo>
                    <a:pt x="315702" y="36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88900" rIns="88900" bIns="88900" rtlCol="0" anchor="ctr"/>
            <a:lstStyle/>
            <a:p>
              <a:pPr marL="358775"/>
              <a:r>
                <a:rPr lang="en-US" sz="1400" b="1" dirty="0">
                  <a:solidFill>
                    <a:schemeClr val="bg1"/>
                  </a:solidFill>
                </a:rPr>
                <a:t>IT-Business</a:t>
              </a:r>
            </a:p>
            <a:p>
              <a:pPr marL="358775"/>
              <a:r>
                <a:rPr lang="en-US" sz="1400" b="1" dirty="0">
                  <a:solidFill>
                    <a:schemeClr val="bg1"/>
                  </a:solidFill>
                </a:rPr>
                <a:t>Partnership Model</a:t>
              </a:r>
            </a:p>
          </p:txBody>
        </p:sp>
      </p:grpSp>
      <p:graphicFrame>
        <p:nvGraphicFramePr>
          <p:cNvPr id="10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46478"/>
              </p:ext>
            </p:extLst>
          </p:nvPr>
        </p:nvGraphicFramePr>
        <p:xfrm>
          <a:off x="480000" y="1586638"/>
          <a:ext cx="11232000" cy="4488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4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9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51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2165"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Mission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+mn-lt"/>
                        </a:rPr>
                        <a:t>Service the business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+mn-lt"/>
                        </a:rPr>
                        <a:t>IT as a cost center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E37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600" b="0" i="1" dirty="0">
                          <a:solidFill>
                            <a:schemeClr val="bg1"/>
                          </a:solidFill>
                          <a:latin typeface="+mn-lt"/>
                        </a:rPr>
                        <a:t>Supply the business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600" b="0" i="1" dirty="0">
                          <a:solidFill>
                            <a:schemeClr val="bg1"/>
                          </a:solidFill>
                          <a:latin typeface="+mn-lt"/>
                        </a:rPr>
                        <a:t>IT as a service provider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BC2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600" b="0" i="1" dirty="0">
                          <a:solidFill>
                            <a:schemeClr val="bg1"/>
                          </a:solidFill>
                          <a:latin typeface="+mn-lt"/>
                        </a:rPr>
                        <a:t>Collaborate with the business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6A3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600" b="0" i="1" dirty="0">
                          <a:solidFill>
                            <a:schemeClr val="bg1"/>
                          </a:solidFill>
                          <a:latin typeface="+mn-lt"/>
                        </a:rPr>
                        <a:t>Hybrid business and technology roles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600" b="0" i="1" dirty="0">
                          <a:solidFill>
                            <a:schemeClr val="bg1"/>
                          </a:solidFill>
                          <a:latin typeface="+mn-lt"/>
                        </a:rPr>
                        <a:t>Technology innovation and value driver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5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Relationship between IT &amp; business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Transactional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E3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+mn-lt"/>
                        </a:rPr>
                        <a:t>Combination of transactional and consultative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BC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+mn-lt"/>
                        </a:rPr>
                        <a:t>Consultative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6A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+mn-lt"/>
                        </a:rPr>
                        <a:t>Shared/joint ownership and accountability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5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Alignment to business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IT functional or technical alignment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E37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+mn-lt"/>
                        </a:rPr>
                        <a:t>Combination of IT process and business unit process alignment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BC2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+mn-lt"/>
                        </a:rPr>
                        <a:t>IT aligned to business unit/business processes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6A3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+mn-lt"/>
                        </a:rPr>
                        <a:t>IT–business matrix around differentiated strategic capabilities or processes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5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Resource management priorities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Technical expertise Back-office expertise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E3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+mn-lt"/>
                        </a:rPr>
                        <a:t>Process expertise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BC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+mn-lt"/>
                        </a:rPr>
                        <a:t>Solution/relationship expertise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6A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+mn-lt"/>
                        </a:rPr>
                        <a:t>Domain, front-office, information expertise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5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Budgeting &amp; funding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Fixed, annual IT budget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E3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+mn-lt"/>
                        </a:rPr>
                        <a:t>Fixed, annual IT budget and chargeback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BC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+mn-lt"/>
                        </a:rPr>
                        <a:t>Fixed, market-based funding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6A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+mn-lt"/>
                        </a:rPr>
                        <a:t>Flexible, market-based funding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5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itel 15">
            <a:extLst>
              <a:ext uri="{FF2B5EF4-FFF2-40B4-BE49-F238E27FC236}">
                <a16:creationId xmlns:a16="http://schemas.microsoft.com/office/drawing/2014/main" id="{6ADE19F5-0637-DA48-924B-0734C74C7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Strategy: Path to Partnership</a:t>
            </a:r>
          </a:p>
        </p:txBody>
      </p:sp>
    </p:spTree>
    <p:extLst>
      <p:ext uri="{BB962C8B-B14F-4D97-AF65-F5344CB8AC3E}">
        <p14:creationId xmlns:p14="http://schemas.microsoft.com/office/powerpoint/2010/main" val="2241250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B8704B0-9CED-A74F-B335-AB35A0D0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Managing the 3 types of Business Needs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1DB8566-9CFC-2E45-B506-2971229A1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44D68C-C0CF-9946-B7CD-E21640EB3EFC}" type="slidenum">
              <a:rPr lang="en-GB" smtClean="0"/>
              <a:t>30</a:t>
            </a:fld>
            <a:endParaRPr lang="en-GB"/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45BB9CC5-DE05-F542-8D39-2F7691B0E382}"/>
              </a:ext>
            </a:extLst>
          </p:cNvPr>
          <p:cNvSpPr/>
          <p:nvPr/>
        </p:nvSpPr>
        <p:spPr>
          <a:xfrm>
            <a:off x="3541984" y="1596474"/>
            <a:ext cx="1954924" cy="378373"/>
          </a:xfrm>
          <a:prstGeom prst="roundRect">
            <a:avLst/>
          </a:prstGeom>
          <a:solidFill>
            <a:schemeClr val="bg2"/>
          </a:solidFill>
          <a:ln w="12700">
            <a:solidFill>
              <a:srgbClr val="86BC2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lang="en-GB" sz="1400" dirty="0">
                <a:solidFill>
                  <a:prstClr val="black"/>
                </a:solidFill>
              </a:rPr>
              <a:t>Business Needs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44189525-0DA0-904E-BC24-482C4F619F76}"/>
              </a:ext>
            </a:extLst>
          </p:cNvPr>
          <p:cNvSpPr/>
          <p:nvPr/>
        </p:nvSpPr>
        <p:spPr>
          <a:xfrm>
            <a:off x="5901555" y="2723627"/>
            <a:ext cx="1954923" cy="378373"/>
          </a:xfrm>
          <a:prstGeom prst="roundRect">
            <a:avLst/>
          </a:prstGeom>
          <a:solidFill>
            <a:schemeClr val="accent1"/>
          </a:solidFill>
          <a:ln w="12700">
            <a:solidFill>
              <a:srgbClr val="86BC2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Incident Response</a:t>
            </a:r>
          </a:p>
        </p:txBody>
      </p:sp>
      <p:sp>
        <p:nvSpPr>
          <p:cNvPr id="7" name="Afgeronde rechthoek 6">
            <a:extLst>
              <a:ext uri="{FF2B5EF4-FFF2-40B4-BE49-F238E27FC236}">
                <a16:creationId xmlns:a16="http://schemas.microsoft.com/office/drawing/2014/main" id="{F1975F47-49CC-8943-9082-AEFD397DA836}"/>
              </a:ext>
            </a:extLst>
          </p:cNvPr>
          <p:cNvSpPr/>
          <p:nvPr/>
        </p:nvSpPr>
        <p:spPr>
          <a:xfrm>
            <a:off x="3541984" y="3521847"/>
            <a:ext cx="1954924" cy="378373"/>
          </a:xfrm>
          <a:prstGeom prst="roundRect">
            <a:avLst/>
          </a:prstGeom>
          <a:solidFill>
            <a:schemeClr val="accent1"/>
          </a:solidFill>
          <a:ln w="12700">
            <a:solidFill>
              <a:srgbClr val="86BC2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lang="en-GB" sz="1400" dirty="0">
                <a:solidFill>
                  <a:prstClr val="black"/>
                </a:solidFill>
              </a:rPr>
              <a:t>Standard Service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Afgeronde rechthoek 7">
            <a:extLst>
              <a:ext uri="{FF2B5EF4-FFF2-40B4-BE49-F238E27FC236}">
                <a16:creationId xmlns:a16="http://schemas.microsoft.com/office/drawing/2014/main" id="{608F8434-D238-574F-B5D9-187037B69A07}"/>
              </a:ext>
            </a:extLst>
          </p:cNvPr>
          <p:cNvSpPr/>
          <p:nvPr/>
        </p:nvSpPr>
        <p:spPr>
          <a:xfrm>
            <a:off x="1182413" y="2723629"/>
            <a:ext cx="1954924" cy="378373"/>
          </a:xfrm>
          <a:prstGeom prst="roundRect">
            <a:avLst/>
          </a:prstGeom>
          <a:solidFill>
            <a:schemeClr val="accent1"/>
          </a:solidFill>
          <a:ln w="12700">
            <a:solidFill>
              <a:srgbClr val="86BC2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lang="en-GB" sz="1400" dirty="0">
                <a:solidFill>
                  <a:prstClr val="black"/>
                </a:solidFill>
              </a:rPr>
              <a:t>Custom Service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A1D280A6-DFCB-5641-B4FD-B71E4CD97D67}"/>
              </a:ext>
            </a:extLst>
          </p:cNvPr>
          <p:cNvCxnSpPr>
            <a:cxnSpLocks/>
            <a:stCxn id="22" idx="3"/>
            <a:endCxn id="7" idx="1"/>
          </p:cNvCxnSpPr>
          <p:nvPr/>
        </p:nvCxnSpPr>
        <p:spPr>
          <a:xfrm flipV="1">
            <a:off x="3137337" y="3711034"/>
            <a:ext cx="404647" cy="1"/>
          </a:xfrm>
          <a:prstGeom prst="straightConnector1">
            <a:avLst/>
          </a:prstGeom>
          <a:ln w="25400">
            <a:solidFill>
              <a:srgbClr val="86BC20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5CA8CBCE-6BF1-6E4C-B3B3-BCA905B0D85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519446" y="1974847"/>
            <a:ext cx="2359571" cy="748780"/>
          </a:xfrm>
          <a:prstGeom prst="straightConnector1">
            <a:avLst/>
          </a:prstGeom>
          <a:ln w="25400">
            <a:solidFill>
              <a:srgbClr val="86BC20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geronde rechthoek 21">
            <a:extLst>
              <a:ext uri="{FF2B5EF4-FFF2-40B4-BE49-F238E27FC236}">
                <a16:creationId xmlns:a16="http://schemas.microsoft.com/office/drawing/2014/main" id="{F48E5366-ACD4-6343-B6D5-C727191B517B}"/>
              </a:ext>
            </a:extLst>
          </p:cNvPr>
          <p:cNvSpPr/>
          <p:nvPr/>
        </p:nvSpPr>
        <p:spPr>
          <a:xfrm>
            <a:off x="1182413" y="3521848"/>
            <a:ext cx="1954924" cy="378373"/>
          </a:xfrm>
          <a:prstGeom prst="roundRect">
            <a:avLst/>
          </a:prstGeom>
          <a:solidFill>
            <a:srgbClr val="00B0F0"/>
          </a:solidFill>
          <a:ln w="12700">
            <a:solidFill>
              <a:srgbClr val="86BC2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lang="en-GB" sz="1400" dirty="0">
                <a:solidFill>
                  <a:prstClr val="black"/>
                </a:solidFill>
              </a:rPr>
              <a:t>Product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Request</a:t>
            </a:r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BBF6F70A-2AC9-F24E-8632-F71AFA19D9A8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>
            <a:off x="2159875" y="3102002"/>
            <a:ext cx="0" cy="419846"/>
          </a:xfrm>
          <a:prstGeom prst="straightConnector1">
            <a:avLst/>
          </a:prstGeom>
          <a:ln w="25400">
            <a:solidFill>
              <a:srgbClr val="86BC20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fgeronde rechthoek 25">
            <a:extLst>
              <a:ext uri="{FF2B5EF4-FFF2-40B4-BE49-F238E27FC236}">
                <a16:creationId xmlns:a16="http://schemas.microsoft.com/office/drawing/2014/main" id="{817791E0-F661-8042-BD64-6A4BB2166A88}"/>
              </a:ext>
            </a:extLst>
          </p:cNvPr>
          <p:cNvSpPr/>
          <p:nvPr/>
        </p:nvSpPr>
        <p:spPr>
          <a:xfrm>
            <a:off x="3541984" y="5075713"/>
            <a:ext cx="1954924" cy="378373"/>
          </a:xfrm>
          <a:prstGeom prst="roundRect">
            <a:avLst/>
          </a:prstGeom>
          <a:solidFill>
            <a:srgbClr val="ED8B00"/>
          </a:solidFill>
          <a:ln w="12700">
            <a:solidFill>
              <a:srgbClr val="86BC2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lang="en-GB" sz="1400" dirty="0">
                <a:solidFill>
                  <a:prstClr val="black"/>
                </a:solidFill>
              </a:rPr>
              <a:t>Change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Request</a:t>
            </a:r>
          </a:p>
        </p:txBody>
      </p: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780D131C-50B2-6E44-8C1E-DF9D51C825E0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>
            <a:off x="2159875" y="3900221"/>
            <a:ext cx="2359571" cy="1175492"/>
          </a:xfrm>
          <a:prstGeom prst="straightConnector1">
            <a:avLst/>
          </a:prstGeom>
          <a:ln w="25400">
            <a:solidFill>
              <a:srgbClr val="86BC20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F5642747-BC81-9A4A-86C9-1D57AA30EADD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 flipH="1">
            <a:off x="4519446" y="3102000"/>
            <a:ext cx="2359571" cy="1973713"/>
          </a:xfrm>
          <a:prstGeom prst="straightConnector1">
            <a:avLst/>
          </a:prstGeom>
          <a:ln w="25400">
            <a:solidFill>
              <a:srgbClr val="86BC20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9EB8113E-7E52-D046-B19B-270140469627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>
            <a:off x="4519446" y="3900220"/>
            <a:ext cx="0" cy="1175493"/>
          </a:xfrm>
          <a:prstGeom prst="straightConnector1">
            <a:avLst/>
          </a:prstGeom>
          <a:ln w="25400">
            <a:solidFill>
              <a:srgbClr val="86BC20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met pijl 55">
            <a:extLst>
              <a:ext uri="{FF2B5EF4-FFF2-40B4-BE49-F238E27FC236}">
                <a16:creationId xmlns:a16="http://schemas.microsoft.com/office/drawing/2014/main" id="{613A1B1E-EA7D-1B46-8107-A0FE091F155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2159875" y="1974847"/>
            <a:ext cx="2359571" cy="748782"/>
          </a:xfrm>
          <a:prstGeom prst="straightConnector1">
            <a:avLst/>
          </a:prstGeom>
          <a:ln w="25400">
            <a:solidFill>
              <a:srgbClr val="86BC20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met pijl 58">
            <a:extLst>
              <a:ext uri="{FF2B5EF4-FFF2-40B4-BE49-F238E27FC236}">
                <a16:creationId xmlns:a16="http://schemas.microsoft.com/office/drawing/2014/main" id="{4E0AC841-E0AE-0A4A-AD43-525F1DC17D9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519446" y="1974847"/>
            <a:ext cx="0" cy="1547000"/>
          </a:xfrm>
          <a:prstGeom prst="straightConnector1">
            <a:avLst/>
          </a:prstGeom>
          <a:ln w="25400">
            <a:solidFill>
              <a:srgbClr val="86BC20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459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Rechte verbindingslijn 178"/>
          <p:cNvCxnSpPr/>
          <p:nvPr/>
        </p:nvCxnSpPr>
        <p:spPr>
          <a:xfrm>
            <a:off x="263236" y="3234809"/>
            <a:ext cx="291211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el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947932"/>
              </p:ext>
            </p:extLst>
          </p:nvPr>
        </p:nvGraphicFramePr>
        <p:xfrm>
          <a:off x="6466730" y="790523"/>
          <a:ext cx="2559507" cy="2116831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764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939"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/>
                        <a:t>Resources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dirty="0"/>
                        <a:t>Cost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939">
                <a:tc>
                  <a:txBody>
                    <a:bodyPr/>
                    <a:lstStyle/>
                    <a:p>
                      <a:r>
                        <a:rPr lang="en-GB" sz="700" dirty="0">
                          <a:solidFill>
                            <a:schemeClr val="tx1"/>
                          </a:solidFill>
                        </a:rPr>
                        <a:t>Incubate</a:t>
                      </a:r>
                    </a:p>
                  </a:txBody>
                  <a:tcPr anchor="ctr">
                    <a:solidFill>
                      <a:srgbClr val="D0D0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0D0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0D0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14">
                <a:tc>
                  <a:txBody>
                    <a:bodyPr/>
                    <a:lstStyle/>
                    <a:p>
                      <a:r>
                        <a:rPr lang="en-GB" sz="700" dirty="0">
                          <a:solidFill>
                            <a:schemeClr val="bg1"/>
                          </a:solidFill>
                        </a:rPr>
                        <a:t>Prepare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7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7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183">
                <a:tc>
                  <a:txBody>
                    <a:bodyPr/>
                    <a:lstStyle/>
                    <a:p>
                      <a:r>
                        <a:rPr lang="en-GB" sz="700" dirty="0">
                          <a:solidFill>
                            <a:schemeClr val="bg1"/>
                          </a:solidFill>
                        </a:rPr>
                        <a:t>Execute</a:t>
                      </a:r>
                    </a:p>
                  </a:txBody>
                  <a:tcPr anchor="ctr">
                    <a:solidFill>
                      <a:srgbClr val="43B02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700" dirty="0"/>
                    </a:p>
                  </a:txBody>
                  <a:tcPr anchor="ctr">
                    <a:solidFill>
                      <a:srgbClr val="43B02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700" dirty="0"/>
                    </a:p>
                  </a:txBody>
                  <a:tcPr anchor="ctr">
                    <a:solidFill>
                      <a:srgbClr val="43B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939">
                <a:tc>
                  <a:txBody>
                    <a:bodyPr/>
                    <a:lstStyle/>
                    <a:p>
                      <a:r>
                        <a:rPr lang="en-GB" sz="700" dirty="0">
                          <a:solidFill>
                            <a:schemeClr val="bg1"/>
                          </a:solidFill>
                        </a:rPr>
                        <a:t>Run</a:t>
                      </a:r>
                    </a:p>
                  </a:txBody>
                  <a:tcPr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700" dirty="0"/>
                    </a:p>
                  </a:txBody>
                  <a:tcPr anchor="ctr">
                    <a:solidFill>
                      <a:srgbClr val="FFCD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700" dirty="0"/>
                    </a:p>
                  </a:txBody>
                  <a:tcPr anchor="ctr">
                    <a:solidFill>
                      <a:srgbClr val="FFC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939">
                <a:tc>
                  <a:txBody>
                    <a:bodyPr/>
                    <a:lstStyle/>
                    <a:p>
                      <a:r>
                        <a:rPr lang="en-GB" sz="700" dirty="0">
                          <a:solidFill>
                            <a:schemeClr val="bg1"/>
                          </a:solidFill>
                        </a:rPr>
                        <a:t>Support</a:t>
                      </a:r>
                    </a:p>
                  </a:txBody>
                  <a:tcPr anchor="ctr">
                    <a:solidFill>
                      <a:srgbClr val="ED8B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700" dirty="0"/>
                    </a:p>
                  </a:txBody>
                  <a:tcPr anchor="ctr">
                    <a:solidFill>
                      <a:srgbClr val="ED8B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700" dirty="0"/>
                    </a:p>
                  </a:txBody>
                  <a:tcPr anchor="ctr">
                    <a:solidFill>
                      <a:srgbClr val="ED8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739">
                <a:tc>
                  <a:txBody>
                    <a:bodyPr/>
                    <a:lstStyle/>
                    <a:p>
                      <a:r>
                        <a:rPr lang="en-GB" sz="700" dirty="0">
                          <a:solidFill>
                            <a:schemeClr val="bg1"/>
                          </a:solidFill>
                        </a:rPr>
                        <a:t>Retire</a:t>
                      </a:r>
                    </a:p>
                  </a:txBody>
                  <a:tcPr anchor="ctr">
                    <a:solidFill>
                      <a:srgbClr val="01216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1216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121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939">
                <a:tc>
                  <a:txBody>
                    <a:bodyPr/>
                    <a:lstStyle/>
                    <a:p>
                      <a:r>
                        <a:rPr lang="en-GB" sz="700" dirty="0"/>
                        <a:t>Total in k</a:t>
                      </a:r>
                      <a:r>
                        <a:rPr lang="en-GB" sz="800" dirty="0"/>
                        <a:t>€</a:t>
                      </a:r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32" name="Rechte verbindingslijn met pijl 131"/>
          <p:cNvCxnSpPr>
            <a:stCxn id="105" idx="4"/>
            <a:endCxn id="110" idx="0"/>
          </p:cNvCxnSpPr>
          <p:nvPr/>
        </p:nvCxnSpPr>
        <p:spPr>
          <a:xfrm>
            <a:off x="11218816" y="1186248"/>
            <a:ext cx="36351" cy="4213205"/>
          </a:xfrm>
          <a:prstGeom prst="straightConnector1">
            <a:avLst/>
          </a:prstGeom>
          <a:ln w="28575">
            <a:solidFill>
              <a:srgbClr val="86BC2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>
          <a:xfrm>
            <a:off x="263236" y="298358"/>
            <a:ext cx="608214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 flipH="1" flipV="1">
            <a:off x="9189720" y="701040"/>
            <a:ext cx="205" cy="600961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/>
          <p:cNvCxnSpPr/>
          <p:nvPr/>
        </p:nvCxnSpPr>
        <p:spPr>
          <a:xfrm>
            <a:off x="6454721" y="298358"/>
            <a:ext cx="2587247" cy="430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/>
          <p:cNvCxnSpPr/>
          <p:nvPr/>
        </p:nvCxnSpPr>
        <p:spPr>
          <a:xfrm>
            <a:off x="6442364" y="3221667"/>
            <a:ext cx="258387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hoek 16"/>
          <p:cNvSpPr/>
          <p:nvPr/>
        </p:nvSpPr>
        <p:spPr>
          <a:xfrm>
            <a:off x="263236" y="298358"/>
            <a:ext cx="443346" cy="43030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hthoek 17"/>
          <p:cNvSpPr/>
          <p:nvPr/>
        </p:nvSpPr>
        <p:spPr>
          <a:xfrm>
            <a:off x="263236" y="3234809"/>
            <a:ext cx="443346" cy="43030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Rechthoek 18"/>
          <p:cNvSpPr/>
          <p:nvPr/>
        </p:nvSpPr>
        <p:spPr>
          <a:xfrm>
            <a:off x="6456219" y="298358"/>
            <a:ext cx="443346" cy="43030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Rechthoek 19"/>
          <p:cNvSpPr/>
          <p:nvPr/>
        </p:nvSpPr>
        <p:spPr>
          <a:xfrm>
            <a:off x="9178636" y="278061"/>
            <a:ext cx="443346" cy="43030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hthoek 20"/>
          <p:cNvSpPr/>
          <p:nvPr/>
        </p:nvSpPr>
        <p:spPr>
          <a:xfrm>
            <a:off x="3311236" y="3234809"/>
            <a:ext cx="443346" cy="43030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Rechthoek 21"/>
          <p:cNvSpPr/>
          <p:nvPr/>
        </p:nvSpPr>
        <p:spPr>
          <a:xfrm>
            <a:off x="6442364" y="3220741"/>
            <a:ext cx="443346" cy="43030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3" name="Shape 640"/>
          <p:cNvGrpSpPr/>
          <p:nvPr/>
        </p:nvGrpSpPr>
        <p:grpSpPr>
          <a:xfrm>
            <a:off x="291666" y="340525"/>
            <a:ext cx="387932" cy="345970"/>
            <a:chOff x="3927500" y="301425"/>
            <a:chExt cx="461550" cy="411625"/>
          </a:xfrm>
        </p:grpSpPr>
        <p:sp>
          <p:nvSpPr>
            <p:cNvPr id="24" name="Shape 641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642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643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644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645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646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64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64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64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650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651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652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653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654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655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656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65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65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65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660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661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662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663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664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665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666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66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" name="Shape 495"/>
          <p:cNvSpPr/>
          <p:nvPr/>
        </p:nvSpPr>
        <p:spPr>
          <a:xfrm>
            <a:off x="3399568" y="3281073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" name="Shape 496"/>
          <p:cNvGrpSpPr/>
          <p:nvPr/>
        </p:nvGrpSpPr>
        <p:grpSpPr>
          <a:xfrm>
            <a:off x="6525885" y="3266248"/>
            <a:ext cx="345970" cy="325504"/>
            <a:chOff x="5972700" y="2330200"/>
            <a:chExt cx="411625" cy="387275"/>
          </a:xfrm>
        </p:grpSpPr>
        <p:sp>
          <p:nvSpPr>
            <p:cNvPr id="53" name="Shape 49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49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" name="Shape 382"/>
          <p:cNvGrpSpPr/>
          <p:nvPr/>
        </p:nvGrpSpPr>
        <p:grpSpPr>
          <a:xfrm>
            <a:off x="9231925" y="293572"/>
            <a:ext cx="336767" cy="383835"/>
            <a:chOff x="4630125" y="278900"/>
            <a:chExt cx="400675" cy="456675"/>
          </a:xfrm>
        </p:grpSpPr>
        <p:sp>
          <p:nvSpPr>
            <p:cNvPr id="56" name="Shape 383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384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385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386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" name="Shape 522"/>
          <p:cNvGrpSpPr/>
          <p:nvPr/>
        </p:nvGrpSpPr>
        <p:grpSpPr>
          <a:xfrm>
            <a:off x="6502833" y="346412"/>
            <a:ext cx="397136" cy="305017"/>
            <a:chOff x="568950" y="3686775"/>
            <a:chExt cx="472500" cy="362900"/>
          </a:xfrm>
        </p:grpSpPr>
        <p:sp>
          <p:nvSpPr>
            <p:cNvPr id="61" name="Shape 523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524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525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" name="Shape 762"/>
          <p:cNvGrpSpPr/>
          <p:nvPr/>
        </p:nvGrpSpPr>
        <p:grpSpPr>
          <a:xfrm>
            <a:off x="249381" y="3244263"/>
            <a:ext cx="452420" cy="433992"/>
            <a:chOff x="5233525" y="4954450"/>
            <a:chExt cx="538275" cy="516350"/>
          </a:xfrm>
        </p:grpSpPr>
        <p:sp>
          <p:nvSpPr>
            <p:cNvPr id="65" name="Shape 76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76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76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76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76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6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6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7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7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7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7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Tekstvak 75"/>
          <p:cNvSpPr txBox="1"/>
          <p:nvPr/>
        </p:nvSpPr>
        <p:spPr>
          <a:xfrm>
            <a:off x="771076" y="376022"/>
            <a:ext cx="260943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REQUEST OVERVIEW</a:t>
            </a:r>
            <a:endParaRPr kumimoji="0" lang="en-GB" sz="16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7" name="Tekstvak 76"/>
          <p:cNvSpPr txBox="1"/>
          <p:nvPr/>
        </p:nvSpPr>
        <p:spPr>
          <a:xfrm>
            <a:off x="7050014" y="375047"/>
            <a:ext cx="2002859" cy="2438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BUDGET</a:t>
            </a:r>
            <a:endParaRPr kumimoji="0" lang="en-GB" sz="16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8" name="Tekstvak 77"/>
          <p:cNvSpPr txBox="1"/>
          <p:nvPr/>
        </p:nvSpPr>
        <p:spPr>
          <a:xfrm>
            <a:off x="9830100" y="376022"/>
            <a:ext cx="260943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MILESTONES</a:t>
            </a:r>
            <a:endParaRPr kumimoji="0" lang="en-GB" sz="16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9" name="Tekstvak 78"/>
          <p:cNvSpPr txBox="1"/>
          <p:nvPr/>
        </p:nvSpPr>
        <p:spPr>
          <a:xfrm>
            <a:off x="771076" y="3311093"/>
            <a:ext cx="260943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RISKS</a:t>
            </a:r>
            <a:endParaRPr kumimoji="0" lang="en-GB" sz="16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0" name="Tekstvak 79"/>
          <p:cNvSpPr txBox="1"/>
          <p:nvPr/>
        </p:nvSpPr>
        <p:spPr>
          <a:xfrm>
            <a:off x="3829358" y="3286295"/>
            <a:ext cx="203633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STAKEHOLDERS</a:t>
            </a:r>
            <a:endParaRPr kumimoji="0" lang="en-GB" sz="16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" name="Tekstvak 80"/>
          <p:cNvSpPr txBox="1"/>
          <p:nvPr/>
        </p:nvSpPr>
        <p:spPr>
          <a:xfrm>
            <a:off x="6965052" y="3301501"/>
            <a:ext cx="260943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GAINS</a:t>
            </a:r>
            <a:endParaRPr kumimoji="0" lang="en-GB" sz="16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5" name="Groeperen 94"/>
          <p:cNvGrpSpPr/>
          <p:nvPr/>
        </p:nvGrpSpPr>
        <p:grpSpPr>
          <a:xfrm>
            <a:off x="9302732" y="2627361"/>
            <a:ext cx="1701573" cy="1186661"/>
            <a:chOff x="9302732" y="2618776"/>
            <a:chExt cx="1701573" cy="1234992"/>
          </a:xfrm>
        </p:grpSpPr>
        <p:sp>
          <p:nvSpPr>
            <p:cNvPr id="90" name="Tekstvak 89"/>
            <p:cNvSpPr txBox="1"/>
            <p:nvPr/>
          </p:nvSpPr>
          <p:spPr>
            <a:xfrm>
              <a:off x="9319728" y="2618776"/>
              <a:ext cx="1584415" cy="112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Execute </a:t>
              </a:r>
              <a:r>
                <a:rPr kumimoji="0" lang="mr-IN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–</a:t>
              </a:r>
              <a:r>
                <a:rPr kumimoji="0" lang="en-GB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Sprint</a:t>
              </a:r>
              <a:r>
                <a:rPr kumimoji="0" lang="en-GB" sz="700" b="1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/ Milestone 1</a:t>
              </a:r>
              <a:r>
                <a:rPr kumimoji="0" lang="en-GB" sz="70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: </a:t>
              </a:r>
              <a:endParaRPr kumimoji="0" lang="en-GB" sz="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4" name="Tekstvak 93"/>
            <p:cNvSpPr txBox="1"/>
            <p:nvPr/>
          </p:nvSpPr>
          <p:spPr>
            <a:xfrm>
              <a:off x="9302732" y="2766569"/>
              <a:ext cx="1701573" cy="1087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70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Describe what you will be accomplishing</a:t>
              </a:r>
              <a:r>
                <a:rPr kumimoji="0" lang="en-GB" sz="700" i="0" u="none" strike="noStrike" kern="1200" cap="none" spc="0" normalizeH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en-GB" sz="700" i="0" u="none" strike="noStrike" kern="1200" cap="none" spc="0" normalizeH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on this milestone</a:t>
              </a:r>
              <a:endParaRPr kumimoji="0" lang="en-GB" sz="7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6" name="Groeperen 95"/>
          <p:cNvGrpSpPr/>
          <p:nvPr/>
        </p:nvGrpSpPr>
        <p:grpSpPr>
          <a:xfrm>
            <a:off x="9327086" y="1627240"/>
            <a:ext cx="1641005" cy="951468"/>
            <a:chOff x="9302732" y="2618777"/>
            <a:chExt cx="1641005" cy="1234991"/>
          </a:xfrm>
        </p:grpSpPr>
        <p:sp>
          <p:nvSpPr>
            <p:cNvPr id="97" name="Tekstvak 96"/>
            <p:cNvSpPr txBox="1"/>
            <p:nvPr/>
          </p:nvSpPr>
          <p:spPr>
            <a:xfrm>
              <a:off x="9306666" y="2618777"/>
              <a:ext cx="1494638" cy="1398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700" b="1" dirty="0">
                  <a:solidFill>
                    <a:prstClr val="black"/>
                  </a:solidFill>
                </a:rPr>
                <a:t>Prepare</a:t>
              </a:r>
              <a:r>
                <a:rPr kumimoji="0" lang="en-GB" sz="70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: </a:t>
              </a:r>
              <a:endParaRPr kumimoji="0" lang="en-GB" sz="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8" name="Tekstvak 97"/>
            <p:cNvSpPr txBox="1"/>
            <p:nvPr/>
          </p:nvSpPr>
          <p:spPr>
            <a:xfrm>
              <a:off x="9302732" y="2766569"/>
              <a:ext cx="1641005" cy="1087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70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Describe what you will be accomplishing</a:t>
              </a:r>
              <a:r>
                <a:rPr kumimoji="0" lang="en-GB" sz="700" i="0" u="none" strike="noStrike" kern="1200" cap="none" spc="0" normalizeH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on this milestone</a:t>
              </a:r>
              <a:endParaRPr kumimoji="0" lang="en-GB" sz="7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9" name="Groeperen 98"/>
          <p:cNvGrpSpPr/>
          <p:nvPr/>
        </p:nvGrpSpPr>
        <p:grpSpPr>
          <a:xfrm>
            <a:off x="9327087" y="3535066"/>
            <a:ext cx="1612344" cy="790455"/>
            <a:chOff x="9302733" y="2618777"/>
            <a:chExt cx="1612344" cy="1234991"/>
          </a:xfrm>
        </p:grpSpPr>
        <p:sp>
          <p:nvSpPr>
            <p:cNvPr id="100" name="Tekstvak 99"/>
            <p:cNvSpPr txBox="1"/>
            <p:nvPr/>
          </p:nvSpPr>
          <p:spPr>
            <a:xfrm>
              <a:off x="9306665" y="2618777"/>
              <a:ext cx="1559775" cy="1683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Clr>
                  <a:srgbClr val="44546A"/>
                </a:buClr>
              </a:pPr>
              <a:r>
                <a:rPr lang="en-GB" sz="700" b="1" dirty="0">
                  <a:solidFill>
                    <a:prstClr val="black"/>
                  </a:solidFill>
                </a:rPr>
                <a:t>Execute </a:t>
              </a:r>
              <a:r>
                <a:rPr lang="mr-IN" sz="700" b="1" dirty="0">
                  <a:solidFill>
                    <a:prstClr val="black"/>
                  </a:solidFill>
                </a:rPr>
                <a:t>–</a:t>
              </a:r>
              <a:r>
                <a:rPr lang="en-GB" sz="700" b="1" dirty="0">
                  <a:solidFill>
                    <a:prstClr val="black"/>
                  </a:solidFill>
                </a:rPr>
                <a:t> Sprint/ Milestone 2</a:t>
              </a:r>
              <a:r>
                <a:rPr kumimoji="0" lang="en-GB" sz="70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: </a:t>
              </a:r>
              <a:endParaRPr kumimoji="0" lang="en-GB" sz="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1" name="Tekstvak 100"/>
            <p:cNvSpPr txBox="1"/>
            <p:nvPr/>
          </p:nvSpPr>
          <p:spPr>
            <a:xfrm>
              <a:off x="9302733" y="2766569"/>
              <a:ext cx="1612344" cy="1087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70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Describe what you will be accomplishing</a:t>
              </a:r>
              <a:r>
                <a:rPr kumimoji="0" lang="en-GB" sz="700" i="0" u="none" strike="noStrike" kern="1200" cap="none" spc="0" normalizeH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on this milestone</a:t>
              </a:r>
              <a:endParaRPr kumimoji="0" lang="en-GB" sz="7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02" name="Groeperen 101"/>
          <p:cNvGrpSpPr/>
          <p:nvPr/>
        </p:nvGrpSpPr>
        <p:grpSpPr>
          <a:xfrm>
            <a:off x="9323153" y="4500971"/>
            <a:ext cx="1681151" cy="870976"/>
            <a:chOff x="9302732" y="2618776"/>
            <a:chExt cx="1681151" cy="1068630"/>
          </a:xfrm>
        </p:grpSpPr>
        <p:sp>
          <p:nvSpPr>
            <p:cNvPr id="103" name="Tekstvak 102"/>
            <p:cNvSpPr txBox="1"/>
            <p:nvPr/>
          </p:nvSpPr>
          <p:spPr>
            <a:xfrm>
              <a:off x="9306665" y="2618776"/>
              <a:ext cx="1677217" cy="13216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Clr>
                  <a:srgbClr val="44546A"/>
                </a:buClr>
              </a:pPr>
              <a:r>
                <a:rPr lang="en-GB" sz="700" b="1" dirty="0">
                  <a:solidFill>
                    <a:prstClr val="black"/>
                  </a:solidFill>
                </a:rPr>
                <a:t>Execute </a:t>
              </a:r>
              <a:r>
                <a:rPr lang="mr-IN" sz="700" b="1" dirty="0">
                  <a:solidFill>
                    <a:prstClr val="black"/>
                  </a:solidFill>
                </a:rPr>
                <a:t>–</a:t>
              </a:r>
              <a:r>
                <a:rPr lang="en-GB" sz="700" b="1" dirty="0">
                  <a:solidFill>
                    <a:prstClr val="black"/>
                  </a:solidFill>
                </a:rPr>
                <a:t> Sprint / Milestone 3</a:t>
              </a:r>
              <a:r>
                <a:rPr kumimoji="0" lang="en-GB" sz="70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: </a:t>
              </a:r>
              <a:endParaRPr kumimoji="0" lang="en-GB" sz="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" name="Tekstvak 103"/>
            <p:cNvSpPr txBox="1"/>
            <p:nvPr/>
          </p:nvSpPr>
          <p:spPr>
            <a:xfrm>
              <a:off x="9302732" y="2766570"/>
              <a:ext cx="1681151" cy="9208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70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Describe what you will be accomplishing</a:t>
              </a:r>
              <a:r>
                <a:rPr kumimoji="0" lang="en-GB" sz="700" i="0" u="none" strike="noStrike" kern="1200" cap="none" spc="0" normalizeH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on this milestone</a:t>
              </a:r>
              <a:endParaRPr kumimoji="0" lang="en-GB" sz="7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5" name="Ovaal 104"/>
          <p:cNvSpPr/>
          <p:nvPr/>
        </p:nvSpPr>
        <p:spPr>
          <a:xfrm>
            <a:off x="11014339" y="778166"/>
            <a:ext cx="408954" cy="408082"/>
          </a:xfrm>
          <a:prstGeom prst="ellipse">
            <a:avLst/>
          </a:prstGeom>
          <a:solidFill>
            <a:schemeClr val="bg2"/>
          </a:solidFill>
          <a:ln w="12700">
            <a:solidFill>
              <a:srgbClr val="86BC2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6" name="Ovaal 105"/>
          <p:cNvSpPr/>
          <p:nvPr/>
        </p:nvSpPr>
        <p:spPr>
          <a:xfrm>
            <a:off x="11026756" y="1593524"/>
            <a:ext cx="408954" cy="4080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86BC2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7" name="Ovaal 106"/>
          <p:cNvSpPr/>
          <p:nvPr/>
        </p:nvSpPr>
        <p:spPr>
          <a:xfrm>
            <a:off x="11037629" y="2540091"/>
            <a:ext cx="408954" cy="40808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86BC2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8" name="Ovaal 107"/>
          <p:cNvSpPr/>
          <p:nvPr/>
        </p:nvSpPr>
        <p:spPr>
          <a:xfrm>
            <a:off x="11029316" y="3457146"/>
            <a:ext cx="408954" cy="4080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86BC2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9" name="Ovaal 108"/>
          <p:cNvSpPr/>
          <p:nvPr/>
        </p:nvSpPr>
        <p:spPr>
          <a:xfrm>
            <a:off x="11046766" y="4429744"/>
            <a:ext cx="408954" cy="4080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86BC2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0" name="Ovaal 109"/>
          <p:cNvSpPr/>
          <p:nvPr/>
        </p:nvSpPr>
        <p:spPr>
          <a:xfrm>
            <a:off x="11050690" y="5399453"/>
            <a:ext cx="408954" cy="408082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86BC2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1" name="Tekstvak 110"/>
          <p:cNvSpPr txBox="1"/>
          <p:nvPr/>
        </p:nvSpPr>
        <p:spPr>
          <a:xfrm>
            <a:off x="11580068" y="946300"/>
            <a:ext cx="5730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lang="en-GB" sz="700" b="1" dirty="0">
                <a:solidFill>
                  <a:prstClr val="black"/>
                </a:solidFill>
              </a:rPr>
              <a:t>&lt;Signoff&gt;&lt;Date&gt;</a:t>
            </a:r>
            <a:endParaRPr kumimoji="0" lang="en-GB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2" name="Tekstvak 111"/>
          <p:cNvSpPr txBox="1"/>
          <p:nvPr/>
        </p:nvSpPr>
        <p:spPr>
          <a:xfrm>
            <a:off x="11590349" y="1730258"/>
            <a:ext cx="5730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44546A"/>
              </a:buClr>
            </a:pPr>
            <a:r>
              <a:rPr lang="en-GB" sz="700" b="1" dirty="0">
                <a:solidFill>
                  <a:prstClr val="black"/>
                </a:solidFill>
              </a:rPr>
              <a:t>&lt;Signoff&gt;&lt;Date&gt;</a:t>
            </a:r>
            <a:endParaRPr kumimoji="0" lang="en-GB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3" name="Tekstvak 112"/>
          <p:cNvSpPr txBox="1"/>
          <p:nvPr/>
        </p:nvSpPr>
        <p:spPr>
          <a:xfrm>
            <a:off x="11580068" y="2690271"/>
            <a:ext cx="5730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44546A"/>
              </a:buClr>
            </a:pPr>
            <a:r>
              <a:rPr lang="en-GB" sz="700" b="1" dirty="0">
                <a:solidFill>
                  <a:prstClr val="black"/>
                </a:solidFill>
              </a:rPr>
              <a:t>&lt;Signoff&gt;&lt;Date&gt;</a:t>
            </a:r>
            <a:endParaRPr kumimoji="0" lang="en-GB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4" name="Tekstvak 113"/>
          <p:cNvSpPr txBox="1"/>
          <p:nvPr/>
        </p:nvSpPr>
        <p:spPr>
          <a:xfrm>
            <a:off x="11590728" y="3601661"/>
            <a:ext cx="5730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44546A"/>
              </a:buClr>
            </a:pPr>
            <a:r>
              <a:rPr lang="en-GB" sz="700" b="1" dirty="0">
                <a:solidFill>
                  <a:prstClr val="black"/>
                </a:solidFill>
              </a:rPr>
              <a:t>&lt;Signoff&gt;&lt;Date&gt;</a:t>
            </a:r>
            <a:endParaRPr kumimoji="0" lang="en-GB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5" name="Tekstvak 114"/>
          <p:cNvSpPr txBox="1"/>
          <p:nvPr/>
        </p:nvSpPr>
        <p:spPr>
          <a:xfrm>
            <a:off x="11590349" y="4574664"/>
            <a:ext cx="5730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44546A"/>
              </a:buClr>
            </a:pPr>
            <a:r>
              <a:rPr lang="en-GB" sz="700" b="1" dirty="0">
                <a:solidFill>
                  <a:prstClr val="black"/>
                </a:solidFill>
              </a:rPr>
              <a:t>&lt;Signoff&gt;&lt;Date&gt;</a:t>
            </a:r>
            <a:endParaRPr kumimoji="0" lang="en-GB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6" name="Tekstvak 115"/>
          <p:cNvSpPr txBox="1"/>
          <p:nvPr/>
        </p:nvSpPr>
        <p:spPr>
          <a:xfrm>
            <a:off x="11590349" y="5538348"/>
            <a:ext cx="5730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44546A"/>
              </a:buClr>
            </a:pPr>
            <a:r>
              <a:rPr lang="en-GB" sz="700" b="1" dirty="0">
                <a:solidFill>
                  <a:prstClr val="black"/>
                </a:solidFill>
              </a:rPr>
              <a:t>&lt;Signoff&gt;&lt;Date&gt;</a:t>
            </a:r>
            <a:endParaRPr kumimoji="0" lang="en-GB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9" name="Tekstvak 118"/>
          <p:cNvSpPr txBox="1"/>
          <p:nvPr/>
        </p:nvSpPr>
        <p:spPr>
          <a:xfrm>
            <a:off x="3464154" y="1477025"/>
            <a:ext cx="286554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Key Deliverables</a:t>
            </a:r>
            <a:r>
              <a:rPr kumimoji="0" lang="en-GB" sz="7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endParaRPr kumimoji="0" lang="en-GB" sz="7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0" name="Tekstvak 119"/>
          <p:cNvSpPr txBox="1"/>
          <p:nvPr/>
        </p:nvSpPr>
        <p:spPr>
          <a:xfrm>
            <a:off x="3456614" y="1665660"/>
            <a:ext cx="2865546" cy="13876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buFont typeface="+mj-lt"/>
              <a:buAutoNum type="arabicPeriod"/>
              <a:tabLst/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</a:rPr>
              <a:t>About your key deliverable</a:t>
            </a:r>
            <a:endParaRPr kumimoji="0" lang="en-GB" sz="7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" name="Tekstvak 121"/>
          <p:cNvSpPr txBox="1"/>
          <p:nvPr/>
        </p:nvSpPr>
        <p:spPr>
          <a:xfrm>
            <a:off x="317341" y="1445378"/>
            <a:ext cx="286554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Technical Overview and Scope</a:t>
            </a:r>
            <a:r>
              <a:rPr kumimoji="0" lang="en-GB" sz="7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endParaRPr kumimoji="0" lang="en-GB" sz="7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3" name="Tekstvak 122"/>
          <p:cNvSpPr txBox="1"/>
          <p:nvPr/>
        </p:nvSpPr>
        <p:spPr>
          <a:xfrm>
            <a:off x="309801" y="1634013"/>
            <a:ext cx="2865546" cy="13876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buFont typeface="+mj-lt"/>
              <a:buAutoNum type="arabicPeriod"/>
              <a:tabLst/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</a:rPr>
              <a:t>Key Objective</a:t>
            </a:r>
            <a:endParaRPr kumimoji="0" lang="en-GB" sz="7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4" name="Tekstvak 123"/>
          <p:cNvSpPr txBox="1"/>
          <p:nvPr/>
        </p:nvSpPr>
        <p:spPr>
          <a:xfrm>
            <a:off x="286740" y="844635"/>
            <a:ext cx="5874943" cy="5886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kumimoji="0" lang="en-GB" sz="7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</a:t>
            </a:r>
            <a:r>
              <a:rPr kumimoji="0" lang="en-GB" sz="700" i="0" u="none" strike="noStrike" kern="1200" cap="none" spc="0" normalizeH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Request description</a:t>
            </a:r>
            <a:endParaRPr kumimoji="0" lang="en-GB" sz="70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6" name="Tekstvak 125"/>
          <p:cNvSpPr txBox="1"/>
          <p:nvPr/>
        </p:nvSpPr>
        <p:spPr>
          <a:xfrm>
            <a:off x="413301" y="3792636"/>
            <a:ext cx="2872473" cy="28801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</a:rPr>
              <a:t>SLE / SLA/ Business Continuity Management needs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lang="nl-NL" sz="700" dirty="0">
                <a:solidFill>
                  <a:schemeClr val="bg1">
                    <a:lumMod val="50000"/>
                  </a:schemeClr>
                </a:solidFill>
              </a:rPr>
              <a:t>Security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lang="nl-NL" sz="700" dirty="0" err="1">
                <a:solidFill>
                  <a:schemeClr val="bg1">
                    <a:lumMod val="50000"/>
                  </a:schemeClr>
                </a:solidFill>
              </a:rPr>
              <a:t>Runbook</a:t>
            </a:r>
            <a:r>
              <a:rPr lang="nl-NL" sz="700" dirty="0">
                <a:solidFill>
                  <a:schemeClr val="bg1">
                    <a:lumMod val="50000"/>
                  </a:schemeClr>
                </a:solidFill>
              </a:rPr>
              <a:t> impact</a:t>
            </a:r>
            <a:endParaRPr lang="en-GB" sz="700" dirty="0">
              <a:solidFill>
                <a:schemeClr val="bg1">
                  <a:lumMod val="50000"/>
                </a:schemeClr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</a:rPr>
              <a:t>Write down your risks</a:t>
            </a:r>
            <a:endParaRPr kumimoji="0" lang="en-GB" sz="7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7" name="Tekstvak 126"/>
          <p:cNvSpPr txBox="1"/>
          <p:nvPr/>
        </p:nvSpPr>
        <p:spPr>
          <a:xfrm>
            <a:off x="3434034" y="3778707"/>
            <a:ext cx="2872473" cy="28801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0975" indent="-180975">
              <a:spcBef>
                <a:spcPts val="600"/>
              </a:spcBef>
              <a:buClr>
                <a:srgbClr val="44546A"/>
              </a:buClr>
              <a:buFont typeface="Wingdings" charset="2"/>
              <a:buChar char="q"/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</a:rPr>
              <a:t>Risk</a:t>
            </a:r>
          </a:p>
          <a:p>
            <a:pPr marL="180975" indent="-180975">
              <a:spcBef>
                <a:spcPts val="600"/>
              </a:spcBef>
              <a:buClr>
                <a:srgbClr val="44546A"/>
              </a:buClr>
              <a:buFont typeface="Wingdings" charset="2"/>
              <a:buChar char="q"/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</a:rPr>
              <a:t>Business Technology Leaders</a:t>
            </a:r>
          </a:p>
          <a:p>
            <a:pPr marL="180975" indent="-180975">
              <a:spcBef>
                <a:spcPts val="600"/>
              </a:spcBef>
              <a:buClr>
                <a:srgbClr val="44546A"/>
              </a:buClr>
              <a:buFont typeface="Wingdings" charset="2"/>
              <a:buChar char="q"/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</a:rPr>
              <a:t>Product Owner</a:t>
            </a:r>
          </a:p>
          <a:p>
            <a:pPr marL="180975" indent="-180975">
              <a:spcBef>
                <a:spcPts val="600"/>
              </a:spcBef>
              <a:buClr>
                <a:srgbClr val="44546A"/>
              </a:buClr>
              <a:buFont typeface="Wingdings" charset="2"/>
              <a:buChar char="q"/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</a:rPr>
              <a:t>Business Project Manager</a:t>
            </a:r>
          </a:p>
          <a:p>
            <a:pPr marL="180975" indent="-180975">
              <a:spcBef>
                <a:spcPts val="600"/>
              </a:spcBef>
              <a:buClr>
                <a:srgbClr val="44546A"/>
              </a:buClr>
              <a:buFont typeface="Wingdings" charset="2"/>
              <a:buChar char="q"/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</a:rPr>
              <a:t>Legal </a:t>
            </a:r>
          </a:p>
          <a:p>
            <a:pPr marL="180975" indent="-180975">
              <a:spcBef>
                <a:spcPts val="600"/>
              </a:spcBef>
              <a:buClr>
                <a:srgbClr val="44546A"/>
              </a:buClr>
              <a:buFont typeface="Wingdings" charset="2"/>
              <a:buChar char="q"/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</a:rPr>
              <a:t>Purchase</a:t>
            </a:r>
          </a:p>
          <a:p>
            <a:pPr marL="180975" indent="-180975">
              <a:spcBef>
                <a:spcPts val="600"/>
              </a:spcBef>
              <a:buClr>
                <a:srgbClr val="44546A"/>
              </a:buClr>
              <a:buFont typeface="Wingdings" charset="2"/>
              <a:buChar char="q"/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</a:rPr>
              <a:t>Architecture / IT CTO</a:t>
            </a:r>
          </a:p>
          <a:p>
            <a:pPr marL="180975" indent="-180975">
              <a:spcBef>
                <a:spcPts val="600"/>
              </a:spcBef>
              <a:buClr>
                <a:srgbClr val="44546A"/>
              </a:buClr>
              <a:buFont typeface="Wingdings" charset="2"/>
              <a:buChar char="q"/>
            </a:pPr>
            <a:r>
              <a:rPr lang="nl-NL" sz="700" dirty="0">
                <a:solidFill>
                  <a:schemeClr val="bg1">
                    <a:lumMod val="50000"/>
                  </a:schemeClr>
                </a:solidFill>
              </a:rPr>
              <a:t>Delivery Lead</a:t>
            </a:r>
            <a:endParaRPr lang="en-GB" sz="700" dirty="0">
              <a:solidFill>
                <a:schemeClr val="bg1">
                  <a:lumMod val="50000"/>
                </a:schemeClr>
              </a:solidFill>
            </a:endParaRPr>
          </a:p>
          <a:p>
            <a:pPr marL="174625" marR="0" indent="-1746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</a:rPr>
              <a:t>Write  other stakeholder</a:t>
            </a:r>
            <a:endParaRPr kumimoji="0" lang="en-GB" sz="7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0" name="Tekstvak 129"/>
          <p:cNvSpPr txBox="1"/>
          <p:nvPr/>
        </p:nvSpPr>
        <p:spPr>
          <a:xfrm>
            <a:off x="6551536" y="3805953"/>
            <a:ext cx="2432089" cy="23915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</a:rPr>
              <a:t>About your key deliverable</a:t>
            </a:r>
            <a:endParaRPr kumimoji="0" lang="en-GB" sz="7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" name="Tekstvak 132"/>
          <p:cNvSpPr txBox="1"/>
          <p:nvPr/>
        </p:nvSpPr>
        <p:spPr>
          <a:xfrm>
            <a:off x="6980501" y="3534679"/>
            <a:ext cx="243208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lang="en-GB" sz="700" noProof="0" dirty="0">
                <a:solidFill>
                  <a:schemeClr val="accent6">
                    <a:lumMod val="50000"/>
                  </a:schemeClr>
                </a:solidFill>
              </a:rPr>
              <a:t>Cos</a:t>
            </a:r>
            <a:r>
              <a:rPr kumimoji="0" lang="en-GB" sz="7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</a:rPr>
              <a:t>t</a:t>
            </a:r>
            <a:r>
              <a:rPr kumimoji="0" lang="en-GB" sz="700" i="0" u="none" strike="noStrike" kern="1200" cap="none" spc="0" normalizeH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</a:rPr>
              <a:t> Saving</a:t>
            </a:r>
            <a:r>
              <a:rPr lang="en-GB" sz="7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kumimoji="0" lang="en-GB" sz="700" i="0" u="none" strike="noStrike" kern="1200" cap="none" spc="0" normalizeH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Quality Improvement, Time Saving </a:t>
            </a:r>
            <a:endParaRPr kumimoji="0" lang="en-GB" sz="70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5" name="Shape 381"/>
          <p:cNvSpPr/>
          <p:nvPr/>
        </p:nvSpPr>
        <p:spPr>
          <a:xfrm>
            <a:off x="4314745" y="362569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Tekstvak 135"/>
          <p:cNvSpPr txBox="1"/>
          <p:nvPr/>
        </p:nvSpPr>
        <p:spPr>
          <a:xfrm>
            <a:off x="771500" y="575827"/>
            <a:ext cx="30238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ID</a:t>
            </a:r>
            <a:endParaRPr kumimoji="0" lang="en-GB" sz="12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37" name="Tekstvak 136"/>
          <p:cNvSpPr txBox="1"/>
          <p:nvPr/>
        </p:nvSpPr>
        <p:spPr>
          <a:xfrm>
            <a:off x="987251" y="588242"/>
            <a:ext cx="1355453" cy="1722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kumimoji="0" lang="en-GB" sz="11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&lt;ENTER </a:t>
            </a:r>
            <a:r>
              <a:rPr kumimoji="0" lang="en-GB" sz="11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ID&gt;</a:t>
            </a:r>
            <a:endParaRPr kumimoji="0" lang="en-GB" sz="11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38" name="Groeperen 137"/>
          <p:cNvGrpSpPr/>
          <p:nvPr/>
        </p:nvGrpSpPr>
        <p:grpSpPr>
          <a:xfrm>
            <a:off x="11113388" y="867395"/>
            <a:ext cx="209396" cy="203314"/>
            <a:chOff x="3312377" y="1172278"/>
            <a:chExt cx="209396" cy="203314"/>
          </a:xfrm>
        </p:grpSpPr>
        <p:sp>
          <p:nvSpPr>
            <p:cNvPr id="139" name="Rechthoek 138"/>
            <p:cNvSpPr/>
            <p:nvPr/>
          </p:nvSpPr>
          <p:spPr>
            <a:xfrm>
              <a:off x="3312377" y="1172278"/>
              <a:ext cx="209396" cy="203314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0" name="Tekstvak 139"/>
            <p:cNvSpPr txBox="1"/>
            <p:nvPr/>
          </p:nvSpPr>
          <p:spPr>
            <a:xfrm>
              <a:off x="3312377" y="1213983"/>
              <a:ext cx="20939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G-0</a:t>
              </a:r>
            </a:p>
          </p:txBody>
        </p:sp>
      </p:grpSp>
      <p:grpSp>
        <p:nvGrpSpPr>
          <p:cNvPr id="142" name="Groeperen 141"/>
          <p:cNvGrpSpPr/>
          <p:nvPr/>
        </p:nvGrpSpPr>
        <p:grpSpPr>
          <a:xfrm>
            <a:off x="11008968" y="3559530"/>
            <a:ext cx="209396" cy="203314"/>
            <a:chOff x="8571966" y="1155381"/>
            <a:chExt cx="209396" cy="203314"/>
          </a:xfrm>
        </p:grpSpPr>
        <p:sp>
          <p:nvSpPr>
            <p:cNvPr id="143" name="Rechthoek 142"/>
            <p:cNvSpPr/>
            <p:nvPr/>
          </p:nvSpPr>
          <p:spPr>
            <a:xfrm>
              <a:off x="8571966" y="1155381"/>
              <a:ext cx="209396" cy="203314"/>
            </a:xfrm>
            <a:prstGeom prst="rect">
              <a:avLst/>
            </a:prstGeom>
            <a:solidFill>
              <a:srgbClr val="34A82C"/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" name="Tekstvak 143"/>
            <p:cNvSpPr txBox="1"/>
            <p:nvPr/>
          </p:nvSpPr>
          <p:spPr>
            <a:xfrm>
              <a:off x="8571966" y="1197086"/>
              <a:ext cx="20939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G-3</a:t>
              </a:r>
            </a:p>
          </p:txBody>
        </p:sp>
      </p:grpSp>
      <p:grpSp>
        <p:nvGrpSpPr>
          <p:cNvPr id="146" name="Groeperen 145"/>
          <p:cNvGrpSpPr/>
          <p:nvPr/>
        </p:nvGrpSpPr>
        <p:grpSpPr>
          <a:xfrm>
            <a:off x="11142718" y="2631651"/>
            <a:ext cx="209396" cy="203314"/>
            <a:chOff x="5530837" y="1157944"/>
            <a:chExt cx="209396" cy="203314"/>
          </a:xfrm>
        </p:grpSpPr>
        <p:sp>
          <p:nvSpPr>
            <p:cNvPr id="147" name="Rechthoek 146"/>
            <p:cNvSpPr/>
            <p:nvPr/>
          </p:nvSpPr>
          <p:spPr>
            <a:xfrm>
              <a:off x="5530837" y="1157944"/>
              <a:ext cx="209396" cy="203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8" name="Tekstvak 147"/>
            <p:cNvSpPr txBox="1"/>
            <p:nvPr/>
          </p:nvSpPr>
          <p:spPr>
            <a:xfrm>
              <a:off x="5530837" y="1199649"/>
              <a:ext cx="20939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G-2</a:t>
              </a:r>
            </a:p>
          </p:txBody>
        </p:sp>
      </p:grpSp>
      <p:grpSp>
        <p:nvGrpSpPr>
          <p:cNvPr id="150" name="Groeperen 149"/>
          <p:cNvGrpSpPr/>
          <p:nvPr/>
        </p:nvGrpSpPr>
        <p:grpSpPr>
          <a:xfrm>
            <a:off x="11242811" y="3553744"/>
            <a:ext cx="209396" cy="203314"/>
            <a:chOff x="5530837" y="1157944"/>
            <a:chExt cx="209396" cy="203314"/>
          </a:xfrm>
          <a:solidFill>
            <a:srgbClr val="0097A9"/>
          </a:solidFill>
        </p:grpSpPr>
        <p:sp>
          <p:nvSpPr>
            <p:cNvPr id="151" name="Rechthoek 150"/>
            <p:cNvSpPr/>
            <p:nvPr/>
          </p:nvSpPr>
          <p:spPr>
            <a:xfrm>
              <a:off x="5530837" y="1157944"/>
              <a:ext cx="209396" cy="203314"/>
            </a:xfrm>
            <a:prstGeom prst="rect">
              <a:avLst/>
            </a:prstGeom>
            <a:grpFill/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2" name="Tekstvak 151"/>
            <p:cNvSpPr txBox="1"/>
            <p:nvPr/>
          </p:nvSpPr>
          <p:spPr>
            <a:xfrm>
              <a:off x="5530837" y="1199649"/>
              <a:ext cx="20939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G-2</a:t>
              </a:r>
            </a:p>
          </p:txBody>
        </p:sp>
      </p:grpSp>
      <p:grpSp>
        <p:nvGrpSpPr>
          <p:cNvPr id="153" name="Groeperen 152"/>
          <p:cNvGrpSpPr/>
          <p:nvPr/>
        </p:nvGrpSpPr>
        <p:grpSpPr>
          <a:xfrm>
            <a:off x="11045771" y="4513674"/>
            <a:ext cx="209396" cy="203314"/>
            <a:chOff x="8571966" y="1155381"/>
            <a:chExt cx="209396" cy="203314"/>
          </a:xfrm>
          <a:solidFill>
            <a:srgbClr val="43B02A"/>
          </a:solidFill>
        </p:grpSpPr>
        <p:sp>
          <p:nvSpPr>
            <p:cNvPr id="154" name="Rechthoek 153"/>
            <p:cNvSpPr/>
            <p:nvPr/>
          </p:nvSpPr>
          <p:spPr>
            <a:xfrm>
              <a:off x="8571966" y="1155381"/>
              <a:ext cx="209396" cy="203314"/>
            </a:xfrm>
            <a:prstGeom prst="rect">
              <a:avLst/>
            </a:prstGeom>
            <a:grpFill/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5" name="Tekstvak 154"/>
            <p:cNvSpPr txBox="1"/>
            <p:nvPr/>
          </p:nvSpPr>
          <p:spPr>
            <a:xfrm>
              <a:off x="8571966" y="1197086"/>
              <a:ext cx="20939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G-3</a:t>
              </a:r>
            </a:p>
          </p:txBody>
        </p:sp>
      </p:grpSp>
      <p:grpSp>
        <p:nvGrpSpPr>
          <p:cNvPr id="156" name="Groeperen 155"/>
          <p:cNvGrpSpPr/>
          <p:nvPr/>
        </p:nvGrpSpPr>
        <p:grpSpPr>
          <a:xfrm>
            <a:off x="11279614" y="4517032"/>
            <a:ext cx="209396" cy="203314"/>
            <a:chOff x="5530837" y="1157944"/>
            <a:chExt cx="209396" cy="203314"/>
          </a:xfrm>
          <a:solidFill>
            <a:srgbClr val="0097A9"/>
          </a:solidFill>
        </p:grpSpPr>
        <p:sp>
          <p:nvSpPr>
            <p:cNvPr id="157" name="Rechthoek 156"/>
            <p:cNvSpPr/>
            <p:nvPr/>
          </p:nvSpPr>
          <p:spPr>
            <a:xfrm>
              <a:off x="5530837" y="1157944"/>
              <a:ext cx="209396" cy="203314"/>
            </a:xfrm>
            <a:prstGeom prst="rect">
              <a:avLst/>
            </a:prstGeom>
            <a:grpFill/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8" name="Tekstvak 157"/>
            <p:cNvSpPr txBox="1"/>
            <p:nvPr/>
          </p:nvSpPr>
          <p:spPr>
            <a:xfrm>
              <a:off x="5530837" y="1199649"/>
              <a:ext cx="20939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G-2</a:t>
              </a:r>
            </a:p>
          </p:txBody>
        </p:sp>
      </p:grpSp>
      <p:grpSp>
        <p:nvGrpSpPr>
          <p:cNvPr id="160" name="Groeperen 159"/>
          <p:cNvGrpSpPr/>
          <p:nvPr/>
        </p:nvGrpSpPr>
        <p:grpSpPr>
          <a:xfrm>
            <a:off x="11156922" y="5492039"/>
            <a:ext cx="209396" cy="203314"/>
            <a:chOff x="4212230" y="3055408"/>
            <a:chExt cx="209396" cy="203314"/>
          </a:xfrm>
        </p:grpSpPr>
        <p:sp>
          <p:nvSpPr>
            <p:cNvPr id="162" name="Rechthoek 161"/>
            <p:cNvSpPr/>
            <p:nvPr/>
          </p:nvSpPr>
          <p:spPr>
            <a:xfrm>
              <a:off x="4212230" y="3055408"/>
              <a:ext cx="209396" cy="203314"/>
            </a:xfrm>
            <a:prstGeom prst="rect">
              <a:avLst/>
            </a:prstGeom>
            <a:solidFill>
              <a:srgbClr val="FFCD00"/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3" name="Tekstvak 162"/>
            <p:cNvSpPr txBox="1"/>
            <p:nvPr/>
          </p:nvSpPr>
          <p:spPr>
            <a:xfrm>
              <a:off x="4230958" y="3097113"/>
              <a:ext cx="190667" cy="1279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G-4</a:t>
              </a:r>
            </a:p>
          </p:txBody>
        </p:sp>
      </p:grpSp>
      <p:grpSp>
        <p:nvGrpSpPr>
          <p:cNvPr id="164" name="Groeperen 163"/>
          <p:cNvGrpSpPr/>
          <p:nvPr/>
        </p:nvGrpSpPr>
        <p:grpSpPr>
          <a:xfrm>
            <a:off x="11124544" y="1689422"/>
            <a:ext cx="209396" cy="203314"/>
            <a:chOff x="3312377" y="1172278"/>
            <a:chExt cx="209396" cy="203314"/>
          </a:xfrm>
        </p:grpSpPr>
        <p:sp>
          <p:nvSpPr>
            <p:cNvPr id="165" name="Rechthoek 164"/>
            <p:cNvSpPr/>
            <p:nvPr/>
          </p:nvSpPr>
          <p:spPr>
            <a:xfrm>
              <a:off x="3312377" y="1172278"/>
              <a:ext cx="209396" cy="203314"/>
            </a:xfrm>
            <a:prstGeom prst="rect">
              <a:avLst/>
            </a:prstGeom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" name="Tekstvak 165"/>
            <p:cNvSpPr txBox="1"/>
            <p:nvPr/>
          </p:nvSpPr>
          <p:spPr>
            <a:xfrm>
              <a:off x="3312377" y="1213983"/>
              <a:ext cx="20939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G-1</a:t>
              </a: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68" name="Groeperen 167"/>
          <p:cNvGrpSpPr/>
          <p:nvPr/>
        </p:nvGrpSpPr>
        <p:grpSpPr>
          <a:xfrm>
            <a:off x="9309025" y="878208"/>
            <a:ext cx="1648194" cy="742889"/>
            <a:chOff x="9302733" y="2618777"/>
            <a:chExt cx="1648194" cy="964259"/>
          </a:xfrm>
        </p:grpSpPr>
        <p:sp>
          <p:nvSpPr>
            <p:cNvPr id="169" name="Tekstvak 168"/>
            <p:cNvSpPr txBox="1"/>
            <p:nvPr/>
          </p:nvSpPr>
          <p:spPr>
            <a:xfrm>
              <a:off x="9306666" y="2618777"/>
              <a:ext cx="1494638" cy="1398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700" b="1" dirty="0">
                  <a:solidFill>
                    <a:prstClr val="black"/>
                  </a:solidFill>
                </a:rPr>
                <a:t>Incubate</a:t>
              </a:r>
              <a:r>
                <a:rPr kumimoji="0" lang="en-GB" sz="70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: </a:t>
              </a:r>
              <a:endParaRPr kumimoji="0" lang="en-GB" sz="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0" name="Tekstvak 169"/>
            <p:cNvSpPr txBox="1"/>
            <p:nvPr/>
          </p:nvSpPr>
          <p:spPr>
            <a:xfrm>
              <a:off x="9302733" y="2766569"/>
              <a:ext cx="1648194" cy="8164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70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Describe what you will be accomplishing</a:t>
              </a:r>
              <a:r>
                <a:rPr kumimoji="0" lang="en-GB" sz="700" i="0" u="none" strike="noStrike" kern="1200" cap="none" spc="0" normalizeH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on this milestone</a:t>
              </a:r>
              <a:endParaRPr kumimoji="0" lang="en-GB" sz="7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1" name="Tekstvak 170"/>
          <p:cNvSpPr txBox="1"/>
          <p:nvPr/>
        </p:nvSpPr>
        <p:spPr>
          <a:xfrm>
            <a:off x="4556027" y="3522638"/>
            <a:ext cx="1598848" cy="1264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kumimoji="0" lang="en-GB" sz="70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&lt;ENTER FUNCTION</a:t>
            </a:r>
            <a:r>
              <a:rPr kumimoji="0" lang="en-GB" sz="700" i="0" u="none" strike="noStrike" kern="1200" cap="none" spc="0" normalizeH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CTO&gt;</a:t>
            </a:r>
            <a:endParaRPr kumimoji="0" lang="en-GB" sz="70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2" name="Tekstvak 171"/>
          <p:cNvSpPr txBox="1"/>
          <p:nvPr/>
        </p:nvSpPr>
        <p:spPr>
          <a:xfrm>
            <a:off x="3843681" y="3525946"/>
            <a:ext cx="722855" cy="14358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tabLst/>
            </a:pPr>
            <a:r>
              <a:rPr lang="en-GB" sz="700" b="1" dirty="0">
                <a:solidFill>
                  <a:schemeClr val="accent6">
                    <a:lumMod val="50000"/>
                  </a:schemeClr>
                </a:solidFill>
              </a:rPr>
              <a:t>REQUESTOR :</a:t>
            </a:r>
            <a:endParaRPr kumimoji="0" lang="en-GB" sz="70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78" name="Rechte verbindingslijn 177"/>
          <p:cNvCxnSpPr/>
          <p:nvPr/>
        </p:nvCxnSpPr>
        <p:spPr>
          <a:xfrm>
            <a:off x="3311236" y="3236380"/>
            <a:ext cx="303414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al 109"/>
          <p:cNvSpPr/>
          <p:nvPr/>
        </p:nvSpPr>
        <p:spPr>
          <a:xfrm>
            <a:off x="11058417" y="6106866"/>
            <a:ext cx="408954" cy="408082"/>
          </a:xfrm>
          <a:prstGeom prst="ellipse">
            <a:avLst/>
          </a:prstGeom>
          <a:solidFill>
            <a:srgbClr val="DA291C"/>
          </a:solidFill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546A"/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9" name="Tekstvak 115"/>
          <p:cNvSpPr txBox="1"/>
          <p:nvPr/>
        </p:nvSpPr>
        <p:spPr>
          <a:xfrm>
            <a:off x="11573353" y="6211894"/>
            <a:ext cx="5730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44546A"/>
              </a:buClr>
            </a:pPr>
            <a:r>
              <a:rPr lang="en-GB" sz="700" b="1" dirty="0">
                <a:solidFill>
                  <a:prstClr val="black"/>
                </a:solidFill>
              </a:rPr>
              <a:t>&lt;Signoff&gt;&lt;Date&gt;</a:t>
            </a:r>
            <a:endParaRPr kumimoji="0" lang="en-GB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74" name="Rechte verbindingslijn met pijl 131"/>
          <p:cNvCxnSpPr>
            <a:endCxn id="149" idx="0"/>
          </p:cNvCxnSpPr>
          <p:nvPr/>
        </p:nvCxnSpPr>
        <p:spPr>
          <a:xfrm flipH="1">
            <a:off x="11262894" y="5841402"/>
            <a:ext cx="2647" cy="265464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9344083" y="5387939"/>
            <a:ext cx="1700863" cy="599500"/>
            <a:chOff x="9344083" y="5579852"/>
            <a:chExt cx="1700863" cy="599500"/>
          </a:xfrm>
        </p:grpSpPr>
        <p:sp>
          <p:nvSpPr>
            <p:cNvPr id="93" name="Tekstvak 92"/>
            <p:cNvSpPr txBox="1"/>
            <p:nvPr/>
          </p:nvSpPr>
          <p:spPr>
            <a:xfrm>
              <a:off x="9344083" y="5579852"/>
              <a:ext cx="1494638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Estimated Run / Closure</a:t>
              </a:r>
              <a:r>
                <a:rPr kumimoji="0" lang="en-GB" sz="70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:</a:t>
              </a:r>
              <a:endParaRPr kumimoji="0" lang="en-GB" sz="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5" name="Tekstvak 103"/>
            <p:cNvSpPr txBox="1"/>
            <p:nvPr/>
          </p:nvSpPr>
          <p:spPr>
            <a:xfrm>
              <a:off x="9363795" y="5715978"/>
              <a:ext cx="1681151" cy="4633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70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Describe what you will be accomplishing</a:t>
              </a:r>
              <a:r>
                <a:rPr kumimoji="0" lang="en-GB" sz="700" i="0" u="none" strike="noStrike" kern="1200" cap="none" spc="0" normalizeH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on this milestone</a:t>
              </a:r>
              <a:endParaRPr kumimoji="0" lang="en-GB" sz="7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335536" y="6086096"/>
            <a:ext cx="1681151" cy="698045"/>
            <a:chOff x="9335536" y="6086096"/>
            <a:chExt cx="1681151" cy="698045"/>
          </a:xfrm>
        </p:grpSpPr>
        <p:sp>
          <p:nvSpPr>
            <p:cNvPr id="145" name="Tekstvak 92"/>
            <p:cNvSpPr txBox="1"/>
            <p:nvPr/>
          </p:nvSpPr>
          <p:spPr>
            <a:xfrm>
              <a:off x="9341352" y="6086096"/>
              <a:ext cx="149463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Retire Service</a:t>
              </a:r>
              <a:br>
                <a:rPr kumimoji="0" lang="en-GB" sz="700" b="1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GB" sz="700" b="1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End date Proof of Concept</a:t>
              </a:r>
              <a:r>
                <a:rPr kumimoji="0" lang="en-GB" sz="70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:</a:t>
              </a:r>
              <a:endParaRPr kumimoji="0" lang="en-GB" sz="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6" name="Tekstvak 103"/>
            <p:cNvSpPr txBox="1"/>
            <p:nvPr/>
          </p:nvSpPr>
          <p:spPr>
            <a:xfrm>
              <a:off x="9335536" y="6320767"/>
              <a:ext cx="1681151" cy="4633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70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Describe what you will be accomplishing</a:t>
              </a:r>
              <a:r>
                <a:rPr kumimoji="0" lang="en-GB" sz="700" i="0" u="none" strike="noStrike" kern="1200" cap="none" spc="0" normalizeH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on this milestone</a:t>
              </a:r>
              <a:endParaRPr kumimoji="0" lang="en-GB" sz="7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2FAE1BD6-68F7-8743-B81D-0061CF939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44D68C-C0CF-9946-B7CD-E21640EB3EF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06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itle 2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 Service Live Cycle</a:t>
            </a:r>
          </a:p>
        </p:txBody>
      </p:sp>
      <p:sp>
        <p:nvSpPr>
          <p:cNvPr id="60" name="Tijdelijke aanduiding voor dianummer 59">
            <a:extLst>
              <a:ext uri="{FF2B5EF4-FFF2-40B4-BE49-F238E27FC236}">
                <a16:creationId xmlns:a16="http://schemas.microsoft.com/office/drawing/2014/main" id="{973A2C93-BBE5-2D47-AA2E-E01625C30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44D68C-C0CF-9946-B7CD-E21640EB3EFC}" type="slidenum">
              <a:rPr lang="en-GB" smtClean="0"/>
              <a:t>4</a:t>
            </a:fld>
            <a:endParaRPr lang="en-GB"/>
          </a:p>
        </p:txBody>
      </p:sp>
      <p:grpSp>
        <p:nvGrpSpPr>
          <p:cNvPr id="65" name="Groep 64">
            <a:extLst>
              <a:ext uri="{FF2B5EF4-FFF2-40B4-BE49-F238E27FC236}">
                <a16:creationId xmlns:a16="http://schemas.microsoft.com/office/drawing/2014/main" id="{75BA34E5-CFF3-3745-AB3D-5354BD2ABE32}"/>
              </a:ext>
            </a:extLst>
          </p:cNvPr>
          <p:cNvGrpSpPr/>
          <p:nvPr/>
        </p:nvGrpSpPr>
        <p:grpSpPr>
          <a:xfrm>
            <a:off x="421355" y="808182"/>
            <a:ext cx="11014020" cy="5858788"/>
            <a:chOff x="421355" y="808182"/>
            <a:chExt cx="11014020" cy="5858788"/>
          </a:xfrm>
        </p:grpSpPr>
        <p:sp>
          <p:nvSpPr>
            <p:cNvPr id="214" name="Rechthoek 213"/>
            <p:cNvSpPr/>
            <p:nvPr/>
          </p:nvSpPr>
          <p:spPr>
            <a:xfrm>
              <a:off x="9873844" y="2221027"/>
              <a:ext cx="640281" cy="4373573"/>
            </a:xfrm>
            <a:prstGeom prst="rect">
              <a:avLst/>
            </a:prstGeom>
            <a:solidFill>
              <a:srgbClr val="ED8B00">
                <a:alpha val="42000"/>
              </a:srgb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lvl="0" indent="-1809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Rechthoek 4"/>
            <p:cNvSpPr/>
            <p:nvPr/>
          </p:nvSpPr>
          <p:spPr>
            <a:xfrm>
              <a:off x="8516622" y="2204976"/>
              <a:ext cx="1307166" cy="4389623"/>
            </a:xfrm>
            <a:prstGeom prst="rect">
              <a:avLst/>
            </a:prstGeom>
            <a:solidFill>
              <a:srgbClr val="FFCD00">
                <a:alpha val="42000"/>
              </a:srgb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lvl="0" indent="-1809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Punthaak 6"/>
            <p:cNvSpPr/>
            <p:nvPr/>
          </p:nvSpPr>
          <p:spPr>
            <a:xfrm>
              <a:off x="3239823" y="1256821"/>
              <a:ext cx="4804613" cy="275236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Deliver</a:t>
              </a:r>
            </a:p>
          </p:txBody>
        </p:sp>
        <p:sp>
          <p:nvSpPr>
            <p:cNvPr id="8" name="Punthaak 7"/>
            <p:cNvSpPr/>
            <p:nvPr/>
          </p:nvSpPr>
          <p:spPr>
            <a:xfrm>
              <a:off x="7949822" y="1256821"/>
              <a:ext cx="2677332" cy="280661"/>
            </a:xfrm>
            <a:prstGeom prst="chevron">
              <a:avLst/>
            </a:prstGeom>
            <a:solidFill>
              <a:srgbClr val="FFCD00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Operate</a:t>
              </a:r>
            </a:p>
          </p:txBody>
        </p:sp>
        <p:sp>
          <p:nvSpPr>
            <p:cNvPr id="9" name="Punthaak 9"/>
            <p:cNvSpPr/>
            <p:nvPr/>
          </p:nvSpPr>
          <p:spPr>
            <a:xfrm>
              <a:off x="10558029" y="1256820"/>
              <a:ext cx="853905" cy="296132"/>
            </a:xfrm>
            <a:custGeom>
              <a:avLst/>
              <a:gdLst>
                <a:gd name="connsiteX0" fmla="*/ 0 w 1407559"/>
                <a:gd name="connsiteY0" fmla="*/ 0 h 256854"/>
                <a:gd name="connsiteX1" fmla="*/ 1279132 w 1407559"/>
                <a:gd name="connsiteY1" fmla="*/ 0 h 256854"/>
                <a:gd name="connsiteX2" fmla="*/ 1407559 w 1407559"/>
                <a:gd name="connsiteY2" fmla="*/ 128427 h 256854"/>
                <a:gd name="connsiteX3" fmla="*/ 1279132 w 1407559"/>
                <a:gd name="connsiteY3" fmla="*/ 256854 h 256854"/>
                <a:gd name="connsiteX4" fmla="*/ 0 w 1407559"/>
                <a:gd name="connsiteY4" fmla="*/ 256854 h 256854"/>
                <a:gd name="connsiteX5" fmla="*/ 128427 w 1407559"/>
                <a:gd name="connsiteY5" fmla="*/ 128427 h 256854"/>
                <a:gd name="connsiteX6" fmla="*/ 0 w 1407559"/>
                <a:gd name="connsiteY6" fmla="*/ 0 h 256854"/>
                <a:gd name="connsiteX0" fmla="*/ 0 w 1279132"/>
                <a:gd name="connsiteY0" fmla="*/ 0 h 256854"/>
                <a:gd name="connsiteX1" fmla="*/ 1279132 w 1279132"/>
                <a:gd name="connsiteY1" fmla="*/ 0 h 256854"/>
                <a:gd name="connsiteX2" fmla="*/ 1279132 w 1279132"/>
                <a:gd name="connsiteY2" fmla="*/ 256854 h 256854"/>
                <a:gd name="connsiteX3" fmla="*/ 0 w 1279132"/>
                <a:gd name="connsiteY3" fmla="*/ 256854 h 256854"/>
                <a:gd name="connsiteX4" fmla="*/ 128427 w 1279132"/>
                <a:gd name="connsiteY4" fmla="*/ 128427 h 256854"/>
                <a:gd name="connsiteX5" fmla="*/ 0 w 1279132"/>
                <a:gd name="connsiteY5" fmla="*/ 0 h 25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9132" h="256854">
                  <a:moveTo>
                    <a:pt x="0" y="0"/>
                  </a:moveTo>
                  <a:lnTo>
                    <a:pt x="1279132" y="0"/>
                  </a:lnTo>
                  <a:lnTo>
                    <a:pt x="1279132" y="256854"/>
                  </a:lnTo>
                  <a:lnTo>
                    <a:pt x="0" y="256854"/>
                  </a:lnTo>
                  <a:lnTo>
                    <a:pt x="128427" y="128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2169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Retire</a:t>
              </a:r>
            </a:p>
          </p:txBody>
        </p:sp>
        <p:sp>
          <p:nvSpPr>
            <p:cNvPr id="10" name="Pijl links 9"/>
            <p:cNvSpPr/>
            <p:nvPr/>
          </p:nvSpPr>
          <p:spPr>
            <a:xfrm>
              <a:off x="10318000" y="1335352"/>
              <a:ext cx="464751" cy="116664"/>
            </a:xfrm>
            <a:prstGeom prst="rightArrow">
              <a:avLst>
                <a:gd name="adj1" fmla="val 37769"/>
                <a:gd name="adj2" fmla="val 82507"/>
              </a:avLst>
            </a:prstGeom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indent="-1809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Char char="•"/>
                <a:tabLst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1" name="Groeperen 10"/>
            <p:cNvGrpSpPr/>
            <p:nvPr/>
          </p:nvGrpSpPr>
          <p:grpSpPr>
            <a:xfrm>
              <a:off x="1247413" y="808182"/>
              <a:ext cx="1300253" cy="407553"/>
              <a:chOff x="852550" y="986846"/>
              <a:chExt cx="1289539" cy="458546"/>
            </a:xfrm>
          </p:grpSpPr>
          <p:cxnSp>
            <p:nvCxnSpPr>
              <p:cNvPr id="22" name="Rechte verbindingslijn 21"/>
              <p:cNvCxnSpPr>
                <a:endCxn id="23" idx="2"/>
              </p:cNvCxnSpPr>
              <p:nvPr/>
            </p:nvCxnSpPr>
            <p:spPr>
              <a:xfrm flipV="1">
                <a:off x="1497320" y="1233067"/>
                <a:ext cx="0" cy="212325"/>
              </a:xfrm>
              <a:prstGeom prst="line">
                <a:avLst/>
              </a:prstGeom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kstvak 22"/>
              <p:cNvSpPr txBox="1"/>
              <p:nvPr/>
            </p:nvSpPr>
            <p:spPr>
              <a:xfrm>
                <a:off x="852550" y="986846"/>
                <a:ext cx="128953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Demand Management</a:t>
                </a:r>
                <a:r>
                  <a:rPr kumimoji="0" lang="en-GB" sz="800" b="0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and Innovations</a:t>
                </a: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eperen 11"/>
            <p:cNvGrpSpPr/>
            <p:nvPr/>
          </p:nvGrpSpPr>
          <p:grpSpPr>
            <a:xfrm>
              <a:off x="4561361" y="808182"/>
              <a:ext cx="1300253" cy="407553"/>
              <a:chOff x="1439489" y="986846"/>
              <a:chExt cx="1289539" cy="458546"/>
            </a:xfrm>
          </p:grpSpPr>
          <p:cxnSp>
            <p:nvCxnSpPr>
              <p:cNvPr id="20" name="Rechte verbindingslijn 19"/>
              <p:cNvCxnSpPr/>
              <p:nvPr/>
            </p:nvCxnSpPr>
            <p:spPr>
              <a:xfrm flipV="1">
                <a:off x="2084265" y="1233067"/>
                <a:ext cx="0" cy="212325"/>
              </a:xfrm>
              <a:prstGeom prst="line">
                <a:avLst/>
              </a:prstGeom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kstvak 20"/>
              <p:cNvSpPr txBox="1"/>
              <p:nvPr/>
            </p:nvSpPr>
            <p:spPr>
              <a:xfrm>
                <a:off x="1439489" y="986846"/>
                <a:ext cx="128953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Service Portfolio Management</a:t>
                </a:r>
              </a:p>
            </p:txBody>
          </p:sp>
        </p:grpSp>
        <p:grpSp>
          <p:nvGrpSpPr>
            <p:cNvPr id="13" name="Groeperen 12"/>
            <p:cNvGrpSpPr/>
            <p:nvPr/>
          </p:nvGrpSpPr>
          <p:grpSpPr>
            <a:xfrm>
              <a:off x="8139537" y="808182"/>
              <a:ext cx="1300253" cy="407553"/>
              <a:chOff x="1670515" y="986846"/>
              <a:chExt cx="1289539" cy="458546"/>
            </a:xfrm>
          </p:grpSpPr>
          <p:cxnSp>
            <p:nvCxnSpPr>
              <p:cNvPr id="18" name="Rechte verbindingslijn 17"/>
              <p:cNvCxnSpPr/>
              <p:nvPr/>
            </p:nvCxnSpPr>
            <p:spPr>
              <a:xfrm flipV="1">
                <a:off x="2315285" y="1233067"/>
                <a:ext cx="0" cy="212325"/>
              </a:xfrm>
              <a:prstGeom prst="line">
                <a:avLst/>
              </a:prstGeom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kstvak 18"/>
              <p:cNvSpPr txBox="1"/>
              <p:nvPr/>
            </p:nvSpPr>
            <p:spPr>
              <a:xfrm>
                <a:off x="1670515" y="986846"/>
                <a:ext cx="128953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Service</a:t>
                </a:r>
                <a:b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</a:b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Operations</a:t>
                </a:r>
              </a:p>
            </p:txBody>
          </p:sp>
        </p:grpSp>
        <p:grpSp>
          <p:nvGrpSpPr>
            <p:cNvPr id="14" name="Groeperen 13"/>
            <p:cNvGrpSpPr/>
            <p:nvPr/>
          </p:nvGrpSpPr>
          <p:grpSpPr>
            <a:xfrm>
              <a:off x="9900791" y="808182"/>
              <a:ext cx="1300253" cy="407553"/>
              <a:chOff x="1701742" y="986846"/>
              <a:chExt cx="1289539" cy="458546"/>
            </a:xfrm>
          </p:grpSpPr>
          <p:cxnSp>
            <p:nvCxnSpPr>
              <p:cNvPr id="16" name="Rechte verbindingslijn 15"/>
              <p:cNvCxnSpPr/>
              <p:nvPr/>
            </p:nvCxnSpPr>
            <p:spPr>
              <a:xfrm flipV="1">
                <a:off x="2346511" y="1233067"/>
                <a:ext cx="0" cy="212325"/>
              </a:xfrm>
              <a:prstGeom prst="line">
                <a:avLst/>
              </a:prstGeom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kstvak 16"/>
              <p:cNvSpPr txBox="1"/>
              <p:nvPr/>
            </p:nvSpPr>
            <p:spPr>
              <a:xfrm>
                <a:off x="1701742" y="986846"/>
                <a:ext cx="128953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Retirement</a:t>
                </a:r>
                <a:b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</a:b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Control</a:t>
                </a:r>
              </a:p>
            </p:txBody>
          </p:sp>
        </p:grpSp>
        <p:sp>
          <p:nvSpPr>
            <p:cNvPr id="15" name="Vijfhoek 14"/>
            <p:cNvSpPr/>
            <p:nvPr/>
          </p:nvSpPr>
          <p:spPr>
            <a:xfrm>
              <a:off x="506089" y="1256067"/>
              <a:ext cx="2824959" cy="275236"/>
            </a:xfrm>
            <a:prstGeom prst="homePlate">
              <a:avLst/>
            </a:prstGeom>
            <a:solidFill>
              <a:srgbClr val="D0D0CE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Demand</a:t>
              </a:r>
            </a:p>
          </p:txBody>
        </p:sp>
        <p:sp>
          <p:nvSpPr>
            <p:cNvPr id="25" name="Afgeronde rechthoek 24"/>
            <p:cNvSpPr/>
            <p:nvPr/>
          </p:nvSpPr>
          <p:spPr>
            <a:xfrm>
              <a:off x="483849" y="2224040"/>
              <a:ext cx="2219493" cy="103581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indent="-1809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Char char="•"/>
                <a:tabLst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6" name="Groeperen 25"/>
            <p:cNvGrpSpPr/>
            <p:nvPr/>
          </p:nvGrpSpPr>
          <p:grpSpPr>
            <a:xfrm>
              <a:off x="682875" y="2300027"/>
              <a:ext cx="1888781" cy="426274"/>
              <a:chOff x="815788" y="1416422"/>
              <a:chExt cx="2017059" cy="479609"/>
            </a:xfrm>
          </p:grpSpPr>
          <p:grpSp>
            <p:nvGrpSpPr>
              <p:cNvPr id="29" name="Groeperen 28"/>
              <p:cNvGrpSpPr/>
              <p:nvPr/>
            </p:nvGrpSpPr>
            <p:grpSpPr>
              <a:xfrm>
                <a:off x="815788" y="1416422"/>
                <a:ext cx="2017059" cy="479609"/>
                <a:chOff x="815788" y="1416422"/>
                <a:chExt cx="2017059" cy="479609"/>
              </a:xfrm>
            </p:grpSpPr>
            <p:sp>
              <p:nvSpPr>
                <p:cNvPr id="38" name="Vijfhoek 37"/>
                <p:cNvSpPr/>
                <p:nvPr/>
              </p:nvSpPr>
              <p:spPr>
                <a:xfrm>
                  <a:off x="815788" y="1416424"/>
                  <a:ext cx="2017059" cy="475129"/>
                </a:xfrm>
                <a:prstGeom prst="homePlate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marR="0" indent="-180975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buFont typeface="Arial" panose="020B0604020202020204" pitchFamily="34" charset="0"/>
                    <a:buChar char="•"/>
                    <a:tabLst/>
                  </a:pPr>
                  <a:endPara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9" name="Rechte verbindingslijn 38"/>
                <p:cNvCxnSpPr/>
                <p:nvPr/>
              </p:nvCxnSpPr>
              <p:spPr>
                <a:xfrm>
                  <a:off x="945671" y="1416424"/>
                  <a:ext cx="0" cy="475129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Rechte verbindingslijn 39"/>
                <p:cNvCxnSpPr/>
                <p:nvPr/>
              </p:nvCxnSpPr>
              <p:spPr>
                <a:xfrm>
                  <a:off x="1116001" y="1416424"/>
                  <a:ext cx="0" cy="475129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Rechte verbindingslijn 40"/>
                <p:cNvCxnSpPr/>
                <p:nvPr/>
              </p:nvCxnSpPr>
              <p:spPr>
                <a:xfrm>
                  <a:off x="1278713" y="1416423"/>
                  <a:ext cx="0" cy="475129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Rechte verbindingslijn 41"/>
                <p:cNvCxnSpPr/>
                <p:nvPr/>
              </p:nvCxnSpPr>
              <p:spPr>
                <a:xfrm>
                  <a:off x="1457521" y="1416423"/>
                  <a:ext cx="0" cy="475129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Rechte verbindingslijn 42"/>
                <p:cNvCxnSpPr/>
                <p:nvPr/>
              </p:nvCxnSpPr>
              <p:spPr>
                <a:xfrm>
                  <a:off x="1639951" y="1416423"/>
                  <a:ext cx="0" cy="475129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Rechte verbindingslijn 43"/>
                <p:cNvCxnSpPr/>
                <p:nvPr/>
              </p:nvCxnSpPr>
              <p:spPr>
                <a:xfrm>
                  <a:off x="1810742" y="1416423"/>
                  <a:ext cx="0" cy="475129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Rechte verbindingslijn 44"/>
                <p:cNvCxnSpPr/>
                <p:nvPr/>
              </p:nvCxnSpPr>
              <p:spPr>
                <a:xfrm>
                  <a:off x="1993652" y="1416423"/>
                  <a:ext cx="0" cy="475129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Rechte verbindingslijn 45"/>
                <p:cNvCxnSpPr/>
                <p:nvPr/>
              </p:nvCxnSpPr>
              <p:spPr>
                <a:xfrm>
                  <a:off x="2159196" y="1416422"/>
                  <a:ext cx="0" cy="475129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Rechte verbindingslijn 46"/>
                <p:cNvCxnSpPr/>
                <p:nvPr/>
              </p:nvCxnSpPr>
              <p:spPr>
                <a:xfrm>
                  <a:off x="2332934" y="1416422"/>
                  <a:ext cx="0" cy="475129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Rechte verbindingslijn 47"/>
                <p:cNvCxnSpPr/>
                <p:nvPr/>
              </p:nvCxnSpPr>
              <p:spPr>
                <a:xfrm>
                  <a:off x="2482629" y="1420902"/>
                  <a:ext cx="0" cy="475129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Rechthoek 29"/>
              <p:cNvSpPr/>
              <p:nvPr/>
            </p:nvSpPr>
            <p:spPr>
              <a:xfrm flipV="1">
                <a:off x="919555" y="1470212"/>
                <a:ext cx="537966" cy="93815"/>
              </a:xfrm>
              <a:prstGeom prst="rect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" name="Rechthoek 30"/>
              <p:cNvSpPr/>
              <p:nvPr/>
            </p:nvSpPr>
            <p:spPr>
              <a:xfrm flipV="1">
                <a:off x="1536991" y="1470547"/>
                <a:ext cx="537966" cy="93815"/>
              </a:xfrm>
              <a:prstGeom prst="rect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Rechthoek 31"/>
              <p:cNvSpPr/>
              <p:nvPr/>
            </p:nvSpPr>
            <p:spPr>
              <a:xfrm flipV="1">
                <a:off x="2271539" y="1468085"/>
                <a:ext cx="152400" cy="102768"/>
              </a:xfrm>
              <a:prstGeom prst="rect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Rechthoek 32"/>
              <p:cNvSpPr/>
              <p:nvPr/>
            </p:nvSpPr>
            <p:spPr>
              <a:xfrm flipV="1">
                <a:off x="1689391" y="1622947"/>
                <a:ext cx="537966" cy="9381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4" name="Rechthoek 33"/>
              <p:cNvSpPr/>
              <p:nvPr/>
            </p:nvSpPr>
            <p:spPr>
              <a:xfrm flipV="1">
                <a:off x="1068654" y="1617354"/>
                <a:ext cx="537966" cy="9381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" name="Rechthoek 34"/>
              <p:cNvSpPr/>
              <p:nvPr/>
            </p:nvSpPr>
            <p:spPr>
              <a:xfrm flipV="1">
                <a:off x="1993651" y="1775346"/>
                <a:ext cx="386105" cy="9381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6" name="Rechthoek 35"/>
              <p:cNvSpPr/>
              <p:nvPr/>
            </p:nvSpPr>
            <p:spPr>
              <a:xfrm flipV="1">
                <a:off x="1510449" y="1770885"/>
                <a:ext cx="386105" cy="9381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7" name="Rechthoek 36"/>
              <p:cNvSpPr/>
              <p:nvPr/>
            </p:nvSpPr>
            <p:spPr>
              <a:xfrm flipV="1">
                <a:off x="921285" y="1764161"/>
                <a:ext cx="386105" cy="9381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pic>
          <p:nvPicPr>
            <p:cNvPr id="27" name="Afbeelding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8417" y="2783941"/>
              <a:ext cx="473883" cy="449790"/>
            </a:xfrm>
            <a:prstGeom prst="rect">
              <a:avLst/>
            </a:prstGeom>
          </p:spPr>
        </p:pic>
        <p:sp>
          <p:nvSpPr>
            <p:cNvPr id="28" name="Tekstvak 27"/>
            <p:cNvSpPr txBox="1"/>
            <p:nvPr/>
          </p:nvSpPr>
          <p:spPr>
            <a:xfrm>
              <a:off x="1159756" y="2864421"/>
              <a:ext cx="1514430" cy="2735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Service Owner plans</a:t>
              </a:r>
              <a:b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Development</a:t>
              </a:r>
              <a:r>
                <a:rPr kumimoji="0" lang="en-GB" sz="10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Roadmap</a:t>
              </a:r>
            </a:p>
          </p:txBody>
        </p:sp>
        <p:sp>
          <p:nvSpPr>
            <p:cNvPr id="49" name="Rechthoek 48"/>
            <p:cNvSpPr/>
            <p:nvPr/>
          </p:nvSpPr>
          <p:spPr>
            <a:xfrm>
              <a:off x="2408397" y="1793549"/>
              <a:ext cx="8142519" cy="27523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     Portfolio Management</a:t>
              </a:r>
            </a:p>
          </p:txBody>
        </p:sp>
        <p:sp>
          <p:nvSpPr>
            <p:cNvPr id="50" name="Rechthoek 49"/>
            <p:cNvSpPr/>
            <p:nvPr/>
          </p:nvSpPr>
          <p:spPr>
            <a:xfrm>
              <a:off x="3642928" y="2214743"/>
              <a:ext cx="1964234" cy="133155"/>
            </a:xfrm>
            <a:prstGeom prst="rect">
              <a:avLst/>
            </a:prstGeom>
            <a:solidFill>
              <a:srgbClr val="0097A9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800" dirty="0">
                  <a:solidFill>
                    <a:schemeClr val="bg1"/>
                  </a:solidFill>
                </a:rPr>
                <a:t>PREPARE</a:t>
              </a: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Rechthoek 50"/>
            <p:cNvSpPr/>
            <p:nvPr/>
          </p:nvSpPr>
          <p:spPr>
            <a:xfrm>
              <a:off x="3647144" y="2406026"/>
              <a:ext cx="946386" cy="240159"/>
            </a:xfrm>
            <a:prstGeom prst="rect">
              <a:avLst/>
            </a:prstGeom>
            <a:solidFill>
              <a:srgbClr val="0097A9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700" dirty="0">
                  <a:solidFill>
                    <a:schemeClr val="bg1"/>
                  </a:solidFill>
                </a:rPr>
                <a:t>Concept</a:t>
              </a:r>
              <a:endPara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Rechthoek 51"/>
            <p:cNvSpPr/>
            <p:nvPr/>
          </p:nvSpPr>
          <p:spPr>
            <a:xfrm>
              <a:off x="3635574" y="2701929"/>
              <a:ext cx="957956" cy="685604"/>
            </a:xfrm>
            <a:prstGeom prst="rect">
              <a:avLst/>
            </a:prstGeom>
            <a:solidFill>
              <a:srgbClr val="0097A9">
                <a:alpha val="74902"/>
              </a:srgb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Tekstvak 52"/>
            <p:cNvSpPr txBox="1"/>
            <p:nvPr/>
          </p:nvSpPr>
          <p:spPr>
            <a:xfrm>
              <a:off x="3711954" y="3149041"/>
              <a:ext cx="804976" cy="957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700" dirty="0">
                  <a:solidFill>
                    <a:schemeClr val="bg1"/>
                  </a:solidFill>
                </a:rPr>
                <a:t>Access Options</a:t>
              </a:r>
              <a:endPara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Rechthoek 53"/>
            <p:cNvSpPr/>
            <p:nvPr/>
          </p:nvSpPr>
          <p:spPr>
            <a:xfrm>
              <a:off x="4671404" y="2406026"/>
              <a:ext cx="936717" cy="240159"/>
            </a:xfrm>
            <a:prstGeom prst="rect">
              <a:avLst/>
            </a:prstGeom>
            <a:solidFill>
              <a:srgbClr val="0097A9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700" dirty="0">
                  <a:solidFill>
                    <a:schemeClr val="bg1"/>
                  </a:solidFill>
                </a:rPr>
                <a:t>Planning</a:t>
              </a:r>
              <a:endPara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Rechthoek 54"/>
            <p:cNvSpPr/>
            <p:nvPr/>
          </p:nvSpPr>
          <p:spPr>
            <a:xfrm>
              <a:off x="4671404" y="2701929"/>
              <a:ext cx="942435" cy="685604"/>
            </a:xfrm>
            <a:prstGeom prst="rect">
              <a:avLst/>
            </a:prstGeom>
            <a:solidFill>
              <a:srgbClr val="0097A9">
                <a:alpha val="75000"/>
              </a:srgb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Tekstvak 55"/>
            <p:cNvSpPr txBox="1"/>
            <p:nvPr/>
          </p:nvSpPr>
          <p:spPr>
            <a:xfrm>
              <a:off x="4724643" y="3149041"/>
              <a:ext cx="853598" cy="957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700" dirty="0">
                  <a:solidFill>
                    <a:schemeClr val="bg1"/>
                  </a:solidFill>
                </a:rPr>
                <a:t>Plan the Execution</a:t>
              </a:r>
              <a:endPara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grpSp>
          <p:nvGrpSpPr>
            <p:cNvPr id="3" name="Groeperen 2"/>
            <p:cNvGrpSpPr/>
            <p:nvPr/>
          </p:nvGrpSpPr>
          <p:grpSpPr>
            <a:xfrm>
              <a:off x="3139903" y="1671794"/>
              <a:ext cx="768042" cy="388237"/>
              <a:chOff x="3018200" y="1172278"/>
              <a:chExt cx="820204" cy="436813"/>
            </a:xfrm>
          </p:grpSpPr>
          <p:sp>
            <p:nvSpPr>
              <p:cNvPr id="58" name="Rechthoek 57"/>
              <p:cNvSpPr/>
              <p:nvPr/>
            </p:nvSpPr>
            <p:spPr>
              <a:xfrm>
                <a:off x="3312377" y="1172278"/>
                <a:ext cx="209396" cy="203314"/>
              </a:xfrm>
              <a:prstGeom prst="rect">
                <a:avLst/>
              </a:prstGeom>
              <a:ln w="19050"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9" name="Tekstvak 58"/>
              <p:cNvSpPr txBox="1"/>
              <p:nvPr/>
            </p:nvSpPr>
            <p:spPr>
              <a:xfrm>
                <a:off x="3312377" y="1213983"/>
                <a:ext cx="20939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8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G-1</a:t>
                </a: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3" name="Tekstvak 62"/>
              <p:cNvSpPr txBox="1"/>
              <p:nvPr/>
            </p:nvSpPr>
            <p:spPr>
              <a:xfrm>
                <a:off x="3018200" y="1393647"/>
                <a:ext cx="82020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Authorize</a:t>
                </a:r>
                <a:br>
                  <a:rPr kumimoji="0" lang="en-GB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</a:br>
                <a:r>
                  <a:rPr kumimoji="0" lang="en-GB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Initiation</a:t>
                </a:r>
              </a:p>
            </p:txBody>
          </p:sp>
        </p:grpSp>
        <p:grpSp>
          <p:nvGrpSpPr>
            <p:cNvPr id="4" name="Groeperen 3"/>
            <p:cNvGrpSpPr/>
            <p:nvPr/>
          </p:nvGrpSpPr>
          <p:grpSpPr>
            <a:xfrm>
              <a:off x="5340757" y="1653801"/>
              <a:ext cx="768042" cy="401775"/>
              <a:chOff x="5225433" y="1157944"/>
              <a:chExt cx="820204" cy="452045"/>
            </a:xfrm>
          </p:grpSpPr>
          <p:sp>
            <p:nvSpPr>
              <p:cNvPr id="61" name="Rechthoek 60"/>
              <p:cNvSpPr/>
              <p:nvPr/>
            </p:nvSpPr>
            <p:spPr>
              <a:xfrm>
                <a:off x="5530837" y="1157944"/>
                <a:ext cx="209396" cy="203314"/>
              </a:xfrm>
              <a:prstGeom prst="rect">
                <a:avLst/>
              </a:prstGeom>
              <a:solidFill>
                <a:srgbClr val="0097A9"/>
              </a:solidFill>
              <a:ln w="19050"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2" name="Tekstvak 61"/>
              <p:cNvSpPr txBox="1"/>
              <p:nvPr/>
            </p:nvSpPr>
            <p:spPr>
              <a:xfrm>
                <a:off x="5530837" y="1199649"/>
                <a:ext cx="20939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G-2</a:t>
                </a:r>
              </a:p>
            </p:txBody>
          </p:sp>
          <p:sp>
            <p:nvSpPr>
              <p:cNvPr id="64" name="Tekstvak 63"/>
              <p:cNvSpPr txBox="1"/>
              <p:nvPr/>
            </p:nvSpPr>
            <p:spPr>
              <a:xfrm>
                <a:off x="5225433" y="1394545"/>
                <a:ext cx="82020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Authorize</a:t>
                </a:r>
                <a:br>
                  <a:rPr kumimoji="0" lang="en-GB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</a:br>
                <a:r>
                  <a:rPr kumimoji="0" lang="en-GB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Execution</a:t>
                </a:r>
              </a:p>
            </p:txBody>
          </p:sp>
        </p:grpSp>
        <p:grpSp>
          <p:nvGrpSpPr>
            <p:cNvPr id="2" name="Groeperen 1"/>
            <p:cNvGrpSpPr/>
            <p:nvPr/>
          </p:nvGrpSpPr>
          <p:grpSpPr>
            <a:xfrm>
              <a:off x="9421214" y="1657144"/>
              <a:ext cx="768042" cy="397859"/>
              <a:chOff x="9726110" y="1146170"/>
              <a:chExt cx="820204" cy="447639"/>
            </a:xfrm>
          </p:grpSpPr>
          <p:grpSp>
            <p:nvGrpSpPr>
              <p:cNvPr id="66" name="Groeperen 65"/>
              <p:cNvGrpSpPr/>
              <p:nvPr/>
            </p:nvGrpSpPr>
            <p:grpSpPr>
              <a:xfrm>
                <a:off x="10039694" y="1146170"/>
                <a:ext cx="209396" cy="203314"/>
                <a:chOff x="4212230" y="3055408"/>
                <a:chExt cx="209396" cy="203314"/>
              </a:xfrm>
            </p:grpSpPr>
            <p:sp>
              <p:nvSpPr>
                <p:cNvPr id="68" name="Rechthoek 67"/>
                <p:cNvSpPr/>
                <p:nvPr/>
              </p:nvSpPr>
              <p:spPr>
                <a:xfrm>
                  <a:off x="4212230" y="3055408"/>
                  <a:ext cx="209396" cy="203314"/>
                </a:xfrm>
                <a:prstGeom prst="rect">
                  <a:avLst/>
                </a:prstGeom>
                <a:solidFill>
                  <a:srgbClr val="FFCD00"/>
                </a:solidFill>
                <a:ln w="19050"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R="0" algn="ctr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endPara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Tekstvak 68"/>
                <p:cNvSpPr txBox="1"/>
                <p:nvPr/>
              </p:nvSpPr>
              <p:spPr>
                <a:xfrm>
                  <a:off x="4212230" y="3097113"/>
                  <a:ext cx="20939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R="0" algn="ctr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G-4</a:t>
                  </a:r>
                </a:p>
              </p:txBody>
            </p:sp>
          </p:grpSp>
          <p:sp>
            <p:nvSpPr>
              <p:cNvPr id="67" name="Tekstvak 66"/>
              <p:cNvSpPr txBox="1"/>
              <p:nvPr/>
            </p:nvSpPr>
            <p:spPr>
              <a:xfrm>
                <a:off x="9726110" y="1378365"/>
                <a:ext cx="82020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Approve</a:t>
                </a:r>
                <a:br>
                  <a:rPr kumimoji="0" lang="en-GB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</a:br>
                <a:r>
                  <a:rPr kumimoji="0" lang="en-GB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Closure</a:t>
                </a:r>
              </a:p>
            </p:txBody>
          </p:sp>
        </p:grpSp>
        <p:pic>
          <p:nvPicPr>
            <p:cNvPr id="70" name="Afbeelding 6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74286" y="2748602"/>
              <a:ext cx="356715" cy="338578"/>
            </a:xfrm>
            <a:prstGeom prst="rect">
              <a:avLst/>
            </a:prstGeom>
          </p:spPr>
        </p:pic>
        <p:pic>
          <p:nvPicPr>
            <p:cNvPr id="71" name="Afbeelding 7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77995" y="2708785"/>
              <a:ext cx="457538" cy="434276"/>
            </a:xfrm>
            <a:prstGeom prst="rect">
              <a:avLst/>
            </a:prstGeom>
          </p:spPr>
        </p:pic>
        <p:sp>
          <p:nvSpPr>
            <p:cNvPr id="73" name="Rechthoek 72"/>
            <p:cNvSpPr/>
            <p:nvPr/>
          </p:nvSpPr>
          <p:spPr>
            <a:xfrm>
              <a:off x="5664507" y="2214743"/>
              <a:ext cx="2006993" cy="133155"/>
            </a:xfrm>
            <a:prstGeom prst="rect">
              <a:avLst/>
            </a:prstGeom>
            <a:solidFill>
              <a:srgbClr val="43B02A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800" dirty="0">
                  <a:solidFill>
                    <a:schemeClr val="bg1"/>
                  </a:solidFill>
                </a:rPr>
                <a:t>EXECUTION</a:t>
              </a: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Rechthoek 73"/>
            <p:cNvSpPr/>
            <p:nvPr/>
          </p:nvSpPr>
          <p:spPr>
            <a:xfrm>
              <a:off x="5664506" y="2406026"/>
              <a:ext cx="979742" cy="240159"/>
            </a:xfrm>
            <a:prstGeom prst="rect">
              <a:avLst/>
            </a:prstGeom>
            <a:solidFill>
              <a:srgbClr val="43B02A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700" dirty="0">
                  <a:solidFill>
                    <a:schemeClr val="bg1"/>
                  </a:solidFill>
                </a:rPr>
                <a:t>Design</a:t>
              </a:r>
              <a:endPara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Rechthoek 74"/>
            <p:cNvSpPr/>
            <p:nvPr/>
          </p:nvSpPr>
          <p:spPr>
            <a:xfrm>
              <a:off x="5664506" y="2701929"/>
              <a:ext cx="979165" cy="685604"/>
            </a:xfrm>
            <a:prstGeom prst="rect">
              <a:avLst/>
            </a:prstGeom>
            <a:solidFill>
              <a:srgbClr val="43B02A">
                <a:alpha val="75000"/>
              </a:srgb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Tekstvak 75"/>
            <p:cNvSpPr txBox="1"/>
            <p:nvPr/>
          </p:nvSpPr>
          <p:spPr>
            <a:xfrm>
              <a:off x="5717744" y="3149041"/>
              <a:ext cx="878308" cy="1914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700" noProof="0" dirty="0">
                  <a:solidFill>
                    <a:schemeClr val="bg1"/>
                  </a:solidFill>
                </a:rPr>
                <a:t>Design the</a:t>
              </a:r>
              <a:br>
                <a:rPr lang="en-GB" sz="700" noProof="0" dirty="0">
                  <a:solidFill>
                    <a:schemeClr val="bg1"/>
                  </a:solidFill>
                </a:rPr>
              </a:br>
              <a:r>
                <a:rPr lang="en-GB" sz="700" noProof="0" dirty="0">
                  <a:solidFill>
                    <a:schemeClr val="bg1"/>
                  </a:solidFill>
                </a:rPr>
                <a:t>Solution</a:t>
              </a:r>
              <a:endPara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Rechthoek 76"/>
            <p:cNvSpPr/>
            <p:nvPr/>
          </p:nvSpPr>
          <p:spPr>
            <a:xfrm>
              <a:off x="6712557" y="2406026"/>
              <a:ext cx="949894" cy="240159"/>
            </a:xfrm>
            <a:prstGeom prst="rect">
              <a:avLst/>
            </a:prstGeom>
            <a:solidFill>
              <a:srgbClr val="43B02A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175"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</a:pPr>
              <a:endPara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Rechthoek 77"/>
            <p:cNvSpPr/>
            <p:nvPr/>
          </p:nvSpPr>
          <p:spPr>
            <a:xfrm>
              <a:off x="6706169" y="2708265"/>
              <a:ext cx="971193" cy="685604"/>
            </a:xfrm>
            <a:prstGeom prst="rect">
              <a:avLst/>
            </a:prstGeom>
            <a:solidFill>
              <a:srgbClr val="43B02A">
                <a:alpha val="75000"/>
              </a:srgb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Tekstvak 78"/>
            <p:cNvSpPr txBox="1"/>
            <p:nvPr/>
          </p:nvSpPr>
          <p:spPr>
            <a:xfrm>
              <a:off x="6755774" y="3144100"/>
              <a:ext cx="893813" cy="957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700" dirty="0">
                  <a:solidFill>
                    <a:schemeClr val="bg1"/>
                  </a:solidFill>
                </a:rPr>
                <a:t>Create the Solution</a:t>
              </a:r>
              <a:endPara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Tekstvak 79"/>
            <p:cNvSpPr txBox="1"/>
            <p:nvPr/>
          </p:nvSpPr>
          <p:spPr>
            <a:xfrm>
              <a:off x="6836442" y="2472267"/>
              <a:ext cx="737176" cy="957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Development</a:t>
              </a:r>
            </a:p>
          </p:txBody>
        </p:sp>
        <p:pic>
          <p:nvPicPr>
            <p:cNvPr id="81" name="Afbeelding 8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53180" y="2737399"/>
              <a:ext cx="437840" cy="415579"/>
            </a:xfrm>
            <a:prstGeom prst="rect">
              <a:avLst/>
            </a:prstGeom>
          </p:spPr>
        </p:pic>
        <p:pic>
          <p:nvPicPr>
            <p:cNvPr id="82" name="Afbeelding 8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73274" y="2734383"/>
              <a:ext cx="386782" cy="367117"/>
            </a:xfrm>
            <a:prstGeom prst="rect">
              <a:avLst/>
            </a:prstGeom>
          </p:spPr>
        </p:pic>
        <p:sp>
          <p:nvSpPr>
            <p:cNvPr id="84" name="Rechthoek 83"/>
            <p:cNvSpPr/>
            <p:nvPr/>
          </p:nvSpPr>
          <p:spPr>
            <a:xfrm>
              <a:off x="8513689" y="2201335"/>
              <a:ext cx="1308977" cy="133155"/>
            </a:xfrm>
            <a:prstGeom prst="rect">
              <a:avLst/>
            </a:prstGeom>
            <a:solidFill>
              <a:srgbClr val="FFCD00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800" dirty="0">
                  <a:solidFill>
                    <a:schemeClr val="bg1"/>
                  </a:solidFill>
                </a:rPr>
                <a:t>DEPLOYMENT</a:t>
              </a: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Rechthoek 84"/>
            <p:cNvSpPr/>
            <p:nvPr/>
          </p:nvSpPr>
          <p:spPr>
            <a:xfrm>
              <a:off x="8515889" y="2392618"/>
              <a:ext cx="634423" cy="240159"/>
            </a:xfrm>
            <a:prstGeom prst="rect">
              <a:avLst/>
            </a:prstGeom>
            <a:solidFill>
              <a:srgbClr val="FFCD00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700" dirty="0">
                  <a:solidFill>
                    <a:schemeClr val="bg1"/>
                  </a:solidFill>
                </a:rPr>
                <a:t>Piloting</a:t>
              </a:r>
              <a:endPara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Rechthoek 85"/>
            <p:cNvSpPr/>
            <p:nvPr/>
          </p:nvSpPr>
          <p:spPr>
            <a:xfrm>
              <a:off x="8515889" y="2688522"/>
              <a:ext cx="634423" cy="685604"/>
            </a:xfrm>
            <a:prstGeom prst="rect">
              <a:avLst/>
            </a:prstGeom>
            <a:solidFill>
              <a:srgbClr val="FFCD00">
                <a:alpha val="75000"/>
              </a:srgb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Tekstvak 86"/>
            <p:cNvSpPr txBox="1"/>
            <p:nvPr/>
          </p:nvSpPr>
          <p:spPr>
            <a:xfrm>
              <a:off x="8558558" y="3078743"/>
              <a:ext cx="532357" cy="2872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700">
                  <a:solidFill>
                    <a:schemeClr val="bg1"/>
                  </a:solidFill>
                </a:rPr>
                <a:t>Confirm Solution Readiness</a:t>
              </a:r>
              <a:endPara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Rechthoek 87"/>
            <p:cNvSpPr/>
            <p:nvPr/>
          </p:nvSpPr>
          <p:spPr>
            <a:xfrm>
              <a:off x="9188243" y="2392618"/>
              <a:ext cx="634423" cy="240159"/>
            </a:xfrm>
            <a:prstGeom prst="rect">
              <a:avLst/>
            </a:prstGeom>
            <a:solidFill>
              <a:srgbClr val="FFCD00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700" dirty="0">
                  <a:solidFill>
                    <a:schemeClr val="bg1"/>
                  </a:solidFill>
                </a:rPr>
                <a:t>Rollout</a:t>
              </a:r>
              <a:endPara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Rechthoek 88"/>
            <p:cNvSpPr/>
            <p:nvPr/>
          </p:nvSpPr>
          <p:spPr>
            <a:xfrm>
              <a:off x="9188243" y="2688522"/>
              <a:ext cx="634423" cy="685604"/>
            </a:xfrm>
            <a:prstGeom prst="rect">
              <a:avLst/>
            </a:prstGeom>
            <a:solidFill>
              <a:srgbClr val="FFCD00">
                <a:alpha val="74902"/>
              </a:srgb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Tekstvak 89"/>
            <p:cNvSpPr txBox="1"/>
            <p:nvPr/>
          </p:nvSpPr>
          <p:spPr>
            <a:xfrm>
              <a:off x="9241482" y="3135633"/>
              <a:ext cx="532357" cy="1914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700" dirty="0">
                  <a:solidFill>
                    <a:schemeClr val="bg1"/>
                  </a:solidFill>
                </a:rPr>
                <a:t>Rollout and Hand-over</a:t>
              </a:r>
              <a:endPara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pic>
          <p:nvPicPr>
            <p:cNvPr id="95" name="Afbeelding 9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44436" y="2476264"/>
              <a:ext cx="1556189" cy="837005"/>
            </a:xfrm>
            <a:prstGeom prst="rect">
              <a:avLst/>
            </a:prstGeom>
          </p:spPr>
        </p:pic>
        <p:pic>
          <p:nvPicPr>
            <p:cNvPr id="96" name="Afbeelding 9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9282441" y="2722718"/>
              <a:ext cx="491398" cy="353542"/>
            </a:xfrm>
            <a:prstGeom prst="rect">
              <a:avLst/>
            </a:prstGeom>
          </p:spPr>
        </p:pic>
        <p:sp>
          <p:nvSpPr>
            <p:cNvPr id="104" name="Rechthoek 103"/>
            <p:cNvSpPr/>
            <p:nvPr/>
          </p:nvSpPr>
          <p:spPr>
            <a:xfrm>
              <a:off x="2784922" y="2221027"/>
              <a:ext cx="774905" cy="43735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lvl="0" indent="-1809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5" name="Tekstvak 104"/>
            <p:cNvSpPr txBox="1"/>
            <p:nvPr/>
          </p:nvSpPr>
          <p:spPr>
            <a:xfrm rot="16200000">
              <a:off x="3087107" y="2793910"/>
              <a:ext cx="797465" cy="1152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800" b="1" dirty="0"/>
                <a:t>Project Lane</a:t>
              </a:r>
              <a:endParaRPr kumimoji="0" lang="en-GB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06" name="Tekstvak 105"/>
            <p:cNvSpPr txBox="1"/>
            <p:nvPr/>
          </p:nvSpPr>
          <p:spPr>
            <a:xfrm rot="16200000">
              <a:off x="3035773" y="3985906"/>
              <a:ext cx="908125" cy="11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800" b="1" dirty="0"/>
                <a:t>Change Lane </a:t>
              </a:r>
              <a:endParaRPr kumimoji="0" lang="en-GB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07" name="Tekstvak 106"/>
            <p:cNvSpPr txBox="1"/>
            <p:nvPr/>
          </p:nvSpPr>
          <p:spPr>
            <a:xfrm rot="16200000">
              <a:off x="2821004" y="5187944"/>
              <a:ext cx="1345943" cy="1152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800" b="1" dirty="0"/>
                <a:t>Agile Lane</a:t>
              </a:r>
              <a:endParaRPr kumimoji="0" lang="en-GB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grpSp>
          <p:nvGrpSpPr>
            <p:cNvPr id="6" name="Groeperen 5"/>
            <p:cNvGrpSpPr/>
            <p:nvPr/>
          </p:nvGrpSpPr>
          <p:grpSpPr>
            <a:xfrm>
              <a:off x="8054488" y="1665331"/>
              <a:ext cx="768042" cy="396677"/>
              <a:chOff x="8266562" y="1155381"/>
              <a:chExt cx="820204" cy="446309"/>
            </a:xfrm>
          </p:grpSpPr>
          <p:sp>
            <p:nvSpPr>
              <p:cNvPr id="109" name="Rechthoek 108"/>
              <p:cNvSpPr/>
              <p:nvPr/>
            </p:nvSpPr>
            <p:spPr>
              <a:xfrm>
                <a:off x="8571966" y="1155381"/>
                <a:ext cx="209396" cy="203314"/>
              </a:xfrm>
              <a:prstGeom prst="rect">
                <a:avLst/>
              </a:prstGeom>
              <a:solidFill>
                <a:srgbClr val="34A82C"/>
              </a:solidFill>
              <a:ln w="19050"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0" name="Tekstvak 109"/>
              <p:cNvSpPr txBox="1"/>
              <p:nvPr/>
            </p:nvSpPr>
            <p:spPr>
              <a:xfrm>
                <a:off x="8571966" y="1197086"/>
                <a:ext cx="209396" cy="123111"/>
              </a:xfrm>
              <a:prstGeom prst="rect">
                <a:avLst/>
              </a:prstGeom>
              <a:solidFill>
                <a:srgbClr val="43B02A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G-3</a:t>
                </a:r>
              </a:p>
            </p:txBody>
          </p:sp>
          <p:sp>
            <p:nvSpPr>
              <p:cNvPr id="111" name="Tekstvak 110"/>
              <p:cNvSpPr txBox="1"/>
              <p:nvPr/>
            </p:nvSpPr>
            <p:spPr>
              <a:xfrm>
                <a:off x="8266562" y="1386246"/>
                <a:ext cx="82020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Approve</a:t>
                </a:r>
                <a:br>
                  <a:rPr kumimoji="0" lang="en-GB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</a:br>
                <a:r>
                  <a:rPr kumimoji="0" lang="en-GB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Solution</a:t>
                </a:r>
              </a:p>
            </p:txBody>
          </p:sp>
        </p:grpSp>
        <p:grpSp>
          <p:nvGrpSpPr>
            <p:cNvPr id="114" name="Groeperen 113"/>
            <p:cNvGrpSpPr/>
            <p:nvPr/>
          </p:nvGrpSpPr>
          <p:grpSpPr>
            <a:xfrm>
              <a:off x="1143619" y="3924464"/>
              <a:ext cx="587526" cy="589135"/>
              <a:chOff x="2324208" y="3739365"/>
              <a:chExt cx="831956" cy="714481"/>
            </a:xfrm>
          </p:grpSpPr>
          <p:sp>
            <p:nvSpPr>
              <p:cNvPr id="124" name="Ruit 123"/>
              <p:cNvSpPr/>
              <p:nvPr/>
            </p:nvSpPr>
            <p:spPr>
              <a:xfrm>
                <a:off x="2324208" y="3739365"/>
                <a:ext cx="831956" cy="714481"/>
              </a:xfrm>
              <a:prstGeom prst="diamond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pic>
            <p:nvPicPr>
              <p:cNvPr id="125" name="Afbeelding 124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2524830" y="3854423"/>
                <a:ext cx="468987" cy="468986"/>
              </a:xfrm>
              <a:prstGeom prst="rect">
                <a:avLst/>
              </a:prstGeom>
            </p:spPr>
          </p:pic>
        </p:grpSp>
        <p:pic>
          <p:nvPicPr>
            <p:cNvPr id="115" name="Afbeelding 11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96879" y="3924464"/>
              <a:ext cx="588285" cy="589135"/>
            </a:xfrm>
            <a:prstGeom prst="rect">
              <a:avLst/>
            </a:prstGeom>
          </p:spPr>
        </p:pic>
        <p:cxnSp>
          <p:nvCxnSpPr>
            <p:cNvPr id="117" name="Rechte verbindingslijn met pijl 116"/>
            <p:cNvCxnSpPr>
              <a:cxnSpLocks/>
            </p:cNvCxnSpPr>
            <p:nvPr/>
          </p:nvCxnSpPr>
          <p:spPr>
            <a:xfrm flipV="1">
              <a:off x="1742574" y="4218176"/>
              <a:ext cx="216354" cy="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Rechte verbindingslijn met pijl 117"/>
            <p:cNvCxnSpPr/>
            <p:nvPr/>
          </p:nvCxnSpPr>
          <p:spPr>
            <a:xfrm flipH="1">
              <a:off x="1432687" y="3632404"/>
              <a:ext cx="4694" cy="29206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Rechte verbindingslijn met pijl 118"/>
            <p:cNvCxnSpPr/>
            <p:nvPr/>
          </p:nvCxnSpPr>
          <p:spPr>
            <a:xfrm flipV="1">
              <a:off x="1438987" y="4513599"/>
              <a:ext cx="1" cy="279857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kstvak 119"/>
            <p:cNvSpPr txBox="1"/>
            <p:nvPr/>
          </p:nvSpPr>
          <p:spPr>
            <a:xfrm>
              <a:off x="1813145" y="3671984"/>
              <a:ext cx="7977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9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Request</a:t>
              </a:r>
              <a:br>
                <a:rPr lang="en-GB" sz="900" b="1" dirty="0"/>
              </a:br>
              <a:r>
                <a:rPr lang="en-GB" sz="900" b="1" dirty="0"/>
                <a:t>Backlog</a:t>
              </a:r>
              <a:endParaRPr kumimoji="0" lang="en-GB" sz="9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21" name="Tekstvak 120"/>
            <p:cNvSpPr txBox="1"/>
            <p:nvPr/>
          </p:nvSpPr>
          <p:spPr>
            <a:xfrm>
              <a:off x="1073014" y="3405668"/>
              <a:ext cx="776591" cy="2188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Business</a:t>
              </a:r>
              <a:b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Reason</a:t>
              </a:r>
            </a:p>
          </p:txBody>
        </p:sp>
        <p:sp>
          <p:nvSpPr>
            <p:cNvPr id="122" name="Tekstvak 121"/>
            <p:cNvSpPr txBox="1"/>
            <p:nvPr/>
          </p:nvSpPr>
          <p:spPr>
            <a:xfrm>
              <a:off x="1057357" y="4812674"/>
              <a:ext cx="77659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Other</a:t>
              </a:r>
              <a:b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Reason</a:t>
              </a:r>
            </a:p>
          </p:txBody>
        </p:sp>
        <p:sp>
          <p:nvSpPr>
            <p:cNvPr id="126" name="Rechthoek 125"/>
            <p:cNvSpPr/>
            <p:nvPr/>
          </p:nvSpPr>
          <p:spPr>
            <a:xfrm>
              <a:off x="2788795" y="2229171"/>
              <a:ext cx="771032" cy="133155"/>
            </a:xfrm>
            <a:prstGeom prst="rect">
              <a:avLst/>
            </a:prstGeom>
            <a:solidFill>
              <a:srgbClr val="D0D0CE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938" marR="0" indent="-7938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</a:pPr>
              <a:r>
                <a:rPr lang="en-GB" sz="800" dirty="0">
                  <a:solidFill>
                    <a:schemeClr val="tx1"/>
                  </a:solidFill>
                </a:rPr>
                <a:t>INCUBATE</a:t>
              </a: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Rechthoek 127"/>
            <p:cNvSpPr/>
            <p:nvPr/>
          </p:nvSpPr>
          <p:spPr>
            <a:xfrm>
              <a:off x="2781085" y="2452818"/>
              <a:ext cx="634423" cy="4141782"/>
            </a:xfrm>
            <a:prstGeom prst="rect">
              <a:avLst/>
            </a:prstGeom>
            <a:solidFill>
              <a:srgbClr val="D0D0CE">
                <a:alpha val="75000"/>
              </a:srgb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pic>
          <p:nvPicPr>
            <p:cNvPr id="130" name="Afbeelding 12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05486" y="2585723"/>
              <a:ext cx="367846" cy="349143"/>
            </a:xfrm>
            <a:prstGeom prst="rect">
              <a:avLst/>
            </a:prstGeom>
          </p:spPr>
        </p:pic>
        <p:cxnSp>
          <p:nvCxnSpPr>
            <p:cNvPr id="131" name="Rechte verbindingslijn met pijl 130"/>
            <p:cNvCxnSpPr/>
            <p:nvPr/>
          </p:nvCxnSpPr>
          <p:spPr>
            <a:xfrm flipV="1">
              <a:off x="2488143" y="4219956"/>
              <a:ext cx="216354" cy="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hthoek 132"/>
            <p:cNvSpPr/>
            <p:nvPr/>
          </p:nvSpPr>
          <p:spPr>
            <a:xfrm>
              <a:off x="7728242" y="4830180"/>
              <a:ext cx="440086" cy="1572063"/>
            </a:xfrm>
            <a:prstGeom prst="rect">
              <a:avLst/>
            </a:prstGeom>
            <a:solidFill>
              <a:srgbClr val="C00000">
                <a:alpha val="14000"/>
              </a:srgb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lvl="0" indent="-1809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4" name="Rechthoek 133"/>
            <p:cNvSpPr/>
            <p:nvPr/>
          </p:nvSpPr>
          <p:spPr>
            <a:xfrm>
              <a:off x="7725068" y="2406642"/>
              <a:ext cx="694265" cy="240159"/>
            </a:xfrm>
            <a:prstGeom prst="rect">
              <a:avLst/>
            </a:prstGeom>
            <a:solidFill>
              <a:srgbClr val="DA291C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700" dirty="0">
                  <a:solidFill>
                    <a:schemeClr val="bg1"/>
                  </a:solidFill>
                </a:rPr>
                <a:t>Validation</a:t>
              </a:r>
              <a:endPara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Rechthoek 134"/>
            <p:cNvSpPr/>
            <p:nvPr/>
          </p:nvSpPr>
          <p:spPr>
            <a:xfrm>
              <a:off x="7711376" y="2702545"/>
              <a:ext cx="704464" cy="3892054"/>
            </a:xfrm>
            <a:custGeom>
              <a:avLst/>
              <a:gdLst>
                <a:gd name="connsiteX0" fmla="*/ 0 w 743848"/>
                <a:gd name="connsiteY0" fmla="*/ 0 h 4379026"/>
                <a:gd name="connsiteX1" fmla="*/ 743848 w 743848"/>
                <a:gd name="connsiteY1" fmla="*/ 0 h 4379026"/>
                <a:gd name="connsiteX2" fmla="*/ 743848 w 743848"/>
                <a:gd name="connsiteY2" fmla="*/ 4379026 h 4379026"/>
                <a:gd name="connsiteX3" fmla="*/ 0 w 743848"/>
                <a:gd name="connsiteY3" fmla="*/ 4379026 h 4379026"/>
                <a:gd name="connsiteX4" fmla="*/ 0 w 743848"/>
                <a:gd name="connsiteY4" fmla="*/ 0 h 4379026"/>
                <a:gd name="connsiteX0" fmla="*/ 8460 w 752308"/>
                <a:gd name="connsiteY0" fmla="*/ 0 h 4379026"/>
                <a:gd name="connsiteX1" fmla="*/ 752308 w 752308"/>
                <a:gd name="connsiteY1" fmla="*/ 0 h 4379026"/>
                <a:gd name="connsiteX2" fmla="*/ 752308 w 752308"/>
                <a:gd name="connsiteY2" fmla="*/ 4379026 h 4379026"/>
                <a:gd name="connsiteX3" fmla="*/ 8460 w 752308"/>
                <a:gd name="connsiteY3" fmla="*/ 4379026 h 4379026"/>
                <a:gd name="connsiteX4" fmla="*/ 0 w 752308"/>
                <a:gd name="connsiteY4" fmla="*/ 2404270 h 4379026"/>
                <a:gd name="connsiteX5" fmla="*/ 8460 w 752308"/>
                <a:gd name="connsiteY5" fmla="*/ 0 h 4379026"/>
                <a:gd name="connsiteX0" fmla="*/ 8460 w 752308"/>
                <a:gd name="connsiteY0" fmla="*/ 0 h 4379026"/>
                <a:gd name="connsiteX1" fmla="*/ 752308 w 752308"/>
                <a:gd name="connsiteY1" fmla="*/ 0 h 4379026"/>
                <a:gd name="connsiteX2" fmla="*/ 752308 w 752308"/>
                <a:gd name="connsiteY2" fmla="*/ 4379026 h 4379026"/>
                <a:gd name="connsiteX3" fmla="*/ 8460 w 752308"/>
                <a:gd name="connsiteY3" fmla="*/ 4379026 h 4379026"/>
                <a:gd name="connsiteX4" fmla="*/ 0 w 752308"/>
                <a:gd name="connsiteY4" fmla="*/ 3453141 h 4379026"/>
                <a:gd name="connsiteX5" fmla="*/ 0 w 752308"/>
                <a:gd name="connsiteY5" fmla="*/ 2404270 h 4379026"/>
                <a:gd name="connsiteX6" fmla="*/ 8460 w 752308"/>
                <a:gd name="connsiteY6" fmla="*/ 0 h 4379026"/>
                <a:gd name="connsiteX0" fmla="*/ 8460 w 752308"/>
                <a:gd name="connsiteY0" fmla="*/ 0 h 4379026"/>
                <a:gd name="connsiteX1" fmla="*/ 752308 w 752308"/>
                <a:gd name="connsiteY1" fmla="*/ 0 h 4379026"/>
                <a:gd name="connsiteX2" fmla="*/ 752308 w 752308"/>
                <a:gd name="connsiteY2" fmla="*/ 4379026 h 4379026"/>
                <a:gd name="connsiteX3" fmla="*/ 8460 w 752308"/>
                <a:gd name="connsiteY3" fmla="*/ 4379026 h 4379026"/>
                <a:gd name="connsiteX4" fmla="*/ 497541 w 752308"/>
                <a:gd name="connsiteY4" fmla="*/ 2410994 h 4379026"/>
                <a:gd name="connsiteX5" fmla="*/ 0 w 752308"/>
                <a:gd name="connsiteY5" fmla="*/ 2404270 h 4379026"/>
                <a:gd name="connsiteX6" fmla="*/ 8460 w 752308"/>
                <a:gd name="connsiteY6" fmla="*/ 0 h 4379026"/>
                <a:gd name="connsiteX0" fmla="*/ 8460 w 752308"/>
                <a:gd name="connsiteY0" fmla="*/ 0 h 4379026"/>
                <a:gd name="connsiteX1" fmla="*/ 752308 w 752308"/>
                <a:gd name="connsiteY1" fmla="*/ 0 h 4379026"/>
                <a:gd name="connsiteX2" fmla="*/ 752308 w 752308"/>
                <a:gd name="connsiteY2" fmla="*/ 4379026 h 4379026"/>
                <a:gd name="connsiteX3" fmla="*/ 492554 w 752308"/>
                <a:gd name="connsiteY3" fmla="*/ 4379026 h 4379026"/>
                <a:gd name="connsiteX4" fmla="*/ 497541 w 752308"/>
                <a:gd name="connsiteY4" fmla="*/ 2410994 h 4379026"/>
                <a:gd name="connsiteX5" fmla="*/ 0 w 752308"/>
                <a:gd name="connsiteY5" fmla="*/ 2404270 h 4379026"/>
                <a:gd name="connsiteX6" fmla="*/ 8460 w 752308"/>
                <a:gd name="connsiteY6" fmla="*/ 0 h 4379026"/>
                <a:gd name="connsiteX0" fmla="*/ 8460 w 752308"/>
                <a:gd name="connsiteY0" fmla="*/ 0 h 4379026"/>
                <a:gd name="connsiteX1" fmla="*/ 752308 w 752308"/>
                <a:gd name="connsiteY1" fmla="*/ 0 h 4379026"/>
                <a:gd name="connsiteX2" fmla="*/ 752308 w 752308"/>
                <a:gd name="connsiteY2" fmla="*/ 4379026 h 4379026"/>
                <a:gd name="connsiteX3" fmla="*/ 492554 w 752308"/>
                <a:gd name="connsiteY3" fmla="*/ 4379026 h 4379026"/>
                <a:gd name="connsiteX4" fmla="*/ 497541 w 752308"/>
                <a:gd name="connsiteY4" fmla="*/ 2404270 h 4379026"/>
                <a:gd name="connsiteX5" fmla="*/ 0 w 752308"/>
                <a:gd name="connsiteY5" fmla="*/ 2404270 h 4379026"/>
                <a:gd name="connsiteX6" fmla="*/ 8460 w 752308"/>
                <a:gd name="connsiteY6" fmla="*/ 0 h 4379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2308" h="4379026">
                  <a:moveTo>
                    <a:pt x="8460" y="0"/>
                  </a:moveTo>
                  <a:lnTo>
                    <a:pt x="752308" y="0"/>
                  </a:lnTo>
                  <a:lnTo>
                    <a:pt x="752308" y="4379026"/>
                  </a:lnTo>
                  <a:lnTo>
                    <a:pt x="492554" y="4379026"/>
                  </a:lnTo>
                  <a:cubicBezTo>
                    <a:pt x="494216" y="3723015"/>
                    <a:pt x="495879" y="3060281"/>
                    <a:pt x="497541" y="2404270"/>
                  </a:cubicBezTo>
                  <a:lnTo>
                    <a:pt x="0" y="2404270"/>
                  </a:lnTo>
                  <a:lnTo>
                    <a:pt x="8460" y="0"/>
                  </a:lnTo>
                  <a:close/>
                </a:path>
              </a:pathLst>
            </a:custGeom>
            <a:solidFill>
              <a:srgbClr val="DA291C">
                <a:alpha val="60000"/>
              </a:srgb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pic>
          <p:nvPicPr>
            <p:cNvPr id="136" name="Afbeelding 13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25918" y="2701521"/>
              <a:ext cx="522551" cy="413784"/>
            </a:xfrm>
            <a:prstGeom prst="rect">
              <a:avLst/>
            </a:prstGeom>
          </p:spPr>
        </p:pic>
        <p:sp>
          <p:nvSpPr>
            <p:cNvPr id="137" name="Tekstvak 136"/>
            <p:cNvSpPr txBox="1"/>
            <p:nvPr/>
          </p:nvSpPr>
          <p:spPr>
            <a:xfrm>
              <a:off x="7719298" y="3144042"/>
              <a:ext cx="677626" cy="1914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700" dirty="0">
                  <a:solidFill>
                    <a:schemeClr val="bg1"/>
                  </a:solidFill>
                </a:rPr>
                <a:t>Test &amp; Validate</a:t>
              </a:r>
              <a:br>
                <a:rPr lang="en-GB" sz="700" dirty="0">
                  <a:solidFill>
                    <a:schemeClr val="bg1"/>
                  </a:solidFill>
                </a:rPr>
              </a:br>
              <a:r>
                <a:rPr lang="en-GB" sz="700" dirty="0">
                  <a:solidFill>
                    <a:schemeClr val="bg1"/>
                  </a:solidFill>
                </a:rPr>
                <a:t>Solution</a:t>
              </a:r>
            </a:p>
          </p:txBody>
        </p:sp>
        <p:sp>
          <p:nvSpPr>
            <p:cNvPr id="138" name="Rechthoek 137"/>
            <p:cNvSpPr/>
            <p:nvPr/>
          </p:nvSpPr>
          <p:spPr>
            <a:xfrm>
              <a:off x="7726189" y="2196584"/>
              <a:ext cx="693144" cy="154714"/>
            </a:xfrm>
            <a:prstGeom prst="rect">
              <a:avLst/>
            </a:prstGeom>
            <a:solidFill>
              <a:srgbClr val="DA291C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800">
                  <a:solidFill>
                    <a:schemeClr val="bg1"/>
                  </a:solidFill>
                </a:rPr>
                <a:t>CERTIFY</a:t>
              </a: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Rechthoek 139"/>
            <p:cNvSpPr/>
            <p:nvPr/>
          </p:nvSpPr>
          <p:spPr>
            <a:xfrm>
              <a:off x="3616554" y="3957302"/>
              <a:ext cx="4053449" cy="144140"/>
            </a:xfrm>
            <a:prstGeom prst="rect">
              <a:avLst/>
            </a:prstGeom>
            <a:gradFill flip="none" rotWithShape="1">
              <a:gsLst>
                <a:gs pos="0">
                  <a:srgbClr val="0097A9"/>
                </a:gs>
                <a:gs pos="100000">
                  <a:srgbClr val="43B02A"/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800" dirty="0">
                  <a:solidFill>
                    <a:schemeClr val="bg1"/>
                  </a:solidFill>
                </a:rPr>
                <a:t>PREPARE &amp; EXECUTION</a:t>
              </a: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grpSp>
          <p:nvGrpSpPr>
            <p:cNvPr id="141" name="Groeperen 140"/>
            <p:cNvGrpSpPr/>
            <p:nvPr/>
          </p:nvGrpSpPr>
          <p:grpSpPr>
            <a:xfrm>
              <a:off x="6251558" y="3918364"/>
              <a:ext cx="256979" cy="241393"/>
              <a:chOff x="4906539" y="6246638"/>
              <a:chExt cx="256916" cy="250897"/>
            </a:xfrm>
          </p:grpSpPr>
          <p:sp>
            <p:nvSpPr>
              <p:cNvPr id="142" name="Ovaal 141"/>
              <p:cNvSpPr/>
              <p:nvPr/>
            </p:nvSpPr>
            <p:spPr>
              <a:xfrm>
                <a:off x="4906539" y="6246638"/>
                <a:ext cx="256916" cy="250897"/>
              </a:xfrm>
              <a:prstGeom prst="ellips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3" name="Tekstvak 142"/>
              <p:cNvSpPr txBox="1"/>
              <p:nvPr/>
            </p:nvSpPr>
            <p:spPr>
              <a:xfrm>
                <a:off x="4920939" y="6274581"/>
                <a:ext cx="214032" cy="180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&lt;40h</a:t>
                </a:r>
              </a:p>
            </p:txBody>
          </p:sp>
        </p:grpSp>
        <p:sp>
          <p:nvSpPr>
            <p:cNvPr id="150" name="Rechthoek 149"/>
            <p:cNvSpPr/>
            <p:nvPr/>
          </p:nvSpPr>
          <p:spPr>
            <a:xfrm>
              <a:off x="5912742" y="4865020"/>
              <a:ext cx="1099012" cy="808679"/>
            </a:xfrm>
            <a:prstGeom prst="rect">
              <a:avLst/>
            </a:prstGeom>
            <a:gradFill>
              <a:gsLst>
                <a:gs pos="55000">
                  <a:srgbClr val="43B02A"/>
                </a:gs>
                <a:gs pos="100000">
                  <a:srgbClr val="DA291C"/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grpSp>
          <p:nvGrpSpPr>
            <p:cNvPr id="151" name="Groeperen 150"/>
            <p:cNvGrpSpPr/>
            <p:nvPr/>
          </p:nvGrpSpPr>
          <p:grpSpPr>
            <a:xfrm>
              <a:off x="7057607" y="5766274"/>
              <a:ext cx="1361726" cy="503050"/>
              <a:chOff x="6364581" y="5030682"/>
              <a:chExt cx="1299499" cy="565991"/>
            </a:xfrm>
          </p:grpSpPr>
          <p:grpSp>
            <p:nvGrpSpPr>
              <p:cNvPr id="193" name="Groeperen 192"/>
              <p:cNvGrpSpPr/>
              <p:nvPr/>
            </p:nvGrpSpPr>
            <p:grpSpPr>
              <a:xfrm>
                <a:off x="6364581" y="5047905"/>
                <a:ext cx="1299499" cy="548768"/>
                <a:chOff x="2454048" y="5712629"/>
                <a:chExt cx="1299499" cy="548768"/>
              </a:xfrm>
            </p:grpSpPr>
            <p:sp>
              <p:nvSpPr>
                <p:cNvPr id="199" name="Gebogen pijl 198"/>
                <p:cNvSpPr/>
                <p:nvPr/>
              </p:nvSpPr>
              <p:spPr>
                <a:xfrm rot="5400000">
                  <a:off x="3117523" y="5908055"/>
                  <a:ext cx="190662" cy="108039"/>
                </a:xfrm>
                <a:prstGeom prst="bentArrow">
                  <a:avLst>
                    <a:gd name="adj1" fmla="val 25000"/>
                    <a:gd name="adj2" fmla="val 25000"/>
                    <a:gd name="adj3" fmla="val 25000"/>
                    <a:gd name="adj4" fmla="val 87500"/>
                  </a:avLst>
                </a:prstGeom>
                <a:solidFill>
                  <a:srgbClr val="FF0000"/>
                </a:solidFill>
                <a:ln w="12700"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marR="0" indent="-180975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buFont typeface="Arial" panose="020B0604020202020204" pitchFamily="34" charset="0"/>
                    <a:buChar char="•"/>
                    <a:tabLst/>
                  </a:pPr>
                  <a:endPara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00" name="Rechte verbindingslijn met pijl 199"/>
                <p:cNvCxnSpPr/>
                <p:nvPr/>
              </p:nvCxnSpPr>
              <p:spPr>
                <a:xfrm>
                  <a:off x="2454048" y="5848911"/>
                  <a:ext cx="1016306" cy="20404"/>
                </a:xfrm>
                <a:prstGeom prst="straightConnector1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Tekstvak 200"/>
                <p:cNvSpPr txBox="1"/>
                <p:nvPr/>
              </p:nvSpPr>
              <p:spPr>
                <a:xfrm>
                  <a:off x="2933343" y="5712629"/>
                  <a:ext cx="820204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R="0" algn="ctr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r>
                    <a:rPr kumimoji="0" lang="en-GB" sz="7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Continue</a:t>
                  </a:r>
                </a:p>
              </p:txBody>
            </p:sp>
            <p:sp>
              <p:nvSpPr>
                <p:cNvPr id="202" name="Tekstvak 201"/>
                <p:cNvSpPr txBox="1"/>
                <p:nvPr/>
              </p:nvSpPr>
              <p:spPr>
                <a:xfrm>
                  <a:off x="2822818" y="6045953"/>
                  <a:ext cx="82020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R="0" algn="ctr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r>
                    <a:rPr kumimoji="0" lang="en-GB" sz="7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Stop</a:t>
                  </a:r>
                  <a:br>
                    <a:rPr kumimoji="0" lang="en-GB" sz="7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</a:br>
                  <a:r>
                    <a:rPr kumimoji="0" lang="en-GB" sz="7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Iterate</a:t>
                  </a:r>
                </a:p>
              </p:txBody>
            </p:sp>
          </p:grpSp>
          <p:grpSp>
            <p:nvGrpSpPr>
              <p:cNvPr id="194" name="Groeperen 193"/>
              <p:cNvGrpSpPr/>
              <p:nvPr/>
            </p:nvGrpSpPr>
            <p:grpSpPr>
              <a:xfrm>
                <a:off x="6450634" y="5030682"/>
                <a:ext cx="599885" cy="253772"/>
                <a:chOff x="6156410" y="5751930"/>
                <a:chExt cx="599885" cy="253772"/>
              </a:xfrm>
            </p:grpSpPr>
            <p:sp>
              <p:nvSpPr>
                <p:cNvPr id="195" name="Ovaal 194"/>
                <p:cNvSpPr/>
                <p:nvPr/>
              </p:nvSpPr>
              <p:spPr>
                <a:xfrm>
                  <a:off x="6156410" y="5754805"/>
                  <a:ext cx="256916" cy="250897"/>
                </a:xfrm>
                <a:prstGeom prst="ellips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marR="0" indent="-180975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buFont typeface="Arial" panose="020B0604020202020204" pitchFamily="34" charset="0"/>
                    <a:buChar char="•"/>
                    <a:tabLst/>
                  </a:pPr>
                  <a:endPara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Ovaal 195"/>
                <p:cNvSpPr/>
                <p:nvPr/>
              </p:nvSpPr>
              <p:spPr>
                <a:xfrm>
                  <a:off x="6499379" y="5752177"/>
                  <a:ext cx="256916" cy="250897"/>
                </a:xfrm>
                <a:prstGeom prst="ellips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marR="0" indent="-180975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buFont typeface="Arial" panose="020B0604020202020204" pitchFamily="34" charset="0"/>
                    <a:buChar char="•"/>
                    <a:tabLst/>
                  </a:pPr>
                  <a:endPara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Ovaal 196"/>
                <p:cNvSpPr/>
                <p:nvPr/>
              </p:nvSpPr>
              <p:spPr>
                <a:xfrm>
                  <a:off x="6335405" y="5751930"/>
                  <a:ext cx="256916" cy="250897"/>
                </a:xfrm>
                <a:prstGeom prst="ellips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marR="0" indent="-180975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buFont typeface="Arial" panose="020B0604020202020204" pitchFamily="34" charset="0"/>
                    <a:buChar char="•"/>
                    <a:tabLst/>
                  </a:pPr>
                  <a:endPara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Tekstvak 197"/>
                <p:cNvSpPr txBox="1"/>
                <p:nvPr/>
              </p:nvSpPr>
              <p:spPr>
                <a:xfrm>
                  <a:off x="6231655" y="5792993"/>
                  <a:ext cx="455804" cy="1667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R="0" algn="ctr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r>
                    <a:rPr lang="en-GB" sz="600" dirty="0">
                      <a:solidFill>
                        <a:prstClr val="black"/>
                      </a:solidFill>
                    </a:rPr>
                    <a:t>1</a:t>
                  </a:r>
                  <a:r>
                    <a:rPr kumimoji="0" lang="en-GB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-6</a:t>
                  </a:r>
                  <a:r>
                    <a:rPr lang="en-GB" sz="600" noProof="0" dirty="0">
                      <a:solidFill>
                        <a:prstClr val="black"/>
                      </a:solidFill>
                    </a:rPr>
                    <a:t> </a:t>
                  </a:r>
                  <a:r>
                    <a:rPr lang="en-GB" sz="600" dirty="0">
                      <a:solidFill>
                        <a:prstClr val="black"/>
                      </a:solidFill>
                    </a:rPr>
                    <a:t>Sprints</a:t>
                  </a:r>
                  <a:endParaRPr kumimoji="0" lang="en-GB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52" name="Groeperen 151"/>
            <p:cNvGrpSpPr/>
            <p:nvPr/>
          </p:nvGrpSpPr>
          <p:grpSpPr>
            <a:xfrm>
              <a:off x="5953563" y="5778986"/>
              <a:ext cx="1297799" cy="472169"/>
              <a:chOff x="4920258" y="5720830"/>
              <a:chExt cx="1238494" cy="531246"/>
            </a:xfrm>
          </p:grpSpPr>
          <p:grpSp>
            <p:nvGrpSpPr>
              <p:cNvPr id="186" name="Groeperen 185"/>
              <p:cNvGrpSpPr/>
              <p:nvPr/>
            </p:nvGrpSpPr>
            <p:grpSpPr>
              <a:xfrm>
                <a:off x="4920258" y="5720830"/>
                <a:ext cx="1238494" cy="531246"/>
                <a:chOff x="2508335" y="5730151"/>
                <a:chExt cx="1238494" cy="531246"/>
              </a:xfrm>
            </p:grpSpPr>
            <p:sp>
              <p:nvSpPr>
                <p:cNvPr id="189" name="Gebogen pijl 188"/>
                <p:cNvSpPr/>
                <p:nvPr/>
              </p:nvSpPr>
              <p:spPr>
                <a:xfrm rot="5400000">
                  <a:off x="3117523" y="5908055"/>
                  <a:ext cx="190662" cy="108039"/>
                </a:xfrm>
                <a:prstGeom prst="bentArrow">
                  <a:avLst>
                    <a:gd name="adj1" fmla="val 25000"/>
                    <a:gd name="adj2" fmla="val 25000"/>
                    <a:gd name="adj3" fmla="val 25000"/>
                    <a:gd name="adj4" fmla="val 87500"/>
                  </a:avLst>
                </a:prstGeom>
                <a:solidFill>
                  <a:srgbClr val="FF0000"/>
                </a:solidFill>
                <a:ln w="12700"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marR="0" indent="-180975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buFont typeface="Arial" panose="020B0604020202020204" pitchFamily="34" charset="0"/>
                    <a:buChar char="•"/>
                    <a:tabLst/>
                  </a:pPr>
                  <a:endPara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90" name="Rechte verbindingslijn met pijl 189"/>
                <p:cNvCxnSpPr/>
                <p:nvPr/>
              </p:nvCxnSpPr>
              <p:spPr>
                <a:xfrm>
                  <a:off x="2508335" y="5880201"/>
                  <a:ext cx="962019" cy="0"/>
                </a:xfrm>
                <a:prstGeom prst="straightConnector1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Tekstvak 190"/>
                <p:cNvSpPr txBox="1"/>
                <p:nvPr/>
              </p:nvSpPr>
              <p:spPr>
                <a:xfrm>
                  <a:off x="2926625" y="5730151"/>
                  <a:ext cx="820204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R="0" algn="ctr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r>
                    <a:rPr kumimoji="0" lang="en-GB" sz="7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Continue</a:t>
                  </a:r>
                </a:p>
              </p:txBody>
            </p:sp>
            <p:sp>
              <p:nvSpPr>
                <p:cNvPr id="192" name="Tekstvak 191"/>
                <p:cNvSpPr txBox="1"/>
                <p:nvPr/>
              </p:nvSpPr>
              <p:spPr>
                <a:xfrm>
                  <a:off x="2822818" y="6045953"/>
                  <a:ext cx="82020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R="0" algn="ctr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r>
                    <a:rPr kumimoji="0" lang="en-GB" sz="7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Stop</a:t>
                  </a:r>
                  <a:br>
                    <a:rPr kumimoji="0" lang="en-GB" sz="7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</a:br>
                  <a:r>
                    <a:rPr kumimoji="0" lang="en-GB" sz="7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Iterate</a:t>
                  </a:r>
                </a:p>
              </p:txBody>
            </p:sp>
          </p:grpSp>
          <p:sp>
            <p:nvSpPr>
              <p:cNvPr id="187" name="Ovaal 186"/>
              <p:cNvSpPr/>
              <p:nvPr/>
            </p:nvSpPr>
            <p:spPr>
              <a:xfrm>
                <a:off x="5125626" y="5752439"/>
                <a:ext cx="256916" cy="250897"/>
              </a:xfrm>
              <a:prstGeom prst="ellips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8" name="Tekstvak 187"/>
              <p:cNvSpPr txBox="1"/>
              <p:nvPr/>
            </p:nvSpPr>
            <p:spPr>
              <a:xfrm>
                <a:off x="5173562" y="5793822"/>
                <a:ext cx="164986" cy="1667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lang="en-GB" sz="600" dirty="0">
                    <a:solidFill>
                      <a:prstClr val="black"/>
                    </a:solidFill>
                  </a:rPr>
                  <a:t>48</a:t>
                </a:r>
                <a:r>
                  <a:rPr kumimoji="0" lang="en-GB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h</a:t>
                </a:r>
              </a:p>
            </p:txBody>
          </p:sp>
        </p:grpSp>
        <p:sp>
          <p:nvSpPr>
            <p:cNvPr id="153" name="Rechthoek 152"/>
            <p:cNvSpPr/>
            <p:nvPr/>
          </p:nvSpPr>
          <p:spPr>
            <a:xfrm>
              <a:off x="5910480" y="4578253"/>
              <a:ext cx="1108509" cy="240159"/>
            </a:xfrm>
            <a:prstGeom prst="rect">
              <a:avLst/>
            </a:prstGeom>
            <a:solidFill>
              <a:srgbClr val="43B02A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700" dirty="0">
                  <a:solidFill>
                    <a:schemeClr val="bg1"/>
                  </a:solidFill>
                </a:rPr>
                <a:t>Hack a Concept</a:t>
              </a:r>
              <a:endPara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Rechthoek 153"/>
            <p:cNvSpPr/>
            <p:nvPr/>
          </p:nvSpPr>
          <p:spPr>
            <a:xfrm>
              <a:off x="7073703" y="4880493"/>
              <a:ext cx="1084588" cy="785733"/>
            </a:xfrm>
            <a:prstGeom prst="rect">
              <a:avLst/>
            </a:prstGeom>
            <a:gradFill flip="none" rotWithShape="1">
              <a:gsLst>
                <a:gs pos="58000">
                  <a:srgbClr val="43B02A"/>
                </a:gs>
                <a:gs pos="100000">
                  <a:srgbClr val="DA291C"/>
                </a:gs>
              </a:gsLst>
              <a:lin ang="5400000" scaled="1"/>
              <a:tileRect/>
            </a:gra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Tekstvak 154"/>
            <p:cNvSpPr txBox="1"/>
            <p:nvPr/>
          </p:nvSpPr>
          <p:spPr>
            <a:xfrm>
              <a:off x="5956440" y="4929551"/>
              <a:ext cx="1081757" cy="2872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Clr>
                  <a:srgbClr val="44546A"/>
                </a:buClr>
              </a:pPr>
              <a:r>
                <a:rPr lang="en-GB" sz="700" dirty="0">
                  <a:solidFill>
                    <a:schemeClr val="bg1"/>
                  </a:solidFill>
                </a:rPr>
                <a:t>If we feel good about the idea, we use 48 hours to hack concept</a:t>
              </a:r>
              <a:endPara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Rechthoek 155"/>
            <p:cNvSpPr/>
            <p:nvPr/>
          </p:nvSpPr>
          <p:spPr>
            <a:xfrm>
              <a:off x="7080191" y="4578253"/>
              <a:ext cx="1074183" cy="240159"/>
            </a:xfrm>
            <a:prstGeom prst="rect">
              <a:avLst/>
            </a:prstGeom>
            <a:solidFill>
              <a:srgbClr val="43B02A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175"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</a:pPr>
              <a:endPara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Tekstvak 156"/>
            <p:cNvSpPr txBox="1"/>
            <p:nvPr/>
          </p:nvSpPr>
          <p:spPr>
            <a:xfrm>
              <a:off x="7118764" y="4903663"/>
              <a:ext cx="1018700" cy="4787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Clr>
                  <a:srgbClr val="44546A"/>
                </a:buClr>
              </a:pPr>
              <a:r>
                <a:rPr lang="en-GB" sz="700" dirty="0">
                  <a:solidFill>
                    <a:schemeClr val="bg1"/>
                  </a:solidFill>
                </a:rPr>
                <a:t>If we still feel good about the idea, we create the full until minimal service is ready</a:t>
              </a:r>
            </a:p>
          </p:txBody>
        </p:sp>
        <p:sp>
          <p:nvSpPr>
            <p:cNvPr id="158" name="Tekstvak 157"/>
            <p:cNvSpPr txBox="1"/>
            <p:nvPr/>
          </p:nvSpPr>
          <p:spPr>
            <a:xfrm>
              <a:off x="7073703" y="4653081"/>
              <a:ext cx="1063763" cy="957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Create</a:t>
              </a:r>
              <a:r>
                <a:rPr kumimoji="0" lang="en-GB" sz="700" b="0" i="0" u="none" strike="noStrike" kern="1200" cap="none" spc="0" normalizeH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a Service</a:t>
              </a:r>
              <a:endPara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59" name="Afbeelding 15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65466" y="5337493"/>
              <a:ext cx="556003" cy="334597"/>
            </a:xfrm>
            <a:prstGeom prst="rect">
              <a:avLst/>
            </a:prstGeom>
          </p:spPr>
        </p:pic>
        <p:pic>
          <p:nvPicPr>
            <p:cNvPr id="160" name="Afbeelding 159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07860" y="5273807"/>
              <a:ext cx="471432" cy="399859"/>
            </a:xfrm>
            <a:prstGeom prst="rect">
              <a:avLst/>
            </a:prstGeom>
          </p:spPr>
        </p:pic>
        <p:sp>
          <p:nvSpPr>
            <p:cNvPr id="161" name="Rechthoek 160"/>
            <p:cNvSpPr/>
            <p:nvPr/>
          </p:nvSpPr>
          <p:spPr>
            <a:xfrm>
              <a:off x="3603714" y="4865020"/>
              <a:ext cx="1099012" cy="808679"/>
            </a:xfrm>
            <a:prstGeom prst="rect">
              <a:avLst/>
            </a:prstGeom>
            <a:solidFill>
              <a:srgbClr val="0097A9">
                <a:alpha val="75000"/>
              </a:srgb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Rechthoek 161"/>
            <p:cNvSpPr/>
            <p:nvPr/>
          </p:nvSpPr>
          <p:spPr>
            <a:xfrm>
              <a:off x="3601452" y="4578253"/>
              <a:ext cx="1108509" cy="240159"/>
            </a:xfrm>
            <a:prstGeom prst="rect">
              <a:avLst/>
            </a:prstGeom>
            <a:solidFill>
              <a:srgbClr val="0097A9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700" dirty="0">
                  <a:solidFill>
                    <a:schemeClr val="bg1"/>
                  </a:solidFill>
                </a:rPr>
                <a:t>Push a Button</a:t>
              </a:r>
              <a:endPara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Rechthoek 162"/>
            <p:cNvSpPr/>
            <p:nvPr/>
          </p:nvSpPr>
          <p:spPr>
            <a:xfrm>
              <a:off x="4764674" y="4880493"/>
              <a:ext cx="1084588" cy="785733"/>
            </a:xfrm>
            <a:prstGeom prst="rect">
              <a:avLst/>
            </a:prstGeom>
            <a:solidFill>
              <a:srgbClr val="0097A9">
                <a:alpha val="75000"/>
              </a:srgb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Tekstvak 163"/>
            <p:cNvSpPr txBox="1"/>
            <p:nvPr/>
          </p:nvSpPr>
          <p:spPr>
            <a:xfrm>
              <a:off x="3632203" y="4929551"/>
              <a:ext cx="1081757" cy="2872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Clr>
                  <a:srgbClr val="44546A"/>
                </a:buClr>
              </a:pPr>
              <a:r>
                <a:rPr lang="en-GB" sz="700" dirty="0">
                  <a:solidFill>
                    <a:schemeClr val="bg1"/>
                  </a:solidFill>
                </a:rPr>
                <a:t>We come up with an idea or identify a problem.</a:t>
              </a:r>
            </a:p>
          </p:txBody>
        </p:sp>
        <p:sp>
          <p:nvSpPr>
            <p:cNvPr id="165" name="Rechthoek 164"/>
            <p:cNvSpPr/>
            <p:nvPr/>
          </p:nvSpPr>
          <p:spPr>
            <a:xfrm>
              <a:off x="4757012" y="4578253"/>
              <a:ext cx="1088332" cy="240159"/>
            </a:xfrm>
            <a:prstGeom prst="rect">
              <a:avLst/>
            </a:prstGeom>
            <a:solidFill>
              <a:srgbClr val="0097A9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175"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</a:pPr>
              <a:endPara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Tekstvak 165"/>
            <p:cNvSpPr txBox="1"/>
            <p:nvPr/>
          </p:nvSpPr>
          <p:spPr>
            <a:xfrm>
              <a:off x="4809736" y="4903663"/>
              <a:ext cx="101870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Clr>
                  <a:srgbClr val="44546A"/>
                </a:buClr>
              </a:pPr>
              <a:r>
                <a:rPr lang="en-GB" sz="700" dirty="0">
                  <a:solidFill>
                    <a:schemeClr val="bg1"/>
                  </a:solidFill>
                </a:rPr>
                <a:t>We use max 8 hours to capture and sketch the idea together</a:t>
              </a:r>
            </a:p>
          </p:txBody>
        </p:sp>
        <p:sp>
          <p:nvSpPr>
            <p:cNvPr id="167" name="Tekstvak 166"/>
            <p:cNvSpPr txBox="1"/>
            <p:nvPr/>
          </p:nvSpPr>
          <p:spPr>
            <a:xfrm>
              <a:off x="4764674" y="4653081"/>
              <a:ext cx="1063763" cy="957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Snap an Idea</a:t>
              </a:r>
            </a:p>
          </p:txBody>
        </p:sp>
        <p:pic>
          <p:nvPicPr>
            <p:cNvPr id="168" name="Afbeelding 167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63231" y="5287112"/>
              <a:ext cx="429603" cy="364381"/>
            </a:xfrm>
            <a:prstGeom prst="rect">
              <a:avLst/>
            </a:prstGeom>
          </p:spPr>
        </p:pic>
        <p:pic>
          <p:nvPicPr>
            <p:cNvPr id="169" name="Afbeelding 168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43517" y="5252970"/>
              <a:ext cx="472692" cy="400927"/>
            </a:xfrm>
            <a:prstGeom prst="rect">
              <a:avLst/>
            </a:prstGeom>
          </p:spPr>
        </p:pic>
        <p:grpSp>
          <p:nvGrpSpPr>
            <p:cNvPr id="170" name="Groeperen 169"/>
            <p:cNvGrpSpPr/>
            <p:nvPr/>
          </p:nvGrpSpPr>
          <p:grpSpPr>
            <a:xfrm>
              <a:off x="4836184" y="5778652"/>
              <a:ext cx="1297799" cy="472169"/>
              <a:chOff x="4920258" y="5720830"/>
              <a:chExt cx="1238494" cy="531246"/>
            </a:xfrm>
          </p:grpSpPr>
          <p:grpSp>
            <p:nvGrpSpPr>
              <p:cNvPr id="179" name="Groeperen 178"/>
              <p:cNvGrpSpPr/>
              <p:nvPr/>
            </p:nvGrpSpPr>
            <p:grpSpPr>
              <a:xfrm>
                <a:off x="4920258" y="5720830"/>
                <a:ext cx="1238494" cy="531246"/>
                <a:chOff x="2508335" y="5730151"/>
                <a:chExt cx="1238494" cy="531246"/>
              </a:xfrm>
            </p:grpSpPr>
            <p:sp>
              <p:nvSpPr>
                <p:cNvPr id="182" name="Gebogen pijl 181"/>
                <p:cNvSpPr/>
                <p:nvPr/>
              </p:nvSpPr>
              <p:spPr>
                <a:xfrm rot="5400000">
                  <a:off x="3117523" y="5908055"/>
                  <a:ext cx="190662" cy="108039"/>
                </a:xfrm>
                <a:prstGeom prst="bentArrow">
                  <a:avLst>
                    <a:gd name="adj1" fmla="val 25000"/>
                    <a:gd name="adj2" fmla="val 25000"/>
                    <a:gd name="adj3" fmla="val 25000"/>
                    <a:gd name="adj4" fmla="val 87500"/>
                  </a:avLst>
                </a:prstGeom>
                <a:solidFill>
                  <a:srgbClr val="FF0000"/>
                </a:solidFill>
                <a:ln w="12700"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marR="0" indent="-180975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buFont typeface="Arial" panose="020B0604020202020204" pitchFamily="34" charset="0"/>
                    <a:buChar char="•"/>
                    <a:tabLst/>
                  </a:pPr>
                  <a:endPara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83" name="Rechte verbindingslijn met pijl 182"/>
                <p:cNvCxnSpPr/>
                <p:nvPr/>
              </p:nvCxnSpPr>
              <p:spPr>
                <a:xfrm>
                  <a:off x="2508335" y="5880201"/>
                  <a:ext cx="962019" cy="0"/>
                </a:xfrm>
                <a:prstGeom prst="straightConnector1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4" name="Tekstvak 183"/>
                <p:cNvSpPr txBox="1"/>
                <p:nvPr/>
              </p:nvSpPr>
              <p:spPr>
                <a:xfrm>
                  <a:off x="2926625" y="5730151"/>
                  <a:ext cx="820204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R="0" algn="ctr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r>
                    <a:rPr kumimoji="0" lang="en-GB" sz="7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Continue</a:t>
                  </a:r>
                </a:p>
              </p:txBody>
            </p:sp>
            <p:sp>
              <p:nvSpPr>
                <p:cNvPr id="185" name="Tekstvak 184"/>
                <p:cNvSpPr txBox="1"/>
                <p:nvPr/>
              </p:nvSpPr>
              <p:spPr>
                <a:xfrm>
                  <a:off x="2822818" y="6045953"/>
                  <a:ext cx="82020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R="0" algn="ctr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r>
                    <a:rPr kumimoji="0" lang="en-GB" sz="7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Stop</a:t>
                  </a:r>
                  <a:br>
                    <a:rPr kumimoji="0" lang="en-GB" sz="7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</a:br>
                  <a:r>
                    <a:rPr kumimoji="0" lang="en-GB" sz="7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Iterate</a:t>
                  </a:r>
                </a:p>
              </p:txBody>
            </p:sp>
          </p:grpSp>
          <p:sp>
            <p:nvSpPr>
              <p:cNvPr id="180" name="Ovaal 179"/>
              <p:cNvSpPr/>
              <p:nvPr/>
            </p:nvSpPr>
            <p:spPr>
              <a:xfrm>
                <a:off x="5125626" y="5752439"/>
                <a:ext cx="256916" cy="250897"/>
              </a:xfrm>
              <a:prstGeom prst="ellips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1" name="Tekstvak 180"/>
              <p:cNvSpPr txBox="1"/>
              <p:nvPr/>
            </p:nvSpPr>
            <p:spPr>
              <a:xfrm>
                <a:off x="5173562" y="5793822"/>
                <a:ext cx="164986" cy="1667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lang="en-GB" sz="600" dirty="0">
                    <a:solidFill>
                      <a:prstClr val="black"/>
                    </a:solidFill>
                  </a:rPr>
                  <a:t>8</a:t>
                </a:r>
                <a:r>
                  <a:rPr kumimoji="0" lang="en-GB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h</a:t>
                </a:r>
              </a:p>
            </p:txBody>
          </p:sp>
        </p:grpSp>
        <p:grpSp>
          <p:nvGrpSpPr>
            <p:cNvPr id="171" name="Groeperen 170"/>
            <p:cNvGrpSpPr/>
            <p:nvPr/>
          </p:nvGrpSpPr>
          <p:grpSpPr>
            <a:xfrm>
              <a:off x="3666508" y="5778652"/>
              <a:ext cx="1297799" cy="472169"/>
              <a:chOff x="4920258" y="5720830"/>
              <a:chExt cx="1238494" cy="531246"/>
            </a:xfrm>
          </p:grpSpPr>
          <p:grpSp>
            <p:nvGrpSpPr>
              <p:cNvPr id="173" name="Groeperen 172"/>
              <p:cNvGrpSpPr/>
              <p:nvPr/>
            </p:nvGrpSpPr>
            <p:grpSpPr>
              <a:xfrm>
                <a:off x="4920258" y="5720830"/>
                <a:ext cx="1238494" cy="531246"/>
                <a:chOff x="2508335" y="5730151"/>
                <a:chExt cx="1238494" cy="531246"/>
              </a:xfrm>
            </p:grpSpPr>
            <p:sp>
              <p:nvSpPr>
                <p:cNvPr id="175" name="Gebogen pijl 174"/>
                <p:cNvSpPr/>
                <p:nvPr/>
              </p:nvSpPr>
              <p:spPr>
                <a:xfrm rot="5400000">
                  <a:off x="3117523" y="5908055"/>
                  <a:ext cx="190662" cy="108039"/>
                </a:xfrm>
                <a:prstGeom prst="bentArrow">
                  <a:avLst>
                    <a:gd name="adj1" fmla="val 25000"/>
                    <a:gd name="adj2" fmla="val 25000"/>
                    <a:gd name="adj3" fmla="val 25000"/>
                    <a:gd name="adj4" fmla="val 87500"/>
                  </a:avLst>
                </a:prstGeom>
                <a:solidFill>
                  <a:srgbClr val="FF0000"/>
                </a:solidFill>
                <a:ln w="12700"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marR="0" indent="-180975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buFont typeface="Arial" panose="020B0604020202020204" pitchFamily="34" charset="0"/>
                    <a:buChar char="•"/>
                    <a:tabLst/>
                  </a:pPr>
                  <a:endPara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76" name="Rechte verbindingslijn met pijl 175"/>
                <p:cNvCxnSpPr/>
                <p:nvPr/>
              </p:nvCxnSpPr>
              <p:spPr>
                <a:xfrm>
                  <a:off x="2508335" y="5880201"/>
                  <a:ext cx="962019" cy="0"/>
                </a:xfrm>
                <a:prstGeom prst="straightConnector1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Tekstvak 176"/>
                <p:cNvSpPr txBox="1"/>
                <p:nvPr/>
              </p:nvSpPr>
              <p:spPr>
                <a:xfrm>
                  <a:off x="2926625" y="5730151"/>
                  <a:ext cx="820204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R="0" algn="ctr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r>
                    <a:rPr kumimoji="0" lang="en-GB" sz="7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Continue</a:t>
                  </a:r>
                </a:p>
              </p:txBody>
            </p:sp>
            <p:sp>
              <p:nvSpPr>
                <p:cNvPr id="178" name="Tekstvak 177"/>
                <p:cNvSpPr txBox="1"/>
                <p:nvPr/>
              </p:nvSpPr>
              <p:spPr>
                <a:xfrm>
                  <a:off x="2822818" y="6045953"/>
                  <a:ext cx="82020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R="0" algn="ctr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r>
                    <a:rPr kumimoji="0" lang="en-GB" sz="7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Stop</a:t>
                  </a:r>
                  <a:br>
                    <a:rPr kumimoji="0" lang="en-GB" sz="7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</a:br>
                  <a:r>
                    <a:rPr kumimoji="0" lang="en-GB" sz="7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Iterate</a:t>
                  </a:r>
                </a:p>
              </p:txBody>
            </p:sp>
          </p:grpSp>
          <p:sp>
            <p:nvSpPr>
              <p:cNvPr id="174" name="Ovaal 173"/>
              <p:cNvSpPr/>
              <p:nvPr/>
            </p:nvSpPr>
            <p:spPr>
              <a:xfrm>
                <a:off x="5125626" y="5752439"/>
                <a:ext cx="256916" cy="250897"/>
              </a:xfrm>
              <a:prstGeom prst="ellips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pic>
          <p:nvPicPr>
            <p:cNvPr id="172" name="Afbeelding 171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82502" y="5809074"/>
              <a:ext cx="272829" cy="231407"/>
            </a:xfrm>
            <a:prstGeom prst="rect">
              <a:avLst/>
            </a:prstGeom>
          </p:spPr>
        </p:pic>
        <p:grpSp>
          <p:nvGrpSpPr>
            <p:cNvPr id="204" name="Groeperen 203"/>
            <p:cNvGrpSpPr/>
            <p:nvPr/>
          </p:nvGrpSpPr>
          <p:grpSpPr>
            <a:xfrm>
              <a:off x="2290164" y="1657471"/>
              <a:ext cx="768042" cy="388237"/>
              <a:chOff x="3018200" y="1172278"/>
              <a:chExt cx="820204" cy="436813"/>
            </a:xfrm>
          </p:grpSpPr>
          <p:sp>
            <p:nvSpPr>
              <p:cNvPr id="205" name="Rechthoek 204"/>
              <p:cNvSpPr/>
              <p:nvPr/>
            </p:nvSpPr>
            <p:spPr>
              <a:xfrm>
                <a:off x="3312377" y="1172278"/>
                <a:ext cx="209396" cy="203314"/>
              </a:xfrm>
              <a:prstGeom prst="rect">
                <a:avLst/>
              </a:prstGeom>
              <a:ln w="19050"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6" name="Tekstvak 205"/>
              <p:cNvSpPr txBox="1"/>
              <p:nvPr/>
            </p:nvSpPr>
            <p:spPr>
              <a:xfrm>
                <a:off x="3312377" y="1213983"/>
                <a:ext cx="20939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G-0</a:t>
                </a:r>
              </a:p>
            </p:txBody>
          </p:sp>
          <p:sp>
            <p:nvSpPr>
              <p:cNvPr id="207" name="Tekstvak 206"/>
              <p:cNvSpPr txBox="1"/>
              <p:nvPr/>
            </p:nvSpPr>
            <p:spPr>
              <a:xfrm>
                <a:off x="3018200" y="1393647"/>
                <a:ext cx="82020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Authorize</a:t>
                </a:r>
                <a:br>
                  <a:rPr kumimoji="0" lang="en-GB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</a:br>
                <a:r>
                  <a:rPr kumimoji="0" lang="en-GB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Incubation</a:t>
                </a:r>
              </a:p>
            </p:txBody>
          </p:sp>
        </p:grpSp>
        <p:sp>
          <p:nvSpPr>
            <p:cNvPr id="212" name="Rechthoek 211"/>
            <p:cNvSpPr/>
            <p:nvPr/>
          </p:nvSpPr>
          <p:spPr>
            <a:xfrm>
              <a:off x="10555967" y="2203951"/>
              <a:ext cx="877055" cy="4390648"/>
            </a:xfrm>
            <a:prstGeom prst="rect">
              <a:avLst/>
            </a:prstGeom>
            <a:solidFill>
              <a:srgbClr val="012169">
                <a:alpha val="42000"/>
              </a:srgb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lvl="0" indent="-1809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3" name="Rechthoek 212"/>
            <p:cNvSpPr/>
            <p:nvPr/>
          </p:nvSpPr>
          <p:spPr>
            <a:xfrm>
              <a:off x="10556203" y="2204811"/>
              <a:ext cx="879172" cy="133155"/>
            </a:xfrm>
            <a:prstGeom prst="rect">
              <a:avLst/>
            </a:prstGeom>
            <a:solidFill>
              <a:srgbClr val="012169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800" dirty="0">
                  <a:solidFill>
                    <a:schemeClr val="bg1"/>
                  </a:solidFill>
                </a:rPr>
                <a:t>ARCHIVE</a:t>
              </a: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Rechthoek 215"/>
            <p:cNvSpPr/>
            <p:nvPr/>
          </p:nvSpPr>
          <p:spPr>
            <a:xfrm>
              <a:off x="9873844" y="2197004"/>
              <a:ext cx="640281" cy="140961"/>
            </a:xfrm>
            <a:prstGeom prst="rect">
              <a:avLst/>
            </a:prstGeom>
            <a:solidFill>
              <a:srgbClr val="ED8B00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800" dirty="0">
                  <a:solidFill>
                    <a:schemeClr val="bg1"/>
                  </a:solidFill>
                </a:rPr>
                <a:t>SUPPORT</a:t>
              </a: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Rechthoek 216"/>
            <p:cNvSpPr/>
            <p:nvPr/>
          </p:nvSpPr>
          <p:spPr>
            <a:xfrm>
              <a:off x="9877330" y="2395425"/>
              <a:ext cx="634423" cy="240159"/>
            </a:xfrm>
            <a:prstGeom prst="rect">
              <a:avLst/>
            </a:prstGeom>
            <a:solidFill>
              <a:srgbClr val="ED8B00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44546A"/>
                </a:buClr>
              </a:pPr>
              <a:r>
                <a:rPr lang="en-GB" sz="700" dirty="0">
                  <a:solidFill>
                    <a:schemeClr val="bg1"/>
                  </a:solidFill>
                </a:rPr>
                <a:t>Realize</a:t>
              </a:r>
              <a:br>
                <a:rPr lang="en-GB" sz="700" dirty="0">
                  <a:solidFill>
                    <a:schemeClr val="bg1"/>
                  </a:solidFill>
                </a:rPr>
              </a:br>
              <a:r>
                <a:rPr lang="en-GB" sz="700" dirty="0">
                  <a:solidFill>
                    <a:schemeClr val="bg1"/>
                  </a:solidFill>
                </a:rPr>
                <a:t>Benefits</a:t>
              </a:r>
            </a:p>
          </p:txBody>
        </p:sp>
        <p:grpSp>
          <p:nvGrpSpPr>
            <p:cNvPr id="57" name="Groeperen 56"/>
            <p:cNvGrpSpPr/>
            <p:nvPr/>
          </p:nvGrpSpPr>
          <p:grpSpPr>
            <a:xfrm>
              <a:off x="9871478" y="3531520"/>
              <a:ext cx="651740" cy="685604"/>
              <a:chOff x="10199052" y="2297417"/>
              <a:chExt cx="696004" cy="771387"/>
            </a:xfrm>
            <a:solidFill>
              <a:srgbClr val="ED8B00"/>
            </a:solidFill>
          </p:grpSpPr>
          <p:sp>
            <p:nvSpPr>
              <p:cNvPr id="218" name="Rechthoek 217"/>
              <p:cNvSpPr/>
              <p:nvPr/>
            </p:nvSpPr>
            <p:spPr>
              <a:xfrm>
                <a:off x="10207662" y="2297417"/>
                <a:ext cx="677510" cy="771387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97" name="Afbeelding 96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297160" y="2328008"/>
                <a:ext cx="499906" cy="499906"/>
              </a:xfrm>
              <a:prstGeom prst="rect">
                <a:avLst/>
              </a:prstGeom>
              <a:grpFill/>
            </p:spPr>
          </p:pic>
          <p:sp>
            <p:nvSpPr>
              <p:cNvPr id="145" name="Tekstvak 144"/>
              <p:cNvSpPr txBox="1"/>
              <p:nvPr/>
            </p:nvSpPr>
            <p:spPr>
              <a:xfrm>
                <a:off x="10199052" y="2818003"/>
                <a:ext cx="696004" cy="2496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lang="en-GB" sz="700" dirty="0">
                    <a:solidFill>
                      <a:schemeClr val="bg1"/>
                    </a:solidFill>
                  </a:rPr>
                  <a:t>Service </a:t>
                </a:r>
                <a:br>
                  <a:rPr lang="en-GB" sz="700" dirty="0">
                    <a:solidFill>
                      <a:schemeClr val="bg1"/>
                    </a:solidFill>
                  </a:rPr>
                </a:br>
                <a:r>
                  <a:rPr lang="en-GB" sz="700" dirty="0">
                    <a:solidFill>
                      <a:schemeClr val="bg1"/>
                    </a:solidFill>
                  </a:rPr>
                  <a:t>Management</a:t>
                </a:r>
              </a:p>
            </p:txBody>
          </p:sp>
        </p:grpSp>
        <p:grpSp>
          <p:nvGrpSpPr>
            <p:cNvPr id="24" name="Groeperen 23"/>
            <p:cNvGrpSpPr/>
            <p:nvPr/>
          </p:nvGrpSpPr>
          <p:grpSpPr>
            <a:xfrm>
              <a:off x="9875275" y="2677127"/>
              <a:ext cx="634423" cy="698178"/>
              <a:chOff x="10196168" y="4548252"/>
              <a:chExt cx="677510" cy="785534"/>
            </a:xfrm>
            <a:solidFill>
              <a:srgbClr val="ED8B00"/>
            </a:solidFill>
          </p:grpSpPr>
          <p:sp>
            <p:nvSpPr>
              <p:cNvPr id="219" name="Rechthoek 218"/>
              <p:cNvSpPr/>
              <p:nvPr/>
            </p:nvSpPr>
            <p:spPr>
              <a:xfrm>
                <a:off x="10196168" y="4562399"/>
                <a:ext cx="677510" cy="771387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146" name="Afbeelding 145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203602" y="4548252"/>
                <a:ext cx="659179" cy="527343"/>
              </a:xfrm>
              <a:prstGeom prst="rect">
                <a:avLst/>
              </a:prstGeom>
              <a:grpFill/>
            </p:spPr>
          </p:pic>
          <p:sp>
            <p:nvSpPr>
              <p:cNvPr id="147" name="Tekstvak 146"/>
              <p:cNvSpPr txBox="1"/>
              <p:nvPr/>
            </p:nvSpPr>
            <p:spPr>
              <a:xfrm>
                <a:off x="10231807" y="5093804"/>
                <a:ext cx="598774" cy="21544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lang="en-GB" sz="700" dirty="0">
                    <a:solidFill>
                      <a:schemeClr val="bg1"/>
                    </a:solidFill>
                  </a:rPr>
                  <a:t>Service </a:t>
                </a:r>
                <a:br>
                  <a:rPr lang="en-GB" sz="700">
                    <a:solidFill>
                      <a:schemeClr val="bg1"/>
                    </a:solidFill>
                  </a:rPr>
                </a:br>
                <a:r>
                  <a:rPr lang="en-GB" sz="700">
                    <a:solidFill>
                      <a:schemeClr val="bg1"/>
                    </a:solidFill>
                  </a:rPr>
                  <a:t>Operation</a:t>
                </a:r>
                <a:endParaRPr lang="en-GB" sz="7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0" name="Rechthoek 219"/>
            <p:cNvSpPr/>
            <p:nvPr/>
          </p:nvSpPr>
          <p:spPr>
            <a:xfrm>
              <a:off x="10556806" y="2391683"/>
              <a:ext cx="873284" cy="240159"/>
            </a:xfrm>
            <a:prstGeom prst="rect">
              <a:avLst/>
            </a:prstGeom>
            <a:solidFill>
              <a:srgbClr val="012169"/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44546A"/>
                </a:buClr>
              </a:pPr>
              <a:r>
                <a:rPr lang="en-GB" sz="700" dirty="0">
                  <a:solidFill>
                    <a:schemeClr val="bg1"/>
                  </a:solidFill>
                </a:rPr>
                <a:t>Decommissioning</a:t>
              </a:r>
            </a:p>
          </p:txBody>
        </p:sp>
        <p:sp>
          <p:nvSpPr>
            <p:cNvPr id="222" name="Rechthoek 221"/>
            <p:cNvSpPr/>
            <p:nvPr/>
          </p:nvSpPr>
          <p:spPr>
            <a:xfrm>
              <a:off x="10554468" y="2694808"/>
              <a:ext cx="875621" cy="685604"/>
            </a:xfrm>
            <a:prstGeom prst="rect">
              <a:avLst/>
            </a:prstGeom>
            <a:solidFill>
              <a:srgbClr val="012169">
                <a:alpha val="74902"/>
              </a:srgb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Tekstvak 223"/>
            <p:cNvSpPr txBox="1"/>
            <p:nvPr/>
          </p:nvSpPr>
          <p:spPr>
            <a:xfrm>
              <a:off x="10587841" y="3153903"/>
              <a:ext cx="824092" cy="957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700" dirty="0">
                  <a:solidFill>
                    <a:schemeClr val="bg1"/>
                  </a:solidFill>
                </a:rPr>
                <a:t>Service Removal</a:t>
              </a:r>
            </a:p>
          </p:txBody>
        </p:sp>
        <p:grpSp>
          <p:nvGrpSpPr>
            <p:cNvPr id="225" name="Shape 731"/>
            <p:cNvGrpSpPr/>
            <p:nvPr/>
          </p:nvGrpSpPr>
          <p:grpSpPr>
            <a:xfrm>
              <a:off x="10860186" y="2762315"/>
              <a:ext cx="277102" cy="305206"/>
              <a:chOff x="6689325" y="2984125"/>
              <a:chExt cx="315425" cy="443300"/>
            </a:xfrm>
          </p:grpSpPr>
          <p:sp>
            <p:nvSpPr>
              <p:cNvPr id="226" name="Shape 732"/>
              <p:cNvSpPr/>
              <p:nvPr/>
            </p:nvSpPr>
            <p:spPr>
              <a:xfrm>
                <a:off x="6689325" y="2984125"/>
                <a:ext cx="315425" cy="77975"/>
              </a:xfrm>
              <a:custGeom>
                <a:avLst/>
                <a:gdLst/>
                <a:ahLst/>
                <a:cxnLst/>
                <a:rect l="0" t="0" r="0" b="0"/>
                <a:pathLst>
                  <a:path w="12617" h="3119" fill="none" extrusionOk="0">
                    <a:moveTo>
                      <a:pt x="12130" y="1413"/>
                    </a:moveTo>
                    <a:lnTo>
                      <a:pt x="8647" y="1413"/>
                    </a:lnTo>
                    <a:lnTo>
                      <a:pt x="8647" y="878"/>
                    </a:lnTo>
                    <a:lnTo>
                      <a:pt x="8647" y="878"/>
                    </a:lnTo>
                    <a:lnTo>
                      <a:pt x="8623" y="707"/>
                    </a:lnTo>
                    <a:lnTo>
                      <a:pt x="8574" y="537"/>
                    </a:lnTo>
                    <a:lnTo>
                      <a:pt x="8501" y="391"/>
                    </a:lnTo>
                    <a:lnTo>
                      <a:pt x="8379" y="269"/>
                    </a:lnTo>
                    <a:lnTo>
                      <a:pt x="8257" y="147"/>
                    </a:lnTo>
                    <a:lnTo>
                      <a:pt x="8111" y="74"/>
                    </a:lnTo>
                    <a:lnTo>
                      <a:pt x="7941" y="25"/>
                    </a:lnTo>
                    <a:lnTo>
                      <a:pt x="7770" y="1"/>
                    </a:lnTo>
                    <a:lnTo>
                      <a:pt x="4848" y="1"/>
                    </a:lnTo>
                    <a:lnTo>
                      <a:pt x="4848" y="1"/>
                    </a:lnTo>
                    <a:lnTo>
                      <a:pt x="4677" y="25"/>
                    </a:lnTo>
                    <a:lnTo>
                      <a:pt x="4507" y="74"/>
                    </a:lnTo>
                    <a:lnTo>
                      <a:pt x="4361" y="147"/>
                    </a:lnTo>
                    <a:lnTo>
                      <a:pt x="4239" y="269"/>
                    </a:lnTo>
                    <a:lnTo>
                      <a:pt x="4117" y="391"/>
                    </a:lnTo>
                    <a:lnTo>
                      <a:pt x="4044" y="537"/>
                    </a:lnTo>
                    <a:lnTo>
                      <a:pt x="3995" y="707"/>
                    </a:lnTo>
                    <a:lnTo>
                      <a:pt x="3971" y="878"/>
                    </a:lnTo>
                    <a:lnTo>
                      <a:pt x="3971" y="1413"/>
                    </a:lnTo>
                    <a:lnTo>
                      <a:pt x="488" y="1413"/>
                    </a:lnTo>
                    <a:lnTo>
                      <a:pt x="488" y="1413"/>
                    </a:lnTo>
                    <a:lnTo>
                      <a:pt x="391" y="1413"/>
                    </a:lnTo>
                    <a:lnTo>
                      <a:pt x="293" y="1462"/>
                    </a:lnTo>
                    <a:lnTo>
                      <a:pt x="220" y="1486"/>
                    </a:lnTo>
                    <a:lnTo>
                      <a:pt x="147" y="1560"/>
                    </a:lnTo>
                    <a:lnTo>
                      <a:pt x="74" y="1633"/>
                    </a:lnTo>
                    <a:lnTo>
                      <a:pt x="50" y="1706"/>
                    </a:lnTo>
                    <a:lnTo>
                      <a:pt x="1" y="1803"/>
                    </a:lnTo>
                    <a:lnTo>
                      <a:pt x="1" y="1901"/>
                    </a:lnTo>
                    <a:lnTo>
                      <a:pt x="1" y="3118"/>
                    </a:lnTo>
                    <a:lnTo>
                      <a:pt x="12617" y="3118"/>
                    </a:lnTo>
                    <a:lnTo>
                      <a:pt x="12617" y="1901"/>
                    </a:lnTo>
                    <a:lnTo>
                      <a:pt x="12617" y="1901"/>
                    </a:lnTo>
                    <a:lnTo>
                      <a:pt x="12617" y="1803"/>
                    </a:lnTo>
                    <a:lnTo>
                      <a:pt x="12568" y="1706"/>
                    </a:lnTo>
                    <a:lnTo>
                      <a:pt x="12544" y="1633"/>
                    </a:lnTo>
                    <a:lnTo>
                      <a:pt x="12471" y="1560"/>
                    </a:lnTo>
                    <a:lnTo>
                      <a:pt x="12398" y="1486"/>
                    </a:lnTo>
                    <a:lnTo>
                      <a:pt x="12325" y="1462"/>
                    </a:lnTo>
                    <a:lnTo>
                      <a:pt x="12227" y="1413"/>
                    </a:lnTo>
                    <a:lnTo>
                      <a:pt x="12130" y="1413"/>
                    </a:lnTo>
                    <a:lnTo>
                      <a:pt x="12130" y="1413"/>
                    </a:lnTo>
                    <a:close/>
                    <a:moveTo>
                      <a:pt x="4750" y="878"/>
                    </a:moveTo>
                    <a:lnTo>
                      <a:pt x="4750" y="878"/>
                    </a:lnTo>
                    <a:lnTo>
                      <a:pt x="4750" y="829"/>
                    </a:lnTo>
                    <a:lnTo>
                      <a:pt x="4775" y="805"/>
                    </a:lnTo>
                    <a:lnTo>
                      <a:pt x="4799" y="780"/>
                    </a:lnTo>
                    <a:lnTo>
                      <a:pt x="4848" y="780"/>
                    </a:lnTo>
                    <a:lnTo>
                      <a:pt x="7770" y="780"/>
                    </a:lnTo>
                    <a:lnTo>
                      <a:pt x="7770" y="780"/>
                    </a:lnTo>
                    <a:lnTo>
                      <a:pt x="7819" y="780"/>
                    </a:lnTo>
                    <a:lnTo>
                      <a:pt x="7843" y="805"/>
                    </a:lnTo>
                    <a:lnTo>
                      <a:pt x="7868" y="829"/>
                    </a:lnTo>
                    <a:lnTo>
                      <a:pt x="7868" y="878"/>
                    </a:lnTo>
                    <a:lnTo>
                      <a:pt x="7868" y="1413"/>
                    </a:lnTo>
                    <a:lnTo>
                      <a:pt x="4750" y="1413"/>
                    </a:lnTo>
                    <a:lnTo>
                      <a:pt x="4750" y="878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7" name="Shape 733"/>
              <p:cNvSpPr/>
              <p:nvPr/>
            </p:nvSpPr>
            <p:spPr>
              <a:xfrm>
                <a:off x="6702125" y="3069375"/>
                <a:ext cx="289850" cy="358050"/>
              </a:xfrm>
              <a:custGeom>
                <a:avLst/>
                <a:gdLst/>
                <a:ahLst/>
                <a:cxnLst/>
                <a:rect l="0" t="0" r="0" b="0"/>
                <a:pathLst>
                  <a:path w="11594" h="14322" fill="none" extrusionOk="0">
                    <a:moveTo>
                      <a:pt x="0" y="1"/>
                    </a:moveTo>
                    <a:lnTo>
                      <a:pt x="0" y="13834"/>
                    </a:lnTo>
                    <a:lnTo>
                      <a:pt x="0" y="13834"/>
                    </a:lnTo>
                    <a:lnTo>
                      <a:pt x="0" y="13932"/>
                    </a:lnTo>
                    <a:lnTo>
                      <a:pt x="49" y="14029"/>
                    </a:lnTo>
                    <a:lnTo>
                      <a:pt x="74" y="14102"/>
                    </a:lnTo>
                    <a:lnTo>
                      <a:pt x="147" y="14175"/>
                    </a:lnTo>
                    <a:lnTo>
                      <a:pt x="220" y="14224"/>
                    </a:lnTo>
                    <a:lnTo>
                      <a:pt x="293" y="14273"/>
                    </a:lnTo>
                    <a:lnTo>
                      <a:pt x="390" y="14297"/>
                    </a:lnTo>
                    <a:lnTo>
                      <a:pt x="488" y="14321"/>
                    </a:lnTo>
                    <a:lnTo>
                      <a:pt x="11106" y="14321"/>
                    </a:lnTo>
                    <a:lnTo>
                      <a:pt x="11106" y="14321"/>
                    </a:lnTo>
                    <a:lnTo>
                      <a:pt x="11204" y="14297"/>
                    </a:lnTo>
                    <a:lnTo>
                      <a:pt x="11301" y="14273"/>
                    </a:lnTo>
                    <a:lnTo>
                      <a:pt x="11374" y="14224"/>
                    </a:lnTo>
                    <a:lnTo>
                      <a:pt x="11447" y="14175"/>
                    </a:lnTo>
                    <a:lnTo>
                      <a:pt x="11520" y="14102"/>
                    </a:lnTo>
                    <a:lnTo>
                      <a:pt x="11545" y="14029"/>
                    </a:lnTo>
                    <a:lnTo>
                      <a:pt x="11593" y="13932"/>
                    </a:lnTo>
                    <a:lnTo>
                      <a:pt x="11593" y="13834"/>
                    </a:lnTo>
                    <a:lnTo>
                      <a:pt x="11593" y="1"/>
                    </a:lnTo>
                  </a:path>
                </a:pathLst>
              </a:custGeom>
              <a:noFill/>
              <a:ln w="28575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8" name="Shape 734"/>
              <p:cNvSpPr/>
              <p:nvPr/>
            </p:nvSpPr>
            <p:spPr>
              <a:xfrm>
                <a:off x="6761175" y="3117475"/>
                <a:ext cx="25" cy="261850"/>
              </a:xfrm>
              <a:custGeom>
                <a:avLst/>
                <a:gdLst/>
                <a:ahLst/>
                <a:cxnLst/>
                <a:rect l="0" t="0" r="0" b="0"/>
                <a:pathLst>
                  <a:path w="1" h="10474" fill="none" extrusionOk="0">
                    <a:moveTo>
                      <a:pt x="1" y="10473"/>
                    </a:moveTo>
                    <a:lnTo>
                      <a:pt x="1" y="1"/>
                    </a:lnTo>
                  </a:path>
                </a:pathLst>
              </a:custGeom>
              <a:noFill/>
              <a:ln w="28575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9" name="Shape 735"/>
              <p:cNvSpPr/>
              <p:nvPr/>
            </p:nvSpPr>
            <p:spPr>
              <a:xfrm>
                <a:off x="6847025" y="3117475"/>
                <a:ext cx="25" cy="261850"/>
              </a:xfrm>
              <a:custGeom>
                <a:avLst/>
                <a:gdLst/>
                <a:ahLst/>
                <a:cxnLst/>
                <a:rect l="0" t="0" r="0" b="0"/>
                <a:pathLst>
                  <a:path w="1" h="10474" fill="none" extrusionOk="0">
                    <a:moveTo>
                      <a:pt x="1" y="1"/>
                    </a:moveTo>
                    <a:lnTo>
                      <a:pt x="1" y="10473"/>
                    </a:lnTo>
                  </a:path>
                </a:pathLst>
              </a:custGeom>
              <a:noFill/>
              <a:ln w="28575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0" name="Shape 736"/>
              <p:cNvSpPr/>
              <p:nvPr/>
            </p:nvSpPr>
            <p:spPr>
              <a:xfrm>
                <a:off x="6932875" y="3117475"/>
                <a:ext cx="25" cy="261850"/>
              </a:xfrm>
              <a:custGeom>
                <a:avLst/>
                <a:gdLst/>
                <a:ahLst/>
                <a:cxnLst/>
                <a:rect l="0" t="0" r="0" b="0"/>
                <a:pathLst>
                  <a:path w="1" h="10474" fill="none" extrusionOk="0">
                    <a:moveTo>
                      <a:pt x="1" y="1"/>
                    </a:moveTo>
                    <a:lnTo>
                      <a:pt x="1" y="10473"/>
                    </a:lnTo>
                  </a:path>
                </a:pathLst>
              </a:custGeom>
              <a:noFill/>
              <a:ln w="28575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238" name="Rechthoek 237"/>
            <p:cNvSpPr/>
            <p:nvPr/>
          </p:nvSpPr>
          <p:spPr>
            <a:xfrm>
              <a:off x="10556806" y="3537094"/>
              <a:ext cx="875621" cy="685604"/>
            </a:xfrm>
            <a:prstGeom prst="rect">
              <a:avLst/>
            </a:prstGeom>
            <a:solidFill>
              <a:srgbClr val="012169">
                <a:alpha val="74902"/>
              </a:srgb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grpSp>
          <p:nvGrpSpPr>
            <p:cNvPr id="239" name="Shape 774"/>
            <p:cNvGrpSpPr/>
            <p:nvPr/>
          </p:nvGrpSpPr>
          <p:grpSpPr>
            <a:xfrm>
              <a:off x="10802661" y="3611442"/>
              <a:ext cx="398383" cy="353545"/>
              <a:chOff x="4556450" y="4963575"/>
              <a:chExt cx="548025" cy="498100"/>
            </a:xfrm>
          </p:grpSpPr>
          <p:sp>
            <p:nvSpPr>
              <p:cNvPr id="240" name="Shape 775"/>
              <p:cNvSpPr/>
              <p:nvPr/>
            </p:nvSpPr>
            <p:spPr>
              <a:xfrm>
                <a:off x="4611850" y="5222350"/>
                <a:ext cx="436600" cy="239325"/>
              </a:xfrm>
              <a:custGeom>
                <a:avLst/>
                <a:gdLst/>
                <a:ahLst/>
                <a:cxnLst/>
                <a:rect l="0" t="0" r="0" b="0"/>
                <a:pathLst>
                  <a:path w="17464" h="9573" fill="none" extrusionOk="0">
                    <a:moveTo>
                      <a:pt x="1" y="1"/>
                    </a:moveTo>
                    <a:lnTo>
                      <a:pt x="1" y="4677"/>
                    </a:lnTo>
                    <a:lnTo>
                      <a:pt x="8720" y="9572"/>
                    </a:lnTo>
                    <a:lnTo>
                      <a:pt x="17463" y="4677"/>
                    </a:lnTo>
                    <a:lnTo>
                      <a:pt x="17463" y="1"/>
                    </a:lnTo>
                  </a:path>
                </a:pathLst>
              </a:custGeom>
              <a:noFill/>
              <a:ln w="28575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1" name="Shape 776"/>
              <p:cNvSpPr/>
              <p:nvPr/>
            </p:nvSpPr>
            <p:spPr>
              <a:xfrm>
                <a:off x="4612475" y="4963575"/>
                <a:ext cx="435975" cy="125450"/>
              </a:xfrm>
              <a:custGeom>
                <a:avLst/>
                <a:gdLst/>
                <a:ahLst/>
                <a:cxnLst/>
                <a:rect l="0" t="0" r="0" b="0"/>
                <a:pathLst>
                  <a:path w="17439" h="5018" fill="none" extrusionOk="0">
                    <a:moveTo>
                      <a:pt x="17438" y="5018"/>
                    </a:moveTo>
                    <a:lnTo>
                      <a:pt x="8671" y="1"/>
                    </a:lnTo>
                    <a:lnTo>
                      <a:pt x="0" y="5018"/>
                    </a:lnTo>
                  </a:path>
                </a:pathLst>
              </a:custGeom>
              <a:noFill/>
              <a:ln w="28575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2" name="Shape 777"/>
              <p:cNvSpPr/>
              <p:nvPr/>
            </p:nvSpPr>
            <p:spPr>
              <a:xfrm>
                <a:off x="4556450" y="5089000"/>
                <a:ext cx="274025" cy="225925"/>
              </a:xfrm>
              <a:custGeom>
                <a:avLst/>
                <a:gdLst/>
                <a:ahLst/>
                <a:cxnLst/>
                <a:rect l="0" t="0" r="0" b="0"/>
                <a:pathLst>
                  <a:path w="10961" h="9037" fill="none" extrusionOk="0">
                    <a:moveTo>
                      <a:pt x="8720" y="9037"/>
                    </a:moveTo>
                    <a:lnTo>
                      <a:pt x="1" y="4068"/>
                    </a:lnTo>
                    <a:lnTo>
                      <a:pt x="2241" y="1"/>
                    </a:lnTo>
                    <a:lnTo>
                      <a:pt x="10960" y="4969"/>
                    </a:lnTo>
                    <a:lnTo>
                      <a:pt x="8720" y="9037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3" name="Shape 778"/>
              <p:cNvSpPr/>
              <p:nvPr/>
            </p:nvSpPr>
            <p:spPr>
              <a:xfrm>
                <a:off x="4830450" y="5089000"/>
                <a:ext cx="274025" cy="225925"/>
              </a:xfrm>
              <a:custGeom>
                <a:avLst/>
                <a:gdLst/>
                <a:ahLst/>
                <a:cxnLst/>
                <a:rect l="0" t="0" r="0" b="0"/>
                <a:pathLst>
                  <a:path w="10961" h="9037" fill="none" extrusionOk="0">
                    <a:moveTo>
                      <a:pt x="2241" y="9037"/>
                    </a:moveTo>
                    <a:lnTo>
                      <a:pt x="10960" y="4068"/>
                    </a:lnTo>
                    <a:lnTo>
                      <a:pt x="8719" y="1"/>
                    </a:lnTo>
                    <a:lnTo>
                      <a:pt x="0" y="4969"/>
                    </a:lnTo>
                    <a:lnTo>
                      <a:pt x="2241" y="9037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4" name="Shape 779"/>
              <p:cNvSpPr/>
              <p:nvPr/>
            </p:nvSpPr>
            <p:spPr>
              <a:xfrm>
                <a:off x="4830450" y="5213225"/>
                <a:ext cx="25" cy="248450"/>
              </a:xfrm>
              <a:custGeom>
                <a:avLst/>
                <a:gdLst/>
                <a:ahLst/>
                <a:cxnLst/>
                <a:rect l="0" t="0" r="0" b="0"/>
                <a:pathLst>
                  <a:path w="1" h="9938" fill="none" extrusionOk="0">
                    <a:moveTo>
                      <a:pt x="0" y="0"/>
                    </a:moveTo>
                    <a:lnTo>
                      <a:pt x="0" y="9937"/>
                    </a:lnTo>
                  </a:path>
                </a:pathLst>
              </a:custGeom>
              <a:noFill/>
              <a:ln w="28575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245" name="Tekstvak 244"/>
            <p:cNvSpPr txBox="1"/>
            <p:nvPr/>
          </p:nvSpPr>
          <p:spPr>
            <a:xfrm>
              <a:off x="10587790" y="4029920"/>
              <a:ext cx="824092" cy="957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700" dirty="0">
                  <a:solidFill>
                    <a:schemeClr val="bg1"/>
                  </a:solidFill>
                </a:rPr>
                <a:t>Data Archiving</a:t>
              </a:r>
            </a:p>
          </p:txBody>
        </p:sp>
        <p:sp>
          <p:nvSpPr>
            <p:cNvPr id="215" name="Tekstvak 214"/>
            <p:cNvSpPr txBox="1"/>
            <p:nvPr/>
          </p:nvSpPr>
          <p:spPr>
            <a:xfrm>
              <a:off x="2841720" y="3162633"/>
              <a:ext cx="532357" cy="22775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700" dirty="0"/>
                <a:t>Clarify the identified</a:t>
              </a:r>
              <a:br>
                <a:rPr lang="en-GB" sz="700" dirty="0"/>
              </a:br>
              <a:r>
                <a:rPr lang="en-GB" sz="700" dirty="0"/>
                <a:t>Opportunity by validating compliancy, business case and create high level solution architecture </a:t>
              </a:r>
            </a:p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endParaRPr kumimoji="0" lang="en-GB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700" dirty="0"/>
                <a:t>Decide about the correct required delivery model</a:t>
              </a:r>
            </a:p>
          </p:txBody>
        </p:sp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4EC16AD7-97C5-CF4E-86A2-AF6595466175}"/>
                </a:ext>
              </a:extLst>
            </p:cNvPr>
            <p:cNvGrpSpPr/>
            <p:nvPr/>
          </p:nvGrpSpPr>
          <p:grpSpPr>
            <a:xfrm>
              <a:off x="508886" y="5135766"/>
              <a:ext cx="906320" cy="808682"/>
              <a:chOff x="508886" y="5135766"/>
              <a:chExt cx="906320" cy="808682"/>
            </a:xfrm>
          </p:grpSpPr>
          <p:sp>
            <p:nvSpPr>
              <p:cNvPr id="221" name="Afgeronde rechthoek 220">
                <a:extLst>
                  <a:ext uri="{FF2B5EF4-FFF2-40B4-BE49-F238E27FC236}">
                    <a16:creationId xmlns:a16="http://schemas.microsoft.com/office/drawing/2014/main" id="{988708EF-3D0D-9243-AAC5-5BEDCF323506}"/>
                  </a:ext>
                </a:extLst>
              </p:cNvPr>
              <p:cNvSpPr/>
              <p:nvPr/>
            </p:nvSpPr>
            <p:spPr>
              <a:xfrm>
                <a:off x="508886" y="5135766"/>
                <a:ext cx="906320" cy="80868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3" name="Tekstvak 232">
                <a:extLst>
                  <a:ext uri="{FF2B5EF4-FFF2-40B4-BE49-F238E27FC236}">
                    <a16:creationId xmlns:a16="http://schemas.microsoft.com/office/drawing/2014/main" id="{9DBDA98B-6A46-6347-93B1-99E0CE026A22}"/>
                  </a:ext>
                </a:extLst>
              </p:cNvPr>
              <p:cNvSpPr txBox="1"/>
              <p:nvPr/>
            </p:nvSpPr>
            <p:spPr>
              <a:xfrm rot="5400000">
                <a:off x="885553" y="5473331"/>
                <a:ext cx="62493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Incident</a:t>
                </a:r>
              </a:p>
            </p:txBody>
          </p:sp>
          <p:grpSp>
            <p:nvGrpSpPr>
              <p:cNvPr id="91" name="Groep 90">
                <a:extLst>
                  <a:ext uri="{FF2B5EF4-FFF2-40B4-BE49-F238E27FC236}">
                    <a16:creationId xmlns:a16="http://schemas.microsoft.com/office/drawing/2014/main" id="{47118365-7549-4448-8199-AD4AEEBF7B5C}"/>
                  </a:ext>
                </a:extLst>
              </p:cNvPr>
              <p:cNvGrpSpPr/>
              <p:nvPr/>
            </p:nvGrpSpPr>
            <p:grpSpPr>
              <a:xfrm>
                <a:off x="582208" y="5330221"/>
                <a:ext cx="473883" cy="449790"/>
                <a:chOff x="582208" y="5330221"/>
                <a:chExt cx="473883" cy="449790"/>
              </a:xfrm>
            </p:grpSpPr>
            <p:pic>
              <p:nvPicPr>
                <p:cNvPr id="223" name="Afbeelding 222">
                  <a:extLst>
                    <a:ext uri="{FF2B5EF4-FFF2-40B4-BE49-F238E27FC236}">
                      <a16:creationId xmlns:a16="http://schemas.microsoft.com/office/drawing/2014/main" id="{2C977AB8-A7E3-9248-B62A-4270BDD4C5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2208" y="5330221"/>
                  <a:ext cx="473883" cy="449790"/>
                </a:xfrm>
                <a:prstGeom prst="rect">
                  <a:avLst/>
                </a:prstGeom>
              </p:spPr>
            </p:pic>
            <p:sp>
              <p:nvSpPr>
                <p:cNvPr id="83" name="Ovaal 82">
                  <a:extLst>
                    <a:ext uri="{FF2B5EF4-FFF2-40B4-BE49-F238E27FC236}">
                      <a16:creationId xmlns:a16="http://schemas.microsoft.com/office/drawing/2014/main" id="{A063EB4E-DAB3-AD48-B758-812203C18BC0}"/>
                    </a:ext>
                  </a:extLst>
                </p:cNvPr>
                <p:cNvSpPr/>
                <p:nvPr/>
              </p:nvSpPr>
              <p:spPr>
                <a:xfrm>
                  <a:off x="695860" y="5422769"/>
                  <a:ext cx="247383" cy="268286"/>
                </a:xfrm>
                <a:prstGeom prst="ellipse">
                  <a:avLst/>
                </a:prstGeom>
                <a:solidFill>
                  <a:srgbClr val="58595B"/>
                </a:solidFill>
                <a:ln w="12700"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marR="0" indent="-180975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buFont typeface="Arial" panose="020B0604020202020204" pitchFamily="34" charset="0"/>
                    <a:buChar char="•"/>
                    <a:tabLst/>
                  </a:pPr>
                  <a:endPara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6" name="Shape 5541">
                <a:extLst>
                  <a:ext uri="{FF2B5EF4-FFF2-40B4-BE49-F238E27FC236}">
                    <a16:creationId xmlns:a16="http://schemas.microsoft.com/office/drawing/2014/main" id="{001BFA3C-E11F-D04A-8F4E-86DB6B1392EF}"/>
                  </a:ext>
                </a:extLst>
              </p:cNvPr>
              <p:cNvSpPr/>
              <p:nvPr/>
            </p:nvSpPr>
            <p:spPr>
              <a:xfrm>
                <a:off x="685704" y="5421635"/>
                <a:ext cx="271151" cy="2404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3341"/>
                    </a:moveTo>
                    <a:cubicBezTo>
                      <a:pt x="21600" y="18106"/>
                      <a:pt x="21600" y="18106"/>
                      <a:pt x="21600" y="18106"/>
                    </a:cubicBezTo>
                    <a:cubicBezTo>
                      <a:pt x="21600" y="18106"/>
                      <a:pt x="21323" y="18424"/>
                      <a:pt x="21046" y="18424"/>
                    </a:cubicBezTo>
                    <a:cubicBezTo>
                      <a:pt x="20215" y="18424"/>
                      <a:pt x="20215" y="18424"/>
                      <a:pt x="20215" y="18424"/>
                    </a:cubicBezTo>
                    <a:cubicBezTo>
                      <a:pt x="20215" y="19059"/>
                      <a:pt x="20215" y="19059"/>
                      <a:pt x="20215" y="19059"/>
                    </a:cubicBezTo>
                    <a:cubicBezTo>
                      <a:pt x="20215" y="20329"/>
                      <a:pt x="19108" y="21600"/>
                      <a:pt x="18000" y="21600"/>
                    </a:cubicBezTo>
                    <a:cubicBezTo>
                      <a:pt x="16892" y="21600"/>
                      <a:pt x="16062" y="20329"/>
                      <a:pt x="16062" y="19059"/>
                    </a:cubicBezTo>
                    <a:cubicBezTo>
                      <a:pt x="16062" y="18424"/>
                      <a:pt x="16062" y="18424"/>
                      <a:pt x="16062" y="18424"/>
                    </a:cubicBezTo>
                    <a:cubicBezTo>
                      <a:pt x="5262" y="18424"/>
                      <a:pt x="5262" y="18424"/>
                      <a:pt x="5262" y="18424"/>
                    </a:cubicBezTo>
                    <a:cubicBezTo>
                      <a:pt x="5262" y="19059"/>
                      <a:pt x="5262" y="19059"/>
                      <a:pt x="5262" y="19059"/>
                    </a:cubicBezTo>
                    <a:cubicBezTo>
                      <a:pt x="5262" y="20329"/>
                      <a:pt x="4431" y="21600"/>
                      <a:pt x="3323" y="21600"/>
                    </a:cubicBezTo>
                    <a:cubicBezTo>
                      <a:pt x="2215" y="21600"/>
                      <a:pt x="1385" y="20329"/>
                      <a:pt x="1385" y="19059"/>
                    </a:cubicBezTo>
                    <a:cubicBezTo>
                      <a:pt x="1385" y="18424"/>
                      <a:pt x="1385" y="18424"/>
                      <a:pt x="1385" y="18424"/>
                    </a:cubicBezTo>
                    <a:cubicBezTo>
                      <a:pt x="277" y="18424"/>
                      <a:pt x="277" y="18424"/>
                      <a:pt x="277" y="18424"/>
                    </a:cubicBezTo>
                    <a:cubicBezTo>
                      <a:pt x="0" y="18424"/>
                      <a:pt x="0" y="18106"/>
                      <a:pt x="0" y="18106"/>
                    </a:cubicBezTo>
                    <a:cubicBezTo>
                      <a:pt x="0" y="13341"/>
                      <a:pt x="0" y="13341"/>
                      <a:pt x="0" y="13341"/>
                    </a:cubicBezTo>
                    <a:cubicBezTo>
                      <a:pt x="0" y="12071"/>
                      <a:pt x="1108" y="10800"/>
                      <a:pt x="2215" y="10800"/>
                    </a:cubicBezTo>
                    <a:cubicBezTo>
                      <a:pt x="2492" y="10800"/>
                      <a:pt x="2492" y="10800"/>
                      <a:pt x="2492" y="10800"/>
                    </a:cubicBezTo>
                    <a:cubicBezTo>
                      <a:pt x="3600" y="5718"/>
                      <a:pt x="3600" y="5718"/>
                      <a:pt x="3600" y="5718"/>
                    </a:cubicBezTo>
                    <a:cubicBezTo>
                      <a:pt x="3877" y="4129"/>
                      <a:pt x="5262" y="2859"/>
                      <a:pt x="6646" y="2859"/>
                    </a:cubicBezTo>
                    <a:cubicBezTo>
                      <a:pt x="8031" y="2859"/>
                      <a:pt x="8031" y="2859"/>
                      <a:pt x="8031" y="2859"/>
                    </a:cubicBezTo>
                    <a:cubicBezTo>
                      <a:pt x="8031" y="318"/>
                      <a:pt x="8031" y="318"/>
                      <a:pt x="8031" y="318"/>
                    </a:cubicBezTo>
                    <a:cubicBezTo>
                      <a:pt x="8031" y="0"/>
                      <a:pt x="8031" y="0"/>
                      <a:pt x="8308" y="0"/>
                    </a:cubicBezTo>
                    <a:cubicBezTo>
                      <a:pt x="13015" y="0"/>
                      <a:pt x="13015" y="0"/>
                      <a:pt x="13015" y="0"/>
                    </a:cubicBezTo>
                    <a:cubicBezTo>
                      <a:pt x="13292" y="0"/>
                      <a:pt x="13292" y="0"/>
                      <a:pt x="13292" y="318"/>
                    </a:cubicBezTo>
                    <a:cubicBezTo>
                      <a:pt x="13292" y="2859"/>
                      <a:pt x="13292" y="2859"/>
                      <a:pt x="13292" y="2859"/>
                    </a:cubicBezTo>
                    <a:cubicBezTo>
                      <a:pt x="14677" y="2859"/>
                      <a:pt x="14677" y="2859"/>
                      <a:pt x="14677" y="2859"/>
                    </a:cubicBezTo>
                    <a:cubicBezTo>
                      <a:pt x="16062" y="2859"/>
                      <a:pt x="17446" y="4129"/>
                      <a:pt x="17723" y="5718"/>
                    </a:cubicBezTo>
                    <a:cubicBezTo>
                      <a:pt x="18831" y="10800"/>
                      <a:pt x="18831" y="10800"/>
                      <a:pt x="18831" y="10800"/>
                    </a:cubicBezTo>
                    <a:cubicBezTo>
                      <a:pt x="19108" y="10800"/>
                      <a:pt x="19108" y="10800"/>
                      <a:pt x="19108" y="10800"/>
                    </a:cubicBezTo>
                    <a:cubicBezTo>
                      <a:pt x="20492" y="10800"/>
                      <a:pt x="21600" y="12071"/>
                      <a:pt x="21600" y="13341"/>
                    </a:cubicBezTo>
                    <a:close/>
                    <a:moveTo>
                      <a:pt x="4985" y="14612"/>
                    </a:moveTo>
                    <a:cubicBezTo>
                      <a:pt x="4985" y="13659"/>
                      <a:pt x="4154" y="12706"/>
                      <a:pt x="3323" y="12706"/>
                    </a:cubicBezTo>
                    <a:cubicBezTo>
                      <a:pt x="2492" y="12706"/>
                      <a:pt x="1662" y="13659"/>
                      <a:pt x="1662" y="14612"/>
                    </a:cubicBezTo>
                    <a:cubicBezTo>
                      <a:pt x="1662" y="15565"/>
                      <a:pt x="2492" y="16518"/>
                      <a:pt x="3323" y="16518"/>
                    </a:cubicBezTo>
                    <a:cubicBezTo>
                      <a:pt x="4154" y="16518"/>
                      <a:pt x="4985" y="15565"/>
                      <a:pt x="4985" y="14612"/>
                    </a:cubicBezTo>
                    <a:close/>
                    <a:moveTo>
                      <a:pt x="16062" y="10800"/>
                    </a:moveTo>
                    <a:cubicBezTo>
                      <a:pt x="15231" y="6353"/>
                      <a:pt x="15231" y="6353"/>
                      <a:pt x="15231" y="6353"/>
                    </a:cubicBezTo>
                    <a:cubicBezTo>
                      <a:pt x="14954" y="6353"/>
                      <a:pt x="14954" y="6035"/>
                      <a:pt x="14677" y="6035"/>
                    </a:cubicBezTo>
                    <a:cubicBezTo>
                      <a:pt x="6646" y="6035"/>
                      <a:pt x="6646" y="6035"/>
                      <a:pt x="6646" y="6035"/>
                    </a:cubicBezTo>
                    <a:cubicBezTo>
                      <a:pt x="6646" y="6035"/>
                      <a:pt x="6369" y="6353"/>
                      <a:pt x="6369" y="6353"/>
                    </a:cubicBezTo>
                    <a:cubicBezTo>
                      <a:pt x="5262" y="10800"/>
                      <a:pt x="5262" y="10800"/>
                      <a:pt x="5262" y="10800"/>
                    </a:cubicBezTo>
                    <a:lnTo>
                      <a:pt x="16062" y="10800"/>
                    </a:lnTo>
                    <a:close/>
                    <a:moveTo>
                      <a:pt x="19662" y="14612"/>
                    </a:moveTo>
                    <a:cubicBezTo>
                      <a:pt x="19662" y="13659"/>
                      <a:pt x="19108" y="12706"/>
                      <a:pt x="18000" y="12706"/>
                    </a:cubicBezTo>
                    <a:cubicBezTo>
                      <a:pt x="17169" y="12706"/>
                      <a:pt x="16338" y="13659"/>
                      <a:pt x="16338" y="14612"/>
                    </a:cubicBezTo>
                    <a:cubicBezTo>
                      <a:pt x="16338" y="15565"/>
                      <a:pt x="17169" y="16518"/>
                      <a:pt x="18000" y="16518"/>
                    </a:cubicBezTo>
                    <a:cubicBezTo>
                      <a:pt x="19108" y="16518"/>
                      <a:pt x="19662" y="15565"/>
                      <a:pt x="19662" y="14612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92" name="Groep 91">
              <a:extLst>
                <a:ext uri="{FF2B5EF4-FFF2-40B4-BE49-F238E27FC236}">
                  <a16:creationId xmlns:a16="http://schemas.microsoft.com/office/drawing/2014/main" id="{76E6631C-8892-A644-BE0C-C3D3B9725D62}"/>
                </a:ext>
              </a:extLst>
            </p:cNvPr>
            <p:cNvGrpSpPr/>
            <p:nvPr/>
          </p:nvGrpSpPr>
          <p:grpSpPr>
            <a:xfrm>
              <a:off x="1490488" y="5138249"/>
              <a:ext cx="906320" cy="808682"/>
              <a:chOff x="1490488" y="5138249"/>
              <a:chExt cx="906320" cy="808682"/>
            </a:xfrm>
          </p:grpSpPr>
          <p:sp>
            <p:nvSpPr>
              <p:cNvPr id="235" name="Afgeronde rechthoek 234">
                <a:extLst>
                  <a:ext uri="{FF2B5EF4-FFF2-40B4-BE49-F238E27FC236}">
                    <a16:creationId xmlns:a16="http://schemas.microsoft.com/office/drawing/2014/main" id="{E40F1817-A678-CE40-AC5D-95CC8881D82A}"/>
                  </a:ext>
                </a:extLst>
              </p:cNvPr>
              <p:cNvSpPr/>
              <p:nvPr/>
            </p:nvSpPr>
            <p:spPr>
              <a:xfrm>
                <a:off x="1490488" y="5138249"/>
                <a:ext cx="906320" cy="80868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7" name="Tekstvak 236">
                <a:extLst>
                  <a:ext uri="{FF2B5EF4-FFF2-40B4-BE49-F238E27FC236}">
                    <a16:creationId xmlns:a16="http://schemas.microsoft.com/office/drawing/2014/main" id="{78D87DD8-8CD2-6B46-8DD8-04771953423D}"/>
                  </a:ext>
                </a:extLst>
              </p:cNvPr>
              <p:cNvSpPr txBox="1"/>
              <p:nvPr/>
            </p:nvSpPr>
            <p:spPr>
              <a:xfrm rot="5400000">
                <a:off x="1879681" y="5398870"/>
                <a:ext cx="62493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Standard Service</a:t>
                </a:r>
              </a:p>
            </p:txBody>
          </p:sp>
          <p:grpSp>
            <p:nvGrpSpPr>
              <p:cNvPr id="248" name="Groep 247">
                <a:extLst>
                  <a:ext uri="{FF2B5EF4-FFF2-40B4-BE49-F238E27FC236}">
                    <a16:creationId xmlns:a16="http://schemas.microsoft.com/office/drawing/2014/main" id="{48D3FDCB-5339-EB4D-9593-BB501F170174}"/>
                  </a:ext>
                </a:extLst>
              </p:cNvPr>
              <p:cNvGrpSpPr/>
              <p:nvPr/>
            </p:nvGrpSpPr>
            <p:grpSpPr>
              <a:xfrm>
                <a:off x="1546330" y="5328266"/>
                <a:ext cx="473883" cy="449790"/>
                <a:chOff x="582208" y="5330221"/>
                <a:chExt cx="473883" cy="449790"/>
              </a:xfrm>
            </p:grpSpPr>
            <p:pic>
              <p:nvPicPr>
                <p:cNvPr id="249" name="Afbeelding 248">
                  <a:extLst>
                    <a:ext uri="{FF2B5EF4-FFF2-40B4-BE49-F238E27FC236}">
                      <a16:creationId xmlns:a16="http://schemas.microsoft.com/office/drawing/2014/main" id="{561BB94C-8FEB-074E-A4BE-ADA61A3BBF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2208" y="5330221"/>
                  <a:ext cx="473883" cy="449790"/>
                </a:xfrm>
                <a:prstGeom prst="rect">
                  <a:avLst/>
                </a:prstGeom>
              </p:spPr>
            </p:pic>
            <p:sp>
              <p:nvSpPr>
                <p:cNvPr id="250" name="Ovaal 249">
                  <a:extLst>
                    <a:ext uri="{FF2B5EF4-FFF2-40B4-BE49-F238E27FC236}">
                      <a16:creationId xmlns:a16="http://schemas.microsoft.com/office/drawing/2014/main" id="{947A769F-ED19-3B42-8FE9-B6B6BF311586}"/>
                    </a:ext>
                  </a:extLst>
                </p:cNvPr>
                <p:cNvSpPr/>
                <p:nvPr/>
              </p:nvSpPr>
              <p:spPr>
                <a:xfrm>
                  <a:off x="695860" y="5422769"/>
                  <a:ext cx="247383" cy="268286"/>
                </a:xfrm>
                <a:prstGeom prst="ellipse">
                  <a:avLst/>
                </a:prstGeom>
                <a:solidFill>
                  <a:srgbClr val="58595B"/>
                </a:solidFill>
                <a:ln w="12700"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marR="0" indent="-180975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buFont typeface="Arial" panose="020B0604020202020204" pitchFamily="34" charset="0"/>
                    <a:buChar char="•"/>
                    <a:tabLst/>
                  </a:pPr>
                  <a:endPara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1" name="Freeform 183">
                <a:extLst>
                  <a:ext uri="{FF2B5EF4-FFF2-40B4-BE49-F238E27FC236}">
                    <a16:creationId xmlns:a16="http://schemas.microsoft.com/office/drawing/2014/main" id="{9B07A664-95E4-1A40-854B-947063DEC1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05171" y="5448076"/>
                <a:ext cx="144434" cy="215668"/>
              </a:xfrm>
              <a:custGeom>
                <a:avLst/>
                <a:gdLst>
                  <a:gd name="T0" fmla="*/ 1591 w 3002"/>
                  <a:gd name="T1" fmla="*/ 3823 h 4366"/>
                  <a:gd name="T2" fmla="*/ 1634 w 3002"/>
                  <a:gd name="T3" fmla="*/ 3866 h 4366"/>
                  <a:gd name="T4" fmla="*/ 1624 w 3002"/>
                  <a:gd name="T5" fmla="*/ 3928 h 4366"/>
                  <a:gd name="T6" fmla="*/ 1568 w 3002"/>
                  <a:gd name="T7" fmla="*/ 3956 h 4366"/>
                  <a:gd name="T8" fmla="*/ 1393 w 3002"/>
                  <a:gd name="T9" fmla="*/ 3942 h 4366"/>
                  <a:gd name="T10" fmla="*/ 1365 w 3002"/>
                  <a:gd name="T11" fmla="*/ 3887 h 4366"/>
                  <a:gd name="T12" fmla="*/ 1393 w 3002"/>
                  <a:gd name="T13" fmla="*/ 3833 h 4366"/>
                  <a:gd name="T14" fmla="*/ 274 w 3002"/>
                  <a:gd name="T15" fmla="*/ 3684 h 4366"/>
                  <a:gd name="T16" fmla="*/ 287 w 3002"/>
                  <a:gd name="T17" fmla="*/ 4016 h 4366"/>
                  <a:gd name="T18" fmla="*/ 349 w 3002"/>
                  <a:gd name="T19" fmla="*/ 4078 h 4366"/>
                  <a:gd name="T20" fmla="*/ 2593 w 3002"/>
                  <a:gd name="T21" fmla="*/ 4092 h 4366"/>
                  <a:gd name="T22" fmla="*/ 2678 w 3002"/>
                  <a:gd name="T23" fmla="*/ 4063 h 4366"/>
                  <a:gd name="T24" fmla="*/ 2725 w 3002"/>
                  <a:gd name="T25" fmla="*/ 3988 h 4366"/>
                  <a:gd name="T26" fmla="*/ 274 w 3002"/>
                  <a:gd name="T27" fmla="*/ 3684 h 4366"/>
                  <a:gd name="T28" fmla="*/ 2730 w 3002"/>
                  <a:gd name="T29" fmla="*/ 3547 h 4366"/>
                  <a:gd name="T30" fmla="*/ 1296 w 3002"/>
                  <a:gd name="T31" fmla="*/ 409 h 4366"/>
                  <a:gd name="T32" fmla="*/ 1746 w 3002"/>
                  <a:gd name="T33" fmla="*/ 422 h 4366"/>
                  <a:gd name="T34" fmla="*/ 1774 w 3002"/>
                  <a:gd name="T35" fmla="*/ 478 h 4366"/>
                  <a:gd name="T36" fmla="*/ 1746 w 3002"/>
                  <a:gd name="T37" fmla="*/ 532 h 4366"/>
                  <a:gd name="T38" fmla="*/ 1296 w 3002"/>
                  <a:gd name="T39" fmla="*/ 546 h 4366"/>
                  <a:gd name="T40" fmla="*/ 1241 w 3002"/>
                  <a:gd name="T41" fmla="*/ 518 h 4366"/>
                  <a:gd name="T42" fmla="*/ 1231 w 3002"/>
                  <a:gd name="T43" fmla="*/ 457 h 4366"/>
                  <a:gd name="T44" fmla="*/ 1275 w 3002"/>
                  <a:gd name="T45" fmla="*/ 412 h 4366"/>
                  <a:gd name="T46" fmla="*/ 378 w 3002"/>
                  <a:gd name="T47" fmla="*/ 277 h 4366"/>
                  <a:gd name="T48" fmla="*/ 303 w 3002"/>
                  <a:gd name="T49" fmla="*/ 324 h 4366"/>
                  <a:gd name="T50" fmla="*/ 274 w 3002"/>
                  <a:gd name="T51" fmla="*/ 409 h 4366"/>
                  <a:gd name="T52" fmla="*/ 2730 w 3002"/>
                  <a:gd name="T53" fmla="*/ 409 h 4366"/>
                  <a:gd name="T54" fmla="*/ 2699 w 3002"/>
                  <a:gd name="T55" fmla="*/ 324 h 4366"/>
                  <a:gd name="T56" fmla="*/ 2623 w 3002"/>
                  <a:gd name="T57" fmla="*/ 277 h 4366"/>
                  <a:gd name="T58" fmla="*/ 409 w 3002"/>
                  <a:gd name="T59" fmla="*/ 0 h 4366"/>
                  <a:gd name="T60" fmla="*/ 2702 w 3002"/>
                  <a:gd name="T61" fmla="*/ 14 h 4366"/>
                  <a:gd name="T62" fmla="*/ 2843 w 3002"/>
                  <a:gd name="T63" fmla="*/ 85 h 4366"/>
                  <a:gd name="T64" fmla="*/ 2946 w 3002"/>
                  <a:gd name="T65" fmla="*/ 203 h 4366"/>
                  <a:gd name="T66" fmla="*/ 2999 w 3002"/>
                  <a:gd name="T67" fmla="*/ 353 h 4366"/>
                  <a:gd name="T68" fmla="*/ 2999 w 3002"/>
                  <a:gd name="T69" fmla="*/ 4011 h 4366"/>
                  <a:gd name="T70" fmla="*/ 2946 w 3002"/>
                  <a:gd name="T71" fmla="*/ 4162 h 4366"/>
                  <a:gd name="T72" fmla="*/ 2843 w 3002"/>
                  <a:gd name="T73" fmla="*/ 4281 h 4366"/>
                  <a:gd name="T74" fmla="*/ 2702 w 3002"/>
                  <a:gd name="T75" fmla="*/ 4352 h 4366"/>
                  <a:gd name="T76" fmla="*/ 409 w 3002"/>
                  <a:gd name="T77" fmla="*/ 4366 h 4366"/>
                  <a:gd name="T78" fmla="*/ 250 w 3002"/>
                  <a:gd name="T79" fmla="*/ 4334 h 4366"/>
                  <a:gd name="T80" fmla="*/ 120 w 3002"/>
                  <a:gd name="T81" fmla="*/ 4246 h 4366"/>
                  <a:gd name="T82" fmla="*/ 32 w 3002"/>
                  <a:gd name="T83" fmla="*/ 4116 h 4366"/>
                  <a:gd name="T84" fmla="*/ 0 w 3002"/>
                  <a:gd name="T85" fmla="*/ 3956 h 4366"/>
                  <a:gd name="T86" fmla="*/ 14 w 3002"/>
                  <a:gd name="T87" fmla="*/ 300 h 4366"/>
                  <a:gd name="T88" fmla="*/ 85 w 3002"/>
                  <a:gd name="T89" fmla="*/ 159 h 4366"/>
                  <a:gd name="T90" fmla="*/ 202 w 3002"/>
                  <a:gd name="T91" fmla="*/ 56 h 4366"/>
                  <a:gd name="T92" fmla="*/ 353 w 3002"/>
                  <a:gd name="T93" fmla="*/ 5 h 4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002" h="4366">
                    <a:moveTo>
                      <a:pt x="1432" y="3819"/>
                    </a:moveTo>
                    <a:lnTo>
                      <a:pt x="1568" y="3819"/>
                    </a:lnTo>
                    <a:lnTo>
                      <a:pt x="1591" y="3823"/>
                    </a:lnTo>
                    <a:lnTo>
                      <a:pt x="1609" y="3833"/>
                    </a:lnTo>
                    <a:lnTo>
                      <a:pt x="1624" y="3847"/>
                    </a:lnTo>
                    <a:lnTo>
                      <a:pt x="1634" y="3866"/>
                    </a:lnTo>
                    <a:lnTo>
                      <a:pt x="1638" y="3887"/>
                    </a:lnTo>
                    <a:lnTo>
                      <a:pt x="1634" y="3910"/>
                    </a:lnTo>
                    <a:lnTo>
                      <a:pt x="1624" y="3928"/>
                    </a:lnTo>
                    <a:lnTo>
                      <a:pt x="1609" y="3942"/>
                    </a:lnTo>
                    <a:lnTo>
                      <a:pt x="1591" y="3951"/>
                    </a:lnTo>
                    <a:lnTo>
                      <a:pt x="1568" y="3956"/>
                    </a:lnTo>
                    <a:lnTo>
                      <a:pt x="1432" y="3956"/>
                    </a:lnTo>
                    <a:lnTo>
                      <a:pt x="1411" y="3951"/>
                    </a:lnTo>
                    <a:lnTo>
                      <a:pt x="1393" y="3942"/>
                    </a:lnTo>
                    <a:lnTo>
                      <a:pt x="1377" y="3928"/>
                    </a:lnTo>
                    <a:lnTo>
                      <a:pt x="1368" y="3910"/>
                    </a:lnTo>
                    <a:lnTo>
                      <a:pt x="1365" y="3887"/>
                    </a:lnTo>
                    <a:lnTo>
                      <a:pt x="1368" y="3866"/>
                    </a:lnTo>
                    <a:lnTo>
                      <a:pt x="1377" y="3847"/>
                    </a:lnTo>
                    <a:lnTo>
                      <a:pt x="1393" y="3833"/>
                    </a:lnTo>
                    <a:lnTo>
                      <a:pt x="1411" y="3823"/>
                    </a:lnTo>
                    <a:lnTo>
                      <a:pt x="1432" y="3819"/>
                    </a:lnTo>
                    <a:close/>
                    <a:moveTo>
                      <a:pt x="274" y="3684"/>
                    </a:moveTo>
                    <a:lnTo>
                      <a:pt x="274" y="3956"/>
                    </a:lnTo>
                    <a:lnTo>
                      <a:pt x="276" y="3988"/>
                    </a:lnTo>
                    <a:lnTo>
                      <a:pt x="287" y="4016"/>
                    </a:lnTo>
                    <a:lnTo>
                      <a:pt x="303" y="4042"/>
                    </a:lnTo>
                    <a:lnTo>
                      <a:pt x="324" y="4063"/>
                    </a:lnTo>
                    <a:lnTo>
                      <a:pt x="349" y="4078"/>
                    </a:lnTo>
                    <a:lnTo>
                      <a:pt x="378" y="4090"/>
                    </a:lnTo>
                    <a:lnTo>
                      <a:pt x="409" y="4092"/>
                    </a:lnTo>
                    <a:lnTo>
                      <a:pt x="2593" y="4092"/>
                    </a:lnTo>
                    <a:lnTo>
                      <a:pt x="2623" y="4090"/>
                    </a:lnTo>
                    <a:lnTo>
                      <a:pt x="2653" y="4078"/>
                    </a:lnTo>
                    <a:lnTo>
                      <a:pt x="2678" y="4063"/>
                    </a:lnTo>
                    <a:lnTo>
                      <a:pt x="2699" y="4042"/>
                    </a:lnTo>
                    <a:lnTo>
                      <a:pt x="2716" y="4016"/>
                    </a:lnTo>
                    <a:lnTo>
                      <a:pt x="2725" y="3988"/>
                    </a:lnTo>
                    <a:lnTo>
                      <a:pt x="2730" y="3956"/>
                    </a:lnTo>
                    <a:lnTo>
                      <a:pt x="2730" y="3684"/>
                    </a:lnTo>
                    <a:lnTo>
                      <a:pt x="274" y="3684"/>
                    </a:lnTo>
                    <a:close/>
                    <a:moveTo>
                      <a:pt x="274" y="819"/>
                    </a:moveTo>
                    <a:lnTo>
                      <a:pt x="274" y="3547"/>
                    </a:lnTo>
                    <a:lnTo>
                      <a:pt x="2730" y="3547"/>
                    </a:lnTo>
                    <a:lnTo>
                      <a:pt x="2730" y="819"/>
                    </a:lnTo>
                    <a:lnTo>
                      <a:pt x="274" y="819"/>
                    </a:lnTo>
                    <a:close/>
                    <a:moveTo>
                      <a:pt x="1296" y="409"/>
                    </a:moveTo>
                    <a:lnTo>
                      <a:pt x="1705" y="409"/>
                    </a:lnTo>
                    <a:lnTo>
                      <a:pt x="1728" y="412"/>
                    </a:lnTo>
                    <a:lnTo>
                      <a:pt x="1746" y="422"/>
                    </a:lnTo>
                    <a:lnTo>
                      <a:pt x="1760" y="437"/>
                    </a:lnTo>
                    <a:lnTo>
                      <a:pt x="1769" y="457"/>
                    </a:lnTo>
                    <a:lnTo>
                      <a:pt x="1774" y="478"/>
                    </a:lnTo>
                    <a:lnTo>
                      <a:pt x="1769" y="500"/>
                    </a:lnTo>
                    <a:lnTo>
                      <a:pt x="1760" y="518"/>
                    </a:lnTo>
                    <a:lnTo>
                      <a:pt x="1746" y="532"/>
                    </a:lnTo>
                    <a:lnTo>
                      <a:pt x="1728" y="542"/>
                    </a:lnTo>
                    <a:lnTo>
                      <a:pt x="1705" y="546"/>
                    </a:lnTo>
                    <a:lnTo>
                      <a:pt x="1296" y="546"/>
                    </a:lnTo>
                    <a:lnTo>
                      <a:pt x="1275" y="542"/>
                    </a:lnTo>
                    <a:lnTo>
                      <a:pt x="1256" y="532"/>
                    </a:lnTo>
                    <a:lnTo>
                      <a:pt x="1241" y="518"/>
                    </a:lnTo>
                    <a:lnTo>
                      <a:pt x="1231" y="500"/>
                    </a:lnTo>
                    <a:lnTo>
                      <a:pt x="1228" y="478"/>
                    </a:lnTo>
                    <a:lnTo>
                      <a:pt x="1231" y="457"/>
                    </a:lnTo>
                    <a:lnTo>
                      <a:pt x="1241" y="437"/>
                    </a:lnTo>
                    <a:lnTo>
                      <a:pt x="1256" y="422"/>
                    </a:lnTo>
                    <a:lnTo>
                      <a:pt x="1275" y="412"/>
                    </a:lnTo>
                    <a:lnTo>
                      <a:pt x="1296" y="409"/>
                    </a:lnTo>
                    <a:close/>
                    <a:moveTo>
                      <a:pt x="409" y="274"/>
                    </a:moveTo>
                    <a:lnTo>
                      <a:pt x="378" y="277"/>
                    </a:lnTo>
                    <a:lnTo>
                      <a:pt x="349" y="288"/>
                    </a:lnTo>
                    <a:lnTo>
                      <a:pt x="324" y="303"/>
                    </a:lnTo>
                    <a:lnTo>
                      <a:pt x="303" y="324"/>
                    </a:lnTo>
                    <a:lnTo>
                      <a:pt x="287" y="349"/>
                    </a:lnTo>
                    <a:lnTo>
                      <a:pt x="276" y="378"/>
                    </a:lnTo>
                    <a:lnTo>
                      <a:pt x="274" y="409"/>
                    </a:lnTo>
                    <a:lnTo>
                      <a:pt x="274" y="683"/>
                    </a:lnTo>
                    <a:lnTo>
                      <a:pt x="2730" y="683"/>
                    </a:lnTo>
                    <a:lnTo>
                      <a:pt x="2730" y="409"/>
                    </a:lnTo>
                    <a:lnTo>
                      <a:pt x="2725" y="378"/>
                    </a:lnTo>
                    <a:lnTo>
                      <a:pt x="2716" y="349"/>
                    </a:lnTo>
                    <a:lnTo>
                      <a:pt x="2699" y="324"/>
                    </a:lnTo>
                    <a:lnTo>
                      <a:pt x="2678" y="303"/>
                    </a:lnTo>
                    <a:lnTo>
                      <a:pt x="2653" y="288"/>
                    </a:lnTo>
                    <a:lnTo>
                      <a:pt x="2623" y="277"/>
                    </a:lnTo>
                    <a:lnTo>
                      <a:pt x="2593" y="274"/>
                    </a:lnTo>
                    <a:lnTo>
                      <a:pt x="409" y="274"/>
                    </a:lnTo>
                    <a:close/>
                    <a:moveTo>
                      <a:pt x="409" y="0"/>
                    </a:moveTo>
                    <a:lnTo>
                      <a:pt x="2593" y="0"/>
                    </a:lnTo>
                    <a:lnTo>
                      <a:pt x="2647" y="5"/>
                    </a:lnTo>
                    <a:lnTo>
                      <a:pt x="2702" y="14"/>
                    </a:lnTo>
                    <a:lnTo>
                      <a:pt x="2752" y="32"/>
                    </a:lnTo>
                    <a:lnTo>
                      <a:pt x="2799" y="56"/>
                    </a:lnTo>
                    <a:lnTo>
                      <a:pt x="2843" y="85"/>
                    </a:lnTo>
                    <a:lnTo>
                      <a:pt x="2882" y="120"/>
                    </a:lnTo>
                    <a:lnTo>
                      <a:pt x="2917" y="159"/>
                    </a:lnTo>
                    <a:lnTo>
                      <a:pt x="2946" y="203"/>
                    </a:lnTo>
                    <a:lnTo>
                      <a:pt x="2970" y="250"/>
                    </a:lnTo>
                    <a:lnTo>
                      <a:pt x="2988" y="300"/>
                    </a:lnTo>
                    <a:lnTo>
                      <a:pt x="2999" y="353"/>
                    </a:lnTo>
                    <a:lnTo>
                      <a:pt x="3002" y="409"/>
                    </a:lnTo>
                    <a:lnTo>
                      <a:pt x="3002" y="3956"/>
                    </a:lnTo>
                    <a:lnTo>
                      <a:pt x="2999" y="4011"/>
                    </a:lnTo>
                    <a:lnTo>
                      <a:pt x="2988" y="4064"/>
                    </a:lnTo>
                    <a:lnTo>
                      <a:pt x="2970" y="4115"/>
                    </a:lnTo>
                    <a:lnTo>
                      <a:pt x="2946" y="4162"/>
                    </a:lnTo>
                    <a:lnTo>
                      <a:pt x="2917" y="4207"/>
                    </a:lnTo>
                    <a:lnTo>
                      <a:pt x="2882" y="4246"/>
                    </a:lnTo>
                    <a:lnTo>
                      <a:pt x="2843" y="4281"/>
                    </a:lnTo>
                    <a:lnTo>
                      <a:pt x="2799" y="4310"/>
                    </a:lnTo>
                    <a:lnTo>
                      <a:pt x="2752" y="4334"/>
                    </a:lnTo>
                    <a:lnTo>
                      <a:pt x="2702" y="4352"/>
                    </a:lnTo>
                    <a:lnTo>
                      <a:pt x="2647" y="4362"/>
                    </a:lnTo>
                    <a:lnTo>
                      <a:pt x="2593" y="4366"/>
                    </a:lnTo>
                    <a:lnTo>
                      <a:pt x="409" y="4366"/>
                    </a:lnTo>
                    <a:lnTo>
                      <a:pt x="353" y="4362"/>
                    </a:lnTo>
                    <a:lnTo>
                      <a:pt x="300" y="4352"/>
                    </a:lnTo>
                    <a:lnTo>
                      <a:pt x="250" y="4334"/>
                    </a:lnTo>
                    <a:lnTo>
                      <a:pt x="202" y="4310"/>
                    </a:lnTo>
                    <a:lnTo>
                      <a:pt x="159" y="4281"/>
                    </a:lnTo>
                    <a:lnTo>
                      <a:pt x="120" y="4246"/>
                    </a:lnTo>
                    <a:lnTo>
                      <a:pt x="85" y="4207"/>
                    </a:lnTo>
                    <a:lnTo>
                      <a:pt x="56" y="4163"/>
                    </a:lnTo>
                    <a:lnTo>
                      <a:pt x="32" y="4116"/>
                    </a:lnTo>
                    <a:lnTo>
                      <a:pt x="14" y="4064"/>
                    </a:lnTo>
                    <a:lnTo>
                      <a:pt x="4" y="4011"/>
                    </a:lnTo>
                    <a:lnTo>
                      <a:pt x="0" y="3956"/>
                    </a:lnTo>
                    <a:lnTo>
                      <a:pt x="0" y="409"/>
                    </a:lnTo>
                    <a:lnTo>
                      <a:pt x="4" y="353"/>
                    </a:lnTo>
                    <a:lnTo>
                      <a:pt x="14" y="300"/>
                    </a:lnTo>
                    <a:lnTo>
                      <a:pt x="32" y="250"/>
                    </a:lnTo>
                    <a:lnTo>
                      <a:pt x="56" y="203"/>
                    </a:lnTo>
                    <a:lnTo>
                      <a:pt x="85" y="159"/>
                    </a:lnTo>
                    <a:lnTo>
                      <a:pt x="120" y="120"/>
                    </a:lnTo>
                    <a:lnTo>
                      <a:pt x="159" y="85"/>
                    </a:lnTo>
                    <a:lnTo>
                      <a:pt x="202" y="56"/>
                    </a:lnTo>
                    <a:lnTo>
                      <a:pt x="250" y="32"/>
                    </a:lnTo>
                    <a:lnTo>
                      <a:pt x="300" y="14"/>
                    </a:lnTo>
                    <a:lnTo>
                      <a:pt x="353" y="5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98" name="Groep 97">
              <a:extLst>
                <a:ext uri="{FF2B5EF4-FFF2-40B4-BE49-F238E27FC236}">
                  <a16:creationId xmlns:a16="http://schemas.microsoft.com/office/drawing/2014/main" id="{3E65F121-FCC5-7A42-8A2E-BF31EE59A7F9}"/>
                </a:ext>
              </a:extLst>
            </p:cNvPr>
            <p:cNvGrpSpPr/>
            <p:nvPr/>
          </p:nvGrpSpPr>
          <p:grpSpPr>
            <a:xfrm>
              <a:off x="421355" y="3994136"/>
              <a:ext cx="482894" cy="589709"/>
              <a:chOff x="455645" y="3994136"/>
              <a:chExt cx="482894" cy="589709"/>
            </a:xfrm>
          </p:grpSpPr>
          <p:sp>
            <p:nvSpPr>
              <p:cNvPr id="123" name="Tekstvak 122"/>
              <p:cNvSpPr txBox="1"/>
              <p:nvPr/>
            </p:nvSpPr>
            <p:spPr>
              <a:xfrm>
                <a:off x="455645" y="4460734"/>
                <a:ext cx="482894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Idea</a:t>
                </a:r>
              </a:p>
            </p:txBody>
          </p:sp>
          <p:grpSp>
            <p:nvGrpSpPr>
              <p:cNvPr id="255" name="Groep 254">
                <a:extLst>
                  <a:ext uri="{FF2B5EF4-FFF2-40B4-BE49-F238E27FC236}">
                    <a16:creationId xmlns:a16="http://schemas.microsoft.com/office/drawing/2014/main" id="{03913B6D-F6A2-BD43-A1F4-3E77B56FE893}"/>
                  </a:ext>
                </a:extLst>
              </p:cNvPr>
              <p:cNvGrpSpPr/>
              <p:nvPr/>
            </p:nvGrpSpPr>
            <p:grpSpPr>
              <a:xfrm>
                <a:off x="460963" y="3994136"/>
                <a:ext cx="473883" cy="449790"/>
                <a:chOff x="582208" y="5330221"/>
                <a:chExt cx="473883" cy="449790"/>
              </a:xfrm>
            </p:grpSpPr>
            <p:pic>
              <p:nvPicPr>
                <p:cNvPr id="256" name="Afbeelding 255">
                  <a:extLst>
                    <a:ext uri="{FF2B5EF4-FFF2-40B4-BE49-F238E27FC236}">
                      <a16:creationId xmlns:a16="http://schemas.microsoft.com/office/drawing/2014/main" id="{AFC632BF-3212-5D42-9BCC-1C3AC5CC34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2208" y="5330221"/>
                  <a:ext cx="473883" cy="449790"/>
                </a:xfrm>
                <a:prstGeom prst="rect">
                  <a:avLst/>
                </a:prstGeom>
              </p:spPr>
            </p:pic>
            <p:sp>
              <p:nvSpPr>
                <p:cNvPr id="257" name="Ovaal 256">
                  <a:extLst>
                    <a:ext uri="{FF2B5EF4-FFF2-40B4-BE49-F238E27FC236}">
                      <a16:creationId xmlns:a16="http://schemas.microsoft.com/office/drawing/2014/main" id="{A89A0D6B-3422-D848-A9D7-1D1AA61C2A33}"/>
                    </a:ext>
                  </a:extLst>
                </p:cNvPr>
                <p:cNvSpPr/>
                <p:nvPr/>
              </p:nvSpPr>
              <p:spPr>
                <a:xfrm>
                  <a:off x="695860" y="5422769"/>
                  <a:ext cx="247383" cy="268286"/>
                </a:xfrm>
                <a:prstGeom prst="ellipse">
                  <a:avLst/>
                </a:prstGeom>
                <a:solidFill>
                  <a:srgbClr val="58595B"/>
                </a:solidFill>
                <a:ln w="12700"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marR="0" indent="-180975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buFont typeface="Arial" panose="020B0604020202020204" pitchFamily="34" charset="0"/>
                    <a:buChar char="•"/>
                    <a:tabLst/>
                  </a:pPr>
                  <a:endPara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252" name="Afbeelding 251">
                <a:extLst>
                  <a:ext uri="{FF2B5EF4-FFF2-40B4-BE49-F238E27FC236}">
                    <a16:creationId xmlns:a16="http://schemas.microsoft.com/office/drawing/2014/main" id="{3398A92F-50FA-D84E-B982-633343038C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47263" y="4077791"/>
                <a:ext cx="303812" cy="288365"/>
              </a:xfrm>
              <a:prstGeom prst="rect">
                <a:avLst/>
              </a:prstGeom>
            </p:spPr>
          </p:pic>
        </p:grpSp>
        <p:cxnSp>
          <p:nvCxnSpPr>
            <p:cNvPr id="258" name="Rechte verbindingslijn met pijl 257">
              <a:extLst>
                <a:ext uri="{FF2B5EF4-FFF2-40B4-BE49-F238E27FC236}">
                  <a16:creationId xmlns:a16="http://schemas.microsoft.com/office/drawing/2014/main" id="{FC8E9DCA-EB4A-5642-AE73-059E1ED2C8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0564" y="4233416"/>
              <a:ext cx="216354" cy="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Rechthoek 235">
              <a:extLst>
                <a:ext uri="{FF2B5EF4-FFF2-40B4-BE49-F238E27FC236}">
                  <a16:creationId xmlns:a16="http://schemas.microsoft.com/office/drawing/2014/main" id="{36EF1AAF-CC5D-8147-A2FA-A8FF3B3A39B3}"/>
                </a:ext>
              </a:extLst>
            </p:cNvPr>
            <p:cNvSpPr/>
            <p:nvPr/>
          </p:nvSpPr>
          <p:spPr>
            <a:xfrm>
              <a:off x="2485164" y="6391733"/>
              <a:ext cx="8944925" cy="27523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Compliancy &amp; Security 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576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Managing Demand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D7B223-E978-094D-AD54-7CCDBCE1B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44D68C-C0CF-9946-B7CD-E21640EB3EFC}" type="slidenum">
              <a:rPr lang="en-GB" smtClean="0"/>
              <a:t>5</a:t>
            </a:fld>
            <a:endParaRPr lang="en-GB"/>
          </a:p>
        </p:txBody>
      </p:sp>
      <p:grpSp>
        <p:nvGrpSpPr>
          <p:cNvPr id="7" name="Groep 6">
            <a:extLst>
              <a:ext uri="{FF2B5EF4-FFF2-40B4-BE49-F238E27FC236}">
                <a16:creationId xmlns:a16="http://schemas.microsoft.com/office/drawing/2014/main" id="{388ECCCA-1D86-F44D-A235-CD0A08A947BD}"/>
              </a:ext>
            </a:extLst>
          </p:cNvPr>
          <p:cNvGrpSpPr/>
          <p:nvPr/>
        </p:nvGrpSpPr>
        <p:grpSpPr>
          <a:xfrm>
            <a:off x="751815" y="748860"/>
            <a:ext cx="11178551" cy="5574206"/>
            <a:chOff x="751815" y="748860"/>
            <a:chExt cx="11178551" cy="5574206"/>
          </a:xfrm>
        </p:grpSpPr>
        <p:sp>
          <p:nvSpPr>
            <p:cNvPr id="5" name="Vijfhoek 4"/>
            <p:cNvSpPr/>
            <p:nvPr/>
          </p:nvSpPr>
          <p:spPr>
            <a:xfrm>
              <a:off x="751815" y="748863"/>
              <a:ext cx="9194342" cy="5572407"/>
            </a:xfrm>
            <a:prstGeom prst="homePlate">
              <a:avLst>
                <a:gd name="adj" fmla="val 6781"/>
              </a:avLst>
            </a:prstGeom>
            <a:solidFill>
              <a:srgbClr val="D0D0CE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Demand</a:t>
              </a:r>
            </a:p>
          </p:txBody>
        </p:sp>
        <p:grpSp>
          <p:nvGrpSpPr>
            <p:cNvPr id="58" name="Groeperen 57"/>
            <p:cNvGrpSpPr/>
            <p:nvPr/>
          </p:nvGrpSpPr>
          <p:grpSpPr>
            <a:xfrm>
              <a:off x="879113" y="879512"/>
              <a:ext cx="2558158" cy="5311104"/>
              <a:chOff x="3559308" y="645507"/>
              <a:chExt cx="2653529" cy="5509107"/>
            </a:xfrm>
          </p:grpSpPr>
          <p:sp>
            <p:nvSpPr>
              <p:cNvPr id="52" name="Afgeronde rechthoek 51"/>
              <p:cNvSpPr/>
              <p:nvPr/>
            </p:nvSpPr>
            <p:spPr>
              <a:xfrm>
                <a:off x="3572508" y="645507"/>
                <a:ext cx="2633307" cy="362401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3" name="Afgeronde rechthoek 52"/>
              <p:cNvSpPr/>
              <p:nvPr/>
            </p:nvSpPr>
            <p:spPr>
              <a:xfrm>
                <a:off x="3559309" y="953071"/>
                <a:ext cx="2653528" cy="5201543"/>
              </a:xfrm>
              <a:prstGeom prst="roundRect">
                <a:avLst/>
              </a:prstGeom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4" name="Tekstvak 53"/>
              <p:cNvSpPr txBox="1"/>
              <p:nvPr/>
            </p:nvSpPr>
            <p:spPr>
              <a:xfrm>
                <a:off x="3572508" y="645603"/>
                <a:ext cx="2633307" cy="315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lang="en-GB" sz="1000" b="1" dirty="0"/>
                  <a:t>Function Portfolio Meeting</a:t>
                </a: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56" name="Rond hoek zelfde zijde rechthoek 55"/>
              <p:cNvSpPr/>
              <p:nvPr/>
            </p:nvSpPr>
            <p:spPr>
              <a:xfrm rot="10800000">
                <a:off x="3559308" y="4576983"/>
                <a:ext cx="2653527" cy="1577629"/>
              </a:xfrm>
              <a:prstGeom prst="round2SameRect">
                <a:avLst>
                  <a:gd name="adj1" fmla="val 2696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7" name="Tekstvak 56"/>
              <p:cNvSpPr txBox="1"/>
              <p:nvPr/>
            </p:nvSpPr>
            <p:spPr>
              <a:xfrm>
                <a:off x="3676373" y="4689230"/>
                <a:ext cx="2370362" cy="1414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noAutofit/>
              </a:bodyPr>
              <a:lstStyle/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Portfolio is driven by function CTO &amp; Relationship Manager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Priority setting within function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Budget planning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CTO, Function representatives, IT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Minimal every 6 weeks 60 min </a:t>
                </a:r>
              </a:p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" name="Punthaak 7"/>
            <p:cNvSpPr/>
            <p:nvPr/>
          </p:nvSpPr>
          <p:spPr>
            <a:xfrm>
              <a:off x="10932498" y="748860"/>
              <a:ext cx="997868" cy="5572409"/>
            </a:xfrm>
            <a:prstGeom prst="chevron">
              <a:avLst>
                <a:gd name="adj" fmla="val 39112"/>
              </a:avLst>
            </a:prstGeom>
            <a:solidFill>
              <a:srgbClr val="012169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Retire</a:t>
              </a:r>
            </a:p>
          </p:txBody>
        </p:sp>
        <p:sp>
          <p:nvSpPr>
            <p:cNvPr id="37" name="Ruit 36"/>
            <p:cNvSpPr/>
            <p:nvPr/>
          </p:nvSpPr>
          <p:spPr>
            <a:xfrm>
              <a:off x="1694297" y="3394449"/>
              <a:ext cx="604878" cy="639024"/>
            </a:xfrm>
            <a:prstGeom prst="diamond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indent="-1809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Char char="•"/>
                <a:tabLst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39" name="Afbeelding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69804" y="3394449"/>
              <a:ext cx="605659" cy="639024"/>
            </a:xfrm>
            <a:prstGeom prst="rect">
              <a:avLst/>
            </a:prstGeom>
          </p:spPr>
        </p:pic>
        <p:cxnSp>
          <p:nvCxnSpPr>
            <p:cNvPr id="40" name="Rechte verbindingslijn met pijl 39"/>
            <p:cNvCxnSpPr>
              <a:cxnSpLocks/>
            </p:cNvCxnSpPr>
            <p:nvPr/>
          </p:nvCxnSpPr>
          <p:spPr>
            <a:xfrm>
              <a:off x="1512072" y="3713959"/>
              <a:ext cx="182226" cy="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echte verbindingslijn met pijl 40"/>
            <p:cNvCxnSpPr/>
            <p:nvPr/>
          </p:nvCxnSpPr>
          <p:spPr>
            <a:xfrm flipV="1">
              <a:off x="2299175" y="3713959"/>
              <a:ext cx="222744" cy="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Rechte verbindingslijn met pijl 41"/>
            <p:cNvCxnSpPr/>
            <p:nvPr/>
          </p:nvCxnSpPr>
          <p:spPr>
            <a:xfrm flipH="1">
              <a:off x="1991904" y="3161915"/>
              <a:ext cx="2310" cy="232533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Rechte verbindingslijn met pijl 42"/>
            <p:cNvCxnSpPr/>
            <p:nvPr/>
          </p:nvCxnSpPr>
          <p:spPr>
            <a:xfrm flipV="1">
              <a:off x="1998388" y="4033472"/>
              <a:ext cx="1" cy="303556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kstvak 43"/>
            <p:cNvSpPr txBox="1"/>
            <p:nvPr/>
          </p:nvSpPr>
          <p:spPr>
            <a:xfrm>
              <a:off x="2383597" y="3161915"/>
              <a:ext cx="82125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9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Request</a:t>
              </a:r>
              <a:br>
                <a:rPr lang="en-GB" sz="900" b="1" dirty="0"/>
              </a:br>
              <a:r>
                <a:rPr lang="en-GB" sz="900" b="1" dirty="0"/>
                <a:t>Backlog</a:t>
              </a:r>
              <a:endParaRPr kumimoji="0" lang="en-GB" sz="9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45" name="Tekstvak 44"/>
            <p:cNvSpPr txBox="1"/>
            <p:nvPr/>
          </p:nvSpPr>
          <p:spPr>
            <a:xfrm>
              <a:off x="1621607" y="2880694"/>
              <a:ext cx="799527" cy="2373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Business</a:t>
              </a:r>
              <a:b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Reason</a:t>
              </a:r>
            </a:p>
          </p:txBody>
        </p:sp>
        <p:sp>
          <p:nvSpPr>
            <p:cNvPr id="46" name="Tekstvak 45"/>
            <p:cNvSpPr txBox="1"/>
            <p:nvPr/>
          </p:nvSpPr>
          <p:spPr>
            <a:xfrm>
              <a:off x="1605488" y="4357873"/>
              <a:ext cx="799527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800" dirty="0"/>
                <a:t>Other</a:t>
              </a:r>
              <a:b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Reason</a:t>
              </a:r>
            </a:p>
          </p:txBody>
        </p:sp>
        <p:grpSp>
          <p:nvGrpSpPr>
            <p:cNvPr id="59" name="Groeperen 58"/>
            <p:cNvGrpSpPr/>
            <p:nvPr/>
          </p:nvGrpSpPr>
          <p:grpSpPr>
            <a:xfrm>
              <a:off x="3614398" y="868411"/>
              <a:ext cx="2558158" cy="5311104"/>
              <a:chOff x="3559308" y="645507"/>
              <a:chExt cx="2653529" cy="5509107"/>
            </a:xfrm>
          </p:grpSpPr>
          <p:sp>
            <p:nvSpPr>
              <p:cNvPr id="60" name="Afgeronde rechthoek 59"/>
              <p:cNvSpPr/>
              <p:nvPr/>
            </p:nvSpPr>
            <p:spPr>
              <a:xfrm>
                <a:off x="3572508" y="645507"/>
                <a:ext cx="2633307" cy="362401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1" name="Afgeronde rechthoek 60"/>
              <p:cNvSpPr/>
              <p:nvPr/>
            </p:nvSpPr>
            <p:spPr>
              <a:xfrm>
                <a:off x="3559309" y="953071"/>
                <a:ext cx="2653528" cy="5201543"/>
              </a:xfrm>
              <a:prstGeom prst="roundRect">
                <a:avLst/>
              </a:prstGeom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2" name="Tekstvak 61"/>
              <p:cNvSpPr txBox="1"/>
              <p:nvPr/>
            </p:nvSpPr>
            <p:spPr>
              <a:xfrm>
                <a:off x="3572508" y="645603"/>
                <a:ext cx="2633307" cy="315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lang="en-GB" sz="1000" b="1" dirty="0"/>
                  <a:t>Request Evaluation Meeting</a:t>
                </a: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3" name="Rond hoek zelfde zijde rechthoek 62"/>
              <p:cNvSpPr/>
              <p:nvPr/>
            </p:nvSpPr>
            <p:spPr>
              <a:xfrm rot="10800000">
                <a:off x="3559308" y="4576983"/>
                <a:ext cx="2653527" cy="1577629"/>
              </a:xfrm>
              <a:prstGeom prst="round2SameRect">
                <a:avLst>
                  <a:gd name="adj1" fmla="val 2696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4" name="Tekstvak 63"/>
              <p:cNvSpPr txBox="1"/>
              <p:nvPr/>
            </p:nvSpPr>
            <p:spPr>
              <a:xfrm>
                <a:off x="3676373" y="4689230"/>
                <a:ext cx="2370362" cy="1414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noAutofit/>
              </a:bodyPr>
              <a:lstStyle/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Validate or Run risk BRAT approval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Assign request to delivery agreeing cost, delivery date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Workload monitoring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2 times a week 15-30 min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Mandate to “approve to start”, if within specified mandate</a:t>
                </a:r>
              </a:p>
              <a:p>
                <a:pPr marL="180975" marR="0" indent="-180975" algn="l" defTabSz="914400" rtl="0" eaLnBrk="1" fontAlgn="auto" latinLnBrk="0" hangingPunct="1"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eperen 64"/>
            <p:cNvGrpSpPr/>
            <p:nvPr/>
          </p:nvGrpSpPr>
          <p:grpSpPr>
            <a:xfrm>
              <a:off x="6435137" y="879512"/>
              <a:ext cx="2558158" cy="5311104"/>
              <a:chOff x="3559308" y="645507"/>
              <a:chExt cx="2653529" cy="5509107"/>
            </a:xfrm>
          </p:grpSpPr>
          <p:sp>
            <p:nvSpPr>
              <p:cNvPr id="66" name="Afgeronde rechthoek 65"/>
              <p:cNvSpPr/>
              <p:nvPr/>
            </p:nvSpPr>
            <p:spPr>
              <a:xfrm>
                <a:off x="3572508" y="645507"/>
                <a:ext cx="2633307" cy="362401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7" name="Afgeronde rechthoek 66"/>
              <p:cNvSpPr/>
              <p:nvPr/>
            </p:nvSpPr>
            <p:spPr>
              <a:xfrm>
                <a:off x="3559309" y="953071"/>
                <a:ext cx="2653528" cy="5201543"/>
              </a:xfrm>
              <a:prstGeom prst="roundRect">
                <a:avLst/>
              </a:prstGeom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8" name="Tekstvak 67"/>
              <p:cNvSpPr txBox="1"/>
              <p:nvPr/>
            </p:nvSpPr>
            <p:spPr>
              <a:xfrm>
                <a:off x="3572508" y="645603"/>
                <a:ext cx="2633307" cy="315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lang="en-GB" sz="1000" b="1" dirty="0">
                    <a:solidFill>
                      <a:schemeClr val="bg1"/>
                    </a:solidFill>
                  </a:rPr>
                  <a:t>Business IT Council</a:t>
                </a: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Rond hoek zelfde zijde rechthoek 68"/>
              <p:cNvSpPr/>
              <p:nvPr/>
            </p:nvSpPr>
            <p:spPr>
              <a:xfrm rot="10800000">
                <a:off x="3559308" y="4576983"/>
                <a:ext cx="2653527" cy="1577629"/>
              </a:xfrm>
              <a:prstGeom prst="round2SameRect">
                <a:avLst>
                  <a:gd name="adj1" fmla="val 26964"/>
                  <a:gd name="adj2" fmla="val 0"/>
                </a:avLst>
              </a:prstGeom>
              <a:solidFill>
                <a:schemeClr val="accent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0" name="Tekstvak 69"/>
              <p:cNvSpPr txBox="1"/>
              <p:nvPr/>
            </p:nvSpPr>
            <p:spPr>
              <a:xfrm>
                <a:off x="3676373" y="4689230"/>
                <a:ext cx="2370362" cy="1414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noAutofit/>
              </a:bodyPr>
              <a:lstStyle/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bg1"/>
                    </a:solidFill>
                  </a:rPr>
                  <a:t>Business representative, Risk, IT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bg1"/>
                    </a:solidFill>
                  </a:rPr>
                  <a:t>Decide on cross delivery initiatives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bg1"/>
                    </a:solidFill>
                  </a:rPr>
                  <a:t>Defines mandate of intake meeting 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bg1"/>
                    </a:solidFill>
                  </a:rPr>
                  <a:t>Information from and to CIO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bg1"/>
                    </a:solidFill>
                  </a:rPr>
                  <a:t>Evaluation of Delivery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bg1"/>
                    </a:solidFill>
                  </a:rPr>
                  <a:t>Monthly 30 min (Align) + Bi Monthly 30 min (Strategy)</a:t>
                </a:r>
              </a:p>
              <a:p>
                <a:pPr marL="180975" marR="0" indent="-180975" algn="l" defTabSz="914400" rtl="0" eaLnBrk="1" fontAlgn="auto" latinLnBrk="0" hangingPunct="1"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1" name="Punthaak 70"/>
            <p:cNvSpPr/>
            <p:nvPr/>
          </p:nvSpPr>
          <p:spPr>
            <a:xfrm>
              <a:off x="10277694" y="750657"/>
              <a:ext cx="997868" cy="5572409"/>
            </a:xfrm>
            <a:prstGeom prst="chevron">
              <a:avLst>
                <a:gd name="adj" fmla="val 39112"/>
              </a:avLst>
            </a:prstGeom>
            <a:solidFill>
              <a:srgbClr val="FFCD00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Operate</a:t>
              </a:r>
            </a:p>
          </p:txBody>
        </p:sp>
        <p:sp>
          <p:nvSpPr>
            <p:cNvPr id="72" name="Punthaak 71"/>
            <p:cNvSpPr/>
            <p:nvPr/>
          </p:nvSpPr>
          <p:spPr>
            <a:xfrm>
              <a:off x="9622175" y="748860"/>
              <a:ext cx="997868" cy="5572409"/>
            </a:xfrm>
            <a:prstGeom prst="chevron">
              <a:avLst>
                <a:gd name="adj" fmla="val 3911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Deliver</a:t>
              </a:r>
            </a:p>
          </p:txBody>
        </p:sp>
        <p:sp>
          <p:nvSpPr>
            <p:cNvPr id="111" name="Ruit 110"/>
            <p:cNvSpPr/>
            <p:nvPr/>
          </p:nvSpPr>
          <p:spPr>
            <a:xfrm>
              <a:off x="4056623" y="3427923"/>
              <a:ext cx="604878" cy="639024"/>
            </a:xfrm>
            <a:prstGeom prst="diamond">
              <a:avLst/>
            </a:prstGeom>
            <a:solidFill>
              <a:schemeClr val="accent1">
                <a:lumMod val="50000"/>
              </a:schemeClr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indent="-1809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Char char="•"/>
                <a:tabLst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50" name="Rechte verbindingslijn met pijl 49"/>
            <p:cNvCxnSpPr/>
            <p:nvPr/>
          </p:nvCxnSpPr>
          <p:spPr>
            <a:xfrm flipV="1">
              <a:off x="3078531" y="3713959"/>
              <a:ext cx="885708" cy="1006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Gebogen pijl 128"/>
            <p:cNvSpPr/>
            <p:nvPr/>
          </p:nvSpPr>
          <p:spPr>
            <a:xfrm flipH="1">
              <a:off x="3333218" y="1974078"/>
              <a:ext cx="1057497" cy="1201396"/>
            </a:xfrm>
            <a:prstGeom prst="bentArrow">
              <a:avLst>
                <a:gd name="adj1" fmla="val 3277"/>
                <a:gd name="adj2" fmla="val 5071"/>
                <a:gd name="adj3" fmla="val 8665"/>
                <a:gd name="adj4" fmla="val 43750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indent="-1809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Char char="•"/>
                <a:tabLst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2" name="Tekstvak 131"/>
            <p:cNvSpPr txBox="1"/>
            <p:nvPr/>
          </p:nvSpPr>
          <p:spPr>
            <a:xfrm>
              <a:off x="3865476" y="3115315"/>
              <a:ext cx="1063543" cy="2373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Rejected, requires</a:t>
              </a:r>
              <a:b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more</a:t>
              </a:r>
              <a:r>
                <a:rPr kumimoji="0" lang="en-GB" sz="800" b="0" i="0" u="none" strike="noStrike" kern="1200" cap="none" spc="0" normalizeH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 information</a:t>
              </a: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3" name="Gebogen pijl 132"/>
            <p:cNvSpPr/>
            <p:nvPr/>
          </p:nvSpPr>
          <p:spPr>
            <a:xfrm rot="10800000" flipH="1">
              <a:off x="4364112" y="4304700"/>
              <a:ext cx="1046926" cy="142740"/>
            </a:xfrm>
            <a:prstGeom prst="bentArrow">
              <a:avLst>
                <a:gd name="adj1" fmla="val 23989"/>
                <a:gd name="adj2" fmla="val 29560"/>
                <a:gd name="adj3" fmla="val 50000"/>
                <a:gd name="adj4" fmla="val 43750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indent="-1809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Char char="•"/>
                <a:tabLst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4" name="Tekstvak 133"/>
            <p:cNvSpPr txBox="1"/>
            <p:nvPr/>
          </p:nvSpPr>
          <p:spPr>
            <a:xfrm>
              <a:off x="3798369" y="4072524"/>
              <a:ext cx="1063543" cy="2373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Within </a:t>
              </a:r>
              <a:r>
                <a:rPr lang="en-GB" sz="800" noProof="0" dirty="0"/>
                <a:t>m</a:t>
              </a: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andate approved to start</a:t>
              </a:r>
              <a:r>
                <a:rPr lang="en-GB" sz="800" dirty="0"/>
                <a:t> </a:t>
              </a: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37" name="Afbeelding 1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58218" y="4011506"/>
              <a:ext cx="605659" cy="639024"/>
            </a:xfrm>
            <a:prstGeom prst="rect">
              <a:avLst/>
            </a:prstGeom>
          </p:spPr>
        </p:pic>
        <p:sp>
          <p:nvSpPr>
            <p:cNvPr id="138" name="Tekstvak 137"/>
            <p:cNvSpPr txBox="1"/>
            <p:nvPr/>
          </p:nvSpPr>
          <p:spPr>
            <a:xfrm>
              <a:off x="5272011" y="3778972"/>
              <a:ext cx="821259" cy="2670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9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Pipeline</a:t>
              </a:r>
              <a:br>
                <a:rPr lang="en-GB" sz="900" b="1" dirty="0"/>
              </a:br>
              <a:r>
                <a:rPr lang="en-GB" sz="900" b="1" dirty="0"/>
                <a:t>Backlog</a:t>
              </a:r>
              <a:endParaRPr kumimoji="0" lang="en-GB" sz="9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grpSp>
          <p:nvGrpSpPr>
            <p:cNvPr id="139" name="Groeperen 138"/>
            <p:cNvGrpSpPr/>
            <p:nvPr/>
          </p:nvGrpSpPr>
          <p:grpSpPr>
            <a:xfrm>
              <a:off x="6751925" y="2442134"/>
              <a:ext cx="604878" cy="639024"/>
              <a:chOff x="4276214" y="3126036"/>
              <a:chExt cx="627428" cy="662847"/>
            </a:xfrm>
          </p:grpSpPr>
          <p:sp>
            <p:nvSpPr>
              <p:cNvPr id="140" name="Ruit 139"/>
              <p:cNvSpPr/>
              <p:nvPr/>
            </p:nvSpPr>
            <p:spPr>
              <a:xfrm>
                <a:off x="4276214" y="3126036"/>
                <a:ext cx="627428" cy="662847"/>
              </a:xfrm>
              <a:prstGeom prst="diamond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pic>
            <p:nvPicPr>
              <p:cNvPr id="141" name="Afbeelding 14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4634345" y="3302093"/>
                <a:ext cx="229035" cy="281748"/>
              </a:xfrm>
              <a:prstGeom prst="rect">
                <a:avLst/>
              </a:prstGeom>
            </p:spPr>
          </p:pic>
          <p:pic>
            <p:nvPicPr>
              <p:cNvPr id="142" name="Afbeelding 14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4484577" y="3480398"/>
                <a:ext cx="229035" cy="281748"/>
              </a:xfrm>
              <a:prstGeom prst="rect">
                <a:avLst/>
              </a:prstGeom>
            </p:spPr>
          </p:pic>
          <p:pic>
            <p:nvPicPr>
              <p:cNvPr id="143" name="Afbeelding 14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4473335" y="3150828"/>
                <a:ext cx="229035" cy="281748"/>
              </a:xfrm>
              <a:prstGeom prst="rect">
                <a:avLst/>
              </a:prstGeom>
            </p:spPr>
          </p:pic>
          <p:pic>
            <p:nvPicPr>
              <p:cNvPr id="144" name="Afbeelding 14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4313627" y="3294680"/>
                <a:ext cx="229035" cy="281748"/>
              </a:xfrm>
              <a:prstGeom prst="rect">
                <a:avLst/>
              </a:prstGeom>
            </p:spPr>
          </p:pic>
        </p:grpSp>
        <p:sp>
          <p:nvSpPr>
            <p:cNvPr id="153" name="Tekstvak 152"/>
            <p:cNvSpPr txBox="1"/>
            <p:nvPr/>
          </p:nvSpPr>
          <p:spPr>
            <a:xfrm>
              <a:off x="4833470" y="3593366"/>
              <a:ext cx="818504" cy="323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Advice to</a:t>
              </a:r>
              <a:r>
                <a:rPr lang="en-GB" sz="800" dirty="0"/>
                <a:t> </a:t>
              </a:r>
            </a:p>
            <a:p>
              <a:pPr marR="0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800" noProof="0" dirty="0"/>
                <a:t>Start</a:t>
              </a: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56" name="Groeperen 155"/>
            <p:cNvGrpSpPr/>
            <p:nvPr/>
          </p:nvGrpSpPr>
          <p:grpSpPr>
            <a:xfrm>
              <a:off x="7985263" y="1442869"/>
              <a:ext cx="604878" cy="639024"/>
              <a:chOff x="4276214" y="3126036"/>
              <a:chExt cx="627428" cy="662847"/>
            </a:xfrm>
          </p:grpSpPr>
          <p:sp>
            <p:nvSpPr>
              <p:cNvPr id="157" name="Ruit 156"/>
              <p:cNvSpPr/>
              <p:nvPr/>
            </p:nvSpPr>
            <p:spPr>
              <a:xfrm>
                <a:off x="4276214" y="3126036"/>
                <a:ext cx="627428" cy="662847"/>
              </a:xfrm>
              <a:prstGeom prst="diamond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pic>
            <p:nvPicPr>
              <p:cNvPr id="158" name="Afbeelding 15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4634345" y="3302093"/>
                <a:ext cx="229035" cy="281748"/>
              </a:xfrm>
              <a:prstGeom prst="rect">
                <a:avLst/>
              </a:prstGeom>
            </p:spPr>
          </p:pic>
          <p:pic>
            <p:nvPicPr>
              <p:cNvPr id="159" name="Afbeelding 15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4484577" y="3480398"/>
                <a:ext cx="229035" cy="281748"/>
              </a:xfrm>
              <a:prstGeom prst="rect">
                <a:avLst/>
              </a:prstGeom>
            </p:spPr>
          </p:pic>
          <p:pic>
            <p:nvPicPr>
              <p:cNvPr id="160" name="Afbeelding 15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4473335" y="3150828"/>
                <a:ext cx="229035" cy="281748"/>
              </a:xfrm>
              <a:prstGeom prst="rect">
                <a:avLst/>
              </a:prstGeom>
            </p:spPr>
          </p:pic>
          <p:pic>
            <p:nvPicPr>
              <p:cNvPr id="161" name="Afbeelding 16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4313627" y="3294680"/>
                <a:ext cx="229035" cy="281748"/>
              </a:xfrm>
              <a:prstGeom prst="rect">
                <a:avLst/>
              </a:prstGeom>
            </p:spPr>
          </p:pic>
        </p:grpSp>
        <p:sp>
          <p:nvSpPr>
            <p:cNvPr id="162" name="Tekstvak 161"/>
            <p:cNvSpPr txBox="1"/>
            <p:nvPr/>
          </p:nvSpPr>
          <p:spPr>
            <a:xfrm rot="18921360">
              <a:off x="7776298" y="1481249"/>
              <a:ext cx="603275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9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CIO</a:t>
              </a:r>
            </a:p>
          </p:txBody>
        </p:sp>
        <p:sp>
          <p:nvSpPr>
            <p:cNvPr id="164" name="Gebogen pijl 163"/>
            <p:cNvSpPr/>
            <p:nvPr/>
          </p:nvSpPr>
          <p:spPr>
            <a:xfrm rot="16200000" flipV="1">
              <a:off x="7563377" y="1998730"/>
              <a:ext cx="647983" cy="913847"/>
            </a:xfrm>
            <a:prstGeom prst="bentArrow">
              <a:avLst>
                <a:gd name="adj1" fmla="val 4514"/>
                <a:gd name="adj2" fmla="val 8477"/>
                <a:gd name="adj3" fmla="val 12770"/>
                <a:gd name="adj4" fmla="val 43750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indent="-1809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Char char="•"/>
                <a:tabLst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5" name="Tekstvak 164"/>
            <p:cNvSpPr txBox="1"/>
            <p:nvPr/>
          </p:nvSpPr>
          <p:spPr>
            <a:xfrm>
              <a:off x="7254440" y="2595374"/>
              <a:ext cx="1063543" cy="1186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Advice to</a:t>
              </a:r>
              <a:r>
                <a:rPr lang="en-GB" sz="800" dirty="0"/>
                <a:t> </a:t>
              </a:r>
              <a:r>
                <a:rPr lang="en-GB" sz="800" noProof="0" dirty="0"/>
                <a:t>Start</a:t>
              </a: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7" name="Gebogen pijl 166"/>
            <p:cNvSpPr/>
            <p:nvPr/>
          </p:nvSpPr>
          <p:spPr>
            <a:xfrm>
              <a:off x="5479934" y="2727355"/>
              <a:ext cx="1212555" cy="350302"/>
            </a:xfrm>
            <a:prstGeom prst="bentArrow">
              <a:avLst>
                <a:gd name="adj1" fmla="val 8979"/>
                <a:gd name="adj2" fmla="val 14192"/>
                <a:gd name="adj3" fmla="val 22963"/>
                <a:gd name="adj4" fmla="val 43750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indent="-1809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Char char="•"/>
                <a:tabLst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8" name="Gebogen pijl 167"/>
            <p:cNvSpPr/>
            <p:nvPr/>
          </p:nvSpPr>
          <p:spPr>
            <a:xfrm rot="10800000">
              <a:off x="4685492" y="3046831"/>
              <a:ext cx="828110" cy="774610"/>
            </a:xfrm>
            <a:prstGeom prst="bentArrow">
              <a:avLst>
                <a:gd name="adj1" fmla="val 4122"/>
                <a:gd name="adj2" fmla="val 7583"/>
                <a:gd name="adj3" fmla="val 0"/>
                <a:gd name="adj4" fmla="val 31066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indent="-1809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Char char="•"/>
                <a:tabLst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9" name="Gebogen pijl 168"/>
            <p:cNvSpPr/>
            <p:nvPr/>
          </p:nvSpPr>
          <p:spPr>
            <a:xfrm rot="5400000" flipV="1">
              <a:off x="7175013" y="1533698"/>
              <a:ext cx="537799" cy="913847"/>
            </a:xfrm>
            <a:prstGeom prst="bentArrow">
              <a:avLst>
                <a:gd name="adj1" fmla="val 4514"/>
                <a:gd name="adj2" fmla="val 8477"/>
                <a:gd name="adj3" fmla="val 16713"/>
                <a:gd name="adj4" fmla="val 43750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indent="-1809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Char char="•"/>
                <a:tabLst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0" name="Tekstvak 169"/>
            <p:cNvSpPr txBox="1"/>
            <p:nvPr/>
          </p:nvSpPr>
          <p:spPr>
            <a:xfrm>
              <a:off x="6459548" y="2202030"/>
              <a:ext cx="1063543" cy="2373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Rejected, requires</a:t>
              </a:r>
              <a:b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more</a:t>
              </a:r>
              <a:r>
                <a:rPr kumimoji="0" lang="en-GB" sz="800" b="0" i="0" u="none" strike="noStrike" kern="1200" cap="none" spc="0" normalizeH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 information</a:t>
              </a: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1" name="Gebogen pijl 170"/>
            <p:cNvSpPr/>
            <p:nvPr/>
          </p:nvSpPr>
          <p:spPr>
            <a:xfrm rot="5400000" flipV="1">
              <a:off x="5256638" y="1366392"/>
              <a:ext cx="794197" cy="2696220"/>
            </a:xfrm>
            <a:prstGeom prst="bentArrow">
              <a:avLst>
                <a:gd name="adj1" fmla="val 3709"/>
                <a:gd name="adj2" fmla="val 8477"/>
                <a:gd name="adj3" fmla="val 0"/>
                <a:gd name="adj4" fmla="val 44741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indent="-1809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Char char="•"/>
                <a:tabLst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6" name="Rechthoek 135"/>
            <p:cNvSpPr/>
            <p:nvPr/>
          </p:nvSpPr>
          <p:spPr>
            <a:xfrm>
              <a:off x="4485399" y="1367714"/>
              <a:ext cx="897209" cy="17155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R="0" algn="ctr" defTabSz="914400" rtl="0" eaLnBrk="1" fontAlgn="auto" latinLnBrk="0" hangingPunct="1"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Evaluation</a:t>
              </a:r>
              <a:r>
                <a:rPr kumimoji="0" lang="en-GB" sz="500" b="1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List</a:t>
              </a:r>
              <a:endParaRPr kumimoji="0" lang="en-GB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  <a:p>
              <a:pPr marL="180975" indent="-180975">
                <a:spcBef>
                  <a:spcPts val="600"/>
                </a:spcBef>
                <a:buClr>
                  <a:srgbClr val="44546A"/>
                </a:buClr>
                <a:buFont typeface="Wingdings" charset="2"/>
                <a:buChar char="q"/>
              </a:pPr>
              <a:r>
                <a:rPr lang="en-GB" sz="500" dirty="0">
                  <a:solidFill>
                    <a:prstClr val="black"/>
                  </a:solidFill>
                </a:rPr>
                <a:t>Approval CTO</a:t>
              </a:r>
            </a:p>
            <a:p>
              <a:pPr marL="180975" indent="-180975">
                <a:spcBef>
                  <a:spcPts val="600"/>
                </a:spcBef>
                <a:buClr>
                  <a:srgbClr val="44546A"/>
                </a:buClr>
                <a:buFont typeface="Wingdings" charset="2"/>
                <a:buChar char="q"/>
              </a:pPr>
              <a:r>
                <a:rPr lang="en-GB" sz="500" dirty="0">
                  <a:solidFill>
                    <a:prstClr val="black"/>
                  </a:solidFill>
                </a:rPr>
                <a:t>RRL</a:t>
              </a:r>
            </a:p>
            <a:p>
              <a:pPr marL="180975" indent="-180975">
                <a:spcBef>
                  <a:spcPts val="600"/>
                </a:spcBef>
                <a:buClr>
                  <a:srgbClr val="44546A"/>
                </a:buClr>
                <a:buFont typeface="Wingdings" charset="2"/>
                <a:buChar char="q"/>
              </a:pPr>
              <a:r>
                <a:rPr lang="en-GB" sz="500" dirty="0">
                  <a:solidFill>
                    <a:prstClr val="black"/>
                  </a:solidFill>
                </a:rPr>
                <a:t>Legal </a:t>
              </a:r>
            </a:p>
            <a:p>
              <a:pPr marL="180975" indent="-180975">
                <a:spcBef>
                  <a:spcPts val="600"/>
                </a:spcBef>
                <a:buClr>
                  <a:srgbClr val="44546A"/>
                </a:buClr>
                <a:buFont typeface="Wingdings" charset="2"/>
                <a:buChar char="q"/>
              </a:pPr>
              <a:r>
                <a:rPr lang="en-GB" sz="500" dirty="0">
                  <a:solidFill>
                    <a:prstClr val="black"/>
                  </a:solidFill>
                </a:rPr>
                <a:t>Purchase</a:t>
              </a:r>
              <a:endParaRPr kumimoji="0" lang="en-GB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  <a:p>
              <a:pPr marL="180975" marR="0" indent="-180975" algn="l" defTabSz="914400" rtl="0" eaLnBrk="1" fontAlgn="auto" latinLnBrk="0" hangingPunct="1"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Wingdings" charset="2"/>
                <a:buChar char="q"/>
                <a:tabLst/>
              </a:pPr>
              <a:r>
                <a:rPr kumimoji="0" lang="en-GB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Business Case</a:t>
              </a:r>
              <a:endParaRPr lang="en-GB" sz="500" dirty="0">
                <a:solidFill>
                  <a:prstClr val="black"/>
                </a:solidFill>
              </a:endParaRPr>
            </a:p>
            <a:p>
              <a:pPr marL="180975" marR="0" indent="-180975" algn="l" defTabSz="914400" rtl="0" eaLnBrk="1" fontAlgn="auto" latinLnBrk="0" hangingPunct="1"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Wingdings" charset="2"/>
                <a:buChar char="q"/>
                <a:tabLst/>
              </a:pPr>
              <a:r>
                <a:rPr lang="en-GB" sz="500" dirty="0">
                  <a:solidFill>
                    <a:prstClr val="black"/>
                  </a:solidFill>
                </a:rPr>
                <a:t>Architecture</a:t>
              </a:r>
            </a:p>
            <a:p>
              <a:pPr marL="180975" marR="0" indent="-180975" algn="l" defTabSz="914400" rtl="0" eaLnBrk="1" fontAlgn="auto" latinLnBrk="0" hangingPunct="1"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Wingdings" charset="2"/>
                <a:buChar char="q"/>
                <a:tabLst/>
              </a:pPr>
              <a:r>
                <a:rPr lang="en-GB" sz="500" dirty="0">
                  <a:solidFill>
                    <a:prstClr val="black"/>
                  </a:solidFill>
                </a:rPr>
                <a:t>Security</a:t>
              </a:r>
            </a:p>
            <a:p>
              <a:pPr marL="180975" marR="0" indent="-180975" algn="l" defTabSz="914400" rtl="0" eaLnBrk="1" fontAlgn="auto" latinLnBrk="0" hangingPunct="1"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Wingdings" charset="2"/>
                <a:buChar char="q"/>
                <a:tabLst/>
              </a:pPr>
              <a:r>
                <a:rPr lang="en-GB" sz="500" dirty="0">
                  <a:solidFill>
                    <a:prstClr val="black"/>
                  </a:solidFill>
                </a:rPr>
                <a:t>Cost Estimate</a:t>
              </a:r>
            </a:p>
            <a:p>
              <a:pPr marL="180975" marR="0" indent="-180975" algn="l" defTabSz="914400" rtl="0" eaLnBrk="1" fontAlgn="auto" latinLnBrk="0" hangingPunct="1"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Wingdings" charset="2"/>
                <a:buChar char="q"/>
                <a:tabLst/>
              </a:pPr>
              <a:r>
                <a:rPr kumimoji="0" lang="en-GB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Time</a:t>
              </a:r>
              <a:r>
                <a:rPr kumimoji="0" lang="en-GB" sz="5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Estimate</a:t>
              </a:r>
            </a:p>
            <a:p>
              <a:pPr marL="180975" marR="0" indent="-180975" algn="l" defTabSz="914400" rtl="0" eaLnBrk="1" fontAlgn="auto" latinLnBrk="0" hangingPunct="1"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Wingdings" charset="2"/>
                <a:buChar char="q"/>
                <a:tabLst/>
              </a:pPr>
              <a:r>
                <a:rPr lang="en-GB" sz="500" dirty="0">
                  <a:solidFill>
                    <a:prstClr val="black"/>
                  </a:solidFill>
                </a:rPr>
                <a:t>Delivery Method</a:t>
              </a:r>
            </a:p>
          </p:txBody>
        </p:sp>
        <p:sp>
          <p:nvSpPr>
            <p:cNvPr id="173" name="Tekstvak 172"/>
            <p:cNvSpPr txBox="1"/>
            <p:nvPr/>
          </p:nvSpPr>
          <p:spPr>
            <a:xfrm>
              <a:off x="6508886" y="3099846"/>
              <a:ext cx="1063543" cy="2373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Within </a:t>
              </a:r>
              <a:r>
                <a:rPr lang="en-GB" sz="800" noProof="0" dirty="0"/>
                <a:t>m</a:t>
              </a: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andate approved to start</a:t>
              </a:r>
              <a:r>
                <a:rPr lang="en-GB" sz="800" dirty="0"/>
                <a:t> </a:t>
              </a: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4" name="Gebogen pijl 173"/>
            <p:cNvSpPr/>
            <p:nvPr/>
          </p:nvSpPr>
          <p:spPr>
            <a:xfrm flipH="1" flipV="1">
              <a:off x="5963877" y="3372479"/>
              <a:ext cx="1105808" cy="767780"/>
            </a:xfrm>
            <a:prstGeom prst="bentArrow">
              <a:avLst>
                <a:gd name="adj1" fmla="val 4098"/>
                <a:gd name="adj2" fmla="val 4827"/>
                <a:gd name="adj3" fmla="val 10143"/>
                <a:gd name="adj4" fmla="val 43750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indent="-1809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Char char="•"/>
                <a:tabLst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5" name="Gebogen pijl 174"/>
            <p:cNvSpPr/>
            <p:nvPr/>
          </p:nvSpPr>
          <p:spPr>
            <a:xfrm flipH="1" flipV="1">
              <a:off x="7452140" y="1784494"/>
              <a:ext cx="1247699" cy="1470043"/>
            </a:xfrm>
            <a:prstGeom prst="bentArrow">
              <a:avLst>
                <a:gd name="adj1" fmla="val 2070"/>
                <a:gd name="adj2" fmla="val 4827"/>
                <a:gd name="adj3" fmla="val 10143"/>
                <a:gd name="adj4" fmla="val 43750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indent="-1809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Char char="•"/>
                <a:tabLst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76" name="Rechte verbindingslijn met pijl 175"/>
            <p:cNvCxnSpPr/>
            <p:nvPr/>
          </p:nvCxnSpPr>
          <p:spPr>
            <a:xfrm flipV="1">
              <a:off x="5980551" y="4236290"/>
              <a:ext cx="3871646" cy="267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Rechte verbindingslijn met pijl 177"/>
            <p:cNvCxnSpPr/>
            <p:nvPr/>
          </p:nvCxnSpPr>
          <p:spPr>
            <a:xfrm flipV="1">
              <a:off x="5877350" y="2967531"/>
              <a:ext cx="938574" cy="779623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Rechte verbindingslijn met pijl 185"/>
            <p:cNvCxnSpPr/>
            <p:nvPr/>
          </p:nvCxnSpPr>
          <p:spPr>
            <a:xfrm flipV="1">
              <a:off x="7266401" y="1917284"/>
              <a:ext cx="802957" cy="67792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kstvak 189"/>
            <p:cNvSpPr txBox="1"/>
            <p:nvPr/>
          </p:nvSpPr>
          <p:spPr>
            <a:xfrm rot="19203129">
              <a:off x="5726340" y="3263419"/>
              <a:ext cx="1063543" cy="1186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Inform</a:t>
              </a:r>
            </a:p>
          </p:txBody>
        </p:sp>
        <p:sp>
          <p:nvSpPr>
            <p:cNvPr id="191" name="Tekstvak 190"/>
            <p:cNvSpPr txBox="1"/>
            <p:nvPr/>
          </p:nvSpPr>
          <p:spPr>
            <a:xfrm rot="19203129">
              <a:off x="7171519" y="2068652"/>
              <a:ext cx="1063543" cy="1186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Inform</a:t>
              </a: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" name="Groeperen 1"/>
            <p:cNvGrpSpPr/>
            <p:nvPr/>
          </p:nvGrpSpPr>
          <p:grpSpPr>
            <a:xfrm>
              <a:off x="7296808" y="3964157"/>
              <a:ext cx="1537831" cy="196007"/>
              <a:chOff x="3312377" y="1172278"/>
              <a:chExt cx="1595163" cy="203314"/>
            </a:xfrm>
          </p:grpSpPr>
          <p:sp>
            <p:nvSpPr>
              <p:cNvPr id="135" name="Rechthoek 134"/>
              <p:cNvSpPr/>
              <p:nvPr/>
            </p:nvSpPr>
            <p:spPr>
              <a:xfrm>
                <a:off x="3312377" y="1172278"/>
                <a:ext cx="209396" cy="203314"/>
              </a:xfrm>
              <a:prstGeom prst="rect">
                <a:avLst/>
              </a:prstGeom>
              <a:ln w="19050"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5" name="Tekstvak 144"/>
              <p:cNvSpPr txBox="1"/>
              <p:nvPr/>
            </p:nvSpPr>
            <p:spPr>
              <a:xfrm>
                <a:off x="3312377" y="1213983"/>
                <a:ext cx="20939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G-1</a:t>
                </a:r>
              </a:p>
            </p:txBody>
          </p:sp>
          <p:sp>
            <p:nvSpPr>
              <p:cNvPr id="146" name="Tekstvak 145"/>
              <p:cNvSpPr txBox="1"/>
              <p:nvPr/>
            </p:nvSpPr>
            <p:spPr>
              <a:xfrm>
                <a:off x="3559993" y="1216790"/>
                <a:ext cx="1347547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Authorize</a:t>
                </a:r>
                <a:r>
                  <a:rPr kumimoji="0" lang="en-GB" sz="900" b="1" i="0" u="none" strike="noStrike" kern="1200" cap="none" spc="0" normalizeH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0" lang="en-GB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Initiation</a:t>
                </a:r>
              </a:p>
            </p:txBody>
          </p:sp>
        </p:grpSp>
        <p:cxnSp>
          <p:nvCxnSpPr>
            <p:cNvPr id="147" name="Rechte verbindingslijn met pijl 146"/>
            <p:cNvCxnSpPr/>
            <p:nvPr/>
          </p:nvCxnSpPr>
          <p:spPr>
            <a:xfrm flipV="1">
              <a:off x="5990133" y="4507957"/>
              <a:ext cx="3871646" cy="2679"/>
            </a:xfrm>
            <a:prstGeom prst="straightConnector1">
              <a:avLst/>
            </a:prstGeom>
            <a:ln w="28575">
              <a:solidFill>
                <a:srgbClr val="0097A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Groeperen 147"/>
            <p:cNvGrpSpPr/>
            <p:nvPr/>
          </p:nvGrpSpPr>
          <p:grpSpPr>
            <a:xfrm>
              <a:off x="7302223" y="4268675"/>
              <a:ext cx="1947739" cy="196007"/>
              <a:chOff x="3312377" y="1172278"/>
              <a:chExt cx="2020353" cy="203314"/>
            </a:xfrm>
          </p:grpSpPr>
          <p:sp>
            <p:nvSpPr>
              <p:cNvPr id="149" name="Rechthoek 148"/>
              <p:cNvSpPr/>
              <p:nvPr/>
            </p:nvSpPr>
            <p:spPr>
              <a:xfrm>
                <a:off x="3312377" y="1172278"/>
                <a:ext cx="209396" cy="20331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0" name="Tekstvak 149"/>
              <p:cNvSpPr txBox="1"/>
              <p:nvPr/>
            </p:nvSpPr>
            <p:spPr>
              <a:xfrm>
                <a:off x="3312377" y="1213983"/>
                <a:ext cx="209396" cy="123111"/>
              </a:xfrm>
              <a:prstGeom prst="rect">
                <a:avLst/>
              </a:prstGeom>
              <a:solidFill>
                <a:srgbClr val="0097A9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G-2</a:t>
                </a:r>
              </a:p>
            </p:txBody>
          </p:sp>
          <p:sp>
            <p:nvSpPr>
              <p:cNvPr id="151" name="Tekstvak 150"/>
              <p:cNvSpPr txBox="1"/>
              <p:nvPr/>
            </p:nvSpPr>
            <p:spPr>
              <a:xfrm>
                <a:off x="3556569" y="1206662"/>
                <a:ext cx="1776161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buClr>
                    <a:srgbClr val="44546A"/>
                  </a:buClr>
                </a:pPr>
                <a:r>
                  <a:rPr lang="en-GB" sz="900" b="1" dirty="0">
                    <a:solidFill>
                      <a:schemeClr val="accent3">
                        <a:lumMod val="75000"/>
                      </a:schemeClr>
                    </a:solidFill>
                  </a:rPr>
                  <a:t>Authorize Execution</a:t>
                </a:r>
              </a:p>
            </p:txBody>
          </p:sp>
        </p:grpSp>
        <p:sp>
          <p:nvSpPr>
            <p:cNvPr id="155" name="Gebogen pijl 154"/>
            <p:cNvSpPr/>
            <p:nvPr/>
          </p:nvSpPr>
          <p:spPr>
            <a:xfrm rot="5400000" flipV="1">
              <a:off x="5694813" y="-2484955"/>
              <a:ext cx="238123" cy="7718827"/>
            </a:xfrm>
            <a:prstGeom prst="bentArrow">
              <a:avLst>
                <a:gd name="adj1" fmla="val 10573"/>
                <a:gd name="adj2" fmla="val 23607"/>
                <a:gd name="adj3" fmla="val 33049"/>
                <a:gd name="adj4" fmla="val 48220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indent="-1809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Char char="•"/>
                <a:tabLst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Afgeronde rechthoek 10"/>
            <p:cNvSpPr/>
            <p:nvPr/>
          </p:nvSpPr>
          <p:spPr>
            <a:xfrm>
              <a:off x="1015043" y="1493520"/>
              <a:ext cx="2285042" cy="112352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indent="-1809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Char char="•"/>
                <a:tabLst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2" name="Groeperen 11"/>
            <p:cNvGrpSpPr/>
            <p:nvPr/>
          </p:nvGrpSpPr>
          <p:grpSpPr>
            <a:xfrm>
              <a:off x="1219947" y="1575943"/>
              <a:ext cx="1944564" cy="462371"/>
              <a:chOff x="815788" y="1416422"/>
              <a:chExt cx="2017059" cy="479609"/>
            </a:xfrm>
          </p:grpSpPr>
          <p:grpSp>
            <p:nvGrpSpPr>
              <p:cNvPr id="13" name="Groeperen 12"/>
              <p:cNvGrpSpPr/>
              <p:nvPr/>
            </p:nvGrpSpPr>
            <p:grpSpPr>
              <a:xfrm>
                <a:off x="815788" y="1416422"/>
                <a:ext cx="2017059" cy="479609"/>
                <a:chOff x="815788" y="1416422"/>
                <a:chExt cx="2017059" cy="479609"/>
              </a:xfrm>
            </p:grpSpPr>
            <p:sp>
              <p:nvSpPr>
                <p:cNvPr id="22" name="Vijfhoek 21"/>
                <p:cNvSpPr/>
                <p:nvPr/>
              </p:nvSpPr>
              <p:spPr>
                <a:xfrm>
                  <a:off x="815788" y="1416424"/>
                  <a:ext cx="2017059" cy="475129"/>
                </a:xfrm>
                <a:prstGeom prst="homePlate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marR="0" indent="-180975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buFont typeface="Arial" panose="020B0604020202020204" pitchFamily="34" charset="0"/>
                    <a:buChar char="•"/>
                    <a:tabLst/>
                  </a:pPr>
                  <a:endPara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3" name="Rechte verbindingslijn 22"/>
                <p:cNvCxnSpPr/>
                <p:nvPr/>
              </p:nvCxnSpPr>
              <p:spPr>
                <a:xfrm>
                  <a:off x="945671" y="1416424"/>
                  <a:ext cx="0" cy="475129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Rechte verbindingslijn 23"/>
                <p:cNvCxnSpPr/>
                <p:nvPr/>
              </p:nvCxnSpPr>
              <p:spPr>
                <a:xfrm>
                  <a:off x="1116001" y="1416424"/>
                  <a:ext cx="0" cy="475129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Rechte verbindingslijn 24"/>
                <p:cNvCxnSpPr/>
                <p:nvPr/>
              </p:nvCxnSpPr>
              <p:spPr>
                <a:xfrm>
                  <a:off x="1278713" y="1416423"/>
                  <a:ext cx="0" cy="475129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Rechte verbindingslijn 25"/>
                <p:cNvCxnSpPr/>
                <p:nvPr/>
              </p:nvCxnSpPr>
              <p:spPr>
                <a:xfrm>
                  <a:off x="1457521" y="1416423"/>
                  <a:ext cx="0" cy="475129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Rechte verbindingslijn 26"/>
                <p:cNvCxnSpPr/>
                <p:nvPr/>
              </p:nvCxnSpPr>
              <p:spPr>
                <a:xfrm>
                  <a:off x="1639951" y="1416423"/>
                  <a:ext cx="0" cy="475129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Rechte verbindingslijn 27"/>
                <p:cNvCxnSpPr/>
                <p:nvPr/>
              </p:nvCxnSpPr>
              <p:spPr>
                <a:xfrm>
                  <a:off x="1810742" y="1416423"/>
                  <a:ext cx="0" cy="475129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Rechte verbindingslijn 28"/>
                <p:cNvCxnSpPr/>
                <p:nvPr/>
              </p:nvCxnSpPr>
              <p:spPr>
                <a:xfrm>
                  <a:off x="1993652" y="1416423"/>
                  <a:ext cx="0" cy="475129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Rechte verbindingslijn 29"/>
                <p:cNvCxnSpPr/>
                <p:nvPr/>
              </p:nvCxnSpPr>
              <p:spPr>
                <a:xfrm>
                  <a:off x="2159196" y="1416422"/>
                  <a:ext cx="0" cy="475129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Rechte verbindingslijn 30"/>
                <p:cNvCxnSpPr/>
                <p:nvPr/>
              </p:nvCxnSpPr>
              <p:spPr>
                <a:xfrm>
                  <a:off x="2332934" y="1416422"/>
                  <a:ext cx="0" cy="475129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Rechte verbindingslijn 31"/>
                <p:cNvCxnSpPr/>
                <p:nvPr/>
              </p:nvCxnSpPr>
              <p:spPr>
                <a:xfrm>
                  <a:off x="2482629" y="1420902"/>
                  <a:ext cx="0" cy="475129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Rechthoek 13"/>
              <p:cNvSpPr/>
              <p:nvPr/>
            </p:nvSpPr>
            <p:spPr>
              <a:xfrm flipV="1">
                <a:off x="919555" y="1470212"/>
                <a:ext cx="537966" cy="93815"/>
              </a:xfrm>
              <a:prstGeom prst="rect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Rechthoek 14"/>
              <p:cNvSpPr/>
              <p:nvPr/>
            </p:nvSpPr>
            <p:spPr>
              <a:xfrm flipV="1">
                <a:off x="1536991" y="1470547"/>
                <a:ext cx="537966" cy="93815"/>
              </a:xfrm>
              <a:prstGeom prst="rect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Rechthoek 15"/>
              <p:cNvSpPr/>
              <p:nvPr/>
            </p:nvSpPr>
            <p:spPr>
              <a:xfrm flipV="1">
                <a:off x="2271539" y="1468085"/>
                <a:ext cx="152400" cy="102768"/>
              </a:xfrm>
              <a:prstGeom prst="rect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Rechthoek 16"/>
              <p:cNvSpPr/>
              <p:nvPr/>
            </p:nvSpPr>
            <p:spPr>
              <a:xfrm flipV="1">
                <a:off x="1689391" y="1622947"/>
                <a:ext cx="537966" cy="9381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Rechthoek 17"/>
              <p:cNvSpPr/>
              <p:nvPr/>
            </p:nvSpPr>
            <p:spPr>
              <a:xfrm flipV="1">
                <a:off x="1068654" y="1617354"/>
                <a:ext cx="537966" cy="9381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Rechthoek 18"/>
              <p:cNvSpPr/>
              <p:nvPr/>
            </p:nvSpPr>
            <p:spPr>
              <a:xfrm flipV="1">
                <a:off x="1993651" y="1775346"/>
                <a:ext cx="386105" cy="9381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Rechthoek 19"/>
              <p:cNvSpPr/>
              <p:nvPr/>
            </p:nvSpPr>
            <p:spPr>
              <a:xfrm flipV="1">
                <a:off x="1510449" y="1770885"/>
                <a:ext cx="386105" cy="9381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Rechthoek 20"/>
              <p:cNvSpPr/>
              <p:nvPr/>
            </p:nvSpPr>
            <p:spPr>
              <a:xfrm flipV="1">
                <a:off x="921285" y="1764161"/>
                <a:ext cx="386105" cy="9381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pic>
          <p:nvPicPr>
            <p:cNvPr id="33" name="Afbeelding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53585" y="2100835"/>
              <a:ext cx="487878" cy="487878"/>
            </a:xfrm>
            <a:prstGeom prst="rect">
              <a:avLst/>
            </a:prstGeom>
          </p:spPr>
        </p:pic>
        <p:sp>
          <p:nvSpPr>
            <p:cNvPr id="34" name="Tekstvak 33"/>
            <p:cNvSpPr txBox="1"/>
            <p:nvPr/>
          </p:nvSpPr>
          <p:spPr>
            <a:xfrm>
              <a:off x="1710911" y="2188131"/>
              <a:ext cx="1559156" cy="2967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Service Owner plans</a:t>
              </a:r>
              <a:b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Development</a:t>
              </a:r>
              <a:r>
                <a:rPr kumimoji="0" lang="en-GB" sz="10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Roadmap</a:t>
              </a:r>
            </a:p>
          </p:txBody>
        </p:sp>
        <p:sp>
          <p:nvSpPr>
            <p:cNvPr id="163" name="Tekstvak 162"/>
            <p:cNvSpPr txBox="1"/>
            <p:nvPr/>
          </p:nvSpPr>
          <p:spPr>
            <a:xfrm>
              <a:off x="7845982" y="1304887"/>
              <a:ext cx="1782962" cy="1186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Evaluate Initiation</a:t>
              </a:r>
            </a:p>
          </p:txBody>
        </p:sp>
        <p:cxnSp>
          <p:nvCxnSpPr>
            <p:cNvPr id="166" name="Rechte verbindingslijn met pijl 165"/>
            <p:cNvCxnSpPr/>
            <p:nvPr/>
          </p:nvCxnSpPr>
          <p:spPr>
            <a:xfrm>
              <a:off x="2005252" y="2634662"/>
              <a:ext cx="2" cy="227672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oeperen 180"/>
            <p:cNvGrpSpPr/>
            <p:nvPr/>
          </p:nvGrpSpPr>
          <p:grpSpPr>
            <a:xfrm>
              <a:off x="3088189" y="3488601"/>
              <a:ext cx="1030020" cy="396855"/>
              <a:chOff x="3312377" y="1172278"/>
              <a:chExt cx="1068420" cy="411650"/>
            </a:xfrm>
          </p:grpSpPr>
          <p:sp>
            <p:nvSpPr>
              <p:cNvPr id="182" name="Rechthoek 181"/>
              <p:cNvSpPr/>
              <p:nvPr/>
            </p:nvSpPr>
            <p:spPr>
              <a:xfrm>
                <a:off x="3312377" y="1172278"/>
                <a:ext cx="209396" cy="203314"/>
              </a:xfrm>
              <a:prstGeom prst="rect">
                <a:avLst/>
              </a:prstGeom>
              <a:ln w="19050"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3" name="Tekstvak 182"/>
              <p:cNvSpPr txBox="1"/>
              <p:nvPr/>
            </p:nvSpPr>
            <p:spPr>
              <a:xfrm>
                <a:off x="3312377" y="1213983"/>
                <a:ext cx="20939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G-0</a:t>
                </a:r>
              </a:p>
            </p:txBody>
          </p:sp>
          <p:sp>
            <p:nvSpPr>
              <p:cNvPr id="184" name="Tekstvak 183"/>
              <p:cNvSpPr txBox="1"/>
              <p:nvPr/>
            </p:nvSpPr>
            <p:spPr>
              <a:xfrm>
                <a:off x="3559993" y="1216790"/>
                <a:ext cx="820804" cy="3671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Authorize</a:t>
                </a:r>
              </a:p>
              <a:p>
                <a:pPr marR="0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Incubation</a:t>
                </a:r>
              </a:p>
            </p:txBody>
          </p:sp>
        </p:grpSp>
        <p:grpSp>
          <p:nvGrpSpPr>
            <p:cNvPr id="123" name="Groep 122">
              <a:extLst>
                <a:ext uri="{FF2B5EF4-FFF2-40B4-BE49-F238E27FC236}">
                  <a16:creationId xmlns:a16="http://schemas.microsoft.com/office/drawing/2014/main" id="{6A277ECD-CA65-D347-BA51-A4619F5B38EB}"/>
                </a:ext>
              </a:extLst>
            </p:cNvPr>
            <p:cNvGrpSpPr/>
            <p:nvPr/>
          </p:nvGrpSpPr>
          <p:grpSpPr>
            <a:xfrm>
              <a:off x="1005434" y="3464274"/>
              <a:ext cx="482894" cy="589709"/>
              <a:chOff x="455645" y="3994136"/>
              <a:chExt cx="482894" cy="589709"/>
            </a:xfrm>
          </p:grpSpPr>
          <p:sp>
            <p:nvSpPr>
              <p:cNvPr id="124" name="Tekstvak 123">
                <a:extLst>
                  <a:ext uri="{FF2B5EF4-FFF2-40B4-BE49-F238E27FC236}">
                    <a16:creationId xmlns:a16="http://schemas.microsoft.com/office/drawing/2014/main" id="{206AAE53-06B2-1B42-8CE9-1DFD6D70AF06}"/>
                  </a:ext>
                </a:extLst>
              </p:cNvPr>
              <p:cNvSpPr txBox="1"/>
              <p:nvPr/>
            </p:nvSpPr>
            <p:spPr>
              <a:xfrm>
                <a:off x="455645" y="4460734"/>
                <a:ext cx="482894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Idea</a:t>
                </a:r>
              </a:p>
            </p:txBody>
          </p:sp>
          <p:grpSp>
            <p:nvGrpSpPr>
              <p:cNvPr id="125" name="Groep 124">
                <a:extLst>
                  <a:ext uri="{FF2B5EF4-FFF2-40B4-BE49-F238E27FC236}">
                    <a16:creationId xmlns:a16="http://schemas.microsoft.com/office/drawing/2014/main" id="{93F5BF9C-DC54-3742-A966-2437DA38AAB8}"/>
                  </a:ext>
                </a:extLst>
              </p:cNvPr>
              <p:cNvGrpSpPr/>
              <p:nvPr/>
            </p:nvGrpSpPr>
            <p:grpSpPr>
              <a:xfrm>
                <a:off x="460963" y="3994136"/>
                <a:ext cx="473883" cy="449790"/>
                <a:chOff x="582208" y="5330221"/>
                <a:chExt cx="473883" cy="449790"/>
              </a:xfrm>
            </p:grpSpPr>
            <p:pic>
              <p:nvPicPr>
                <p:cNvPr id="127" name="Afbeelding 126">
                  <a:extLst>
                    <a:ext uri="{FF2B5EF4-FFF2-40B4-BE49-F238E27FC236}">
                      <a16:creationId xmlns:a16="http://schemas.microsoft.com/office/drawing/2014/main" id="{38EED52F-D727-7B40-B7C9-CD3BC60811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2208" y="5330221"/>
                  <a:ext cx="473883" cy="449790"/>
                </a:xfrm>
                <a:prstGeom prst="rect">
                  <a:avLst/>
                </a:prstGeom>
              </p:spPr>
            </p:pic>
            <p:sp>
              <p:nvSpPr>
                <p:cNvPr id="128" name="Ovaal 127">
                  <a:extLst>
                    <a:ext uri="{FF2B5EF4-FFF2-40B4-BE49-F238E27FC236}">
                      <a16:creationId xmlns:a16="http://schemas.microsoft.com/office/drawing/2014/main" id="{3E4D5E0C-1DA2-754A-8AC8-CB2D1EC00A9E}"/>
                    </a:ext>
                  </a:extLst>
                </p:cNvPr>
                <p:cNvSpPr/>
                <p:nvPr/>
              </p:nvSpPr>
              <p:spPr>
                <a:xfrm>
                  <a:off x="695860" y="5422769"/>
                  <a:ext cx="247383" cy="268286"/>
                </a:xfrm>
                <a:prstGeom prst="ellipse">
                  <a:avLst/>
                </a:prstGeom>
                <a:solidFill>
                  <a:srgbClr val="58595B"/>
                </a:solidFill>
                <a:ln w="12700"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marR="0" indent="-180975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buFont typeface="Arial" panose="020B0604020202020204" pitchFamily="34" charset="0"/>
                    <a:buChar char="•"/>
                    <a:tabLst/>
                  </a:pPr>
                  <a:endPara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26" name="Afbeelding 125">
                <a:extLst>
                  <a:ext uri="{FF2B5EF4-FFF2-40B4-BE49-F238E27FC236}">
                    <a16:creationId xmlns:a16="http://schemas.microsoft.com/office/drawing/2014/main" id="{65F661DC-E5FC-C74B-A9DF-850210CF3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47263" y="4077791"/>
                <a:ext cx="303812" cy="288365"/>
              </a:xfrm>
              <a:prstGeom prst="rect">
                <a:avLst/>
              </a:prstGeom>
            </p:spPr>
          </p:pic>
        </p:grpSp>
        <p:sp>
          <p:nvSpPr>
            <p:cNvPr id="194" name="Tekstvak 193">
              <a:extLst>
                <a:ext uri="{FF2B5EF4-FFF2-40B4-BE49-F238E27FC236}">
                  <a16:creationId xmlns:a16="http://schemas.microsoft.com/office/drawing/2014/main" id="{BDE8B2DA-6409-264E-B359-B28597501586}"/>
                </a:ext>
              </a:extLst>
            </p:cNvPr>
            <p:cNvSpPr txBox="1"/>
            <p:nvPr/>
          </p:nvSpPr>
          <p:spPr>
            <a:xfrm rot="18918410">
              <a:off x="3764000" y="3489285"/>
              <a:ext cx="799527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Request</a:t>
              </a:r>
            </a:p>
          </p:txBody>
        </p:sp>
        <p:sp>
          <p:nvSpPr>
            <p:cNvPr id="195" name="Tekstvak 194">
              <a:extLst>
                <a:ext uri="{FF2B5EF4-FFF2-40B4-BE49-F238E27FC236}">
                  <a16:creationId xmlns:a16="http://schemas.microsoft.com/office/drawing/2014/main" id="{9B8409B3-71DD-1B44-AA20-00CE3E8E0B8D}"/>
                </a:ext>
              </a:extLst>
            </p:cNvPr>
            <p:cNvSpPr txBox="1"/>
            <p:nvPr/>
          </p:nvSpPr>
          <p:spPr>
            <a:xfrm rot="2741562">
              <a:off x="4174638" y="3474408"/>
              <a:ext cx="799527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Evaluation</a:t>
              </a:r>
            </a:p>
          </p:txBody>
        </p:sp>
        <p:grpSp>
          <p:nvGrpSpPr>
            <p:cNvPr id="196" name="Группа 544">
              <a:extLst>
                <a:ext uri="{FF2B5EF4-FFF2-40B4-BE49-F238E27FC236}">
                  <a16:creationId xmlns:a16="http://schemas.microsoft.com/office/drawing/2014/main" id="{151F45F8-4541-BB42-A0F2-346535CEC96C}"/>
                </a:ext>
              </a:extLst>
            </p:cNvPr>
            <p:cNvGrpSpPr/>
            <p:nvPr/>
          </p:nvGrpSpPr>
          <p:grpSpPr>
            <a:xfrm>
              <a:off x="4153655" y="3541310"/>
              <a:ext cx="432278" cy="368596"/>
              <a:chOff x="4303713" y="1508126"/>
              <a:chExt cx="3579813" cy="3835400"/>
            </a:xfrm>
            <a:solidFill>
              <a:schemeClr val="bg1"/>
            </a:solidFill>
          </p:grpSpPr>
          <p:sp>
            <p:nvSpPr>
              <p:cNvPr id="197" name="Freeform 473">
                <a:extLst>
                  <a:ext uri="{FF2B5EF4-FFF2-40B4-BE49-F238E27FC236}">
                    <a16:creationId xmlns:a16="http://schemas.microsoft.com/office/drawing/2014/main" id="{BD9CEC44-CB0F-FE4B-B1C0-7EF8C9AE3F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7188" y="1508126"/>
                <a:ext cx="1250950" cy="1236663"/>
              </a:xfrm>
              <a:custGeom>
                <a:avLst/>
                <a:gdLst>
                  <a:gd name="T0" fmla="*/ 788 w 1576"/>
                  <a:gd name="T1" fmla="*/ 0 h 1558"/>
                  <a:gd name="T2" fmla="*/ 874 w 1576"/>
                  <a:gd name="T3" fmla="*/ 5 h 1558"/>
                  <a:gd name="T4" fmla="*/ 957 w 1576"/>
                  <a:gd name="T5" fmla="*/ 18 h 1558"/>
                  <a:gd name="T6" fmla="*/ 1038 w 1576"/>
                  <a:gd name="T7" fmla="*/ 40 h 1558"/>
                  <a:gd name="T8" fmla="*/ 1114 w 1576"/>
                  <a:gd name="T9" fmla="*/ 70 h 1558"/>
                  <a:gd name="T10" fmla="*/ 1186 w 1576"/>
                  <a:gd name="T11" fmla="*/ 106 h 1558"/>
                  <a:gd name="T12" fmla="*/ 1254 w 1576"/>
                  <a:gd name="T13" fmla="*/ 151 h 1558"/>
                  <a:gd name="T14" fmla="*/ 1316 w 1576"/>
                  <a:gd name="T15" fmla="*/ 202 h 1558"/>
                  <a:gd name="T16" fmla="*/ 1374 w 1576"/>
                  <a:gd name="T17" fmla="*/ 258 h 1558"/>
                  <a:gd name="T18" fmla="*/ 1424 w 1576"/>
                  <a:gd name="T19" fmla="*/ 320 h 1558"/>
                  <a:gd name="T20" fmla="*/ 1468 w 1576"/>
                  <a:gd name="T21" fmla="*/ 386 h 1558"/>
                  <a:gd name="T22" fmla="*/ 1506 w 1576"/>
                  <a:gd name="T23" fmla="*/ 458 h 1558"/>
                  <a:gd name="T24" fmla="*/ 1536 w 1576"/>
                  <a:gd name="T25" fmla="*/ 533 h 1558"/>
                  <a:gd name="T26" fmla="*/ 1558 w 1576"/>
                  <a:gd name="T27" fmla="*/ 613 h 1558"/>
                  <a:gd name="T28" fmla="*/ 1571 w 1576"/>
                  <a:gd name="T29" fmla="*/ 695 h 1558"/>
                  <a:gd name="T30" fmla="*/ 1576 w 1576"/>
                  <a:gd name="T31" fmla="*/ 779 h 1558"/>
                  <a:gd name="T32" fmla="*/ 1571 w 1576"/>
                  <a:gd name="T33" fmla="*/ 865 h 1558"/>
                  <a:gd name="T34" fmla="*/ 1558 w 1576"/>
                  <a:gd name="T35" fmla="*/ 947 h 1558"/>
                  <a:gd name="T36" fmla="*/ 1536 w 1576"/>
                  <a:gd name="T37" fmla="*/ 1027 h 1558"/>
                  <a:gd name="T38" fmla="*/ 1506 w 1576"/>
                  <a:gd name="T39" fmla="*/ 1102 h 1558"/>
                  <a:gd name="T40" fmla="*/ 1468 w 1576"/>
                  <a:gd name="T41" fmla="*/ 1173 h 1558"/>
                  <a:gd name="T42" fmla="*/ 1424 w 1576"/>
                  <a:gd name="T43" fmla="*/ 1240 h 1558"/>
                  <a:gd name="T44" fmla="*/ 1374 w 1576"/>
                  <a:gd name="T45" fmla="*/ 1302 h 1558"/>
                  <a:gd name="T46" fmla="*/ 1316 w 1576"/>
                  <a:gd name="T47" fmla="*/ 1358 h 1558"/>
                  <a:gd name="T48" fmla="*/ 1254 w 1576"/>
                  <a:gd name="T49" fmla="*/ 1408 h 1558"/>
                  <a:gd name="T50" fmla="*/ 1186 w 1576"/>
                  <a:gd name="T51" fmla="*/ 1452 h 1558"/>
                  <a:gd name="T52" fmla="*/ 1114 w 1576"/>
                  <a:gd name="T53" fmla="*/ 1489 h 1558"/>
                  <a:gd name="T54" fmla="*/ 1038 w 1576"/>
                  <a:gd name="T55" fmla="*/ 1519 h 1558"/>
                  <a:gd name="T56" fmla="*/ 957 w 1576"/>
                  <a:gd name="T57" fmla="*/ 1541 h 1558"/>
                  <a:gd name="T58" fmla="*/ 874 w 1576"/>
                  <a:gd name="T59" fmla="*/ 1554 h 1558"/>
                  <a:gd name="T60" fmla="*/ 788 w 1576"/>
                  <a:gd name="T61" fmla="*/ 1558 h 1558"/>
                  <a:gd name="T62" fmla="*/ 703 w 1576"/>
                  <a:gd name="T63" fmla="*/ 1554 h 1558"/>
                  <a:gd name="T64" fmla="*/ 619 w 1576"/>
                  <a:gd name="T65" fmla="*/ 1541 h 1558"/>
                  <a:gd name="T66" fmla="*/ 539 w 1576"/>
                  <a:gd name="T67" fmla="*/ 1519 h 1558"/>
                  <a:gd name="T68" fmla="*/ 463 w 1576"/>
                  <a:gd name="T69" fmla="*/ 1489 h 1558"/>
                  <a:gd name="T70" fmla="*/ 390 w 1576"/>
                  <a:gd name="T71" fmla="*/ 1452 h 1558"/>
                  <a:gd name="T72" fmla="*/ 323 w 1576"/>
                  <a:gd name="T73" fmla="*/ 1408 h 1558"/>
                  <a:gd name="T74" fmla="*/ 261 w 1576"/>
                  <a:gd name="T75" fmla="*/ 1358 h 1558"/>
                  <a:gd name="T76" fmla="*/ 203 w 1576"/>
                  <a:gd name="T77" fmla="*/ 1302 h 1558"/>
                  <a:gd name="T78" fmla="*/ 152 w 1576"/>
                  <a:gd name="T79" fmla="*/ 1240 h 1558"/>
                  <a:gd name="T80" fmla="*/ 107 w 1576"/>
                  <a:gd name="T81" fmla="*/ 1173 h 1558"/>
                  <a:gd name="T82" fmla="*/ 71 w 1576"/>
                  <a:gd name="T83" fmla="*/ 1102 h 1558"/>
                  <a:gd name="T84" fmla="*/ 41 w 1576"/>
                  <a:gd name="T85" fmla="*/ 1027 h 1558"/>
                  <a:gd name="T86" fmla="*/ 19 w 1576"/>
                  <a:gd name="T87" fmla="*/ 947 h 1558"/>
                  <a:gd name="T88" fmla="*/ 4 w 1576"/>
                  <a:gd name="T89" fmla="*/ 865 h 1558"/>
                  <a:gd name="T90" fmla="*/ 0 w 1576"/>
                  <a:gd name="T91" fmla="*/ 779 h 1558"/>
                  <a:gd name="T92" fmla="*/ 4 w 1576"/>
                  <a:gd name="T93" fmla="*/ 695 h 1558"/>
                  <a:gd name="T94" fmla="*/ 19 w 1576"/>
                  <a:gd name="T95" fmla="*/ 613 h 1558"/>
                  <a:gd name="T96" fmla="*/ 41 w 1576"/>
                  <a:gd name="T97" fmla="*/ 533 h 1558"/>
                  <a:gd name="T98" fmla="*/ 71 w 1576"/>
                  <a:gd name="T99" fmla="*/ 458 h 1558"/>
                  <a:gd name="T100" fmla="*/ 107 w 1576"/>
                  <a:gd name="T101" fmla="*/ 386 h 1558"/>
                  <a:gd name="T102" fmla="*/ 152 w 1576"/>
                  <a:gd name="T103" fmla="*/ 320 h 1558"/>
                  <a:gd name="T104" fmla="*/ 203 w 1576"/>
                  <a:gd name="T105" fmla="*/ 258 h 1558"/>
                  <a:gd name="T106" fmla="*/ 261 w 1576"/>
                  <a:gd name="T107" fmla="*/ 202 h 1558"/>
                  <a:gd name="T108" fmla="*/ 323 w 1576"/>
                  <a:gd name="T109" fmla="*/ 151 h 1558"/>
                  <a:gd name="T110" fmla="*/ 390 w 1576"/>
                  <a:gd name="T111" fmla="*/ 106 h 1558"/>
                  <a:gd name="T112" fmla="*/ 463 w 1576"/>
                  <a:gd name="T113" fmla="*/ 70 h 1558"/>
                  <a:gd name="T114" fmla="*/ 539 w 1576"/>
                  <a:gd name="T115" fmla="*/ 40 h 1558"/>
                  <a:gd name="T116" fmla="*/ 619 w 1576"/>
                  <a:gd name="T117" fmla="*/ 18 h 1558"/>
                  <a:gd name="T118" fmla="*/ 703 w 1576"/>
                  <a:gd name="T119" fmla="*/ 5 h 1558"/>
                  <a:gd name="T120" fmla="*/ 788 w 1576"/>
                  <a:gd name="T121" fmla="*/ 0 h 1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76" h="1558">
                    <a:moveTo>
                      <a:pt x="788" y="0"/>
                    </a:moveTo>
                    <a:lnTo>
                      <a:pt x="874" y="5"/>
                    </a:lnTo>
                    <a:lnTo>
                      <a:pt x="957" y="18"/>
                    </a:lnTo>
                    <a:lnTo>
                      <a:pt x="1038" y="40"/>
                    </a:lnTo>
                    <a:lnTo>
                      <a:pt x="1114" y="70"/>
                    </a:lnTo>
                    <a:lnTo>
                      <a:pt x="1186" y="106"/>
                    </a:lnTo>
                    <a:lnTo>
                      <a:pt x="1254" y="151"/>
                    </a:lnTo>
                    <a:lnTo>
                      <a:pt x="1316" y="202"/>
                    </a:lnTo>
                    <a:lnTo>
                      <a:pt x="1374" y="258"/>
                    </a:lnTo>
                    <a:lnTo>
                      <a:pt x="1424" y="320"/>
                    </a:lnTo>
                    <a:lnTo>
                      <a:pt x="1468" y="386"/>
                    </a:lnTo>
                    <a:lnTo>
                      <a:pt x="1506" y="458"/>
                    </a:lnTo>
                    <a:lnTo>
                      <a:pt x="1536" y="533"/>
                    </a:lnTo>
                    <a:lnTo>
                      <a:pt x="1558" y="613"/>
                    </a:lnTo>
                    <a:lnTo>
                      <a:pt x="1571" y="695"/>
                    </a:lnTo>
                    <a:lnTo>
                      <a:pt x="1576" y="779"/>
                    </a:lnTo>
                    <a:lnTo>
                      <a:pt x="1571" y="865"/>
                    </a:lnTo>
                    <a:lnTo>
                      <a:pt x="1558" y="947"/>
                    </a:lnTo>
                    <a:lnTo>
                      <a:pt x="1536" y="1027"/>
                    </a:lnTo>
                    <a:lnTo>
                      <a:pt x="1506" y="1102"/>
                    </a:lnTo>
                    <a:lnTo>
                      <a:pt x="1468" y="1173"/>
                    </a:lnTo>
                    <a:lnTo>
                      <a:pt x="1424" y="1240"/>
                    </a:lnTo>
                    <a:lnTo>
                      <a:pt x="1374" y="1302"/>
                    </a:lnTo>
                    <a:lnTo>
                      <a:pt x="1316" y="1358"/>
                    </a:lnTo>
                    <a:lnTo>
                      <a:pt x="1254" y="1408"/>
                    </a:lnTo>
                    <a:lnTo>
                      <a:pt x="1186" y="1452"/>
                    </a:lnTo>
                    <a:lnTo>
                      <a:pt x="1114" y="1489"/>
                    </a:lnTo>
                    <a:lnTo>
                      <a:pt x="1038" y="1519"/>
                    </a:lnTo>
                    <a:lnTo>
                      <a:pt x="957" y="1541"/>
                    </a:lnTo>
                    <a:lnTo>
                      <a:pt x="874" y="1554"/>
                    </a:lnTo>
                    <a:lnTo>
                      <a:pt x="788" y="1558"/>
                    </a:lnTo>
                    <a:lnTo>
                      <a:pt x="703" y="1554"/>
                    </a:lnTo>
                    <a:lnTo>
                      <a:pt x="619" y="1541"/>
                    </a:lnTo>
                    <a:lnTo>
                      <a:pt x="539" y="1519"/>
                    </a:lnTo>
                    <a:lnTo>
                      <a:pt x="463" y="1489"/>
                    </a:lnTo>
                    <a:lnTo>
                      <a:pt x="390" y="1452"/>
                    </a:lnTo>
                    <a:lnTo>
                      <a:pt x="323" y="1408"/>
                    </a:lnTo>
                    <a:lnTo>
                      <a:pt x="261" y="1358"/>
                    </a:lnTo>
                    <a:lnTo>
                      <a:pt x="203" y="1302"/>
                    </a:lnTo>
                    <a:lnTo>
                      <a:pt x="152" y="1240"/>
                    </a:lnTo>
                    <a:lnTo>
                      <a:pt x="107" y="1173"/>
                    </a:lnTo>
                    <a:lnTo>
                      <a:pt x="71" y="1102"/>
                    </a:lnTo>
                    <a:lnTo>
                      <a:pt x="41" y="1027"/>
                    </a:lnTo>
                    <a:lnTo>
                      <a:pt x="19" y="947"/>
                    </a:lnTo>
                    <a:lnTo>
                      <a:pt x="4" y="865"/>
                    </a:lnTo>
                    <a:lnTo>
                      <a:pt x="0" y="779"/>
                    </a:lnTo>
                    <a:lnTo>
                      <a:pt x="4" y="695"/>
                    </a:lnTo>
                    <a:lnTo>
                      <a:pt x="19" y="613"/>
                    </a:lnTo>
                    <a:lnTo>
                      <a:pt x="41" y="533"/>
                    </a:lnTo>
                    <a:lnTo>
                      <a:pt x="71" y="458"/>
                    </a:lnTo>
                    <a:lnTo>
                      <a:pt x="107" y="386"/>
                    </a:lnTo>
                    <a:lnTo>
                      <a:pt x="152" y="320"/>
                    </a:lnTo>
                    <a:lnTo>
                      <a:pt x="203" y="258"/>
                    </a:lnTo>
                    <a:lnTo>
                      <a:pt x="261" y="202"/>
                    </a:lnTo>
                    <a:lnTo>
                      <a:pt x="323" y="151"/>
                    </a:lnTo>
                    <a:lnTo>
                      <a:pt x="390" y="106"/>
                    </a:lnTo>
                    <a:lnTo>
                      <a:pt x="463" y="70"/>
                    </a:lnTo>
                    <a:lnTo>
                      <a:pt x="539" y="40"/>
                    </a:lnTo>
                    <a:lnTo>
                      <a:pt x="619" y="18"/>
                    </a:lnTo>
                    <a:lnTo>
                      <a:pt x="703" y="5"/>
                    </a:lnTo>
                    <a:lnTo>
                      <a:pt x="78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98" name="Freeform 474">
                <a:extLst>
                  <a:ext uri="{FF2B5EF4-FFF2-40B4-BE49-F238E27FC236}">
                    <a16:creationId xmlns:a16="http://schemas.microsoft.com/office/drawing/2014/main" id="{705686E9-20E3-784C-8555-FC7D7F2648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89513" y="2949576"/>
                <a:ext cx="2147888" cy="1422400"/>
              </a:xfrm>
              <a:custGeom>
                <a:avLst/>
                <a:gdLst>
                  <a:gd name="T0" fmla="*/ 1154 w 2707"/>
                  <a:gd name="T1" fmla="*/ 276 h 1791"/>
                  <a:gd name="T2" fmla="*/ 1147 w 2707"/>
                  <a:gd name="T3" fmla="*/ 329 h 1791"/>
                  <a:gd name="T4" fmla="*/ 1154 w 2707"/>
                  <a:gd name="T5" fmla="*/ 414 h 1791"/>
                  <a:gd name="T6" fmla="*/ 1154 w 2707"/>
                  <a:gd name="T7" fmla="*/ 473 h 1791"/>
                  <a:gd name="T8" fmla="*/ 1010 w 2707"/>
                  <a:gd name="T9" fmla="*/ 1175 h 1791"/>
                  <a:gd name="T10" fmla="*/ 1044 w 2707"/>
                  <a:gd name="T11" fmla="*/ 1256 h 1791"/>
                  <a:gd name="T12" fmla="*/ 1353 w 2707"/>
                  <a:gd name="T13" fmla="*/ 1516 h 1791"/>
                  <a:gd name="T14" fmla="*/ 1663 w 2707"/>
                  <a:gd name="T15" fmla="*/ 1256 h 1791"/>
                  <a:gd name="T16" fmla="*/ 1697 w 2707"/>
                  <a:gd name="T17" fmla="*/ 1175 h 1791"/>
                  <a:gd name="T18" fmla="*/ 1552 w 2707"/>
                  <a:gd name="T19" fmla="*/ 473 h 1791"/>
                  <a:gd name="T20" fmla="*/ 1552 w 2707"/>
                  <a:gd name="T21" fmla="*/ 414 h 1791"/>
                  <a:gd name="T22" fmla="*/ 1558 w 2707"/>
                  <a:gd name="T23" fmla="*/ 329 h 1791"/>
                  <a:gd name="T24" fmla="*/ 1551 w 2707"/>
                  <a:gd name="T25" fmla="*/ 276 h 1791"/>
                  <a:gd name="T26" fmla="*/ 1203 w 2707"/>
                  <a:gd name="T27" fmla="*/ 252 h 1791"/>
                  <a:gd name="T28" fmla="*/ 1570 w 2707"/>
                  <a:gd name="T29" fmla="*/ 0 h 1791"/>
                  <a:gd name="T30" fmla="*/ 1813 w 2707"/>
                  <a:gd name="T31" fmla="*/ 0 h 1791"/>
                  <a:gd name="T32" fmla="*/ 1949 w 2707"/>
                  <a:gd name="T33" fmla="*/ 0 h 1791"/>
                  <a:gd name="T34" fmla="*/ 2095 w 2707"/>
                  <a:gd name="T35" fmla="*/ 13 h 1791"/>
                  <a:gd name="T36" fmla="*/ 2229 w 2707"/>
                  <a:gd name="T37" fmla="*/ 94 h 1791"/>
                  <a:gd name="T38" fmla="*/ 2307 w 2707"/>
                  <a:gd name="T39" fmla="*/ 199 h 1791"/>
                  <a:gd name="T40" fmla="*/ 2338 w 2707"/>
                  <a:gd name="T41" fmla="*/ 267 h 1791"/>
                  <a:gd name="T42" fmla="*/ 2702 w 2707"/>
                  <a:gd name="T43" fmla="*/ 1304 h 1791"/>
                  <a:gd name="T44" fmla="*/ 2617 w 2707"/>
                  <a:gd name="T45" fmla="*/ 1413 h 1791"/>
                  <a:gd name="T46" fmla="*/ 2463 w 2707"/>
                  <a:gd name="T47" fmla="*/ 1517 h 1791"/>
                  <a:gd name="T48" fmla="*/ 2320 w 2707"/>
                  <a:gd name="T49" fmla="*/ 1548 h 1791"/>
                  <a:gd name="T50" fmla="*/ 2263 w 2707"/>
                  <a:gd name="T51" fmla="*/ 1508 h 1791"/>
                  <a:gd name="T52" fmla="*/ 2065 w 2707"/>
                  <a:gd name="T53" fmla="*/ 1000 h 1791"/>
                  <a:gd name="T54" fmla="*/ 2055 w 2707"/>
                  <a:gd name="T55" fmla="*/ 978 h 1791"/>
                  <a:gd name="T56" fmla="*/ 2039 w 2707"/>
                  <a:gd name="T57" fmla="*/ 965 h 1791"/>
                  <a:gd name="T58" fmla="*/ 2033 w 2707"/>
                  <a:gd name="T59" fmla="*/ 1066 h 1791"/>
                  <a:gd name="T60" fmla="*/ 2032 w 2707"/>
                  <a:gd name="T61" fmla="*/ 1362 h 1791"/>
                  <a:gd name="T62" fmla="*/ 2027 w 2707"/>
                  <a:gd name="T63" fmla="*/ 1563 h 1791"/>
                  <a:gd name="T64" fmla="*/ 1984 w 2707"/>
                  <a:gd name="T65" fmla="*/ 1654 h 1791"/>
                  <a:gd name="T66" fmla="*/ 1782 w 2707"/>
                  <a:gd name="T67" fmla="*/ 1753 h 1791"/>
                  <a:gd name="T68" fmla="*/ 1545 w 2707"/>
                  <a:gd name="T69" fmla="*/ 1790 h 1791"/>
                  <a:gd name="T70" fmla="*/ 1287 w 2707"/>
                  <a:gd name="T71" fmla="*/ 1791 h 1791"/>
                  <a:gd name="T72" fmla="*/ 1042 w 2707"/>
                  <a:gd name="T73" fmla="*/ 1779 h 1791"/>
                  <a:gd name="T74" fmla="*/ 804 w 2707"/>
                  <a:gd name="T75" fmla="*/ 1706 h 1791"/>
                  <a:gd name="T76" fmla="*/ 693 w 2707"/>
                  <a:gd name="T77" fmla="*/ 1611 h 1791"/>
                  <a:gd name="T78" fmla="*/ 675 w 2707"/>
                  <a:gd name="T79" fmla="*/ 1513 h 1791"/>
                  <a:gd name="T80" fmla="*/ 674 w 2707"/>
                  <a:gd name="T81" fmla="*/ 1208 h 1791"/>
                  <a:gd name="T82" fmla="*/ 672 w 2707"/>
                  <a:gd name="T83" fmla="*/ 985 h 1791"/>
                  <a:gd name="T84" fmla="*/ 659 w 2707"/>
                  <a:gd name="T85" fmla="*/ 966 h 1791"/>
                  <a:gd name="T86" fmla="*/ 644 w 2707"/>
                  <a:gd name="T87" fmla="*/ 993 h 1791"/>
                  <a:gd name="T88" fmla="*/ 454 w 2707"/>
                  <a:gd name="T89" fmla="*/ 1491 h 1791"/>
                  <a:gd name="T90" fmla="*/ 422 w 2707"/>
                  <a:gd name="T91" fmla="*/ 1530 h 1791"/>
                  <a:gd name="T92" fmla="*/ 323 w 2707"/>
                  <a:gd name="T93" fmla="*/ 1547 h 1791"/>
                  <a:gd name="T94" fmla="*/ 164 w 2707"/>
                  <a:gd name="T95" fmla="*/ 1470 h 1791"/>
                  <a:gd name="T96" fmla="*/ 31 w 2707"/>
                  <a:gd name="T97" fmla="*/ 1358 h 1791"/>
                  <a:gd name="T98" fmla="*/ 0 w 2707"/>
                  <a:gd name="T99" fmla="*/ 1253 h 1791"/>
                  <a:gd name="T100" fmla="*/ 378 w 2707"/>
                  <a:gd name="T101" fmla="*/ 240 h 1791"/>
                  <a:gd name="T102" fmla="*/ 432 w 2707"/>
                  <a:gd name="T103" fmla="*/ 147 h 1791"/>
                  <a:gd name="T104" fmla="*/ 537 w 2707"/>
                  <a:gd name="T105" fmla="*/ 47 h 1791"/>
                  <a:gd name="T106" fmla="*/ 703 w 2707"/>
                  <a:gd name="T107" fmla="*/ 0 h 1791"/>
                  <a:gd name="T108" fmla="*/ 808 w 2707"/>
                  <a:gd name="T109" fmla="*/ 0 h 1791"/>
                  <a:gd name="T110" fmla="*/ 1004 w 2707"/>
                  <a:gd name="T111" fmla="*/ 0 h 1791"/>
                  <a:gd name="T112" fmla="*/ 1280 w 2707"/>
                  <a:gd name="T113" fmla="*/ 0 h 1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707" h="1791">
                    <a:moveTo>
                      <a:pt x="1203" y="252"/>
                    </a:moveTo>
                    <a:lnTo>
                      <a:pt x="1184" y="255"/>
                    </a:lnTo>
                    <a:lnTo>
                      <a:pt x="1168" y="264"/>
                    </a:lnTo>
                    <a:lnTo>
                      <a:pt x="1154" y="276"/>
                    </a:lnTo>
                    <a:lnTo>
                      <a:pt x="1147" y="293"/>
                    </a:lnTo>
                    <a:lnTo>
                      <a:pt x="1146" y="312"/>
                    </a:lnTo>
                    <a:lnTo>
                      <a:pt x="1147" y="317"/>
                    </a:lnTo>
                    <a:lnTo>
                      <a:pt x="1147" y="329"/>
                    </a:lnTo>
                    <a:lnTo>
                      <a:pt x="1149" y="346"/>
                    </a:lnTo>
                    <a:lnTo>
                      <a:pt x="1150" y="368"/>
                    </a:lnTo>
                    <a:lnTo>
                      <a:pt x="1153" y="392"/>
                    </a:lnTo>
                    <a:lnTo>
                      <a:pt x="1154" y="414"/>
                    </a:lnTo>
                    <a:lnTo>
                      <a:pt x="1156" y="435"/>
                    </a:lnTo>
                    <a:lnTo>
                      <a:pt x="1157" y="451"/>
                    </a:lnTo>
                    <a:lnTo>
                      <a:pt x="1156" y="460"/>
                    </a:lnTo>
                    <a:lnTo>
                      <a:pt x="1154" y="473"/>
                    </a:lnTo>
                    <a:lnTo>
                      <a:pt x="1152" y="486"/>
                    </a:lnTo>
                    <a:lnTo>
                      <a:pt x="1149" y="498"/>
                    </a:lnTo>
                    <a:lnTo>
                      <a:pt x="1011" y="1155"/>
                    </a:lnTo>
                    <a:lnTo>
                      <a:pt x="1010" y="1175"/>
                    </a:lnTo>
                    <a:lnTo>
                      <a:pt x="1013" y="1199"/>
                    </a:lnTo>
                    <a:lnTo>
                      <a:pt x="1020" y="1220"/>
                    </a:lnTo>
                    <a:lnTo>
                      <a:pt x="1031" y="1240"/>
                    </a:lnTo>
                    <a:lnTo>
                      <a:pt x="1044" y="1256"/>
                    </a:lnTo>
                    <a:lnTo>
                      <a:pt x="1308" y="1499"/>
                    </a:lnTo>
                    <a:lnTo>
                      <a:pt x="1323" y="1508"/>
                    </a:lnTo>
                    <a:lnTo>
                      <a:pt x="1337" y="1514"/>
                    </a:lnTo>
                    <a:lnTo>
                      <a:pt x="1353" y="1516"/>
                    </a:lnTo>
                    <a:lnTo>
                      <a:pt x="1370" y="1514"/>
                    </a:lnTo>
                    <a:lnTo>
                      <a:pt x="1384" y="1508"/>
                    </a:lnTo>
                    <a:lnTo>
                      <a:pt x="1398" y="1499"/>
                    </a:lnTo>
                    <a:lnTo>
                      <a:pt x="1663" y="1256"/>
                    </a:lnTo>
                    <a:lnTo>
                      <a:pt x="1676" y="1240"/>
                    </a:lnTo>
                    <a:lnTo>
                      <a:pt x="1687" y="1220"/>
                    </a:lnTo>
                    <a:lnTo>
                      <a:pt x="1694" y="1199"/>
                    </a:lnTo>
                    <a:lnTo>
                      <a:pt x="1697" y="1175"/>
                    </a:lnTo>
                    <a:lnTo>
                      <a:pt x="1695" y="1155"/>
                    </a:lnTo>
                    <a:lnTo>
                      <a:pt x="1557" y="498"/>
                    </a:lnTo>
                    <a:lnTo>
                      <a:pt x="1555" y="486"/>
                    </a:lnTo>
                    <a:lnTo>
                      <a:pt x="1552" y="473"/>
                    </a:lnTo>
                    <a:lnTo>
                      <a:pt x="1550" y="460"/>
                    </a:lnTo>
                    <a:lnTo>
                      <a:pt x="1550" y="451"/>
                    </a:lnTo>
                    <a:lnTo>
                      <a:pt x="1551" y="435"/>
                    </a:lnTo>
                    <a:lnTo>
                      <a:pt x="1552" y="414"/>
                    </a:lnTo>
                    <a:lnTo>
                      <a:pt x="1554" y="392"/>
                    </a:lnTo>
                    <a:lnTo>
                      <a:pt x="1555" y="368"/>
                    </a:lnTo>
                    <a:lnTo>
                      <a:pt x="1557" y="346"/>
                    </a:lnTo>
                    <a:lnTo>
                      <a:pt x="1558" y="329"/>
                    </a:lnTo>
                    <a:lnTo>
                      <a:pt x="1560" y="317"/>
                    </a:lnTo>
                    <a:lnTo>
                      <a:pt x="1560" y="312"/>
                    </a:lnTo>
                    <a:lnTo>
                      <a:pt x="1558" y="293"/>
                    </a:lnTo>
                    <a:lnTo>
                      <a:pt x="1551" y="276"/>
                    </a:lnTo>
                    <a:lnTo>
                      <a:pt x="1539" y="264"/>
                    </a:lnTo>
                    <a:lnTo>
                      <a:pt x="1523" y="255"/>
                    </a:lnTo>
                    <a:lnTo>
                      <a:pt x="1504" y="252"/>
                    </a:lnTo>
                    <a:lnTo>
                      <a:pt x="1203" y="252"/>
                    </a:lnTo>
                    <a:close/>
                    <a:moveTo>
                      <a:pt x="1353" y="0"/>
                    </a:moveTo>
                    <a:lnTo>
                      <a:pt x="1427" y="0"/>
                    </a:lnTo>
                    <a:lnTo>
                      <a:pt x="1499" y="0"/>
                    </a:lnTo>
                    <a:lnTo>
                      <a:pt x="1570" y="0"/>
                    </a:lnTo>
                    <a:lnTo>
                      <a:pt x="1638" y="0"/>
                    </a:lnTo>
                    <a:lnTo>
                      <a:pt x="1701" y="0"/>
                    </a:lnTo>
                    <a:lnTo>
                      <a:pt x="1760" y="0"/>
                    </a:lnTo>
                    <a:lnTo>
                      <a:pt x="1813" y="0"/>
                    </a:lnTo>
                    <a:lnTo>
                      <a:pt x="1859" y="0"/>
                    </a:lnTo>
                    <a:lnTo>
                      <a:pt x="1899" y="0"/>
                    </a:lnTo>
                    <a:lnTo>
                      <a:pt x="1928" y="0"/>
                    </a:lnTo>
                    <a:lnTo>
                      <a:pt x="1949" y="0"/>
                    </a:lnTo>
                    <a:lnTo>
                      <a:pt x="1959" y="0"/>
                    </a:lnTo>
                    <a:lnTo>
                      <a:pt x="2002" y="0"/>
                    </a:lnTo>
                    <a:lnTo>
                      <a:pt x="2051" y="5"/>
                    </a:lnTo>
                    <a:lnTo>
                      <a:pt x="2095" y="13"/>
                    </a:lnTo>
                    <a:lnTo>
                      <a:pt x="2133" y="28"/>
                    </a:lnTo>
                    <a:lnTo>
                      <a:pt x="2170" y="47"/>
                    </a:lnTo>
                    <a:lnTo>
                      <a:pt x="2201" y="69"/>
                    </a:lnTo>
                    <a:lnTo>
                      <a:pt x="2229" y="94"/>
                    </a:lnTo>
                    <a:lnTo>
                      <a:pt x="2254" y="121"/>
                    </a:lnTo>
                    <a:lnTo>
                      <a:pt x="2275" y="147"/>
                    </a:lnTo>
                    <a:lnTo>
                      <a:pt x="2292" y="174"/>
                    </a:lnTo>
                    <a:lnTo>
                      <a:pt x="2307" y="199"/>
                    </a:lnTo>
                    <a:lnTo>
                      <a:pt x="2319" y="221"/>
                    </a:lnTo>
                    <a:lnTo>
                      <a:pt x="2328" y="240"/>
                    </a:lnTo>
                    <a:lnTo>
                      <a:pt x="2335" y="256"/>
                    </a:lnTo>
                    <a:lnTo>
                      <a:pt x="2338" y="267"/>
                    </a:lnTo>
                    <a:lnTo>
                      <a:pt x="2701" y="1234"/>
                    </a:lnTo>
                    <a:lnTo>
                      <a:pt x="2705" y="1253"/>
                    </a:lnTo>
                    <a:lnTo>
                      <a:pt x="2707" y="1277"/>
                    </a:lnTo>
                    <a:lnTo>
                      <a:pt x="2702" y="1304"/>
                    </a:lnTo>
                    <a:lnTo>
                      <a:pt x="2692" y="1330"/>
                    </a:lnTo>
                    <a:lnTo>
                      <a:pt x="2676" y="1358"/>
                    </a:lnTo>
                    <a:lnTo>
                      <a:pt x="2652" y="1383"/>
                    </a:lnTo>
                    <a:lnTo>
                      <a:pt x="2617" y="1413"/>
                    </a:lnTo>
                    <a:lnTo>
                      <a:pt x="2581" y="1442"/>
                    </a:lnTo>
                    <a:lnTo>
                      <a:pt x="2543" y="1470"/>
                    </a:lnTo>
                    <a:lnTo>
                      <a:pt x="2503" y="1495"/>
                    </a:lnTo>
                    <a:lnTo>
                      <a:pt x="2463" y="1517"/>
                    </a:lnTo>
                    <a:lnTo>
                      <a:pt x="2424" y="1535"/>
                    </a:lnTo>
                    <a:lnTo>
                      <a:pt x="2384" y="1547"/>
                    </a:lnTo>
                    <a:lnTo>
                      <a:pt x="2344" y="1549"/>
                    </a:lnTo>
                    <a:lnTo>
                      <a:pt x="2320" y="1548"/>
                    </a:lnTo>
                    <a:lnTo>
                      <a:pt x="2300" y="1541"/>
                    </a:lnTo>
                    <a:lnTo>
                      <a:pt x="2284" y="1530"/>
                    </a:lnTo>
                    <a:lnTo>
                      <a:pt x="2272" y="1519"/>
                    </a:lnTo>
                    <a:lnTo>
                      <a:pt x="2263" y="1508"/>
                    </a:lnTo>
                    <a:lnTo>
                      <a:pt x="2256" y="1498"/>
                    </a:lnTo>
                    <a:lnTo>
                      <a:pt x="2253" y="1491"/>
                    </a:lnTo>
                    <a:lnTo>
                      <a:pt x="2251" y="1488"/>
                    </a:lnTo>
                    <a:lnTo>
                      <a:pt x="2065" y="1000"/>
                    </a:lnTo>
                    <a:lnTo>
                      <a:pt x="2064" y="997"/>
                    </a:lnTo>
                    <a:lnTo>
                      <a:pt x="2062" y="993"/>
                    </a:lnTo>
                    <a:lnTo>
                      <a:pt x="2060" y="985"/>
                    </a:lnTo>
                    <a:lnTo>
                      <a:pt x="2055" y="978"/>
                    </a:lnTo>
                    <a:lnTo>
                      <a:pt x="2051" y="971"/>
                    </a:lnTo>
                    <a:lnTo>
                      <a:pt x="2046" y="966"/>
                    </a:lnTo>
                    <a:lnTo>
                      <a:pt x="2043" y="963"/>
                    </a:lnTo>
                    <a:lnTo>
                      <a:pt x="2039" y="965"/>
                    </a:lnTo>
                    <a:lnTo>
                      <a:pt x="2036" y="972"/>
                    </a:lnTo>
                    <a:lnTo>
                      <a:pt x="2034" y="985"/>
                    </a:lnTo>
                    <a:lnTo>
                      <a:pt x="2033" y="1008"/>
                    </a:lnTo>
                    <a:lnTo>
                      <a:pt x="2033" y="1066"/>
                    </a:lnTo>
                    <a:lnTo>
                      <a:pt x="2033" y="1134"/>
                    </a:lnTo>
                    <a:lnTo>
                      <a:pt x="2033" y="1208"/>
                    </a:lnTo>
                    <a:lnTo>
                      <a:pt x="2032" y="1284"/>
                    </a:lnTo>
                    <a:lnTo>
                      <a:pt x="2032" y="1362"/>
                    </a:lnTo>
                    <a:lnTo>
                      <a:pt x="2032" y="1439"/>
                    </a:lnTo>
                    <a:lnTo>
                      <a:pt x="2032" y="1513"/>
                    </a:lnTo>
                    <a:lnTo>
                      <a:pt x="2030" y="1538"/>
                    </a:lnTo>
                    <a:lnTo>
                      <a:pt x="2027" y="1563"/>
                    </a:lnTo>
                    <a:lnTo>
                      <a:pt x="2021" y="1588"/>
                    </a:lnTo>
                    <a:lnTo>
                      <a:pt x="2014" y="1611"/>
                    </a:lnTo>
                    <a:lnTo>
                      <a:pt x="2002" y="1633"/>
                    </a:lnTo>
                    <a:lnTo>
                      <a:pt x="1984" y="1654"/>
                    </a:lnTo>
                    <a:lnTo>
                      <a:pt x="1964" y="1670"/>
                    </a:lnTo>
                    <a:lnTo>
                      <a:pt x="1902" y="1706"/>
                    </a:lnTo>
                    <a:lnTo>
                      <a:pt x="1841" y="1732"/>
                    </a:lnTo>
                    <a:lnTo>
                      <a:pt x="1782" y="1753"/>
                    </a:lnTo>
                    <a:lnTo>
                      <a:pt x="1723" y="1767"/>
                    </a:lnTo>
                    <a:lnTo>
                      <a:pt x="1664" y="1779"/>
                    </a:lnTo>
                    <a:lnTo>
                      <a:pt x="1606" y="1785"/>
                    </a:lnTo>
                    <a:lnTo>
                      <a:pt x="1545" y="1790"/>
                    </a:lnTo>
                    <a:lnTo>
                      <a:pt x="1483" y="1791"/>
                    </a:lnTo>
                    <a:lnTo>
                      <a:pt x="1418" y="1791"/>
                    </a:lnTo>
                    <a:lnTo>
                      <a:pt x="1353" y="1791"/>
                    </a:lnTo>
                    <a:lnTo>
                      <a:pt x="1287" y="1791"/>
                    </a:lnTo>
                    <a:lnTo>
                      <a:pt x="1224" y="1791"/>
                    </a:lnTo>
                    <a:lnTo>
                      <a:pt x="1162" y="1790"/>
                    </a:lnTo>
                    <a:lnTo>
                      <a:pt x="1101" y="1785"/>
                    </a:lnTo>
                    <a:lnTo>
                      <a:pt x="1042" y="1779"/>
                    </a:lnTo>
                    <a:lnTo>
                      <a:pt x="983" y="1767"/>
                    </a:lnTo>
                    <a:lnTo>
                      <a:pt x="925" y="1753"/>
                    </a:lnTo>
                    <a:lnTo>
                      <a:pt x="864" y="1732"/>
                    </a:lnTo>
                    <a:lnTo>
                      <a:pt x="804" y="1706"/>
                    </a:lnTo>
                    <a:lnTo>
                      <a:pt x="743" y="1670"/>
                    </a:lnTo>
                    <a:lnTo>
                      <a:pt x="721" y="1654"/>
                    </a:lnTo>
                    <a:lnTo>
                      <a:pt x="705" y="1633"/>
                    </a:lnTo>
                    <a:lnTo>
                      <a:pt x="693" y="1611"/>
                    </a:lnTo>
                    <a:lnTo>
                      <a:pt x="684" y="1588"/>
                    </a:lnTo>
                    <a:lnTo>
                      <a:pt x="680" y="1563"/>
                    </a:lnTo>
                    <a:lnTo>
                      <a:pt x="677" y="1538"/>
                    </a:lnTo>
                    <a:lnTo>
                      <a:pt x="675" y="1513"/>
                    </a:lnTo>
                    <a:lnTo>
                      <a:pt x="675" y="1439"/>
                    </a:lnTo>
                    <a:lnTo>
                      <a:pt x="675" y="1362"/>
                    </a:lnTo>
                    <a:lnTo>
                      <a:pt x="674" y="1284"/>
                    </a:lnTo>
                    <a:lnTo>
                      <a:pt x="674" y="1208"/>
                    </a:lnTo>
                    <a:lnTo>
                      <a:pt x="674" y="1134"/>
                    </a:lnTo>
                    <a:lnTo>
                      <a:pt x="672" y="1066"/>
                    </a:lnTo>
                    <a:lnTo>
                      <a:pt x="672" y="1008"/>
                    </a:lnTo>
                    <a:lnTo>
                      <a:pt x="672" y="985"/>
                    </a:lnTo>
                    <a:lnTo>
                      <a:pt x="671" y="972"/>
                    </a:lnTo>
                    <a:lnTo>
                      <a:pt x="668" y="965"/>
                    </a:lnTo>
                    <a:lnTo>
                      <a:pt x="664" y="963"/>
                    </a:lnTo>
                    <a:lnTo>
                      <a:pt x="659" y="966"/>
                    </a:lnTo>
                    <a:lnTo>
                      <a:pt x="655" y="971"/>
                    </a:lnTo>
                    <a:lnTo>
                      <a:pt x="650" y="978"/>
                    </a:lnTo>
                    <a:lnTo>
                      <a:pt x="647" y="985"/>
                    </a:lnTo>
                    <a:lnTo>
                      <a:pt x="644" y="993"/>
                    </a:lnTo>
                    <a:lnTo>
                      <a:pt x="643" y="997"/>
                    </a:lnTo>
                    <a:lnTo>
                      <a:pt x="642" y="1000"/>
                    </a:lnTo>
                    <a:lnTo>
                      <a:pt x="454" y="1488"/>
                    </a:lnTo>
                    <a:lnTo>
                      <a:pt x="454" y="1491"/>
                    </a:lnTo>
                    <a:lnTo>
                      <a:pt x="450" y="1498"/>
                    </a:lnTo>
                    <a:lnTo>
                      <a:pt x="444" y="1508"/>
                    </a:lnTo>
                    <a:lnTo>
                      <a:pt x="435" y="1519"/>
                    </a:lnTo>
                    <a:lnTo>
                      <a:pt x="422" y="1530"/>
                    </a:lnTo>
                    <a:lnTo>
                      <a:pt x="406" y="1541"/>
                    </a:lnTo>
                    <a:lnTo>
                      <a:pt x="387" y="1548"/>
                    </a:lnTo>
                    <a:lnTo>
                      <a:pt x="361" y="1549"/>
                    </a:lnTo>
                    <a:lnTo>
                      <a:pt x="323" y="1547"/>
                    </a:lnTo>
                    <a:lnTo>
                      <a:pt x="283" y="1535"/>
                    </a:lnTo>
                    <a:lnTo>
                      <a:pt x="242" y="1517"/>
                    </a:lnTo>
                    <a:lnTo>
                      <a:pt x="202" y="1495"/>
                    </a:lnTo>
                    <a:lnTo>
                      <a:pt x="164" y="1470"/>
                    </a:lnTo>
                    <a:lnTo>
                      <a:pt x="126" y="1442"/>
                    </a:lnTo>
                    <a:lnTo>
                      <a:pt x="89" y="1413"/>
                    </a:lnTo>
                    <a:lnTo>
                      <a:pt x="55" y="1383"/>
                    </a:lnTo>
                    <a:lnTo>
                      <a:pt x="31" y="1358"/>
                    </a:lnTo>
                    <a:lnTo>
                      <a:pt x="14" y="1330"/>
                    </a:lnTo>
                    <a:lnTo>
                      <a:pt x="5" y="1304"/>
                    </a:lnTo>
                    <a:lnTo>
                      <a:pt x="0" y="1277"/>
                    </a:lnTo>
                    <a:lnTo>
                      <a:pt x="0" y="1253"/>
                    </a:lnTo>
                    <a:lnTo>
                      <a:pt x="6" y="1234"/>
                    </a:lnTo>
                    <a:lnTo>
                      <a:pt x="367" y="267"/>
                    </a:lnTo>
                    <a:lnTo>
                      <a:pt x="372" y="256"/>
                    </a:lnTo>
                    <a:lnTo>
                      <a:pt x="378" y="240"/>
                    </a:lnTo>
                    <a:lnTo>
                      <a:pt x="388" y="221"/>
                    </a:lnTo>
                    <a:lnTo>
                      <a:pt x="400" y="199"/>
                    </a:lnTo>
                    <a:lnTo>
                      <a:pt x="415" y="174"/>
                    </a:lnTo>
                    <a:lnTo>
                      <a:pt x="432" y="147"/>
                    </a:lnTo>
                    <a:lnTo>
                      <a:pt x="453" y="121"/>
                    </a:lnTo>
                    <a:lnTo>
                      <a:pt x="478" y="94"/>
                    </a:lnTo>
                    <a:lnTo>
                      <a:pt x="506" y="69"/>
                    </a:lnTo>
                    <a:lnTo>
                      <a:pt x="537" y="47"/>
                    </a:lnTo>
                    <a:lnTo>
                      <a:pt x="572" y="28"/>
                    </a:lnTo>
                    <a:lnTo>
                      <a:pt x="612" y="13"/>
                    </a:lnTo>
                    <a:lnTo>
                      <a:pt x="656" y="5"/>
                    </a:lnTo>
                    <a:lnTo>
                      <a:pt x="703" y="0"/>
                    </a:lnTo>
                    <a:lnTo>
                      <a:pt x="748" y="0"/>
                    </a:lnTo>
                    <a:lnTo>
                      <a:pt x="758" y="0"/>
                    </a:lnTo>
                    <a:lnTo>
                      <a:pt x="779" y="0"/>
                    </a:lnTo>
                    <a:lnTo>
                      <a:pt x="808" y="0"/>
                    </a:lnTo>
                    <a:lnTo>
                      <a:pt x="846" y="0"/>
                    </a:lnTo>
                    <a:lnTo>
                      <a:pt x="894" y="0"/>
                    </a:lnTo>
                    <a:lnTo>
                      <a:pt x="947" y="0"/>
                    </a:lnTo>
                    <a:lnTo>
                      <a:pt x="1004" y="0"/>
                    </a:lnTo>
                    <a:lnTo>
                      <a:pt x="1069" y="0"/>
                    </a:lnTo>
                    <a:lnTo>
                      <a:pt x="1135" y="0"/>
                    </a:lnTo>
                    <a:lnTo>
                      <a:pt x="1206" y="0"/>
                    </a:lnTo>
                    <a:lnTo>
                      <a:pt x="1280" y="0"/>
                    </a:lnTo>
                    <a:lnTo>
                      <a:pt x="13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99" name="Freeform 475">
                <a:extLst>
                  <a:ext uri="{FF2B5EF4-FFF2-40B4-BE49-F238E27FC236}">
                    <a16:creationId xmlns:a16="http://schemas.microsoft.com/office/drawing/2014/main" id="{99218314-7C3A-774F-A8C4-CD710E0CB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3713" y="3998913"/>
                <a:ext cx="3579813" cy="1344613"/>
              </a:xfrm>
              <a:custGeom>
                <a:avLst/>
                <a:gdLst>
                  <a:gd name="T0" fmla="*/ 3926 w 4509"/>
                  <a:gd name="T1" fmla="*/ 25 h 1695"/>
                  <a:gd name="T2" fmla="*/ 3975 w 4509"/>
                  <a:gd name="T3" fmla="*/ 72 h 1695"/>
                  <a:gd name="T4" fmla="*/ 4271 w 4509"/>
                  <a:gd name="T5" fmla="*/ 339 h 1695"/>
                  <a:gd name="T6" fmla="*/ 4419 w 4509"/>
                  <a:gd name="T7" fmla="*/ 371 h 1695"/>
                  <a:gd name="T8" fmla="*/ 4504 w 4509"/>
                  <a:gd name="T9" fmla="*/ 501 h 1695"/>
                  <a:gd name="T10" fmla="*/ 4473 w 4509"/>
                  <a:gd name="T11" fmla="*/ 659 h 1695"/>
                  <a:gd name="T12" fmla="*/ 4343 w 4509"/>
                  <a:gd name="T13" fmla="*/ 745 h 1695"/>
                  <a:gd name="T14" fmla="*/ 4190 w 4509"/>
                  <a:gd name="T15" fmla="*/ 717 h 1695"/>
                  <a:gd name="T16" fmla="*/ 4102 w 4509"/>
                  <a:gd name="T17" fmla="*/ 595 h 1695"/>
                  <a:gd name="T18" fmla="*/ 4096 w 4509"/>
                  <a:gd name="T19" fmla="*/ 526 h 1695"/>
                  <a:gd name="T20" fmla="*/ 3901 w 4509"/>
                  <a:gd name="T21" fmla="*/ 329 h 1695"/>
                  <a:gd name="T22" fmla="*/ 3861 w 4509"/>
                  <a:gd name="T23" fmla="*/ 336 h 1695"/>
                  <a:gd name="T24" fmla="*/ 3640 w 4509"/>
                  <a:gd name="T25" fmla="*/ 545 h 1695"/>
                  <a:gd name="T26" fmla="*/ 3257 w 4509"/>
                  <a:gd name="T27" fmla="*/ 763 h 1695"/>
                  <a:gd name="T28" fmla="*/ 2788 w 4509"/>
                  <a:gd name="T29" fmla="*/ 907 h 1695"/>
                  <a:gd name="T30" fmla="*/ 2389 w 4509"/>
                  <a:gd name="T31" fmla="*/ 962 h 1695"/>
                  <a:gd name="T32" fmla="*/ 2352 w 4509"/>
                  <a:gd name="T33" fmla="*/ 985 h 1695"/>
                  <a:gd name="T34" fmla="*/ 2358 w 4509"/>
                  <a:gd name="T35" fmla="*/ 1321 h 1695"/>
                  <a:gd name="T36" fmla="*/ 2415 w 4509"/>
                  <a:gd name="T37" fmla="*/ 1386 h 1695"/>
                  <a:gd name="T38" fmla="*/ 2438 w 4509"/>
                  <a:gd name="T39" fmla="*/ 1530 h 1695"/>
                  <a:gd name="T40" fmla="*/ 2351 w 4509"/>
                  <a:gd name="T41" fmla="*/ 1660 h 1695"/>
                  <a:gd name="T42" fmla="*/ 2194 w 4509"/>
                  <a:gd name="T43" fmla="*/ 1691 h 1695"/>
                  <a:gd name="T44" fmla="*/ 2065 w 4509"/>
                  <a:gd name="T45" fmla="*/ 1604 h 1695"/>
                  <a:gd name="T46" fmla="*/ 2032 w 4509"/>
                  <a:gd name="T47" fmla="*/ 1452 h 1695"/>
                  <a:gd name="T48" fmla="*/ 2101 w 4509"/>
                  <a:gd name="T49" fmla="*/ 1333 h 1695"/>
                  <a:gd name="T50" fmla="*/ 2121 w 4509"/>
                  <a:gd name="T51" fmla="*/ 1302 h 1695"/>
                  <a:gd name="T52" fmla="*/ 2101 w 4509"/>
                  <a:gd name="T53" fmla="*/ 972 h 1695"/>
                  <a:gd name="T54" fmla="*/ 1938 w 4509"/>
                  <a:gd name="T55" fmla="*/ 957 h 1695"/>
                  <a:gd name="T56" fmla="*/ 1446 w 4509"/>
                  <a:gd name="T57" fmla="*/ 868 h 1695"/>
                  <a:gd name="T58" fmla="*/ 1020 w 4509"/>
                  <a:gd name="T59" fmla="*/ 697 h 1695"/>
                  <a:gd name="T60" fmla="*/ 683 w 4509"/>
                  <a:gd name="T61" fmla="*/ 455 h 1695"/>
                  <a:gd name="T62" fmla="*/ 597 w 4509"/>
                  <a:gd name="T63" fmla="*/ 367 h 1695"/>
                  <a:gd name="T64" fmla="*/ 551 w 4509"/>
                  <a:gd name="T65" fmla="*/ 379 h 1695"/>
                  <a:gd name="T66" fmla="*/ 414 w 4509"/>
                  <a:gd name="T67" fmla="*/ 535 h 1695"/>
                  <a:gd name="T68" fmla="*/ 392 w 4509"/>
                  <a:gd name="T69" fmla="*/ 636 h 1695"/>
                  <a:gd name="T70" fmla="*/ 283 w 4509"/>
                  <a:gd name="T71" fmla="*/ 735 h 1695"/>
                  <a:gd name="T72" fmla="*/ 126 w 4509"/>
                  <a:gd name="T73" fmla="*/ 734 h 1695"/>
                  <a:gd name="T74" fmla="*/ 16 w 4509"/>
                  <a:gd name="T75" fmla="*/ 623 h 1695"/>
                  <a:gd name="T76" fmla="*/ 16 w 4509"/>
                  <a:gd name="T77" fmla="*/ 463 h 1695"/>
                  <a:gd name="T78" fmla="*/ 126 w 4509"/>
                  <a:gd name="T79" fmla="*/ 354 h 1695"/>
                  <a:gd name="T80" fmla="*/ 238 w 4509"/>
                  <a:gd name="T81" fmla="*/ 339 h 1695"/>
                  <a:gd name="T82" fmla="*/ 280 w 4509"/>
                  <a:gd name="T83" fmla="*/ 326 h 1695"/>
                  <a:gd name="T84" fmla="*/ 589 w 4509"/>
                  <a:gd name="T85" fmla="*/ 52 h 1695"/>
                  <a:gd name="T86" fmla="*/ 672 w 4509"/>
                  <a:gd name="T87" fmla="*/ 75 h 1695"/>
                  <a:gd name="T88" fmla="*/ 713 w 4509"/>
                  <a:gd name="T89" fmla="*/ 136 h 1695"/>
                  <a:gd name="T90" fmla="*/ 884 w 4509"/>
                  <a:gd name="T91" fmla="*/ 352 h 1695"/>
                  <a:gd name="T92" fmla="*/ 1173 w 4509"/>
                  <a:gd name="T93" fmla="*/ 530 h 1695"/>
                  <a:gd name="T94" fmla="*/ 1546 w 4509"/>
                  <a:gd name="T95" fmla="*/ 660 h 1695"/>
                  <a:gd name="T96" fmla="*/ 1972 w 4509"/>
                  <a:gd name="T97" fmla="*/ 731 h 1695"/>
                  <a:gd name="T98" fmla="*/ 2411 w 4509"/>
                  <a:gd name="T99" fmla="*/ 731 h 1695"/>
                  <a:gd name="T100" fmla="*/ 2836 w 4509"/>
                  <a:gd name="T101" fmla="*/ 663 h 1695"/>
                  <a:gd name="T102" fmla="*/ 3216 w 4509"/>
                  <a:gd name="T103" fmla="*/ 539 h 1695"/>
                  <a:gd name="T104" fmla="*/ 3521 w 4509"/>
                  <a:gd name="T105" fmla="*/ 368 h 1695"/>
                  <a:gd name="T106" fmla="*/ 3714 w 4509"/>
                  <a:gd name="T107" fmla="*/ 165 h 1695"/>
                  <a:gd name="T108" fmla="*/ 3758 w 4509"/>
                  <a:gd name="T109" fmla="*/ 69 h 1695"/>
                  <a:gd name="T110" fmla="*/ 3816 w 4509"/>
                  <a:gd name="T111" fmla="*/ 9 h 1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509" h="1695">
                    <a:moveTo>
                      <a:pt x="3866" y="0"/>
                    </a:moveTo>
                    <a:lnTo>
                      <a:pt x="3888" y="5"/>
                    </a:lnTo>
                    <a:lnTo>
                      <a:pt x="3909" y="13"/>
                    </a:lnTo>
                    <a:lnTo>
                      <a:pt x="3926" y="25"/>
                    </a:lnTo>
                    <a:lnTo>
                      <a:pt x="3943" y="37"/>
                    </a:lnTo>
                    <a:lnTo>
                      <a:pt x="3956" y="50"/>
                    </a:lnTo>
                    <a:lnTo>
                      <a:pt x="3966" y="64"/>
                    </a:lnTo>
                    <a:lnTo>
                      <a:pt x="3975" y="72"/>
                    </a:lnTo>
                    <a:lnTo>
                      <a:pt x="4234" y="332"/>
                    </a:lnTo>
                    <a:lnTo>
                      <a:pt x="4248" y="339"/>
                    </a:lnTo>
                    <a:lnTo>
                      <a:pt x="4261" y="340"/>
                    </a:lnTo>
                    <a:lnTo>
                      <a:pt x="4271" y="339"/>
                    </a:lnTo>
                    <a:lnTo>
                      <a:pt x="4302" y="337"/>
                    </a:lnTo>
                    <a:lnTo>
                      <a:pt x="4343" y="340"/>
                    </a:lnTo>
                    <a:lnTo>
                      <a:pt x="4383" y="354"/>
                    </a:lnTo>
                    <a:lnTo>
                      <a:pt x="4419" y="371"/>
                    </a:lnTo>
                    <a:lnTo>
                      <a:pt x="4448" y="398"/>
                    </a:lnTo>
                    <a:lnTo>
                      <a:pt x="4473" y="427"/>
                    </a:lnTo>
                    <a:lnTo>
                      <a:pt x="4492" y="463"/>
                    </a:lnTo>
                    <a:lnTo>
                      <a:pt x="4504" y="501"/>
                    </a:lnTo>
                    <a:lnTo>
                      <a:pt x="4509" y="544"/>
                    </a:lnTo>
                    <a:lnTo>
                      <a:pt x="4504" y="585"/>
                    </a:lnTo>
                    <a:lnTo>
                      <a:pt x="4492" y="623"/>
                    </a:lnTo>
                    <a:lnTo>
                      <a:pt x="4473" y="659"/>
                    </a:lnTo>
                    <a:lnTo>
                      <a:pt x="4448" y="689"/>
                    </a:lnTo>
                    <a:lnTo>
                      <a:pt x="4419" y="714"/>
                    </a:lnTo>
                    <a:lnTo>
                      <a:pt x="4383" y="734"/>
                    </a:lnTo>
                    <a:lnTo>
                      <a:pt x="4343" y="745"/>
                    </a:lnTo>
                    <a:lnTo>
                      <a:pt x="4302" y="750"/>
                    </a:lnTo>
                    <a:lnTo>
                      <a:pt x="4262" y="745"/>
                    </a:lnTo>
                    <a:lnTo>
                      <a:pt x="4224" y="735"/>
                    </a:lnTo>
                    <a:lnTo>
                      <a:pt x="4190" y="717"/>
                    </a:lnTo>
                    <a:lnTo>
                      <a:pt x="4161" y="694"/>
                    </a:lnTo>
                    <a:lnTo>
                      <a:pt x="4136" y="664"/>
                    </a:lnTo>
                    <a:lnTo>
                      <a:pt x="4115" y="632"/>
                    </a:lnTo>
                    <a:lnTo>
                      <a:pt x="4102" y="595"/>
                    </a:lnTo>
                    <a:lnTo>
                      <a:pt x="4096" y="555"/>
                    </a:lnTo>
                    <a:lnTo>
                      <a:pt x="4096" y="544"/>
                    </a:lnTo>
                    <a:lnTo>
                      <a:pt x="4096" y="535"/>
                    </a:lnTo>
                    <a:lnTo>
                      <a:pt x="4096" y="526"/>
                    </a:lnTo>
                    <a:lnTo>
                      <a:pt x="4093" y="514"/>
                    </a:lnTo>
                    <a:lnTo>
                      <a:pt x="4083" y="504"/>
                    </a:lnTo>
                    <a:lnTo>
                      <a:pt x="3916" y="337"/>
                    </a:lnTo>
                    <a:lnTo>
                      <a:pt x="3901" y="329"/>
                    </a:lnTo>
                    <a:lnTo>
                      <a:pt x="3889" y="324"/>
                    </a:lnTo>
                    <a:lnTo>
                      <a:pt x="3878" y="326"/>
                    </a:lnTo>
                    <a:lnTo>
                      <a:pt x="3869" y="330"/>
                    </a:lnTo>
                    <a:lnTo>
                      <a:pt x="3861" y="336"/>
                    </a:lnTo>
                    <a:lnTo>
                      <a:pt x="3856" y="342"/>
                    </a:lnTo>
                    <a:lnTo>
                      <a:pt x="3792" y="414"/>
                    </a:lnTo>
                    <a:lnTo>
                      <a:pt x="3720" y="482"/>
                    </a:lnTo>
                    <a:lnTo>
                      <a:pt x="3640" y="545"/>
                    </a:lnTo>
                    <a:lnTo>
                      <a:pt x="3553" y="606"/>
                    </a:lnTo>
                    <a:lnTo>
                      <a:pt x="3461" y="663"/>
                    </a:lnTo>
                    <a:lnTo>
                      <a:pt x="3362" y="714"/>
                    </a:lnTo>
                    <a:lnTo>
                      <a:pt x="3257" y="763"/>
                    </a:lnTo>
                    <a:lnTo>
                      <a:pt x="3147" y="806"/>
                    </a:lnTo>
                    <a:lnTo>
                      <a:pt x="3032" y="846"/>
                    </a:lnTo>
                    <a:lnTo>
                      <a:pt x="2912" y="879"/>
                    </a:lnTo>
                    <a:lnTo>
                      <a:pt x="2788" y="907"/>
                    </a:lnTo>
                    <a:lnTo>
                      <a:pt x="2662" y="931"/>
                    </a:lnTo>
                    <a:lnTo>
                      <a:pt x="2532" y="949"/>
                    </a:lnTo>
                    <a:lnTo>
                      <a:pt x="2399" y="962"/>
                    </a:lnTo>
                    <a:lnTo>
                      <a:pt x="2389" y="962"/>
                    </a:lnTo>
                    <a:lnTo>
                      <a:pt x="2379" y="963"/>
                    </a:lnTo>
                    <a:lnTo>
                      <a:pt x="2368" y="968"/>
                    </a:lnTo>
                    <a:lnTo>
                      <a:pt x="2359" y="975"/>
                    </a:lnTo>
                    <a:lnTo>
                      <a:pt x="2352" y="985"/>
                    </a:lnTo>
                    <a:lnTo>
                      <a:pt x="2351" y="1003"/>
                    </a:lnTo>
                    <a:lnTo>
                      <a:pt x="2351" y="1302"/>
                    </a:lnTo>
                    <a:lnTo>
                      <a:pt x="2352" y="1312"/>
                    </a:lnTo>
                    <a:lnTo>
                      <a:pt x="2358" y="1321"/>
                    </a:lnTo>
                    <a:lnTo>
                      <a:pt x="2365" y="1327"/>
                    </a:lnTo>
                    <a:lnTo>
                      <a:pt x="2371" y="1333"/>
                    </a:lnTo>
                    <a:lnTo>
                      <a:pt x="2395" y="1358"/>
                    </a:lnTo>
                    <a:lnTo>
                      <a:pt x="2415" y="1386"/>
                    </a:lnTo>
                    <a:lnTo>
                      <a:pt x="2430" y="1418"/>
                    </a:lnTo>
                    <a:lnTo>
                      <a:pt x="2439" y="1452"/>
                    </a:lnTo>
                    <a:lnTo>
                      <a:pt x="2442" y="1489"/>
                    </a:lnTo>
                    <a:lnTo>
                      <a:pt x="2438" y="1530"/>
                    </a:lnTo>
                    <a:lnTo>
                      <a:pt x="2426" y="1570"/>
                    </a:lnTo>
                    <a:lnTo>
                      <a:pt x="2407" y="1604"/>
                    </a:lnTo>
                    <a:lnTo>
                      <a:pt x="2382" y="1635"/>
                    </a:lnTo>
                    <a:lnTo>
                      <a:pt x="2351" y="1660"/>
                    </a:lnTo>
                    <a:lnTo>
                      <a:pt x="2317" y="1679"/>
                    </a:lnTo>
                    <a:lnTo>
                      <a:pt x="2277" y="1691"/>
                    </a:lnTo>
                    <a:lnTo>
                      <a:pt x="2236" y="1695"/>
                    </a:lnTo>
                    <a:lnTo>
                      <a:pt x="2194" y="1691"/>
                    </a:lnTo>
                    <a:lnTo>
                      <a:pt x="2155" y="1679"/>
                    </a:lnTo>
                    <a:lnTo>
                      <a:pt x="2121" y="1660"/>
                    </a:lnTo>
                    <a:lnTo>
                      <a:pt x="2090" y="1635"/>
                    </a:lnTo>
                    <a:lnTo>
                      <a:pt x="2065" y="1604"/>
                    </a:lnTo>
                    <a:lnTo>
                      <a:pt x="2045" y="1570"/>
                    </a:lnTo>
                    <a:lnTo>
                      <a:pt x="2034" y="1530"/>
                    </a:lnTo>
                    <a:lnTo>
                      <a:pt x="2029" y="1489"/>
                    </a:lnTo>
                    <a:lnTo>
                      <a:pt x="2032" y="1452"/>
                    </a:lnTo>
                    <a:lnTo>
                      <a:pt x="2041" y="1417"/>
                    </a:lnTo>
                    <a:lnTo>
                      <a:pt x="2057" y="1386"/>
                    </a:lnTo>
                    <a:lnTo>
                      <a:pt x="2076" y="1357"/>
                    </a:lnTo>
                    <a:lnTo>
                      <a:pt x="2101" y="1333"/>
                    </a:lnTo>
                    <a:lnTo>
                      <a:pt x="2107" y="1327"/>
                    </a:lnTo>
                    <a:lnTo>
                      <a:pt x="2113" y="1321"/>
                    </a:lnTo>
                    <a:lnTo>
                      <a:pt x="2119" y="1312"/>
                    </a:lnTo>
                    <a:lnTo>
                      <a:pt x="2121" y="1302"/>
                    </a:lnTo>
                    <a:lnTo>
                      <a:pt x="2121" y="1006"/>
                    </a:lnTo>
                    <a:lnTo>
                      <a:pt x="2118" y="990"/>
                    </a:lnTo>
                    <a:lnTo>
                      <a:pt x="2112" y="980"/>
                    </a:lnTo>
                    <a:lnTo>
                      <a:pt x="2101" y="972"/>
                    </a:lnTo>
                    <a:lnTo>
                      <a:pt x="2090" y="968"/>
                    </a:lnTo>
                    <a:lnTo>
                      <a:pt x="2079" y="966"/>
                    </a:lnTo>
                    <a:lnTo>
                      <a:pt x="2069" y="966"/>
                    </a:lnTo>
                    <a:lnTo>
                      <a:pt x="1938" y="957"/>
                    </a:lnTo>
                    <a:lnTo>
                      <a:pt x="1810" y="943"/>
                    </a:lnTo>
                    <a:lnTo>
                      <a:pt x="1684" y="924"/>
                    </a:lnTo>
                    <a:lnTo>
                      <a:pt x="1563" y="899"/>
                    </a:lnTo>
                    <a:lnTo>
                      <a:pt x="1446" y="868"/>
                    </a:lnTo>
                    <a:lnTo>
                      <a:pt x="1332" y="832"/>
                    </a:lnTo>
                    <a:lnTo>
                      <a:pt x="1223" y="793"/>
                    </a:lnTo>
                    <a:lnTo>
                      <a:pt x="1118" y="747"/>
                    </a:lnTo>
                    <a:lnTo>
                      <a:pt x="1020" y="697"/>
                    </a:lnTo>
                    <a:lnTo>
                      <a:pt x="925" y="644"/>
                    </a:lnTo>
                    <a:lnTo>
                      <a:pt x="838" y="585"/>
                    </a:lnTo>
                    <a:lnTo>
                      <a:pt x="757" y="522"/>
                    </a:lnTo>
                    <a:lnTo>
                      <a:pt x="683" y="455"/>
                    </a:lnTo>
                    <a:lnTo>
                      <a:pt x="616" y="386"/>
                    </a:lnTo>
                    <a:lnTo>
                      <a:pt x="611" y="379"/>
                    </a:lnTo>
                    <a:lnTo>
                      <a:pt x="604" y="373"/>
                    </a:lnTo>
                    <a:lnTo>
                      <a:pt x="597" y="367"/>
                    </a:lnTo>
                    <a:lnTo>
                      <a:pt x="588" y="363"/>
                    </a:lnTo>
                    <a:lnTo>
                      <a:pt x="577" y="363"/>
                    </a:lnTo>
                    <a:lnTo>
                      <a:pt x="564" y="368"/>
                    </a:lnTo>
                    <a:lnTo>
                      <a:pt x="551" y="379"/>
                    </a:lnTo>
                    <a:lnTo>
                      <a:pt x="430" y="499"/>
                    </a:lnTo>
                    <a:lnTo>
                      <a:pt x="420" y="513"/>
                    </a:lnTo>
                    <a:lnTo>
                      <a:pt x="414" y="525"/>
                    </a:lnTo>
                    <a:lnTo>
                      <a:pt x="414" y="535"/>
                    </a:lnTo>
                    <a:lnTo>
                      <a:pt x="414" y="544"/>
                    </a:lnTo>
                    <a:lnTo>
                      <a:pt x="412" y="563"/>
                    </a:lnTo>
                    <a:lnTo>
                      <a:pt x="405" y="601"/>
                    </a:lnTo>
                    <a:lnTo>
                      <a:pt x="392" y="636"/>
                    </a:lnTo>
                    <a:lnTo>
                      <a:pt x="371" y="669"/>
                    </a:lnTo>
                    <a:lnTo>
                      <a:pt x="346" y="695"/>
                    </a:lnTo>
                    <a:lnTo>
                      <a:pt x="316" y="719"/>
                    </a:lnTo>
                    <a:lnTo>
                      <a:pt x="283" y="735"/>
                    </a:lnTo>
                    <a:lnTo>
                      <a:pt x="246" y="745"/>
                    </a:lnTo>
                    <a:lnTo>
                      <a:pt x="207" y="750"/>
                    </a:lnTo>
                    <a:lnTo>
                      <a:pt x="165" y="745"/>
                    </a:lnTo>
                    <a:lnTo>
                      <a:pt x="126" y="734"/>
                    </a:lnTo>
                    <a:lnTo>
                      <a:pt x="91" y="714"/>
                    </a:lnTo>
                    <a:lnTo>
                      <a:pt x="60" y="689"/>
                    </a:lnTo>
                    <a:lnTo>
                      <a:pt x="35" y="659"/>
                    </a:lnTo>
                    <a:lnTo>
                      <a:pt x="16" y="623"/>
                    </a:lnTo>
                    <a:lnTo>
                      <a:pt x="4" y="585"/>
                    </a:lnTo>
                    <a:lnTo>
                      <a:pt x="0" y="544"/>
                    </a:lnTo>
                    <a:lnTo>
                      <a:pt x="4" y="502"/>
                    </a:lnTo>
                    <a:lnTo>
                      <a:pt x="16" y="463"/>
                    </a:lnTo>
                    <a:lnTo>
                      <a:pt x="35" y="427"/>
                    </a:lnTo>
                    <a:lnTo>
                      <a:pt x="60" y="398"/>
                    </a:lnTo>
                    <a:lnTo>
                      <a:pt x="91" y="371"/>
                    </a:lnTo>
                    <a:lnTo>
                      <a:pt x="126" y="354"/>
                    </a:lnTo>
                    <a:lnTo>
                      <a:pt x="165" y="340"/>
                    </a:lnTo>
                    <a:lnTo>
                      <a:pt x="207" y="337"/>
                    </a:lnTo>
                    <a:lnTo>
                      <a:pt x="232" y="339"/>
                    </a:lnTo>
                    <a:lnTo>
                      <a:pt x="238" y="339"/>
                    </a:lnTo>
                    <a:lnTo>
                      <a:pt x="247" y="339"/>
                    </a:lnTo>
                    <a:lnTo>
                      <a:pt x="256" y="339"/>
                    </a:lnTo>
                    <a:lnTo>
                      <a:pt x="266" y="335"/>
                    </a:lnTo>
                    <a:lnTo>
                      <a:pt x="280" y="326"/>
                    </a:lnTo>
                    <a:lnTo>
                      <a:pt x="521" y="84"/>
                    </a:lnTo>
                    <a:lnTo>
                      <a:pt x="542" y="68"/>
                    </a:lnTo>
                    <a:lnTo>
                      <a:pt x="566" y="58"/>
                    </a:lnTo>
                    <a:lnTo>
                      <a:pt x="589" y="52"/>
                    </a:lnTo>
                    <a:lnTo>
                      <a:pt x="613" y="52"/>
                    </a:lnTo>
                    <a:lnTo>
                      <a:pt x="635" y="55"/>
                    </a:lnTo>
                    <a:lnTo>
                      <a:pt x="655" y="64"/>
                    </a:lnTo>
                    <a:lnTo>
                      <a:pt x="672" y="75"/>
                    </a:lnTo>
                    <a:lnTo>
                      <a:pt x="683" y="87"/>
                    </a:lnTo>
                    <a:lnTo>
                      <a:pt x="695" y="103"/>
                    </a:lnTo>
                    <a:lnTo>
                      <a:pt x="706" y="121"/>
                    </a:lnTo>
                    <a:lnTo>
                      <a:pt x="713" y="136"/>
                    </a:lnTo>
                    <a:lnTo>
                      <a:pt x="742" y="193"/>
                    </a:lnTo>
                    <a:lnTo>
                      <a:pt x="782" y="248"/>
                    </a:lnTo>
                    <a:lnTo>
                      <a:pt x="829" y="301"/>
                    </a:lnTo>
                    <a:lnTo>
                      <a:pt x="884" y="352"/>
                    </a:lnTo>
                    <a:lnTo>
                      <a:pt x="946" y="401"/>
                    </a:lnTo>
                    <a:lnTo>
                      <a:pt x="1015" y="446"/>
                    </a:lnTo>
                    <a:lnTo>
                      <a:pt x="1092" y="491"/>
                    </a:lnTo>
                    <a:lnTo>
                      <a:pt x="1173" y="530"/>
                    </a:lnTo>
                    <a:lnTo>
                      <a:pt x="1260" y="569"/>
                    </a:lnTo>
                    <a:lnTo>
                      <a:pt x="1351" y="603"/>
                    </a:lnTo>
                    <a:lnTo>
                      <a:pt x="1447" y="633"/>
                    </a:lnTo>
                    <a:lnTo>
                      <a:pt x="1546" y="660"/>
                    </a:lnTo>
                    <a:lnTo>
                      <a:pt x="1649" y="684"/>
                    </a:lnTo>
                    <a:lnTo>
                      <a:pt x="1755" y="703"/>
                    </a:lnTo>
                    <a:lnTo>
                      <a:pt x="1863" y="719"/>
                    </a:lnTo>
                    <a:lnTo>
                      <a:pt x="1972" y="731"/>
                    </a:lnTo>
                    <a:lnTo>
                      <a:pt x="2081" y="737"/>
                    </a:lnTo>
                    <a:lnTo>
                      <a:pt x="2193" y="740"/>
                    </a:lnTo>
                    <a:lnTo>
                      <a:pt x="2302" y="737"/>
                    </a:lnTo>
                    <a:lnTo>
                      <a:pt x="2411" y="731"/>
                    </a:lnTo>
                    <a:lnTo>
                      <a:pt x="2519" y="719"/>
                    </a:lnTo>
                    <a:lnTo>
                      <a:pt x="2626" y="704"/>
                    </a:lnTo>
                    <a:lnTo>
                      <a:pt x="2732" y="685"/>
                    </a:lnTo>
                    <a:lnTo>
                      <a:pt x="2836" y="663"/>
                    </a:lnTo>
                    <a:lnTo>
                      <a:pt x="2936" y="636"/>
                    </a:lnTo>
                    <a:lnTo>
                      <a:pt x="3033" y="607"/>
                    </a:lnTo>
                    <a:lnTo>
                      <a:pt x="3127" y="575"/>
                    </a:lnTo>
                    <a:lnTo>
                      <a:pt x="3216" y="539"/>
                    </a:lnTo>
                    <a:lnTo>
                      <a:pt x="3301" y="501"/>
                    </a:lnTo>
                    <a:lnTo>
                      <a:pt x="3381" y="460"/>
                    </a:lnTo>
                    <a:lnTo>
                      <a:pt x="3453" y="416"/>
                    </a:lnTo>
                    <a:lnTo>
                      <a:pt x="3521" y="368"/>
                    </a:lnTo>
                    <a:lnTo>
                      <a:pt x="3580" y="321"/>
                    </a:lnTo>
                    <a:lnTo>
                      <a:pt x="3633" y="271"/>
                    </a:lnTo>
                    <a:lnTo>
                      <a:pt x="3677" y="218"/>
                    </a:lnTo>
                    <a:lnTo>
                      <a:pt x="3714" y="165"/>
                    </a:lnTo>
                    <a:lnTo>
                      <a:pt x="3741" y="109"/>
                    </a:lnTo>
                    <a:lnTo>
                      <a:pt x="3745" y="99"/>
                    </a:lnTo>
                    <a:lnTo>
                      <a:pt x="3751" y="86"/>
                    </a:lnTo>
                    <a:lnTo>
                      <a:pt x="3758" y="69"/>
                    </a:lnTo>
                    <a:lnTo>
                      <a:pt x="3769" y="52"/>
                    </a:lnTo>
                    <a:lnTo>
                      <a:pt x="3782" y="34"/>
                    </a:lnTo>
                    <a:lnTo>
                      <a:pt x="3797" y="19"/>
                    </a:lnTo>
                    <a:lnTo>
                      <a:pt x="3816" y="9"/>
                    </a:lnTo>
                    <a:lnTo>
                      <a:pt x="3842" y="2"/>
                    </a:lnTo>
                    <a:lnTo>
                      <a:pt x="38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pic>
          <p:nvPicPr>
            <p:cNvPr id="200" name="Afbeelding 199">
              <a:extLst>
                <a:ext uri="{FF2B5EF4-FFF2-40B4-BE49-F238E27FC236}">
                  <a16:creationId xmlns:a16="http://schemas.microsoft.com/office/drawing/2014/main" id="{DD5F73CF-EEFB-9C46-AFC4-FF1B78C2E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1843117" y="3456579"/>
              <a:ext cx="340979" cy="419456"/>
            </a:xfrm>
            <a:prstGeom prst="rect">
              <a:avLst/>
            </a:prstGeom>
          </p:spPr>
        </p:pic>
        <p:sp>
          <p:nvSpPr>
            <p:cNvPr id="201" name="Tekstvak 200">
              <a:extLst>
                <a:ext uri="{FF2B5EF4-FFF2-40B4-BE49-F238E27FC236}">
                  <a16:creationId xmlns:a16="http://schemas.microsoft.com/office/drawing/2014/main" id="{F5BAC5FB-91BD-774B-8F45-B924888166AC}"/>
                </a:ext>
              </a:extLst>
            </p:cNvPr>
            <p:cNvSpPr txBox="1"/>
            <p:nvPr/>
          </p:nvSpPr>
          <p:spPr>
            <a:xfrm rot="18720784">
              <a:off x="4181363" y="3869632"/>
              <a:ext cx="799527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210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Managing Risk &amp; Compliancy of Demands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D7B223-E978-094D-AD54-7CCDBCE1B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44D68C-C0CF-9946-B7CD-E21640EB3EFC}" type="slidenum">
              <a:rPr lang="en-GB" smtClean="0"/>
              <a:t>6</a:t>
            </a:fld>
            <a:endParaRPr lang="en-GB"/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DD554F31-DCA6-8B4A-B256-6CDFE18961DC}"/>
              </a:ext>
            </a:extLst>
          </p:cNvPr>
          <p:cNvGrpSpPr/>
          <p:nvPr/>
        </p:nvGrpSpPr>
        <p:grpSpPr>
          <a:xfrm>
            <a:off x="773335" y="739439"/>
            <a:ext cx="11178551" cy="5574206"/>
            <a:chOff x="773335" y="739439"/>
            <a:chExt cx="11178551" cy="5574206"/>
          </a:xfrm>
        </p:grpSpPr>
        <p:sp>
          <p:nvSpPr>
            <p:cNvPr id="5" name="Vijfhoek 4"/>
            <p:cNvSpPr/>
            <p:nvPr/>
          </p:nvSpPr>
          <p:spPr>
            <a:xfrm>
              <a:off x="773335" y="739442"/>
              <a:ext cx="9194342" cy="5572407"/>
            </a:xfrm>
            <a:prstGeom prst="homePlate">
              <a:avLst>
                <a:gd name="adj" fmla="val 6781"/>
              </a:avLst>
            </a:prstGeom>
            <a:solidFill>
              <a:srgbClr val="D0D0CE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Demand</a:t>
              </a:r>
            </a:p>
          </p:txBody>
        </p:sp>
        <p:grpSp>
          <p:nvGrpSpPr>
            <p:cNvPr id="58" name="Groeperen 57"/>
            <p:cNvGrpSpPr>
              <a:grpSpLocks/>
            </p:cNvGrpSpPr>
            <p:nvPr/>
          </p:nvGrpSpPr>
          <p:grpSpPr>
            <a:xfrm>
              <a:off x="939580" y="842938"/>
              <a:ext cx="8185169" cy="5338258"/>
              <a:chOff x="3572508" y="617341"/>
              <a:chExt cx="2640329" cy="5537273"/>
            </a:xfrm>
          </p:grpSpPr>
          <p:sp>
            <p:nvSpPr>
              <p:cNvPr id="52" name="Afgeronde rechthoek 51"/>
              <p:cNvSpPr/>
              <p:nvPr/>
            </p:nvSpPr>
            <p:spPr>
              <a:xfrm>
                <a:off x="3572508" y="645507"/>
                <a:ext cx="2633307" cy="3624010"/>
              </a:xfrm>
              <a:prstGeom prst="roundRect">
                <a:avLst>
                  <a:gd name="adj" fmla="val 6198"/>
                </a:avLst>
              </a:prstGeom>
              <a:solidFill>
                <a:schemeClr val="accent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3" name="Afgeronde rechthoek 52"/>
              <p:cNvSpPr/>
              <p:nvPr/>
            </p:nvSpPr>
            <p:spPr>
              <a:xfrm>
                <a:off x="3572508" y="953071"/>
                <a:ext cx="2640329" cy="5201543"/>
              </a:xfrm>
              <a:prstGeom prst="roundRect">
                <a:avLst>
                  <a:gd name="adj" fmla="val 4383"/>
                </a:avLst>
              </a:prstGeom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4" name="Tekstvak 53"/>
              <p:cNvSpPr txBox="1"/>
              <p:nvPr/>
            </p:nvSpPr>
            <p:spPr>
              <a:xfrm>
                <a:off x="3573741" y="617341"/>
                <a:ext cx="2633307" cy="315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lang="en-GB" sz="1000" b="1" dirty="0">
                    <a:solidFill>
                      <a:schemeClr val="bg1"/>
                    </a:solidFill>
                  </a:rPr>
                  <a:t>Request Risk Evaluation Process</a:t>
                </a: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Rond hoek zelfde zijde rechthoek 55"/>
              <p:cNvSpPr/>
              <p:nvPr/>
            </p:nvSpPr>
            <p:spPr>
              <a:xfrm rot="10800000">
                <a:off x="3572508" y="4810669"/>
                <a:ext cx="2640327" cy="1343941"/>
              </a:xfrm>
              <a:prstGeom prst="round2SameRect">
                <a:avLst>
                  <a:gd name="adj1" fmla="val 11143"/>
                  <a:gd name="adj2" fmla="val 0"/>
                </a:avLst>
              </a:prstGeom>
              <a:solidFill>
                <a:schemeClr val="accent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7" name="Tekstvak 56"/>
              <p:cNvSpPr txBox="1"/>
              <p:nvPr/>
            </p:nvSpPr>
            <p:spPr>
              <a:xfrm>
                <a:off x="3676373" y="4963332"/>
                <a:ext cx="2370362" cy="11408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en-GB" sz="800" dirty="0">
                    <a:solidFill>
                      <a:schemeClr val="bg1"/>
                    </a:solidFill>
                  </a:rPr>
                  <a:t>To request services or goods the a request is created an authorized by the responsible CTO</a:t>
                </a: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</a:rPr>
                  <a:t>Risk</a:t>
                </a:r>
                <a:r>
                  <a:rPr lang="en-GB" sz="800" dirty="0">
                    <a:solidFill>
                      <a:schemeClr val="bg1"/>
                    </a:solidFill>
                  </a:rPr>
                  <a:t>, IT and Procurement work together in a single intake process for goods and services</a:t>
                </a:r>
              </a:p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en-GB" sz="800" dirty="0">
                    <a:solidFill>
                      <a:schemeClr val="bg1"/>
                    </a:solidFill>
                  </a:rPr>
                  <a:t>If goods or services have an IT component, approval of the function CTO is required</a:t>
                </a:r>
              </a:p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en-GB" sz="800" dirty="0">
                    <a:solidFill>
                      <a:schemeClr val="bg1"/>
                    </a:solidFill>
                  </a:rPr>
                  <a:t>Only after CTO approval G-1 IT will start planning the IT Delivery</a:t>
                </a:r>
              </a:p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lang="en-GB" sz="800" dirty="0">
                  <a:solidFill>
                    <a:schemeClr val="bg1"/>
                  </a:solidFill>
                </a:endParaRPr>
              </a:p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" name="Punthaak 7"/>
            <p:cNvSpPr/>
            <p:nvPr/>
          </p:nvSpPr>
          <p:spPr>
            <a:xfrm>
              <a:off x="10954018" y="739439"/>
              <a:ext cx="997868" cy="5572409"/>
            </a:xfrm>
            <a:prstGeom prst="chevron">
              <a:avLst>
                <a:gd name="adj" fmla="val 39112"/>
              </a:avLst>
            </a:prstGeom>
            <a:solidFill>
              <a:srgbClr val="012169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Retire</a:t>
              </a:r>
            </a:p>
          </p:txBody>
        </p:sp>
        <p:pic>
          <p:nvPicPr>
            <p:cNvPr id="39" name="Afbeelding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52256" y="2139427"/>
              <a:ext cx="605659" cy="639024"/>
            </a:xfrm>
            <a:prstGeom prst="rect">
              <a:avLst/>
            </a:prstGeom>
          </p:spPr>
        </p:pic>
        <p:sp>
          <p:nvSpPr>
            <p:cNvPr id="44" name="Tekstvak 43"/>
            <p:cNvSpPr txBox="1"/>
            <p:nvPr/>
          </p:nvSpPr>
          <p:spPr>
            <a:xfrm>
              <a:off x="2066049" y="1898580"/>
              <a:ext cx="82125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9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Request</a:t>
              </a:r>
              <a:br>
                <a:rPr lang="en-GB" sz="900" b="1" dirty="0"/>
              </a:br>
              <a:r>
                <a:rPr lang="en-GB" sz="900" b="1" dirty="0"/>
                <a:t>Backlog</a:t>
              </a:r>
              <a:endParaRPr kumimoji="0" lang="en-GB" sz="9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1" name="Punthaak 70"/>
            <p:cNvSpPr/>
            <p:nvPr/>
          </p:nvSpPr>
          <p:spPr>
            <a:xfrm>
              <a:off x="10299214" y="741236"/>
              <a:ext cx="997868" cy="5572409"/>
            </a:xfrm>
            <a:prstGeom prst="chevron">
              <a:avLst>
                <a:gd name="adj" fmla="val 39112"/>
              </a:avLst>
            </a:prstGeom>
            <a:solidFill>
              <a:srgbClr val="FFCD00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2400" dirty="0">
                  <a:solidFill>
                    <a:schemeClr val="bg1"/>
                  </a:solidFill>
                </a:rPr>
                <a:t>Operate</a:t>
              </a:r>
              <a:endPara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2" name="Punthaak 71"/>
            <p:cNvSpPr/>
            <p:nvPr/>
          </p:nvSpPr>
          <p:spPr>
            <a:xfrm>
              <a:off x="9643695" y="739439"/>
              <a:ext cx="997868" cy="5572409"/>
            </a:xfrm>
            <a:prstGeom prst="chevron">
              <a:avLst>
                <a:gd name="adj" fmla="val 3911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Deliver</a:t>
              </a:r>
            </a:p>
          </p:txBody>
        </p:sp>
        <p:grpSp>
          <p:nvGrpSpPr>
            <p:cNvPr id="3" name="Groep 2">
              <a:extLst>
                <a:ext uri="{FF2B5EF4-FFF2-40B4-BE49-F238E27FC236}">
                  <a16:creationId xmlns:a16="http://schemas.microsoft.com/office/drawing/2014/main" id="{620100B2-2EA4-DB49-8C26-C8D127D08F19}"/>
                </a:ext>
              </a:extLst>
            </p:cNvPr>
            <p:cNvGrpSpPr/>
            <p:nvPr/>
          </p:nvGrpSpPr>
          <p:grpSpPr>
            <a:xfrm>
              <a:off x="2573856" y="1543951"/>
              <a:ext cx="1051953" cy="405820"/>
              <a:chOff x="3100051" y="3470214"/>
              <a:chExt cx="1051953" cy="405820"/>
            </a:xfrm>
          </p:grpSpPr>
          <p:cxnSp>
            <p:nvCxnSpPr>
              <p:cNvPr id="152" name="Rechte verbindingslijn met pijl 151">
                <a:extLst>
                  <a:ext uri="{FF2B5EF4-FFF2-40B4-BE49-F238E27FC236}">
                    <a16:creationId xmlns:a16="http://schemas.microsoft.com/office/drawing/2014/main" id="{1EAE25B4-BA09-FF43-9BC1-5BC1FDFFF230}"/>
                  </a:ext>
                </a:extLst>
              </p:cNvPr>
              <p:cNvCxnSpPr/>
              <p:nvPr/>
            </p:nvCxnSpPr>
            <p:spPr>
              <a:xfrm flipV="1">
                <a:off x="3100051" y="3704538"/>
                <a:ext cx="885708" cy="1006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Rechthoek 153">
                <a:extLst>
                  <a:ext uri="{FF2B5EF4-FFF2-40B4-BE49-F238E27FC236}">
                    <a16:creationId xmlns:a16="http://schemas.microsoft.com/office/drawing/2014/main" id="{4C07AB49-365D-9745-ABEB-570FE99871E3}"/>
                  </a:ext>
                </a:extLst>
              </p:cNvPr>
              <p:cNvSpPr/>
              <p:nvPr/>
            </p:nvSpPr>
            <p:spPr>
              <a:xfrm>
                <a:off x="3109708" y="3470214"/>
                <a:ext cx="201870" cy="196007"/>
              </a:xfrm>
              <a:prstGeom prst="rect">
                <a:avLst/>
              </a:prstGeom>
              <a:ln w="19050"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2" name="Tekstvak 171">
                <a:extLst>
                  <a:ext uri="{FF2B5EF4-FFF2-40B4-BE49-F238E27FC236}">
                    <a16:creationId xmlns:a16="http://schemas.microsoft.com/office/drawing/2014/main" id="{95DA01B8-59FD-554D-9B5A-914E126171C1}"/>
                  </a:ext>
                </a:extLst>
              </p:cNvPr>
              <p:cNvSpPr txBox="1"/>
              <p:nvPr/>
            </p:nvSpPr>
            <p:spPr>
              <a:xfrm>
                <a:off x="3109708" y="3510420"/>
                <a:ext cx="201870" cy="1186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G-0</a:t>
                </a:r>
              </a:p>
            </p:txBody>
          </p:sp>
          <p:sp>
            <p:nvSpPr>
              <p:cNvPr id="177" name="Tekstvak 176">
                <a:extLst>
                  <a:ext uri="{FF2B5EF4-FFF2-40B4-BE49-F238E27FC236}">
                    <a16:creationId xmlns:a16="http://schemas.microsoft.com/office/drawing/2014/main" id="{4A1F2431-A068-1A43-A818-B412B92707F0}"/>
                  </a:ext>
                </a:extLst>
              </p:cNvPr>
              <p:cNvSpPr txBox="1"/>
              <p:nvPr/>
            </p:nvSpPr>
            <p:spPr>
              <a:xfrm>
                <a:off x="3348424" y="3522091"/>
                <a:ext cx="80358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Authorize</a:t>
                </a:r>
              </a:p>
              <a:p>
                <a:pPr marR="0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Incubation</a:t>
                </a:r>
              </a:p>
            </p:txBody>
          </p:sp>
        </p:grpSp>
        <p:sp>
          <p:nvSpPr>
            <p:cNvPr id="180" name="Tekstvak 179">
              <a:extLst>
                <a:ext uri="{FF2B5EF4-FFF2-40B4-BE49-F238E27FC236}">
                  <a16:creationId xmlns:a16="http://schemas.microsoft.com/office/drawing/2014/main" id="{E0E1DD1D-AF64-5B42-A145-906290C46543}"/>
                </a:ext>
              </a:extLst>
            </p:cNvPr>
            <p:cNvSpPr txBox="1"/>
            <p:nvPr/>
          </p:nvSpPr>
          <p:spPr>
            <a:xfrm>
              <a:off x="976942" y="1921695"/>
              <a:ext cx="100111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Need for goods or services*</a:t>
              </a:r>
            </a:p>
          </p:txBody>
        </p:sp>
        <p:grpSp>
          <p:nvGrpSpPr>
            <p:cNvPr id="185" name="Groep 184">
              <a:extLst>
                <a:ext uri="{FF2B5EF4-FFF2-40B4-BE49-F238E27FC236}">
                  <a16:creationId xmlns:a16="http://schemas.microsoft.com/office/drawing/2014/main" id="{CBA3A460-1776-2C4D-BAAB-1DE25A285C80}"/>
                </a:ext>
              </a:extLst>
            </p:cNvPr>
            <p:cNvGrpSpPr/>
            <p:nvPr/>
          </p:nvGrpSpPr>
          <p:grpSpPr>
            <a:xfrm>
              <a:off x="1149541" y="2279012"/>
              <a:ext cx="885708" cy="353943"/>
              <a:chOff x="3100051" y="3533922"/>
              <a:chExt cx="885708" cy="353943"/>
            </a:xfrm>
          </p:grpSpPr>
          <p:cxnSp>
            <p:nvCxnSpPr>
              <p:cNvPr id="187" name="Rechte verbindingslijn met pijl 186">
                <a:extLst>
                  <a:ext uri="{FF2B5EF4-FFF2-40B4-BE49-F238E27FC236}">
                    <a16:creationId xmlns:a16="http://schemas.microsoft.com/office/drawing/2014/main" id="{C0C97136-2420-834B-B424-62913395453A}"/>
                  </a:ext>
                </a:extLst>
              </p:cNvPr>
              <p:cNvCxnSpPr/>
              <p:nvPr/>
            </p:nvCxnSpPr>
            <p:spPr>
              <a:xfrm flipV="1">
                <a:off x="3100051" y="3704538"/>
                <a:ext cx="885708" cy="1006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Tekstvak 191">
                <a:extLst>
                  <a:ext uri="{FF2B5EF4-FFF2-40B4-BE49-F238E27FC236}">
                    <a16:creationId xmlns:a16="http://schemas.microsoft.com/office/drawing/2014/main" id="{626EAAE8-5D1D-854E-9788-24C08A8525C2}"/>
                  </a:ext>
                </a:extLst>
              </p:cNvPr>
              <p:cNvSpPr txBox="1"/>
              <p:nvPr/>
            </p:nvSpPr>
            <p:spPr>
              <a:xfrm>
                <a:off x="3116996" y="3533922"/>
                <a:ext cx="80358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Step 1:</a:t>
                </a:r>
              </a:p>
              <a:p>
                <a:pPr marR="0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endParaRPr kumimoji="0" lang="en-GB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93" name="Tekstvak 192">
              <a:extLst>
                <a:ext uri="{FF2B5EF4-FFF2-40B4-BE49-F238E27FC236}">
                  <a16:creationId xmlns:a16="http://schemas.microsoft.com/office/drawing/2014/main" id="{17F8CF17-7C88-814B-965A-50C75C51F6C1}"/>
                </a:ext>
              </a:extLst>
            </p:cNvPr>
            <p:cNvSpPr txBox="1"/>
            <p:nvPr/>
          </p:nvSpPr>
          <p:spPr>
            <a:xfrm>
              <a:off x="1152090" y="2498128"/>
              <a:ext cx="908097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Business </a:t>
              </a:r>
              <a:r>
                <a:rPr lang="en-GB" sz="800" dirty="0"/>
                <a:t>user submits request via </a:t>
              </a:r>
              <a:r>
                <a:rPr lang="en-GB" sz="800" b="1" dirty="0"/>
                <a:t>one intake </a:t>
              </a:r>
              <a:r>
                <a:rPr lang="en-GB" sz="800" dirty="0"/>
                <a:t>process</a:t>
              </a:r>
              <a:endParaRPr kumimoji="0" lang="en-GB" sz="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94" name="Groep 193">
              <a:extLst>
                <a:ext uri="{FF2B5EF4-FFF2-40B4-BE49-F238E27FC236}">
                  <a16:creationId xmlns:a16="http://schemas.microsoft.com/office/drawing/2014/main" id="{E7329B42-F6D8-DD48-9CDB-77D85C519FFC}"/>
                </a:ext>
              </a:extLst>
            </p:cNvPr>
            <p:cNvGrpSpPr/>
            <p:nvPr/>
          </p:nvGrpSpPr>
          <p:grpSpPr>
            <a:xfrm>
              <a:off x="3710519" y="1578865"/>
              <a:ext cx="885708" cy="353943"/>
              <a:chOff x="3100051" y="3533922"/>
              <a:chExt cx="885708" cy="353943"/>
            </a:xfrm>
          </p:grpSpPr>
          <p:cxnSp>
            <p:nvCxnSpPr>
              <p:cNvPr id="195" name="Rechte verbindingslijn met pijl 194">
                <a:extLst>
                  <a:ext uri="{FF2B5EF4-FFF2-40B4-BE49-F238E27FC236}">
                    <a16:creationId xmlns:a16="http://schemas.microsoft.com/office/drawing/2014/main" id="{DE4F7B4F-F3EE-B048-8B8B-9B9B6464F46F}"/>
                  </a:ext>
                </a:extLst>
              </p:cNvPr>
              <p:cNvCxnSpPr/>
              <p:nvPr/>
            </p:nvCxnSpPr>
            <p:spPr>
              <a:xfrm flipV="1">
                <a:off x="3100051" y="3704538"/>
                <a:ext cx="885708" cy="1006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Tekstvak 195">
                <a:extLst>
                  <a:ext uri="{FF2B5EF4-FFF2-40B4-BE49-F238E27FC236}">
                    <a16:creationId xmlns:a16="http://schemas.microsoft.com/office/drawing/2014/main" id="{5D3745F1-5A3D-9D4E-AAF1-2DB6D33591E0}"/>
                  </a:ext>
                </a:extLst>
              </p:cNvPr>
              <p:cNvSpPr txBox="1"/>
              <p:nvPr/>
            </p:nvSpPr>
            <p:spPr>
              <a:xfrm>
                <a:off x="3116996" y="3533922"/>
                <a:ext cx="80358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Step 2:</a:t>
                </a:r>
              </a:p>
              <a:p>
                <a:pPr marR="0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endParaRPr kumimoji="0" lang="en-GB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97" name="Tekstvak 196">
              <a:extLst>
                <a:ext uri="{FF2B5EF4-FFF2-40B4-BE49-F238E27FC236}">
                  <a16:creationId xmlns:a16="http://schemas.microsoft.com/office/drawing/2014/main" id="{548D0BCA-AD5F-3942-B739-7F30F5120EE7}"/>
                </a:ext>
              </a:extLst>
            </p:cNvPr>
            <p:cNvSpPr txBox="1"/>
            <p:nvPr/>
          </p:nvSpPr>
          <p:spPr>
            <a:xfrm>
              <a:off x="3700978" y="1790974"/>
              <a:ext cx="1104599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Risk, IT and procurement checks in parallel if third party  needs approval</a:t>
              </a:r>
            </a:p>
          </p:txBody>
        </p:sp>
        <p:sp>
          <p:nvSpPr>
            <p:cNvPr id="47" name="Afgeronde rechthoek 46">
              <a:extLst>
                <a:ext uri="{FF2B5EF4-FFF2-40B4-BE49-F238E27FC236}">
                  <a16:creationId xmlns:a16="http://schemas.microsoft.com/office/drawing/2014/main" id="{65F931DF-CD48-A84E-9856-7BD92A3DD603}"/>
                </a:ext>
              </a:extLst>
            </p:cNvPr>
            <p:cNvSpPr/>
            <p:nvPr/>
          </p:nvSpPr>
          <p:spPr>
            <a:xfrm>
              <a:off x="5846347" y="4084454"/>
              <a:ext cx="1181138" cy="46917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Risk identified, owned and managed</a:t>
              </a:r>
            </a:p>
          </p:txBody>
        </p:sp>
        <p:cxnSp>
          <p:nvCxnSpPr>
            <p:cNvPr id="226" name="Rechte verbindingslijn met pijl 225">
              <a:extLst>
                <a:ext uri="{FF2B5EF4-FFF2-40B4-BE49-F238E27FC236}">
                  <a16:creationId xmlns:a16="http://schemas.microsoft.com/office/drawing/2014/main" id="{FF5E29AF-4D8C-784B-99D2-17EC097CE679}"/>
                </a:ext>
              </a:extLst>
            </p:cNvPr>
            <p:cNvCxnSpPr>
              <a:cxnSpLocks/>
            </p:cNvCxnSpPr>
            <p:nvPr/>
          </p:nvCxnSpPr>
          <p:spPr>
            <a:xfrm>
              <a:off x="5145578" y="1746868"/>
              <a:ext cx="2403361" cy="8968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Rechte verbindingslijn met pijl 227">
              <a:extLst>
                <a:ext uri="{FF2B5EF4-FFF2-40B4-BE49-F238E27FC236}">
                  <a16:creationId xmlns:a16="http://schemas.microsoft.com/office/drawing/2014/main" id="{552E1FD2-1A33-8045-9134-C892BC73E4E5}"/>
                </a:ext>
              </a:extLst>
            </p:cNvPr>
            <p:cNvCxnSpPr>
              <a:cxnSpLocks/>
              <a:stCxn id="208" idx="3"/>
            </p:cNvCxnSpPr>
            <p:nvPr/>
          </p:nvCxnSpPr>
          <p:spPr>
            <a:xfrm flipV="1">
              <a:off x="6962301" y="1877521"/>
              <a:ext cx="760951" cy="954827"/>
            </a:xfrm>
            <a:prstGeom prst="curvedConnector2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Rechte verbindingslijn met pijl 228">
              <a:extLst>
                <a:ext uri="{FF2B5EF4-FFF2-40B4-BE49-F238E27FC236}">
                  <a16:creationId xmlns:a16="http://schemas.microsoft.com/office/drawing/2014/main" id="{3C8A6634-DDCB-0F43-823B-B5646862199E}"/>
                </a:ext>
              </a:extLst>
            </p:cNvPr>
            <p:cNvCxnSpPr>
              <a:cxnSpLocks/>
              <a:endCxn id="223" idx="0"/>
            </p:cNvCxnSpPr>
            <p:nvPr/>
          </p:nvCxnSpPr>
          <p:spPr>
            <a:xfrm rot="16200000" flipH="1">
              <a:off x="4633011" y="1794794"/>
              <a:ext cx="753936" cy="658083"/>
            </a:xfrm>
            <a:prstGeom prst="curvedConnector3">
              <a:avLst>
                <a:gd name="adj1" fmla="val 383"/>
              </a:avLst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Ruit 241">
              <a:extLst>
                <a:ext uri="{FF2B5EF4-FFF2-40B4-BE49-F238E27FC236}">
                  <a16:creationId xmlns:a16="http://schemas.microsoft.com/office/drawing/2014/main" id="{FE8A2350-AD1A-374D-947C-7D205D63724D}"/>
                </a:ext>
              </a:extLst>
            </p:cNvPr>
            <p:cNvSpPr/>
            <p:nvPr/>
          </p:nvSpPr>
          <p:spPr>
            <a:xfrm>
              <a:off x="1160627" y="1247134"/>
              <a:ext cx="604878" cy="639024"/>
            </a:xfrm>
            <a:prstGeom prst="diamond">
              <a:avLst/>
            </a:prstGeom>
            <a:ln w="127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indent="-1809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Char char="•"/>
                <a:tabLst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43" name="Afbeelding 242">
              <a:extLst>
                <a:ext uri="{FF2B5EF4-FFF2-40B4-BE49-F238E27FC236}">
                  <a16:creationId xmlns:a16="http://schemas.microsoft.com/office/drawing/2014/main" id="{28C8A6A5-56EE-BA4A-8CE1-47B3FC590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1289864" y="1350041"/>
              <a:ext cx="340979" cy="419456"/>
            </a:xfrm>
            <a:prstGeom prst="rect">
              <a:avLst/>
            </a:prstGeom>
          </p:spPr>
        </p:pic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50381915-B841-DC4A-AA6F-8F75604D942D}"/>
                </a:ext>
              </a:extLst>
            </p:cNvPr>
            <p:cNvGrpSpPr/>
            <p:nvPr/>
          </p:nvGrpSpPr>
          <p:grpSpPr>
            <a:xfrm>
              <a:off x="7723252" y="1527672"/>
              <a:ext cx="1051953" cy="405820"/>
              <a:chOff x="3100051" y="3470214"/>
              <a:chExt cx="1051953" cy="405820"/>
            </a:xfrm>
          </p:grpSpPr>
          <p:cxnSp>
            <p:nvCxnSpPr>
              <p:cNvPr id="78" name="Rechte verbindingslijn met pijl 77">
                <a:extLst>
                  <a:ext uri="{FF2B5EF4-FFF2-40B4-BE49-F238E27FC236}">
                    <a16:creationId xmlns:a16="http://schemas.microsoft.com/office/drawing/2014/main" id="{22A8C7F8-E8DA-544A-AE34-F5E80D71E508}"/>
                  </a:ext>
                </a:extLst>
              </p:cNvPr>
              <p:cNvCxnSpPr/>
              <p:nvPr/>
            </p:nvCxnSpPr>
            <p:spPr>
              <a:xfrm flipV="1">
                <a:off x="3100051" y="3704538"/>
                <a:ext cx="885708" cy="1006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hthoek 78">
                <a:extLst>
                  <a:ext uri="{FF2B5EF4-FFF2-40B4-BE49-F238E27FC236}">
                    <a16:creationId xmlns:a16="http://schemas.microsoft.com/office/drawing/2014/main" id="{7F14DFB6-D2D4-C64C-A790-EA70D1313F5B}"/>
                  </a:ext>
                </a:extLst>
              </p:cNvPr>
              <p:cNvSpPr/>
              <p:nvPr/>
            </p:nvSpPr>
            <p:spPr>
              <a:xfrm>
                <a:off x="3109708" y="3470214"/>
                <a:ext cx="201870" cy="196007"/>
              </a:xfrm>
              <a:prstGeom prst="rect">
                <a:avLst/>
              </a:prstGeom>
              <a:ln w="19050"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0" name="Tekstvak 79">
                <a:extLst>
                  <a:ext uri="{FF2B5EF4-FFF2-40B4-BE49-F238E27FC236}">
                    <a16:creationId xmlns:a16="http://schemas.microsoft.com/office/drawing/2014/main" id="{1C838B10-23D0-A64A-A2F2-07E162933C1C}"/>
                  </a:ext>
                </a:extLst>
              </p:cNvPr>
              <p:cNvSpPr txBox="1"/>
              <p:nvPr/>
            </p:nvSpPr>
            <p:spPr>
              <a:xfrm>
                <a:off x="3109708" y="3510420"/>
                <a:ext cx="20187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G-1</a:t>
                </a:r>
              </a:p>
            </p:txBody>
          </p:sp>
          <p:sp>
            <p:nvSpPr>
              <p:cNvPr id="81" name="Tekstvak 80">
                <a:extLst>
                  <a:ext uri="{FF2B5EF4-FFF2-40B4-BE49-F238E27FC236}">
                    <a16:creationId xmlns:a16="http://schemas.microsoft.com/office/drawing/2014/main" id="{9331BDFC-96AC-DE45-8EE1-D720C152536D}"/>
                  </a:ext>
                </a:extLst>
              </p:cNvPr>
              <p:cNvSpPr txBox="1"/>
              <p:nvPr/>
            </p:nvSpPr>
            <p:spPr>
              <a:xfrm>
                <a:off x="3348424" y="3522091"/>
                <a:ext cx="80358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Authorize</a:t>
                </a:r>
              </a:p>
              <a:p>
                <a:pPr marR="0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Initiation</a:t>
                </a:r>
              </a:p>
            </p:txBody>
          </p:sp>
        </p:grpSp>
        <p:grpSp>
          <p:nvGrpSpPr>
            <p:cNvPr id="10" name="Groep 9">
              <a:extLst>
                <a:ext uri="{FF2B5EF4-FFF2-40B4-BE49-F238E27FC236}">
                  <a16:creationId xmlns:a16="http://schemas.microsoft.com/office/drawing/2014/main" id="{42998B00-9B02-0248-9912-8EF9B1DCAA1E}"/>
                </a:ext>
              </a:extLst>
            </p:cNvPr>
            <p:cNvGrpSpPr/>
            <p:nvPr/>
          </p:nvGrpSpPr>
          <p:grpSpPr>
            <a:xfrm>
              <a:off x="3546359" y="2493803"/>
              <a:ext cx="3611190" cy="2148243"/>
              <a:chOff x="3546359" y="2386223"/>
              <a:chExt cx="3611190" cy="2148243"/>
            </a:xfrm>
          </p:grpSpPr>
          <p:sp>
            <p:nvSpPr>
              <p:cNvPr id="222" name="Afgeronde rechthoek 221">
                <a:extLst>
                  <a:ext uri="{FF2B5EF4-FFF2-40B4-BE49-F238E27FC236}">
                    <a16:creationId xmlns:a16="http://schemas.microsoft.com/office/drawing/2014/main" id="{42D1C18B-04DA-044B-876A-BB93F784C1D6}"/>
                  </a:ext>
                </a:extLst>
              </p:cNvPr>
              <p:cNvSpPr/>
              <p:nvPr/>
            </p:nvSpPr>
            <p:spPr>
              <a:xfrm>
                <a:off x="3546359" y="2386223"/>
                <a:ext cx="3611190" cy="214824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198" name="Groep 197">
                <a:extLst>
                  <a:ext uri="{FF2B5EF4-FFF2-40B4-BE49-F238E27FC236}">
                    <a16:creationId xmlns:a16="http://schemas.microsoft.com/office/drawing/2014/main" id="{BFCA3B37-4DCB-A147-857C-3FEE44D0D1AE}"/>
                  </a:ext>
                </a:extLst>
              </p:cNvPr>
              <p:cNvGrpSpPr/>
              <p:nvPr/>
            </p:nvGrpSpPr>
            <p:grpSpPr>
              <a:xfrm>
                <a:off x="3704378" y="2547796"/>
                <a:ext cx="885708" cy="353943"/>
                <a:chOff x="3100051" y="3533922"/>
                <a:chExt cx="885708" cy="353943"/>
              </a:xfrm>
            </p:grpSpPr>
            <p:cxnSp>
              <p:nvCxnSpPr>
                <p:cNvPr id="199" name="Rechte verbindingslijn met pijl 198">
                  <a:extLst>
                    <a:ext uri="{FF2B5EF4-FFF2-40B4-BE49-F238E27FC236}">
                      <a16:creationId xmlns:a16="http://schemas.microsoft.com/office/drawing/2014/main" id="{0B8EC0C1-DB5C-E548-8A69-F9693B61F39E}"/>
                    </a:ext>
                  </a:extLst>
                </p:cNvPr>
                <p:cNvCxnSpPr/>
                <p:nvPr/>
              </p:nvCxnSpPr>
              <p:spPr>
                <a:xfrm flipV="1">
                  <a:off x="3100051" y="3704538"/>
                  <a:ext cx="885708" cy="1006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Tekstvak 199">
                  <a:extLst>
                    <a:ext uri="{FF2B5EF4-FFF2-40B4-BE49-F238E27FC236}">
                      <a16:creationId xmlns:a16="http://schemas.microsoft.com/office/drawing/2014/main" id="{6716F0F4-6045-5F41-BB78-9C0BC61F644F}"/>
                    </a:ext>
                  </a:extLst>
                </p:cNvPr>
                <p:cNvSpPr txBox="1"/>
                <p:nvPr/>
              </p:nvSpPr>
              <p:spPr>
                <a:xfrm>
                  <a:off x="3116996" y="3533922"/>
                  <a:ext cx="803580" cy="3539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R="0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r>
                    <a:rPr kumimoji="0" lang="en-GB" sz="9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Step 3:</a:t>
                  </a:r>
                </a:p>
                <a:p>
                  <a:pPr marR="0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endParaRPr kumimoji="0" lang="en-GB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01" name="Tekstvak 200">
                <a:extLst>
                  <a:ext uri="{FF2B5EF4-FFF2-40B4-BE49-F238E27FC236}">
                    <a16:creationId xmlns:a16="http://schemas.microsoft.com/office/drawing/2014/main" id="{EE2A5DB4-4BF6-704E-A7C5-DA20BDF24AC6}"/>
                  </a:ext>
                </a:extLst>
              </p:cNvPr>
              <p:cNvSpPr txBox="1"/>
              <p:nvPr/>
            </p:nvSpPr>
            <p:spPr>
              <a:xfrm>
                <a:off x="3692091" y="2768870"/>
                <a:ext cx="92609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lang="en-GB" sz="800" dirty="0"/>
                  <a:t>Business user completes initial risk questionnaire</a:t>
                </a: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202" name="Groep 201">
                <a:extLst>
                  <a:ext uri="{FF2B5EF4-FFF2-40B4-BE49-F238E27FC236}">
                    <a16:creationId xmlns:a16="http://schemas.microsoft.com/office/drawing/2014/main" id="{FA490F88-CF98-7449-BB7F-54442D01FD4D}"/>
                  </a:ext>
                </a:extLst>
              </p:cNvPr>
              <p:cNvGrpSpPr/>
              <p:nvPr/>
            </p:nvGrpSpPr>
            <p:grpSpPr>
              <a:xfrm>
                <a:off x="4962007" y="2550237"/>
                <a:ext cx="885708" cy="353943"/>
                <a:chOff x="3100051" y="3533922"/>
                <a:chExt cx="885708" cy="353943"/>
              </a:xfrm>
            </p:grpSpPr>
            <p:cxnSp>
              <p:nvCxnSpPr>
                <p:cNvPr id="203" name="Rechte verbindingslijn met pijl 202">
                  <a:extLst>
                    <a:ext uri="{FF2B5EF4-FFF2-40B4-BE49-F238E27FC236}">
                      <a16:creationId xmlns:a16="http://schemas.microsoft.com/office/drawing/2014/main" id="{8D33277D-08D0-AA46-9A00-5F1D28B58FFB}"/>
                    </a:ext>
                  </a:extLst>
                </p:cNvPr>
                <p:cNvCxnSpPr/>
                <p:nvPr/>
              </p:nvCxnSpPr>
              <p:spPr>
                <a:xfrm flipV="1">
                  <a:off x="3100051" y="3704538"/>
                  <a:ext cx="885708" cy="1006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Tekstvak 203">
                  <a:extLst>
                    <a:ext uri="{FF2B5EF4-FFF2-40B4-BE49-F238E27FC236}">
                      <a16:creationId xmlns:a16="http://schemas.microsoft.com/office/drawing/2014/main" id="{48470E9F-A062-9642-9C1D-4D6EF22B3E4E}"/>
                    </a:ext>
                  </a:extLst>
                </p:cNvPr>
                <p:cNvSpPr txBox="1"/>
                <p:nvPr/>
              </p:nvSpPr>
              <p:spPr>
                <a:xfrm>
                  <a:off x="3116996" y="3533922"/>
                  <a:ext cx="803580" cy="3539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R="0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r>
                    <a:rPr kumimoji="0" lang="en-GB" sz="9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Step 4:</a:t>
                  </a:r>
                </a:p>
                <a:p>
                  <a:pPr marR="0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endParaRPr kumimoji="0" lang="en-GB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05" name="Tekstvak 204">
                <a:extLst>
                  <a:ext uri="{FF2B5EF4-FFF2-40B4-BE49-F238E27FC236}">
                    <a16:creationId xmlns:a16="http://schemas.microsoft.com/office/drawing/2014/main" id="{0C1B2A7E-43EC-7645-9019-2715A1DD338A}"/>
                  </a:ext>
                </a:extLst>
              </p:cNvPr>
              <p:cNvSpPr txBox="1"/>
              <p:nvPr/>
            </p:nvSpPr>
            <p:spPr>
              <a:xfrm>
                <a:off x="4967650" y="2771311"/>
                <a:ext cx="93240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Detail risk assessment </a:t>
                </a:r>
                <a:r>
                  <a:rPr lang="en-GB" sz="800" dirty="0"/>
                  <a:t>undertaken</a:t>
                </a: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206" name="Groep 205">
                <a:extLst>
                  <a:ext uri="{FF2B5EF4-FFF2-40B4-BE49-F238E27FC236}">
                    <a16:creationId xmlns:a16="http://schemas.microsoft.com/office/drawing/2014/main" id="{FFD37CC6-346E-534F-B54B-92B01B229562}"/>
                  </a:ext>
                </a:extLst>
              </p:cNvPr>
              <p:cNvGrpSpPr/>
              <p:nvPr/>
            </p:nvGrpSpPr>
            <p:grpSpPr>
              <a:xfrm>
                <a:off x="6141776" y="2547796"/>
                <a:ext cx="885708" cy="353943"/>
                <a:chOff x="3100051" y="3533922"/>
                <a:chExt cx="885708" cy="353943"/>
              </a:xfrm>
            </p:grpSpPr>
            <p:cxnSp>
              <p:nvCxnSpPr>
                <p:cNvPr id="207" name="Rechte verbindingslijn met pijl 206">
                  <a:extLst>
                    <a:ext uri="{FF2B5EF4-FFF2-40B4-BE49-F238E27FC236}">
                      <a16:creationId xmlns:a16="http://schemas.microsoft.com/office/drawing/2014/main" id="{5B820F69-F15F-1241-BEF9-8914023315A1}"/>
                    </a:ext>
                  </a:extLst>
                </p:cNvPr>
                <p:cNvCxnSpPr/>
                <p:nvPr/>
              </p:nvCxnSpPr>
              <p:spPr>
                <a:xfrm flipV="1">
                  <a:off x="3100051" y="3704538"/>
                  <a:ext cx="885708" cy="1006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8" name="Tekstvak 207">
                  <a:extLst>
                    <a:ext uri="{FF2B5EF4-FFF2-40B4-BE49-F238E27FC236}">
                      <a16:creationId xmlns:a16="http://schemas.microsoft.com/office/drawing/2014/main" id="{BB5A5E0C-2121-9D4A-833D-C1B7FD2A2501}"/>
                    </a:ext>
                  </a:extLst>
                </p:cNvPr>
                <p:cNvSpPr txBox="1"/>
                <p:nvPr/>
              </p:nvSpPr>
              <p:spPr>
                <a:xfrm>
                  <a:off x="3116996" y="3533922"/>
                  <a:ext cx="803580" cy="3539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R="0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r>
                    <a:rPr kumimoji="0" lang="en-GB" sz="9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Step 5:</a:t>
                  </a:r>
                </a:p>
                <a:p>
                  <a:pPr marR="0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endParaRPr kumimoji="0" lang="en-GB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09" name="Tekstvak 208">
                <a:extLst>
                  <a:ext uri="{FF2B5EF4-FFF2-40B4-BE49-F238E27FC236}">
                    <a16:creationId xmlns:a16="http://schemas.microsoft.com/office/drawing/2014/main" id="{EBCA3828-3416-D04F-9674-EEFDC9D371EE}"/>
                  </a:ext>
                </a:extLst>
              </p:cNvPr>
              <p:cNvSpPr txBox="1"/>
              <p:nvPr/>
            </p:nvSpPr>
            <p:spPr>
              <a:xfrm>
                <a:off x="6138453" y="2759905"/>
                <a:ext cx="93385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Third parties answer questions and submit documentation online</a:t>
                </a:r>
              </a:p>
            </p:txBody>
          </p:sp>
          <p:grpSp>
            <p:nvGrpSpPr>
              <p:cNvPr id="210" name="Groep 209">
                <a:extLst>
                  <a:ext uri="{FF2B5EF4-FFF2-40B4-BE49-F238E27FC236}">
                    <a16:creationId xmlns:a16="http://schemas.microsoft.com/office/drawing/2014/main" id="{CA4D45E3-6844-0240-80D7-376C8555ACF7}"/>
                  </a:ext>
                </a:extLst>
              </p:cNvPr>
              <p:cNvGrpSpPr/>
              <p:nvPr/>
            </p:nvGrpSpPr>
            <p:grpSpPr>
              <a:xfrm>
                <a:off x="3704378" y="3282821"/>
                <a:ext cx="885708" cy="353943"/>
                <a:chOff x="3100051" y="3533922"/>
                <a:chExt cx="885708" cy="353943"/>
              </a:xfrm>
            </p:grpSpPr>
            <p:cxnSp>
              <p:nvCxnSpPr>
                <p:cNvPr id="211" name="Rechte verbindingslijn met pijl 210">
                  <a:extLst>
                    <a:ext uri="{FF2B5EF4-FFF2-40B4-BE49-F238E27FC236}">
                      <a16:creationId xmlns:a16="http://schemas.microsoft.com/office/drawing/2014/main" id="{CB42638C-7889-4045-B49B-CD9E01443FC4}"/>
                    </a:ext>
                  </a:extLst>
                </p:cNvPr>
                <p:cNvCxnSpPr/>
                <p:nvPr/>
              </p:nvCxnSpPr>
              <p:spPr>
                <a:xfrm flipV="1">
                  <a:off x="3100051" y="3704538"/>
                  <a:ext cx="885708" cy="1006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Tekstvak 211">
                  <a:extLst>
                    <a:ext uri="{FF2B5EF4-FFF2-40B4-BE49-F238E27FC236}">
                      <a16:creationId xmlns:a16="http://schemas.microsoft.com/office/drawing/2014/main" id="{F6CBB279-0193-3549-929D-57627D5DDE25}"/>
                    </a:ext>
                  </a:extLst>
                </p:cNvPr>
                <p:cNvSpPr txBox="1"/>
                <p:nvPr/>
              </p:nvSpPr>
              <p:spPr>
                <a:xfrm>
                  <a:off x="3116996" y="3533922"/>
                  <a:ext cx="803580" cy="3539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R="0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r>
                    <a:rPr kumimoji="0" lang="en-GB" sz="9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Step 6:</a:t>
                  </a:r>
                </a:p>
                <a:p>
                  <a:pPr marR="0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endParaRPr kumimoji="0" lang="en-GB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3" name="Tekstvak 212">
                <a:extLst>
                  <a:ext uri="{FF2B5EF4-FFF2-40B4-BE49-F238E27FC236}">
                    <a16:creationId xmlns:a16="http://schemas.microsoft.com/office/drawing/2014/main" id="{E2E64184-30A4-FC49-80FB-BAA149551465}"/>
                  </a:ext>
                </a:extLst>
              </p:cNvPr>
              <p:cNvSpPr txBox="1"/>
              <p:nvPr/>
            </p:nvSpPr>
            <p:spPr>
              <a:xfrm>
                <a:off x="3706698" y="3494933"/>
                <a:ext cx="97424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Procurement negotiate and agree remediation activities</a:t>
                </a:r>
              </a:p>
            </p:txBody>
          </p:sp>
          <p:grpSp>
            <p:nvGrpSpPr>
              <p:cNvPr id="214" name="Groep 213">
                <a:extLst>
                  <a:ext uri="{FF2B5EF4-FFF2-40B4-BE49-F238E27FC236}">
                    <a16:creationId xmlns:a16="http://schemas.microsoft.com/office/drawing/2014/main" id="{27042ABE-B57F-EE47-BB5D-D90E37499C09}"/>
                  </a:ext>
                </a:extLst>
              </p:cNvPr>
              <p:cNvGrpSpPr/>
              <p:nvPr/>
            </p:nvGrpSpPr>
            <p:grpSpPr>
              <a:xfrm>
                <a:off x="4960643" y="3283549"/>
                <a:ext cx="885708" cy="353943"/>
                <a:chOff x="3100051" y="3533922"/>
                <a:chExt cx="885708" cy="353943"/>
              </a:xfrm>
            </p:grpSpPr>
            <p:cxnSp>
              <p:nvCxnSpPr>
                <p:cNvPr id="215" name="Rechte verbindingslijn met pijl 214">
                  <a:extLst>
                    <a:ext uri="{FF2B5EF4-FFF2-40B4-BE49-F238E27FC236}">
                      <a16:creationId xmlns:a16="http://schemas.microsoft.com/office/drawing/2014/main" id="{CF559FF3-325F-3E44-88CC-7E8E27226FFC}"/>
                    </a:ext>
                  </a:extLst>
                </p:cNvPr>
                <p:cNvCxnSpPr/>
                <p:nvPr/>
              </p:nvCxnSpPr>
              <p:spPr>
                <a:xfrm flipV="1">
                  <a:off x="3100051" y="3704538"/>
                  <a:ext cx="885708" cy="1006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6" name="Tekstvak 215">
                  <a:extLst>
                    <a:ext uri="{FF2B5EF4-FFF2-40B4-BE49-F238E27FC236}">
                      <a16:creationId xmlns:a16="http://schemas.microsoft.com/office/drawing/2014/main" id="{BC4C6AC1-A245-FB49-B6C8-300E8B04179E}"/>
                    </a:ext>
                  </a:extLst>
                </p:cNvPr>
                <p:cNvSpPr txBox="1"/>
                <p:nvPr/>
              </p:nvSpPr>
              <p:spPr>
                <a:xfrm>
                  <a:off x="3116996" y="3533922"/>
                  <a:ext cx="803580" cy="3539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R="0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r>
                    <a:rPr kumimoji="0" lang="en-GB" sz="9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Step 7:</a:t>
                  </a:r>
                </a:p>
                <a:p>
                  <a:pPr marR="0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endParaRPr kumimoji="0" lang="en-GB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7" name="Tekstvak 216">
                <a:extLst>
                  <a:ext uri="{FF2B5EF4-FFF2-40B4-BE49-F238E27FC236}">
                    <a16:creationId xmlns:a16="http://schemas.microsoft.com/office/drawing/2014/main" id="{0DBC8490-3B22-014B-ACD8-34F05E3D34F3}"/>
                  </a:ext>
                </a:extLst>
              </p:cNvPr>
              <p:cNvSpPr txBox="1"/>
              <p:nvPr/>
            </p:nvSpPr>
            <p:spPr>
              <a:xfrm>
                <a:off x="4948356" y="3504623"/>
                <a:ext cx="93377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Procurement complete third party setup and raise order</a:t>
                </a:r>
              </a:p>
            </p:txBody>
          </p:sp>
          <p:grpSp>
            <p:nvGrpSpPr>
              <p:cNvPr id="218" name="Groep 217">
                <a:extLst>
                  <a:ext uri="{FF2B5EF4-FFF2-40B4-BE49-F238E27FC236}">
                    <a16:creationId xmlns:a16="http://schemas.microsoft.com/office/drawing/2014/main" id="{FEC09E60-26C4-EF45-8271-CB614D48AB25}"/>
                  </a:ext>
                </a:extLst>
              </p:cNvPr>
              <p:cNvGrpSpPr/>
              <p:nvPr/>
            </p:nvGrpSpPr>
            <p:grpSpPr>
              <a:xfrm>
                <a:off x="3701924" y="4059261"/>
                <a:ext cx="2331319" cy="353943"/>
                <a:chOff x="3100051" y="3533922"/>
                <a:chExt cx="631029" cy="353943"/>
              </a:xfrm>
            </p:grpSpPr>
            <p:cxnSp>
              <p:nvCxnSpPr>
                <p:cNvPr id="219" name="Rechte verbindingslijn met pijl 218">
                  <a:extLst>
                    <a:ext uri="{FF2B5EF4-FFF2-40B4-BE49-F238E27FC236}">
                      <a16:creationId xmlns:a16="http://schemas.microsoft.com/office/drawing/2014/main" id="{0D91FE52-0B53-B74E-A130-F2488C29F7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00051" y="3705544"/>
                  <a:ext cx="580441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Tekstvak 219">
                  <a:extLst>
                    <a:ext uri="{FF2B5EF4-FFF2-40B4-BE49-F238E27FC236}">
                      <a16:creationId xmlns:a16="http://schemas.microsoft.com/office/drawing/2014/main" id="{888AB44B-70C8-6E40-978A-AF3B3BDC92C6}"/>
                    </a:ext>
                  </a:extLst>
                </p:cNvPr>
                <p:cNvSpPr txBox="1"/>
                <p:nvPr/>
              </p:nvSpPr>
              <p:spPr>
                <a:xfrm>
                  <a:off x="3102434" y="3533922"/>
                  <a:ext cx="628646" cy="3539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R="0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r>
                    <a:rPr kumimoji="0" lang="en-GB" sz="9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Step 8:</a:t>
                  </a:r>
                </a:p>
                <a:p>
                  <a:pPr marR="0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endParaRPr kumimoji="0" lang="en-GB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1" name="Tekstvak 220">
                <a:extLst>
                  <a:ext uri="{FF2B5EF4-FFF2-40B4-BE49-F238E27FC236}">
                    <a16:creationId xmlns:a16="http://schemas.microsoft.com/office/drawing/2014/main" id="{7A9431AE-FB9A-C640-B459-04B240AFBAE6}"/>
                  </a:ext>
                </a:extLst>
              </p:cNvPr>
              <p:cNvSpPr txBox="1"/>
              <p:nvPr/>
            </p:nvSpPr>
            <p:spPr>
              <a:xfrm>
                <a:off x="3698603" y="4280335"/>
                <a:ext cx="337370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Ongoing commercial and risk monitoring</a:t>
                </a:r>
              </a:p>
            </p:txBody>
          </p:sp>
          <p:sp>
            <p:nvSpPr>
              <p:cNvPr id="223" name="Tekstvak 222">
                <a:extLst>
                  <a:ext uri="{FF2B5EF4-FFF2-40B4-BE49-F238E27FC236}">
                    <a16:creationId xmlns:a16="http://schemas.microsoft.com/office/drawing/2014/main" id="{CDED2005-C035-BA49-B019-0285C5814BD8}"/>
                  </a:ext>
                </a:extLst>
              </p:cNvPr>
              <p:cNvSpPr txBox="1"/>
              <p:nvPr/>
            </p:nvSpPr>
            <p:spPr>
              <a:xfrm>
                <a:off x="3546359" y="2393224"/>
                <a:ext cx="3585323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9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RISK System</a:t>
                </a:r>
              </a:p>
            </p:txBody>
          </p:sp>
        </p:grpSp>
        <p:grpSp>
          <p:nvGrpSpPr>
            <p:cNvPr id="85" name="Groep 84">
              <a:extLst>
                <a:ext uri="{FF2B5EF4-FFF2-40B4-BE49-F238E27FC236}">
                  <a16:creationId xmlns:a16="http://schemas.microsoft.com/office/drawing/2014/main" id="{C142293C-04DD-3B43-B73C-9ADACB971821}"/>
                </a:ext>
              </a:extLst>
            </p:cNvPr>
            <p:cNvGrpSpPr/>
            <p:nvPr/>
          </p:nvGrpSpPr>
          <p:grpSpPr>
            <a:xfrm>
              <a:off x="7692871" y="3355957"/>
              <a:ext cx="1051953" cy="405820"/>
              <a:chOff x="3100051" y="3470214"/>
              <a:chExt cx="1051953" cy="405820"/>
            </a:xfrm>
          </p:grpSpPr>
          <p:cxnSp>
            <p:nvCxnSpPr>
              <p:cNvPr id="86" name="Rechte verbindingslijn met pijl 85">
                <a:extLst>
                  <a:ext uri="{FF2B5EF4-FFF2-40B4-BE49-F238E27FC236}">
                    <a16:creationId xmlns:a16="http://schemas.microsoft.com/office/drawing/2014/main" id="{AA97F952-41D8-234B-B935-CA3878E8B95B}"/>
                  </a:ext>
                </a:extLst>
              </p:cNvPr>
              <p:cNvCxnSpPr/>
              <p:nvPr/>
            </p:nvCxnSpPr>
            <p:spPr>
              <a:xfrm flipV="1">
                <a:off x="3100051" y="3704538"/>
                <a:ext cx="885708" cy="1006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500222FC-D8EF-4847-A727-DC57D0A055B6}"/>
                  </a:ext>
                </a:extLst>
              </p:cNvPr>
              <p:cNvSpPr/>
              <p:nvPr/>
            </p:nvSpPr>
            <p:spPr>
              <a:xfrm>
                <a:off x="3109708" y="3470214"/>
                <a:ext cx="201870" cy="196007"/>
              </a:xfrm>
              <a:prstGeom prst="rect">
                <a:avLst/>
              </a:prstGeom>
              <a:solidFill>
                <a:srgbClr val="00A3E0"/>
              </a:solidFill>
              <a:ln w="19050"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8" name="Tekstvak 87">
                <a:extLst>
                  <a:ext uri="{FF2B5EF4-FFF2-40B4-BE49-F238E27FC236}">
                    <a16:creationId xmlns:a16="http://schemas.microsoft.com/office/drawing/2014/main" id="{1EF32C46-5B9F-7344-8D5F-D7A3F7BF21A5}"/>
                  </a:ext>
                </a:extLst>
              </p:cNvPr>
              <p:cNvSpPr txBox="1"/>
              <p:nvPr/>
            </p:nvSpPr>
            <p:spPr>
              <a:xfrm>
                <a:off x="3109708" y="3510420"/>
                <a:ext cx="20187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G-2</a:t>
                </a:r>
              </a:p>
            </p:txBody>
          </p:sp>
          <p:sp>
            <p:nvSpPr>
              <p:cNvPr id="89" name="Tekstvak 88">
                <a:extLst>
                  <a:ext uri="{FF2B5EF4-FFF2-40B4-BE49-F238E27FC236}">
                    <a16:creationId xmlns:a16="http://schemas.microsoft.com/office/drawing/2014/main" id="{E6B6766D-1B1C-2845-BE9D-54C68514381F}"/>
                  </a:ext>
                </a:extLst>
              </p:cNvPr>
              <p:cNvSpPr txBox="1"/>
              <p:nvPr/>
            </p:nvSpPr>
            <p:spPr>
              <a:xfrm>
                <a:off x="3348424" y="3522091"/>
                <a:ext cx="80358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Authorize</a:t>
                </a:r>
              </a:p>
              <a:p>
                <a:pPr marR="0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Execution</a:t>
                </a:r>
              </a:p>
            </p:txBody>
          </p:sp>
        </p:grpSp>
        <p:cxnSp>
          <p:nvCxnSpPr>
            <p:cNvPr id="90" name="Rechte verbindingslijn met pijl 89">
              <a:extLst>
                <a:ext uri="{FF2B5EF4-FFF2-40B4-BE49-F238E27FC236}">
                  <a16:creationId xmlns:a16="http://schemas.microsoft.com/office/drawing/2014/main" id="{3CE97B75-171C-344C-BDE3-FB2F1EC47A2D}"/>
                </a:ext>
              </a:extLst>
            </p:cNvPr>
            <p:cNvCxnSpPr>
              <a:cxnSpLocks/>
            </p:cNvCxnSpPr>
            <p:nvPr/>
          </p:nvCxnSpPr>
          <p:spPr>
            <a:xfrm>
              <a:off x="5984743" y="3561017"/>
              <a:ext cx="1564196" cy="635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592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Traditional Service Delivery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DDFE8F3-9D90-744C-AE43-6134BDFC6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44D68C-C0CF-9946-B7CD-E21640EB3EFC}" type="slidenum">
              <a:rPr lang="en-GB" smtClean="0"/>
              <a:t>7</a:t>
            </a:fld>
            <a:endParaRPr lang="en-GB"/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1951BD8C-3579-FF4C-958D-9102D335AFAC}"/>
              </a:ext>
            </a:extLst>
          </p:cNvPr>
          <p:cNvGrpSpPr/>
          <p:nvPr/>
        </p:nvGrpSpPr>
        <p:grpSpPr>
          <a:xfrm>
            <a:off x="602699" y="932731"/>
            <a:ext cx="11078126" cy="5337211"/>
            <a:chOff x="602699" y="932731"/>
            <a:chExt cx="11078126" cy="5337211"/>
          </a:xfrm>
        </p:grpSpPr>
        <p:sp>
          <p:nvSpPr>
            <p:cNvPr id="5" name="Vijfhoek 4"/>
            <p:cNvSpPr/>
            <p:nvPr/>
          </p:nvSpPr>
          <p:spPr>
            <a:xfrm>
              <a:off x="602699" y="932731"/>
              <a:ext cx="751667" cy="5337209"/>
            </a:xfrm>
            <a:prstGeom prst="homePlate">
              <a:avLst>
                <a:gd name="adj" fmla="val 48184"/>
              </a:avLst>
            </a:prstGeom>
            <a:solidFill>
              <a:srgbClr val="D0D0CE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Demand</a:t>
              </a:r>
            </a:p>
          </p:txBody>
        </p:sp>
        <p:sp>
          <p:nvSpPr>
            <p:cNvPr id="8" name="Punthaak 7"/>
            <p:cNvSpPr/>
            <p:nvPr/>
          </p:nvSpPr>
          <p:spPr>
            <a:xfrm>
              <a:off x="10691047" y="932731"/>
              <a:ext cx="989778" cy="5337211"/>
            </a:xfrm>
            <a:prstGeom prst="chevron">
              <a:avLst>
                <a:gd name="adj" fmla="val 39112"/>
              </a:avLst>
            </a:prstGeom>
            <a:solidFill>
              <a:srgbClr val="012169"/>
            </a:solidFill>
            <a:ln>
              <a:solidFill>
                <a:srgbClr val="0097A9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Retire</a:t>
              </a:r>
            </a:p>
          </p:txBody>
        </p:sp>
        <p:sp>
          <p:nvSpPr>
            <p:cNvPr id="72" name="Punthaak 71"/>
            <p:cNvSpPr/>
            <p:nvPr/>
          </p:nvSpPr>
          <p:spPr>
            <a:xfrm>
              <a:off x="1087448" y="932731"/>
              <a:ext cx="9211584" cy="5337211"/>
            </a:xfrm>
            <a:prstGeom prst="chevron">
              <a:avLst>
                <a:gd name="adj" fmla="val 677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Deliver</a:t>
              </a:r>
            </a:p>
          </p:txBody>
        </p:sp>
        <p:grpSp>
          <p:nvGrpSpPr>
            <p:cNvPr id="7" name="Groeperen 6"/>
            <p:cNvGrpSpPr/>
            <p:nvPr/>
          </p:nvGrpSpPr>
          <p:grpSpPr>
            <a:xfrm>
              <a:off x="1660214" y="1057868"/>
              <a:ext cx="3661980" cy="5086935"/>
              <a:chOff x="3559308" y="645507"/>
              <a:chExt cx="2653529" cy="5509107"/>
            </a:xfrm>
            <a:solidFill>
              <a:srgbClr val="DDEFE8"/>
            </a:solidFill>
          </p:grpSpPr>
          <p:sp>
            <p:nvSpPr>
              <p:cNvPr id="9" name="Afgeronde rechthoek 8"/>
              <p:cNvSpPr/>
              <p:nvPr/>
            </p:nvSpPr>
            <p:spPr>
              <a:xfrm>
                <a:off x="3572508" y="645507"/>
                <a:ext cx="2633307" cy="3624010"/>
              </a:xfrm>
              <a:prstGeom prst="round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" name="Afgeronde rechthoek 9"/>
              <p:cNvSpPr/>
              <p:nvPr/>
            </p:nvSpPr>
            <p:spPr>
              <a:xfrm>
                <a:off x="3559309" y="953071"/>
                <a:ext cx="2653528" cy="5201543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" name="Tekstvak 10"/>
              <p:cNvSpPr txBox="1"/>
              <p:nvPr/>
            </p:nvSpPr>
            <p:spPr>
              <a:xfrm>
                <a:off x="3572508" y="645603"/>
                <a:ext cx="2633307" cy="315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lang="en-GB" sz="1000" b="1" dirty="0"/>
                  <a:t>Prepare</a:t>
                </a: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12" name="Rond hoek zelfde zijde rechthoek 11"/>
              <p:cNvSpPr/>
              <p:nvPr/>
            </p:nvSpPr>
            <p:spPr>
              <a:xfrm rot="10800000">
                <a:off x="3559308" y="4576983"/>
                <a:ext cx="2653527" cy="1577629"/>
              </a:xfrm>
              <a:prstGeom prst="round2SameRect">
                <a:avLst>
                  <a:gd name="adj1" fmla="val 26964"/>
                  <a:gd name="adj2" fmla="val 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Tekstvak 12"/>
              <p:cNvSpPr txBox="1"/>
              <p:nvPr/>
            </p:nvSpPr>
            <p:spPr>
              <a:xfrm>
                <a:off x="3676373" y="4689230"/>
                <a:ext cx="2370362" cy="1414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noAutofit/>
              </a:bodyPr>
              <a:lstStyle/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 Do detail requirement analysis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Create detail design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Create test plan</a:t>
                </a:r>
              </a:p>
            </p:txBody>
          </p:sp>
        </p:grpSp>
        <p:grpSp>
          <p:nvGrpSpPr>
            <p:cNvPr id="14" name="Groeperen 13"/>
            <p:cNvGrpSpPr/>
            <p:nvPr/>
          </p:nvGrpSpPr>
          <p:grpSpPr>
            <a:xfrm>
              <a:off x="5786077" y="1057868"/>
              <a:ext cx="3400195" cy="5086935"/>
              <a:chOff x="3559308" y="645507"/>
              <a:chExt cx="2653529" cy="5509107"/>
            </a:xfrm>
            <a:solidFill>
              <a:srgbClr val="E3E48D"/>
            </a:solidFill>
          </p:grpSpPr>
          <p:sp>
            <p:nvSpPr>
              <p:cNvPr id="15" name="Afgeronde rechthoek 14"/>
              <p:cNvSpPr/>
              <p:nvPr/>
            </p:nvSpPr>
            <p:spPr>
              <a:xfrm>
                <a:off x="3572508" y="645507"/>
                <a:ext cx="2633307" cy="3624010"/>
              </a:xfrm>
              <a:prstGeom prst="round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Afgeronde rechthoek 15"/>
              <p:cNvSpPr/>
              <p:nvPr/>
            </p:nvSpPr>
            <p:spPr>
              <a:xfrm>
                <a:off x="3559309" y="953071"/>
                <a:ext cx="2653528" cy="5201543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Tekstvak 16"/>
              <p:cNvSpPr txBox="1"/>
              <p:nvPr/>
            </p:nvSpPr>
            <p:spPr>
              <a:xfrm>
                <a:off x="3572508" y="645603"/>
                <a:ext cx="2633307" cy="315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lang="en-GB" sz="1000" b="1" dirty="0"/>
                  <a:t>Build</a:t>
                </a: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18" name="Rond hoek zelfde zijde rechthoek 17"/>
              <p:cNvSpPr/>
              <p:nvPr/>
            </p:nvSpPr>
            <p:spPr>
              <a:xfrm rot="10800000">
                <a:off x="3559308" y="4576983"/>
                <a:ext cx="2653527" cy="1577629"/>
              </a:xfrm>
              <a:prstGeom prst="round2SameRect">
                <a:avLst>
                  <a:gd name="adj1" fmla="val 26964"/>
                  <a:gd name="adj2" fmla="val 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Tekstvak 18"/>
              <p:cNvSpPr txBox="1"/>
              <p:nvPr/>
            </p:nvSpPr>
            <p:spPr>
              <a:xfrm>
                <a:off x="3676373" y="4689230"/>
                <a:ext cx="2370362" cy="1414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noAutofit/>
              </a:bodyPr>
              <a:lstStyle/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Realize solution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Test solution</a:t>
                </a:r>
              </a:p>
              <a:p>
                <a:pPr marL="314325" indent="-168275">
                  <a:spcBef>
                    <a:spcPts val="600"/>
                  </a:spcBef>
                  <a:buClr>
                    <a:srgbClr val="44546A"/>
                  </a:buClr>
                  <a:buFont typeface="Arial" charset="0"/>
                  <a:buChar char="•"/>
                </a:pP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Deliver deployment/change plan</a:t>
                </a:r>
              </a:p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7" name="Punthaak 26">
              <a:extLst>
                <a:ext uri="{FF2B5EF4-FFF2-40B4-BE49-F238E27FC236}">
                  <a16:creationId xmlns:a16="http://schemas.microsoft.com/office/drawing/2014/main" id="{D184BAC6-AA67-434A-B438-602594D06F60}"/>
                </a:ext>
              </a:extLst>
            </p:cNvPr>
            <p:cNvSpPr/>
            <p:nvPr/>
          </p:nvSpPr>
          <p:spPr>
            <a:xfrm>
              <a:off x="10010457" y="942991"/>
              <a:ext cx="997868" cy="5326950"/>
            </a:xfrm>
            <a:prstGeom prst="chevron">
              <a:avLst>
                <a:gd name="adj" fmla="val 39112"/>
              </a:avLst>
            </a:prstGeom>
            <a:solidFill>
              <a:srgbClr val="FFCD00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Operate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2797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73064" y="832342"/>
            <a:ext cx="11180364" cy="5498414"/>
            <a:chOff x="366829" y="616505"/>
            <a:chExt cx="11585057" cy="5782018"/>
          </a:xfrm>
        </p:grpSpPr>
        <p:sp>
          <p:nvSpPr>
            <p:cNvPr id="5" name="Vijfhoek 4"/>
            <p:cNvSpPr/>
            <p:nvPr/>
          </p:nvSpPr>
          <p:spPr>
            <a:xfrm>
              <a:off x="366829" y="616505"/>
              <a:ext cx="786063" cy="5780152"/>
            </a:xfrm>
            <a:prstGeom prst="homePlate">
              <a:avLst>
                <a:gd name="adj" fmla="val 48184"/>
              </a:avLst>
            </a:prstGeom>
            <a:solidFill>
              <a:srgbClr val="D0D0CE">
                <a:alpha val="75000"/>
              </a:srgbClr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2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Demand</a:t>
              </a:r>
              <a:endPara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Punthaak 7"/>
            <p:cNvSpPr/>
            <p:nvPr/>
          </p:nvSpPr>
          <p:spPr>
            <a:xfrm>
              <a:off x="10916816" y="616505"/>
              <a:ext cx="1035070" cy="5780154"/>
            </a:xfrm>
            <a:prstGeom prst="chevron">
              <a:avLst>
                <a:gd name="adj" fmla="val 39112"/>
              </a:avLst>
            </a:prstGeom>
            <a:solidFill>
              <a:srgbClr val="012169">
                <a:alpha val="75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Retire</a:t>
              </a:r>
            </a:p>
          </p:txBody>
        </p:sp>
        <p:sp>
          <p:nvSpPr>
            <p:cNvPr id="71" name="Punthaak 70"/>
            <p:cNvSpPr/>
            <p:nvPr/>
          </p:nvSpPr>
          <p:spPr>
            <a:xfrm>
              <a:off x="10237601" y="618369"/>
              <a:ext cx="1035070" cy="5780154"/>
            </a:xfrm>
            <a:prstGeom prst="chevron">
              <a:avLst>
                <a:gd name="adj" fmla="val 39112"/>
              </a:avLst>
            </a:prstGeom>
            <a:solidFill>
              <a:srgbClr val="FFCD00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Operate</a:t>
              </a:r>
            </a:p>
          </p:txBody>
        </p:sp>
        <p:sp>
          <p:nvSpPr>
            <p:cNvPr id="72" name="Punthaak 71"/>
            <p:cNvSpPr/>
            <p:nvPr/>
          </p:nvSpPr>
          <p:spPr>
            <a:xfrm>
              <a:off x="873760" y="616505"/>
              <a:ext cx="9718953" cy="5780154"/>
            </a:xfrm>
            <a:prstGeom prst="chevron">
              <a:avLst>
                <a:gd name="adj" fmla="val 6770"/>
              </a:avLst>
            </a:prstGeom>
            <a:solidFill>
              <a:schemeClr val="accent3">
                <a:alpha val="74902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Deliver</a:t>
              </a:r>
            </a:p>
          </p:txBody>
        </p:sp>
        <p:grpSp>
          <p:nvGrpSpPr>
            <p:cNvPr id="84" name="Groeperen 6"/>
            <p:cNvGrpSpPr/>
            <p:nvPr/>
          </p:nvGrpSpPr>
          <p:grpSpPr>
            <a:xfrm>
              <a:off x="1321750" y="752027"/>
              <a:ext cx="4339303" cy="5509107"/>
              <a:chOff x="3559308" y="645507"/>
              <a:chExt cx="2653530" cy="5509107"/>
            </a:xfrm>
            <a:solidFill>
              <a:srgbClr val="DDEFE8"/>
            </a:solidFill>
          </p:grpSpPr>
          <p:sp>
            <p:nvSpPr>
              <p:cNvPr id="85" name="Afgeronde rechthoek 8"/>
              <p:cNvSpPr/>
              <p:nvPr/>
            </p:nvSpPr>
            <p:spPr>
              <a:xfrm>
                <a:off x="3572508" y="645507"/>
                <a:ext cx="2633307" cy="3624010"/>
              </a:xfrm>
              <a:prstGeom prst="roundRect">
                <a:avLst/>
              </a:prstGeom>
              <a:solidFill>
                <a:srgbClr val="0097A9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6" name="Afgeronde rechthoek 9"/>
              <p:cNvSpPr/>
              <p:nvPr/>
            </p:nvSpPr>
            <p:spPr>
              <a:xfrm>
                <a:off x="3559310" y="953071"/>
                <a:ext cx="2653528" cy="5201543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7" name="Tekstvak 10"/>
              <p:cNvSpPr txBox="1"/>
              <p:nvPr/>
            </p:nvSpPr>
            <p:spPr>
              <a:xfrm>
                <a:off x="3572508" y="645603"/>
                <a:ext cx="2633307" cy="315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lang="en-GB" sz="1000" b="1" dirty="0">
                    <a:solidFill>
                      <a:schemeClr val="bg1"/>
                    </a:solidFill>
                  </a:rPr>
                  <a:t>Define a Service</a:t>
                </a:r>
                <a:endParaRPr kumimoji="0" lang="en-GB" sz="1000" b="1" i="0" u="none" strike="noStrike" kern="1200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Rond hoek zelfde zijde rechthoek 11"/>
              <p:cNvSpPr/>
              <p:nvPr/>
            </p:nvSpPr>
            <p:spPr>
              <a:xfrm rot="10800000">
                <a:off x="3559308" y="4576983"/>
                <a:ext cx="2653527" cy="1577629"/>
              </a:xfrm>
              <a:prstGeom prst="round2SameRect">
                <a:avLst>
                  <a:gd name="adj1" fmla="val 26964"/>
                  <a:gd name="adj2" fmla="val 0"/>
                </a:avLst>
              </a:prstGeom>
              <a:solidFill>
                <a:srgbClr val="0097A9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1532358" y="3052958"/>
              <a:ext cx="1145290" cy="1315368"/>
              <a:chOff x="4364041" y="3413008"/>
              <a:chExt cx="1470489" cy="1881839"/>
            </a:xfrm>
          </p:grpSpPr>
          <p:sp>
            <p:nvSpPr>
              <p:cNvPr id="59" name="Rechthoek 162"/>
              <p:cNvSpPr/>
              <p:nvPr/>
            </p:nvSpPr>
            <p:spPr>
              <a:xfrm>
                <a:off x="4372223" y="3753064"/>
                <a:ext cx="1158248" cy="884043"/>
              </a:xfrm>
              <a:prstGeom prst="rect">
                <a:avLst/>
              </a:prstGeom>
              <a:solidFill>
                <a:schemeClr val="accent3">
                  <a:lumMod val="75000"/>
                  <a:alpha val="75000"/>
                </a:schemeClr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Rechthoek 164"/>
              <p:cNvSpPr/>
              <p:nvPr/>
            </p:nvSpPr>
            <p:spPr>
              <a:xfrm>
                <a:off x="4364041" y="3413008"/>
                <a:ext cx="1162247" cy="27020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175"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</a:pPr>
                <a:endPara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Tekstvak 165"/>
              <p:cNvSpPr txBox="1"/>
              <p:nvPr/>
            </p:nvSpPr>
            <p:spPr>
              <a:xfrm>
                <a:off x="4371428" y="3779133"/>
                <a:ext cx="1185664" cy="6164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buClr>
                    <a:srgbClr val="44546A"/>
                  </a:buClr>
                </a:pPr>
                <a:r>
                  <a:rPr lang="en-GB" sz="700" dirty="0">
                    <a:solidFill>
                      <a:schemeClr val="bg1"/>
                    </a:solidFill>
                  </a:rPr>
                  <a:t>We use max 8 hours to capture and sketch the idea together</a:t>
                </a:r>
              </a:p>
            </p:txBody>
          </p:sp>
          <p:sp>
            <p:nvSpPr>
              <p:cNvPr id="63" name="Tekstvak 166"/>
              <p:cNvSpPr txBox="1"/>
              <p:nvPr/>
            </p:nvSpPr>
            <p:spPr>
              <a:xfrm>
                <a:off x="4372223" y="3497199"/>
                <a:ext cx="113600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Snap an Idea</a:t>
                </a:r>
              </a:p>
            </p:txBody>
          </p:sp>
          <p:pic>
            <p:nvPicPr>
              <p:cNvPr id="65" name="Afbeelding 16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90379" y="4172146"/>
                <a:ext cx="504795" cy="451091"/>
              </a:xfrm>
              <a:prstGeom prst="rect">
                <a:avLst/>
              </a:prstGeom>
            </p:spPr>
          </p:pic>
          <p:grpSp>
            <p:nvGrpSpPr>
              <p:cNvPr id="66" name="Groeperen 169"/>
              <p:cNvGrpSpPr/>
              <p:nvPr/>
            </p:nvGrpSpPr>
            <p:grpSpPr>
              <a:xfrm>
                <a:off x="4448590" y="4763601"/>
                <a:ext cx="1385940" cy="531246"/>
                <a:chOff x="4920258" y="5720830"/>
                <a:chExt cx="1238494" cy="531246"/>
              </a:xfrm>
            </p:grpSpPr>
            <p:grpSp>
              <p:nvGrpSpPr>
                <p:cNvPr id="67" name="Groeperen 178"/>
                <p:cNvGrpSpPr/>
                <p:nvPr/>
              </p:nvGrpSpPr>
              <p:grpSpPr>
                <a:xfrm>
                  <a:off x="4920258" y="5720830"/>
                  <a:ext cx="1238494" cy="531246"/>
                  <a:chOff x="2508335" y="5730151"/>
                  <a:chExt cx="1238494" cy="531246"/>
                </a:xfrm>
              </p:grpSpPr>
              <p:sp>
                <p:nvSpPr>
                  <p:cNvPr id="70" name="Gebogen pijl 181"/>
                  <p:cNvSpPr/>
                  <p:nvPr/>
                </p:nvSpPr>
                <p:spPr>
                  <a:xfrm rot="5400000">
                    <a:off x="3117523" y="5908055"/>
                    <a:ext cx="190662" cy="108039"/>
                  </a:xfrm>
                  <a:prstGeom prst="bentArrow">
                    <a:avLst>
                      <a:gd name="adj1" fmla="val 25000"/>
                      <a:gd name="adj2" fmla="val 25000"/>
                      <a:gd name="adj3" fmla="val 25000"/>
                      <a:gd name="adj4" fmla="val 87500"/>
                    </a:avLst>
                  </a:prstGeom>
                  <a:solidFill>
                    <a:srgbClr val="FF0000"/>
                  </a:solidFill>
                  <a:ln w="12700"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80975" marR="0" indent="-180975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buFont typeface="Arial" panose="020B0604020202020204" pitchFamily="34" charset="0"/>
                      <a:buChar char="•"/>
                      <a:tabLst/>
                    </a:pPr>
                    <a:endParaRPr kumimoji="0" lang="en-GB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73" name="Rechte verbindingslijn met pijl 182"/>
                  <p:cNvCxnSpPr/>
                  <p:nvPr/>
                </p:nvCxnSpPr>
                <p:spPr>
                  <a:xfrm>
                    <a:off x="2508335" y="5880201"/>
                    <a:ext cx="962019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Tekstvak 183"/>
                  <p:cNvSpPr txBox="1"/>
                  <p:nvPr/>
                </p:nvSpPr>
                <p:spPr>
                  <a:xfrm>
                    <a:off x="2926625" y="5730151"/>
                    <a:ext cx="820204" cy="10772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R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tabLst/>
                    </a:pPr>
                    <a:r>
                      <a: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rPr>
                      <a:t>Continue</a:t>
                    </a:r>
                  </a:p>
                </p:txBody>
              </p:sp>
              <p:sp>
                <p:nvSpPr>
                  <p:cNvPr id="75" name="Tekstvak 184"/>
                  <p:cNvSpPr txBox="1"/>
                  <p:nvPr/>
                </p:nvSpPr>
                <p:spPr>
                  <a:xfrm>
                    <a:off x="2822818" y="6045953"/>
                    <a:ext cx="82020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R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tabLst/>
                    </a:pPr>
                    <a:r>
                      <a: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rPr>
                      <a:t>Stop</a:t>
                    </a:r>
                    <a:br>
                      <a: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rPr>
                    </a:br>
                    <a:r>
                      <a: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rPr>
                      <a:t>Iterate</a:t>
                    </a:r>
                  </a:p>
                </p:txBody>
              </p:sp>
            </p:grpSp>
            <p:sp>
              <p:nvSpPr>
                <p:cNvPr id="68" name="Ovaal 179"/>
                <p:cNvSpPr/>
                <p:nvPr/>
              </p:nvSpPr>
              <p:spPr>
                <a:xfrm>
                  <a:off x="5125626" y="5752439"/>
                  <a:ext cx="256916" cy="250897"/>
                </a:xfrm>
                <a:prstGeom prst="ellips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marR="0" indent="-180975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buFont typeface="Arial" panose="020B0604020202020204" pitchFamily="34" charset="0"/>
                    <a:buChar char="•"/>
                    <a:tabLst/>
                  </a:pPr>
                  <a:endPara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Tekstvak 180"/>
                <p:cNvSpPr txBox="1"/>
                <p:nvPr/>
              </p:nvSpPr>
              <p:spPr>
                <a:xfrm>
                  <a:off x="5173562" y="5793822"/>
                  <a:ext cx="164986" cy="1667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R="0" algn="ctr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r>
                    <a:rPr kumimoji="0" lang="en-GB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8h</a:t>
                  </a:r>
                </a:p>
              </p:txBody>
            </p:sp>
          </p:grpSp>
        </p:grpSp>
        <p:grpSp>
          <p:nvGrpSpPr>
            <p:cNvPr id="2" name="Group 1"/>
            <p:cNvGrpSpPr/>
            <p:nvPr/>
          </p:nvGrpSpPr>
          <p:grpSpPr>
            <a:xfrm>
              <a:off x="1504220" y="1369198"/>
              <a:ext cx="1155277" cy="1343318"/>
              <a:chOff x="3130001" y="3413008"/>
              <a:chExt cx="1455414" cy="1881839"/>
            </a:xfrm>
          </p:grpSpPr>
          <p:sp>
            <p:nvSpPr>
              <p:cNvPr id="57" name="Rechthoek 160"/>
              <p:cNvSpPr/>
              <p:nvPr/>
            </p:nvSpPr>
            <p:spPr>
              <a:xfrm>
                <a:off x="3132416" y="3735655"/>
                <a:ext cx="1173652" cy="909860"/>
              </a:xfrm>
              <a:prstGeom prst="rect">
                <a:avLst/>
              </a:prstGeom>
              <a:solidFill>
                <a:schemeClr val="accent3">
                  <a:lumMod val="75000"/>
                  <a:alpha val="75000"/>
                </a:schemeClr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Rechthoek 161"/>
              <p:cNvSpPr/>
              <p:nvPr/>
            </p:nvSpPr>
            <p:spPr>
              <a:xfrm>
                <a:off x="3130001" y="3413008"/>
                <a:ext cx="1183794" cy="27020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lang="en-GB" sz="700" dirty="0">
                    <a:solidFill>
                      <a:schemeClr val="bg1"/>
                    </a:solidFill>
                  </a:rPr>
                  <a:t>Push a Button</a:t>
                </a:r>
                <a:endPara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Tekstvak 163"/>
              <p:cNvSpPr txBox="1"/>
              <p:nvPr/>
            </p:nvSpPr>
            <p:spPr>
              <a:xfrm>
                <a:off x="3162840" y="3808261"/>
                <a:ext cx="1155225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buClr>
                    <a:srgbClr val="44546A"/>
                  </a:buClr>
                </a:pPr>
                <a:r>
                  <a:rPr lang="en-GB" sz="700" dirty="0">
                    <a:solidFill>
                      <a:schemeClr val="bg1"/>
                    </a:solidFill>
                  </a:rPr>
                  <a:t>We come up with an idea or identify a problem.</a:t>
                </a:r>
              </a:p>
            </p:txBody>
          </p:sp>
          <p:pic>
            <p:nvPicPr>
              <p:cNvPr id="64" name="Afbeelding 16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836725" y="4210559"/>
                <a:ext cx="458780" cy="409972"/>
              </a:xfrm>
              <a:prstGeom prst="rect">
                <a:avLst/>
              </a:prstGeom>
            </p:spPr>
          </p:pic>
          <p:grpSp>
            <p:nvGrpSpPr>
              <p:cNvPr id="76" name="Groeperen 170"/>
              <p:cNvGrpSpPr/>
              <p:nvPr/>
            </p:nvGrpSpPr>
            <p:grpSpPr>
              <a:xfrm>
                <a:off x="3199475" y="4763601"/>
                <a:ext cx="1385940" cy="531246"/>
                <a:chOff x="4920258" y="5720830"/>
                <a:chExt cx="1238494" cy="531246"/>
              </a:xfrm>
            </p:grpSpPr>
            <p:grpSp>
              <p:nvGrpSpPr>
                <p:cNvPr id="77" name="Groeperen 172"/>
                <p:cNvGrpSpPr/>
                <p:nvPr/>
              </p:nvGrpSpPr>
              <p:grpSpPr>
                <a:xfrm>
                  <a:off x="4920258" y="5720830"/>
                  <a:ext cx="1238494" cy="531246"/>
                  <a:chOff x="2508335" y="5730151"/>
                  <a:chExt cx="1238494" cy="531246"/>
                </a:xfrm>
              </p:grpSpPr>
              <p:sp>
                <p:nvSpPr>
                  <p:cNvPr id="79" name="Gebogen pijl 174"/>
                  <p:cNvSpPr/>
                  <p:nvPr/>
                </p:nvSpPr>
                <p:spPr>
                  <a:xfrm rot="5400000">
                    <a:off x="3117523" y="5908055"/>
                    <a:ext cx="190662" cy="108039"/>
                  </a:xfrm>
                  <a:prstGeom prst="bentArrow">
                    <a:avLst>
                      <a:gd name="adj1" fmla="val 25000"/>
                      <a:gd name="adj2" fmla="val 25000"/>
                      <a:gd name="adj3" fmla="val 25000"/>
                      <a:gd name="adj4" fmla="val 87500"/>
                    </a:avLst>
                  </a:prstGeom>
                  <a:solidFill>
                    <a:srgbClr val="FF0000"/>
                  </a:solidFill>
                  <a:ln w="12700"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80975" marR="0" indent="-180975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buFont typeface="Arial" panose="020B0604020202020204" pitchFamily="34" charset="0"/>
                      <a:buChar char="•"/>
                      <a:tabLst/>
                    </a:pPr>
                    <a:endParaRPr kumimoji="0" lang="en-GB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80" name="Rechte verbindingslijn met pijl 175"/>
                  <p:cNvCxnSpPr/>
                  <p:nvPr/>
                </p:nvCxnSpPr>
                <p:spPr>
                  <a:xfrm>
                    <a:off x="2508335" y="5880201"/>
                    <a:ext cx="962019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Tekstvak 176"/>
                  <p:cNvSpPr txBox="1"/>
                  <p:nvPr/>
                </p:nvSpPr>
                <p:spPr>
                  <a:xfrm>
                    <a:off x="2926625" y="5730151"/>
                    <a:ext cx="820204" cy="10772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R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tabLst/>
                    </a:pPr>
                    <a:r>
                      <a: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rPr>
                      <a:t>Continue</a:t>
                    </a:r>
                  </a:p>
                </p:txBody>
              </p:sp>
              <p:sp>
                <p:nvSpPr>
                  <p:cNvPr id="82" name="Tekstvak 177"/>
                  <p:cNvSpPr txBox="1"/>
                  <p:nvPr/>
                </p:nvSpPr>
                <p:spPr>
                  <a:xfrm>
                    <a:off x="2822818" y="6045953"/>
                    <a:ext cx="82020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R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tabLst/>
                    </a:pPr>
                    <a:r>
                      <a: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rPr>
                      <a:t>Stop</a:t>
                    </a:r>
                    <a:br>
                      <a: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rPr>
                    </a:br>
                    <a:r>
                      <a: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rPr>
                      <a:t>Iterate</a:t>
                    </a:r>
                  </a:p>
                </p:txBody>
              </p:sp>
            </p:grpSp>
            <p:sp>
              <p:nvSpPr>
                <p:cNvPr id="78" name="Ovaal 173"/>
                <p:cNvSpPr/>
                <p:nvPr/>
              </p:nvSpPr>
              <p:spPr>
                <a:xfrm>
                  <a:off x="5125626" y="5752439"/>
                  <a:ext cx="256916" cy="250897"/>
                </a:xfrm>
                <a:prstGeom prst="ellips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marR="0" indent="-180975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buFont typeface="Arial" panose="020B0604020202020204" pitchFamily="34" charset="0"/>
                    <a:buChar char="•"/>
                    <a:tabLst/>
                  </a:pPr>
                  <a:endPara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83" name="Afbeelding 17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430138" y="4797829"/>
                <a:ext cx="291358" cy="260361"/>
              </a:xfrm>
              <a:prstGeom prst="rect">
                <a:avLst/>
              </a:prstGeom>
            </p:spPr>
          </p:pic>
        </p:grpSp>
        <p:grpSp>
          <p:nvGrpSpPr>
            <p:cNvPr id="90" name="Groeperen 13"/>
            <p:cNvGrpSpPr/>
            <p:nvPr/>
          </p:nvGrpSpPr>
          <p:grpSpPr>
            <a:xfrm>
              <a:off x="5705307" y="793558"/>
              <a:ext cx="3906948" cy="5509107"/>
              <a:chOff x="3559308" y="645507"/>
              <a:chExt cx="2653529" cy="5509107"/>
            </a:xfrm>
            <a:solidFill>
              <a:srgbClr val="E3E48D"/>
            </a:solidFill>
          </p:grpSpPr>
          <p:sp>
            <p:nvSpPr>
              <p:cNvPr id="91" name="Afgeronde rechthoek 14"/>
              <p:cNvSpPr/>
              <p:nvPr/>
            </p:nvSpPr>
            <p:spPr>
              <a:xfrm>
                <a:off x="3572508" y="645507"/>
                <a:ext cx="2633307" cy="3624010"/>
              </a:xfrm>
              <a:prstGeom prst="roundRect">
                <a:avLst/>
              </a:prstGeom>
              <a:solidFill>
                <a:srgbClr val="43B02A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2" name="Afgeronde rechthoek 15"/>
              <p:cNvSpPr/>
              <p:nvPr/>
            </p:nvSpPr>
            <p:spPr>
              <a:xfrm>
                <a:off x="3559309" y="953071"/>
                <a:ext cx="2653528" cy="5201543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3" name="Tekstvak 16"/>
              <p:cNvSpPr txBox="1"/>
              <p:nvPr/>
            </p:nvSpPr>
            <p:spPr>
              <a:xfrm>
                <a:off x="3572508" y="645603"/>
                <a:ext cx="2633307" cy="315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lang="en-GB" sz="1000" b="1" dirty="0">
                    <a:solidFill>
                      <a:schemeClr val="bg1"/>
                    </a:solidFill>
                  </a:rPr>
                  <a:t>Create a Service</a:t>
                </a: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Rond hoek zelfde zijde rechthoek 17"/>
              <p:cNvSpPr/>
              <p:nvPr/>
            </p:nvSpPr>
            <p:spPr>
              <a:xfrm rot="10800000">
                <a:off x="3559308" y="4576983"/>
                <a:ext cx="2653527" cy="1577629"/>
              </a:xfrm>
              <a:prstGeom prst="round2SameRect">
                <a:avLst>
                  <a:gd name="adj1" fmla="val 26964"/>
                  <a:gd name="adj2" fmla="val 0"/>
                </a:avLst>
              </a:prstGeom>
              <a:solidFill>
                <a:srgbClr val="43B02A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5824774" y="2962207"/>
              <a:ext cx="1136115" cy="1332711"/>
              <a:chOff x="6820882" y="3413008"/>
              <a:chExt cx="1454208" cy="1902657"/>
            </a:xfrm>
          </p:grpSpPr>
          <p:grpSp>
            <p:nvGrpSpPr>
              <p:cNvPr id="30" name="Groeperen 150"/>
              <p:cNvGrpSpPr/>
              <p:nvPr/>
            </p:nvGrpSpPr>
            <p:grpSpPr>
              <a:xfrm>
                <a:off x="6820882" y="4749674"/>
                <a:ext cx="1454208" cy="565991"/>
                <a:chOff x="6364581" y="5030682"/>
                <a:chExt cx="1299499" cy="565991"/>
              </a:xfrm>
            </p:grpSpPr>
            <p:grpSp>
              <p:nvGrpSpPr>
                <p:cNvPr id="31" name="Groeperen 192"/>
                <p:cNvGrpSpPr/>
                <p:nvPr/>
              </p:nvGrpSpPr>
              <p:grpSpPr>
                <a:xfrm>
                  <a:off x="6364581" y="5047905"/>
                  <a:ext cx="1299499" cy="548768"/>
                  <a:chOff x="2454048" y="5712629"/>
                  <a:chExt cx="1299499" cy="548768"/>
                </a:xfrm>
              </p:grpSpPr>
              <p:sp>
                <p:nvSpPr>
                  <p:cNvPr id="37" name="Gebogen pijl 198"/>
                  <p:cNvSpPr/>
                  <p:nvPr/>
                </p:nvSpPr>
                <p:spPr>
                  <a:xfrm rot="5400000">
                    <a:off x="3117523" y="5908055"/>
                    <a:ext cx="190662" cy="108039"/>
                  </a:xfrm>
                  <a:prstGeom prst="bentArrow">
                    <a:avLst>
                      <a:gd name="adj1" fmla="val 25000"/>
                      <a:gd name="adj2" fmla="val 25000"/>
                      <a:gd name="adj3" fmla="val 25000"/>
                      <a:gd name="adj4" fmla="val 87500"/>
                    </a:avLst>
                  </a:prstGeom>
                  <a:solidFill>
                    <a:srgbClr val="FF0000"/>
                  </a:solidFill>
                  <a:ln w="12700"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80975" marR="0" indent="-180975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buFont typeface="Arial" panose="020B0604020202020204" pitchFamily="34" charset="0"/>
                      <a:buChar char="•"/>
                      <a:tabLst/>
                    </a:pPr>
                    <a:endParaRPr kumimoji="0" lang="en-GB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8" name="Rechte verbindingslijn met pijl 199"/>
                  <p:cNvCxnSpPr/>
                  <p:nvPr/>
                </p:nvCxnSpPr>
                <p:spPr>
                  <a:xfrm>
                    <a:off x="2454048" y="5848911"/>
                    <a:ext cx="1016306" cy="20404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Tekstvak 200"/>
                  <p:cNvSpPr txBox="1"/>
                  <p:nvPr/>
                </p:nvSpPr>
                <p:spPr>
                  <a:xfrm>
                    <a:off x="2933343" y="5712629"/>
                    <a:ext cx="820204" cy="10772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R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tabLst/>
                    </a:pPr>
                    <a:r>
                      <a: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rPr>
                      <a:t>Continue</a:t>
                    </a:r>
                  </a:p>
                </p:txBody>
              </p:sp>
              <p:sp>
                <p:nvSpPr>
                  <p:cNvPr id="40" name="Tekstvak 201"/>
                  <p:cNvSpPr txBox="1"/>
                  <p:nvPr/>
                </p:nvSpPr>
                <p:spPr>
                  <a:xfrm>
                    <a:off x="2822818" y="6045953"/>
                    <a:ext cx="82020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R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tabLst/>
                    </a:pPr>
                    <a:r>
                      <a: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rPr>
                      <a:t>Stop</a:t>
                    </a:r>
                    <a:br>
                      <a: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rPr>
                    </a:br>
                    <a:r>
                      <a: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rPr>
                      <a:t>Iterate</a:t>
                    </a:r>
                  </a:p>
                </p:txBody>
              </p:sp>
            </p:grpSp>
            <p:grpSp>
              <p:nvGrpSpPr>
                <p:cNvPr id="32" name="Groeperen 193"/>
                <p:cNvGrpSpPr/>
                <p:nvPr/>
              </p:nvGrpSpPr>
              <p:grpSpPr>
                <a:xfrm>
                  <a:off x="6450634" y="5030682"/>
                  <a:ext cx="599885" cy="253772"/>
                  <a:chOff x="6156410" y="5751930"/>
                  <a:chExt cx="599885" cy="253772"/>
                </a:xfrm>
              </p:grpSpPr>
              <p:sp>
                <p:nvSpPr>
                  <p:cNvPr id="33" name="Ovaal 194"/>
                  <p:cNvSpPr/>
                  <p:nvPr/>
                </p:nvSpPr>
                <p:spPr>
                  <a:xfrm>
                    <a:off x="6156410" y="5754805"/>
                    <a:ext cx="256916" cy="250897"/>
                  </a:xfrm>
                  <a:prstGeom prst="ellipse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80975" marR="0" indent="-180975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buFont typeface="Arial" panose="020B0604020202020204" pitchFamily="34" charset="0"/>
                      <a:buChar char="•"/>
                      <a:tabLst/>
                    </a:pPr>
                    <a:endParaRPr kumimoji="0" lang="en-GB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" name="Ovaal 195"/>
                  <p:cNvSpPr/>
                  <p:nvPr/>
                </p:nvSpPr>
                <p:spPr>
                  <a:xfrm>
                    <a:off x="6499379" y="5752177"/>
                    <a:ext cx="256916" cy="250897"/>
                  </a:xfrm>
                  <a:prstGeom prst="ellipse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80975" marR="0" indent="-180975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buFont typeface="Arial" panose="020B0604020202020204" pitchFamily="34" charset="0"/>
                      <a:buChar char="•"/>
                      <a:tabLst/>
                    </a:pPr>
                    <a:endParaRPr kumimoji="0" lang="en-GB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" name="Ovaal 196"/>
                  <p:cNvSpPr/>
                  <p:nvPr/>
                </p:nvSpPr>
                <p:spPr>
                  <a:xfrm>
                    <a:off x="6335405" y="5751930"/>
                    <a:ext cx="256916" cy="250897"/>
                  </a:xfrm>
                  <a:prstGeom prst="ellipse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80975" marR="0" indent="-180975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buFont typeface="Arial" panose="020B0604020202020204" pitchFamily="34" charset="0"/>
                      <a:buChar char="•"/>
                      <a:tabLst/>
                    </a:pPr>
                    <a:endParaRPr kumimoji="0" lang="en-GB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" name="Tekstvak 197"/>
                  <p:cNvSpPr txBox="1"/>
                  <p:nvPr/>
                </p:nvSpPr>
                <p:spPr>
                  <a:xfrm>
                    <a:off x="6231655" y="5792993"/>
                    <a:ext cx="455804" cy="16674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R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tabLst/>
                    </a:pPr>
                    <a:r>
                      <a:rPr lang="en-GB" sz="600" dirty="0">
                        <a:solidFill>
                          <a:prstClr val="black"/>
                        </a:solidFill>
                      </a:rPr>
                      <a:t>1</a:t>
                    </a:r>
                    <a:r>
                      <a:rPr kumimoji="0" lang="en-GB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-6</a:t>
                    </a:r>
                    <a:r>
                      <a:rPr lang="en-GB" sz="600" noProof="0" dirty="0">
                        <a:solidFill>
                          <a:prstClr val="black"/>
                        </a:solidFill>
                      </a:rPr>
                      <a:t> </a:t>
                    </a:r>
                    <a:r>
                      <a:rPr lang="en-GB" sz="600" dirty="0">
                        <a:solidFill>
                          <a:prstClr val="black"/>
                        </a:solidFill>
                      </a:rPr>
                      <a:t>Sprints</a:t>
                    </a:r>
                    <a:endParaRPr kumimoji="0" lang="en-GB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sp>
            <p:nvSpPr>
              <p:cNvPr id="50" name="Rechthoek 153"/>
              <p:cNvSpPr/>
              <p:nvPr/>
            </p:nvSpPr>
            <p:spPr>
              <a:xfrm>
                <a:off x="6838071" y="3753064"/>
                <a:ext cx="1158248" cy="884043"/>
              </a:xfrm>
              <a:prstGeom prst="rect">
                <a:avLst/>
              </a:prstGeom>
              <a:gradFill flip="none" rotWithShape="1">
                <a:gsLst>
                  <a:gs pos="58000">
                    <a:srgbClr val="43B02A"/>
                  </a:gs>
                  <a:gs pos="100000">
                    <a:srgbClr val="C00000"/>
                  </a:gs>
                </a:gsLst>
                <a:lin ang="5400000" scaled="1"/>
                <a:tileRect/>
              </a:gra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Rechthoek 155"/>
              <p:cNvSpPr/>
              <p:nvPr/>
            </p:nvSpPr>
            <p:spPr>
              <a:xfrm>
                <a:off x="6845000" y="3413008"/>
                <a:ext cx="1147137" cy="270208"/>
              </a:xfrm>
              <a:prstGeom prst="rect">
                <a:avLst/>
              </a:prstGeom>
              <a:solidFill>
                <a:srgbClr val="34A82C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175"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</a:pPr>
                <a:endPara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Tekstvak 156"/>
              <p:cNvSpPr txBox="1"/>
              <p:nvPr/>
            </p:nvSpPr>
            <p:spPr>
              <a:xfrm>
                <a:off x="6853680" y="3779133"/>
                <a:ext cx="1230278" cy="768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buClr>
                    <a:srgbClr val="44546A"/>
                  </a:buClr>
                </a:pPr>
                <a:r>
                  <a:rPr lang="en-GB" sz="700" dirty="0">
                    <a:solidFill>
                      <a:schemeClr val="bg1"/>
                    </a:solidFill>
                  </a:rPr>
                  <a:t>If we still feel good about the idea, we create the full until minimal service is ready</a:t>
                </a:r>
              </a:p>
            </p:txBody>
          </p:sp>
          <p:sp>
            <p:nvSpPr>
              <p:cNvPr id="54" name="Tekstvak 157"/>
              <p:cNvSpPr txBox="1"/>
              <p:nvPr/>
            </p:nvSpPr>
            <p:spPr>
              <a:xfrm>
                <a:off x="6838071" y="3497199"/>
                <a:ext cx="1136009" cy="107722"/>
              </a:xfrm>
              <a:prstGeom prst="rect">
                <a:avLst/>
              </a:prstGeom>
              <a:solidFill>
                <a:srgbClr val="43B02A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Create</a:t>
                </a:r>
                <a:r>
                  <a:rPr kumimoji="0" lang="en-GB" sz="700" b="0" i="0" u="none" strike="noStrike" kern="1200" cap="none" spc="0" normalizeH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a Service</a:t>
                </a:r>
                <a:endPara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pic>
            <p:nvPicPr>
              <p:cNvPr id="55" name="Afbeelding 15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363233" y="4267244"/>
                <a:ext cx="593764" cy="376462"/>
              </a:xfrm>
              <a:prstGeom prst="rect">
                <a:avLst/>
              </a:prstGeom>
            </p:spPr>
          </p:pic>
        </p:grpSp>
        <p:grpSp>
          <p:nvGrpSpPr>
            <p:cNvPr id="4" name="Group 3"/>
            <p:cNvGrpSpPr/>
            <p:nvPr/>
          </p:nvGrpSpPr>
          <p:grpSpPr>
            <a:xfrm>
              <a:off x="5860932" y="1376941"/>
              <a:ext cx="1098389" cy="1311233"/>
              <a:chOff x="5595848" y="3413008"/>
              <a:chExt cx="1431949" cy="1882214"/>
            </a:xfrm>
          </p:grpSpPr>
          <p:sp>
            <p:nvSpPr>
              <p:cNvPr id="29" name="Rechthoek 149"/>
              <p:cNvSpPr/>
              <p:nvPr/>
            </p:nvSpPr>
            <p:spPr>
              <a:xfrm>
                <a:off x="5598263" y="3735655"/>
                <a:ext cx="1173652" cy="909860"/>
              </a:xfrm>
              <a:prstGeom prst="rect">
                <a:avLst/>
              </a:prstGeom>
              <a:gradFill>
                <a:gsLst>
                  <a:gs pos="58000">
                    <a:srgbClr val="43B02A"/>
                  </a:gs>
                  <a:gs pos="100000">
                    <a:srgbClr val="C00000"/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41" name="Groeperen 151"/>
              <p:cNvGrpSpPr/>
              <p:nvPr/>
            </p:nvGrpSpPr>
            <p:grpSpPr>
              <a:xfrm>
                <a:off x="5641857" y="4763976"/>
                <a:ext cx="1385940" cy="531246"/>
                <a:chOff x="4920258" y="5720830"/>
                <a:chExt cx="1238494" cy="531246"/>
              </a:xfrm>
            </p:grpSpPr>
            <p:grpSp>
              <p:nvGrpSpPr>
                <p:cNvPr id="42" name="Groeperen 185"/>
                <p:cNvGrpSpPr/>
                <p:nvPr/>
              </p:nvGrpSpPr>
              <p:grpSpPr>
                <a:xfrm>
                  <a:off x="4920258" y="5720830"/>
                  <a:ext cx="1238494" cy="531246"/>
                  <a:chOff x="2508335" y="5730151"/>
                  <a:chExt cx="1238494" cy="531246"/>
                </a:xfrm>
              </p:grpSpPr>
              <p:sp>
                <p:nvSpPr>
                  <p:cNvPr id="45" name="Gebogen pijl 188"/>
                  <p:cNvSpPr/>
                  <p:nvPr/>
                </p:nvSpPr>
                <p:spPr>
                  <a:xfrm rot="5400000">
                    <a:off x="3117523" y="5908055"/>
                    <a:ext cx="190662" cy="108039"/>
                  </a:xfrm>
                  <a:prstGeom prst="bentArrow">
                    <a:avLst>
                      <a:gd name="adj1" fmla="val 25000"/>
                      <a:gd name="adj2" fmla="val 25000"/>
                      <a:gd name="adj3" fmla="val 25000"/>
                      <a:gd name="adj4" fmla="val 87500"/>
                    </a:avLst>
                  </a:prstGeom>
                  <a:solidFill>
                    <a:srgbClr val="FF0000"/>
                  </a:solidFill>
                  <a:ln w="12700"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80975" marR="0" indent="-180975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buFont typeface="Arial" panose="020B0604020202020204" pitchFamily="34" charset="0"/>
                      <a:buChar char="•"/>
                      <a:tabLst/>
                    </a:pPr>
                    <a:endParaRPr kumimoji="0" lang="en-GB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6" name="Rechte verbindingslijn met pijl 189"/>
                  <p:cNvCxnSpPr/>
                  <p:nvPr/>
                </p:nvCxnSpPr>
                <p:spPr>
                  <a:xfrm>
                    <a:off x="2508335" y="5880201"/>
                    <a:ext cx="962019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Tekstvak 190"/>
                  <p:cNvSpPr txBox="1"/>
                  <p:nvPr/>
                </p:nvSpPr>
                <p:spPr>
                  <a:xfrm>
                    <a:off x="2926625" y="5730151"/>
                    <a:ext cx="820204" cy="10772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R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tabLst/>
                    </a:pPr>
                    <a:r>
                      <a: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rPr>
                      <a:t>Continue</a:t>
                    </a:r>
                  </a:p>
                </p:txBody>
              </p:sp>
              <p:sp>
                <p:nvSpPr>
                  <p:cNvPr id="48" name="Tekstvak 191"/>
                  <p:cNvSpPr txBox="1"/>
                  <p:nvPr/>
                </p:nvSpPr>
                <p:spPr>
                  <a:xfrm>
                    <a:off x="2822818" y="6045953"/>
                    <a:ext cx="82020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R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0"/>
                      </a:spcAft>
                      <a:buClr>
                        <a:srgbClr val="44546A"/>
                      </a:buClr>
                      <a:buSzTx/>
                      <a:tabLst/>
                    </a:pPr>
                    <a:r>
                      <a: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rPr>
                      <a:t>Stop</a:t>
                    </a:r>
                    <a:br>
                      <a: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rPr>
                    </a:br>
                    <a:r>
                      <a: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rPr>
                      <a:t>Iterate</a:t>
                    </a:r>
                  </a:p>
                </p:txBody>
              </p:sp>
            </p:grpSp>
            <p:sp>
              <p:nvSpPr>
                <p:cNvPr id="43" name="Ovaal 186"/>
                <p:cNvSpPr/>
                <p:nvPr/>
              </p:nvSpPr>
              <p:spPr>
                <a:xfrm>
                  <a:off x="5125626" y="5752439"/>
                  <a:ext cx="256916" cy="250897"/>
                </a:xfrm>
                <a:prstGeom prst="ellips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marR="0" indent="-180975" algn="l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buFont typeface="Arial" panose="020B0604020202020204" pitchFamily="34" charset="0"/>
                    <a:buChar char="•"/>
                    <a:tabLst/>
                  </a:pPr>
                  <a:endPara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Tekstvak 187"/>
                <p:cNvSpPr txBox="1"/>
                <p:nvPr/>
              </p:nvSpPr>
              <p:spPr>
                <a:xfrm>
                  <a:off x="5173562" y="5793822"/>
                  <a:ext cx="164986" cy="1667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R="0" algn="ctr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rgbClr val="44546A"/>
                    </a:buClr>
                    <a:buSzTx/>
                    <a:tabLst/>
                  </a:pPr>
                  <a:r>
                    <a:rPr lang="en-GB" sz="600" dirty="0">
                      <a:solidFill>
                        <a:prstClr val="black"/>
                      </a:solidFill>
                    </a:rPr>
                    <a:t>48</a:t>
                  </a:r>
                  <a:r>
                    <a:rPr kumimoji="0" lang="en-GB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h</a:t>
                  </a:r>
                </a:p>
              </p:txBody>
            </p:sp>
          </p:grpSp>
          <p:sp>
            <p:nvSpPr>
              <p:cNvPr id="49" name="Rechthoek 152"/>
              <p:cNvSpPr/>
              <p:nvPr/>
            </p:nvSpPr>
            <p:spPr>
              <a:xfrm>
                <a:off x="5595848" y="3413008"/>
                <a:ext cx="1183794" cy="270208"/>
              </a:xfrm>
              <a:prstGeom prst="rect">
                <a:avLst/>
              </a:prstGeom>
              <a:solidFill>
                <a:srgbClr val="43B02A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lang="en-GB" sz="700" dirty="0">
                    <a:solidFill>
                      <a:schemeClr val="bg1"/>
                    </a:solidFill>
                  </a:rPr>
                  <a:t>Hack a Concept</a:t>
                </a:r>
                <a:endPara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Tekstvak 154"/>
              <p:cNvSpPr txBox="1"/>
              <p:nvPr/>
            </p:nvSpPr>
            <p:spPr>
              <a:xfrm>
                <a:off x="5644929" y="3771801"/>
                <a:ext cx="1155224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buClr>
                    <a:srgbClr val="44546A"/>
                  </a:buClr>
                </a:pPr>
                <a:r>
                  <a:rPr lang="en-GB" sz="700" dirty="0">
                    <a:solidFill>
                      <a:schemeClr val="bg1"/>
                    </a:solidFill>
                  </a:rPr>
                  <a:t>If we feel good about the idea, we use 48 hours to hack concept</a:t>
                </a:r>
                <a:endPara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6" name="Afbeelding 15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233799" y="4195590"/>
                <a:ext cx="503450" cy="449889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2604876" y="2712975"/>
              <a:ext cx="2876694" cy="1889811"/>
              <a:chOff x="1548825" y="1783771"/>
              <a:chExt cx="3906223" cy="1889811"/>
            </a:xfrm>
          </p:grpSpPr>
          <p:sp>
            <p:nvSpPr>
              <p:cNvPr id="385" name="object 5"/>
              <p:cNvSpPr/>
              <p:nvPr/>
            </p:nvSpPr>
            <p:spPr>
              <a:xfrm>
                <a:off x="1553102" y="1936798"/>
                <a:ext cx="825218" cy="1736784"/>
              </a:xfrm>
              <a:custGeom>
                <a:avLst/>
                <a:gdLst/>
                <a:ahLst/>
                <a:cxnLst/>
                <a:rect l="l" t="t" r="r" b="b"/>
                <a:pathLst>
                  <a:path w="2451735" h="5160009">
                    <a:moveTo>
                      <a:pt x="0" y="5159844"/>
                    </a:moveTo>
                    <a:lnTo>
                      <a:pt x="2451392" y="5159844"/>
                    </a:lnTo>
                    <a:lnTo>
                      <a:pt x="2451392" y="0"/>
                    </a:lnTo>
                    <a:lnTo>
                      <a:pt x="0" y="0"/>
                    </a:lnTo>
                    <a:lnTo>
                      <a:pt x="0" y="5159844"/>
                    </a:lnTo>
                    <a:close/>
                  </a:path>
                </a:pathLst>
              </a:custGeom>
              <a:solidFill>
                <a:srgbClr val="DDEFE8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386" name="object 6"/>
              <p:cNvSpPr txBox="1"/>
              <p:nvPr/>
            </p:nvSpPr>
            <p:spPr>
              <a:xfrm>
                <a:off x="1548825" y="1831469"/>
                <a:ext cx="619943" cy="9233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600" spc="10" dirty="0">
                    <a:solidFill>
                      <a:srgbClr val="3999D5"/>
                    </a:solidFill>
                    <a:latin typeface="Calibri"/>
                    <a:cs typeface="Calibri"/>
                  </a:rPr>
                  <a:t>PERSONAS</a:t>
                </a:r>
                <a:endParaRPr sz="600" dirty="0">
                  <a:latin typeface="Calibri"/>
                  <a:cs typeface="Calibri"/>
                </a:endParaRPr>
              </a:p>
            </p:txBody>
          </p:sp>
          <p:sp>
            <p:nvSpPr>
              <p:cNvPr id="387" name="object 7"/>
              <p:cNvSpPr txBox="1"/>
              <p:nvPr/>
            </p:nvSpPr>
            <p:spPr>
              <a:xfrm>
                <a:off x="1553101" y="1936799"/>
                <a:ext cx="825218" cy="61555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R="127635">
                  <a:lnSpc>
                    <a:spcPct val="100000"/>
                  </a:lnSpc>
                  <a:spcBef>
                    <a:spcPts val="844"/>
                  </a:spcBef>
                </a:pPr>
                <a:r>
                  <a:rPr sz="400" i="1" spc="6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Create </a:t>
                </a:r>
                <a:r>
                  <a:rPr sz="400" i="1" spc="5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provisional </a:t>
                </a:r>
                <a:r>
                  <a:rPr sz="400" i="1" spc="7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personas </a:t>
                </a:r>
                <a:r>
                  <a:rPr sz="400" i="1" spc="8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of</a:t>
                </a:r>
                <a:r>
                  <a:rPr sz="400" i="1" spc="3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 </a:t>
                </a:r>
                <a:r>
                  <a:rPr sz="400" i="1" spc="6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the  </a:t>
                </a:r>
                <a:r>
                  <a:rPr sz="400" i="1" spc="4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Target </a:t>
                </a:r>
                <a:r>
                  <a:rPr sz="400" i="1" spc="5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Group </a:t>
                </a:r>
                <a:r>
                  <a:rPr sz="400" i="1" spc="7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users</a:t>
                </a:r>
                <a:r>
                  <a:rPr sz="400" i="1" spc="4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 </a:t>
                </a:r>
                <a:r>
                  <a:rPr sz="400" i="1" spc="7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by:</a:t>
                </a:r>
                <a:endParaRPr sz="400" dirty="0">
                  <a:latin typeface="Arial Narrow"/>
                  <a:cs typeface="Arial Narrow"/>
                </a:endParaRPr>
              </a:p>
              <a:p>
                <a:pPr marL="200025" indent="-74930">
                  <a:lnSpc>
                    <a:spcPct val="100000"/>
                  </a:lnSpc>
                  <a:buChar char="-"/>
                  <a:tabLst>
                    <a:tab pos="200660" algn="l"/>
                  </a:tabLst>
                </a:pPr>
                <a:r>
                  <a:rPr sz="400" i="1" spc="5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Research</a:t>
                </a:r>
                <a:endParaRPr sz="400" dirty="0">
                  <a:latin typeface="Arial Narrow"/>
                  <a:cs typeface="Arial Narrow"/>
                </a:endParaRPr>
              </a:p>
              <a:p>
                <a:pPr marL="200025" indent="-74930">
                  <a:lnSpc>
                    <a:spcPct val="100000"/>
                  </a:lnSpc>
                  <a:buChar char="-"/>
                  <a:tabLst>
                    <a:tab pos="200660" algn="l"/>
                  </a:tabLst>
                </a:pPr>
                <a:r>
                  <a:rPr sz="400" i="1" spc="4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Input </a:t>
                </a:r>
                <a:r>
                  <a:rPr sz="400" i="1" spc="8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from</a:t>
                </a:r>
                <a:r>
                  <a:rPr sz="400" i="1" spc="2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 </a:t>
                </a:r>
                <a:r>
                  <a:rPr sz="400" i="1" spc="8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experts</a:t>
                </a:r>
                <a:endParaRPr sz="400" dirty="0">
                  <a:latin typeface="Arial Narrow"/>
                  <a:cs typeface="Arial Narrow"/>
                </a:endParaRPr>
              </a:p>
              <a:p>
                <a:pPr marL="200025" indent="-74930">
                  <a:lnSpc>
                    <a:spcPct val="100000"/>
                  </a:lnSpc>
                  <a:buChar char="-"/>
                  <a:tabLst>
                    <a:tab pos="200660" algn="l"/>
                  </a:tabLst>
                </a:pPr>
                <a:r>
                  <a:rPr sz="400" i="1" spc="4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Input </a:t>
                </a:r>
                <a:r>
                  <a:rPr sz="400" i="1" spc="8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from </a:t>
                </a:r>
                <a:r>
                  <a:rPr sz="400" i="1" spc="7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users</a:t>
                </a:r>
                <a:r>
                  <a:rPr sz="400" i="1" spc="8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 </a:t>
                </a:r>
                <a:r>
                  <a:rPr sz="400" i="1" spc="4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(Interviews)</a:t>
                </a:r>
                <a:endParaRPr sz="400" dirty="0">
                  <a:latin typeface="Arial Narrow"/>
                  <a:cs typeface="Arial Narrow"/>
                </a:endParaRPr>
              </a:p>
            </p:txBody>
          </p:sp>
          <p:sp>
            <p:nvSpPr>
              <p:cNvPr id="388" name="object 8"/>
              <p:cNvSpPr/>
              <p:nvPr/>
            </p:nvSpPr>
            <p:spPr>
              <a:xfrm>
                <a:off x="2231499" y="1838612"/>
                <a:ext cx="146834" cy="76943"/>
              </a:xfrm>
              <a:custGeom>
                <a:avLst/>
                <a:gdLst/>
                <a:ahLst/>
                <a:cxnLst/>
                <a:rect l="l" t="t" r="r" b="b"/>
                <a:pathLst>
                  <a:path w="436244" h="228600">
                    <a:moveTo>
                      <a:pt x="256031" y="133349"/>
                    </a:moveTo>
                    <a:lnTo>
                      <a:pt x="179831" y="133349"/>
                    </a:lnTo>
                    <a:lnTo>
                      <a:pt x="179831" y="148907"/>
                    </a:lnTo>
                    <a:lnTo>
                      <a:pt x="179450" y="150279"/>
                    </a:lnTo>
                    <a:lnTo>
                      <a:pt x="107632" y="198881"/>
                    </a:lnTo>
                    <a:lnTo>
                      <a:pt x="106489" y="199516"/>
                    </a:lnTo>
                    <a:lnTo>
                      <a:pt x="105536" y="200571"/>
                    </a:lnTo>
                    <a:lnTo>
                      <a:pt x="104012" y="203492"/>
                    </a:lnTo>
                    <a:lnTo>
                      <a:pt x="103631" y="204863"/>
                    </a:lnTo>
                    <a:lnTo>
                      <a:pt x="103631" y="225107"/>
                    </a:lnTo>
                    <a:lnTo>
                      <a:pt x="104114" y="226225"/>
                    </a:lnTo>
                    <a:lnTo>
                      <a:pt x="106019" y="228130"/>
                    </a:lnTo>
                    <a:lnTo>
                      <a:pt x="107124" y="228599"/>
                    </a:lnTo>
                    <a:lnTo>
                      <a:pt x="328739" y="228599"/>
                    </a:lnTo>
                    <a:lnTo>
                      <a:pt x="329844" y="228130"/>
                    </a:lnTo>
                    <a:lnTo>
                      <a:pt x="331749" y="226225"/>
                    </a:lnTo>
                    <a:lnTo>
                      <a:pt x="332231" y="225107"/>
                    </a:lnTo>
                    <a:lnTo>
                      <a:pt x="332231" y="204863"/>
                    </a:lnTo>
                    <a:lnTo>
                      <a:pt x="331850" y="203492"/>
                    </a:lnTo>
                    <a:lnTo>
                      <a:pt x="330327" y="200571"/>
                    </a:lnTo>
                    <a:lnTo>
                      <a:pt x="329374" y="199516"/>
                    </a:lnTo>
                    <a:lnTo>
                      <a:pt x="328231" y="198881"/>
                    </a:lnTo>
                    <a:lnTo>
                      <a:pt x="259937" y="155003"/>
                    </a:lnTo>
                    <a:lnTo>
                      <a:pt x="258889" y="154304"/>
                    </a:lnTo>
                    <a:lnTo>
                      <a:pt x="257936" y="153200"/>
                    </a:lnTo>
                    <a:lnTo>
                      <a:pt x="256412" y="150279"/>
                    </a:lnTo>
                    <a:lnTo>
                      <a:pt x="256031" y="148907"/>
                    </a:lnTo>
                    <a:lnTo>
                      <a:pt x="256031" y="133349"/>
                    </a:lnTo>
                    <a:close/>
                  </a:path>
                  <a:path w="436244" h="228600">
                    <a:moveTo>
                      <a:pt x="102196" y="91135"/>
                    </a:moveTo>
                    <a:lnTo>
                      <a:pt x="51092" y="91135"/>
                    </a:lnTo>
                    <a:lnTo>
                      <a:pt x="51092" y="101561"/>
                    </a:lnTo>
                    <a:lnTo>
                      <a:pt x="50838" y="102476"/>
                    </a:lnTo>
                    <a:lnTo>
                      <a:pt x="2679" y="135077"/>
                    </a:lnTo>
                    <a:lnTo>
                      <a:pt x="1917" y="135496"/>
                    </a:lnTo>
                    <a:lnTo>
                      <a:pt x="1282" y="136207"/>
                    </a:lnTo>
                    <a:lnTo>
                      <a:pt x="253" y="138163"/>
                    </a:lnTo>
                    <a:lnTo>
                      <a:pt x="0" y="139077"/>
                    </a:lnTo>
                    <a:lnTo>
                      <a:pt x="0" y="152653"/>
                    </a:lnTo>
                    <a:lnTo>
                      <a:pt x="317" y="153403"/>
                    </a:lnTo>
                    <a:lnTo>
                      <a:pt x="1600" y="154685"/>
                    </a:lnTo>
                    <a:lnTo>
                      <a:pt x="2336" y="155003"/>
                    </a:lnTo>
                    <a:lnTo>
                      <a:pt x="150939" y="155003"/>
                    </a:lnTo>
                    <a:lnTo>
                      <a:pt x="151688" y="154685"/>
                    </a:lnTo>
                    <a:lnTo>
                      <a:pt x="152971" y="153403"/>
                    </a:lnTo>
                    <a:lnTo>
                      <a:pt x="153288" y="152653"/>
                    </a:lnTo>
                    <a:lnTo>
                      <a:pt x="153288" y="139077"/>
                    </a:lnTo>
                    <a:lnTo>
                      <a:pt x="153034" y="138163"/>
                    </a:lnTo>
                    <a:lnTo>
                      <a:pt x="152006" y="136207"/>
                    </a:lnTo>
                    <a:lnTo>
                      <a:pt x="151371" y="135496"/>
                    </a:lnTo>
                    <a:lnTo>
                      <a:pt x="150609" y="135077"/>
                    </a:lnTo>
                    <a:lnTo>
                      <a:pt x="104876" y="105689"/>
                    </a:lnTo>
                    <a:lnTo>
                      <a:pt x="104114" y="105181"/>
                    </a:lnTo>
                    <a:lnTo>
                      <a:pt x="103466" y="104432"/>
                    </a:lnTo>
                    <a:lnTo>
                      <a:pt x="102450" y="102476"/>
                    </a:lnTo>
                    <a:lnTo>
                      <a:pt x="102196" y="101561"/>
                    </a:lnTo>
                    <a:lnTo>
                      <a:pt x="102196" y="91135"/>
                    </a:lnTo>
                    <a:close/>
                  </a:path>
                  <a:path w="436244" h="228600">
                    <a:moveTo>
                      <a:pt x="384771" y="91135"/>
                    </a:moveTo>
                    <a:lnTo>
                      <a:pt x="333667" y="91135"/>
                    </a:lnTo>
                    <a:lnTo>
                      <a:pt x="333667" y="101561"/>
                    </a:lnTo>
                    <a:lnTo>
                      <a:pt x="333413" y="102476"/>
                    </a:lnTo>
                    <a:lnTo>
                      <a:pt x="285254" y="135077"/>
                    </a:lnTo>
                    <a:lnTo>
                      <a:pt x="284492" y="135496"/>
                    </a:lnTo>
                    <a:lnTo>
                      <a:pt x="283857" y="136207"/>
                    </a:lnTo>
                    <a:lnTo>
                      <a:pt x="282828" y="138163"/>
                    </a:lnTo>
                    <a:lnTo>
                      <a:pt x="282574" y="139077"/>
                    </a:lnTo>
                    <a:lnTo>
                      <a:pt x="282574" y="152653"/>
                    </a:lnTo>
                    <a:lnTo>
                      <a:pt x="282892" y="153403"/>
                    </a:lnTo>
                    <a:lnTo>
                      <a:pt x="284175" y="154685"/>
                    </a:lnTo>
                    <a:lnTo>
                      <a:pt x="284911" y="155003"/>
                    </a:lnTo>
                    <a:lnTo>
                      <a:pt x="433514" y="155003"/>
                    </a:lnTo>
                    <a:lnTo>
                      <a:pt x="434263" y="154685"/>
                    </a:lnTo>
                    <a:lnTo>
                      <a:pt x="435546" y="153403"/>
                    </a:lnTo>
                    <a:lnTo>
                      <a:pt x="435863" y="152653"/>
                    </a:lnTo>
                    <a:lnTo>
                      <a:pt x="435863" y="139077"/>
                    </a:lnTo>
                    <a:lnTo>
                      <a:pt x="435609" y="138163"/>
                    </a:lnTo>
                    <a:lnTo>
                      <a:pt x="434581" y="136207"/>
                    </a:lnTo>
                    <a:lnTo>
                      <a:pt x="433946" y="135496"/>
                    </a:lnTo>
                    <a:lnTo>
                      <a:pt x="433184" y="135077"/>
                    </a:lnTo>
                    <a:lnTo>
                      <a:pt x="387451" y="105689"/>
                    </a:lnTo>
                    <a:lnTo>
                      <a:pt x="386689" y="105181"/>
                    </a:lnTo>
                    <a:lnTo>
                      <a:pt x="386041" y="104432"/>
                    </a:lnTo>
                    <a:lnTo>
                      <a:pt x="385025" y="102476"/>
                    </a:lnTo>
                    <a:lnTo>
                      <a:pt x="384771" y="101561"/>
                    </a:lnTo>
                    <a:lnTo>
                      <a:pt x="384771" y="91135"/>
                    </a:lnTo>
                    <a:close/>
                  </a:path>
                  <a:path w="436244" h="228600">
                    <a:moveTo>
                      <a:pt x="217931" y="0"/>
                    </a:moveTo>
                    <a:lnTo>
                      <a:pt x="177545" y="16763"/>
                    </a:lnTo>
                    <a:lnTo>
                      <a:pt x="160781" y="57149"/>
                    </a:lnTo>
                    <a:lnTo>
                      <a:pt x="160781" y="110616"/>
                    </a:lnTo>
                    <a:lnTo>
                      <a:pt x="162750" y="116839"/>
                    </a:lnTo>
                    <a:lnTo>
                      <a:pt x="170624" y="130047"/>
                    </a:lnTo>
                    <a:lnTo>
                      <a:pt x="175005" y="133349"/>
                    </a:lnTo>
                    <a:lnTo>
                      <a:pt x="260858" y="133349"/>
                    </a:lnTo>
                    <a:lnTo>
                      <a:pt x="265239" y="130047"/>
                    </a:lnTo>
                    <a:lnTo>
                      <a:pt x="273113" y="116839"/>
                    </a:lnTo>
                    <a:lnTo>
                      <a:pt x="275081" y="110616"/>
                    </a:lnTo>
                    <a:lnTo>
                      <a:pt x="275081" y="57149"/>
                    </a:lnTo>
                    <a:lnTo>
                      <a:pt x="258317" y="16763"/>
                    </a:lnTo>
                    <a:lnTo>
                      <a:pt x="217931" y="0"/>
                    </a:lnTo>
                    <a:close/>
                  </a:path>
                  <a:path w="436244" h="228600">
                    <a:moveTo>
                      <a:pt x="76644" y="1714"/>
                    </a:moveTo>
                    <a:lnTo>
                      <a:pt x="41138" y="25344"/>
                    </a:lnTo>
                    <a:lnTo>
                      <a:pt x="38328" y="40030"/>
                    </a:lnTo>
                    <a:lnTo>
                      <a:pt x="38328" y="75882"/>
                    </a:lnTo>
                    <a:lnTo>
                      <a:pt x="39636" y="80060"/>
                    </a:lnTo>
                    <a:lnTo>
                      <a:pt x="44919" y="88925"/>
                    </a:lnTo>
                    <a:lnTo>
                      <a:pt x="47853" y="91135"/>
                    </a:lnTo>
                    <a:lnTo>
                      <a:pt x="105422" y="91135"/>
                    </a:lnTo>
                    <a:lnTo>
                      <a:pt x="108369" y="88925"/>
                    </a:lnTo>
                    <a:lnTo>
                      <a:pt x="113639" y="80060"/>
                    </a:lnTo>
                    <a:lnTo>
                      <a:pt x="114960" y="75882"/>
                    </a:lnTo>
                    <a:lnTo>
                      <a:pt x="114960" y="40030"/>
                    </a:lnTo>
                    <a:lnTo>
                      <a:pt x="91330" y="4524"/>
                    </a:lnTo>
                    <a:lnTo>
                      <a:pt x="76644" y="1714"/>
                    </a:lnTo>
                    <a:close/>
                  </a:path>
                  <a:path w="436244" h="228600">
                    <a:moveTo>
                      <a:pt x="359219" y="1714"/>
                    </a:moveTo>
                    <a:lnTo>
                      <a:pt x="323713" y="25344"/>
                    </a:lnTo>
                    <a:lnTo>
                      <a:pt x="320903" y="40030"/>
                    </a:lnTo>
                    <a:lnTo>
                      <a:pt x="320903" y="75882"/>
                    </a:lnTo>
                    <a:lnTo>
                      <a:pt x="322211" y="80060"/>
                    </a:lnTo>
                    <a:lnTo>
                      <a:pt x="327494" y="88925"/>
                    </a:lnTo>
                    <a:lnTo>
                      <a:pt x="330428" y="91135"/>
                    </a:lnTo>
                    <a:lnTo>
                      <a:pt x="387997" y="91135"/>
                    </a:lnTo>
                    <a:lnTo>
                      <a:pt x="390944" y="88925"/>
                    </a:lnTo>
                    <a:lnTo>
                      <a:pt x="396214" y="80060"/>
                    </a:lnTo>
                    <a:lnTo>
                      <a:pt x="397535" y="75882"/>
                    </a:lnTo>
                    <a:lnTo>
                      <a:pt x="397535" y="40030"/>
                    </a:lnTo>
                    <a:lnTo>
                      <a:pt x="373905" y="4524"/>
                    </a:lnTo>
                    <a:lnTo>
                      <a:pt x="359219" y="1714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389" name="object 11"/>
              <p:cNvSpPr/>
              <p:nvPr/>
            </p:nvSpPr>
            <p:spPr>
              <a:xfrm>
                <a:off x="4194570" y="1936798"/>
                <a:ext cx="1260478" cy="1736784"/>
              </a:xfrm>
              <a:custGeom>
                <a:avLst/>
                <a:gdLst/>
                <a:ahLst/>
                <a:cxnLst/>
                <a:rect l="l" t="t" r="r" b="b"/>
                <a:pathLst>
                  <a:path w="2451734" h="5160009">
                    <a:moveTo>
                      <a:pt x="0" y="5159844"/>
                    </a:moveTo>
                    <a:lnTo>
                      <a:pt x="2451392" y="5159844"/>
                    </a:lnTo>
                    <a:lnTo>
                      <a:pt x="2451392" y="0"/>
                    </a:lnTo>
                    <a:lnTo>
                      <a:pt x="0" y="0"/>
                    </a:lnTo>
                    <a:lnTo>
                      <a:pt x="0" y="5159844"/>
                    </a:lnTo>
                    <a:close/>
                  </a:path>
                </a:pathLst>
              </a:custGeom>
              <a:solidFill>
                <a:srgbClr val="DDEFE8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390" name="object 12"/>
              <p:cNvSpPr txBox="1"/>
              <p:nvPr/>
            </p:nvSpPr>
            <p:spPr>
              <a:xfrm>
                <a:off x="4190295" y="1839535"/>
                <a:ext cx="943040" cy="9233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600" spc="-20" dirty="0">
                    <a:solidFill>
                      <a:srgbClr val="3999D5"/>
                    </a:solidFill>
                    <a:latin typeface="Calibri"/>
                    <a:cs typeface="Calibri"/>
                  </a:rPr>
                  <a:t>READY</a:t>
                </a:r>
                <a:r>
                  <a:rPr sz="600" spc="-5" dirty="0">
                    <a:solidFill>
                      <a:srgbClr val="3999D5"/>
                    </a:solidFill>
                    <a:latin typeface="Calibri"/>
                    <a:cs typeface="Calibri"/>
                  </a:rPr>
                  <a:t> </a:t>
                </a:r>
                <a:r>
                  <a:rPr sz="600" spc="20" dirty="0">
                    <a:solidFill>
                      <a:srgbClr val="3999D5"/>
                    </a:solidFill>
                    <a:latin typeface="Calibri"/>
                    <a:cs typeface="Calibri"/>
                  </a:rPr>
                  <a:t>STORIES</a:t>
                </a:r>
                <a:endParaRPr sz="600" dirty="0">
                  <a:latin typeface="Calibri"/>
                  <a:cs typeface="Calibri"/>
                </a:endParaRPr>
              </a:p>
            </p:txBody>
          </p:sp>
          <p:sp>
            <p:nvSpPr>
              <p:cNvPr id="391" name="object 13"/>
              <p:cNvSpPr/>
              <p:nvPr/>
            </p:nvSpPr>
            <p:spPr>
              <a:xfrm>
                <a:off x="5134358" y="1819486"/>
                <a:ext cx="72241" cy="74592"/>
              </a:xfrm>
              <a:custGeom>
                <a:avLst/>
                <a:gdLst/>
                <a:ahLst/>
                <a:cxnLst/>
                <a:rect l="l" t="t" r="r" b="b"/>
                <a:pathLst>
                  <a:path w="214629" h="221614">
                    <a:moveTo>
                      <a:pt x="107200" y="0"/>
                    </a:moveTo>
                    <a:lnTo>
                      <a:pt x="82166" y="5053"/>
                    </a:lnTo>
                    <a:lnTo>
                      <a:pt x="61723" y="18835"/>
                    </a:lnTo>
                    <a:lnTo>
                      <a:pt x="47941" y="39278"/>
                    </a:lnTo>
                    <a:lnTo>
                      <a:pt x="42887" y="64312"/>
                    </a:lnTo>
                    <a:lnTo>
                      <a:pt x="45156" y="81272"/>
                    </a:lnTo>
                    <a:lnTo>
                      <a:pt x="51555" y="96516"/>
                    </a:lnTo>
                    <a:lnTo>
                      <a:pt x="61479" y="109461"/>
                    </a:lnTo>
                    <a:lnTo>
                      <a:pt x="74320" y="119519"/>
                    </a:lnTo>
                    <a:lnTo>
                      <a:pt x="44523" y="134602"/>
                    </a:lnTo>
                    <a:lnTo>
                      <a:pt x="20996" y="157830"/>
                    </a:lnTo>
                    <a:lnTo>
                      <a:pt x="5551" y="187404"/>
                    </a:lnTo>
                    <a:lnTo>
                      <a:pt x="0" y="221526"/>
                    </a:lnTo>
                    <a:lnTo>
                      <a:pt x="214388" y="221526"/>
                    </a:lnTo>
                    <a:lnTo>
                      <a:pt x="208837" y="187404"/>
                    </a:lnTo>
                    <a:lnTo>
                      <a:pt x="193392" y="157830"/>
                    </a:lnTo>
                    <a:lnTo>
                      <a:pt x="169865" y="134602"/>
                    </a:lnTo>
                    <a:lnTo>
                      <a:pt x="140068" y="119519"/>
                    </a:lnTo>
                    <a:lnTo>
                      <a:pt x="152916" y="109461"/>
                    </a:lnTo>
                    <a:lnTo>
                      <a:pt x="162844" y="96516"/>
                    </a:lnTo>
                    <a:lnTo>
                      <a:pt x="169245" y="81272"/>
                    </a:lnTo>
                    <a:lnTo>
                      <a:pt x="171513" y="64312"/>
                    </a:lnTo>
                    <a:lnTo>
                      <a:pt x="166458" y="39278"/>
                    </a:lnTo>
                    <a:lnTo>
                      <a:pt x="152673" y="18835"/>
                    </a:lnTo>
                    <a:lnTo>
                      <a:pt x="132230" y="5053"/>
                    </a:lnTo>
                    <a:lnTo>
                      <a:pt x="107200" y="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392" name="object 14"/>
              <p:cNvSpPr/>
              <p:nvPr/>
            </p:nvSpPr>
            <p:spPr>
              <a:xfrm>
                <a:off x="5196674" y="1787686"/>
                <a:ext cx="66043" cy="60486"/>
              </a:xfrm>
              <a:custGeom>
                <a:avLst/>
                <a:gdLst/>
                <a:ahLst/>
                <a:cxnLst/>
                <a:rect l="l" t="t" r="r" b="b"/>
                <a:pathLst>
                  <a:path w="196215" h="179705">
                    <a:moveTo>
                      <a:pt x="82257" y="130568"/>
                    </a:moveTo>
                    <a:lnTo>
                      <a:pt x="32638" y="130568"/>
                    </a:lnTo>
                    <a:lnTo>
                      <a:pt x="32638" y="179539"/>
                    </a:lnTo>
                    <a:lnTo>
                      <a:pt x="82257" y="130568"/>
                    </a:lnTo>
                    <a:close/>
                  </a:path>
                  <a:path w="196215" h="179705">
                    <a:moveTo>
                      <a:pt x="183997" y="0"/>
                    </a:moveTo>
                    <a:lnTo>
                      <a:pt x="11861" y="0"/>
                    </a:lnTo>
                    <a:lnTo>
                      <a:pt x="8026" y="1612"/>
                    </a:lnTo>
                    <a:lnTo>
                      <a:pt x="1600" y="8026"/>
                    </a:lnTo>
                    <a:lnTo>
                      <a:pt x="0" y="11861"/>
                    </a:lnTo>
                    <a:lnTo>
                      <a:pt x="0" y="118706"/>
                    </a:lnTo>
                    <a:lnTo>
                      <a:pt x="1600" y="122554"/>
                    </a:lnTo>
                    <a:lnTo>
                      <a:pt x="8026" y="128955"/>
                    </a:lnTo>
                    <a:lnTo>
                      <a:pt x="11861" y="130568"/>
                    </a:lnTo>
                    <a:lnTo>
                      <a:pt x="183997" y="130568"/>
                    </a:lnTo>
                    <a:lnTo>
                      <a:pt x="187833" y="128955"/>
                    </a:lnTo>
                    <a:lnTo>
                      <a:pt x="194246" y="122554"/>
                    </a:lnTo>
                    <a:lnTo>
                      <a:pt x="195859" y="118706"/>
                    </a:lnTo>
                    <a:lnTo>
                      <a:pt x="195859" y="11861"/>
                    </a:lnTo>
                    <a:lnTo>
                      <a:pt x="194246" y="8026"/>
                    </a:lnTo>
                    <a:lnTo>
                      <a:pt x="187833" y="1612"/>
                    </a:lnTo>
                    <a:lnTo>
                      <a:pt x="183997" y="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393" name="object 15"/>
              <p:cNvSpPr/>
              <p:nvPr/>
            </p:nvSpPr>
            <p:spPr>
              <a:xfrm>
                <a:off x="2433591" y="1936798"/>
                <a:ext cx="1705793" cy="738015"/>
              </a:xfrm>
              <a:custGeom>
                <a:avLst/>
                <a:gdLst/>
                <a:ahLst/>
                <a:cxnLst/>
                <a:rect l="l" t="t" r="r" b="b"/>
                <a:pathLst>
                  <a:path w="5067934" h="2192654">
                    <a:moveTo>
                      <a:pt x="0" y="2192108"/>
                    </a:moveTo>
                    <a:lnTo>
                      <a:pt x="5067338" y="2192108"/>
                    </a:lnTo>
                    <a:lnTo>
                      <a:pt x="5067338" y="0"/>
                    </a:lnTo>
                    <a:lnTo>
                      <a:pt x="0" y="0"/>
                    </a:lnTo>
                    <a:lnTo>
                      <a:pt x="0" y="2192108"/>
                    </a:lnTo>
                    <a:close/>
                  </a:path>
                </a:pathLst>
              </a:custGeom>
              <a:solidFill>
                <a:srgbClr val="DDEFE8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394" name="object 16"/>
              <p:cNvSpPr/>
              <p:nvPr/>
            </p:nvSpPr>
            <p:spPr>
              <a:xfrm>
                <a:off x="2433591" y="2827572"/>
                <a:ext cx="534543" cy="842744"/>
              </a:xfrm>
              <a:custGeom>
                <a:avLst/>
                <a:gdLst/>
                <a:ahLst/>
                <a:cxnLst/>
                <a:rect l="l" t="t" r="r" b="b"/>
                <a:pathLst>
                  <a:path w="1588135" h="2503804">
                    <a:moveTo>
                      <a:pt x="0" y="2503728"/>
                    </a:moveTo>
                    <a:lnTo>
                      <a:pt x="1587512" y="2503728"/>
                    </a:lnTo>
                    <a:lnTo>
                      <a:pt x="1587512" y="0"/>
                    </a:lnTo>
                    <a:lnTo>
                      <a:pt x="0" y="0"/>
                    </a:lnTo>
                    <a:lnTo>
                      <a:pt x="0" y="2503728"/>
                    </a:lnTo>
                    <a:close/>
                  </a:path>
                </a:pathLst>
              </a:custGeom>
              <a:solidFill>
                <a:srgbClr val="DDEFE8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395" name="object 17"/>
              <p:cNvSpPr/>
              <p:nvPr/>
            </p:nvSpPr>
            <p:spPr>
              <a:xfrm>
                <a:off x="3019340" y="2827572"/>
                <a:ext cx="534543" cy="842744"/>
              </a:xfrm>
              <a:custGeom>
                <a:avLst/>
                <a:gdLst/>
                <a:ahLst/>
                <a:cxnLst/>
                <a:rect l="l" t="t" r="r" b="b"/>
                <a:pathLst>
                  <a:path w="1588135" h="2503804">
                    <a:moveTo>
                      <a:pt x="0" y="2503728"/>
                    </a:moveTo>
                    <a:lnTo>
                      <a:pt x="1587512" y="2503728"/>
                    </a:lnTo>
                    <a:lnTo>
                      <a:pt x="1587512" y="0"/>
                    </a:lnTo>
                    <a:lnTo>
                      <a:pt x="0" y="0"/>
                    </a:lnTo>
                    <a:lnTo>
                      <a:pt x="0" y="2503728"/>
                    </a:lnTo>
                    <a:close/>
                  </a:path>
                </a:pathLst>
              </a:custGeom>
              <a:solidFill>
                <a:srgbClr val="DDEFE8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396" name="object 18"/>
              <p:cNvSpPr/>
              <p:nvPr/>
            </p:nvSpPr>
            <p:spPr>
              <a:xfrm>
                <a:off x="3597574" y="2827572"/>
                <a:ext cx="534329" cy="842744"/>
              </a:xfrm>
              <a:custGeom>
                <a:avLst/>
                <a:gdLst/>
                <a:ahLst/>
                <a:cxnLst/>
                <a:rect l="l" t="t" r="r" b="b"/>
                <a:pathLst>
                  <a:path w="1587500" h="2503804">
                    <a:moveTo>
                      <a:pt x="0" y="2503728"/>
                    </a:moveTo>
                    <a:lnTo>
                      <a:pt x="1587512" y="2503728"/>
                    </a:lnTo>
                    <a:lnTo>
                      <a:pt x="1587512" y="0"/>
                    </a:lnTo>
                    <a:lnTo>
                      <a:pt x="0" y="0"/>
                    </a:lnTo>
                    <a:lnTo>
                      <a:pt x="0" y="2503728"/>
                    </a:lnTo>
                    <a:close/>
                  </a:path>
                </a:pathLst>
              </a:custGeom>
              <a:solidFill>
                <a:srgbClr val="DDEFE8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397" name="object 19"/>
              <p:cNvSpPr txBox="1"/>
              <p:nvPr/>
            </p:nvSpPr>
            <p:spPr>
              <a:xfrm>
                <a:off x="2433843" y="1830481"/>
                <a:ext cx="1207974" cy="9233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600" spc="15" dirty="0">
                    <a:solidFill>
                      <a:srgbClr val="3999D5"/>
                    </a:solidFill>
                    <a:latin typeface="Calibri"/>
                    <a:cs typeface="Calibri"/>
                  </a:rPr>
                  <a:t>USER</a:t>
                </a:r>
                <a:r>
                  <a:rPr sz="600" spc="-30" dirty="0">
                    <a:solidFill>
                      <a:srgbClr val="3999D5"/>
                    </a:solidFill>
                    <a:latin typeface="Calibri"/>
                    <a:cs typeface="Calibri"/>
                  </a:rPr>
                  <a:t> </a:t>
                </a:r>
                <a:r>
                  <a:rPr sz="600" spc="5" dirty="0">
                    <a:solidFill>
                      <a:srgbClr val="3999D5"/>
                    </a:solidFill>
                    <a:latin typeface="Calibri"/>
                    <a:cs typeface="Calibri"/>
                  </a:rPr>
                  <a:t>JOURNEYS</a:t>
                </a:r>
                <a:endParaRPr sz="600" dirty="0">
                  <a:latin typeface="Calibri"/>
                  <a:cs typeface="Calibri"/>
                </a:endParaRPr>
              </a:p>
            </p:txBody>
          </p:sp>
          <p:sp>
            <p:nvSpPr>
              <p:cNvPr id="398" name="object 20"/>
              <p:cNvSpPr txBox="1"/>
              <p:nvPr/>
            </p:nvSpPr>
            <p:spPr>
              <a:xfrm>
                <a:off x="3593299" y="2720177"/>
                <a:ext cx="443027" cy="9233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600" spc="35" dirty="0">
                    <a:solidFill>
                      <a:srgbClr val="3999D5"/>
                    </a:solidFill>
                    <a:latin typeface="Calibri"/>
                    <a:cs typeface="Calibri"/>
                  </a:rPr>
                  <a:t>EPICS</a:t>
                </a:r>
                <a:endParaRPr sz="600" dirty="0">
                  <a:latin typeface="Calibri"/>
                  <a:cs typeface="Calibri"/>
                </a:endParaRPr>
              </a:p>
            </p:txBody>
          </p:sp>
          <p:sp>
            <p:nvSpPr>
              <p:cNvPr id="399" name="object 21"/>
              <p:cNvSpPr txBox="1"/>
              <p:nvPr/>
            </p:nvSpPr>
            <p:spPr>
              <a:xfrm>
                <a:off x="3015078" y="2711123"/>
                <a:ext cx="396726" cy="9233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600" spc="-10" dirty="0">
                    <a:solidFill>
                      <a:srgbClr val="3999D5"/>
                    </a:solidFill>
                    <a:latin typeface="Calibri"/>
                    <a:cs typeface="Calibri"/>
                  </a:rPr>
                  <a:t>DESIGN</a:t>
                </a:r>
                <a:endParaRPr sz="600" dirty="0">
                  <a:latin typeface="Calibri"/>
                  <a:cs typeface="Calibri"/>
                </a:endParaRPr>
              </a:p>
            </p:txBody>
          </p:sp>
          <p:sp>
            <p:nvSpPr>
              <p:cNvPr id="400" name="object 22"/>
              <p:cNvSpPr txBox="1"/>
              <p:nvPr/>
            </p:nvSpPr>
            <p:spPr>
              <a:xfrm>
                <a:off x="2386467" y="2709571"/>
                <a:ext cx="522078" cy="7694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500" spc="-5" dirty="0">
                    <a:solidFill>
                      <a:srgbClr val="3999D5"/>
                    </a:solidFill>
                    <a:latin typeface="Calibri"/>
                    <a:cs typeface="Calibri"/>
                  </a:rPr>
                  <a:t>CONSTRAINTS</a:t>
                </a:r>
                <a:endParaRPr sz="500" dirty="0">
                  <a:latin typeface="Calibri"/>
                  <a:cs typeface="Calibri"/>
                </a:endParaRPr>
              </a:p>
            </p:txBody>
          </p:sp>
          <p:sp>
            <p:nvSpPr>
              <p:cNvPr id="401" name="object 23"/>
              <p:cNvSpPr txBox="1"/>
              <p:nvPr/>
            </p:nvSpPr>
            <p:spPr>
              <a:xfrm>
                <a:off x="2471442" y="1942329"/>
                <a:ext cx="1549982" cy="246221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 marR="5080" algn="just">
                  <a:lnSpc>
                    <a:spcPct val="100000"/>
                  </a:lnSpc>
                </a:pPr>
                <a:r>
                  <a:rPr sz="400" i="1" spc="6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Create </a:t>
                </a:r>
                <a:r>
                  <a:rPr sz="400" i="1" spc="8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customer </a:t>
                </a:r>
                <a:r>
                  <a:rPr sz="400" i="1" spc="6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journeys, </a:t>
                </a:r>
                <a:r>
                  <a:rPr sz="400" i="1" spc="8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storyboards </a:t>
                </a:r>
                <a:r>
                  <a:rPr sz="400" i="1" spc="6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and </a:t>
                </a:r>
                <a:r>
                  <a:rPr sz="400" i="1" spc="7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userflows </a:t>
                </a:r>
                <a:r>
                  <a:rPr sz="400" i="1" spc="9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to </a:t>
                </a:r>
                <a:r>
                  <a:rPr sz="400" i="1" spc="5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define </a:t>
                </a:r>
                <a:r>
                  <a:rPr sz="400" i="1" spc="7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how </a:t>
                </a:r>
                <a:r>
                  <a:rPr sz="400" i="1" spc="6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the  </a:t>
                </a:r>
                <a:r>
                  <a:rPr sz="400" i="1" spc="7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users </a:t>
                </a:r>
                <a:r>
                  <a:rPr sz="400" i="1" spc="3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will </a:t>
                </a:r>
                <a:r>
                  <a:rPr sz="400" i="1" spc="5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realise </a:t>
                </a:r>
                <a:r>
                  <a:rPr sz="400" i="1" spc="4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his </a:t>
                </a:r>
                <a:r>
                  <a:rPr sz="400" i="1" spc="9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or </a:t>
                </a:r>
                <a:r>
                  <a:rPr sz="400" i="1" spc="6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her </a:t>
                </a:r>
                <a:r>
                  <a:rPr sz="400" i="1" spc="7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tasks. Note </a:t>
                </a:r>
                <a:r>
                  <a:rPr sz="400" i="1" spc="6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that </a:t>
                </a:r>
                <a:r>
                  <a:rPr sz="400" i="1" spc="7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userflows </a:t>
                </a:r>
                <a:r>
                  <a:rPr sz="400" i="1" spc="6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are </a:t>
                </a:r>
                <a:r>
                  <a:rPr sz="400" i="1" spc="6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the </a:t>
                </a:r>
                <a:r>
                  <a:rPr sz="400" i="1" spc="7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minimum.  </a:t>
                </a:r>
                <a:r>
                  <a:rPr sz="400" i="1" spc="5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Use </a:t>
                </a:r>
                <a:r>
                  <a:rPr sz="400" i="1" spc="8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storyboards </a:t>
                </a:r>
                <a:r>
                  <a:rPr sz="400" i="1" spc="6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and </a:t>
                </a:r>
                <a:r>
                  <a:rPr sz="400" i="1" spc="8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customer </a:t>
                </a:r>
                <a:r>
                  <a:rPr sz="400" i="1" spc="6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journeys </a:t>
                </a:r>
                <a:r>
                  <a:rPr sz="400" i="1" spc="4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if</a:t>
                </a:r>
                <a:r>
                  <a:rPr sz="400" i="1" spc="8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 </a:t>
                </a:r>
                <a:r>
                  <a:rPr sz="400" i="1" spc="6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applicable.</a:t>
                </a:r>
                <a:endParaRPr sz="400" dirty="0">
                  <a:latin typeface="Arial Narrow"/>
                  <a:cs typeface="Arial Narrow"/>
                </a:endParaRPr>
              </a:p>
            </p:txBody>
          </p:sp>
          <p:sp>
            <p:nvSpPr>
              <p:cNvPr id="402" name="object 24"/>
              <p:cNvSpPr txBox="1"/>
              <p:nvPr/>
            </p:nvSpPr>
            <p:spPr>
              <a:xfrm>
                <a:off x="3040569" y="2827573"/>
                <a:ext cx="761250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R="212090">
                  <a:lnSpc>
                    <a:spcPct val="100000"/>
                  </a:lnSpc>
                  <a:spcBef>
                    <a:spcPts val="740"/>
                  </a:spcBef>
                </a:pPr>
                <a:r>
                  <a:rPr sz="300" i="1" spc="4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Minimal </a:t>
                </a:r>
                <a:r>
                  <a:rPr sz="300" i="1" spc="5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design </a:t>
                </a:r>
                <a:r>
                  <a:rPr sz="300" i="1" spc="6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of </a:t>
                </a:r>
                <a:r>
                  <a:rPr sz="300" i="1" spc="5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the  </a:t>
                </a:r>
                <a:r>
                  <a:rPr sz="300" i="1" spc="5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application, </a:t>
                </a:r>
                <a:r>
                  <a:rPr sz="300" i="1" spc="5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taking  </a:t>
                </a:r>
                <a:r>
                  <a:rPr sz="300" i="1" spc="6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emergent </a:t>
                </a:r>
                <a:r>
                  <a:rPr sz="300" i="1" spc="5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design</a:t>
                </a:r>
                <a:r>
                  <a:rPr sz="300" i="1" spc="2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 </a:t>
                </a:r>
                <a:r>
                  <a:rPr sz="300" i="1" spc="5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needs  </a:t>
                </a:r>
                <a:r>
                  <a:rPr sz="300" i="1" spc="5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into </a:t>
                </a:r>
                <a:r>
                  <a:rPr sz="300" i="1" spc="5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consideration:  Wireframes, </a:t>
                </a:r>
                <a:r>
                  <a:rPr sz="300" i="1" spc="6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Sitemap,  </a:t>
                </a:r>
                <a:r>
                  <a:rPr sz="300" i="1" spc="3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Guidelines</a:t>
                </a:r>
                <a:r>
                  <a:rPr sz="300" i="1" spc="-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 </a:t>
                </a:r>
                <a:r>
                  <a:rPr sz="300" i="1" spc="7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etc.</a:t>
                </a:r>
                <a:endParaRPr sz="300" dirty="0">
                  <a:latin typeface="Arial Narrow"/>
                  <a:cs typeface="Arial Narrow"/>
                </a:endParaRPr>
              </a:p>
            </p:txBody>
          </p:sp>
          <p:sp>
            <p:nvSpPr>
              <p:cNvPr id="403" name="object 25"/>
              <p:cNvSpPr/>
              <p:nvPr/>
            </p:nvSpPr>
            <p:spPr>
              <a:xfrm>
                <a:off x="4003673" y="1783771"/>
                <a:ext cx="128239" cy="114346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39725">
                    <a:moveTo>
                      <a:pt x="95237" y="0"/>
                    </a:moveTo>
                    <a:lnTo>
                      <a:pt x="58164" y="7485"/>
                    </a:lnTo>
                    <a:lnTo>
                      <a:pt x="27892" y="27898"/>
                    </a:lnTo>
                    <a:lnTo>
                      <a:pt x="7483" y="58175"/>
                    </a:lnTo>
                    <a:lnTo>
                      <a:pt x="0" y="95250"/>
                    </a:lnTo>
                    <a:lnTo>
                      <a:pt x="0" y="98577"/>
                    </a:lnTo>
                    <a:lnTo>
                      <a:pt x="14322" y="150548"/>
                    </a:lnTo>
                    <a:lnTo>
                      <a:pt x="42742" y="193022"/>
                    </a:lnTo>
                    <a:lnTo>
                      <a:pt x="79669" y="231910"/>
                    </a:lnTo>
                    <a:lnTo>
                      <a:pt x="119005" y="266595"/>
                    </a:lnTo>
                    <a:lnTo>
                      <a:pt x="154652" y="296459"/>
                    </a:lnTo>
                    <a:lnTo>
                      <a:pt x="180512" y="320884"/>
                    </a:lnTo>
                    <a:lnTo>
                      <a:pt x="190487" y="339255"/>
                    </a:lnTo>
                    <a:lnTo>
                      <a:pt x="200463" y="320884"/>
                    </a:lnTo>
                    <a:lnTo>
                      <a:pt x="226324" y="296459"/>
                    </a:lnTo>
                    <a:lnTo>
                      <a:pt x="261974" y="266595"/>
                    </a:lnTo>
                    <a:lnTo>
                      <a:pt x="301313" y="231910"/>
                    </a:lnTo>
                    <a:lnTo>
                      <a:pt x="338242" y="193022"/>
                    </a:lnTo>
                    <a:lnTo>
                      <a:pt x="366663" y="150548"/>
                    </a:lnTo>
                    <a:lnTo>
                      <a:pt x="380479" y="105105"/>
                    </a:lnTo>
                    <a:lnTo>
                      <a:pt x="380987" y="98577"/>
                    </a:lnTo>
                    <a:lnTo>
                      <a:pt x="380987" y="95250"/>
                    </a:lnTo>
                    <a:lnTo>
                      <a:pt x="190487" y="95250"/>
                    </a:lnTo>
                    <a:lnTo>
                      <a:pt x="183003" y="58175"/>
                    </a:lnTo>
                    <a:lnTo>
                      <a:pt x="162593" y="27898"/>
                    </a:lnTo>
                    <a:lnTo>
                      <a:pt x="132317" y="7485"/>
                    </a:lnTo>
                    <a:lnTo>
                      <a:pt x="95237" y="0"/>
                    </a:lnTo>
                    <a:close/>
                  </a:path>
                  <a:path w="381000" h="339725">
                    <a:moveTo>
                      <a:pt x="285737" y="0"/>
                    </a:moveTo>
                    <a:lnTo>
                      <a:pt x="248662" y="7485"/>
                    </a:lnTo>
                    <a:lnTo>
                      <a:pt x="218386" y="27898"/>
                    </a:lnTo>
                    <a:lnTo>
                      <a:pt x="197972" y="58175"/>
                    </a:lnTo>
                    <a:lnTo>
                      <a:pt x="190487" y="95250"/>
                    </a:lnTo>
                    <a:lnTo>
                      <a:pt x="380987" y="95250"/>
                    </a:lnTo>
                    <a:lnTo>
                      <a:pt x="373501" y="58175"/>
                    </a:lnTo>
                    <a:lnTo>
                      <a:pt x="353088" y="27898"/>
                    </a:lnTo>
                    <a:lnTo>
                      <a:pt x="322812" y="7485"/>
                    </a:lnTo>
                    <a:lnTo>
                      <a:pt x="285737" y="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04" name="object 29"/>
              <p:cNvSpPr/>
              <p:nvPr/>
            </p:nvSpPr>
            <p:spPr>
              <a:xfrm>
                <a:off x="1620094" y="3056953"/>
                <a:ext cx="399037" cy="259684"/>
              </a:xfrm>
              <a:custGeom>
                <a:avLst/>
                <a:gdLst/>
                <a:ahLst/>
                <a:cxnLst/>
                <a:rect l="l" t="t" r="r" b="b"/>
                <a:pathLst>
                  <a:path w="1185545" h="771525">
                    <a:moveTo>
                      <a:pt x="1185329" y="771283"/>
                    </a:moveTo>
                    <a:lnTo>
                      <a:pt x="0" y="771283"/>
                    </a:lnTo>
                    <a:lnTo>
                      <a:pt x="0" y="0"/>
                    </a:lnTo>
                    <a:lnTo>
                      <a:pt x="1185329" y="0"/>
                    </a:lnTo>
                    <a:lnTo>
                      <a:pt x="1185329" y="77128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05" name="object 30"/>
              <p:cNvSpPr/>
              <p:nvPr/>
            </p:nvSpPr>
            <p:spPr>
              <a:xfrm>
                <a:off x="1620094" y="3056953"/>
                <a:ext cx="399037" cy="259684"/>
              </a:xfrm>
              <a:custGeom>
                <a:avLst/>
                <a:gdLst/>
                <a:ahLst/>
                <a:cxnLst/>
                <a:rect l="l" t="t" r="r" b="b"/>
                <a:pathLst>
                  <a:path w="1185545" h="771525">
                    <a:moveTo>
                      <a:pt x="1185329" y="771283"/>
                    </a:moveTo>
                    <a:lnTo>
                      <a:pt x="0" y="771283"/>
                    </a:lnTo>
                    <a:lnTo>
                      <a:pt x="0" y="0"/>
                    </a:lnTo>
                    <a:lnTo>
                      <a:pt x="1185329" y="0"/>
                    </a:lnTo>
                    <a:lnTo>
                      <a:pt x="1185329" y="771283"/>
                    </a:lnTo>
                    <a:close/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06" name="object 31"/>
              <p:cNvSpPr/>
              <p:nvPr/>
            </p:nvSpPr>
            <p:spPr>
              <a:xfrm>
                <a:off x="1774155" y="3069448"/>
                <a:ext cx="0" cy="117339"/>
              </a:xfrm>
              <a:custGeom>
                <a:avLst/>
                <a:gdLst/>
                <a:ahLst/>
                <a:cxnLst/>
                <a:rect l="l" t="t" r="r" b="b"/>
                <a:pathLst>
                  <a:path h="348614">
                    <a:moveTo>
                      <a:pt x="0" y="0"/>
                    </a:moveTo>
                    <a:lnTo>
                      <a:pt x="0" y="348513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07" name="object 32"/>
              <p:cNvSpPr/>
              <p:nvPr/>
            </p:nvSpPr>
            <p:spPr>
              <a:xfrm>
                <a:off x="1784694" y="3185398"/>
                <a:ext cx="212663" cy="0"/>
              </a:xfrm>
              <a:custGeom>
                <a:avLst/>
                <a:gdLst/>
                <a:ahLst/>
                <a:cxnLst/>
                <a:rect l="l" t="t" r="r" b="b"/>
                <a:pathLst>
                  <a:path w="631825">
                    <a:moveTo>
                      <a:pt x="0" y="0"/>
                    </a:moveTo>
                    <a:lnTo>
                      <a:pt x="631825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08" name="object 33"/>
              <p:cNvSpPr/>
              <p:nvPr/>
            </p:nvSpPr>
            <p:spPr>
              <a:xfrm>
                <a:off x="1636149" y="3069448"/>
                <a:ext cx="121827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361950" h="260350">
                    <a:moveTo>
                      <a:pt x="361950" y="260350"/>
                    </a:moveTo>
                    <a:lnTo>
                      <a:pt x="0" y="260350"/>
                    </a:lnTo>
                    <a:lnTo>
                      <a:pt x="0" y="0"/>
                    </a:lnTo>
                    <a:lnTo>
                      <a:pt x="361950" y="0"/>
                    </a:lnTo>
                    <a:lnTo>
                      <a:pt x="361950" y="26035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09" name="object 34"/>
              <p:cNvSpPr/>
              <p:nvPr/>
            </p:nvSpPr>
            <p:spPr>
              <a:xfrm>
                <a:off x="1665384" y="3080528"/>
                <a:ext cx="63478" cy="65616"/>
              </a:xfrm>
              <a:custGeom>
                <a:avLst/>
                <a:gdLst/>
                <a:ahLst/>
                <a:cxnLst/>
                <a:rect l="l" t="t" r="r" b="b"/>
                <a:pathLst>
                  <a:path w="188595" h="194945">
                    <a:moveTo>
                      <a:pt x="94119" y="0"/>
                    </a:moveTo>
                    <a:lnTo>
                      <a:pt x="72136" y="4438"/>
                    </a:lnTo>
                    <a:lnTo>
                      <a:pt x="54184" y="16541"/>
                    </a:lnTo>
                    <a:lnTo>
                      <a:pt x="42081" y="34493"/>
                    </a:lnTo>
                    <a:lnTo>
                      <a:pt x="37642" y="56476"/>
                    </a:lnTo>
                    <a:lnTo>
                      <a:pt x="39635" y="71366"/>
                    </a:lnTo>
                    <a:lnTo>
                      <a:pt x="45256" y="84753"/>
                    </a:lnTo>
                    <a:lnTo>
                      <a:pt x="53973" y="96121"/>
                    </a:lnTo>
                    <a:lnTo>
                      <a:pt x="65252" y="104952"/>
                    </a:lnTo>
                    <a:lnTo>
                      <a:pt x="39090" y="118198"/>
                    </a:lnTo>
                    <a:lnTo>
                      <a:pt x="18434" y="138595"/>
                    </a:lnTo>
                    <a:lnTo>
                      <a:pt x="4873" y="164563"/>
                    </a:lnTo>
                    <a:lnTo>
                      <a:pt x="0" y="194525"/>
                    </a:lnTo>
                    <a:lnTo>
                      <a:pt x="188239" y="194525"/>
                    </a:lnTo>
                    <a:lnTo>
                      <a:pt x="183367" y="164563"/>
                    </a:lnTo>
                    <a:lnTo>
                      <a:pt x="169810" y="138595"/>
                    </a:lnTo>
                    <a:lnTo>
                      <a:pt x="149154" y="118198"/>
                    </a:lnTo>
                    <a:lnTo>
                      <a:pt x="122986" y="104952"/>
                    </a:lnTo>
                    <a:lnTo>
                      <a:pt x="134265" y="96121"/>
                    </a:lnTo>
                    <a:lnTo>
                      <a:pt x="142982" y="84753"/>
                    </a:lnTo>
                    <a:lnTo>
                      <a:pt x="148604" y="71366"/>
                    </a:lnTo>
                    <a:lnTo>
                      <a:pt x="150596" y="56476"/>
                    </a:lnTo>
                    <a:lnTo>
                      <a:pt x="146158" y="34493"/>
                    </a:lnTo>
                    <a:lnTo>
                      <a:pt x="134054" y="16541"/>
                    </a:lnTo>
                    <a:lnTo>
                      <a:pt x="116103" y="4438"/>
                    </a:lnTo>
                    <a:lnTo>
                      <a:pt x="9411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10" name="object 35"/>
              <p:cNvSpPr/>
              <p:nvPr/>
            </p:nvSpPr>
            <p:spPr>
              <a:xfrm>
                <a:off x="1636151" y="3179520"/>
                <a:ext cx="927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5590">
                    <a:moveTo>
                      <a:pt x="0" y="0"/>
                    </a:moveTo>
                    <a:lnTo>
                      <a:pt x="275094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11" name="object 36"/>
              <p:cNvSpPr/>
              <p:nvPr/>
            </p:nvSpPr>
            <p:spPr>
              <a:xfrm>
                <a:off x="1636151" y="3205168"/>
                <a:ext cx="72241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4629">
                    <a:moveTo>
                      <a:pt x="0" y="0"/>
                    </a:moveTo>
                    <a:lnTo>
                      <a:pt x="214223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12" name="object 37"/>
              <p:cNvSpPr/>
              <p:nvPr/>
            </p:nvSpPr>
            <p:spPr>
              <a:xfrm>
                <a:off x="1636151" y="3230815"/>
                <a:ext cx="463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7795">
                    <a:moveTo>
                      <a:pt x="0" y="0"/>
                    </a:moveTo>
                    <a:lnTo>
                      <a:pt x="137553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13" name="object 38"/>
              <p:cNvSpPr/>
              <p:nvPr/>
            </p:nvSpPr>
            <p:spPr>
              <a:xfrm>
                <a:off x="1793530" y="3080468"/>
                <a:ext cx="79936" cy="0"/>
              </a:xfrm>
              <a:custGeom>
                <a:avLst/>
                <a:gdLst/>
                <a:ahLst/>
                <a:cxnLst/>
                <a:rect l="l" t="t" r="r" b="b"/>
                <a:pathLst>
                  <a:path w="237490">
                    <a:moveTo>
                      <a:pt x="0" y="0"/>
                    </a:moveTo>
                    <a:lnTo>
                      <a:pt x="237274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14" name="object 39"/>
              <p:cNvSpPr/>
              <p:nvPr/>
            </p:nvSpPr>
            <p:spPr>
              <a:xfrm>
                <a:off x="1793530" y="3106116"/>
                <a:ext cx="62196" cy="0"/>
              </a:xfrm>
              <a:custGeom>
                <a:avLst/>
                <a:gdLst/>
                <a:ahLst/>
                <a:cxnLst/>
                <a:rect l="l" t="t" r="r" b="b"/>
                <a:pathLst>
                  <a:path w="184784">
                    <a:moveTo>
                      <a:pt x="0" y="0"/>
                    </a:moveTo>
                    <a:lnTo>
                      <a:pt x="184772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15" name="object 40"/>
              <p:cNvSpPr/>
              <p:nvPr/>
            </p:nvSpPr>
            <p:spPr>
              <a:xfrm>
                <a:off x="1793530" y="3131759"/>
                <a:ext cx="3996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8744">
                    <a:moveTo>
                      <a:pt x="0" y="0"/>
                    </a:moveTo>
                    <a:lnTo>
                      <a:pt x="118643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16" name="object 41"/>
              <p:cNvSpPr/>
              <p:nvPr/>
            </p:nvSpPr>
            <p:spPr>
              <a:xfrm>
                <a:off x="1903643" y="3080468"/>
                <a:ext cx="79936" cy="0"/>
              </a:xfrm>
              <a:custGeom>
                <a:avLst/>
                <a:gdLst/>
                <a:ahLst/>
                <a:cxnLst/>
                <a:rect l="l" t="t" r="r" b="b"/>
                <a:pathLst>
                  <a:path w="237490">
                    <a:moveTo>
                      <a:pt x="0" y="0"/>
                    </a:moveTo>
                    <a:lnTo>
                      <a:pt x="237274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17" name="object 42"/>
              <p:cNvSpPr/>
              <p:nvPr/>
            </p:nvSpPr>
            <p:spPr>
              <a:xfrm>
                <a:off x="1903643" y="3106116"/>
                <a:ext cx="62196" cy="0"/>
              </a:xfrm>
              <a:custGeom>
                <a:avLst/>
                <a:gdLst/>
                <a:ahLst/>
                <a:cxnLst/>
                <a:rect l="l" t="t" r="r" b="b"/>
                <a:pathLst>
                  <a:path w="184784">
                    <a:moveTo>
                      <a:pt x="0" y="0"/>
                    </a:moveTo>
                    <a:lnTo>
                      <a:pt x="184772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18" name="object 43"/>
              <p:cNvSpPr/>
              <p:nvPr/>
            </p:nvSpPr>
            <p:spPr>
              <a:xfrm>
                <a:off x="1903643" y="3131759"/>
                <a:ext cx="3996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8744">
                    <a:moveTo>
                      <a:pt x="0" y="0"/>
                    </a:moveTo>
                    <a:lnTo>
                      <a:pt x="118643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19" name="object 44"/>
              <p:cNvSpPr/>
              <p:nvPr/>
            </p:nvSpPr>
            <p:spPr>
              <a:xfrm>
                <a:off x="1748094" y="3186753"/>
                <a:ext cx="399037" cy="259684"/>
              </a:xfrm>
              <a:custGeom>
                <a:avLst/>
                <a:gdLst/>
                <a:ahLst/>
                <a:cxnLst/>
                <a:rect l="l" t="t" r="r" b="b"/>
                <a:pathLst>
                  <a:path w="1185545" h="771525">
                    <a:moveTo>
                      <a:pt x="1185329" y="771283"/>
                    </a:moveTo>
                    <a:lnTo>
                      <a:pt x="0" y="771283"/>
                    </a:lnTo>
                    <a:lnTo>
                      <a:pt x="0" y="0"/>
                    </a:lnTo>
                    <a:lnTo>
                      <a:pt x="1185329" y="0"/>
                    </a:lnTo>
                    <a:lnTo>
                      <a:pt x="1185329" y="77128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20" name="object 45"/>
              <p:cNvSpPr/>
              <p:nvPr/>
            </p:nvSpPr>
            <p:spPr>
              <a:xfrm>
                <a:off x="1748094" y="3186753"/>
                <a:ext cx="399037" cy="259684"/>
              </a:xfrm>
              <a:custGeom>
                <a:avLst/>
                <a:gdLst/>
                <a:ahLst/>
                <a:cxnLst/>
                <a:rect l="l" t="t" r="r" b="b"/>
                <a:pathLst>
                  <a:path w="1185545" h="771525">
                    <a:moveTo>
                      <a:pt x="1185329" y="771283"/>
                    </a:moveTo>
                    <a:lnTo>
                      <a:pt x="0" y="771283"/>
                    </a:lnTo>
                    <a:lnTo>
                      <a:pt x="0" y="0"/>
                    </a:lnTo>
                    <a:lnTo>
                      <a:pt x="1185329" y="0"/>
                    </a:lnTo>
                    <a:lnTo>
                      <a:pt x="1185329" y="771283"/>
                    </a:lnTo>
                    <a:close/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21" name="object 46"/>
              <p:cNvSpPr/>
              <p:nvPr/>
            </p:nvSpPr>
            <p:spPr>
              <a:xfrm>
                <a:off x="1902153" y="3199252"/>
                <a:ext cx="0" cy="117339"/>
              </a:xfrm>
              <a:custGeom>
                <a:avLst/>
                <a:gdLst/>
                <a:ahLst/>
                <a:cxnLst/>
                <a:rect l="l" t="t" r="r" b="b"/>
                <a:pathLst>
                  <a:path h="348614">
                    <a:moveTo>
                      <a:pt x="0" y="0"/>
                    </a:moveTo>
                    <a:lnTo>
                      <a:pt x="0" y="348513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22" name="object 47"/>
              <p:cNvSpPr/>
              <p:nvPr/>
            </p:nvSpPr>
            <p:spPr>
              <a:xfrm>
                <a:off x="1912693" y="3315201"/>
                <a:ext cx="212663" cy="0"/>
              </a:xfrm>
              <a:custGeom>
                <a:avLst/>
                <a:gdLst/>
                <a:ahLst/>
                <a:cxnLst/>
                <a:rect l="l" t="t" r="r" b="b"/>
                <a:pathLst>
                  <a:path w="631825">
                    <a:moveTo>
                      <a:pt x="0" y="0"/>
                    </a:moveTo>
                    <a:lnTo>
                      <a:pt x="631825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23" name="object 48"/>
              <p:cNvSpPr/>
              <p:nvPr/>
            </p:nvSpPr>
            <p:spPr>
              <a:xfrm>
                <a:off x="1764149" y="3199252"/>
                <a:ext cx="121827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361950" h="260350">
                    <a:moveTo>
                      <a:pt x="361950" y="260349"/>
                    </a:moveTo>
                    <a:lnTo>
                      <a:pt x="0" y="260349"/>
                    </a:lnTo>
                    <a:lnTo>
                      <a:pt x="0" y="0"/>
                    </a:lnTo>
                    <a:lnTo>
                      <a:pt x="361950" y="0"/>
                    </a:lnTo>
                    <a:lnTo>
                      <a:pt x="361950" y="260349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24" name="object 49"/>
              <p:cNvSpPr/>
              <p:nvPr/>
            </p:nvSpPr>
            <p:spPr>
              <a:xfrm>
                <a:off x="1793383" y="3210327"/>
                <a:ext cx="63478" cy="65616"/>
              </a:xfrm>
              <a:custGeom>
                <a:avLst/>
                <a:gdLst/>
                <a:ahLst/>
                <a:cxnLst/>
                <a:rect l="l" t="t" r="r" b="b"/>
                <a:pathLst>
                  <a:path w="188594" h="194945">
                    <a:moveTo>
                      <a:pt x="94119" y="0"/>
                    </a:moveTo>
                    <a:lnTo>
                      <a:pt x="72136" y="4438"/>
                    </a:lnTo>
                    <a:lnTo>
                      <a:pt x="54184" y="16541"/>
                    </a:lnTo>
                    <a:lnTo>
                      <a:pt x="42081" y="34493"/>
                    </a:lnTo>
                    <a:lnTo>
                      <a:pt x="37642" y="56476"/>
                    </a:lnTo>
                    <a:lnTo>
                      <a:pt x="39635" y="71366"/>
                    </a:lnTo>
                    <a:lnTo>
                      <a:pt x="45256" y="84753"/>
                    </a:lnTo>
                    <a:lnTo>
                      <a:pt x="53973" y="96121"/>
                    </a:lnTo>
                    <a:lnTo>
                      <a:pt x="65252" y="104952"/>
                    </a:lnTo>
                    <a:lnTo>
                      <a:pt x="39090" y="118198"/>
                    </a:lnTo>
                    <a:lnTo>
                      <a:pt x="18434" y="138595"/>
                    </a:lnTo>
                    <a:lnTo>
                      <a:pt x="4873" y="164563"/>
                    </a:lnTo>
                    <a:lnTo>
                      <a:pt x="0" y="194525"/>
                    </a:lnTo>
                    <a:lnTo>
                      <a:pt x="188239" y="194525"/>
                    </a:lnTo>
                    <a:lnTo>
                      <a:pt x="183367" y="164563"/>
                    </a:lnTo>
                    <a:lnTo>
                      <a:pt x="169810" y="138595"/>
                    </a:lnTo>
                    <a:lnTo>
                      <a:pt x="149154" y="118198"/>
                    </a:lnTo>
                    <a:lnTo>
                      <a:pt x="122986" y="104952"/>
                    </a:lnTo>
                    <a:lnTo>
                      <a:pt x="134265" y="96121"/>
                    </a:lnTo>
                    <a:lnTo>
                      <a:pt x="142982" y="84753"/>
                    </a:lnTo>
                    <a:lnTo>
                      <a:pt x="148604" y="71366"/>
                    </a:lnTo>
                    <a:lnTo>
                      <a:pt x="150596" y="56476"/>
                    </a:lnTo>
                    <a:lnTo>
                      <a:pt x="146158" y="34493"/>
                    </a:lnTo>
                    <a:lnTo>
                      <a:pt x="134054" y="16541"/>
                    </a:lnTo>
                    <a:lnTo>
                      <a:pt x="116103" y="4438"/>
                    </a:lnTo>
                    <a:lnTo>
                      <a:pt x="9411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25" name="object 50"/>
              <p:cNvSpPr/>
              <p:nvPr/>
            </p:nvSpPr>
            <p:spPr>
              <a:xfrm>
                <a:off x="1764149" y="3309323"/>
                <a:ext cx="927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5590">
                    <a:moveTo>
                      <a:pt x="0" y="0"/>
                    </a:moveTo>
                    <a:lnTo>
                      <a:pt x="275094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26" name="object 51"/>
              <p:cNvSpPr/>
              <p:nvPr/>
            </p:nvSpPr>
            <p:spPr>
              <a:xfrm>
                <a:off x="1764149" y="3334971"/>
                <a:ext cx="72241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4630">
                    <a:moveTo>
                      <a:pt x="0" y="0"/>
                    </a:moveTo>
                    <a:lnTo>
                      <a:pt x="214223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27" name="object 52"/>
              <p:cNvSpPr/>
              <p:nvPr/>
            </p:nvSpPr>
            <p:spPr>
              <a:xfrm>
                <a:off x="1764149" y="3360619"/>
                <a:ext cx="463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7794">
                    <a:moveTo>
                      <a:pt x="0" y="0"/>
                    </a:moveTo>
                    <a:lnTo>
                      <a:pt x="137553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28" name="object 53"/>
              <p:cNvSpPr/>
              <p:nvPr/>
            </p:nvSpPr>
            <p:spPr>
              <a:xfrm>
                <a:off x="1921528" y="3210268"/>
                <a:ext cx="79936" cy="0"/>
              </a:xfrm>
              <a:custGeom>
                <a:avLst/>
                <a:gdLst/>
                <a:ahLst/>
                <a:cxnLst/>
                <a:rect l="l" t="t" r="r" b="b"/>
                <a:pathLst>
                  <a:path w="237490">
                    <a:moveTo>
                      <a:pt x="0" y="0"/>
                    </a:moveTo>
                    <a:lnTo>
                      <a:pt x="237274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29" name="object 54"/>
              <p:cNvSpPr/>
              <p:nvPr/>
            </p:nvSpPr>
            <p:spPr>
              <a:xfrm>
                <a:off x="1921528" y="3235915"/>
                <a:ext cx="62196" cy="0"/>
              </a:xfrm>
              <a:custGeom>
                <a:avLst/>
                <a:gdLst/>
                <a:ahLst/>
                <a:cxnLst/>
                <a:rect l="l" t="t" r="r" b="b"/>
                <a:pathLst>
                  <a:path w="184784">
                    <a:moveTo>
                      <a:pt x="0" y="0"/>
                    </a:moveTo>
                    <a:lnTo>
                      <a:pt x="184772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30" name="object 55"/>
              <p:cNvSpPr/>
              <p:nvPr/>
            </p:nvSpPr>
            <p:spPr>
              <a:xfrm>
                <a:off x="1921528" y="3261563"/>
                <a:ext cx="3996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8744">
                    <a:moveTo>
                      <a:pt x="0" y="0"/>
                    </a:moveTo>
                    <a:lnTo>
                      <a:pt x="118643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31" name="object 56"/>
              <p:cNvSpPr/>
              <p:nvPr/>
            </p:nvSpPr>
            <p:spPr>
              <a:xfrm>
                <a:off x="2031643" y="3210268"/>
                <a:ext cx="79936" cy="0"/>
              </a:xfrm>
              <a:custGeom>
                <a:avLst/>
                <a:gdLst/>
                <a:ahLst/>
                <a:cxnLst/>
                <a:rect l="l" t="t" r="r" b="b"/>
                <a:pathLst>
                  <a:path w="237489">
                    <a:moveTo>
                      <a:pt x="0" y="0"/>
                    </a:moveTo>
                    <a:lnTo>
                      <a:pt x="237274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32" name="object 57"/>
              <p:cNvSpPr/>
              <p:nvPr/>
            </p:nvSpPr>
            <p:spPr>
              <a:xfrm>
                <a:off x="2031643" y="3235915"/>
                <a:ext cx="62196" cy="0"/>
              </a:xfrm>
              <a:custGeom>
                <a:avLst/>
                <a:gdLst/>
                <a:ahLst/>
                <a:cxnLst/>
                <a:rect l="l" t="t" r="r" b="b"/>
                <a:pathLst>
                  <a:path w="184785">
                    <a:moveTo>
                      <a:pt x="0" y="0"/>
                    </a:moveTo>
                    <a:lnTo>
                      <a:pt x="184772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33" name="object 58"/>
              <p:cNvSpPr/>
              <p:nvPr/>
            </p:nvSpPr>
            <p:spPr>
              <a:xfrm>
                <a:off x="2031643" y="3261563"/>
                <a:ext cx="3996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8744">
                    <a:moveTo>
                      <a:pt x="0" y="0"/>
                    </a:moveTo>
                    <a:lnTo>
                      <a:pt x="118643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34" name="object 59"/>
              <p:cNvSpPr/>
              <p:nvPr/>
            </p:nvSpPr>
            <p:spPr>
              <a:xfrm>
                <a:off x="1881902" y="3316556"/>
                <a:ext cx="399037" cy="259684"/>
              </a:xfrm>
              <a:custGeom>
                <a:avLst/>
                <a:gdLst/>
                <a:ahLst/>
                <a:cxnLst/>
                <a:rect l="l" t="t" r="r" b="b"/>
                <a:pathLst>
                  <a:path w="1185545" h="771525">
                    <a:moveTo>
                      <a:pt x="1185329" y="771283"/>
                    </a:moveTo>
                    <a:lnTo>
                      <a:pt x="0" y="771283"/>
                    </a:lnTo>
                    <a:lnTo>
                      <a:pt x="0" y="0"/>
                    </a:lnTo>
                    <a:lnTo>
                      <a:pt x="1185329" y="0"/>
                    </a:lnTo>
                    <a:lnTo>
                      <a:pt x="1185329" y="77128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35" name="object 60"/>
              <p:cNvSpPr/>
              <p:nvPr/>
            </p:nvSpPr>
            <p:spPr>
              <a:xfrm>
                <a:off x="1881902" y="3316556"/>
                <a:ext cx="399037" cy="259684"/>
              </a:xfrm>
              <a:custGeom>
                <a:avLst/>
                <a:gdLst/>
                <a:ahLst/>
                <a:cxnLst/>
                <a:rect l="l" t="t" r="r" b="b"/>
                <a:pathLst>
                  <a:path w="1185545" h="771525">
                    <a:moveTo>
                      <a:pt x="1185329" y="771283"/>
                    </a:moveTo>
                    <a:lnTo>
                      <a:pt x="0" y="771283"/>
                    </a:lnTo>
                    <a:lnTo>
                      <a:pt x="0" y="0"/>
                    </a:lnTo>
                    <a:lnTo>
                      <a:pt x="1185329" y="0"/>
                    </a:lnTo>
                    <a:lnTo>
                      <a:pt x="1185329" y="771283"/>
                    </a:lnTo>
                    <a:close/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36" name="object 61"/>
              <p:cNvSpPr/>
              <p:nvPr/>
            </p:nvSpPr>
            <p:spPr>
              <a:xfrm>
                <a:off x="2035965" y="3329051"/>
                <a:ext cx="0" cy="231899"/>
              </a:xfrm>
              <a:custGeom>
                <a:avLst/>
                <a:gdLst/>
                <a:ahLst/>
                <a:cxnLst/>
                <a:rect l="l" t="t" r="r" b="b"/>
                <a:pathLst>
                  <a:path h="688975">
                    <a:moveTo>
                      <a:pt x="0" y="0"/>
                    </a:moveTo>
                    <a:lnTo>
                      <a:pt x="0" y="688975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37" name="object 62"/>
              <p:cNvSpPr/>
              <p:nvPr/>
            </p:nvSpPr>
            <p:spPr>
              <a:xfrm>
                <a:off x="2046502" y="3445000"/>
                <a:ext cx="212663" cy="0"/>
              </a:xfrm>
              <a:custGeom>
                <a:avLst/>
                <a:gdLst/>
                <a:ahLst/>
                <a:cxnLst/>
                <a:rect l="l" t="t" r="r" b="b"/>
                <a:pathLst>
                  <a:path w="631825">
                    <a:moveTo>
                      <a:pt x="0" y="0"/>
                    </a:moveTo>
                    <a:lnTo>
                      <a:pt x="631825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38" name="object 63"/>
              <p:cNvSpPr/>
              <p:nvPr/>
            </p:nvSpPr>
            <p:spPr>
              <a:xfrm>
                <a:off x="1897962" y="3329051"/>
                <a:ext cx="121827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361950" h="260350">
                    <a:moveTo>
                      <a:pt x="361950" y="260350"/>
                    </a:moveTo>
                    <a:lnTo>
                      <a:pt x="0" y="260350"/>
                    </a:lnTo>
                    <a:lnTo>
                      <a:pt x="0" y="0"/>
                    </a:lnTo>
                    <a:lnTo>
                      <a:pt x="361950" y="0"/>
                    </a:lnTo>
                    <a:lnTo>
                      <a:pt x="361950" y="26035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39" name="object 64"/>
              <p:cNvSpPr/>
              <p:nvPr/>
            </p:nvSpPr>
            <p:spPr>
              <a:xfrm>
                <a:off x="1927192" y="3340127"/>
                <a:ext cx="63478" cy="65616"/>
              </a:xfrm>
              <a:custGeom>
                <a:avLst/>
                <a:gdLst/>
                <a:ahLst/>
                <a:cxnLst/>
                <a:rect l="l" t="t" r="r" b="b"/>
                <a:pathLst>
                  <a:path w="188594" h="194945">
                    <a:moveTo>
                      <a:pt x="94119" y="0"/>
                    </a:moveTo>
                    <a:lnTo>
                      <a:pt x="72138" y="4438"/>
                    </a:lnTo>
                    <a:lnTo>
                      <a:pt x="54190" y="16541"/>
                    </a:lnTo>
                    <a:lnTo>
                      <a:pt x="42091" y="34493"/>
                    </a:lnTo>
                    <a:lnTo>
                      <a:pt x="37655" y="56476"/>
                    </a:lnTo>
                    <a:lnTo>
                      <a:pt x="39645" y="71366"/>
                    </a:lnTo>
                    <a:lnTo>
                      <a:pt x="45262" y="84753"/>
                    </a:lnTo>
                    <a:lnTo>
                      <a:pt x="53975" y="96121"/>
                    </a:lnTo>
                    <a:lnTo>
                      <a:pt x="65252" y="104952"/>
                    </a:lnTo>
                    <a:lnTo>
                      <a:pt x="39090" y="118198"/>
                    </a:lnTo>
                    <a:lnTo>
                      <a:pt x="18434" y="138595"/>
                    </a:lnTo>
                    <a:lnTo>
                      <a:pt x="4873" y="164563"/>
                    </a:lnTo>
                    <a:lnTo>
                      <a:pt x="0" y="194525"/>
                    </a:lnTo>
                    <a:lnTo>
                      <a:pt x="188239" y="194525"/>
                    </a:lnTo>
                    <a:lnTo>
                      <a:pt x="183367" y="164563"/>
                    </a:lnTo>
                    <a:lnTo>
                      <a:pt x="169810" y="138595"/>
                    </a:lnTo>
                    <a:lnTo>
                      <a:pt x="149154" y="118198"/>
                    </a:lnTo>
                    <a:lnTo>
                      <a:pt x="122986" y="104952"/>
                    </a:lnTo>
                    <a:lnTo>
                      <a:pt x="134265" y="96121"/>
                    </a:lnTo>
                    <a:lnTo>
                      <a:pt x="142982" y="84753"/>
                    </a:lnTo>
                    <a:lnTo>
                      <a:pt x="148604" y="71366"/>
                    </a:lnTo>
                    <a:lnTo>
                      <a:pt x="150596" y="56476"/>
                    </a:lnTo>
                    <a:lnTo>
                      <a:pt x="146158" y="34493"/>
                    </a:lnTo>
                    <a:lnTo>
                      <a:pt x="134054" y="16541"/>
                    </a:lnTo>
                    <a:lnTo>
                      <a:pt x="116103" y="4438"/>
                    </a:lnTo>
                    <a:lnTo>
                      <a:pt x="9411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40" name="object 65"/>
              <p:cNvSpPr/>
              <p:nvPr/>
            </p:nvSpPr>
            <p:spPr>
              <a:xfrm>
                <a:off x="1897960" y="3439122"/>
                <a:ext cx="927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5590">
                    <a:moveTo>
                      <a:pt x="0" y="0"/>
                    </a:moveTo>
                    <a:lnTo>
                      <a:pt x="275094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41" name="object 66"/>
              <p:cNvSpPr/>
              <p:nvPr/>
            </p:nvSpPr>
            <p:spPr>
              <a:xfrm>
                <a:off x="2055337" y="3472643"/>
                <a:ext cx="177611" cy="0"/>
              </a:xfrm>
              <a:custGeom>
                <a:avLst/>
                <a:gdLst/>
                <a:ahLst/>
                <a:cxnLst/>
                <a:rect l="l" t="t" r="r" b="b"/>
                <a:pathLst>
                  <a:path w="527685">
                    <a:moveTo>
                      <a:pt x="0" y="0"/>
                    </a:moveTo>
                    <a:lnTo>
                      <a:pt x="527481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42" name="object 67"/>
              <p:cNvSpPr/>
              <p:nvPr/>
            </p:nvSpPr>
            <p:spPr>
              <a:xfrm>
                <a:off x="2055337" y="3498290"/>
                <a:ext cx="1500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5769">
                    <a:moveTo>
                      <a:pt x="0" y="0"/>
                    </a:moveTo>
                    <a:lnTo>
                      <a:pt x="445782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43" name="object 68"/>
              <p:cNvSpPr/>
              <p:nvPr/>
            </p:nvSpPr>
            <p:spPr>
              <a:xfrm>
                <a:off x="2055337" y="3523938"/>
                <a:ext cx="13743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08305">
                    <a:moveTo>
                      <a:pt x="0" y="0"/>
                    </a:moveTo>
                    <a:lnTo>
                      <a:pt x="408063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44" name="object 69"/>
              <p:cNvSpPr/>
              <p:nvPr/>
            </p:nvSpPr>
            <p:spPr>
              <a:xfrm>
                <a:off x="2055337" y="3549586"/>
                <a:ext cx="177611" cy="0"/>
              </a:xfrm>
              <a:custGeom>
                <a:avLst/>
                <a:gdLst/>
                <a:ahLst/>
                <a:cxnLst/>
                <a:rect l="l" t="t" r="r" b="b"/>
                <a:pathLst>
                  <a:path w="527685">
                    <a:moveTo>
                      <a:pt x="0" y="0"/>
                    </a:moveTo>
                    <a:lnTo>
                      <a:pt x="527481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45" name="object 70"/>
              <p:cNvSpPr/>
              <p:nvPr/>
            </p:nvSpPr>
            <p:spPr>
              <a:xfrm>
                <a:off x="1897960" y="3464770"/>
                <a:ext cx="72241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4630">
                    <a:moveTo>
                      <a:pt x="0" y="0"/>
                    </a:moveTo>
                    <a:lnTo>
                      <a:pt x="214223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46" name="object 71"/>
              <p:cNvSpPr/>
              <p:nvPr/>
            </p:nvSpPr>
            <p:spPr>
              <a:xfrm>
                <a:off x="1897960" y="3490418"/>
                <a:ext cx="463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7794">
                    <a:moveTo>
                      <a:pt x="0" y="0"/>
                    </a:moveTo>
                    <a:lnTo>
                      <a:pt x="137553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47" name="object 72"/>
              <p:cNvSpPr/>
              <p:nvPr/>
            </p:nvSpPr>
            <p:spPr>
              <a:xfrm>
                <a:off x="2055337" y="3340067"/>
                <a:ext cx="79936" cy="0"/>
              </a:xfrm>
              <a:custGeom>
                <a:avLst/>
                <a:gdLst/>
                <a:ahLst/>
                <a:cxnLst/>
                <a:rect l="l" t="t" r="r" b="b"/>
                <a:pathLst>
                  <a:path w="237489">
                    <a:moveTo>
                      <a:pt x="0" y="0"/>
                    </a:moveTo>
                    <a:lnTo>
                      <a:pt x="237274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48" name="object 73"/>
              <p:cNvSpPr/>
              <p:nvPr/>
            </p:nvSpPr>
            <p:spPr>
              <a:xfrm>
                <a:off x="2055337" y="3365714"/>
                <a:ext cx="62196" cy="0"/>
              </a:xfrm>
              <a:custGeom>
                <a:avLst/>
                <a:gdLst/>
                <a:ahLst/>
                <a:cxnLst/>
                <a:rect l="l" t="t" r="r" b="b"/>
                <a:pathLst>
                  <a:path w="184785">
                    <a:moveTo>
                      <a:pt x="0" y="0"/>
                    </a:moveTo>
                    <a:lnTo>
                      <a:pt x="184772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49" name="object 74"/>
              <p:cNvSpPr/>
              <p:nvPr/>
            </p:nvSpPr>
            <p:spPr>
              <a:xfrm>
                <a:off x="2055337" y="3391363"/>
                <a:ext cx="3996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8744">
                    <a:moveTo>
                      <a:pt x="0" y="0"/>
                    </a:moveTo>
                    <a:lnTo>
                      <a:pt x="118643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50" name="object 75"/>
              <p:cNvSpPr/>
              <p:nvPr/>
            </p:nvSpPr>
            <p:spPr>
              <a:xfrm>
                <a:off x="2165452" y="3340067"/>
                <a:ext cx="79936" cy="0"/>
              </a:xfrm>
              <a:custGeom>
                <a:avLst/>
                <a:gdLst/>
                <a:ahLst/>
                <a:cxnLst/>
                <a:rect l="l" t="t" r="r" b="b"/>
                <a:pathLst>
                  <a:path w="237489">
                    <a:moveTo>
                      <a:pt x="0" y="0"/>
                    </a:moveTo>
                    <a:lnTo>
                      <a:pt x="237274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51" name="object 76"/>
              <p:cNvSpPr/>
              <p:nvPr/>
            </p:nvSpPr>
            <p:spPr>
              <a:xfrm>
                <a:off x="2165452" y="3365714"/>
                <a:ext cx="62196" cy="0"/>
              </a:xfrm>
              <a:custGeom>
                <a:avLst/>
                <a:gdLst/>
                <a:ahLst/>
                <a:cxnLst/>
                <a:rect l="l" t="t" r="r" b="b"/>
                <a:pathLst>
                  <a:path w="184785">
                    <a:moveTo>
                      <a:pt x="0" y="0"/>
                    </a:moveTo>
                    <a:lnTo>
                      <a:pt x="184772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52" name="object 77"/>
              <p:cNvSpPr/>
              <p:nvPr/>
            </p:nvSpPr>
            <p:spPr>
              <a:xfrm>
                <a:off x="2165452" y="3391363"/>
                <a:ext cx="3996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8744">
                    <a:moveTo>
                      <a:pt x="0" y="0"/>
                    </a:moveTo>
                    <a:lnTo>
                      <a:pt x="118643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53" name="object 79"/>
              <p:cNvSpPr/>
              <p:nvPr/>
            </p:nvSpPr>
            <p:spPr>
              <a:xfrm>
                <a:off x="2499818" y="2342205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54" name="object 80"/>
              <p:cNvSpPr/>
              <p:nvPr/>
            </p:nvSpPr>
            <p:spPr>
              <a:xfrm>
                <a:off x="2499818" y="2350754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55" name="object 81"/>
              <p:cNvSpPr/>
              <p:nvPr/>
            </p:nvSpPr>
            <p:spPr>
              <a:xfrm>
                <a:off x="2499818" y="2359303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56" name="object 82"/>
              <p:cNvSpPr/>
              <p:nvPr/>
            </p:nvSpPr>
            <p:spPr>
              <a:xfrm>
                <a:off x="2499818" y="2381390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57" name="object 83"/>
              <p:cNvSpPr/>
              <p:nvPr/>
            </p:nvSpPr>
            <p:spPr>
              <a:xfrm>
                <a:off x="2499818" y="2389940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58" name="object 84"/>
              <p:cNvSpPr/>
              <p:nvPr/>
            </p:nvSpPr>
            <p:spPr>
              <a:xfrm>
                <a:off x="2499818" y="2398489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59" name="object 85"/>
              <p:cNvSpPr/>
              <p:nvPr/>
            </p:nvSpPr>
            <p:spPr>
              <a:xfrm>
                <a:off x="2499818" y="2420572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60" name="object 86"/>
              <p:cNvSpPr/>
              <p:nvPr/>
            </p:nvSpPr>
            <p:spPr>
              <a:xfrm>
                <a:off x="2499818" y="2429121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61" name="object 87"/>
              <p:cNvSpPr/>
              <p:nvPr/>
            </p:nvSpPr>
            <p:spPr>
              <a:xfrm>
                <a:off x="2499818" y="2437670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62" name="object 88"/>
              <p:cNvSpPr/>
              <p:nvPr/>
            </p:nvSpPr>
            <p:spPr>
              <a:xfrm>
                <a:off x="2499818" y="2459757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63" name="object 89"/>
              <p:cNvSpPr/>
              <p:nvPr/>
            </p:nvSpPr>
            <p:spPr>
              <a:xfrm>
                <a:off x="2499818" y="2468306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64" name="object 90"/>
              <p:cNvSpPr/>
              <p:nvPr/>
            </p:nvSpPr>
            <p:spPr>
              <a:xfrm>
                <a:off x="2499818" y="2476856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65" name="object 91"/>
              <p:cNvSpPr/>
              <p:nvPr/>
            </p:nvSpPr>
            <p:spPr>
              <a:xfrm>
                <a:off x="2499818" y="2498943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66" name="object 92"/>
              <p:cNvSpPr/>
              <p:nvPr/>
            </p:nvSpPr>
            <p:spPr>
              <a:xfrm>
                <a:off x="2499818" y="2507492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67" name="object 93"/>
              <p:cNvSpPr/>
              <p:nvPr/>
            </p:nvSpPr>
            <p:spPr>
              <a:xfrm>
                <a:off x="2499818" y="2516041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68" name="object 94"/>
              <p:cNvSpPr/>
              <p:nvPr/>
            </p:nvSpPr>
            <p:spPr>
              <a:xfrm>
                <a:off x="2562954" y="2342205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69" name="object 95"/>
              <p:cNvSpPr/>
              <p:nvPr/>
            </p:nvSpPr>
            <p:spPr>
              <a:xfrm>
                <a:off x="2562954" y="2350754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70" name="object 96"/>
              <p:cNvSpPr/>
              <p:nvPr/>
            </p:nvSpPr>
            <p:spPr>
              <a:xfrm>
                <a:off x="2562954" y="2359303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71" name="object 97"/>
              <p:cNvSpPr/>
              <p:nvPr/>
            </p:nvSpPr>
            <p:spPr>
              <a:xfrm>
                <a:off x="2562954" y="2381390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72" name="object 98"/>
              <p:cNvSpPr/>
              <p:nvPr/>
            </p:nvSpPr>
            <p:spPr>
              <a:xfrm>
                <a:off x="2562954" y="2389940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73" name="object 99"/>
              <p:cNvSpPr/>
              <p:nvPr/>
            </p:nvSpPr>
            <p:spPr>
              <a:xfrm>
                <a:off x="2562954" y="2398489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74" name="object 100"/>
              <p:cNvSpPr/>
              <p:nvPr/>
            </p:nvSpPr>
            <p:spPr>
              <a:xfrm>
                <a:off x="2562954" y="2420572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75" name="object 101"/>
              <p:cNvSpPr/>
              <p:nvPr/>
            </p:nvSpPr>
            <p:spPr>
              <a:xfrm>
                <a:off x="2562954" y="2429121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76" name="object 102"/>
              <p:cNvSpPr/>
              <p:nvPr/>
            </p:nvSpPr>
            <p:spPr>
              <a:xfrm>
                <a:off x="2562954" y="2437670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77" name="object 103"/>
              <p:cNvSpPr/>
              <p:nvPr/>
            </p:nvSpPr>
            <p:spPr>
              <a:xfrm>
                <a:off x="2562954" y="2459757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78" name="object 104"/>
              <p:cNvSpPr/>
              <p:nvPr/>
            </p:nvSpPr>
            <p:spPr>
              <a:xfrm>
                <a:off x="2562954" y="2468306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79" name="object 105"/>
              <p:cNvSpPr/>
              <p:nvPr/>
            </p:nvSpPr>
            <p:spPr>
              <a:xfrm>
                <a:off x="2562954" y="2476856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80" name="object 106"/>
              <p:cNvSpPr/>
              <p:nvPr/>
            </p:nvSpPr>
            <p:spPr>
              <a:xfrm>
                <a:off x="2562954" y="2498943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81" name="object 107"/>
              <p:cNvSpPr/>
              <p:nvPr/>
            </p:nvSpPr>
            <p:spPr>
              <a:xfrm>
                <a:off x="2562954" y="2507492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82" name="object 108"/>
              <p:cNvSpPr/>
              <p:nvPr/>
            </p:nvSpPr>
            <p:spPr>
              <a:xfrm>
                <a:off x="2562954" y="2516041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83" name="object 109"/>
              <p:cNvSpPr/>
              <p:nvPr/>
            </p:nvSpPr>
            <p:spPr>
              <a:xfrm>
                <a:off x="2626086" y="2342205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84" name="object 110"/>
              <p:cNvSpPr/>
              <p:nvPr/>
            </p:nvSpPr>
            <p:spPr>
              <a:xfrm>
                <a:off x="2626086" y="2350754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85" name="object 111"/>
              <p:cNvSpPr/>
              <p:nvPr/>
            </p:nvSpPr>
            <p:spPr>
              <a:xfrm>
                <a:off x="2626086" y="2359303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86" name="object 112"/>
              <p:cNvSpPr/>
              <p:nvPr/>
            </p:nvSpPr>
            <p:spPr>
              <a:xfrm>
                <a:off x="2626086" y="2381390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87" name="object 113"/>
              <p:cNvSpPr/>
              <p:nvPr/>
            </p:nvSpPr>
            <p:spPr>
              <a:xfrm>
                <a:off x="2626086" y="2389940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88" name="object 114"/>
              <p:cNvSpPr/>
              <p:nvPr/>
            </p:nvSpPr>
            <p:spPr>
              <a:xfrm>
                <a:off x="2626086" y="2398489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89" name="object 115"/>
              <p:cNvSpPr/>
              <p:nvPr/>
            </p:nvSpPr>
            <p:spPr>
              <a:xfrm>
                <a:off x="2626086" y="2420572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90" name="object 116"/>
              <p:cNvSpPr/>
              <p:nvPr/>
            </p:nvSpPr>
            <p:spPr>
              <a:xfrm>
                <a:off x="2626086" y="2429121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91" name="object 117"/>
              <p:cNvSpPr/>
              <p:nvPr/>
            </p:nvSpPr>
            <p:spPr>
              <a:xfrm>
                <a:off x="2626086" y="2437670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92" name="object 118"/>
              <p:cNvSpPr/>
              <p:nvPr/>
            </p:nvSpPr>
            <p:spPr>
              <a:xfrm>
                <a:off x="2626086" y="2459757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93" name="object 119"/>
              <p:cNvSpPr/>
              <p:nvPr/>
            </p:nvSpPr>
            <p:spPr>
              <a:xfrm>
                <a:off x="2626086" y="2468306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94" name="object 120"/>
              <p:cNvSpPr/>
              <p:nvPr/>
            </p:nvSpPr>
            <p:spPr>
              <a:xfrm>
                <a:off x="2626086" y="2476856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95" name="object 121"/>
              <p:cNvSpPr/>
              <p:nvPr/>
            </p:nvSpPr>
            <p:spPr>
              <a:xfrm>
                <a:off x="2626086" y="2498943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96" name="object 122"/>
              <p:cNvSpPr/>
              <p:nvPr/>
            </p:nvSpPr>
            <p:spPr>
              <a:xfrm>
                <a:off x="2626086" y="2507492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97" name="object 123"/>
              <p:cNvSpPr/>
              <p:nvPr/>
            </p:nvSpPr>
            <p:spPr>
              <a:xfrm>
                <a:off x="2626086" y="2516041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98" name="object 124"/>
              <p:cNvSpPr/>
              <p:nvPr/>
            </p:nvSpPr>
            <p:spPr>
              <a:xfrm>
                <a:off x="2689218" y="2342205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499" name="object 125"/>
              <p:cNvSpPr/>
              <p:nvPr/>
            </p:nvSpPr>
            <p:spPr>
              <a:xfrm>
                <a:off x="2689218" y="2350754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00" name="object 126"/>
              <p:cNvSpPr/>
              <p:nvPr/>
            </p:nvSpPr>
            <p:spPr>
              <a:xfrm>
                <a:off x="2689218" y="2359303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01" name="object 127"/>
              <p:cNvSpPr/>
              <p:nvPr/>
            </p:nvSpPr>
            <p:spPr>
              <a:xfrm>
                <a:off x="2689218" y="2381390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02" name="object 128"/>
              <p:cNvSpPr/>
              <p:nvPr/>
            </p:nvSpPr>
            <p:spPr>
              <a:xfrm>
                <a:off x="2689218" y="2389940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03" name="object 129"/>
              <p:cNvSpPr/>
              <p:nvPr/>
            </p:nvSpPr>
            <p:spPr>
              <a:xfrm>
                <a:off x="2689218" y="2398489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04" name="object 130"/>
              <p:cNvSpPr/>
              <p:nvPr/>
            </p:nvSpPr>
            <p:spPr>
              <a:xfrm>
                <a:off x="2689218" y="2420572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05" name="object 131"/>
              <p:cNvSpPr/>
              <p:nvPr/>
            </p:nvSpPr>
            <p:spPr>
              <a:xfrm>
                <a:off x="2689218" y="2429121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06" name="object 132"/>
              <p:cNvSpPr/>
              <p:nvPr/>
            </p:nvSpPr>
            <p:spPr>
              <a:xfrm>
                <a:off x="2689218" y="2437670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07" name="object 133"/>
              <p:cNvSpPr/>
              <p:nvPr/>
            </p:nvSpPr>
            <p:spPr>
              <a:xfrm>
                <a:off x="2689218" y="2459757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08" name="object 134"/>
              <p:cNvSpPr/>
              <p:nvPr/>
            </p:nvSpPr>
            <p:spPr>
              <a:xfrm>
                <a:off x="2689218" y="2468306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09" name="object 135"/>
              <p:cNvSpPr/>
              <p:nvPr/>
            </p:nvSpPr>
            <p:spPr>
              <a:xfrm>
                <a:off x="2689218" y="2476856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10" name="object 136"/>
              <p:cNvSpPr/>
              <p:nvPr/>
            </p:nvSpPr>
            <p:spPr>
              <a:xfrm>
                <a:off x="2689218" y="2498943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11" name="object 137"/>
              <p:cNvSpPr/>
              <p:nvPr/>
            </p:nvSpPr>
            <p:spPr>
              <a:xfrm>
                <a:off x="2689218" y="2507492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12" name="object 138"/>
              <p:cNvSpPr/>
              <p:nvPr/>
            </p:nvSpPr>
            <p:spPr>
              <a:xfrm>
                <a:off x="2689218" y="2516041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13" name="object 139"/>
              <p:cNvSpPr/>
              <p:nvPr/>
            </p:nvSpPr>
            <p:spPr>
              <a:xfrm>
                <a:off x="2752351" y="2342205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14" name="object 140"/>
              <p:cNvSpPr/>
              <p:nvPr/>
            </p:nvSpPr>
            <p:spPr>
              <a:xfrm>
                <a:off x="2752351" y="2350754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15" name="object 141"/>
              <p:cNvSpPr/>
              <p:nvPr/>
            </p:nvSpPr>
            <p:spPr>
              <a:xfrm>
                <a:off x="2752351" y="2359303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16" name="object 142"/>
              <p:cNvSpPr/>
              <p:nvPr/>
            </p:nvSpPr>
            <p:spPr>
              <a:xfrm>
                <a:off x="2752351" y="2381390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17" name="object 143"/>
              <p:cNvSpPr/>
              <p:nvPr/>
            </p:nvSpPr>
            <p:spPr>
              <a:xfrm>
                <a:off x="2752351" y="2389940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18" name="object 144"/>
              <p:cNvSpPr/>
              <p:nvPr/>
            </p:nvSpPr>
            <p:spPr>
              <a:xfrm>
                <a:off x="2752351" y="2398489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19" name="object 145"/>
              <p:cNvSpPr/>
              <p:nvPr/>
            </p:nvSpPr>
            <p:spPr>
              <a:xfrm>
                <a:off x="2752351" y="2420572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20" name="object 146"/>
              <p:cNvSpPr/>
              <p:nvPr/>
            </p:nvSpPr>
            <p:spPr>
              <a:xfrm>
                <a:off x="2752351" y="2429121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21" name="object 147"/>
              <p:cNvSpPr/>
              <p:nvPr/>
            </p:nvSpPr>
            <p:spPr>
              <a:xfrm>
                <a:off x="2752351" y="2437670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22" name="object 148"/>
              <p:cNvSpPr/>
              <p:nvPr/>
            </p:nvSpPr>
            <p:spPr>
              <a:xfrm>
                <a:off x="2752351" y="2459757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23" name="object 149"/>
              <p:cNvSpPr/>
              <p:nvPr/>
            </p:nvSpPr>
            <p:spPr>
              <a:xfrm>
                <a:off x="2752351" y="2468306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24" name="object 150"/>
              <p:cNvSpPr/>
              <p:nvPr/>
            </p:nvSpPr>
            <p:spPr>
              <a:xfrm>
                <a:off x="2752351" y="2476856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25" name="object 151"/>
              <p:cNvSpPr/>
              <p:nvPr/>
            </p:nvSpPr>
            <p:spPr>
              <a:xfrm>
                <a:off x="2752351" y="2498943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26" name="object 152"/>
              <p:cNvSpPr/>
              <p:nvPr/>
            </p:nvSpPr>
            <p:spPr>
              <a:xfrm>
                <a:off x="2752351" y="2507492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27" name="object 153"/>
              <p:cNvSpPr/>
              <p:nvPr/>
            </p:nvSpPr>
            <p:spPr>
              <a:xfrm>
                <a:off x="2752351" y="2516041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28" name="object 154"/>
              <p:cNvSpPr/>
              <p:nvPr/>
            </p:nvSpPr>
            <p:spPr>
              <a:xfrm>
                <a:off x="2815483" y="2342205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29" name="object 155"/>
              <p:cNvSpPr/>
              <p:nvPr/>
            </p:nvSpPr>
            <p:spPr>
              <a:xfrm>
                <a:off x="2815483" y="2350754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30" name="object 156"/>
              <p:cNvSpPr/>
              <p:nvPr/>
            </p:nvSpPr>
            <p:spPr>
              <a:xfrm>
                <a:off x="2815483" y="2359303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31" name="object 157"/>
              <p:cNvSpPr/>
              <p:nvPr/>
            </p:nvSpPr>
            <p:spPr>
              <a:xfrm>
                <a:off x="2815483" y="2381390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32" name="object 158"/>
              <p:cNvSpPr/>
              <p:nvPr/>
            </p:nvSpPr>
            <p:spPr>
              <a:xfrm>
                <a:off x="2815483" y="2389940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33" name="object 159"/>
              <p:cNvSpPr/>
              <p:nvPr/>
            </p:nvSpPr>
            <p:spPr>
              <a:xfrm>
                <a:off x="2815483" y="2398489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34" name="object 160"/>
              <p:cNvSpPr/>
              <p:nvPr/>
            </p:nvSpPr>
            <p:spPr>
              <a:xfrm>
                <a:off x="2815483" y="2420572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35" name="object 161"/>
              <p:cNvSpPr/>
              <p:nvPr/>
            </p:nvSpPr>
            <p:spPr>
              <a:xfrm>
                <a:off x="2815483" y="2429121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36" name="object 162"/>
              <p:cNvSpPr/>
              <p:nvPr/>
            </p:nvSpPr>
            <p:spPr>
              <a:xfrm>
                <a:off x="2815483" y="2437670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37" name="object 163"/>
              <p:cNvSpPr/>
              <p:nvPr/>
            </p:nvSpPr>
            <p:spPr>
              <a:xfrm>
                <a:off x="2815483" y="2459757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38" name="object 164"/>
              <p:cNvSpPr/>
              <p:nvPr/>
            </p:nvSpPr>
            <p:spPr>
              <a:xfrm>
                <a:off x="2815483" y="2468306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39" name="object 165"/>
              <p:cNvSpPr/>
              <p:nvPr/>
            </p:nvSpPr>
            <p:spPr>
              <a:xfrm>
                <a:off x="2815483" y="2476856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40" name="object 166"/>
              <p:cNvSpPr/>
              <p:nvPr/>
            </p:nvSpPr>
            <p:spPr>
              <a:xfrm>
                <a:off x="2815483" y="2498943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41" name="object 167"/>
              <p:cNvSpPr/>
              <p:nvPr/>
            </p:nvSpPr>
            <p:spPr>
              <a:xfrm>
                <a:off x="2815483" y="2507492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42" name="object 168"/>
              <p:cNvSpPr/>
              <p:nvPr/>
            </p:nvSpPr>
            <p:spPr>
              <a:xfrm>
                <a:off x="2815483" y="2516041"/>
                <a:ext cx="483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3510">
                    <a:moveTo>
                      <a:pt x="0" y="0"/>
                    </a:moveTo>
                    <a:lnTo>
                      <a:pt x="14344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43" name="object 169"/>
              <p:cNvSpPr/>
              <p:nvPr/>
            </p:nvSpPr>
            <p:spPr>
              <a:xfrm>
                <a:off x="3062330" y="2313304"/>
                <a:ext cx="399037" cy="259684"/>
              </a:xfrm>
              <a:custGeom>
                <a:avLst/>
                <a:gdLst/>
                <a:ahLst/>
                <a:cxnLst/>
                <a:rect l="l" t="t" r="r" b="b"/>
                <a:pathLst>
                  <a:path w="1185545" h="771525">
                    <a:moveTo>
                      <a:pt x="1185329" y="771283"/>
                    </a:moveTo>
                    <a:lnTo>
                      <a:pt x="0" y="771283"/>
                    </a:lnTo>
                    <a:lnTo>
                      <a:pt x="0" y="0"/>
                    </a:lnTo>
                    <a:lnTo>
                      <a:pt x="1185329" y="0"/>
                    </a:lnTo>
                    <a:lnTo>
                      <a:pt x="1185329" y="77128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44" name="object 170"/>
              <p:cNvSpPr/>
              <p:nvPr/>
            </p:nvSpPr>
            <p:spPr>
              <a:xfrm>
                <a:off x="3062330" y="2313304"/>
                <a:ext cx="399037" cy="259684"/>
              </a:xfrm>
              <a:custGeom>
                <a:avLst/>
                <a:gdLst/>
                <a:ahLst/>
                <a:cxnLst/>
                <a:rect l="l" t="t" r="r" b="b"/>
                <a:pathLst>
                  <a:path w="1185545" h="771525">
                    <a:moveTo>
                      <a:pt x="1185329" y="771283"/>
                    </a:moveTo>
                    <a:lnTo>
                      <a:pt x="0" y="771283"/>
                    </a:lnTo>
                    <a:lnTo>
                      <a:pt x="0" y="0"/>
                    </a:lnTo>
                    <a:lnTo>
                      <a:pt x="1185329" y="0"/>
                    </a:lnTo>
                    <a:lnTo>
                      <a:pt x="1185329" y="771283"/>
                    </a:lnTo>
                    <a:close/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45" name="object 171"/>
              <p:cNvSpPr/>
              <p:nvPr/>
            </p:nvSpPr>
            <p:spPr>
              <a:xfrm>
                <a:off x="3103345" y="2336879"/>
                <a:ext cx="63478" cy="65616"/>
              </a:xfrm>
              <a:custGeom>
                <a:avLst/>
                <a:gdLst/>
                <a:ahLst/>
                <a:cxnLst/>
                <a:rect l="l" t="t" r="r" b="b"/>
                <a:pathLst>
                  <a:path w="188595" h="194945">
                    <a:moveTo>
                      <a:pt x="94119" y="0"/>
                    </a:moveTo>
                    <a:lnTo>
                      <a:pt x="72136" y="4438"/>
                    </a:lnTo>
                    <a:lnTo>
                      <a:pt x="54184" y="16541"/>
                    </a:lnTo>
                    <a:lnTo>
                      <a:pt x="42081" y="34493"/>
                    </a:lnTo>
                    <a:lnTo>
                      <a:pt x="37642" y="56476"/>
                    </a:lnTo>
                    <a:lnTo>
                      <a:pt x="39635" y="71366"/>
                    </a:lnTo>
                    <a:lnTo>
                      <a:pt x="45256" y="84753"/>
                    </a:lnTo>
                    <a:lnTo>
                      <a:pt x="53973" y="96121"/>
                    </a:lnTo>
                    <a:lnTo>
                      <a:pt x="65252" y="104952"/>
                    </a:lnTo>
                    <a:lnTo>
                      <a:pt x="39090" y="118198"/>
                    </a:lnTo>
                    <a:lnTo>
                      <a:pt x="18434" y="138595"/>
                    </a:lnTo>
                    <a:lnTo>
                      <a:pt x="4873" y="164563"/>
                    </a:lnTo>
                    <a:lnTo>
                      <a:pt x="0" y="194525"/>
                    </a:lnTo>
                    <a:lnTo>
                      <a:pt x="188239" y="194525"/>
                    </a:lnTo>
                    <a:lnTo>
                      <a:pt x="183367" y="164563"/>
                    </a:lnTo>
                    <a:lnTo>
                      <a:pt x="169810" y="138595"/>
                    </a:lnTo>
                    <a:lnTo>
                      <a:pt x="149154" y="118198"/>
                    </a:lnTo>
                    <a:lnTo>
                      <a:pt x="122986" y="104952"/>
                    </a:lnTo>
                    <a:lnTo>
                      <a:pt x="134265" y="96121"/>
                    </a:lnTo>
                    <a:lnTo>
                      <a:pt x="142982" y="84753"/>
                    </a:lnTo>
                    <a:lnTo>
                      <a:pt x="148604" y="71366"/>
                    </a:lnTo>
                    <a:lnTo>
                      <a:pt x="150596" y="56476"/>
                    </a:lnTo>
                    <a:lnTo>
                      <a:pt x="146158" y="34493"/>
                    </a:lnTo>
                    <a:lnTo>
                      <a:pt x="134054" y="16541"/>
                    </a:lnTo>
                    <a:lnTo>
                      <a:pt x="116103" y="4438"/>
                    </a:lnTo>
                    <a:lnTo>
                      <a:pt x="94119" y="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46" name="object 172"/>
              <p:cNvSpPr/>
              <p:nvPr/>
            </p:nvSpPr>
            <p:spPr>
              <a:xfrm>
                <a:off x="3079057" y="2435691"/>
                <a:ext cx="8784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985">
                    <a:moveTo>
                      <a:pt x="0" y="0"/>
                    </a:moveTo>
                    <a:lnTo>
                      <a:pt x="260413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47" name="object 173"/>
              <p:cNvSpPr/>
              <p:nvPr/>
            </p:nvSpPr>
            <p:spPr>
              <a:xfrm>
                <a:off x="3252684" y="2336879"/>
                <a:ext cx="63478" cy="65616"/>
              </a:xfrm>
              <a:custGeom>
                <a:avLst/>
                <a:gdLst/>
                <a:ahLst/>
                <a:cxnLst/>
                <a:rect l="l" t="t" r="r" b="b"/>
                <a:pathLst>
                  <a:path w="188595" h="194945">
                    <a:moveTo>
                      <a:pt x="94119" y="0"/>
                    </a:moveTo>
                    <a:lnTo>
                      <a:pt x="72136" y="4438"/>
                    </a:lnTo>
                    <a:lnTo>
                      <a:pt x="54184" y="16541"/>
                    </a:lnTo>
                    <a:lnTo>
                      <a:pt x="42081" y="34493"/>
                    </a:lnTo>
                    <a:lnTo>
                      <a:pt x="37642" y="56476"/>
                    </a:lnTo>
                    <a:lnTo>
                      <a:pt x="39635" y="71366"/>
                    </a:lnTo>
                    <a:lnTo>
                      <a:pt x="45256" y="84753"/>
                    </a:lnTo>
                    <a:lnTo>
                      <a:pt x="53973" y="96121"/>
                    </a:lnTo>
                    <a:lnTo>
                      <a:pt x="65252" y="104952"/>
                    </a:lnTo>
                    <a:lnTo>
                      <a:pt x="39090" y="118198"/>
                    </a:lnTo>
                    <a:lnTo>
                      <a:pt x="18434" y="138595"/>
                    </a:lnTo>
                    <a:lnTo>
                      <a:pt x="4873" y="164563"/>
                    </a:lnTo>
                    <a:lnTo>
                      <a:pt x="0" y="194525"/>
                    </a:lnTo>
                    <a:lnTo>
                      <a:pt x="188239" y="194525"/>
                    </a:lnTo>
                    <a:lnTo>
                      <a:pt x="183367" y="164563"/>
                    </a:lnTo>
                    <a:lnTo>
                      <a:pt x="169810" y="138595"/>
                    </a:lnTo>
                    <a:lnTo>
                      <a:pt x="149154" y="118198"/>
                    </a:lnTo>
                    <a:lnTo>
                      <a:pt x="122986" y="104952"/>
                    </a:lnTo>
                    <a:lnTo>
                      <a:pt x="134265" y="96121"/>
                    </a:lnTo>
                    <a:lnTo>
                      <a:pt x="142982" y="84753"/>
                    </a:lnTo>
                    <a:lnTo>
                      <a:pt x="148604" y="71366"/>
                    </a:lnTo>
                    <a:lnTo>
                      <a:pt x="150596" y="56476"/>
                    </a:lnTo>
                    <a:lnTo>
                      <a:pt x="146158" y="34493"/>
                    </a:lnTo>
                    <a:lnTo>
                      <a:pt x="134054" y="16541"/>
                    </a:lnTo>
                    <a:lnTo>
                      <a:pt x="116103" y="4438"/>
                    </a:lnTo>
                    <a:lnTo>
                      <a:pt x="94119" y="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48" name="object 174"/>
              <p:cNvSpPr/>
              <p:nvPr/>
            </p:nvSpPr>
            <p:spPr>
              <a:xfrm>
                <a:off x="3210758" y="2359030"/>
                <a:ext cx="42105" cy="43388"/>
              </a:xfrm>
              <a:custGeom>
                <a:avLst/>
                <a:gdLst/>
                <a:ahLst/>
                <a:cxnLst/>
                <a:rect l="l" t="t" r="r" b="b"/>
                <a:pathLst>
                  <a:path w="125095" h="128904">
                    <a:moveTo>
                      <a:pt x="62280" y="0"/>
                    </a:moveTo>
                    <a:lnTo>
                      <a:pt x="47736" y="2935"/>
                    </a:lnTo>
                    <a:lnTo>
                      <a:pt x="35860" y="10942"/>
                    </a:lnTo>
                    <a:lnTo>
                      <a:pt x="27853" y="22818"/>
                    </a:lnTo>
                    <a:lnTo>
                      <a:pt x="24917" y="37363"/>
                    </a:lnTo>
                    <a:lnTo>
                      <a:pt x="26235" y="47219"/>
                    </a:lnTo>
                    <a:lnTo>
                      <a:pt x="29952" y="56080"/>
                    </a:lnTo>
                    <a:lnTo>
                      <a:pt x="35718" y="63602"/>
                    </a:lnTo>
                    <a:lnTo>
                      <a:pt x="43180" y="69443"/>
                    </a:lnTo>
                    <a:lnTo>
                      <a:pt x="25867" y="78206"/>
                    </a:lnTo>
                    <a:lnTo>
                      <a:pt x="12198" y="91701"/>
                    </a:lnTo>
                    <a:lnTo>
                      <a:pt x="3225" y="108886"/>
                    </a:lnTo>
                    <a:lnTo>
                      <a:pt x="0" y="128714"/>
                    </a:lnTo>
                    <a:lnTo>
                      <a:pt x="124561" y="128714"/>
                    </a:lnTo>
                    <a:lnTo>
                      <a:pt x="121336" y="108886"/>
                    </a:lnTo>
                    <a:lnTo>
                      <a:pt x="112363" y="91701"/>
                    </a:lnTo>
                    <a:lnTo>
                      <a:pt x="98694" y="78206"/>
                    </a:lnTo>
                    <a:lnTo>
                      <a:pt x="81381" y="69443"/>
                    </a:lnTo>
                    <a:lnTo>
                      <a:pt x="88844" y="63602"/>
                    </a:lnTo>
                    <a:lnTo>
                      <a:pt x="94615" y="56080"/>
                    </a:lnTo>
                    <a:lnTo>
                      <a:pt x="98337" y="47219"/>
                    </a:lnTo>
                    <a:lnTo>
                      <a:pt x="99656" y="37363"/>
                    </a:lnTo>
                    <a:lnTo>
                      <a:pt x="96719" y="22818"/>
                    </a:lnTo>
                    <a:lnTo>
                      <a:pt x="88707" y="10942"/>
                    </a:lnTo>
                    <a:lnTo>
                      <a:pt x="76827" y="2935"/>
                    </a:lnTo>
                    <a:lnTo>
                      <a:pt x="62280" y="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49" name="object 175"/>
              <p:cNvSpPr/>
              <p:nvPr/>
            </p:nvSpPr>
            <p:spPr>
              <a:xfrm>
                <a:off x="3205586" y="2435691"/>
                <a:ext cx="8784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985">
                    <a:moveTo>
                      <a:pt x="0" y="0"/>
                    </a:moveTo>
                    <a:lnTo>
                      <a:pt x="260413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50" name="object 176"/>
              <p:cNvSpPr/>
              <p:nvPr/>
            </p:nvSpPr>
            <p:spPr>
              <a:xfrm>
                <a:off x="3336360" y="2336879"/>
                <a:ext cx="63478" cy="65616"/>
              </a:xfrm>
              <a:custGeom>
                <a:avLst/>
                <a:gdLst/>
                <a:ahLst/>
                <a:cxnLst/>
                <a:rect l="l" t="t" r="r" b="b"/>
                <a:pathLst>
                  <a:path w="188595" h="194945">
                    <a:moveTo>
                      <a:pt x="94119" y="0"/>
                    </a:moveTo>
                    <a:lnTo>
                      <a:pt x="72136" y="4438"/>
                    </a:lnTo>
                    <a:lnTo>
                      <a:pt x="54184" y="16541"/>
                    </a:lnTo>
                    <a:lnTo>
                      <a:pt x="42081" y="34493"/>
                    </a:lnTo>
                    <a:lnTo>
                      <a:pt x="37642" y="56476"/>
                    </a:lnTo>
                    <a:lnTo>
                      <a:pt x="39635" y="71366"/>
                    </a:lnTo>
                    <a:lnTo>
                      <a:pt x="45256" y="84753"/>
                    </a:lnTo>
                    <a:lnTo>
                      <a:pt x="53973" y="96121"/>
                    </a:lnTo>
                    <a:lnTo>
                      <a:pt x="65252" y="104952"/>
                    </a:lnTo>
                    <a:lnTo>
                      <a:pt x="39090" y="118198"/>
                    </a:lnTo>
                    <a:lnTo>
                      <a:pt x="18434" y="138595"/>
                    </a:lnTo>
                    <a:lnTo>
                      <a:pt x="4873" y="164563"/>
                    </a:lnTo>
                    <a:lnTo>
                      <a:pt x="0" y="194525"/>
                    </a:lnTo>
                    <a:lnTo>
                      <a:pt x="188239" y="194525"/>
                    </a:lnTo>
                    <a:lnTo>
                      <a:pt x="183367" y="164563"/>
                    </a:lnTo>
                    <a:lnTo>
                      <a:pt x="169810" y="138595"/>
                    </a:lnTo>
                    <a:lnTo>
                      <a:pt x="149154" y="118198"/>
                    </a:lnTo>
                    <a:lnTo>
                      <a:pt x="122986" y="104952"/>
                    </a:lnTo>
                    <a:lnTo>
                      <a:pt x="134265" y="96121"/>
                    </a:lnTo>
                    <a:lnTo>
                      <a:pt x="142982" y="84753"/>
                    </a:lnTo>
                    <a:lnTo>
                      <a:pt x="148604" y="71366"/>
                    </a:lnTo>
                    <a:lnTo>
                      <a:pt x="150596" y="56476"/>
                    </a:lnTo>
                    <a:lnTo>
                      <a:pt x="146158" y="34493"/>
                    </a:lnTo>
                    <a:lnTo>
                      <a:pt x="134054" y="16541"/>
                    </a:lnTo>
                    <a:lnTo>
                      <a:pt x="116103" y="4438"/>
                    </a:lnTo>
                    <a:lnTo>
                      <a:pt x="94119" y="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51" name="object 178"/>
              <p:cNvSpPr/>
              <p:nvPr/>
            </p:nvSpPr>
            <p:spPr>
              <a:xfrm>
                <a:off x="3332115" y="2435691"/>
                <a:ext cx="8784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985">
                    <a:moveTo>
                      <a:pt x="0" y="0"/>
                    </a:moveTo>
                    <a:lnTo>
                      <a:pt x="260413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52" name="object 179"/>
              <p:cNvSpPr/>
              <p:nvPr/>
            </p:nvSpPr>
            <p:spPr>
              <a:xfrm>
                <a:off x="3079057" y="2559656"/>
                <a:ext cx="8784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985">
                    <a:moveTo>
                      <a:pt x="0" y="0"/>
                    </a:moveTo>
                    <a:lnTo>
                      <a:pt x="260413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53" name="object 180"/>
              <p:cNvSpPr/>
              <p:nvPr/>
            </p:nvSpPr>
            <p:spPr>
              <a:xfrm>
                <a:off x="3210758" y="2460839"/>
                <a:ext cx="63478" cy="65616"/>
              </a:xfrm>
              <a:custGeom>
                <a:avLst/>
                <a:gdLst/>
                <a:ahLst/>
                <a:cxnLst/>
                <a:rect l="l" t="t" r="r" b="b"/>
                <a:pathLst>
                  <a:path w="188595" h="194945">
                    <a:moveTo>
                      <a:pt x="94119" y="0"/>
                    </a:moveTo>
                    <a:lnTo>
                      <a:pt x="72136" y="4438"/>
                    </a:lnTo>
                    <a:lnTo>
                      <a:pt x="54184" y="16541"/>
                    </a:lnTo>
                    <a:lnTo>
                      <a:pt x="42081" y="34493"/>
                    </a:lnTo>
                    <a:lnTo>
                      <a:pt x="37642" y="56476"/>
                    </a:lnTo>
                    <a:lnTo>
                      <a:pt x="39635" y="71366"/>
                    </a:lnTo>
                    <a:lnTo>
                      <a:pt x="45256" y="84753"/>
                    </a:lnTo>
                    <a:lnTo>
                      <a:pt x="53973" y="96121"/>
                    </a:lnTo>
                    <a:lnTo>
                      <a:pt x="65252" y="104952"/>
                    </a:lnTo>
                    <a:lnTo>
                      <a:pt x="39090" y="118198"/>
                    </a:lnTo>
                    <a:lnTo>
                      <a:pt x="18434" y="138595"/>
                    </a:lnTo>
                    <a:lnTo>
                      <a:pt x="4873" y="164563"/>
                    </a:lnTo>
                    <a:lnTo>
                      <a:pt x="0" y="194525"/>
                    </a:lnTo>
                    <a:lnTo>
                      <a:pt x="188239" y="194525"/>
                    </a:lnTo>
                    <a:lnTo>
                      <a:pt x="183367" y="164563"/>
                    </a:lnTo>
                    <a:lnTo>
                      <a:pt x="169810" y="138595"/>
                    </a:lnTo>
                    <a:lnTo>
                      <a:pt x="149154" y="118198"/>
                    </a:lnTo>
                    <a:lnTo>
                      <a:pt x="122986" y="104952"/>
                    </a:lnTo>
                    <a:lnTo>
                      <a:pt x="134265" y="96121"/>
                    </a:lnTo>
                    <a:lnTo>
                      <a:pt x="142982" y="84753"/>
                    </a:lnTo>
                    <a:lnTo>
                      <a:pt x="148604" y="71366"/>
                    </a:lnTo>
                    <a:lnTo>
                      <a:pt x="150596" y="56476"/>
                    </a:lnTo>
                    <a:lnTo>
                      <a:pt x="146158" y="34493"/>
                    </a:lnTo>
                    <a:lnTo>
                      <a:pt x="134054" y="16541"/>
                    </a:lnTo>
                    <a:lnTo>
                      <a:pt x="116103" y="4438"/>
                    </a:lnTo>
                    <a:lnTo>
                      <a:pt x="94119" y="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54" name="object 181"/>
              <p:cNvSpPr/>
              <p:nvPr/>
            </p:nvSpPr>
            <p:spPr>
              <a:xfrm>
                <a:off x="3256475" y="2480823"/>
                <a:ext cx="44029" cy="45525"/>
              </a:xfrm>
              <a:custGeom>
                <a:avLst/>
                <a:gdLst/>
                <a:ahLst/>
                <a:cxnLst/>
                <a:rect l="l" t="t" r="r" b="b"/>
                <a:pathLst>
                  <a:path w="130810" h="135254">
                    <a:moveTo>
                      <a:pt x="65404" y="0"/>
                    </a:moveTo>
                    <a:lnTo>
                      <a:pt x="50127" y="3083"/>
                    </a:lnTo>
                    <a:lnTo>
                      <a:pt x="37653" y="11491"/>
                    </a:lnTo>
                    <a:lnTo>
                      <a:pt x="29245" y="23965"/>
                    </a:lnTo>
                    <a:lnTo>
                      <a:pt x="26161" y="39243"/>
                    </a:lnTo>
                    <a:lnTo>
                      <a:pt x="27545" y="49586"/>
                    </a:lnTo>
                    <a:lnTo>
                      <a:pt x="31451" y="58888"/>
                    </a:lnTo>
                    <a:lnTo>
                      <a:pt x="37509" y="66787"/>
                    </a:lnTo>
                    <a:lnTo>
                      <a:pt x="45351" y="72923"/>
                    </a:lnTo>
                    <a:lnTo>
                      <a:pt x="27169" y="82127"/>
                    </a:lnTo>
                    <a:lnTo>
                      <a:pt x="12812" y="96299"/>
                    </a:lnTo>
                    <a:lnTo>
                      <a:pt x="3387" y="114341"/>
                    </a:lnTo>
                    <a:lnTo>
                      <a:pt x="0" y="135153"/>
                    </a:lnTo>
                    <a:lnTo>
                      <a:pt x="130797" y="135153"/>
                    </a:lnTo>
                    <a:lnTo>
                      <a:pt x="127411" y="114341"/>
                    </a:lnTo>
                    <a:lnTo>
                      <a:pt x="117990" y="96299"/>
                    </a:lnTo>
                    <a:lnTo>
                      <a:pt x="103638" y="82127"/>
                    </a:lnTo>
                    <a:lnTo>
                      <a:pt x="85458" y="72923"/>
                    </a:lnTo>
                    <a:lnTo>
                      <a:pt x="93294" y="66787"/>
                    </a:lnTo>
                    <a:lnTo>
                      <a:pt x="99353" y="58888"/>
                    </a:lnTo>
                    <a:lnTo>
                      <a:pt x="103262" y="49586"/>
                    </a:lnTo>
                    <a:lnTo>
                      <a:pt x="104647" y="39243"/>
                    </a:lnTo>
                    <a:lnTo>
                      <a:pt x="101563" y="23965"/>
                    </a:lnTo>
                    <a:lnTo>
                      <a:pt x="93151" y="11491"/>
                    </a:lnTo>
                    <a:lnTo>
                      <a:pt x="80677" y="3083"/>
                    </a:lnTo>
                    <a:lnTo>
                      <a:pt x="65404" y="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55" name="object 182"/>
              <p:cNvSpPr/>
              <p:nvPr/>
            </p:nvSpPr>
            <p:spPr>
              <a:xfrm>
                <a:off x="3289283" y="2477924"/>
                <a:ext cx="27785" cy="28854"/>
              </a:xfrm>
              <a:custGeom>
                <a:avLst/>
                <a:gdLst/>
                <a:ahLst/>
                <a:cxnLst/>
                <a:rect l="l" t="t" r="r" b="b"/>
                <a:pathLst>
                  <a:path w="82550" h="85725">
                    <a:moveTo>
                      <a:pt x="41224" y="0"/>
                    </a:moveTo>
                    <a:lnTo>
                      <a:pt x="31598" y="1943"/>
                    </a:lnTo>
                    <a:lnTo>
                      <a:pt x="23734" y="7245"/>
                    </a:lnTo>
                    <a:lnTo>
                      <a:pt x="18430" y="15109"/>
                    </a:lnTo>
                    <a:lnTo>
                      <a:pt x="16484" y="24739"/>
                    </a:lnTo>
                    <a:lnTo>
                      <a:pt x="16484" y="33769"/>
                    </a:lnTo>
                    <a:lnTo>
                      <a:pt x="21348" y="41656"/>
                    </a:lnTo>
                    <a:lnTo>
                      <a:pt x="28587" y="45974"/>
                    </a:lnTo>
                    <a:lnTo>
                      <a:pt x="17123" y="51778"/>
                    </a:lnTo>
                    <a:lnTo>
                      <a:pt x="8074" y="60713"/>
                    </a:lnTo>
                    <a:lnTo>
                      <a:pt x="2134" y="72089"/>
                    </a:lnTo>
                    <a:lnTo>
                      <a:pt x="0" y="85217"/>
                    </a:lnTo>
                    <a:lnTo>
                      <a:pt x="82461" y="85217"/>
                    </a:lnTo>
                    <a:lnTo>
                      <a:pt x="80326" y="72089"/>
                    </a:lnTo>
                    <a:lnTo>
                      <a:pt x="74387" y="60713"/>
                    </a:lnTo>
                    <a:lnTo>
                      <a:pt x="65337" y="51778"/>
                    </a:lnTo>
                    <a:lnTo>
                      <a:pt x="53873" y="45974"/>
                    </a:lnTo>
                    <a:lnTo>
                      <a:pt x="61112" y="41656"/>
                    </a:lnTo>
                    <a:lnTo>
                      <a:pt x="65963" y="33769"/>
                    </a:lnTo>
                    <a:lnTo>
                      <a:pt x="65963" y="24739"/>
                    </a:lnTo>
                    <a:lnTo>
                      <a:pt x="64019" y="15109"/>
                    </a:lnTo>
                    <a:lnTo>
                      <a:pt x="58718" y="7245"/>
                    </a:lnTo>
                    <a:lnTo>
                      <a:pt x="50854" y="1943"/>
                    </a:lnTo>
                    <a:lnTo>
                      <a:pt x="41224" y="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56" name="object 183"/>
              <p:cNvSpPr/>
              <p:nvPr/>
            </p:nvSpPr>
            <p:spPr>
              <a:xfrm>
                <a:off x="3205586" y="2559656"/>
                <a:ext cx="8784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985">
                    <a:moveTo>
                      <a:pt x="0" y="0"/>
                    </a:moveTo>
                    <a:lnTo>
                      <a:pt x="260413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57" name="object 184"/>
              <p:cNvSpPr/>
              <p:nvPr/>
            </p:nvSpPr>
            <p:spPr>
              <a:xfrm>
                <a:off x="3356403" y="2460839"/>
                <a:ext cx="63478" cy="65616"/>
              </a:xfrm>
              <a:custGeom>
                <a:avLst/>
                <a:gdLst/>
                <a:ahLst/>
                <a:cxnLst/>
                <a:rect l="l" t="t" r="r" b="b"/>
                <a:pathLst>
                  <a:path w="188595" h="194945">
                    <a:moveTo>
                      <a:pt x="94119" y="0"/>
                    </a:moveTo>
                    <a:lnTo>
                      <a:pt x="72136" y="4438"/>
                    </a:lnTo>
                    <a:lnTo>
                      <a:pt x="54184" y="16541"/>
                    </a:lnTo>
                    <a:lnTo>
                      <a:pt x="42081" y="34493"/>
                    </a:lnTo>
                    <a:lnTo>
                      <a:pt x="37642" y="56476"/>
                    </a:lnTo>
                    <a:lnTo>
                      <a:pt x="39635" y="71366"/>
                    </a:lnTo>
                    <a:lnTo>
                      <a:pt x="45256" y="84753"/>
                    </a:lnTo>
                    <a:lnTo>
                      <a:pt x="53973" y="96121"/>
                    </a:lnTo>
                    <a:lnTo>
                      <a:pt x="65252" y="104952"/>
                    </a:lnTo>
                    <a:lnTo>
                      <a:pt x="39090" y="118198"/>
                    </a:lnTo>
                    <a:lnTo>
                      <a:pt x="18434" y="138595"/>
                    </a:lnTo>
                    <a:lnTo>
                      <a:pt x="4873" y="164563"/>
                    </a:lnTo>
                    <a:lnTo>
                      <a:pt x="0" y="194525"/>
                    </a:lnTo>
                    <a:lnTo>
                      <a:pt x="188239" y="194525"/>
                    </a:lnTo>
                    <a:lnTo>
                      <a:pt x="183367" y="164563"/>
                    </a:lnTo>
                    <a:lnTo>
                      <a:pt x="169810" y="138595"/>
                    </a:lnTo>
                    <a:lnTo>
                      <a:pt x="149154" y="118198"/>
                    </a:lnTo>
                    <a:lnTo>
                      <a:pt x="122986" y="104952"/>
                    </a:lnTo>
                    <a:lnTo>
                      <a:pt x="134265" y="96121"/>
                    </a:lnTo>
                    <a:lnTo>
                      <a:pt x="142982" y="84753"/>
                    </a:lnTo>
                    <a:lnTo>
                      <a:pt x="148604" y="71366"/>
                    </a:lnTo>
                    <a:lnTo>
                      <a:pt x="150596" y="56476"/>
                    </a:lnTo>
                    <a:lnTo>
                      <a:pt x="146158" y="34493"/>
                    </a:lnTo>
                    <a:lnTo>
                      <a:pt x="134054" y="16541"/>
                    </a:lnTo>
                    <a:lnTo>
                      <a:pt x="116103" y="4438"/>
                    </a:lnTo>
                    <a:lnTo>
                      <a:pt x="94119" y="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58" name="object 186"/>
              <p:cNvSpPr/>
              <p:nvPr/>
            </p:nvSpPr>
            <p:spPr>
              <a:xfrm>
                <a:off x="3332115" y="2559656"/>
                <a:ext cx="8784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985">
                    <a:moveTo>
                      <a:pt x="0" y="0"/>
                    </a:moveTo>
                    <a:lnTo>
                      <a:pt x="260413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59" name="object 187"/>
              <p:cNvSpPr/>
              <p:nvPr/>
            </p:nvSpPr>
            <p:spPr>
              <a:xfrm>
                <a:off x="3403698" y="2340939"/>
                <a:ext cx="33342" cy="48517"/>
              </a:xfrm>
              <a:custGeom>
                <a:avLst/>
                <a:gdLst/>
                <a:ahLst/>
                <a:cxnLst/>
                <a:rect l="l" t="t" r="r" b="b"/>
                <a:pathLst>
                  <a:path w="99060" h="144145">
                    <a:moveTo>
                      <a:pt x="98996" y="143929"/>
                    </a:moveTo>
                    <a:lnTo>
                      <a:pt x="0" y="143929"/>
                    </a:lnTo>
                    <a:lnTo>
                      <a:pt x="0" y="0"/>
                    </a:lnTo>
                    <a:lnTo>
                      <a:pt x="98996" y="0"/>
                    </a:lnTo>
                    <a:lnTo>
                      <a:pt x="98996" y="143929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60" name="object 188"/>
              <p:cNvSpPr/>
              <p:nvPr/>
            </p:nvSpPr>
            <p:spPr>
              <a:xfrm>
                <a:off x="3095565" y="2466618"/>
                <a:ext cx="35479" cy="45952"/>
              </a:xfrm>
              <a:custGeom>
                <a:avLst/>
                <a:gdLst/>
                <a:ahLst/>
                <a:cxnLst/>
                <a:rect l="l" t="t" r="r" b="b"/>
                <a:pathLst>
                  <a:path w="105410" h="136525">
                    <a:moveTo>
                      <a:pt x="0" y="0"/>
                    </a:moveTo>
                    <a:lnTo>
                      <a:pt x="0" y="136537"/>
                    </a:lnTo>
                    <a:lnTo>
                      <a:pt x="105194" y="109016"/>
                    </a:lnTo>
                    <a:lnTo>
                      <a:pt x="105194" y="39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61" name="object 189"/>
              <p:cNvSpPr/>
              <p:nvPr/>
            </p:nvSpPr>
            <p:spPr>
              <a:xfrm>
                <a:off x="3127843" y="2517914"/>
                <a:ext cx="26503" cy="0"/>
              </a:xfrm>
              <a:custGeom>
                <a:avLst/>
                <a:gdLst/>
                <a:ahLst/>
                <a:cxnLst/>
                <a:rect l="l" t="t" r="r" b="b"/>
                <a:pathLst>
                  <a:path w="78739">
                    <a:moveTo>
                      <a:pt x="0" y="0"/>
                    </a:moveTo>
                    <a:lnTo>
                      <a:pt x="78320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62" name="object 190"/>
              <p:cNvSpPr/>
              <p:nvPr/>
            </p:nvSpPr>
            <p:spPr>
              <a:xfrm>
                <a:off x="3637290" y="2351224"/>
                <a:ext cx="399037" cy="259684"/>
              </a:xfrm>
              <a:custGeom>
                <a:avLst/>
                <a:gdLst/>
                <a:ahLst/>
                <a:cxnLst/>
                <a:rect l="l" t="t" r="r" b="b"/>
                <a:pathLst>
                  <a:path w="1185545" h="771525">
                    <a:moveTo>
                      <a:pt x="1185329" y="771283"/>
                    </a:moveTo>
                    <a:lnTo>
                      <a:pt x="0" y="771283"/>
                    </a:lnTo>
                    <a:lnTo>
                      <a:pt x="0" y="0"/>
                    </a:lnTo>
                    <a:lnTo>
                      <a:pt x="1185329" y="0"/>
                    </a:lnTo>
                    <a:lnTo>
                      <a:pt x="1185329" y="77128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63" name="object 191"/>
              <p:cNvSpPr/>
              <p:nvPr/>
            </p:nvSpPr>
            <p:spPr>
              <a:xfrm>
                <a:off x="3637290" y="2351224"/>
                <a:ext cx="399037" cy="259684"/>
              </a:xfrm>
              <a:custGeom>
                <a:avLst/>
                <a:gdLst/>
                <a:ahLst/>
                <a:cxnLst/>
                <a:rect l="l" t="t" r="r" b="b"/>
                <a:pathLst>
                  <a:path w="1185545" h="771525">
                    <a:moveTo>
                      <a:pt x="1185329" y="771283"/>
                    </a:moveTo>
                    <a:lnTo>
                      <a:pt x="0" y="771283"/>
                    </a:lnTo>
                    <a:lnTo>
                      <a:pt x="0" y="0"/>
                    </a:lnTo>
                    <a:lnTo>
                      <a:pt x="1185329" y="0"/>
                    </a:lnTo>
                    <a:lnTo>
                      <a:pt x="1185329" y="771283"/>
                    </a:lnTo>
                    <a:close/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64" name="object 192"/>
              <p:cNvSpPr/>
              <p:nvPr/>
            </p:nvSpPr>
            <p:spPr>
              <a:xfrm>
                <a:off x="3667896" y="2418802"/>
                <a:ext cx="91263" cy="60914"/>
              </a:xfrm>
              <a:custGeom>
                <a:avLst/>
                <a:gdLst/>
                <a:ahLst/>
                <a:cxnLst/>
                <a:rect l="l" t="t" r="r" b="b"/>
                <a:pathLst>
                  <a:path w="271145" h="180975">
                    <a:moveTo>
                      <a:pt x="245376" y="0"/>
                    </a:moveTo>
                    <a:lnTo>
                      <a:pt x="25400" y="0"/>
                    </a:lnTo>
                    <a:lnTo>
                      <a:pt x="15516" y="1997"/>
                    </a:lnTo>
                    <a:lnTo>
                      <a:pt x="7442" y="7442"/>
                    </a:lnTo>
                    <a:lnTo>
                      <a:pt x="1997" y="15516"/>
                    </a:lnTo>
                    <a:lnTo>
                      <a:pt x="0" y="25400"/>
                    </a:lnTo>
                    <a:lnTo>
                      <a:pt x="0" y="155105"/>
                    </a:lnTo>
                    <a:lnTo>
                      <a:pt x="1997" y="164994"/>
                    </a:lnTo>
                    <a:lnTo>
                      <a:pt x="7442" y="173067"/>
                    </a:lnTo>
                    <a:lnTo>
                      <a:pt x="15516" y="178509"/>
                    </a:lnTo>
                    <a:lnTo>
                      <a:pt x="25400" y="180505"/>
                    </a:lnTo>
                    <a:lnTo>
                      <a:pt x="245376" y="180505"/>
                    </a:lnTo>
                    <a:lnTo>
                      <a:pt x="255265" y="178509"/>
                    </a:lnTo>
                    <a:lnTo>
                      <a:pt x="263339" y="173067"/>
                    </a:lnTo>
                    <a:lnTo>
                      <a:pt x="268781" y="164994"/>
                    </a:lnTo>
                    <a:lnTo>
                      <a:pt x="270776" y="155105"/>
                    </a:lnTo>
                    <a:lnTo>
                      <a:pt x="270776" y="25400"/>
                    </a:lnTo>
                    <a:lnTo>
                      <a:pt x="268781" y="15516"/>
                    </a:lnTo>
                    <a:lnTo>
                      <a:pt x="263339" y="7442"/>
                    </a:lnTo>
                    <a:lnTo>
                      <a:pt x="255265" y="1997"/>
                    </a:lnTo>
                    <a:lnTo>
                      <a:pt x="245376" y="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65" name="object 193"/>
              <p:cNvSpPr/>
              <p:nvPr/>
            </p:nvSpPr>
            <p:spPr>
              <a:xfrm>
                <a:off x="3923575" y="2418802"/>
                <a:ext cx="91263" cy="60914"/>
              </a:xfrm>
              <a:custGeom>
                <a:avLst/>
                <a:gdLst/>
                <a:ahLst/>
                <a:cxnLst/>
                <a:rect l="l" t="t" r="r" b="b"/>
                <a:pathLst>
                  <a:path w="271145" h="180975">
                    <a:moveTo>
                      <a:pt x="245376" y="0"/>
                    </a:moveTo>
                    <a:lnTo>
                      <a:pt x="25400" y="0"/>
                    </a:lnTo>
                    <a:lnTo>
                      <a:pt x="15516" y="1997"/>
                    </a:lnTo>
                    <a:lnTo>
                      <a:pt x="7442" y="7442"/>
                    </a:lnTo>
                    <a:lnTo>
                      <a:pt x="1997" y="15516"/>
                    </a:lnTo>
                    <a:lnTo>
                      <a:pt x="0" y="25400"/>
                    </a:lnTo>
                    <a:lnTo>
                      <a:pt x="0" y="155105"/>
                    </a:lnTo>
                    <a:lnTo>
                      <a:pt x="1997" y="164994"/>
                    </a:lnTo>
                    <a:lnTo>
                      <a:pt x="7442" y="173067"/>
                    </a:lnTo>
                    <a:lnTo>
                      <a:pt x="15516" y="178509"/>
                    </a:lnTo>
                    <a:lnTo>
                      <a:pt x="25400" y="180505"/>
                    </a:lnTo>
                    <a:lnTo>
                      <a:pt x="245376" y="180505"/>
                    </a:lnTo>
                    <a:lnTo>
                      <a:pt x="255265" y="178509"/>
                    </a:lnTo>
                    <a:lnTo>
                      <a:pt x="263339" y="173067"/>
                    </a:lnTo>
                    <a:lnTo>
                      <a:pt x="268781" y="164994"/>
                    </a:lnTo>
                    <a:lnTo>
                      <a:pt x="270776" y="155105"/>
                    </a:lnTo>
                    <a:lnTo>
                      <a:pt x="270776" y="25400"/>
                    </a:lnTo>
                    <a:lnTo>
                      <a:pt x="268781" y="15516"/>
                    </a:lnTo>
                    <a:lnTo>
                      <a:pt x="263339" y="7442"/>
                    </a:lnTo>
                    <a:lnTo>
                      <a:pt x="255265" y="1997"/>
                    </a:lnTo>
                    <a:lnTo>
                      <a:pt x="245376" y="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66" name="object 194"/>
              <p:cNvSpPr/>
              <p:nvPr/>
            </p:nvSpPr>
            <p:spPr>
              <a:xfrm>
                <a:off x="3923575" y="2491650"/>
                <a:ext cx="91263" cy="60914"/>
              </a:xfrm>
              <a:custGeom>
                <a:avLst/>
                <a:gdLst/>
                <a:ahLst/>
                <a:cxnLst/>
                <a:rect l="l" t="t" r="r" b="b"/>
                <a:pathLst>
                  <a:path w="271145" h="180975">
                    <a:moveTo>
                      <a:pt x="245376" y="0"/>
                    </a:moveTo>
                    <a:lnTo>
                      <a:pt x="25400" y="0"/>
                    </a:lnTo>
                    <a:lnTo>
                      <a:pt x="15516" y="1997"/>
                    </a:lnTo>
                    <a:lnTo>
                      <a:pt x="7442" y="7442"/>
                    </a:lnTo>
                    <a:lnTo>
                      <a:pt x="1997" y="15516"/>
                    </a:lnTo>
                    <a:lnTo>
                      <a:pt x="0" y="25400"/>
                    </a:lnTo>
                    <a:lnTo>
                      <a:pt x="0" y="155105"/>
                    </a:lnTo>
                    <a:lnTo>
                      <a:pt x="1997" y="164994"/>
                    </a:lnTo>
                    <a:lnTo>
                      <a:pt x="7442" y="173067"/>
                    </a:lnTo>
                    <a:lnTo>
                      <a:pt x="15516" y="178509"/>
                    </a:lnTo>
                    <a:lnTo>
                      <a:pt x="25400" y="180505"/>
                    </a:lnTo>
                    <a:lnTo>
                      <a:pt x="245376" y="180505"/>
                    </a:lnTo>
                    <a:lnTo>
                      <a:pt x="255265" y="178509"/>
                    </a:lnTo>
                    <a:lnTo>
                      <a:pt x="263339" y="173067"/>
                    </a:lnTo>
                    <a:lnTo>
                      <a:pt x="268781" y="164994"/>
                    </a:lnTo>
                    <a:lnTo>
                      <a:pt x="270776" y="155105"/>
                    </a:lnTo>
                    <a:lnTo>
                      <a:pt x="270776" y="25400"/>
                    </a:lnTo>
                    <a:lnTo>
                      <a:pt x="268781" y="15516"/>
                    </a:lnTo>
                    <a:lnTo>
                      <a:pt x="263339" y="7442"/>
                    </a:lnTo>
                    <a:lnTo>
                      <a:pt x="255265" y="1997"/>
                    </a:lnTo>
                    <a:lnTo>
                      <a:pt x="245376" y="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67" name="object 195"/>
              <p:cNvSpPr/>
              <p:nvPr/>
            </p:nvSpPr>
            <p:spPr>
              <a:xfrm>
                <a:off x="3796968" y="2418802"/>
                <a:ext cx="60914" cy="60914"/>
              </a:xfrm>
              <a:custGeom>
                <a:avLst/>
                <a:gdLst/>
                <a:ahLst/>
                <a:cxnLst/>
                <a:rect l="l" t="t" r="r" b="b"/>
                <a:pathLst>
                  <a:path w="180975" h="180975">
                    <a:moveTo>
                      <a:pt x="90246" y="0"/>
                    </a:moveTo>
                    <a:lnTo>
                      <a:pt x="0" y="90258"/>
                    </a:lnTo>
                    <a:lnTo>
                      <a:pt x="90246" y="180505"/>
                    </a:lnTo>
                    <a:lnTo>
                      <a:pt x="180492" y="90258"/>
                    </a:lnTo>
                    <a:lnTo>
                      <a:pt x="90246" y="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68" name="object 196"/>
              <p:cNvSpPr/>
              <p:nvPr/>
            </p:nvSpPr>
            <p:spPr>
              <a:xfrm>
                <a:off x="3659030" y="2412890"/>
                <a:ext cx="91263" cy="60914"/>
              </a:xfrm>
              <a:custGeom>
                <a:avLst/>
                <a:gdLst/>
                <a:ahLst/>
                <a:cxnLst/>
                <a:rect l="l" t="t" r="r" b="b"/>
                <a:pathLst>
                  <a:path w="271145" h="180975">
                    <a:moveTo>
                      <a:pt x="245376" y="0"/>
                    </a:moveTo>
                    <a:lnTo>
                      <a:pt x="25400" y="0"/>
                    </a:lnTo>
                    <a:lnTo>
                      <a:pt x="15516" y="1997"/>
                    </a:lnTo>
                    <a:lnTo>
                      <a:pt x="7442" y="7442"/>
                    </a:lnTo>
                    <a:lnTo>
                      <a:pt x="1997" y="15516"/>
                    </a:lnTo>
                    <a:lnTo>
                      <a:pt x="0" y="25400"/>
                    </a:lnTo>
                    <a:lnTo>
                      <a:pt x="0" y="155105"/>
                    </a:lnTo>
                    <a:lnTo>
                      <a:pt x="1997" y="164994"/>
                    </a:lnTo>
                    <a:lnTo>
                      <a:pt x="7442" y="173067"/>
                    </a:lnTo>
                    <a:lnTo>
                      <a:pt x="15516" y="178509"/>
                    </a:lnTo>
                    <a:lnTo>
                      <a:pt x="25400" y="180505"/>
                    </a:lnTo>
                    <a:lnTo>
                      <a:pt x="245376" y="180505"/>
                    </a:lnTo>
                    <a:lnTo>
                      <a:pt x="255265" y="178509"/>
                    </a:lnTo>
                    <a:lnTo>
                      <a:pt x="263339" y="173067"/>
                    </a:lnTo>
                    <a:lnTo>
                      <a:pt x="268781" y="164994"/>
                    </a:lnTo>
                    <a:lnTo>
                      <a:pt x="270776" y="155105"/>
                    </a:lnTo>
                    <a:lnTo>
                      <a:pt x="270776" y="25400"/>
                    </a:lnTo>
                    <a:lnTo>
                      <a:pt x="268781" y="15516"/>
                    </a:lnTo>
                    <a:lnTo>
                      <a:pt x="263339" y="7442"/>
                    </a:lnTo>
                    <a:lnTo>
                      <a:pt x="255265" y="1997"/>
                    </a:lnTo>
                    <a:lnTo>
                      <a:pt x="245376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69" name="object 197"/>
              <p:cNvSpPr/>
              <p:nvPr/>
            </p:nvSpPr>
            <p:spPr>
              <a:xfrm>
                <a:off x="3659030" y="2412890"/>
                <a:ext cx="91263" cy="60914"/>
              </a:xfrm>
              <a:custGeom>
                <a:avLst/>
                <a:gdLst/>
                <a:ahLst/>
                <a:cxnLst/>
                <a:rect l="l" t="t" r="r" b="b"/>
                <a:pathLst>
                  <a:path w="271145" h="180975">
                    <a:moveTo>
                      <a:pt x="245376" y="180505"/>
                    </a:moveTo>
                    <a:lnTo>
                      <a:pt x="25400" y="180505"/>
                    </a:lnTo>
                    <a:lnTo>
                      <a:pt x="15516" y="178509"/>
                    </a:lnTo>
                    <a:lnTo>
                      <a:pt x="7442" y="173067"/>
                    </a:lnTo>
                    <a:lnTo>
                      <a:pt x="1997" y="164994"/>
                    </a:lnTo>
                    <a:lnTo>
                      <a:pt x="0" y="155105"/>
                    </a:lnTo>
                    <a:lnTo>
                      <a:pt x="0" y="25400"/>
                    </a:lnTo>
                    <a:lnTo>
                      <a:pt x="1997" y="15516"/>
                    </a:lnTo>
                    <a:lnTo>
                      <a:pt x="7442" y="7442"/>
                    </a:lnTo>
                    <a:lnTo>
                      <a:pt x="15516" y="1997"/>
                    </a:lnTo>
                    <a:lnTo>
                      <a:pt x="25400" y="0"/>
                    </a:lnTo>
                    <a:lnTo>
                      <a:pt x="245376" y="0"/>
                    </a:lnTo>
                    <a:lnTo>
                      <a:pt x="255265" y="1997"/>
                    </a:lnTo>
                    <a:lnTo>
                      <a:pt x="263339" y="7442"/>
                    </a:lnTo>
                    <a:lnTo>
                      <a:pt x="268781" y="15516"/>
                    </a:lnTo>
                    <a:lnTo>
                      <a:pt x="270776" y="25400"/>
                    </a:lnTo>
                    <a:lnTo>
                      <a:pt x="270776" y="155105"/>
                    </a:lnTo>
                    <a:lnTo>
                      <a:pt x="268781" y="164994"/>
                    </a:lnTo>
                    <a:lnTo>
                      <a:pt x="263339" y="173067"/>
                    </a:lnTo>
                    <a:lnTo>
                      <a:pt x="255265" y="178509"/>
                    </a:lnTo>
                    <a:lnTo>
                      <a:pt x="245376" y="180505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70" name="object 198"/>
              <p:cNvSpPr/>
              <p:nvPr/>
            </p:nvSpPr>
            <p:spPr>
              <a:xfrm>
                <a:off x="3914709" y="2412890"/>
                <a:ext cx="91263" cy="60914"/>
              </a:xfrm>
              <a:custGeom>
                <a:avLst/>
                <a:gdLst/>
                <a:ahLst/>
                <a:cxnLst/>
                <a:rect l="l" t="t" r="r" b="b"/>
                <a:pathLst>
                  <a:path w="271145" h="180975">
                    <a:moveTo>
                      <a:pt x="245376" y="0"/>
                    </a:moveTo>
                    <a:lnTo>
                      <a:pt x="25400" y="0"/>
                    </a:lnTo>
                    <a:lnTo>
                      <a:pt x="15516" y="1997"/>
                    </a:lnTo>
                    <a:lnTo>
                      <a:pt x="7442" y="7442"/>
                    </a:lnTo>
                    <a:lnTo>
                      <a:pt x="1997" y="15516"/>
                    </a:lnTo>
                    <a:lnTo>
                      <a:pt x="0" y="25400"/>
                    </a:lnTo>
                    <a:lnTo>
                      <a:pt x="0" y="155105"/>
                    </a:lnTo>
                    <a:lnTo>
                      <a:pt x="1997" y="164994"/>
                    </a:lnTo>
                    <a:lnTo>
                      <a:pt x="7442" y="173067"/>
                    </a:lnTo>
                    <a:lnTo>
                      <a:pt x="15516" y="178509"/>
                    </a:lnTo>
                    <a:lnTo>
                      <a:pt x="25400" y="180505"/>
                    </a:lnTo>
                    <a:lnTo>
                      <a:pt x="245376" y="180505"/>
                    </a:lnTo>
                    <a:lnTo>
                      <a:pt x="255265" y="178509"/>
                    </a:lnTo>
                    <a:lnTo>
                      <a:pt x="263339" y="173067"/>
                    </a:lnTo>
                    <a:lnTo>
                      <a:pt x="268781" y="164994"/>
                    </a:lnTo>
                    <a:lnTo>
                      <a:pt x="270776" y="155105"/>
                    </a:lnTo>
                    <a:lnTo>
                      <a:pt x="270776" y="25400"/>
                    </a:lnTo>
                    <a:lnTo>
                      <a:pt x="268781" y="15516"/>
                    </a:lnTo>
                    <a:lnTo>
                      <a:pt x="263339" y="7442"/>
                    </a:lnTo>
                    <a:lnTo>
                      <a:pt x="255265" y="1997"/>
                    </a:lnTo>
                    <a:lnTo>
                      <a:pt x="245376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71" name="object 199"/>
              <p:cNvSpPr/>
              <p:nvPr/>
            </p:nvSpPr>
            <p:spPr>
              <a:xfrm>
                <a:off x="3914709" y="2412890"/>
                <a:ext cx="91263" cy="60914"/>
              </a:xfrm>
              <a:custGeom>
                <a:avLst/>
                <a:gdLst/>
                <a:ahLst/>
                <a:cxnLst/>
                <a:rect l="l" t="t" r="r" b="b"/>
                <a:pathLst>
                  <a:path w="271145" h="180975">
                    <a:moveTo>
                      <a:pt x="245376" y="180505"/>
                    </a:moveTo>
                    <a:lnTo>
                      <a:pt x="25400" y="180505"/>
                    </a:lnTo>
                    <a:lnTo>
                      <a:pt x="15516" y="178509"/>
                    </a:lnTo>
                    <a:lnTo>
                      <a:pt x="7442" y="173067"/>
                    </a:lnTo>
                    <a:lnTo>
                      <a:pt x="1997" y="164994"/>
                    </a:lnTo>
                    <a:lnTo>
                      <a:pt x="0" y="155105"/>
                    </a:lnTo>
                    <a:lnTo>
                      <a:pt x="0" y="25400"/>
                    </a:lnTo>
                    <a:lnTo>
                      <a:pt x="1997" y="15516"/>
                    </a:lnTo>
                    <a:lnTo>
                      <a:pt x="7442" y="7442"/>
                    </a:lnTo>
                    <a:lnTo>
                      <a:pt x="15516" y="1997"/>
                    </a:lnTo>
                    <a:lnTo>
                      <a:pt x="25400" y="0"/>
                    </a:lnTo>
                    <a:lnTo>
                      <a:pt x="245376" y="0"/>
                    </a:lnTo>
                    <a:lnTo>
                      <a:pt x="255265" y="1997"/>
                    </a:lnTo>
                    <a:lnTo>
                      <a:pt x="263339" y="7442"/>
                    </a:lnTo>
                    <a:lnTo>
                      <a:pt x="268781" y="15516"/>
                    </a:lnTo>
                    <a:lnTo>
                      <a:pt x="270776" y="25400"/>
                    </a:lnTo>
                    <a:lnTo>
                      <a:pt x="270776" y="155105"/>
                    </a:lnTo>
                    <a:lnTo>
                      <a:pt x="268781" y="164994"/>
                    </a:lnTo>
                    <a:lnTo>
                      <a:pt x="263339" y="173067"/>
                    </a:lnTo>
                    <a:lnTo>
                      <a:pt x="255265" y="178509"/>
                    </a:lnTo>
                    <a:lnTo>
                      <a:pt x="245376" y="180505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72" name="object 200"/>
              <p:cNvSpPr/>
              <p:nvPr/>
            </p:nvSpPr>
            <p:spPr>
              <a:xfrm>
                <a:off x="3914709" y="2485738"/>
                <a:ext cx="91263" cy="60914"/>
              </a:xfrm>
              <a:custGeom>
                <a:avLst/>
                <a:gdLst/>
                <a:ahLst/>
                <a:cxnLst/>
                <a:rect l="l" t="t" r="r" b="b"/>
                <a:pathLst>
                  <a:path w="271145" h="180975">
                    <a:moveTo>
                      <a:pt x="245376" y="0"/>
                    </a:moveTo>
                    <a:lnTo>
                      <a:pt x="25400" y="0"/>
                    </a:lnTo>
                    <a:lnTo>
                      <a:pt x="15516" y="1997"/>
                    </a:lnTo>
                    <a:lnTo>
                      <a:pt x="7442" y="7442"/>
                    </a:lnTo>
                    <a:lnTo>
                      <a:pt x="1997" y="15516"/>
                    </a:lnTo>
                    <a:lnTo>
                      <a:pt x="0" y="25400"/>
                    </a:lnTo>
                    <a:lnTo>
                      <a:pt x="0" y="155105"/>
                    </a:lnTo>
                    <a:lnTo>
                      <a:pt x="1997" y="164994"/>
                    </a:lnTo>
                    <a:lnTo>
                      <a:pt x="7442" y="173067"/>
                    </a:lnTo>
                    <a:lnTo>
                      <a:pt x="15516" y="178509"/>
                    </a:lnTo>
                    <a:lnTo>
                      <a:pt x="25400" y="180505"/>
                    </a:lnTo>
                    <a:lnTo>
                      <a:pt x="245376" y="180505"/>
                    </a:lnTo>
                    <a:lnTo>
                      <a:pt x="255265" y="178509"/>
                    </a:lnTo>
                    <a:lnTo>
                      <a:pt x="263339" y="173067"/>
                    </a:lnTo>
                    <a:lnTo>
                      <a:pt x="268781" y="164994"/>
                    </a:lnTo>
                    <a:lnTo>
                      <a:pt x="270776" y="155105"/>
                    </a:lnTo>
                    <a:lnTo>
                      <a:pt x="270776" y="25400"/>
                    </a:lnTo>
                    <a:lnTo>
                      <a:pt x="268781" y="15516"/>
                    </a:lnTo>
                    <a:lnTo>
                      <a:pt x="263339" y="7442"/>
                    </a:lnTo>
                    <a:lnTo>
                      <a:pt x="255265" y="1997"/>
                    </a:lnTo>
                    <a:lnTo>
                      <a:pt x="245376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73" name="object 201"/>
              <p:cNvSpPr/>
              <p:nvPr/>
            </p:nvSpPr>
            <p:spPr>
              <a:xfrm>
                <a:off x="3914709" y="2485738"/>
                <a:ext cx="91263" cy="60914"/>
              </a:xfrm>
              <a:custGeom>
                <a:avLst/>
                <a:gdLst/>
                <a:ahLst/>
                <a:cxnLst/>
                <a:rect l="l" t="t" r="r" b="b"/>
                <a:pathLst>
                  <a:path w="271145" h="180975">
                    <a:moveTo>
                      <a:pt x="245376" y="180505"/>
                    </a:moveTo>
                    <a:lnTo>
                      <a:pt x="25400" y="180505"/>
                    </a:lnTo>
                    <a:lnTo>
                      <a:pt x="15516" y="178509"/>
                    </a:lnTo>
                    <a:lnTo>
                      <a:pt x="7442" y="173067"/>
                    </a:lnTo>
                    <a:lnTo>
                      <a:pt x="1997" y="164994"/>
                    </a:lnTo>
                    <a:lnTo>
                      <a:pt x="0" y="155105"/>
                    </a:lnTo>
                    <a:lnTo>
                      <a:pt x="0" y="25400"/>
                    </a:lnTo>
                    <a:lnTo>
                      <a:pt x="1997" y="15516"/>
                    </a:lnTo>
                    <a:lnTo>
                      <a:pt x="7442" y="7442"/>
                    </a:lnTo>
                    <a:lnTo>
                      <a:pt x="15516" y="1997"/>
                    </a:lnTo>
                    <a:lnTo>
                      <a:pt x="25400" y="0"/>
                    </a:lnTo>
                    <a:lnTo>
                      <a:pt x="245376" y="0"/>
                    </a:lnTo>
                    <a:lnTo>
                      <a:pt x="255265" y="1997"/>
                    </a:lnTo>
                    <a:lnTo>
                      <a:pt x="263339" y="7442"/>
                    </a:lnTo>
                    <a:lnTo>
                      <a:pt x="268781" y="15516"/>
                    </a:lnTo>
                    <a:lnTo>
                      <a:pt x="270776" y="25400"/>
                    </a:lnTo>
                    <a:lnTo>
                      <a:pt x="270776" y="155105"/>
                    </a:lnTo>
                    <a:lnTo>
                      <a:pt x="268781" y="164994"/>
                    </a:lnTo>
                    <a:lnTo>
                      <a:pt x="263339" y="173067"/>
                    </a:lnTo>
                    <a:lnTo>
                      <a:pt x="255265" y="178509"/>
                    </a:lnTo>
                    <a:lnTo>
                      <a:pt x="245376" y="180505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74" name="object 202"/>
              <p:cNvSpPr/>
              <p:nvPr/>
            </p:nvSpPr>
            <p:spPr>
              <a:xfrm>
                <a:off x="3788103" y="2412890"/>
                <a:ext cx="60914" cy="60914"/>
              </a:xfrm>
              <a:custGeom>
                <a:avLst/>
                <a:gdLst/>
                <a:ahLst/>
                <a:cxnLst/>
                <a:rect l="l" t="t" r="r" b="b"/>
                <a:pathLst>
                  <a:path w="180975" h="180975">
                    <a:moveTo>
                      <a:pt x="90246" y="0"/>
                    </a:moveTo>
                    <a:lnTo>
                      <a:pt x="0" y="90258"/>
                    </a:lnTo>
                    <a:lnTo>
                      <a:pt x="90246" y="180505"/>
                    </a:lnTo>
                    <a:lnTo>
                      <a:pt x="180492" y="90258"/>
                    </a:lnTo>
                    <a:lnTo>
                      <a:pt x="90246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75" name="object 203"/>
              <p:cNvSpPr/>
              <p:nvPr/>
            </p:nvSpPr>
            <p:spPr>
              <a:xfrm>
                <a:off x="3788103" y="2412890"/>
                <a:ext cx="60914" cy="60914"/>
              </a:xfrm>
              <a:custGeom>
                <a:avLst/>
                <a:gdLst/>
                <a:ahLst/>
                <a:cxnLst/>
                <a:rect l="l" t="t" r="r" b="b"/>
                <a:pathLst>
                  <a:path w="180975" h="180975">
                    <a:moveTo>
                      <a:pt x="90246" y="180505"/>
                    </a:moveTo>
                    <a:lnTo>
                      <a:pt x="0" y="90258"/>
                    </a:lnTo>
                    <a:lnTo>
                      <a:pt x="90246" y="0"/>
                    </a:lnTo>
                    <a:lnTo>
                      <a:pt x="180492" y="90258"/>
                    </a:lnTo>
                    <a:lnTo>
                      <a:pt x="90246" y="180505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76" name="object 204"/>
              <p:cNvSpPr/>
              <p:nvPr/>
            </p:nvSpPr>
            <p:spPr>
              <a:xfrm>
                <a:off x="3750170" y="2443266"/>
                <a:ext cx="38044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3029">
                    <a:moveTo>
                      <a:pt x="0" y="0"/>
                    </a:moveTo>
                    <a:lnTo>
                      <a:pt x="112699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77" name="object 205"/>
              <p:cNvSpPr/>
              <p:nvPr/>
            </p:nvSpPr>
            <p:spPr>
              <a:xfrm>
                <a:off x="3848858" y="2443266"/>
                <a:ext cx="6604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96215">
                    <a:moveTo>
                      <a:pt x="0" y="0"/>
                    </a:moveTo>
                    <a:lnTo>
                      <a:pt x="195656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78" name="object 206"/>
              <p:cNvSpPr/>
              <p:nvPr/>
            </p:nvSpPr>
            <p:spPr>
              <a:xfrm>
                <a:off x="3818479" y="2473646"/>
                <a:ext cx="96393" cy="42532"/>
              </a:xfrm>
              <a:custGeom>
                <a:avLst/>
                <a:gdLst/>
                <a:ahLst/>
                <a:cxnLst/>
                <a:rect l="l" t="t" r="r" b="b"/>
                <a:pathLst>
                  <a:path w="286384" h="126364">
                    <a:moveTo>
                      <a:pt x="0" y="0"/>
                    </a:moveTo>
                    <a:lnTo>
                      <a:pt x="0" y="126187"/>
                    </a:lnTo>
                    <a:lnTo>
                      <a:pt x="285902" y="126187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79" name="object 207"/>
              <p:cNvSpPr/>
              <p:nvPr/>
            </p:nvSpPr>
            <p:spPr>
              <a:xfrm>
                <a:off x="4045154" y="2696858"/>
                <a:ext cx="94256" cy="108789"/>
              </a:xfrm>
              <a:custGeom>
                <a:avLst/>
                <a:gdLst/>
                <a:ahLst/>
                <a:cxnLst/>
                <a:rect l="l" t="t" r="r" b="b"/>
                <a:pathLst>
                  <a:path w="280034" h="323214">
                    <a:moveTo>
                      <a:pt x="57391" y="135521"/>
                    </a:moveTo>
                    <a:lnTo>
                      <a:pt x="1892" y="135521"/>
                    </a:lnTo>
                    <a:lnTo>
                      <a:pt x="0" y="137414"/>
                    </a:lnTo>
                    <a:lnTo>
                      <a:pt x="0" y="142087"/>
                    </a:lnTo>
                    <a:lnTo>
                      <a:pt x="1892" y="143979"/>
                    </a:lnTo>
                    <a:lnTo>
                      <a:pt x="57391" y="143979"/>
                    </a:lnTo>
                    <a:lnTo>
                      <a:pt x="59283" y="142087"/>
                    </a:lnTo>
                    <a:lnTo>
                      <a:pt x="59283" y="137414"/>
                    </a:lnTo>
                    <a:lnTo>
                      <a:pt x="57391" y="135521"/>
                    </a:lnTo>
                    <a:close/>
                  </a:path>
                  <a:path w="280034" h="323214">
                    <a:moveTo>
                      <a:pt x="139712" y="73279"/>
                    </a:moveTo>
                    <a:lnTo>
                      <a:pt x="113970" y="78475"/>
                    </a:lnTo>
                    <a:lnTo>
                      <a:pt x="92951" y="92646"/>
                    </a:lnTo>
                    <a:lnTo>
                      <a:pt x="78780" y="113666"/>
                    </a:lnTo>
                    <a:lnTo>
                      <a:pt x="73583" y="139407"/>
                    </a:lnTo>
                    <a:lnTo>
                      <a:pt x="73583" y="145376"/>
                    </a:lnTo>
                    <a:lnTo>
                      <a:pt x="74307" y="150583"/>
                    </a:lnTo>
                    <a:lnTo>
                      <a:pt x="75526" y="155333"/>
                    </a:lnTo>
                    <a:lnTo>
                      <a:pt x="77317" y="162572"/>
                    </a:lnTo>
                    <a:lnTo>
                      <a:pt x="80302" y="169329"/>
                    </a:lnTo>
                    <a:lnTo>
                      <a:pt x="84264" y="175399"/>
                    </a:lnTo>
                    <a:lnTo>
                      <a:pt x="92600" y="189684"/>
                    </a:lnTo>
                    <a:lnTo>
                      <a:pt x="100699" y="206790"/>
                    </a:lnTo>
                    <a:lnTo>
                      <a:pt x="106829" y="229360"/>
                    </a:lnTo>
                    <a:lnTo>
                      <a:pt x="109258" y="260032"/>
                    </a:lnTo>
                    <a:lnTo>
                      <a:pt x="170230" y="260032"/>
                    </a:lnTo>
                    <a:lnTo>
                      <a:pt x="179055" y="206095"/>
                    </a:lnTo>
                    <a:lnTo>
                      <a:pt x="198551" y="170002"/>
                    </a:lnTo>
                    <a:lnTo>
                      <a:pt x="200799" y="165239"/>
                    </a:lnTo>
                    <a:lnTo>
                      <a:pt x="202476" y="160210"/>
                    </a:lnTo>
                    <a:lnTo>
                      <a:pt x="204584" y="154165"/>
                    </a:lnTo>
                    <a:lnTo>
                      <a:pt x="205905" y="147485"/>
                    </a:lnTo>
                    <a:lnTo>
                      <a:pt x="205828" y="139407"/>
                    </a:lnTo>
                    <a:lnTo>
                      <a:pt x="200632" y="113666"/>
                    </a:lnTo>
                    <a:lnTo>
                      <a:pt x="186462" y="92646"/>
                    </a:lnTo>
                    <a:lnTo>
                      <a:pt x="165447" y="78475"/>
                    </a:lnTo>
                    <a:lnTo>
                      <a:pt x="139712" y="73279"/>
                    </a:lnTo>
                    <a:close/>
                  </a:path>
                  <a:path w="280034" h="323214">
                    <a:moveTo>
                      <a:pt x="277596" y="135521"/>
                    </a:moveTo>
                    <a:lnTo>
                      <a:pt x="222097" y="135521"/>
                    </a:lnTo>
                    <a:lnTo>
                      <a:pt x="220205" y="137414"/>
                    </a:lnTo>
                    <a:lnTo>
                      <a:pt x="220205" y="142087"/>
                    </a:lnTo>
                    <a:lnTo>
                      <a:pt x="222097" y="143979"/>
                    </a:lnTo>
                    <a:lnTo>
                      <a:pt x="277596" y="143979"/>
                    </a:lnTo>
                    <a:lnTo>
                      <a:pt x="279488" y="142087"/>
                    </a:lnTo>
                    <a:lnTo>
                      <a:pt x="279488" y="137414"/>
                    </a:lnTo>
                    <a:lnTo>
                      <a:pt x="277596" y="135521"/>
                    </a:lnTo>
                    <a:close/>
                  </a:path>
                  <a:path w="280034" h="323214">
                    <a:moveTo>
                      <a:pt x="44640" y="39281"/>
                    </a:moveTo>
                    <a:lnTo>
                      <a:pt x="41960" y="39281"/>
                    </a:lnTo>
                    <a:lnTo>
                      <a:pt x="38658" y="42583"/>
                    </a:lnTo>
                    <a:lnTo>
                      <a:pt x="38658" y="45275"/>
                    </a:lnTo>
                    <a:lnTo>
                      <a:pt x="77063" y="83680"/>
                    </a:lnTo>
                    <a:lnTo>
                      <a:pt x="78155" y="84099"/>
                    </a:lnTo>
                    <a:lnTo>
                      <a:pt x="80314" y="84099"/>
                    </a:lnTo>
                    <a:lnTo>
                      <a:pt x="81407" y="83680"/>
                    </a:lnTo>
                    <a:lnTo>
                      <a:pt x="83883" y="81203"/>
                    </a:lnTo>
                    <a:lnTo>
                      <a:pt x="83834" y="78475"/>
                    </a:lnTo>
                    <a:lnTo>
                      <a:pt x="44640" y="39281"/>
                    </a:lnTo>
                    <a:close/>
                  </a:path>
                  <a:path w="280034" h="323214">
                    <a:moveTo>
                      <a:pt x="236905" y="39281"/>
                    </a:moveTo>
                    <a:lnTo>
                      <a:pt x="234226" y="39281"/>
                    </a:lnTo>
                    <a:lnTo>
                      <a:pt x="195031" y="78475"/>
                    </a:lnTo>
                    <a:lnTo>
                      <a:pt x="194983" y="81203"/>
                    </a:lnTo>
                    <a:lnTo>
                      <a:pt x="197459" y="83680"/>
                    </a:lnTo>
                    <a:lnTo>
                      <a:pt x="198551" y="84099"/>
                    </a:lnTo>
                    <a:lnTo>
                      <a:pt x="200710" y="84099"/>
                    </a:lnTo>
                    <a:lnTo>
                      <a:pt x="201803" y="83680"/>
                    </a:lnTo>
                    <a:lnTo>
                      <a:pt x="240207" y="45275"/>
                    </a:lnTo>
                    <a:lnTo>
                      <a:pt x="240207" y="42583"/>
                    </a:lnTo>
                    <a:lnTo>
                      <a:pt x="236905" y="39281"/>
                    </a:lnTo>
                    <a:close/>
                  </a:path>
                  <a:path w="280034" h="323214">
                    <a:moveTo>
                      <a:pt x="142087" y="0"/>
                    </a:moveTo>
                    <a:lnTo>
                      <a:pt x="137401" y="0"/>
                    </a:lnTo>
                    <a:lnTo>
                      <a:pt x="135509" y="1905"/>
                    </a:lnTo>
                    <a:lnTo>
                      <a:pt x="135509" y="57391"/>
                    </a:lnTo>
                    <a:lnTo>
                      <a:pt x="137401" y="59296"/>
                    </a:lnTo>
                    <a:lnTo>
                      <a:pt x="142087" y="59296"/>
                    </a:lnTo>
                    <a:lnTo>
                      <a:pt x="143979" y="57391"/>
                    </a:lnTo>
                    <a:lnTo>
                      <a:pt x="143979" y="1905"/>
                    </a:lnTo>
                    <a:lnTo>
                      <a:pt x="142087" y="0"/>
                    </a:lnTo>
                    <a:close/>
                  </a:path>
                  <a:path w="280034" h="323214">
                    <a:moveTo>
                      <a:pt x="160426" y="314566"/>
                    </a:moveTo>
                    <a:lnTo>
                      <a:pt x="119062" y="314566"/>
                    </a:lnTo>
                    <a:lnTo>
                      <a:pt x="117170" y="316458"/>
                    </a:lnTo>
                    <a:lnTo>
                      <a:pt x="117170" y="321132"/>
                    </a:lnTo>
                    <a:lnTo>
                      <a:pt x="119062" y="323024"/>
                    </a:lnTo>
                    <a:lnTo>
                      <a:pt x="160426" y="323024"/>
                    </a:lnTo>
                    <a:lnTo>
                      <a:pt x="162318" y="321132"/>
                    </a:lnTo>
                    <a:lnTo>
                      <a:pt x="162318" y="316458"/>
                    </a:lnTo>
                    <a:lnTo>
                      <a:pt x="160426" y="314566"/>
                    </a:lnTo>
                    <a:close/>
                  </a:path>
                  <a:path w="280034" h="323214">
                    <a:moveTo>
                      <a:pt x="172567" y="299034"/>
                    </a:moveTo>
                    <a:lnTo>
                      <a:pt x="106908" y="299034"/>
                    </a:lnTo>
                    <a:lnTo>
                      <a:pt x="105016" y="300926"/>
                    </a:lnTo>
                    <a:lnTo>
                      <a:pt x="105016" y="305600"/>
                    </a:lnTo>
                    <a:lnTo>
                      <a:pt x="106908" y="307505"/>
                    </a:lnTo>
                    <a:lnTo>
                      <a:pt x="172567" y="307505"/>
                    </a:lnTo>
                    <a:lnTo>
                      <a:pt x="174472" y="305600"/>
                    </a:lnTo>
                    <a:lnTo>
                      <a:pt x="174472" y="300926"/>
                    </a:lnTo>
                    <a:lnTo>
                      <a:pt x="172567" y="299034"/>
                    </a:lnTo>
                    <a:close/>
                  </a:path>
                  <a:path w="280034" h="323214">
                    <a:moveTo>
                      <a:pt x="172567" y="283502"/>
                    </a:moveTo>
                    <a:lnTo>
                      <a:pt x="106908" y="283502"/>
                    </a:lnTo>
                    <a:lnTo>
                      <a:pt x="105016" y="285407"/>
                    </a:lnTo>
                    <a:lnTo>
                      <a:pt x="105016" y="290080"/>
                    </a:lnTo>
                    <a:lnTo>
                      <a:pt x="106908" y="291973"/>
                    </a:lnTo>
                    <a:lnTo>
                      <a:pt x="172567" y="291973"/>
                    </a:lnTo>
                    <a:lnTo>
                      <a:pt x="174472" y="290080"/>
                    </a:lnTo>
                    <a:lnTo>
                      <a:pt x="174472" y="285407"/>
                    </a:lnTo>
                    <a:lnTo>
                      <a:pt x="172567" y="283502"/>
                    </a:lnTo>
                    <a:close/>
                  </a:path>
                  <a:path w="280034" h="323214">
                    <a:moveTo>
                      <a:pt x="172567" y="267982"/>
                    </a:moveTo>
                    <a:lnTo>
                      <a:pt x="106908" y="267982"/>
                    </a:lnTo>
                    <a:lnTo>
                      <a:pt x="105016" y="269875"/>
                    </a:lnTo>
                    <a:lnTo>
                      <a:pt x="105016" y="274548"/>
                    </a:lnTo>
                    <a:lnTo>
                      <a:pt x="106908" y="276453"/>
                    </a:lnTo>
                    <a:lnTo>
                      <a:pt x="172567" y="276453"/>
                    </a:lnTo>
                    <a:lnTo>
                      <a:pt x="174472" y="274548"/>
                    </a:lnTo>
                    <a:lnTo>
                      <a:pt x="174472" y="269875"/>
                    </a:lnTo>
                    <a:lnTo>
                      <a:pt x="172567" y="267982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80" name="object 208"/>
              <p:cNvSpPr/>
              <p:nvPr/>
            </p:nvSpPr>
            <p:spPr>
              <a:xfrm>
                <a:off x="3059808" y="3245909"/>
                <a:ext cx="312048" cy="216083"/>
              </a:xfrm>
              <a:custGeom>
                <a:avLst/>
                <a:gdLst/>
                <a:ahLst/>
                <a:cxnLst/>
                <a:rect l="l" t="t" r="r" b="b"/>
                <a:pathLst>
                  <a:path w="927100" h="641984">
                    <a:moveTo>
                      <a:pt x="927100" y="641515"/>
                    </a:moveTo>
                    <a:lnTo>
                      <a:pt x="0" y="641515"/>
                    </a:lnTo>
                    <a:lnTo>
                      <a:pt x="0" y="0"/>
                    </a:lnTo>
                    <a:lnTo>
                      <a:pt x="927100" y="0"/>
                    </a:lnTo>
                    <a:lnTo>
                      <a:pt x="927100" y="64151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81" name="object 209"/>
              <p:cNvSpPr/>
              <p:nvPr/>
            </p:nvSpPr>
            <p:spPr>
              <a:xfrm>
                <a:off x="3059808" y="3245909"/>
                <a:ext cx="312048" cy="216083"/>
              </a:xfrm>
              <a:custGeom>
                <a:avLst/>
                <a:gdLst/>
                <a:ahLst/>
                <a:cxnLst/>
                <a:rect l="l" t="t" r="r" b="b"/>
                <a:pathLst>
                  <a:path w="927100" h="641984">
                    <a:moveTo>
                      <a:pt x="927100" y="641515"/>
                    </a:moveTo>
                    <a:lnTo>
                      <a:pt x="0" y="641515"/>
                    </a:lnTo>
                    <a:lnTo>
                      <a:pt x="0" y="0"/>
                    </a:lnTo>
                    <a:lnTo>
                      <a:pt x="927100" y="0"/>
                    </a:lnTo>
                    <a:lnTo>
                      <a:pt x="927100" y="641515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82" name="object 210"/>
              <p:cNvSpPr/>
              <p:nvPr/>
            </p:nvSpPr>
            <p:spPr>
              <a:xfrm>
                <a:off x="3059808" y="3245909"/>
                <a:ext cx="312048" cy="216083"/>
              </a:xfrm>
              <a:custGeom>
                <a:avLst/>
                <a:gdLst/>
                <a:ahLst/>
                <a:cxnLst/>
                <a:rect l="l" t="t" r="r" b="b"/>
                <a:pathLst>
                  <a:path w="927100" h="641984">
                    <a:moveTo>
                      <a:pt x="927100" y="641515"/>
                    </a:moveTo>
                    <a:lnTo>
                      <a:pt x="0" y="641515"/>
                    </a:lnTo>
                    <a:lnTo>
                      <a:pt x="0" y="0"/>
                    </a:lnTo>
                    <a:lnTo>
                      <a:pt x="927100" y="0"/>
                    </a:lnTo>
                    <a:lnTo>
                      <a:pt x="927100" y="641515"/>
                    </a:lnTo>
                    <a:close/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83" name="object 211"/>
              <p:cNvSpPr/>
              <p:nvPr/>
            </p:nvSpPr>
            <p:spPr>
              <a:xfrm>
                <a:off x="3062492" y="3406225"/>
                <a:ext cx="93828" cy="39113"/>
              </a:xfrm>
              <a:custGeom>
                <a:avLst/>
                <a:gdLst/>
                <a:ahLst/>
                <a:cxnLst/>
                <a:rect l="l" t="t" r="r" b="b"/>
                <a:pathLst>
                  <a:path w="278764" h="116204">
                    <a:moveTo>
                      <a:pt x="278587" y="116179"/>
                    </a:moveTo>
                    <a:lnTo>
                      <a:pt x="0" y="116179"/>
                    </a:lnTo>
                    <a:lnTo>
                      <a:pt x="0" y="0"/>
                    </a:lnTo>
                    <a:lnTo>
                      <a:pt x="278587" y="0"/>
                    </a:lnTo>
                    <a:lnTo>
                      <a:pt x="278587" y="116179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84" name="object 212"/>
              <p:cNvSpPr/>
              <p:nvPr/>
            </p:nvSpPr>
            <p:spPr>
              <a:xfrm>
                <a:off x="3315140" y="3320066"/>
                <a:ext cx="36548" cy="125460"/>
              </a:xfrm>
              <a:custGeom>
                <a:avLst/>
                <a:gdLst/>
                <a:ahLst/>
                <a:cxnLst/>
                <a:rect l="l" t="t" r="r" b="b"/>
                <a:pathLst>
                  <a:path w="108585" h="372745">
                    <a:moveTo>
                      <a:pt x="108216" y="372160"/>
                    </a:moveTo>
                    <a:lnTo>
                      <a:pt x="0" y="372160"/>
                    </a:lnTo>
                    <a:lnTo>
                      <a:pt x="0" y="0"/>
                    </a:lnTo>
                    <a:lnTo>
                      <a:pt x="108216" y="0"/>
                    </a:lnTo>
                    <a:lnTo>
                      <a:pt x="108216" y="372160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85" name="object 213"/>
              <p:cNvSpPr/>
              <p:nvPr/>
            </p:nvSpPr>
            <p:spPr>
              <a:xfrm>
                <a:off x="3178737" y="3320066"/>
                <a:ext cx="115415" cy="73310"/>
              </a:xfrm>
              <a:custGeom>
                <a:avLst/>
                <a:gdLst/>
                <a:ahLst/>
                <a:cxnLst/>
                <a:rect l="l" t="t" r="r" b="b"/>
                <a:pathLst>
                  <a:path w="342900" h="217804">
                    <a:moveTo>
                      <a:pt x="342582" y="217538"/>
                    </a:moveTo>
                    <a:lnTo>
                      <a:pt x="0" y="217538"/>
                    </a:lnTo>
                    <a:lnTo>
                      <a:pt x="0" y="0"/>
                    </a:lnTo>
                    <a:lnTo>
                      <a:pt x="342582" y="0"/>
                    </a:lnTo>
                    <a:lnTo>
                      <a:pt x="342582" y="217538"/>
                    </a:lnTo>
                    <a:close/>
                  </a:path>
                </a:pathLst>
              </a:custGeom>
              <a:ln w="12699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86" name="object 214"/>
              <p:cNvSpPr/>
              <p:nvPr/>
            </p:nvSpPr>
            <p:spPr>
              <a:xfrm>
                <a:off x="3076919" y="3326260"/>
                <a:ext cx="651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93675">
                    <a:moveTo>
                      <a:pt x="0" y="0"/>
                    </a:moveTo>
                    <a:lnTo>
                      <a:pt x="193675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87" name="object 215"/>
              <p:cNvSpPr/>
              <p:nvPr/>
            </p:nvSpPr>
            <p:spPr>
              <a:xfrm>
                <a:off x="3076919" y="3345495"/>
                <a:ext cx="438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175">
                    <a:moveTo>
                      <a:pt x="0" y="0"/>
                    </a:moveTo>
                    <a:lnTo>
                      <a:pt x="130175" y="0"/>
                    </a:lnTo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88" name="object 216"/>
              <p:cNvSpPr/>
              <p:nvPr/>
            </p:nvSpPr>
            <p:spPr>
              <a:xfrm>
                <a:off x="3076919" y="3361525"/>
                <a:ext cx="438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175">
                    <a:moveTo>
                      <a:pt x="0" y="0"/>
                    </a:moveTo>
                    <a:lnTo>
                      <a:pt x="130175" y="0"/>
                    </a:lnTo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89" name="object 217"/>
              <p:cNvSpPr/>
              <p:nvPr/>
            </p:nvSpPr>
            <p:spPr>
              <a:xfrm>
                <a:off x="3076919" y="3378624"/>
                <a:ext cx="438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175">
                    <a:moveTo>
                      <a:pt x="0" y="0"/>
                    </a:moveTo>
                    <a:lnTo>
                      <a:pt x="130175" y="0"/>
                    </a:lnTo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90" name="object 218"/>
              <p:cNvSpPr/>
              <p:nvPr/>
            </p:nvSpPr>
            <p:spPr>
              <a:xfrm>
                <a:off x="3076919" y="3263803"/>
                <a:ext cx="50868" cy="23938"/>
              </a:xfrm>
              <a:custGeom>
                <a:avLst/>
                <a:gdLst/>
                <a:ahLst/>
                <a:cxnLst/>
                <a:rect l="l" t="t" r="r" b="b"/>
                <a:pathLst>
                  <a:path w="151129" h="71120">
                    <a:moveTo>
                      <a:pt x="19405" y="1384"/>
                    </a:moveTo>
                    <a:lnTo>
                      <a:pt x="0" y="1384"/>
                    </a:lnTo>
                    <a:lnTo>
                      <a:pt x="0" y="70878"/>
                    </a:lnTo>
                    <a:lnTo>
                      <a:pt x="19405" y="70878"/>
                    </a:lnTo>
                    <a:lnTo>
                      <a:pt x="19405" y="20307"/>
                    </a:lnTo>
                    <a:lnTo>
                      <a:pt x="19748" y="18021"/>
                    </a:lnTo>
                    <a:lnTo>
                      <a:pt x="20396" y="16078"/>
                    </a:lnTo>
                    <a:lnTo>
                      <a:pt x="20586" y="15443"/>
                    </a:lnTo>
                    <a:lnTo>
                      <a:pt x="21590" y="13030"/>
                    </a:lnTo>
                    <a:lnTo>
                      <a:pt x="23583" y="11976"/>
                    </a:lnTo>
                    <a:lnTo>
                      <a:pt x="86761" y="11976"/>
                    </a:lnTo>
                    <a:lnTo>
                      <a:pt x="86715" y="11709"/>
                    </a:lnTo>
                    <a:lnTo>
                      <a:pt x="86004" y="9690"/>
                    </a:lnTo>
                    <a:lnTo>
                      <a:pt x="85788" y="9207"/>
                    </a:lnTo>
                    <a:lnTo>
                      <a:pt x="85579" y="8801"/>
                    </a:lnTo>
                    <a:lnTo>
                      <a:pt x="51612" y="8801"/>
                    </a:lnTo>
                    <a:lnTo>
                      <a:pt x="51383" y="8394"/>
                    </a:lnTo>
                    <a:lnTo>
                      <a:pt x="19405" y="8394"/>
                    </a:lnTo>
                    <a:lnTo>
                      <a:pt x="19405" y="1384"/>
                    </a:lnTo>
                    <a:close/>
                  </a:path>
                  <a:path w="151129" h="71120">
                    <a:moveTo>
                      <a:pt x="57175" y="11976"/>
                    </a:moveTo>
                    <a:lnTo>
                      <a:pt x="29819" y="11976"/>
                    </a:lnTo>
                    <a:lnTo>
                      <a:pt x="31813" y="13030"/>
                    </a:lnTo>
                    <a:lnTo>
                      <a:pt x="33350" y="16725"/>
                    </a:lnTo>
                    <a:lnTo>
                      <a:pt x="33756" y="18592"/>
                    </a:lnTo>
                    <a:lnTo>
                      <a:pt x="33888" y="20307"/>
                    </a:lnTo>
                    <a:lnTo>
                      <a:pt x="33997" y="70878"/>
                    </a:lnTo>
                    <a:lnTo>
                      <a:pt x="52997" y="70878"/>
                    </a:lnTo>
                    <a:lnTo>
                      <a:pt x="53106" y="20307"/>
                    </a:lnTo>
                    <a:lnTo>
                      <a:pt x="53238" y="18592"/>
                    </a:lnTo>
                    <a:lnTo>
                      <a:pt x="53644" y="16725"/>
                    </a:lnTo>
                    <a:lnTo>
                      <a:pt x="55168" y="13030"/>
                    </a:lnTo>
                    <a:lnTo>
                      <a:pt x="57175" y="11976"/>
                    </a:lnTo>
                    <a:close/>
                  </a:path>
                  <a:path w="151129" h="71120">
                    <a:moveTo>
                      <a:pt x="86761" y="11976"/>
                    </a:moveTo>
                    <a:lnTo>
                      <a:pt x="63411" y="11976"/>
                    </a:lnTo>
                    <a:lnTo>
                      <a:pt x="65405" y="13030"/>
                    </a:lnTo>
                    <a:lnTo>
                      <a:pt x="66929" y="16725"/>
                    </a:lnTo>
                    <a:lnTo>
                      <a:pt x="67335" y="18592"/>
                    </a:lnTo>
                    <a:lnTo>
                      <a:pt x="67467" y="20307"/>
                    </a:lnTo>
                    <a:lnTo>
                      <a:pt x="67576" y="70878"/>
                    </a:lnTo>
                    <a:lnTo>
                      <a:pt x="103936" y="70878"/>
                    </a:lnTo>
                    <a:lnTo>
                      <a:pt x="106110" y="66738"/>
                    </a:lnTo>
                    <a:lnTo>
                      <a:pt x="86995" y="66738"/>
                    </a:lnTo>
                    <a:lnTo>
                      <a:pt x="86940" y="13030"/>
                    </a:lnTo>
                    <a:lnTo>
                      <a:pt x="86761" y="11976"/>
                    </a:lnTo>
                    <a:close/>
                  </a:path>
                  <a:path w="151129" h="71120">
                    <a:moveTo>
                      <a:pt x="137296" y="46520"/>
                    </a:moveTo>
                    <a:lnTo>
                      <a:pt x="116725" y="46520"/>
                    </a:lnTo>
                    <a:lnTo>
                      <a:pt x="128841" y="70878"/>
                    </a:lnTo>
                    <a:lnTo>
                      <a:pt x="150723" y="70878"/>
                    </a:lnTo>
                    <a:lnTo>
                      <a:pt x="137296" y="46520"/>
                    </a:lnTo>
                    <a:close/>
                  </a:path>
                  <a:path w="151129" h="71120">
                    <a:moveTo>
                      <a:pt x="108051" y="1384"/>
                    </a:moveTo>
                    <a:lnTo>
                      <a:pt x="86309" y="1384"/>
                    </a:lnTo>
                    <a:lnTo>
                      <a:pt x="105168" y="34404"/>
                    </a:lnTo>
                    <a:lnTo>
                      <a:pt x="86995" y="66738"/>
                    </a:lnTo>
                    <a:lnTo>
                      <a:pt x="106110" y="66738"/>
                    </a:lnTo>
                    <a:lnTo>
                      <a:pt x="116725" y="46520"/>
                    </a:lnTo>
                    <a:lnTo>
                      <a:pt x="137296" y="46520"/>
                    </a:lnTo>
                    <a:lnTo>
                      <a:pt x="130771" y="34683"/>
                    </a:lnTo>
                    <a:lnTo>
                      <a:pt x="137610" y="22428"/>
                    </a:lnTo>
                    <a:lnTo>
                      <a:pt x="118237" y="22428"/>
                    </a:lnTo>
                    <a:lnTo>
                      <a:pt x="108051" y="1384"/>
                    </a:lnTo>
                    <a:close/>
                  </a:path>
                  <a:path w="151129" h="71120">
                    <a:moveTo>
                      <a:pt x="149352" y="1384"/>
                    </a:moveTo>
                    <a:lnTo>
                      <a:pt x="129946" y="1384"/>
                    </a:lnTo>
                    <a:lnTo>
                      <a:pt x="118237" y="22428"/>
                    </a:lnTo>
                    <a:lnTo>
                      <a:pt x="137610" y="22428"/>
                    </a:lnTo>
                    <a:lnTo>
                      <a:pt x="149352" y="1384"/>
                    </a:lnTo>
                    <a:close/>
                  </a:path>
                  <a:path w="151129" h="71120">
                    <a:moveTo>
                      <a:pt x="71374" y="0"/>
                    </a:moveTo>
                    <a:lnTo>
                      <a:pt x="65608" y="0"/>
                    </a:lnTo>
                    <a:lnTo>
                      <a:pt x="62179" y="711"/>
                    </a:lnTo>
                    <a:lnTo>
                      <a:pt x="51612" y="8801"/>
                    </a:lnTo>
                    <a:lnTo>
                      <a:pt x="85579" y="8801"/>
                    </a:lnTo>
                    <a:lnTo>
                      <a:pt x="71374" y="0"/>
                    </a:lnTo>
                    <a:close/>
                  </a:path>
                  <a:path w="151129" h="71120">
                    <a:moveTo>
                      <a:pt x="39547" y="0"/>
                    </a:moveTo>
                    <a:lnTo>
                      <a:pt x="32385" y="0"/>
                    </a:lnTo>
                    <a:lnTo>
                      <a:pt x="29222" y="609"/>
                    </a:lnTo>
                    <a:lnTo>
                      <a:pt x="23901" y="3086"/>
                    </a:lnTo>
                    <a:lnTo>
                      <a:pt x="21615" y="5270"/>
                    </a:lnTo>
                    <a:lnTo>
                      <a:pt x="19685" y="8394"/>
                    </a:lnTo>
                    <a:lnTo>
                      <a:pt x="51383" y="8394"/>
                    </a:lnTo>
                    <a:lnTo>
                      <a:pt x="50063" y="6057"/>
                    </a:lnTo>
                    <a:lnTo>
                      <a:pt x="47955" y="3898"/>
                    </a:lnTo>
                    <a:lnTo>
                      <a:pt x="42621" y="774"/>
                    </a:lnTo>
                    <a:lnTo>
                      <a:pt x="39547" y="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91" name="object 219"/>
              <p:cNvSpPr/>
              <p:nvPr/>
            </p:nvSpPr>
            <p:spPr>
              <a:xfrm>
                <a:off x="3059808" y="3298376"/>
                <a:ext cx="310766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923289" h="12700">
                    <a:moveTo>
                      <a:pt x="0" y="12700"/>
                    </a:moveTo>
                    <a:lnTo>
                      <a:pt x="923137" y="12700"/>
                    </a:lnTo>
                    <a:lnTo>
                      <a:pt x="923137" y="0"/>
                    </a:lnTo>
                    <a:lnTo>
                      <a:pt x="0" y="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92" name="object 220"/>
              <p:cNvSpPr/>
              <p:nvPr/>
            </p:nvSpPr>
            <p:spPr>
              <a:xfrm>
                <a:off x="3177869" y="3413907"/>
                <a:ext cx="34197" cy="12824"/>
              </a:xfrm>
              <a:custGeom>
                <a:avLst/>
                <a:gdLst/>
                <a:ahLst/>
                <a:cxnLst/>
                <a:rect l="l" t="t" r="r" b="b"/>
                <a:pathLst>
                  <a:path w="101600" h="38100">
                    <a:moveTo>
                      <a:pt x="101600" y="38100"/>
                    </a:moveTo>
                    <a:lnTo>
                      <a:pt x="0" y="38100"/>
                    </a:lnTo>
                    <a:lnTo>
                      <a:pt x="0" y="0"/>
                    </a:lnTo>
                    <a:lnTo>
                      <a:pt x="101600" y="0"/>
                    </a:lnTo>
                    <a:lnTo>
                      <a:pt x="101600" y="38100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93" name="object 221"/>
              <p:cNvSpPr/>
              <p:nvPr/>
            </p:nvSpPr>
            <p:spPr>
              <a:xfrm>
                <a:off x="3110552" y="3420319"/>
                <a:ext cx="34197" cy="12824"/>
              </a:xfrm>
              <a:custGeom>
                <a:avLst/>
                <a:gdLst/>
                <a:ahLst/>
                <a:cxnLst/>
                <a:rect l="l" t="t" r="r" b="b"/>
                <a:pathLst>
                  <a:path w="101600" h="38100">
                    <a:moveTo>
                      <a:pt x="101600" y="38100"/>
                    </a:moveTo>
                    <a:lnTo>
                      <a:pt x="0" y="38100"/>
                    </a:lnTo>
                    <a:lnTo>
                      <a:pt x="0" y="0"/>
                    </a:lnTo>
                    <a:lnTo>
                      <a:pt x="101600" y="0"/>
                    </a:lnTo>
                    <a:lnTo>
                      <a:pt x="101600" y="38100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94" name="object 222"/>
              <p:cNvSpPr/>
              <p:nvPr/>
            </p:nvSpPr>
            <p:spPr>
              <a:xfrm>
                <a:off x="3219295" y="3413907"/>
                <a:ext cx="34197" cy="12824"/>
              </a:xfrm>
              <a:custGeom>
                <a:avLst/>
                <a:gdLst/>
                <a:ahLst/>
                <a:cxnLst/>
                <a:rect l="l" t="t" r="r" b="b"/>
                <a:pathLst>
                  <a:path w="101600" h="38100">
                    <a:moveTo>
                      <a:pt x="101600" y="38100"/>
                    </a:moveTo>
                    <a:lnTo>
                      <a:pt x="0" y="38100"/>
                    </a:lnTo>
                    <a:lnTo>
                      <a:pt x="0" y="0"/>
                    </a:lnTo>
                    <a:lnTo>
                      <a:pt x="101600" y="0"/>
                    </a:lnTo>
                    <a:lnTo>
                      <a:pt x="101600" y="38100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95" name="object 223"/>
              <p:cNvSpPr/>
              <p:nvPr/>
            </p:nvSpPr>
            <p:spPr>
              <a:xfrm>
                <a:off x="3259848" y="3413907"/>
                <a:ext cx="34197" cy="12824"/>
              </a:xfrm>
              <a:custGeom>
                <a:avLst/>
                <a:gdLst/>
                <a:ahLst/>
                <a:cxnLst/>
                <a:rect l="l" t="t" r="r" b="b"/>
                <a:pathLst>
                  <a:path w="101600" h="38100">
                    <a:moveTo>
                      <a:pt x="101600" y="38100"/>
                    </a:moveTo>
                    <a:lnTo>
                      <a:pt x="0" y="38100"/>
                    </a:lnTo>
                    <a:lnTo>
                      <a:pt x="0" y="0"/>
                    </a:lnTo>
                    <a:lnTo>
                      <a:pt x="101600" y="0"/>
                    </a:lnTo>
                    <a:lnTo>
                      <a:pt x="101600" y="38100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96" name="object 224"/>
              <p:cNvSpPr/>
              <p:nvPr/>
            </p:nvSpPr>
            <p:spPr>
              <a:xfrm>
                <a:off x="3129993" y="3326550"/>
                <a:ext cx="312048" cy="216083"/>
              </a:xfrm>
              <a:custGeom>
                <a:avLst/>
                <a:gdLst/>
                <a:ahLst/>
                <a:cxnLst/>
                <a:rect l="l" t="t" r="r" b="b"/>
                <a:pathLst>
                  <a:path w="927100" h="641984">
                    <a:moveTo>
                      <a:pt x="927100" y="641515"/>
                    </a:moveTo>
                    <a:lnTo>
                      <a:pt x="0" y="641515"/>
                    </a:lnTo>
                    <a:lnTo>
                      <a:pt x="0" y="0"/>
                    </a:lnTo>
                    <a:lnTo>
                      <a:pt x="927100" y="0"/>
                    </a:lnTo>
                    <a:lnTo>
                      <a:pt x="927100" y="64151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97" name="object 225"/>
              <p:cNvSpPr/>
              <p:nvPr/>
            </p:nvSpPr>
            <p:spPr>
              <a:xfrm>
                <a:off x="3129993" y="3326550"/>
                <a:ext cx="312048" cy="216083"/>
              </a:xfrm>
              <a:custGeom>
                <a:avLst/>
                <a:gdLst/>
                <a:ahLst/>
                <a:cxnLst/>
                <a:rect l="l" t="t" r="r" b="b"/>
                <a:pathLst>
                  <a:path w="927100" h="641984">
                    <a:moveTo>
                      <a:pt x="927100" y="641515"/>
                    </a:moveTo>
                    <a:lnTo>
                      <a:pt x="0" y="641515"/>
                    </a:lnTo>
                    <a:lnTo>
                      <a:pt x="0" y="0"/>
                    </a:lnTo>
                    <a:lnTo>
                      <a:pt x="927100" y="0"/>
                    </a:lnTo>
                    <a:lnTo>
                      <a:pt x="927100" y="641515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98" name="object 226"/>
              <p:cNvSpPr/>
              <p:nvPr/>
            </p:nvSpPr>
            <p:spPr>
              <a:xfrm>
                <a:off x="3129993" y="3326550"/>
                <a:ext cx="312048" cy="216083"/>
              </a:xfrm>
              <a:custGeom>
                <a:avLst/>
                <a:gdLst/>
                <a:ahLst/>
                <a:cxnLst/>
                <a:rect l="l" t="t" r="r" b="b"/>
                <a:pathLst>
                  <a:path w="927100" h="641984">
                    <a:moveTo>
                      <a:pt x="927100" y="641515"/>
                    </a:moveTo>
                    <a:lnTo>
                      <a:pt x="0" y="641515"/>
                    </a:lnTo>
                    <a:lnTo>
                      <a:pt x="0" y="0"/>
                    </a:lnTo>
                    <a:lnTo>
                      <a:pt x="927100" y="0"/>
                    </a:lnTo>
                    <a:lnTo>
                      <a:pt x="927100" y="641515"/>
                    </a:lnTo>
                    <a:close/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599" name="object 227"/>
              <p:cNvSpPr/>
              <p:nvPr/>
            </p:nvSpPr>
            <p:spPr>
              <a:xfrm>
                <a:off x="3147109" y="3345453"/>
                <a:ext cx="274645" cy="19236"/>
              </a:xfrm>
              <a:custGeom>
                <a:avLst/>
                <a:gdLst/>
                <a:ahLst/>
                <a:cxnLst/>
                <a:rect l="l" t="t" r="r" b="b"/>
                <a:pathLst>
                  <a:path w="815975" h="57150">
                    <a:moveTo>
                      <a:pt x="815975" y="57149"/>
                    </a:moveTo>
                    <a:lnTo>
                      <a:pt x="0" y="57149"/>
                    </a:lnTo>
                    <a:lnTo>
                      <a:pt x="0" y="0"/>
                    </a:lnTo>
                    <a:lnTo>
                      <a:pt x="815975" y="0"/>
                    </a:lnTo>
                    <a:lnTo>
                      <a:pt x="815975" y="57149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00" name="object 228"/>
              <p:cNvSpPr/>
              <p:nvPr/>
            </p:nvSpPr>
            <p:spPr>
              <a:xfrm>
                <a:off x="3147109" y="3381154"/>
                <a:ext cx="72669" cy="39113"/>
              </a:xfrm>
              <a:custGeom>
                <a:avLst/>
                <a:gdLst/>
                <a:ahLst/>
                <a:cxnLst/>
                <a:rect l="l" t="t" r="r" b="b"/>
                <a:pathLst>
                  <a:path w="215900" h="116204">
                    <a:moveTo>
                      <a:pt x="215900" y="116179"/>
                    </a:moveTo>
                    <a:lnTo>
                      <a:pt x="0" y="116179"/>
                    </a:lnTo>
                    <a:lnTo>
                      <a:pt x="0" y="0"/>
                    </a:lnTo>
                    <a:lnTo>
                      <a:pt x="215900" y="0"/>
                    </a:lnTo>
                    <a:lnTo>
                      <a:pt x="215900" y="116179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01" name="object 229"/>
              <p:cNvSpPr/>
              <p:nvPr/>
            </p:nvSpPr>
            <p:spPr>
              <a:xfrm>
                <a:off x="3147109" y="3434511"/>
                <a:ext cx="72669" cy="91477"/>
              </a:xfrm>
              <a:custGeom>
                <a:avLst/>
                <a:gdLst/>
                <a:ahLst/>
                <a:cxnLst/>
                <a:rect l="l" t="t" r="r" b="b"/>
                <a:pathLst>
                  <a:path w="215900" h="271779">
                    <a:moveTo>
                      <a:pt x="215900" y="0"/>
                    </a:moveTo>
                    <a:lnTo>
                      <a:pt x="0" y="0"/>
                    </a:lnTo>
                    <a:lnTo>
                      <a:pt x="0" y="271729"/>
                    </a:lnTo>
                    <a:lnTo>
                      <a:pt x="215900" y="271729"/>
                    </a:lnTo>
                    <a:lnTo>
                      <a:pt x="215900" y="0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02" name="object 230"/>
              <p:cNvSpPr/>
              <p:nvPr/>
            </p:nvSpPr>
            <p:spPr>
              <a:xfrm>
                <a:off x="3235808" y="3381159"/>
                <a:ext cx="185947" cy="14491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430529">
                    <a:moveTo>
                      <a:pt x="552450" y="430250"/>
                    </a:moveTo>
                    <a:lnTo>
                      <a:pt x="0" y="430250"/>
                    </a:lnTo>
                    <a:lnTo>
                      <a:pt x="0" y="0"/>
                    </a:lnTo>
                    <a:lnTo>
                      <a:pt x="552450" y="0"/>
                    </a:lnTo>
                    <a:lnTo>
                      <a:pt x="552450" y="430250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03" name="object 231"/>
              <p:cNvSpPr/>
              <p:nvPr/>
            </p:nvSpPr>
            <p:spPr>
              <a:xfrm>
                <a:off x="3200183" y="3407191"/>
                <a:ext cx="312048" cy="216083"/>
              </a:xfrm>
              <a:custGeom>
                <a:avLst/>
                <a:gdLst/>
                <a:ahLst/>
                <a:cxnLst/>
                <a:rect l="l" t="t" r="r" b="b"/>
                <a:pathLst>
                  <a:path w="927100" h="641984">
                    <a:moveTo>
                      <a:pt x="927100" y="641515"/>
                    </a:moveTo>
                    <a:lnTo>
                      <a:pt x="0" y="641515"/>
                    </a:lnTo>
                    <a:lnTo>
                      <a:pt x="0" y="0"/>
                    </a:lnTo>
                    <a:lnTo>
                      <a:pt x="927100" y="0"/>
                    </a:lnTo>
                    <a:lnTo>
                      <a:pt x="927100" y="64151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04" name="object 232"/>
              <p:cNvSpPr/>
              <p:nvPr/>
            </p:nvSpPr>
            <p:spPr>
              <a:xfrm>
                <a:off x="3200183" y="3407191"/>
                <a:ext cx="312048" cy="216083"/>
              </a:xfrm>
              <a:custGeom>
                <a:avLst/>
                <a:gdLst/>
                <a:ahLst/>
                <a:cxnLst/>
                <a:rect l="l" t="t" r="r" b="b"/>
                <a:pathLst>
                  <a:path w="927100" h="641984">
                    <a:moveTo>
                      <a:pt x="927100" y="641515"/>
                    </a:moveTo>
                    <a:lnTo>
                      <a:pt x="0" y="641515"/>
                    </a:lnTo>
                    <a:lnTo>
                      <a:pt x="0" y="0"/>
                    </a:lnTo>
                    <a:lnTo>
                      <a:pt x="927100" y="0"/>
                    </a:lnTo>
                    <a:lnTo>
                      <a:pt x="927100" y="641515"/>
                    </a:lnTo>
                    <a:close/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05" name="object 233"/>
              <p:cNvSpPr/>
              <p:nvPr/>
            </p:nvSpPr>
            <p:spPr>
              <a:xfrm>
                <a:off x="3217298" y="3426094"/>
                <a:ext cx="274645" cy="19236"/>
              </a:xfrm>
              <a:custGeom>
                <a:avLst/>
                <a:gdLst/>
                <a:ahLst/>
                <a:cxnLst/>
                <a:rect l="l" t="t" r="r" b="b"/>
                <a:pathLst>
                  <a:path w="815975" h="57150">
                    <a:moveTo>
                      <a:pt x="815975" y="57150"/>
                    </a:moveTo>
                    <a:lnTo>
                      <a:pt x="0" y="57150"/>
                    </a:lnTo>
                    <a:lnTo>
                      <a:pt x="0" y="0"/>
                    </a:lnTo>
                    <a:lnTo>
                      <a:pt x="815975" y="0"/>
                    </a:lnTo>
                    <a:lnTo>
                      <a:pt x="815975" y="57150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06" name="object 234"/>
              <p:cNvSpPr/>
              <p:nvPr/>
            </p:nvSpPr>
            <p:spPr>
              <a:xfrm>
                <a:off x="3217298" y="3461795"/>
                <a:ext cx="72669" cy="39113"/>
              </a:xfrm>
              <a:custGeom>
                <a:avLst/>
                <a:gdLst/>
                <a:ahLst/>
                <a:cxnLst/>
                <a:rect l="l" t="t" r="r" b="b"/>
                <a:pathLst>
                  <a:path w="215900" h="116204">
                    <a:moveTo>
                      <a:pt x="215900" y="116179"/>
                    </a:moveTo>
                    <a:lnTo>
                      <a:pt x="0" y="116179"/>
                    </a:lnTo>
                    <a:lnTo>
                      <a:pt x="0" y="0"/>
                    </a:lnTo>
                    <a:lnTo>
                      <a:pt x="215900" y="0"/>
                    </a:lnTo>
                    <a:lnTo>
                      <a:pt x="215900" y="116179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07" name="object 235"/>
              <p:cNvSpPr/>
              <p:nvPr/>
            </p:nvSpPr>
            <p:spPr>
              <a:xfrm>
                <a:off x="3217298" y="3515151"/>
                <a:ext cx="72669" cy="91477"/>
              </a:xfrm>
              <a:custGeom>
                <a:avLst/>
                <a:gdLst/>
                <a:ahLst/>
                <a:cxnLst/>
                <a:rect l="l" t="t" r="r" b="b"/>
                <a:pathLst>
                  <a:path w="215900" h="271779">
                    <a:moveTo>
                      <a:pt x="215900" y="0"/>
                    </a:moveTo>
                    <a:lnTo>
                      <a:pt x="0" y="0"/>
                    </a:lnTo>
                    <a:lnTo>
                      <a:pt x="0" y="271729"/>
                    </a:lnTo>
                    <a:lnTo>
                      <a:pt x="215900" y="271729"/>
                    </a:lnTo>
                    <a:lnTo>
                      <a:pt x="215900" y="0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08" name="object 236"/>
              <p:cNvSpPr/>
              <p:nvPr/>
            </p:nvSpPr>
            <p:spPr>
              <a:xfrm>
                <a:off x="3308335" y="3468018"/>
                <a:ext cx="182313" cy="0"/>
              </a:xfrm>
              <a:custGeom>
                <a:avLst/>
                <a:gdLst/>
                <a:ahLst/>
                <a:cxnLst/>
                <a:rect l="l" t="t" r="r" b="b"/>
                <a:pathLst>
                  <a:path w="541654">
                    <a:moveTo>
                      <a:pt x="0" y="0"/>
                    </a:moveTo>
                    <a:lnTo>
                      <a:pt x="541121" y="0"/>
                    </a:lnTo>
                  </a:path>
                </a:pathLst>
              </a:custGeom>
              <a:ln w="381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09" name="object 237"/>
              <p:cNvSpPr/>
              <p:nvPr/>
            </p:nvSpPr>
            <p:spPr>
              <a:xfrm>
                <a:off x="3308335" y="3487254"/>
                <a:ext cx="122468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3854">
                    <a:moveTo>
                      <a:pt x="0" y="0"/>
                    </a:moveTo>
                    <a:lnTo>
                      <a:pt x="363702" y="0"/>
                    </a:lnTo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10" name="object 238"/>
              <p:cNvSpPr/>
              <p:nvPr/>
            </p:nvSpPr>
            <p:spPr>
              <a:xfrm>
                <a:off x="3308335" y="3504682"/>
                <a:ext cx="122468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3854">
                    <a:moveTo>
                      <a:pt x="0" y="0"/>
                    </a:moveTo>
                    <a:lnTo>
                      <a:pt x="363702" y="0"/>
                    </a:lnTo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11" name="object 239"/>
              <p:cNvSpPr/>
              <p:nvPr/>
            </p:nvSpPr>
            <p:spPr>
              <a:xfrm>
                <a:off x="3308335" y="3522111"/>
                <a:ext cx="122468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3854">
                    <a:moveTo>
                      <a:pt x="0" y="0"/>
                    </a:moveTo>
                    <a:lnTo>
                      <a:pt x="363702" y="0"/>
                    </a:lnTo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12" name="object 240"/>
              <p:cNvSpPr/>
              <p:nvPr/>
            </p:nvSpPr>
            <p:spPr>
              <a:xfrm>
                <a:off x="3308335" y="3539539"/>
                <a:ext cx="122468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3854">
                    <a:moveTo>
                      <a:pt x="0" y="0"/>
                    </a:moveTo>
                    <a:lnTo>
                      <a:pt x="363702" y="0"/>
                    </a:lnTo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13" name="object 241"/>
              <p:cNvSpPr/>
              <p:nvPr/>
            </p:nvSpPr>
            <p:spPr>
              <a:xfrm>
                <a:off x="3308335" y="3556968"/>
                <a:ext cx="122468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3854">
                    <a:moveTo>
                      <a:pt x="0" y="0"/>
                    </a:moveTo>
                    <a:lnTo>
                      <a:pt x="363702" y="0"/>
                    </a:lnTo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14" name="object 242"/>
              <p:cNvSpPr/>
              <p:nvPr/>
            </p:nvSpPr>
            <p:spPr>
              <a:xfrm>
                <a:off x="3308335" y="3574396"/>
                <a:ext cx="122468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3854">
                    <a:moveTo>
                      <a:pt x="0" y="0"/>
                    </a:moveTo>
                    <a:lnTo>
                      <a:pt x="363702" y="0"/>
                    </a:lnTo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15" name="object 243"/>
              <p:cNvSpPr/>
              <p:nvPr/>
            </p:nvSpPr>
            <p:spPr>
              <a:xfrm>
                <a:off x="3437673" y="3435713"/>
                <a:ext cx="25648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0">
                    <a:moveTo>
                      <a:pt x="0" y="0"/>
                    </a:moveTo>
                    <a:lnTo>
                      <a:pt x="76200" y="0"/>
                    </a:lnTo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16" name="object 244"/>
              <p:cNvSpPr/>
              <p:nvPr/>
            </p:nvSpPr>
            <p:spPr>
              <a:xfrm>
                <a:off x="3405365" y="3435713"/>
                <a:ext cx="25648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0">
                    <a:moveTo>
                      <a:pt x="0" y="0"/>
                    </a:moveTo>
                    <a:lnTo>
                      <a:pt x="76200" y="0"/>
                    </a:lnTo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17" name="object 245"/>
              <p:cNvSpPr/>
              <p:nvPr/>
            </p:nvSpPr>
            <p:spPr>
              <a:xfrm>
                <a:off x="3373057" y="3435713"/>
                <a:ext cx="25648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0">
                    <a:moveTo>
                      <a:pt x="0" y="0"/>
                    </a:moveTo>
                    <a:lnTo>
                      <a:pt x="76200" y="0"/>
                    </a:lnTo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18" name="object 246"/>
              <p:cNvSpPr/>
              <p:nvPr/>
            </p:nvSpPr>
            <p:spPr>
              <a:xfrm>
                <a:off x="3340750" y="3435713"/>
                <a:ext cx="25648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0">
                    <a:moveTo>
                      <a:pt x="0" y="0"/>
                    </a:moveTo>
                    <a:lnTo>
                      <a:pt x="76200" y="0"/>
                    </a:lnTo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19" name="object 247"/>
              <p:cNvSpPr/>
              <p:nvPr/>
            </p:nvSpPr>
            <p:spPr>
              <a:xfrm>
                <a:off x="3308442" y="3435713"/>
                <a:ext cx="25648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0">
                    <a:moveTo>
                      <a:pt x="0" y="0"/>
                    </a:moveTo>
                    <a:lnTo>
                      <a:pt x="76200" y="0"/>
                    </a:lnTo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20" name="object 248"/>
              <p:cNvSpPr/>
              <p:nvPr/>
            </p:nvSpPr>
            <p:spPr>
              <a:xfrm>
                <a:off x="3276134" y="3435713"/>
                <a:ext cx="25648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0">
                    <a:moveTo>
                      <a:pt x="0" y="0"/>
                    </a:moveTo>
                    <a:lnTo>
                      <a:pt x="76200" y="0"/>
                    </a:lnTo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21" name="object 249"/>
              <p:cNvSpPr/>
              <p:nvPr/>
            </p:nvSpPr>
            <p:spPr>
              <a:xfrm>
                <a:off x="3243827" y="3435713"/>
                <a:ext cx="25648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0">
                    <a:moveTo>
                      <a:pt x="0" y="0"/>
                    </a:moveTo>
                    <a:lnTo>
                      <a:pt x="76200" y="0"/>
                    </a:lnTo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22" name="object 250"/>
              <p:cNvSpPr/>
              <p:nvPr/>
            </p:nvSpPr>
            <p:spPr>
              <a:xfrm>
                <a:off x="3217298" y="3529048"/>
                <a:ext cx="7266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5900">
                    <a:moveTo>
                      <a:pt x="0" y="0"/>
                    </a:moveTo>
                    <a:lnTo>
                      <a:pt x="215900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23" name="object 251"/>
              <p:cNvSpPr/>
              <p:nvPr/>
            </p:nvSpPr>
            <p:spPr>
              <a:xfrm>
                <a:off x="3217298" y="3544009"/>
                <a:ext cx="7266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5900">
                    <a:moveTo>
                      <a:pt x="0" y="0"/>
                    </a:moveTo>
                    <a:lnTo>
                      <a:pt x="215900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24" name="object 252"/>
              <p:cNvSpPr/>
              <p:nvPr/>
            </p:nvSpPr>
            <p:spPr>
              <a:xfrm>
                <a:off x="3217298" y="3558971"/>
                <a:ext cx="7266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5900">
                    <a:moveTo>
                      <a:pt x="0" y="0"/>
                    </a:moveTo>
                    <a:lnTo>
                      <a:pt x="215900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25" name="object 253"/>
              <p:cNvSpPr/>
              <p:nvPr/>
            </p:nvSpPr>
            <p:spPr>
              <a:xfrm>
                <a:off x="3217298" y="3573932"/>
                <a:ext cx="7266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5900">
                    <a:moveTo>
                      <a:pt x="0" y="0"/>
                    </a:moveTo>
                    <a:lnTo>
                      <a:pt x="215900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26" name="object 254"/>
              <p:cNvSpPr/>
              <p:nvPr/>
            </p:nvSpPr>
            <p:spPr>
              <a:xfrm>
                <a:off x="3217298" y="3588893"/>
                <a:ext cx="7266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5900">
                    <a:moveTo>
                      <a:pt x="0" y="0"/>
                    </a:moveTo>
                    <a:lnTo>
                      <a:pt x="215900" y="0"/>
                    </a:lnTo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27" name="object 255"/>
              <p:cNvSpPr/>
              <p:nvPr/>
            </p:nvSpPr>
            <p:spPr>
              <a:xfrm>
                <a:off x="4275424" y="2874076"/>
                <a:ext cx="1142241" cy="239379"/>
              </a:xfrm>
              <a:custGeom>
                <a:avLst/>
                <a:gdLst/>
                <a:ahLst/>
                <a:cxnLst/>
                <a:rect l="l" t="t" r="r" b="b"/>
                <a:pathLst>
                  <a:path w="1943734" h="711200">
                    <a:moveTo>
                      <a:pt x="325602" y="516826"/>
                    </a:moveTo>
                    <a:lnTo>
                      <a:pt x="129209" y="516826"/>
                    </a:lnTo>
                    <a:lnTo>
                      <a:pt x="129209" y="710628"/>
                    </a:lnTo>
                    <a:lnTo>
                      <a:pt x="325602" y="516826"/>
                    </a:lnTo>
                    <a:close/>
                  </a:path>
                  <a:path w="1943734" h="711200">
                    <a:moveTo>
                      <a:pt x="1878685" y="0"/>
                    </a:moveTo>
                    <a:lnTo>
                      <a:pt x="64604" y="0"/>
                    </a:lnTo>
                    <a:lnTo>
                      <a:pt x="51821" y="1194"/>
                    </a:lnTo>
                    <a:lnTo>
                      <a:pt x="10710" y="29062"/>
                    </a:lnTo>
                    <a:lnTo>
                      <a:pt x="0" y="64604"/>
                    </a:lnTo>
                    <a:lnTo>
                      <a:pt x="0" y="452221"/>
                    </a:lnTo>
                    <a:lnTo>
                      <a:pt x="19050" y="497776"/>
                    </a:lnTo>
                    <a:lnTo>
                      <a:pt x="64604" y="516826"/>
                    </a:lnTo>
                    <a:lnTo>
                      <a:pt x="1878685" y="516826"/>
                    </a:lnTo>
                    <a:lnTo>
                      <a:pt x="1924240" y="497776"/>
                    </a:lnTo>
                    <a:lnTo>
                      <a:pt x="1943290" y="452221"/>
                    </a:lnTo>
                    <a:lnTo>
                      <a:pt x="1943290" y="64604"/>
                    </a:lnTo>
                    <a:lnTo>
                      <a:pt x="1924240" y="19050"/>
                    </a:lnTo>
                    <a:lnTo>
                      <a:pt x="187868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28" name="object 256"/>
              <p:cNvSpPr/>
              <p:nvPr/>
            </p:nvSpPr>
            <p:spPr>
              <a:xfrm>
                <a:off x="4275424" y="2874076"/>
                <a:ext cx="1142241" cy="239379"/>
              </a:xfrm>
              <a:custGeom>
                <a:avLst/>
                <a:gdLst/>
                <a:ahLst/>
                <a:cxnLst/>
                <a:rect l="l" t="t" r="r" b="b"/>
                <a:pathLst>
                  <a:path w="1943734" h="711200">
                    <a:moveTo>
                      <a:pt x="0" y="452221"/>
                    </a:moveTo>
                    <a:lnTo>
                      <a:pt x="0" y="64604"/>
                    </a:lnTo>
                    <a:lnTo>
                      <a:pt x="1188" y="51827"/>
                    </a:lnTo>
                    <a:lnTo>
                      <a:pt x="29046" y="10726"/>
                    </a:lnTo>
                    <a:lnTo>
                      <a:pt x="64604" y="0"/>
                    </a:lnTo>
                    <a:lnTo>
                      <a:pt x="1878685" y="0"/>
                    </a:lnTo>
                    <a:lnTo>
                      <a:pt x="1924240" y="19050"/>
                    </a:lnTo>
                    <a:lnTo>
                      <a:pt x="1943290" y="64604"/>
                    </a:lnTo>
                    <a:lnTo>
                      <a:pt x="1943290" y="452221"/>
                    </a:lnTo>
                    <a:lnTo>
                      <a:pt x="1924240" y="497776"/>
                    </a:lnTo>
                    <a:lnTo>
                      <a:pt x="1878685" y="516826"/>
                    </a:lnTo>
                    <a:lnTo>
                      <a:pt x="325602" y="516826"/>
                    </a:lnTo>
                    <a:lnTo>
                      <a:pt x="129209" y="710628"/>
                    </a:lnTo>
                    <a:lnTo>
                      <a:pt x="129209" y="516826"/>
                    </a:lnTo>
                    <a:lnTo>
                      <a:pt x="64604" y="516826"/>
                    </a:lnTo>
                    <a:lnTo>
                      <a:pt x="51821" y="515632"/>
                    </a:lnTo>
                    <a:lnTo>
                      <a:pt x="10710" y="487790"/>
                    </a:lnTo>
                    <a:lnTo>
                      <a:pt x="1188" y="465008"/>
                    </a:lnTo>
                    <a:lnTo>
                      <a:pt x="0" y="452221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29" name="object 257"/>
              <p:cNvSpPr/>
              <p:nvPr/>
            </p:nvSpPr>
            <p:spPr>
              <a:xfrm>
                <a:off x="4275424" y="3113263"/>
                <a:ext cx="1142241" cy="239379"/>
              </a:xfrm>
              <a:custGeom>
                <a:avLst/>
                <a:gdLst/>
                <a:ahLst/>
                <a:cxnLst/>
                <a:rect l="l" t="t" r="r" b="b"/>
                <a:pathLst>
                  <a:path w="1943734" h="711200">
                    <a:moveTo>
                      <a:pt x="325602" y="516826"/>
                    </a:moveTo>
                    <a:lnTo>
                      <a:pt x="129209" y="516826"/>
                    </a:lnTo>
                    <a:lnTo>
                      <a:pt x="129209" y="710628"/>
                    </a:lnTo>
                    <a:lnTo>
                      <a:pt x="325602" y="516826"/>
                    </a:lnTo>
                    <a:close/>
                  </a:path>
                  <a:path w="1943734" h="711200">
                    <a:moveTo>
                      <a:pt x="1878685" y="0"/>
                    </a:moveTo>
                    <a:lnTo>
                      <a:pt x="64604" y="0"/>
                    </a:lnTo>
                    <a:lnTo>
                      <a:pt x="51821" y="1194"/>
                    </a:lnTo>
                    <a:lnTo>
                      <a:pt x="10710" y="29062"/>
                    </a:lnTo>
                    <a:lnTo>
                      <a:pt x="0" y="64604"/>
                    </a:lnTo>
                    <a:lnTo>
                      <a:pt x="0" y="452221"/>
                    </a:lnTo>
                    <a:lnTo>
                      <a:pt x="19050" y="497776"/>
                    </a:lnTo>
                    <a:lnTo>
                      <a:pt x="64604" y="516826"/>
                    </a:lnTo>
                    <a:lnTo>
                      <a:pt x="1878685" y="516826"/>
                    </a:lnTo>
                    <a:lnTo>
                      <a:pt x="1924240" y="497776"/>
                    </a:lnTo>
                    <a:lnTo>
                      <a:pt x="1943290" y="452221"/>
                    </a:lnTo>
                    <a:lnTo>
                      <a:pt x="1943290" y="64604"/>
                    </a:lnTo>
                    <a:lnTo>
                      <a:pt x="1924240" y="19050"/>
                    </a:lnTo>
                    <a:lnTo>
                      <a:pt x="187868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30" name="object 258"/>
              <p:cNvSpPr/>
              <p:nvPr/>
            </p:nvSpPr>
            <p:spPr>
              <a:xfrm>
                <a:off x="4275424" y="3113263"/>
                <a:ext cx="1142241" cy="239379"/>
              </a:xfrm>
              <a:custGeom>
                <a:avLst/>
                <a:gdLst/>
                <a:ahLst/>
                <a:cxnLst/>
                <a:rect l="l" t="t" r="r" b="b"/>
                <a:pathLst>
                  <a:path w="1943734" h="711200">
                    <a:moveTo>
                      <a:pt x="0" y="452221"/>
                    </a:moveTo>
                    <a:lnTo>
                      <a:pt x="0" y="64604"/>
                    </a:lnTo>
                    <a:lnTo>
                      <a:pt x="1188" y="51827"/>
                    </a:lnTo>
                    <a:lnTo>
                      <a:pt x="29046" y="10726"/>
                    </a:lnTo>
                    <a:lnTo>
                      <a:pt x="64604" y="0"/>
                    </a:lnTo>
                    <a:lnTo>
                      <a:pt x="1878685" y="0"/>
                    </a:lnTo>
                    <a:lnTo>
                      <a:pt x="1924240" y="19050"/>
                    </a:lnTo>
                    <a:lnTo>
                      <a:pt x="1943290" y="64604"/>
                    </a:lnTo>
                    <a:lnTo>
                      <a:pt x="1943290" y="452221"/>
                    </a:lnTo>
                    <a:lnTo>
                      <a:pt x="1924240" y="497776"/>
                    </a:lnTo>
                    <a:lnTo>
                      <a:pt x="1878685" y="516826"/>
                    </a:lnTo>
                    <a:lnTo>
                      <a:pt x="325602" y="516826"/>
                    </a:lnTo>
                    <a:lnTo>
                      <a:pt x="129209" y="710628"/>
                    </a:lnTo>
                    <a:lnTo>
                      <a:pt x="129209" y="516826"/>
                    </a:lnTo>
                    <a:lnTo>
                      <a:pt x="64604" y="516826"/>
                    </a:lnTo>
                    <a:lnTo>
                      <a:pt x="51821" y="515632"/>
                    </a:lnTo>
                    <a:lnTo>
                      <a:pt x="10710" y="487790"/>
                    </a:lnTo>
                    <a:lnTo>
                      <a:pt x="1188" y="465008"/>
                    </a:lnTo>
                    <a:lnTo>
                      <a:pt x="0" y="452221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31" name="object 259"/>
              <p:cNvSpPr/>
              <p:nvPr/>
            </p:nvSpPr>
            <p:spPr>
              <a:xfrm>
                <a:off x="4275424" y="3352306"/>
                <a:ext cx="1142241" cy="239379"/>
              </a:xfrm>
              <a:custGeom>
                <a:avLst/>
                <a:gdLst/>
                <a:ahLst/>
                <a:cxnLst/>
                <a:rect l="l" t="t" r="r" b="b"/>
                <a:pathLst>
                  <a:path w="1943734" h="711200">
                    <a:moveTo>
                      <a:pt x="325602" y="516826"/>
                    </a:moveTo>
                    <a:lnTo>
                      <a:pt x="129209" y="516826"/>
                    </a:lnTo>
                    <a:lnTo>
                      <a:pt x="129209" y="710628"/>
                    </a:lnTo>
                    <a:lnTo>
                      <a:pt x="325602" y="516826"/>
                    </a:lnTo>
                    <a:close/>
                  </a:path>
                  <a:path w="1943734" h="711200">
                    <a:moveTo>
                      <a:pt x="1878685" y="0"/>
                    </a:moveTo>
                    <a:lnTo>
                      <a:pt x="64604" y="0"/>
                    </a:lnTo>
                    <a:lnTo>
                      <a:pt x="51821" y="1194"/>
                    </a:lnTo>
                    <a:lnTo>
                      <a:pt x="10710" y="29062"/>
                    </a:lnTo>
                    <a:lnTo>
                      <a:pt x="0" y="64604"/>
                    </a:lnTo>
                    <a:lnTo>
                      <a:pt x="0" y="452221"/>
                    </a:lnTo>
                    <a:lnTo>
                      <a:pt x="19050" y="497776"/>
                    </a:lnTo>
                    <a:lnTo>
                      <a:pt x="64604" y="516826"/>
                    </a:lnTo>
                    <a:lnTo>
                      <a:pt x="1878685" y="516826"/>
                    </a:lnTo>
                    <a:lnTo>
                      <a:pt x="1924240" y="497776"/>
                    </a:lnTo>
                    <a:lnTo>
                      <a:pt x="1943290" y="452221"/>
                    </a:lnTo>
                    <a:lnTo>
                      <a:pt x="1943290" y="64604"/>
                    </a:lnTo>
                    <a:lnTo>
                      <a:pt x="1924240" y="19049"/>
                    </a:lnTo>
                    <a:lnTo>
                      <a:pt x="187868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32" name="object 260"/>
              <p:cNvSpPr/>
              <p:nvPr/>
            </p:nvSpPr>
            <p:spPr>
              <a:xfrm>
                <a:off x="4275424" y="3352306"/>
                <a:ext cx="1142241" cy="239379"/>
              </a:xfrm>
              <a:custGeom>
                <a:avLst/>
                <a:gdLst/>
                <a:ahLst/>
                <a:cxnLst/>
                <a:rect l="l" t="t" r="r" b="b"/>
                <a:pathLst>
                  <a:path w="1943734" h="711200">
                    <a:moveTo>
                      <a:pt x="0" y="452221"/>
                    </a:moveTo>
                    <a:lnTo>
                      <a:pt x="0" y="64604"/>
                    </a:lnTo>
                    <a:lnTo>
                      <a:pt x="1188" y="51827"/>
                    </a:lnTo>
                    <a:lnTo>
                      <a:pt x="29046" y="10726"/>
                    </a:lnTo>
                    <a:lnTo>
                      <a:pt x="64604" y="0"/>
                    </a:lnTo>
                    <a:lnTo>
                      <a:pt x="1878685" y="0"/>
                    </a:lnTo>
                    <a:lnTo>
                      <a:pt x="1924240" y="19049"/>
                    </a:lnTo>
                    <a:lnTo>
                      <a:pt x="1943290" y="64604"/>
                    </a:lnTo>
                    <a:lnTo>
                      <a:pt x="1943290" y="452221"/>
                    </a:lnTo>
                    <a:lnTo>
                      <a:pt x="1924240" y="497776"/>
                    </a:lnTo>
                    <a:lnTo>
                      <a:pt x="1878685" y="516826"/>
                    </a:lnTo>
                    <a:lnTo>
                      <a:pt x="325602" y="516826"/>
                    </a:lnTo>
                    <a:lnTo>
                      <a:pt x="129209" y="710628"/>
                    </a:lnTo>
                    <a:lnTo>
                      <a:pt x="129209" y="516826"/>
                    </a:lnTo>
                    <a:lnTo>
                      <a:pt x="64604" y="516826"/>
                    </a:lnTo>
                    <a:lnTo>
                      <a:pt x="51821" y="515632"/>
                    </a:lnTo>
                    <a:lnTo>
                      <a:pt x="10710" y="487790"/>
                    </a:lnTo>
                    <a:lnTo>
                      <a:pt x="1188" y="465008"/>
                    </a:lnTo>
                    <a:lnTo>
                      <a:pt x="0" y="452221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33" name="object 261"/>
              <p:cNvSpPr txBox="1"/>
              <p:nvPr/>
            </p:nvSpPr>
            <p:spPr>
              <a:xfrm>
                <a:off x="4192281" y="1942277"/>
                <a:ext cx="1261745" cy="246221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5095" marR="180975" indent="-635" algn="ctr">
                  <a:lnSpc>
                    <a:spcPct val="100000"/>
                  </a:lnSpc>
                  <a:spcBef>
                    <a:spcPts val="844"/>
                  </a:spcBef>
                </a:pPr>
                <a:r>
                  <a:rPr sz="400" i="1" spc="6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Create </a:t>
                </a:r>
                <a:r>
                  <a:rPr sz="400" i="1" spc="5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a </a:t>
                </a:r>
                <a:r>
                  <a:rPr sz="400" i="1" spc="5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list </a:t>
                </a:r>
                <a:r>
                  <a:rPr sz="400" i="1" spc="8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of </a:t>
                </a:r>
                <a:r>
                  <a:rPr sz="400" i="1" spc="6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ready </a:t>
                </a:r>
                <a:r>
                  <a:rPr sz="400" i="1" spc="7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user </a:t>
                </a:r>
                <a:r>
                  <a:rPr sz="400" i="1" spc="7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stories  </a:t>
                </a:r>
                <a:r>
                  <a:rPr sz="400" i="1" spc="6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that </a:t>
                </a:r>
                <a:r>
                  <a:rPr sz="400" i="1" spc="8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cover </a:t>
                </a:r>
                <a:r>
                  <a:rPr sz="400" i="1" spc="7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at </a:t>
                </a:r>
                <a:r>
                  <a:rPr sz="400" i="1" spc="6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least </a:t>
                </a:r>
                <a:r>
                  <a:rPr sz="400" i="1" spc="6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the first</a:t>
                </a:r>
                <a:r>
                  <a:rPr sz="400" i="1" spc="4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 </a:t>
                </a:r>
                <a:r>
                  <a:rPr sz="400" i="1" spc="7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sprint.</a:t>
                </a:r>
                <a:endParaRPr sz="400" dirty="0">
                  <a:latin typeface="Arial Narrow"/>
                  <a:cs typeface="Arial Narrow"/>
                </a:endParaRPr>
              </a:p>
              <a:p>
                <a:pPr>
                  <a:lnSpc>
                    <a:spcPct val="100000"/>
                  </a:lnSpc>
                </a:pPr>
                <a:endParaRPr sz="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34" name="object 262"/>
              <p:cNvSpPr/>
              <p:nvPr/>
            </p:nvSpPr>
            <p:spPr>
              <a:xfrm>
                <a:off x="3659373" y="3246854"/>
                <a:ext cx="414640" cy="110286"/>
              </a:xfrm>
              <a:custGeom>
                <a:avLst/>
                <a:gdLst/>
                <a:ahLst/>
                <a:cxnLst/>
                <a:rect l="l" t="t" r="r" b="b"/>
                <a:pathLst>
                  <a:path w="1231900" h="327660">
                    <a:moveTo>
                      <a:pt x="1190383" y="0"/>
                    </a:moveTo>
                    <a:lnTo>
                      <a:pt x="40932" y="0"/>
                    </a:lnTo>
                    <a:lnTo>
                      <a:pt x="32828" y="756"/>
                    </a:lnTo>
                    <a:lnTo>
                      <a:pt x="3013" y="25331"/>
                    </a:lnTo>
                    <a:lnTo>
                      <a:pt x="0" y="40932"/>
                    </a:lnTo>
                    <a:lnTo>
                      <a:pt x="0" y="286537"/>
                    </a:lnTo>
                    <a:lnTo>
                      <a:pt x="18397" y="320670"/>
                    </a:lnTo>
                    <a:lnTo>
                      <a:pt x="40932" y="327469"/>
                    </a:lnTo>
                    <a:lnTo>
                      <a:pt x="1190383" y="327469"/>
                    </a:lnTo>
                    <a:lnTo>
                      <a:pt x="1224529" y="309070"/>
                    </a:lnTo>
                    <a:lnTo>
                      <a:pt x="1231328" y="286537"/>
                    </a:lnTo>
                    <a:lnTo>
                      <a:pt x="1231328" y="40932"/>
                    </a:lnTo>
                    <a:lnTo>
                      <a:pt x="1212918" y="6793"/>
                    </a:lnTo>
                    <a:lnTo>
                      <a:pt x="119038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35" name="object 263"/>
              <p:cNvSpPr/>
              <p:nvPr/>
            </p:nvSpPr>
            <p:spPr>
              <a:xfrm>
                <a:off x="3659373" y="3246854"/>
                <a:ext cx="414640" cy="110286"/>
              </a:xfrm>
              <a:custGeom>
                <a:avLst/>
                <a:gdLst/>
                <a:ahLst/>
                <a:cxnLst/>
                <a:rect l="l" t="t" r="r" b="b"/>
                <a:pathLst>
                  <a:path w="1231900" h="327660">
                    <a:moveTo>
                      <a:pt x="81864" y="327469"/>
                    </a:moveTo>
                    <a:lnTo>
                      <a:pt x="40932" y="327469"/>
                    </a:lnTo>
                    <a:lnTo>
                      <a:pt x="32828" y="326712"/>
                    </a:lnTo>
                    <a:lnTo>
                      <a:pt x="3013" y="302150"/>
                    </a:lnTo>
                    <a:lnTo>
                      <a:pt x="0" y="286537"/>
                    </a:lnTo>
                    <a:lnTo>
                      <a:pt x="0" y="40932"/>
                    </a:lnTo>
                    <a:lnTo>
                      <a:pt x="18397" y="6793"/>
                    </a:lnTo>
                    <a:lnTo>
                      <a:pt x="40932" y="0"/>
                    </a:lnTo>
                    <a:lnTo>
                      <a:pt x="1190383" y="0"/>
                    </a:lnTo>
                    <a:lnTo>
                      <a:pt x="1224529" y="18409"/>
                    </a:lnTo>
                    <a:lnTo>
                      <a:pt x="1231328" y="40932"/>
                    </a:lnTo>
                    <a:lnTo>
                      <a:pt x="1231328" y="286537"/>
                    </a:lnTo>
                    <a:lnTo>
                      <a:pt x="1212918" y="320670"/>
                    </a:lnTo>
                    <a:lnTo>
                      <a:pt x="1190383" y="327469"/>
                    </a:lnTo>
                    <a:lnTo>
                      <a:pt x="206311" y="327469"/>
                    </a:lnTo>
                    <a:lnTo>
                      <a:pt x="81864" y="327469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36" name="object 264"/>
              <p:cNvSpPr/>
              <p:nvPr/>
            </p:nvSpPr>
            <p:spPr>
              <a:xfrm>
                <a:off x="3684097" y="3263491"/>
                <a:ext cx="59204" cy="68394"/>
              </a:xfrm>
              <a:custGeom>
                <a:avLst/>
                <a:gdLst/>
                <a:ahLst/>
                <a:cxnLst/>
                <a:rect l="l" t="t" r="r" b="b"/>
                <a:pathLst>
                  <a:path w="175895" h="203200">
                    <a:moveTo>
                      <a:pt x="36106" y="85242"/>
                    </a:moveTo>
                    <a:lnTo>
                      <a:pt x="1193" y="85242"/>
                    </a:lnTo>
                    <a:lnTo>
                      <a:pt x="0" y="86436"/>
                    </a:lnTo>
                    <a:lnTo>
                      <a:pt x="0" y="89382"/>
                    </a:lnTo>
                    <a:lnTo>
                      <a:pt x="1193" y="90576"/>
                    </a:lnTo>
                    <a:lnTo>
                      <a:pt x="36106" y="90576"/>
                    </a:lnTo>
                    <a:lnTo>
                      <a:pt x="37299" y="89382"/>
                    </a:lnTo>
                    <a:lnTo>
                      <a:pt x="37299" y="86436"/>
                    </a:lnTo>
                    <a:lnTo>
                      <a:pt x="36106" y="85242"/>
                    </a:lnTo>
                    <a:close/>
                  </a:path>
                  <a:path w="175895" h="203200">
                    <a:moveTo>
                      <a:pt x="87896" y="46100"/>
                    </a:moveTo>
                    <a:lnTo>
                      <a:pt x="71703" y="49369"/>
                    </a:lnTo>
                    <a:lnTo>
                      <a:pt x="58478" y="58281"/>
                    </a:lnTo>
                    <a:lnTo>
                      <a:pt x="49561" y="71502"/>
                    </a:lnTo>
                    <a:lnTo>
                      <a:pt x="46291" y="87693"/>
                    </a:lnTo>
                    <a:lnTo>
                      <a:pt x="46291" y="91452"/>
                    </a:lnTo>
                    <a:lnTo>
                      <a:pt x="46748" y="94729"/>
                    </a:lnTo>
                    <a:lnTo>
                      <a:pt x="47523" y="97713"/>
                    </a:lnTo>
                    <a:lnTo>
                      <a:pt x="48641" y="102260"/>
                    </a:lnTo>
                    <a:lnTo>
                      <a:pt x="50520" y="106514"/>
                    </a:lnTo>
                    <a:lnTo>
                      <a:pt x="53009" y="110337"/>
                    </a:lnTo>
                    <a:lnTo>
                      <a:pt x="58257" y="119320"/>
                    </a:lnTo>
                    <a:lnTo>
                      <a:pt x="63352" y="130079"/>
                    </a:lnTo>
                    <a:lnTo>
                      <a:pt x="67206" y="144277"/>
                    </a:lnTo>
                    <a:lnTo>
                      <a:pt x="68732" y="163575"/>
                    </a:lnTo>
                    <a:lnTo>
                      <a:pt x="107099" y="163575"/>
                    </a:lnTo>
                    <a:lnTo>
                      <a:pt x="117857" y="118806"/>
                    </a:lnTo>
                    <a:lnTo>
                      <a:pt x="124904" y="106933"/>
                    </a:lnTo>
                    <a:lnTo>
                      <a:pt x="126326" y="103936"/>
                    </a:lnTo>
                    <a:lnTo>
                      <a:pt x="127368" y="100774"/>
                    </a:lnTo>
                    <a:lnTo>
                      <a:pt x="128701" y="96977"/>
                    </a:lnTo>
                    <a:lnTo>
                      <a:pt x="129527" y="92773"/>
                    </a:lnTo>
                    <a:lnTo>
                      <a:pt x="129489" y="87693"/>
                    </a:lnTo>
                    <a:lnTo>
                      <a:pt x="126219" y="71502"/>
                    </a:lnTo>
                    <a:lnTo>
                      <a:pt x="117303" y="58281"/>
                    </a:lnTo>
                    <a:lnTo>
                      <a:pt x="104082" y="49369"/>
                    </a:lnTo>
                    <a:lnTo>
                      <a:pt x="87896" y="46100"/>
                    </a:lnTo>
                    <a:close/>
                  </a:path>
                  <a:path w="175895" h="203200">
                    <a:moveTo>
                      <a:pt x="174625" y="85242"/>
                    </a:moveTo>
                    <a:lnTo>
                      <a:pt x="139725" y="85242"/>
                    </a:lnTo>
                    <a:lnTo>
                      <a:pt x="138531" y="86436"/>
                    </a:lnTo>
                    <a:lnTo>
                      <a:pt x="138531" y="89382"/>
                    </a:lnTo>
                    <a:lnTo>
                      <a:pt x="139725" y="90576"/>
                    </a:lnTo>
                    <a:lnTo>
                      <a:pt x="174625" y="90576"/>
                    </a:lnTo>
                    <a:lnTo>
                      <a:pt x="175818" y="89382"/>
                    </a:lnTo>
                    <a:lnTo>
                      <a:pt x="175818" y="86436"/>
                    </a:lnTo>
                    <a:lnTo>
                      <a:pt x="174625" y="85242"/>
                    </a:lnTo>
                    <a:close/>
                  </a:path>
                  <a:path w="175895" h="203200">
                    <a:moveTo>
                      <a:pt x="28092" y="24714"/>
                    </a:moveTo>
                    <a:lnTo>
                      <a:pt x="26403" y="24714"/>
                    </a:lnTo>
                    <a:lnTo>
                      <a:pt x="24320" y="26784"/>
                    </a:lnTo>
                    <a:lnTo>
                      <a:pt x="24320" y="28473"/>
                    </a:lnTo>
                    <a:lnTo>
                      <a:pt x="48488" y="52641"/>
                    </a:lnTo>
                    <a:lnTo>
                      <a:pt x="49174" y="52895"/>
                    </a:lnTo>
                    <a:lnTo>
                      <a:pt x="50533" y="52895"/>
                    </a:lnTo>
                    <a:lnTo>
                      <a:pt x="51219" y="52641"/>
                    </a:lnTo>
                    <a:lnTo>
                      <a:pt x="52781" y="51079"/>
                    </a:lnTo>
                    <a:lnTo>
                      <a:pt x="52759" y="49369"/>
                    </a:lnTo>
                    <a:lnTo>
                      <a:pt x="28092" y="24714"/>
                    </a:lnTo>
                    <a:close/>
                  </a:path>
                  <a:path w="175895" h="203200">
                    <a:moveTo>
                      <a:pt x="149034" y="24714"/>
                    </a:moveTo>
                    <a:lnTo>
                      <a:pt x="147345" y="24714"/>
                    </a:lnTo>
                    <a:lnTo>
                      <a:pt x="122677" y="49369"/>
                    </a:lnTo>
                    <a:lnTo>
                      <a:pt x="122656" y="51079"/>
                    </a:lnTo>
                    <a:lnTo>
                      <a:pt x="124218" y="52641"/>
                    </a:lnTo>
                    <a:lnTo>
                      <a:pt x="124904" y="52895"/>
                    </a:lnTo>
                    <a:lnTo>
                      <a:pt x="126263" y="52895"/>
                    </a:lnTo>
                    <a:lnTo>
                      <a:pt x="126949" y="52641"/>
                    </a:lnTo>
                    <a:lnTo>
                      <a:pt x="151117" y="28473"/>
                    </a:lnTo>
                    <a:lnTo>
                      <a:pt x="151117" y="26784"/>
                    </a:lnTo>
                    <a:lnTo>
                      <a:pt x="149034" y="24714"/>
                    </a:lnTo>
                    <a:close/>
                  </a:path>
                  <a:path w="175895" h="203200">
                    <a:moveTo>
                      <a:pt x="89382" y="0"/>
                    </a:moveTo>
                    <a:lnTo>
                      <a:pt x="86448" y="0"/>
                    </a:lnTo>
                    <a:lnTo>
                      <a:pt x="85255" y="1193"/>
                    </a:lnTo>
                    <a:lnTo>
                      <a:pt x="85255" y="36106"/>
                    </a:lnTo>
                    <a:lnTo>
                      <a:pt x="86448" y="37299"/>
                    </a:lnTo>
                    <a:lnTo>
                      <a:pt x="89382" y="37299"/>
                    </a:lnTo>
                    <a:lnTo>
                      <a:pt x="90576" y="36106"/>
                    </a:lnTo>
                    <a:lnTo>
                      <a:pt x="90576" y="1193"/>
                    </a:lnTo>
                    <a:lnTo>
                      <a:pt x="89382" y="0"/>
                    </a:lnTo>
                    <a:close/>
                  </a:path>
                  <a:path w="175895" h="203200">
                    <a:moveTo>
                      <a:pt x="100926" y="197878"/>
                    </a:moveTo>
                    <a:lnTo>
                      <a:pt x="74904" y="197878"/>
                    </a:lnTo>
                    <a:lnTo>
                      <a:pt x="73710" y="199059"/>
                    </a:lnTo>
                    <a:lnTo>
                      <a:pt x="73710" y="202006"/>
                    </a:lnTo>
                    <a:lnTo>
                      <a:pt x="74904" y="203199"/>
                    </a:lnTo>
                    <a:lnTo>
                      <a:pt x="100926" y="203199"/>
                    </a:lnTo>
                    <a:lnTo>
                      <a:pt x="102120" y="202006"/>
                    </a:lnTo>
                    <a:lnTo>
                      <a:pt x="102120" y="199059"/>
                    </a:lnTo>
                    <a:lnTo>
                      <a:pt x="100926" y="197878"/>
                    </a:lnTo>
                    <a:close/>
                  </a:path>
                  <a:path w="175895" h="203200">
                    <a:moveTo>
                      <a:pt x="108559" y="188099"/>
                    </a:moveTo>
                    <a:lnTo>
                      <a:pt x="67259" y="188099"/>
                    </a:lnTo>
                    <a:lnTo>
                      <a:pt x="66065" y="189293"/>
                    </a:lnTo>
                    <a:lnTo>
                      <a:pt x="66065" y="192239"/>
                    </a:lnTo>
                    <a:lnTo>
                      <a:pt x="67259" y="193433"/>
                    </a:lnTo>
                    <a:lnTo>
                      <a:pt x="108559" y="193433"/>
                    </a:lnTo>
                    <a:lnTo>
                      <a:pt x="109753" y="192239"/>
                    </a:lnTo>
                    <a:lnTo>
                      <a:pt x="109753" y="189293"/>
                    </a:lnTo>
                    <a:lnTo>
                      <a:pt x="108559" y="188099"/>
                    </a:lnTo>
                    <a:close/>
                  </a:path>
                  <a:path w="175895" h="203200">
                    <a:moveTo>
                      <a:pt x="108559" y="178333"/>
                    </a:moveTo>
                    <a:lnTo>
                      <a:pt x="67259" y="178333"/>
                    </a:lnTo>
                    <a:lnTo>
                      <a:pt x="66065" y="179527"/>
                    </a:lnTo>
                    <a:lnTo>
                      <a:pt x="66065" y="182473"/>
                    </a:lnTo>
                    <a:lnTo>
                      <a:pt x="67259" y="183667"/>
                    </a:lnTo>
                    <a:lnTo>
                      <a:pt x="108559" y="183667"/>
                    </a:lnTo>
                    <a:lnTo>
                      <a:pt x="109753" y="182473"/>
                    </a:lnTo>
                    <a:lnTo>
                      <a:pt x="109753" y="179527"/>
                    </a:lnTo>
                    <a:lnTo>
                      <a:pt x="108559" y="178333"/>
                    </a:lnTo>
                    <a:close/>
                  </a:path>
                  <a:path w="175895" h="203200">
                    <a:moveTo>
                      <a:pt x="108559" y="168567"/>
                    </a:moveTo>
                    <a:lnTo>
                      <a:pt x="67259" y="168567"/>
                    </a:lnTo>
                    <a:lnTo>
                      <a:pt x="66065" y="169760"/>
                    </a:lnTo>
                    <a:lnTo>
                      <a:pt x="66065" y="172707"/>
                    </a:lnTo>
                    <a:lnTo>
                      <a:pt x="67259" y="173901"/>
                    </a:lnTo>
                    <a:lnTo>
                      <a:pt x="108559" y="173901"/>
                    </a:lnTo>
                    <a:lnTo>
                      <a:pt x="109753" y="172707"/>
                    </a:lnTo>
                    <a:lnTo>
                      <a:pt x="109753" y="169760"/>
                    </a:lnTo>
                    <a:lnTo>
                      <a:pt x="108559" y="168567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37" name="object 265"/>
              <p:cNvSpPr/>
              <p:nvPr/>
            </p:nvSpPr>
            <p:spPr>
              <a:xfrm>
                <a:off x="3659373" y="3370985"/>
                <a:ext cx="414640" cy="110286"/>
              </a:xfrm>
              <a:custGeom>
                <a:avLst/>
                <a:gdLst/>
                <a:ahLst/>
                <a:cxnLst/>
                <a:rect l="l" t="t" r="r" b="b"/>
                <a:pathLst>
                  <a:path w="1231900" h="327659">
                    <a:moveTo>
                      <a:pt x="1190383" y="0"/>
                    </a:moveTo>
                    <a:lnTo>
                      <a:pt x="40932" y="0"/>
                    </a:lnTo>
                    <a:lnTo>
                      <a:pt x="32828" y="756"/>
                    </a:lnTo>
                    <a:lnTo>
                      <a:pt x="3013" y="25326"/>
                    </a:lnTo>
                    <a:lnTo>
                      <a:pt x="0" y="40932"/>
                    </a:lnTo>
                    <a:lnTo>
                      <a:pt x="0" y="286537"/>
                    </a:lnTo>
                    <a:lnTo>
                      <a:pt x="18397" y="320670"/>
                    </a:lnTo>
                    <a:lnTo>
                      <a:pt x="40932" y="327469"/>
                    </a:lnTo>
                    <a:lnTo>
                      <a:pt x="1190383" y="327469"/>
                    </a:lnTo>
                    <a:lnTo>
                      <a:pt x="1224529" y="309070"/>
                    </a:lnTo>
                    <a:lnTo>
                      <a:pt x="1231328" y="286537"/>
                    </a:lnTo>
                    <a:lnTo>
                      <a:pt x="1231328" y="40932"/>
                    </a:lnTo>
                    <a:lnTo>
                      <a:pt x="1212918" y="6793"/>
                    </a:lnTo>
                    <a:lnTo>
                      <a:pt x="119038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38" name="object 266"/>
              <p:cNvSpPr/>
              <p:nvPr/>
            </p:nvSpPr>
            <p:spPr>
              <a:xfrm>
                <a:off x="3659373" y="3370985"/>
                <a:ext cx="414640" cy="110286"/>
              </a:xfrm>
              <a:custGeom>
                <a:avLst/>
                <a:gdLst/>
                <a:ahLst/>
                <a:cxnLst/>
                <a:rect l="l" t="t" r="r" b="b"/>
                <a:pathLst>
                  <a:path w="1231900" h="327659">
                    <a:moveTo>
                      <a:pt x="81864" y="327469"/>
                    </a:moveTo>
                    <a:lnTo>
                      <a:pt x="40932" y="327469"/>
                    </a:lnTo>
                    <a:lnTo>
                      <a:pt x="32828" y="326712"/>
                    </a:lnTo>
                    <a:lnTo>
                      <a:pt x="3013" y="302150"/>
                    </a:lnTo>
                    <a:lnTo>
                      <a:pt x="0" y="286537"/>
                    </a:lnTo>
                    <a:lnTo>
                      <a:pt x="0" y="40932"/>
                    </a:lnTo>
                    <a:lnTo>
                      <a:pt x="18397" y="6793"/>
                    </a:lnTo>
                    <a:lnTo>
                      <a:pt x="40932" y="0"/>
                    </a:lnTo>
                    <a:lnTo>
                      <a:pt x="1190383" y="0"/>
                    </a:lnTo>
                    <a:lnTo>
                      <a:pt x="1224529" y="18407"/>
                    </a:lnTo>
                    <a:lnTo>
                      <a:pt x="1231328" y="40932"/>
                    </a:lnTo>
                    <a:lnTo>
                      <a:pt x="1231328" y="286537"/>
                    </a:lnTo>
                    <a:lnTo>
                      <a:pt x="1212918" y="320670"/>
                    </a:lnTo>
                    <a:lnTo>
                      <a:pt x="1190383" y="327469"/>
                    </a:lnTo>
                    <a:lnTo>
                      <a:pt x="206311" y="327469"/>
                    </a:lnTo>
                    <a:lnTo>
                      <a:pt x="81864" y="327469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39" name="object 267"/>
              <p:cNvSpPr/>
              <p:nvPr/>
            </p:nvSpPr>
            <p:spPr>
              <a:xfrm>
                <a:off x="3684097" y="3387623"/>
                <a:ext cx="59204" cy="68394"/>
              </a:xfrm>
              <a:custGeom>
                <a:avLst/>
                <a:gdLst/>
                <a:ahLst/>
                <a:cxnLst/>
                <a:rect l="l" t="t" r="r" b="b"/>
                <a:pathLst>
                  <a:path w="175895" h="203200">
                    <a:moveTo>
                      <a:pt x="36106" y="85242"/>
                    </a:moveTo>
                    <a:lnTo>
                      <a:pt x="1193" y="85242"/>
                    </a:lnTo>
                    <a:lnTo>
                      <a:pt x="0" y="86436"/>
                    </a:lnTo>
                    <a:lnTo>
                      <a:pt x="0" y="89382"/>
                    </a:lnTo>
                    <a:lnTo>
                      <a:pt x="1193" y="90576"/>
                    </a:lnTo>
                    <a:lnTo>
                      <a:pt x="36106" y="90576"/>
                    </a:lnTo>
                    <a:lnTo>
                      <a:pt x="37299" y="89382"/>
                    </a:lnTo>
                    <a:lnTo>
                      <a:pt x="37299" y="86436"/>
                    </a:lnTo>
                    <a:lnTo>
                      <a:pt x="36106" y="85242"/>
                    </a:lnTo>
                    <a:close/>
                  </a:path>
                  <a:path w="175895" h="203200">
                    <a:moveTo>
                      <a:pt x="87896" y="46100"/>
                    </a:moveTo>
                    <a:lnTo>
                      <a:pt x="71703" y="49369"/>
                    </a:lnTo>
                    <a:lnTo>
                      <a:pt x="58478" y="58281"/>
                    </a:lnTo>
                    <a:lnTo>
                      <a:pt x="49561" y="71502"/>
                    </a:lnTo>
                    <a:lnTo>
                      <a:pt x="46291" y="87693"/>
                    </a:lnTo>
                    <a:lnTo>
                      <a:pt x="46291" y="91452"/>
                    </a:lnTo>
                    <a:lnTo>
                      <a:pt x="46748" y="94729"/>
                    </a:lnTo>
                    <a:lnTo>
                      <a:pt x="47523" y="97713"/>
                    </a:lnTo>
                    <a:lnTo>
                      <a:pt x="48641" y="102260"/>
                    </a:lnTo>
                    <a:lnTo>
                      <a:pt x="50520" y="106514"/>
                    </a:lnTo>
                    <a:lnTo>
                      <a:pt x="53009" y="110337"/>
                    </a:lnTo>
                    <a:lnTo>
                      <a:pt x="58257" y="119320"/>
                    </a:lnTo>
                    <a:lnTo>
                      <a:pt x="63352" y="130079"/>
                    </a:lnTo>
                    <a:lnTo>
                      <a:pt x="67206" y="144277"/>
                    </a:lnTo>
                    <a:lnTo>
                      <a:pt x="68732" y="163575"/>
                    </a:lnTo>
                    <a:lnTo>
                      <a:pt x="107099" y="163575"/>
                    </a:lnTo>
                    <a:lnTo>
                      <a:pt x="117857" y="118806"/>
                    </a:lnTo>
                    <a:lnTo>
                      <a:pt x="124904" y="106933"/>
                    </a:lnTo>
                    <a:lnTo>
                      <a:pt x="126326" y="103936"/>
                    </a:lnTo>
                    <a:lnTo>
                      <a:pt x="127368" y="100774"/>
                    </a:lnTo>
                    <a:lnTo>
                      <a:pt x="128701" y="96977"/>
                    </a:lnTo>
                    <a:lnTo>
                      <a:pt x="129527" y="92773"/>
                    </a:lnTo>
                    <a:lnTo>
                      <a:pt x="129489" y="87693"/>
                    </a:lnTo>
                    <a:lnTo>
                      <a:pt x="126219" y="71502"/>
                    </a:lnTo>
                    <a:lnTo>
                      <a:pt x="117303" y="58281"/>
                    </a:lnTo>
                    <a:lnTo>
                      <a:pt x="104082" y="49369"/>
                    </a:lnTo>
                    <a:lnTo>
                      <a:pt x="87896" y="46100"/>
                    </a:lnTo>
                    <a:close/>
                  </a:path>
                  <a:path w="175895" h="203200">
                    <a:moveTo>
                      <a:pt x="174625" y="85242"/>
                    </a:moveTo>
                    <a:lnTo>
                      <a:pt x="139725" y="85242"/>
                    </a:lnTo>
                    <a:lnTo>
                      <a:pt x="138531" y="86436"/>
                    </a:lnTo>
                    <a:lnTo>
                      <a:pt x="138531" y="89382"/>
                    </a:lnTo>
                    <a:lnTo>
                      <a:pt x="139725" y="90576"/>
                    </a:lnTo>
                    <a:lnTo>
                      <a:pt x="174625" y="90576"/>
                    </a:lnTo>
                    <a:lnTo>
                      <a:pt x="175818" y="89382"/>
                    </a:lnTo>
                    <a:lnTo>
                      <a:pt x="175818" y="86436"/>
                    </a:lnTo>
                    <a:lnTo>
                      <a:pt x="174625" y="85242"/>
                    </a:lnTo>
                    <a:close/>
                  </a:path>
                  <a:path w="175895" h="203200">
                    <a:moveTo>
                      <a:pt x="28092" y="24714"/>
                    </a:moveTo>
                    <a:lnTo>
                      <a:pt x="26403" y="24714"/>
                    </a:lnTo>
                    <a:lnTo>
                      <a:pt x="24320" y="26784"/>
                    </a:lnTo>
                    <a:lnTo>
                      <a:pt x="24320" y="28473"/>
                    </a:lnTo>
                    <a:lnTo>
                      <a:pt x="48488" y="52641"/>
                    </a:lnTo>
                    <a:lnTo>
                      <a:pt x="49174" y="52895"/>
                    </a:lnTo>
                    <a:lnTo>
                      <a:pt x="50533" y="52895"/>
                    </a:lnTo>
                    <a:lnTo>
                      <a:pt x="51219" y="52641"/>
                    </a:lnTo>
                    <a:lnTo>
                      <a:pt x="52781" y="51079"/>
                    </a:lnTo>
                    <a:lnTo>
                      <a:pt x="52759" y="49369"/>
                    </a:lnTo>
                    <a:lnTo>
                      <a:pt x="28092" y="24714"/>
                    </a:lnTo>
                    <a:close/>
                  </a:path>
                  <a:path w="175895" h="203200">
                    <a:moveTo>
                      <a:pt x="149034" y="24714"/>
                    </a:moveTo>
                    <a:lnTo>
                      <a:pt x="147345" y="24714"/>
                    </a:lnTo>
                    <a:lnTo>
                      <a:pt x="122677" y="49369"/>
                    </a:lnTo>
                    <a:lnTo>
                      <a:pt x="122656" y="51079"/>
                    </a:lnTo>
                    <a:lnTo>
                      <a:pt x="124218" y="52641"/>
                    </a:lnTo>
                    <a:lnTo>
                      <a:pt x="124904" y="52895"/>
                    </a:lnTo>
                    <a:lnTo>
                      <a:pt x="126263" y="52895"/>
                    </a:lnTo>
                    <a:lnTo>
                      <a:pt x="126949" y="52641"/>
                    </a:lnTo>
                    <a:lnTo>
                      <a:pt x="151117" y="28473"/>
                    </a:lnTo>
                    <a:lnTo>
                      <a:pt x="151117" y="26784"/>
                    </a:lnTo>
                    <a:lnTo>
                      <a:pt x="149034" y="24714"/>
                    </a:lnTo>
                    <a:close/>
                  </a:path>
                  <a:path w="175895" h="203200">
                    <a:moveTo>
                      <a:pt x="89382" y="0"/>
                    </a:moveTo>
                    <a:lnTo>
                      <a:pt x="86448" y="0"/>
                    </a:lnTo>
                    <a:lnTo>
                      <a:pt x="85255" y="1193"/>
                    </a:lnTo>
                    <a:lnTo>
                      <a:pt x="85255" y="36106"/>
                    </a:lnTo>
                    <a:lnTo>
                      <a:pt x="86448" y="37299"/>
                    </a:lnTo>
                    <a:lnTo>
                      <a:pt x="89382" y="37299"/>
                    </a:lnTo>
                    <a:lnTo>
                      <a:pt x="90576" y="36106"/>
                    </a:lnTo>
                    <a:lnTo>
                      <a:pt x="90576" y="1193"/>
                    </a:lnTo>
                    <a:lnTo>
                      <a:pt x="89382" y="0"/>
                    </a:lnTo>
                    <a:close/>
                  </a:path>
                  <a:path w="175895" h="203200">
                    <a:moveTo>
                      <a:pt x="100926" y="197878"/>
                    </a:moveTo>
                    <a:lnTo>
                      <a:pt x="74904" y="197878"/>
                    </a:lnTo>
                    <a:lnTo>
                      <a:pt x="73710" y="199072"/>
                    </a:lnTo>
                    <a:lnTo>
                      <a:pt x="73710" y="202006"/>
                    </a:lnTo>
                    <a:lnTo>
                      <a:pt x="74904" y="203199"/>
                    </a:lnTo>
                    <a:lnTo>
                      <a:pt x="100926" y="203199"/>
                    </a:lnTo>
                    <a:lnTo>
                      <a:pt x="102120" y="202006"/>
                    </a:lnTo>
                    <a:lnTo>
                      <a:pt x="102120" y="199072"/>
                    </a:lnTo>
                    <a:lnTo>
                      <a:pt x="100926" y="197878"/>
                    </a:lnTo>
                    <a:close/>
                  </a:path>
                  <a:path w="175895" h="203200">
                    <a:moveTo>
                      <a:pt x="108559" y="188099"/>
                    </a:moveTo>
                    <a:lnTo>
                      <a:pt x="67259" y="188099"/>
                    </a:lnTo>
                    <a:lnTo>
                      <a:pt x="66065" y="189293"/>
                    </a:lnTo>
                    <a:lnTo>
                      <a:pt x="66065" y="192239"/>
                    </a:lnTo>
                    <a:lnTo>
                      <a:pt x="67259" y="193433"/>
                    </a:lnTo>
                    <a:lnTo>
                      <a:pt x="108559" y="193433"/>
                    </a:lnTo>
                    <a:lnTo>
                      <a:pt x="109753" y="192239"/>
                    </a:lnTo>
                    <a:lnTo>
                      <a:pt x="109753" y="189293"/>
                    </a:lnTo>
                    <a:lnTo>
                      <a:pt x="108559" y="188099"/>
                    </a:lnTo>
                    <a:close/>
                  </a:path>
                  <a:path w="175895" h="203200">
                    <a:moveTo>
                      <a:pt x="108559" y="178333"/>
                    </a:moveTo>
                    <a:lnTo>
                      <a:pt x="67259" y="178333"/>
                    </a:lnTo>
                    <a:lnTo>
                      <a:pt x="66065" y="179527"/>
                    </a:lnTo>
                    <a:lnTo>
                      <a:pt x="66065" y="182473"/>
                    </a:lnTo>
                    <a:lnTo>
                      <a:pt x="67259" y="183667"/>
                    </a:lnTo>
                    <a:lnTo>
                      <a:pt x="108559" y="183667"/>
                    </a:lnTo>
                    <a:lnTo>
                      <a:pt x="109753" y="182473"/>
                    </a:lnTo>
                    <a:lnTo>
                      <a:pt x="109753" y="179527"/>
                    </a:lnTo>
                    <a:lnTo>
                      <a:pt x="108559" y="178333"/>
                    </a:lnTo>
                    <a:close/>
                  </a:path>
                  <a:path w="175895" h="203200">
                    <a:moveTo>
                      <a:pt x="108559" y="168567"/>
                    </a:moveTo>
                    <a:lnTo>
                      <a:pt x="67259" y="168567"/>
                    </a:lnTo>
                    <a:lnTo>
                      <a:pt x="66065" y="169760"/>
                    </a:lnTo>
                    <a:lnTo>
                      <a:pt x="66065" y="172707"/>
                    </a:lnTo>
                    <a:lnTo>
                      <a:pt x="67259" y="173901"/>
                    </a:lnTo>
                    <a:lnTo>
                      <a:pt x="108559" y="173901"/>
                    </a:lnTo>
                    <a:lnTo>
                      <a:pt x="109753" y="172707"/>
                    </a:lnTo>
                    <a:lnTo>
                      <a:pt x="109753" y="169760"/>
                    </a:lnTo>
                    <a:lnTo>
                      <a:pt x="108559" y="168567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40" name="object 268"/>
              <p:cNvSpPr/>
              <p:nvPr/>
            </p:nvSpPr>
            <p:spPr>
              <a:xfrm>
                <a:off x="3659373" y="3495117"/>
                <a:ext cx="414640" cy="110286"/>
              </a:xfrm>
              <a:custGeom>
                <a:avLst/>
                <a:gdLst/>
                <a:ahLst/>
                <a:cxnLst/>
                <a:rect l="l" t="t" r="r" b="b"/>
                <a:pathLst>
                  <a:path w="1231900" h="327659">
                    <a:moveTo>
                      <a:pt x="1190383" y="0"/>
                    </a:moveTo>
                    <a:lnTo>
                      <a:pt x="40932" y="0"/>
                    </a:lnTo>
                    <a:lnTo>
                      <a:pt x="32828" y="756"/>
                    </a:lnTo>
                    <a:lnTo>
                      <a:pt x="3013" y="25326"/>
                    </a:lnTo>
                    <a:lnTo>
                      <a:pt x="0" y="40932"/>
                    </a:lnTo>
                    <a:lnTo>
                      <a:pt x="0" y="286537"/>
                    </a:lnTo>
                    <a:lnTo>
                      <a:pt x="18397" y="320670"/>
                    </a:lnTo>
                    <a:lnTo>
                      <a:pt x="40932" y="327469"/>
                    </a:lnTo>
                    <a:lnTo>
                      <a:pt x="1190383" y="327469"/>
                    </a:lnTo>
                    <a:lnTo>
                      <a:pt x="1224529" y="309070"/>
                    </a:lnTo>
                    <a:lnTo>
                      <a:pt x="1231328" y="286537"/>
                    </a:lnTo>
                    <a:lnTo>
                      <a:pt x="1231328" y="40932"/>
                    </a:lnTo>
                    <a:lnTo>
                      <a:pt x="1212918" y="6793"/>
                    </a:lnTo>
                    <a:lnTo>
                      <a:pt x="119038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41" name="object 269"/>
              <p:cNvSpPr/>
              <p:nvPr/>
            </p:nvSpPr>
            <p:spPr>
              <a:xfrm>
                <a:off x="3659373" y="3495117"/>
                <a:ext cx="414640" cy="110286"/>
              </a:xfrm>
              <a:custGeom>
                <a:avLst/>
                <a:gdLst/>
                <a:ahLst/>
                <a:cxnLst/>
                <a:rect l="l" t="t" r="r" b="b"/>
                <a:pathLst>
                  <a:path w="1231900" h="327659">
                    <a:moveTo>
                      <a:pt x="81864" y="327469"/>
                    </a:moveTo>
                    <a:lnTo>
                      <a:pt x="40932" y="327469"/>
                    </a:lnTo>
                    <a:lnTo>
                      <a:pt x="32828" y="326712"/>
                    </a:lnTo>
                    <a:lnTo>
                      <a:pt x="3013" y="302150"/>
                    </a:lnTo>
                    <a:lnTo>
                      <a:pt x="0" y="286537"/>
                    </a:lnTo>
                    <a:lnTo>
                      <a:pt x="0" y="40932"/>
                    </a:lnTo>
                    <a:lnTo>
                      <a:pt x="18397" y="6793"/>
                    </a:lnTo>
                    <a:lnTo>
                      <a:pt x="40932" y="0"/>
                    </a:lnTo>
                    <a:lnTo>
                      <a:pt x="1190383" y="0"/>
                    </a:lnTo>
                    <a:lnTo>
                      <a:pt x="1224529" y="18407"/>
                    </a:lnTo>
                    <a:lnTo>
                      <a:pt x="1231328" y="40932"/>
                    </a:lnTo>
                    <a:lnTo>
                      <a:pt x="1231328" y="286537"/>
                    </a:lnTo>
                    <a:lnTo>
                      <a:pt x="1212918" y="320670"/>
                    </a:lnTo>
                    <a:lnTo>
                      <a:pt x="1190383" y="327469"/>
                    </a:lnTo>
                    <a:lnTo>
                      <a:pt x="206311" y="327469"/>
                    </a:lnTo>
                    <a:lnTo>
                      <a:pt x="81864" y="327469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42" name="object 270"/>
              <p:cNvSpPr/>
              <p:nvPr/>
            </p:nvSpPr>
            <p:spPr>
              <a:xfrm>
                <a:off x="3684097" y="3511755"/>
                <a:ext cx="59204" cy="68394"/>
              </a:xfrm>
              <a:custGeom>
                <a:avLst/>
                <a:gdLst/>
                <a:ahLst/>
                <a:cxnLst/>
                <a:rect l="l" t="t" r="r" b="b"/>
                <a:pathLst>
                  <a:path w="175895" h="203200">
                    <a:moveTo>
                      <a:pt x="36106" y="85242"/>
                    </a:moveTo>
                    <a:lnTo>
                      <a:pt x="1193" y="85242"/>
                    </a:lnTo>
                    <a:lnTo>
                      <a:pt x="0" y="86436"/>
                    </a:lnTo>
                    <a:lnTo>
                      <a:pt x="0" y="89382"/>
                    </a:lnTo>
                    <a:lnTo>
                      <a:pt x="1193" y="90576"/>
                    </a:lnTo>
                    <a:lnTo>
                      <a:pt x="36106" y="90576"/>
                    </a:lnTo>
                    <a:lnTo>
                      <a:pt x="37299" y="89382"/>
                    </a:lnTo>
                    <a:lnTo>
                      <a:pt x="37299" y="86436"/>
                    </a:lnTo>
                    <a:lnTo>
                      <a:pt x="36106" y="85242"/>
                    </a:lnTo>
                    <a:close/>
                  </a:path>
                  <a:path w="175895" h="203200">
                    <a:moveTo>
                      <a:pt x="87896" y="46100"/>
                    </a:moveTo>
                    <a:lnTo>
                      <a:pt x="71703" y="49369"/>
                    </a:lnTo>
                    <a:lnTo>
                      <a:pt x="58478" y="58281"/>
                    </a:lnTo>
                    <a:lnTo>
                      <a:pt x="49561" y="71502"/>
                    </a:lnTo>
                    <a:lnTo>
                      <a:pt x="46291" y="87693"/>
                    </a:lnTo>
                    <a:lnTo>
                      <a:pt x="46291" y="91452"/>
                    </a:lnTo>
                    <a:lnTo>
                      <a:pt x="46748" y="94729"/>
                    </a:lnTo>
                    <a:lnTo>
                      <a:pt x="47523" y="97713"/>
                    </a:lnTo>
                    <a:lnTo>
                      <a:pt x="48641" y="102260"/>
                    </a:lnTo>
                    <a:lnTo>
                      <a:pt x="50520" y="106514"/>
                    </a:lnTo>
                    <a:lnTo>
                      <a:pt x="53009" y="110337"/>
                    </a:lnTo>
                    <a:lnTo>
                      <a:pt x="58257" y="119320"/>
                    </a:lnTo>
                    <a:lnTo>
                      <a:pt x="63352" y="130079"/>
                    </a:lnTo>
                    <a:lnTo>
                      <a:pt x="67206" y="144277"/>
                    </a:lnTo>
                    <a:lnTo>
                      <a:pt x="68732" y="163575"/>
                    </a:lnTo>
                    <a:lnTo>
                      <a:pt x="107099" y="163575"/>
                    </a:lnTo>
                    <a:lnTo>
                      <a:pt x="117857" y="118806"/>
                    </a:lnTo>
                    <a:lnTo>
                      <a:pt x="124904" y="106933"/>
                    </a:lnTo>
                    <a:lnTo>
                      <a:pt x="126326" y="103936"/>
                    </a:lnTo>
                    <a:lnTo>
                      <a:pt x="127368" y="100774"/>
                    </a:lnTo>
                    <a:lnTo>
                      <a:pt x="128701" y="96977"/>
                    </a:lnTo>
                    <a:lnTo>
                      <a:pt x="129527" y="92773"/>
                    </a:lnTo>
                    <a:lnTo>
                      <a:pt x="129489" y="87693"/>
                    </a:lnTo>
                    <a:lnTo>
                      <a:pt x="126219" y="71502"/>
                    </a:lnTo>
                    <a:lnTo>
                      <a:pt x="117303" y="58281"/>
                    </a:lnTo>
                    <a:lnTo>
                      <a:pt x="104082" y="49369"/>
                    </a:lnTo>
                    <a:lnTo>
                      <a:pt x="87896" y="46100"/>
                    </a:lnTo>
                    <a:close/>
                  </a:path>
                  <a:path w="175895" h="203200">
                    <a:moveTo>
                      <a:pt x="174625" y="85242"/>
                    </a:moveTo>
                    <a:lnTo>
                      <a:pt x="139725" y="85242"/>
                    </a:lnTo>
                    <a:lnTo>
                      <a:pt x="138531" y="86436"/>
                    </a:lnTo>
                    <a:lnTo>
                      <a:pt x="138531" y="89382"/>
                    </a:lnTo>
                    <a:lnTo>
                      <a:pt x="139725" y="90576"/>
                    </a:lnTo>
                    <a:lnTo>
                      <a:pt x="174625" y="90576"/>
                    </a:lnTo>
                    <a:lnTo>
                      <a:pt x="175818" y="89382"/>
                    </a:lnTo>
                    <a:lnTo>
                      <a:pt x="175818" y="86436"/>
                    </a:lnTo>
                    <a:lnTo>
                      <a:pt x="174625" y="85242"/>
                    </a:lnTo>
                    <a:close/>
                  </a:path>
                  <a:path w="175895" h="203200">
                    <a:moveTo>
                      <a:pt x="28092" y="24714"/>
                    </a:moveTo>
                    <a:lnTo>
                      <a:pt x="26403" y="24714"/>
                    </a:lnTo>
                    <a:lnTo>
                      <a:pt x="24320" y="26784"/>
                    </a:lnTo>
                    <a:lnTo>
                      <a:pt x="24320" y="28473"/>
                    </a:lnTo>
                    <a:lnTo>
                      <a:pt x="48488" y="52641"/>
                    </a:lnTo>
                    <a:lnTo>
                      <a:pt x="49174" y="52895"/>
                    </a:lnTo>
                    <a:lnTo>
                      <a:pt x="50533" y="52895"/>
                    </a:lnTo>
                    <a:lnTo>
                      <a:pt x="51219" y="52641"/>
                    </a:lnTo>
                    <a:lnTo>
                      <a:pt x="52781" y="51079"/>
                    </a:lnTo>
                    <a:lnTo>
                      <a:pt x="52759" y="49369"/>
                    </a:lnTo>
                    <a:lnTo>
                      <a:pt x="28092" y="24714"/>
                    </a:lnTo>
                    <a:close/>
                  </a:path>
                  <a:path w="175895" h="203200">
                    <a:moveTo>
                      <a:pt x="149034" y="24714"/>
                    </a:moveTo>
                    <a:lnTo>
                      <a:pt x="147345" y="24714"/>
                    </a:lnTo>
                    <a:lnTo>
                      <a:pt x="122677" y="49369"/>
                    </a:lnTo>
                    <a:lnTo>
                      <a:pt x="122656" y="51079"/>
                    </a:lnTo>
                    <a:lnTo>
                      <a:pt x="124218" y="52641"/>
                    </a:lnTo>
                    <a:lnTo>
                      <a:pt x="124904" y="52895"/>
                    </a:lnTo>
                    <a:lnTo>
                      <a:pt x="126263" y="52895"/>
                    </a:lnTo>
                    <a:lnTo>
                      <a:pt x="126949" y="52641"/>
                    </a:lnTo>
                    <a:lnTo>
                      <a:pt x="151117" y="28473"/>
                    </a:lnTo>
                    <a:lnTo>
                      <a:pt x="151117" y="26784"/>
                    </a:lnTo>
                    <a:lnTo>
                      <a:pt x="149034" y="24714"/>
                    </a:lnTo>
                    <a:close/>
                  </a:path>
                  <a:path w="175895" h="203200">
                    <a:moveTo>
                      <a:pt x="89382" y="0"/>
                    </a:moveTo>
                    <a:lnTo>
                      <a:pt x="86448" y="0"/>
                    </a:lnTo>
                    <a:lnTo>
                      <a:pt x="85255" y="1193"/>
                    </a:lnTo>
                    <a:lnTo>
                      <a:pt x="85255" y="36106"/>
                    </a:lnTo>
                    <a:lnTo>
                      <a:pt x="86448" y="37299"/>
                    </a:lnTo>
                    <a:lnTo>
                      <a:pt x="89382" y="37299"/>
                    </a:lnTo>
                    <a:lnTo>
                      <a:pt x="90576" y="36106"/>
                    </a:lnTo>
                    <a:lnTo>
                      <a:pt x="90576" y="1193"/>
                    </a:lnTo>
                    <a:lnTo>
                      <a:pt x="89382" y="0"/>
                    </a:lnTo>
                    <a:close/>
                  </a:path>
                  <a:path w="175895" h="203200">
                    <a:moveTo>
                      <a:pt x="100926" y="197878"/>
                    </a:moveTo>
                    <a:lnTo>
                      <a:pt x="74904" y="197878"/>
                    </a:lnTo>
                    <a:lnTo>
                      <a:pt x="73710" y="199059"/>
                    </a:lnTo>
                    <a:lnTo>
                      <a:pt x="73710" y="202006"/>
                    </a:lnTo>
                    <a:lnTo>
                      <a:pt x="74904" y="203199"/>
                    </a:lnTo>
                    <a:lnTo>
                      <a:pt x="100926" y="203199"/>
                    </a:lnTo>
                    <a:lnTo>
                      <a:pt x="102120" y="202006"/>
                    </a:lnTo>
                    <a:lnTo>
                      <a:pt x="102120" y="199059"/>
                    </a:lnTo>
                    <a:lnTo>
                      <a:pt x="100926" y="197878"/>
                    </a:lnTo>
                    <a:close/>
                  </a:path>
                  <a:path w="175895" h="203200">
                    <a:moveTo>
                      <a:pt x="108559" y="188099"/>
                    </a:moveTo>
                    <a:lnTo>
                      <a:pt x="67259" y="188099"/>
                    </a:lnTo>
                    <a:lnTo>
                      <a:pt x="66065" y="189293"/>
                    </a:lnTo>
                    <a:lnTo>
                      <a:pt x="66065" y="192239"/>
                    </a:lnTo>
                    <a:lnTo>
                      <a:pt x="67259" y="193433"/>
                    </a:lnTo>
                    <a:lnTo>
                      <a:pt x="108559" y="193433"/>
                    </a:lnTo>
                    <a:lnTo>
                      <a:pt x="109753" y="192239"/>
                    </a:lnTo>
                    <a:lnTo>
                      <a:pt x="109753" y="189293"/>
                    </a:lnTo>
                    <a:lnTo>
                      <a:pt x="108559" y="188099"/>
                    </a:lnTo>
                    <a:close/>
                  </a:path>
                  <a:path w="175895" h="203200">
                    <a:moveTo>
                      <a:pt x="108559" y="178333"/>
                    </a:moveTo>
                    <a:lnTo>
                      <a:pt x="67259" y="178333"/>
                    </a:lnTo>
                    <a:lnTo>
                      <a:pt x="66065" y="179527"/>
                    </a:lnTo>
                    <a:lnTo>
                      <a:pt x="66065" y="182473"/>
                    </a:lnTo>
                    <a:lnTo>
                      <a:pt x="67259" y="183667"/>
                    </a:lnTo>
                    <a:lnTo>
                      <a:pt x="108559" y="183667"/>
                    </a:lnTo>
                    <a:lnTo>
                      <a:pt x="109753" y="182473"/>
                    </a:lnTo>
                    <a:lnTo>
                      <a:pt x="109753" y="179527"/>
                    </a:lnTo>
                    <a:lnTo>
                      <a:pt x="108559" y="178333"/>
                    </a:lnTo>
                    <a:close/>
                  </a:path>
                  <a:path w="175895" h="203200">
                    <a:moveTo>
                      <a:pt x="108559" y="168567"/>
                    </a:moveTo>
                    <a:lnTo>
                      <a:pt x="67259" y="168567"/>
                    </a:lnTo>
                    <a:lnTo>
                      <a:pt x="66065" y="169760"/>
                    </a:lnTo>
                    <a:lnTo>
                      <a:pt x="66065" y="172707"/>
                    </a:lnTo>
                    <a:lnTo>
                      <a:pt x="67259" y="173901"/>
                    </a:lnTo>
                    <a:lnTo>
                      <a:pt x="108559" y="173901"/>
                    </a:lnTo>
                    <a:lnTo>
                      <a:pt x="109753" y="172707"/>
                    </a:lnTo>
                    <a:lnTo>
                      <a:pt x="109753" y="169760"/>
                    </a:lnTo>
                    <a:lnTo>
                      <a:pt x="108559" y="168567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43" name="object 271"/>
              <p:cNvSpPr txBox="1"/>
              <p:nvPr/>
            </p:nvSpPr>
            <p:spPr>
              <a:xfrm>
                <a:off x="3615689" y="2831437"/>
                <a:ext cx="614334" cy="32316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R="130810">
                  <a:lnSpc>
                    <a:spcPct val="100000"/>
                  </a:lnSpc>
                  <a:spcBef>
                    <a:spcPts val="740"/>
                  </a:spcBef>
                </a:pPr>
                <a:r>
                  <a:rPr sz="300" i="1" spc="6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Describe </a:t>
                </a:r>
                <a:r>
                  <a:rPr sz="300" i="1" spc="5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the </a:t>
                </a:r>
                <a:r>
                  <a:rPr sz="300" i="1" spc="5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larger  </a:t>
                </a:r>
                <a:r>
                  <a:rPr sz="300" i="1" spc="6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blocks of </a:t>
                </a:r>
                <a:r>
                  <a:rPr sz="300" i="1" spc="4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functionality.  </a:t>
                </a:r>
                <a:r>
                  <a:rPr sz="300" i="1" spc="4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Basically </a:t>
                </a:r>
                <a:r>
                  <a:rPr sz="300" i="1" spc="6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big </a:t>
                </a:r>
                <a:r>
                  <a:rPr sz="300" i="1" spc="5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user </a:t>
                </a:r>
                <a:r>
                  <a:rPr sz="300" i="1" spc="6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stories  </a:t>
                </a:r>
                <a:r>
                  <a:rPr sz="300" i="1" spc="5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that </a:t>
                </a:r>
                <a:r>
                  <a:rPr sz="300" i="1" spc="4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have </a:t>
                </a:r>
                <a:r>
                  <a:rPr sz="300" i="1" spc="5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yet need </a:t>
                </a:r>
                <a:r>
                  <a:rPr sz="300" i="1" spc="7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to </a:t>
                </a:r>
                <a:r>
                  <a:rPr sz="300" i="1" spc="6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be  </a:t>
                </a:r>
                <a:r>
                  <a:rPr sz="300" i="1" spc="5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divided and detailed into  </a:t>
                </a:r>
                <a:r>
                  <a:rPr sz="300" i="1" spc="5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user</a:t>
                </a:r>
                <a:r>
                  <a:rPr sz="300" i="1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 </a:t>
                </a:r>
                <a:r>
                  <a:rPr sz="300" i="1" spc="6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stories</a:t>
                </a:r>
                <a:endParaRPr sz="300" dirty="0">
                  <a:latin typeface="Arial Narrow"/>
                  <a:cs typeface="Arial Narrow"/>
                </a:endParaRPr>
              </a:p>
            </p:txBody>
          </p:sp>
          <p:sp>
            <p:nvSpPr>
              <p:cNvPr id="644" name="object 272"/>
              <p:cNvSpPr/>
              <p:nvPr/>
            </p:nvSpPr>
            <p:spPr>
              <a:xfrm>
                <a:off x="2493538" y="3246854"/>
                <a:ext cx="414640" cy="110286"/>
              </a:xfrm>
              <a:custGeom>
                <a:avLst/>
                <a:gdLst/>
                <a:ahLst/>
                <a:cxnLst/>
                <a:rect l="l" t="t" r="r" b="b"/>
                <a:pathLst>
                  <a:path w="1231900" h="327660">
                    <a:moveTo>
                      <a:pt x="1190383" y="0"/>
                    </a:moveTo>
                    <a:lnTo>
                      <a:pt x="40932" y="0"/>
                    </a:lnTo>
                    <a:lnTo>
                      <a:pt x="32835" y="756"/>
                    </a:lnTo>
                    <a:lnTo>
                      <a:pt x="3013" y="25331"/>
                    </a:lnTo>
                    <a:lnTo>
                      <a:pt x="0" y="40932"/>
                    </a:lnTo>
                    <a:lnTo>
                      <a:pt x="0" y="286537"/>
                    </a:lnTo>
                    <a:lnTo>
                      <a:pt x="18404" y="320670"/>
                    </a:lnTo>
                    <a:lnTo>
                      <a:pt x="40932" y="327469"/>
                    </a:lnTo>
                    <a:lnTo>
                      <a:pt x="1190383" y="327469"/>
                    </a:lnTo>
                    <a:lnTo>
                      <a:pt x="1224529" y="309070"/>
                    </a:lnTo>
                    <a:lnTo>
                      <a:pt x="1231328" y="286537"/>
                    </a:lnTo>
                    <a:lnTo>
                      <a:pt x="1231328" y="40932"/>
                    </a:lnTo>
                    <a:lnTo>
                      <a:pt x="1212918" y="6793"/>
                    </a:lnTo>
                    <a:lnTo>
                      <a:pt x="119038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45" name="object 273"/>
              <p:cNvSpPr/>
              <p:nvPr/>
            </p:nvSpPr>
            <p:spPr>
              <a:xfrm>
                <a:off x="2493538" y="3246854"/>
                <a:ext cx="414640" cy="110286"/>
              </a:xfrm>
              <a:custGeom>
                <a:avLst/>
                <a:gdLst/>
                <a:ahLst/>
                <a:cxnLst/>
                <a:rect l="l" t="t" r="r" b="b"/>
                <a:pathLst>
                  <a:path w="1231900" h="327660">
                    <a:moveTo>
                      <a:pt x="81864" y="327469"/>
                    </a:moveTo>
                    <a:lnTo>
                      <a:pt x="40932" y="327469"/>
                    </a:lnTo>
                    <a:lnTo>
                      <a:pt x="32835" y="326712"/>
                    </a:lnTo>
                    <a:lnTo>
                      <a:pt x="3013" y="302150"/>
                    </a:lnTo>
                    <a:lnTo>
                      <a:pt x="0" y="286537"/>
                    </a:lnTo>
                    <a:lnTo>
                      <a:pt x="0" y="40932"/>
                    </a:lnTo>
                    <a:lnTo>
                      <a:pt x="18404" y="6793"/>
                    </a:lnTo>
                    <a:lnTo>
                      <a:pt x="40932" y="0"/>
                    </a:lnTo>
                    <a:lnTo>
                      <a:pt x="1190383" y="0"/>
                    </a:lnTo>
                    <a:lnTo>
                      <a:pt x="1224529" y="18409"/>
                    </a:lnTo>
                    <a:lnTo>
                      <a:pt x="1231328" y="40932"/>
                    </a:lnTo>
                    <a:lnTo>
                      <a:pt x="1231328" y="286537"/>
                    </a:lnTo>
                    <a:lnTo>
                      <a:pt x="1212918" y="320670"/>
                    </a:lnTo>
                    <a:lnTo>
                      <a:pt x="1190383" y="327469"/>
                    </a:lnTo>
                    <a:lnTo>
                      <a:pt x="206311" y="327469"/>
                    </a:lnTo>
                    <a:lnTo>
                      <a:pt x="81864" y="327469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46" name="object 274"/>
              <p:cNvSpPr/>
              <p:nvPr/>
            </p:nvSpPr>
            <p:spPr>
              <a:xfrm>
                <a:off x="2516570" y="3281444"/>
                <a:ext cx="68394" cy="41036"/>
              </a:xfrm>
              <a:custGeom>
                <a:avLst/>
                <a:gdLst/>
                <a:ahLst/>
                <a:cxnLst/>
                <a:rect l="l" t="t" r="r" b="b"/>
                <a:pathLst>
                  <a:path w="203200" h="121920">
                    <a:moveTo>
                      <a:pt x="108381" y="0"/>
                    </a:moveTo>
                    <a:lnTo>
                      <a:pt x="94830" y="0"/>
                    </a:lnTo>
                    <a:lnTo>
                      <a:pt x="94830" y="121920"/>
                    </a:lnTo>
                    <a:lnTo>
                      <a:pt x="108381" y="121920"/>
                    </a:lnTo>
                    <a:lnTo>
                      <a:pt x="108381" y="0"/>
                    </a:lnTo>
                    <a:close/>
                  </a:path>
                  <a:path w="203200" h="121920">
                    <a:moveTo>
                      <a:pt x="40690" y="15316"/>
                    </a:moveTo>
                    <a:lnTo>
                      <a:pt x="39186" y="15963"/>
                    </a:lnTo>
                    <a:lnTo>
                      <a:pt x="38823" y="16802"/>
                    </a:lnTo>
                    <a:lnTo>
                      <a:pt x="38823" y="46405"/>
                    </a:lnTo>
                    <a:lnTo>
                      <a:pt x="3492" y="46405"/>
                    </a:lnTo>
                    <a:lnTo>
                      <a:pt x="2336" y="46875"/>
                    </a:lnTo>
                    <a:lnTo>
                      <a:pt x="469" y="48755"/>
                    </a:lnTo>
                    <a:lnTo>
                      <a:pt x="0" y="49898"/>
                    </a:lnTo>
                    <a:lnTo>
                      <a:pt x="0" y="72021"/>
                    </a:lnTo>
                    <a:lnTo>
                      <a:pt x="469" y="73177"/>
                    </a:lnTo>
                    <a:lnTo>
                      <a:pt x="2336" y="75057"/>
                    </a:lnTo>
                    <a:lnTo>
                      <a:pt x="3492" y="75526"/>
                    </a:lnTo>
                    <a:lnTo>
                      <a:pt x="38823" y="75526"/>
                    </a:lnTo>
                    <a:lnTo>
                      <a:pt x="38823" y="105130"/>
                    </a:lnTo>
                    <a:lnTo>
                      <a:pt x="39192" y="105968"/>
                    </a:lnTo>
                    <a:lnTo>
                      <a:pt x="40690" y="106616"/>
                    </a:lnTo>
                    <a:lnTo>
                      <a:pt x="41582" y="106349"/>
                    </a:lnTo>
                    <a:lnTo>
                      <a:pt x="94310" y="63233"/>
                    </a:lnTo>
                    <a:lnTo>
                      <a:pt x="94830" y="62191"/>
                    </a:lnTo>
                    <a:lnTo>
                      <a:pt x="94830" y="59740"/>
                    </a:lnTo>
                    <a:lnTo>
                      <a:pt x="94310" y="58699"/>
                    </a:lnTo>
                    <a:lnTo>
                      <a:pt x="41567" y="15570"/>
                    </a:lnTo>
                    <a:lnTo>
                      <a:pt x="40690" y="15316"/>
                    </a:lnTo>
                    <a:close/>
                  </a:path>
                  <a:path w="203200" h="121920">
                    <a:moveTo>
                      <a:pt x="162521" y="15316"/>
                    </a:moveTo>
                    <a:lnTo>
                      <a:pt x="161620" y="15570"/>
                    </a:lnTo>
                    <a:lnTo>
                      <a:pt x="108889" y="58699"/>
                    </a:lnTo>
                    <a:lnTo>
                      <a:pt x="108381" y="59740"/>
                    </a:lnTo>
                    <a:lnTo>
                      <a:pt x="108381" y="62191"/>
                    </a:lnTo>
                    <a:lnTo>
                      <a:pt x="108889" y="63233"/>
                    </a:lnTo>
                    <a:lnTo>
                      <a:pt x="161620" y="106349"/>
                    </a:lnTo>
                    <a:lnTo>
                      <a:pt x="162521" y="106616"/>
                    </a:lnTo>
                    <a:lnTo>
                      <a:pt x="163995" y="105968"/>
                    </a:lnTo>
                    <a:lnTo>
                      <a:pt x="164370" y="105130"/>
                    </a:lnTo>
                    <a:lnTo>
                      <a:pt x="164376" y="75526"/>
                    </a:lnTo>
                    <a:lnTo>
                      <a:pt x="199707" y="75526"/>
                    </a:lnTo>
                    <a:lnTo>
                      <a:pt x="200850" y="75057"/>
                    </a:lnTo>
                    <a:lnTo>
                      <a:pt x="202730" y="73177"/>
                    </a:lnTo>
                    <a:lnTo>
                      <a:pt x="203199" y="72021"/>
                    </a:lnTo>
                    <a:lnTo>
                      <a:pt x="203199" y="49898"/>
                    </a:lnTo>
                    <a:lnTo>
                      <a:pt x="202730" y="48755"/>
                    </a:lnTo>
                    <a:lnTo>
                      <a:pt x="200850" y="46875"/>
                    </a:lnTo>
                    <a:lnTo>
                      <a:pt x="199707" y="46405"/>
                    </a:lnTo>
                    <a:lnTo>
                      <a:pt x="164376" y="46405"/>
                    </a:lnTo>
                    <a:lnTo>
                      <a:pt x="164376" y="16802"/>
                    </a:lnTo>
                    <a:lnTo>
                      <a:pt x="163995" y="15963"/>
                    </a:lnTo>
                    <a:lnTo>
                      <a:pt x="162521" y="15316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47" name="object 275"/>
              <p:cNvSpPr/>
              <p:nvPr/>
            </p:nvSpPr>
            <p:spPr>
              <a:xfrm>
                <a:off x="2493538" y="3371619"/>
                <a:ext cx="414640" cy="110286"/>
              </a:xfrm>
              <a:custGeom>
                <a:avLst/>
                <a:gdLst/>
                <a:ahLst/>
                <a:cxnLst/>
                <a:rect l="l" t="t" r="r" b="b"/>
                <a:pathLst>
                  <a:path w="1231900" h="327659">
                    <a:moveTo>
                      <a:pt x="1190383" y="0"/>
                    </a:moveTo>
                    <a:lnTo>
                      <a:pt x="40932" y="0"/>
                    </a:lnTo>
                    <a:lnTo>
                      <a:pt x="32835" y="756"/>
                    </a:lnTo>
                    <a:lnTo>
                      <a:pt x="3013" y="25326"/>
                    </a:lnTo>
                    <a:lnTo>
                      <a:pt x="0" y="40932"/>
                    </a:lnTo>
                    <a:lnTo>
                      <a:pt x="0" y="286537"/>
                    </a:lnTo>
                    <a:lnTo>
                      <a:pt x="18404" y="320670"/>
                    </a:lnTo>
                    <a:lnTo>
                      <a:pt x="40932" y="327469"/>
                    </a:lnTo>
                    <a:lnTo>
                      <a:pt x="1190383" y="327469"/>
                    </a:lnTo>
                    <a:lnTo>
                      <a:pt x="1224529" y="309070"/>
                    </a:lnTo>
                    <a:lnTo>
                      <a:pt x="1231328" y="286537"/>
                    </a:lnTo>
                    <a:lnTo>
                      <a:pt x="1231328" y="40932"/>
                    </a:lnTo>
                    <a:lnTo>
                      <a:pt x="1212918" y="6793"/>
                    </a:lnTo>
                    <a:lnTo>
                      <a:pt x="119038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48" name="object 276"/>
              <p:cNvSpPr/>
              <p:nvPr/>
            </p:nvSpPr>
            <p:spPr>
              <a:xfrm>
                <a:off x="2493538" y="3371619"/>
                <a:ext cx="414640" cy="110286"/>
              </a:xfrm>
              <a:custGeom>
                <a:avLst/>
                <a:gdLst/>
                <a:ahLst/>
                <a:cxnLst/>
                <a:rect l="l" t="t" r="r" b="b"/>
                <a:pathLst>
                  <a:path w="1231900" h="327659">
                    <a:moveTo>
                      <a:pt x="81864" y="327469"/>
                    </a:moveTo>
                    <a:lnTo>
                      <a:pt x="40932" y="327469"/>
                    </a:lnTo>
                    <a:lnTo>
                      <a:pt x="32835" y="326712"/>
                    </a:lnTo>
                    <a:lnTo>
                      <a:pt x="3013" y="302150"/>
                    </a:lnTo>
                    <a:lnTo>
                      <a:pt x="0" y="286537"/>
                    </a:lnTo>
                    <a:lnTo>
                      <a:pt x="0" y="40932"/>
                    </a:lnTo>
                    <a:lnTo>
                      <a:pt x="18404" y="6793"/>
                    </a:lnTo>
                    <a:lnTo>
                      <a:pt x="40932" y="0"/>
                    </a:lnTo>
                    <a:lnTo>
                      <a:pt x="1190383" y="0"/>
                    </a:lnTo>
                    <a:lnTo>
                      <a:pt x="1224529" y="18407"/>
                    </a:lnTo>
                    <a:lnTo>
                      <a:pt x="1231328" y="40932"/>
                    </a:lnTo>
                    <a:lnTo>
                      <a:pt x="1231328" y="286537"/>
                    </a:lnTo>
                    <a:lnTo>
                      <a:pt x="1212918" y="320670"/>
                    </a:lnTo>
                    <a:lnTo>
                      <a:pt x="1190383" y="327469"/>
                    </a:lnTo>
                    <a:lnTo>
                      <a:pt x="206311" y="327469"/>
                    </a:lnTo>
                    <a:lnTo>
                      <a:pt x="81864" y="327469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49" name="object 277"/>
              <p:cNvSpPr/>
              <p:nvPr/>
            </p:nvSpPr>
            <p:spPr>
              <a:xfrm>
                <a:off x="2516570" y="3406212"/>
                <a:ext cx="68394" cy="41036"/>
              </a:xfrm>
              <a:custGeom>
                <a:avLst/>
                <a:gdLst/>
                <a:ahLst/>
                <a:cxnLst/>
                <a:rect l="l" t="t" r="r" b="b"/>
                <a:pathLst>
                  <a:path w="203200" h="121920">
                    <a:moveTo>
                      <a:pt x="108381" y="0"/>
                    </a:moveTo>
                    <a:lnTo>
                      <a:pt x="94830" y="0"/>
                    </a:lnTo>
                    <a:lnTo>
                      <a:pt x="94830" y="121920"/>
                    </a:lnTo>
                    <a:lnTo>
                      <a:pt x="108381" y="121920"/>
                    </a:lnTo>
                    <a:lnTo>
                      <a:pt x="108381" y="0"/>
                    </a:lnTo>
                    <a:close/>
                  </a:path>
                  <a:path w="203200" h="121920">
                    <a:moveTo>
                      <a:pt x="40690" y="15303"/>
                    </a:moveTo>
                    <a:lnTo>
                      <a:pt x="39192" y="15951"/>
                    </a:lnTo>
                    <a:lnTo>
                      <a:pt x="38823" y="16789"/>
                    </a:lnTo>
                    <a:lnTo>
                      <a:pt x="38823" y="46393"/>
                    </a:lnTo>
                    <a:lnTo>
                      <a:pt x="3461" y="46405"/>
                    </a:lnTo>
                    <a:lnTo>
                      <a:pt x="2336" y="46863"/>
                    </a:lnTo>
                    <a:lnTo>
                      <a:pt x="469" y="48742"/>
                    </a:lnTo>
                    <a:lnTo>
                      <a:pt x="0" y="49885"/>
                    </a:lnTo>
                    <a:lnTo>
                      <a:pt x="0" y="72021"/>
                    </a:lnTo>
                    <a:lnTo>
                      <a:pt x="469" y="73164"/>
                    </a:lnTo>
                    <a:lnTo>
                      <a:pt x="2336" y="75044"/>
                    </a:lnTo>
                    <a:lnTo>
                      <a:pt x="3492" y="75514"/>
                    </a:lnTo>
                    <a:lnTo>
                      <a:pt x="38823" y="75514"/>
                    </a:lnTo>
                    <a:lnTo>
                      <a:pt x="38823" y="105117"/>
                    </a:lnTo>
                    <a:lnTo>
                      <a:pt x="39192" y="105956"/>
                    </a:lnTo>
                    <a:lnTo>
                      <a:pt x="40690" y="106616"/>
                    </a:lnTo>
                    <a:lnTo>
                      <a:pt x="41567" y="106349"/>
                    </a:lnTo>
                    <a:lnTo>
                      <a:pt x="94310" y="63220"/>
                    </a:lnTo>
                    <a:lnTo>
                      <a:pt x="94830" y="62191"/>
                    </a:lnTo>
                    <a:lnTo>
                      <a:pt x="94830" y="59728"/>
                    </a:lnTo>
                    <a:lnTo>
                      <a:pt x="94310" y="58686"/>
                    </a:lnTo>
                    <a:lnTo>
                      <a:pt x="41567" y="15557"/>
                    </a:lnTo>
                    <a:lnTo>
                      <a:pt x="40690" y="15303"/>
                    </a:lnTo>
                    <a:close/>
                  </a:path>
                  <a:path w="203200" h="121920">
                    <a:moveTo>
                      <a:pt x="162521" y="15316"/>
                    </a:moveTo>
                    <a:lnTo>
                      <a:pt x="161620" y="15570"/>
                    </a:lnTo>
                    <a:lnTo>
                      <a:pt x="108889" y="58686"/>
                    </a:lnTo>
                    <a:lnTo>
                      <a:pt x="108381" y="59728"/>
                    </a:lnTo>
                    <a:lnTo>
                      <a:pt x="108387" y="62191"/>
                    </a:lnTo>
                    <a:lnTo>
                      <a:pt x="108889" y="63220"/>
                    </a:lnTo>
                    <a:lnTo>
                      <a:pt x="161620" y="106349"/>
                    </a:lnTo>
                    <a:lnTo>
                      <a:pt x="162521" y="106603"/>
                    </a:lnTo>
                    <a:lnTo>
                      <a:pt x="163995" y="105956"/>
                    </a:lnTo>
                    <a:lnTo>
                      <a:pt x="164376" y="105117"/>
                    </a:lnTo>
                    <a:lnTo>
                      <a:pt x="164376" y="75514"/>
                    </a:lnTo>
                    <a:lnTo>
                      <a:pt x="199707" y="75514"/>
                    </a:lnTo>
                    <a:lnTo>
                      <a:pt x="200850" y="75044"/>
                    </a:lnTo>
                    <a:lnTo>
                      <a:pt x="202730" y="73164"/>
                    </a:lnTo>
                    <a:lnTo>
                      <a:pt x="203199" y="72021"/>
                    </a:lnTo>
                    <a:lnTo>
                      <a:pt x="203199" y="49885"/>
                    </a:lnTo>
                    <a:lnTo>
                      <a:pt x="202730" y="48742"/>
                    </a:lnTo>
                    <a:lnTo>
                      <a:pt x="200850" y="46863"/>
                    </a:lnTo>
                    <a:lnTo>
                      <a:pt x="199707" y="46405"/>
                    </a:lnTo>
                    <a:lnTo>
                      <a:pt x="164376" y="46405"/>
                    </a:lnTo>
                    <a:lnTo>
                      <a:pt x="164376" y="16789"/>
                    </a:lnTo>
                    <a:lnTo>
                      <a:pt x="163995" y="15951"/>
                    </a:lnTo>
                    <a:lnTo>
                      <a:pt x="162521" y="15316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50" name="object 278"/>
              <p:cNvSpPr/>
              <p:nvPr/>
            </p:nvSpPr>
            <p:spPr>
              <a:xfrm>
                <a:off x="2493538" y="3496385"/>
                <a:ext cx="414640" cy="110286"/>
              </a:xfrm>
              <a:custGeom>
                <a:avLst/>
                <a:gdLst/>
                <a:ahLst/>
                <a:cxnLst/>
                <a:rect l="l" t="t" r="r" b="b"/>
                <a:pathLst>
                  <a:path w="1231900" h="327659">
                    <a:moveTo>
                      <a:pt x="1190383" y="0"/>
                    </a:moveTo>
                    <a:lnTo>
                      <a:pt x="40932" y="0"/>
                    </a:lnTo>
                    <a:lnTo>
                      <a:pt x="32835" y="756"/>
                    </a:lnTo>
                    <a:lnTo>
                      <a:pt x="3013" y="25326"/>
                    </a:lnTo>
                    <a:lnTo>
                      <a:pt x="0" y="40932"/>
                    </a:lnTo>
                    <a:lnTo>
                      <a:pt x="0" y="286537"/>
                    </a:lnTo>
                    <a:lnTo>
                      <a:pt x="18404" y="320670"/>
                    </a:lnTo>
                    <a:lnTo>
                      <a:pt x="40932" y="327469"/>
                    </a:lnTo>
                    <a:lnTo>
                      <a:pt x="1190383" y="327469"/>
                    </a:lnTo>
                    <a:lnTo>
                      <a:pt x="1224529" y="309070"/>
                    </a:lnTo>
                    <a:lnTo>
                      <a:pt x="1231328" y="286537"/>
                    </a:lnTo>
                    <a:lnTo>
                      <a:pt x="1231328" y="40932"/>
                    </a:lnTo>
                    <a:lnTo>
                      <a:pt x="1212918" y="6793"/>
                    </a:lnTo>
                    <a:lnTo>
                      <a:pt x="119038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51" name="object 279"/>
              <p:cNvSpPr/>
              <p:nvPr/>
            </p:nvSpPr>
            <p:spPr>
              <a:xfrm>
                <a:off x="2493538" y="3496385"/>
                <a:ext cx="414640" cy="110286"/>
              </a:xfrm>
              <a:custGeom>
                <a:avLst/>
                <a:gdLst/>
                <a:ahLst/>
                <a:cxnLst/>
                <a:rect l="l" t="t" r="r" b="b"/>
                <a:pathLst>
                  <a:path w="1231900" h="327659">
                    <a:moveTo>
                      <a:pt x="81864" y="327469"/>
                    </a:moveTo>
                    <a:lnTo>
                      <a:pt x="40932" y="327469"/>
                    </a:lnTo>
                    <a:lnTo>
                      <a:pt x="32835" y="326712"/>
                    </a:lnTo>
                    <a:lnTo>
                      <a:pt x="3013" y="302150"/>
                    </a:lnTo>
                    <a:lnTo>
                      <a:pt x="0" y="286537"/>
                    </a:lnTo>
                    <a:lnTo>
                      <a:pt x="0" y="40932"/>
                    </a:lnTo>
                    <a:lnTo>
                      <a:pt x="18404" y="6793"/>
                    </a:lnTo>
                    <a:lnTo>
                      <a:pt x="40932" y="0"/>
                    </a:lnTo>
                    <a:lnTo>
                      <a:pt x="1190383" y="0"/>
                    </a:lnTo>
                    <a:lnTo>
                      <a:pt x="1224529" y="18407"/>
                    </a:lnTo>
                    <a:lnTo>
                      <a:pt x="1231328" y="40932"/>
                    </a:lnTo>
                    <a:lnTo>
                      <a:pt x="1231328" y="286537"/>
                    </a:lnTo>
                    <a:lnTo>
                      <a:pt x="1212918" y="320670"/>
                    </a:lnTo>
                    <a:lnTo>
                      <a:pt x="1190383" y="327469"/>
                    </a:lnTo>
                    <a:lnTo>
                      <a:pt x="206311" y="327469"/>
                    </a:lnTo>
                    <a:lnTo>
                      <a:pt x="81864" y="327469"/>
                    </a:lnTo>
                    <a:close/>
                  </a:path>
                </a:pathLst>
              </a:custGeom>
              <a:ln w="127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52" name="object 280"/>
              <p:cNvSpPr txBox="1"/>
              <p:nvPr/>
            </p:nvSpPr>
            <p:spPr>
              <a:xfrm>
                <a:off x="2444349" y="2836009"/>
                <a:ext cx="675608" cy="67710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R="142875">
                  <a:lnSpc>
                    <a:spcPct val="100000"/>
                  </a:lnSpc>
                  <a:spcBef>
                    <a:spcPts val="740"/>
                  </a:spcBef>
                </a:pPr>
                <a:r>
                  <a:rPr sz="400" i="1" spc="6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Describe </a:t>
                </a:r>
                <a:r>
                  <a:rPr sz="400" i="1" spc="5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the </a:t>
                </a:r>
                <a:r>
                  <a:rPr sz="400" i="1" spc="8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most  </a:t>
                </a:r>
                <a:r>
                  <a:rPr sz="400" i="1" spc="6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important </a:t>
                </a:r>
                <a:r>
                  <a:rPr sz="400" i="1" spc="4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‘boundaries’</a:t>
                </a:r>
                <a:r>
                  <a:rPr sz="400" i="1" spc="30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 </a:t>
                </a:r>
                <a:r>
                  <a:rPr sz="400" i="1" spc="6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of  </a:t>
                </a:r>
                <a:r>
                  <a:rPr sz="400" i="1" spc="5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the</a:t>
                </a:r>
                <a:r>
                  <a:rPr sz="400" i="1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 </a:t>
                </a:r>
                <a:r>
                  <a:rPr sz="400" i="1" spc="55" dirty="0">
                    <a:solidFill>
                      <a:srgbClr val="999999"/>
                    </a:solidFill>
                    <a:latin typeface="Arial Narrow"/>
                    <a:cs typeface="Arial Narrow"/>
                  </a:rPr>
                  <a:t>implementation.</a:t>
                </a:r>
                <a:endParaRPr sz="400" dirty="0">
                  <a:latin typeface="Arial Narrow"/>
                  <a:cs typeface="Arial Narrow"/>
                </a:endParaRPr>
              </a:p>
              <a:p>
                <a:pPr>
                  <a:lnSpc>
                    <a:spcPct val="100000"/>
                  </a:lnSpc>
                </a:pPr>
                <a:endParaRPr sz="4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</a:pPr>
                <a:endParaRPr sz="4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</a:pPr>
                <a:endParaRPr sz="4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"/>
                  </a:spcBef>
                </a:pPr>
                <a:endParaRPr sz="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53" name="object 281"/>
              <p:cNvSpPr/>
              <p:nvPr/>
            </p:nvSpPr>
            <p:spPr>
              <a:xfrm>
                <a:off x="2516570" y="3530976"/>
                <a:ext cx="68394" cy="41036"/>
              </a:xfrm>
              <a:custGeom>
                <a:avLst/>
                <a:gdLst/>
                <a:ahLst/>
                <a:cxnLst/>
                <a:rect l="l" t="t" r="r" b="b"/>
                <a:pathLst>
                  <a:path w="203200" h="121920">
                    <a:moveTo>
                      <a:pt x="108381" y="0"/>
                    </a:moveTo>
                    <a:lnTo>
                      <a:pt x="94830" y="0"/>
                    </a:lnTo>
                    <a:lnTo>
                      <a:pt x="94830" y="121920"/>
                    </a:lnTo>
                    <a:lnTo>
                      <a:pt x="108381" y="121920"/>
                    </a:lnTo>
                    <a:lnTo>
                      <a:pt x="108381" y="0"/>
                    </a:lnTo>
                    <a:close/>
                  </a:path>
                  <a:path w="203200" h="121920">
                    <a:moveTo>
                      <a:pt x="40690" y="15303"/>
                    </a:moveTo>
                    <a:lnTo>
                      <a:pt x="39186" y="15963"/>
                    </a:lnTo>
                    <a:lnTo>
                      <a:pt x="38823" y="16789"/>
                    </a:lnTo>
                    <a:lnTo>
                      <a:pt x="38823" y="46393"/>
                    </a:lnTo>
                    <a:lnTo>
                      <a:pt x="3462" y="46405"/>
                    </a:lnTo>
                    <a:lnTo>
                      <a:pt x="2336" y="46875"/>
                    </a:lnTo>
                    <a:lnTo>
                      <a:pt x="469" y="48755"/>
                    </a:lnTo>
                    <a:lnTo>
                      <a:pt x="0" y="49898"/>
                    </a:lnTo>
                    <a:lnTo>
                      <a:pt x="0" y="72021"/>
                    </a:lnTo>
                    <a:lnTo>
                      <a:pt x="469" y="73177"/>
                    </a:lnTo>
                    <a:lnTo>
                      <a:pt x="2336" y="75044"/>
                    </a:lnTo>
                    <a:lnTo>
                      <a:pt x="3492" y="75514"/>
                    </a:lnTo>
                    <a:lnTo>
                      <a:pt x="38823" y="75514"/>
                    </a:lnTo>
                    <a:lnTo>
                      <a:pt x="38823" y="105117"/>
                    </a:lnTo>
                    <a:lnTo>
                      <a:pt x="39192" y="105968"/>
                    </a:lnTo>
                    <a:lnTo>
                      <a:pt x="40690" y="106616"/>
                    </a:lnTo>
                    <a:lnTo>
                      <a:pt x="41567" y="106349"/>
                    </a:lnTo>
                    <a:lnTo>
                      <a:pt x="94310" y="63220"/>
                    </a:lnTo>
                    <a:lnTo>
                      <a:pt x="94830" y="62191"/>
                    </a:lnTo>
                    <a:lnTo>
                      <a:pt x="94830" y="59728"/>
                    </a:lnTo>
                    <a:lnTo>
                      <a:pt x="94310" y="58699"/>
                    </a:lnTo>
                    <a:lnTo>
                      <a:pt x="41567" y="15570"/>
                    </a:lnTo>
                    <a:lnTo>
                      <a:pt x="40690" y="15303"/>
                    </a:lnTo>
                    <a:close/>
                  </a:path>
                  <a:path w="203200" h="121920">
                    <a:moveTo>
                      <a:pt x="162521" y="15316"/>
                    </a:moveTo>
                    <a:lnTo>
                      <a:pt x="161620" y="15570"/>
                    </a:lnTo>
                    <a:lnTo>
                      <a:pt x="108889" y="58699"/>
                    </a:lnTo>
                    <a:lnTo>
                      <a:pt x="108381" y="59728"/>
                    </a:lnTo>
                    <a:lnTo>
                      <a:pt x="108381" y="62191"/>
                    </a:lnTo>
                    <a:lnTo>
                      <a:pt x="108889" y="63220"/>
                    </a:lnTo>
                    <a:lnTo>
                      <a:pt x="161620" y="106349"/>
                    </a:lnTo>
                    <a:lnTo>
                      <a:pt x="162521" y="106603"/>
                    </a:lnTo>
                    <a:lnTo>
                      <a:pt x="163995" y="105968"/>
                    </a:lnTo>
                    <a:lnTo>
                      <a:pt x="164376" y="105117"/>
                    </a:lnTo>
                    <a:lnTo>
                      <a:pt x="164376" y="75526"/>
                    </a:lnTo>
                    <a:lnTo>
                      <a:pt x="199738" y="75514"/>
                    </a:lnTo>
                    <a:lnTo>
                      <a:pt x="200863" y="75044"/>
                    </a:lnTo>
                    <a:lnTo>
                      <a:pt x="202730" y="73164"/>
                    </a:lnTo>
                    <a:lnTo>
                      <a:pt x="203199" y="72021"/>
                    </a:lnTo>
                    <a:lnTo>
                      <a:pt x="203199" y="49898"/>
                    </a:lnTo>
                    <a:lnTo>
                      <a:pt x="202730" y="48742"/>
                    </a:lnTo>
                    <a:lnTo>
                      <a:pt x="200850" y="46875"/>
                    </a:lnTo>
                    <a:lnTo>
                      <a:pt x="199707" y="46405"/>
                    </a:lnTo>
                    <a:lnTo>
                      <a:pt x="164376" y="46405"/>
                    </a:lnTo>
                    <a:lnTo>
                      <a:pt x="164376" y="16789"/>
                    </a:lnTo>
                    <a:lnTo>
                      <a:pt x="163995" y="15963"/>
                    </a:lnTo>
                    <a:lnTo>
                      <a:pt x="162521" y="15316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54" name="object 282"/>
              <p:cNvSpPr/>
              <p:nvPr/>
            </p:nvSpPr>
            <p:spPr>
              <a:xfrm>
                <a:off x="3423289" y="2721660"/>
                <a:ext cx="128239" cy="62623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186054">
                    <a:moveTo>
                      <a:pt x="199174" y="75806"/>
                    </a:moveTo>
                    <a:lnTo>
                      <a:pt x="178130" y="75806"/>
                    </a:lnTo>
                    <a:lnTo>
                      <a:pt x="178219" y="76771"/>
                    </a:lnTo>
                    <a:lnTo>
                      <a:pt x="178307" y="79705"/>
                    </a:lnTo>
                    <a:lnTo>
                      <a:pt x="178066" y="80644"/>
                    </a:lnTo>
                    <a:lnTo>
                      <a:pt x="177711" y="82422"/>
                    </a:lnTo>
                    <a:lnTo>
                      <a:pt x="176834" y="84340"/>
                    </a:lnTo>
                    <a:lnTo>
                      <a:pt x="175437" y="86296"/>
                    </a:lnTo>
                    <a:lnTo>
                      <a:pt x="172656" y="90385"/>
                    </a:lnTo>
                    <a:lnTo>
                      <a:pt x="168186" y="93649"/>
                    </a:lnTo>
                    <a:lnTo>
                      <a:pt x="113817" y="135280"/>
                    </a:lnTo>
                    <a:lnTo>
                      <a:pt x="105244" y="144322"/>
                    </a:lnTo>
                    <a:lnTo>
                      <a:pt x="102704" y="148094"/>
                    </a:lnTo>
                    <a:lnTo>
                      <a:pt x="101193" y="153060"/>
                    </a:lnTo>
                    <a:lnTo>
                      <a:pt x="101053" y="157213"/>
                    </a:lnTo>
                    <a:lnTo>
                      <a:pt x="100986" y="158661"/>
                    </a:lnTo>
                    <a:lnTo>
                      <a:pt x="137439" y="186042"/>
                    </a:lnTo>
                    <a:lnTo>
                      <a:pt x="143471" y="185877"/>
                    </a:lnTo>
                    <a:lnTo>
                      <a:pt x="189433" y="177177"/>
                    </a:lnTo>
                    <a:lnTo>
                      <a:pt x="199356" y="173570"/>
                    </a:lnTo>
                    <a:lnTo>
                      <a:pt x="148412" y="173570"/>
                    </a:lnTo>
                    <a:lnTo>
                      <a:pt x="143243" y="173469"/>
                    </a:lnTo>
                    <a:lnTo>
                      <a:pt x="138366" y="173189"/>
                    </a:lnTo>
                    <a:lnTo>
                      <a:pt x="132714" y="172529"/>
                    </a:lnTo>
                    <a:lnTo>
                      <a:pt x="127088" y="171970"/>
                    </a:lnTo>
                    <a:lnTo>
                      <a:pt x="122974" y="171056"/>
                    </a:lnTo>
                    <a:lnTo>
                      <a:pt x="120446" y="168554"/>
                    </a:lnTo>
                    <a:lnTo>
                      <a:pt x="118490" y="166865"/>
                    </a:lnTo>
                    <a:lnTo>
                      <a:pt x="116509" y="161670"/>
                    </a:lnTo>
                    <a:lnTo>
                      <a:pt x="117106" y="158661"/>
                    </a:lnTo>
                    <a:lnTo>
                      <a:pt x="117601" y="154749"/>
                    </a:lnTo>
                    <a:lnTo>
                      <a:pt x="119532" y="152590"/>
                    </a:lnTo>
                    <a:lnTo>
                      <a:pt x="124269" y="149212"/>
                    </a:lnTo>
                    <a:lnTo>
                      <a:pt x="174167" y="114287"/>
                    </a:lnTo>
                    <a:lnTo>
                      <a:pt x="179387" y="110528"/>
                    </a:lnTo>
                    <a:lnTo>
                      <a:pt x="186689" y="105829"/>
                    </a:lnTo>
                    <a:lnTo>
                      <a:pt x="192087" y="98475"/>
                    </a:lnTo>
                    <a:lnTo>
                      <a:pt x="194817" y="94843"/>
                    </a:lnTo>
                    <a:lnTo>
                      <a:pt x="197201" y="90385"/>
                    </a:lnTo>
                    <a:lnTo>
                      <a:pt x="198386" y="85407"/>
                    </a:lnTo>
                    <a:lnTo>
                      <a:pt x="199008" y="82969"/>
                    </a:lnTo>
                    <a:lnTo>
                      <a:pt x="199272" y="80644"/>
                    </a:lnTo>
                    <a:lnTo>
                      <a:pt x="199174" y="75806"/>
                    </a:lnTo>
                    <a:close/>
                  </a:path>
                  <a:path w="381000" h="186054">
                    <a:moveTo>
                      <a:pt x="215341" y="162394"/>
                    </a:moveTo>
                    <a:lnTo>
                      <a:pt x="176039" y="172092"/>
                    </a:lnTo>
                    <a:lnTo>
                      <a:pt x="148412" y="173570"/>
                    </a:lnTo>
                    <a:lnTo>
                      <a:pt x="199356" y="173570"/>
                    </a:lnTo>
                    <a:lnTo>
                      <a:pt x="204876" y="171399"/>
                    </a:lnTo>
                    <a:lnTo>
                      <a:pt x="209207" y="169176"/>
                    </a:lnTo>
                    <a:lnTo>
                      <a:pt x="212178" y="167703"/>
                    </a:lnTo>
                    <a:lnTo>
                      <a:pt x="216661" y="165353"/>
                    </a:lnTo>
                    <a:lnTo>
                      <a:pt x="215341" y="162394"/>
                    </a:lnTo>
                    <a:close/>
                  </a:path>
                  <a:path w="381000" h="186054">
                    <a:moveTo>
                      <a:pt x="137502" y="35509"/>
                    </a:moveTo>
                    <a:lnTo>
                      <a:pt x="97916" y="39154"/>
                    </a:lnTo>
                    <a:lnTo>
                      <a:pt x="49669" y="52884"/>
                    </a:lnTo>
                    <a:lnTo>
                      <a:pt x="11264" y="71094"/>
                    </a:lnTo>
                    <a:lnTo>
                      <a:pt x="0" y="78155"/>
                    </a:lnTo>
                    <a:lnTo>
                      <a:pt x="4102" y="86080"/>
                    </a:lnTo>
                    <a:lnTo>
                      <a:pt x="10617" y="83324"/>
                    </a:lnTo>
                    <a:lnTo>
                      <a:pt x="21742" y="79095"/>
                    </a:lnTo>
                    <a:lnTo>
                      <a:pt x="68922" y="64592"/>
                    </a:lnTo>
                    <a:lnTo>
                      <a:pt x="109811" y="57538"/>
                    </a:lnTo>
                    <a:lnTo>
                      <a:pt x="127580" y="56286"/>
                    </a:lnTo>
                    <a:lnTo>
                      <a:pt x="190823" y="56286"/>
                    </a:lnTo>
                    <a:lnTo>
                      <a:pt x="186065" y="51768"/>
                    </a:lnTo>
                    <a:lnTo>
                      <a:pt x="180835" y="48196"/>
                    </a:lnTo>
                    <a:lnTo>
                      <a:pt x="170392" y="42683"/>
                    </a:lnTo>
                    <a:lnTo>
                      <a:pt x="159464" y="38809"/>
                    </a:lnTo>
                    <a:lnTo>
                      <a:pt x="148388" y="36457"/>
                    </a:lnTo>
                    <a:lnTo>
                      <a:pt x="137502" y="35509"/>
                    </a:lnTo>
                    <a:close/>
                  </a:path>
                  <a:path w="381000" h="186054">
                    <a:moveTo>
                      <a:pt x="178202" y="76671"/>
                    </a:moveTo>
                    <a:close/>
                  </a:path>
                  <a:path w="381000" h="186054">
                    <a:moveTo>
                      <a:pt x="178210" y="76682"/>
                    </a:moveTo>
                    <a:close/>
                  </a:path>
                  <a:path w="381000" h="186054">
                    <a:moveTo>
                      <a:pt x="178193" y="76555"/>
                    </a:moveTo>
                    <a:close/>
                  </a:path>
                  <a:path w="381000" h="186054">
                    <a:moveTo>
                      <a:pt x="178195" y="76555"/>
                    </a:moveTo>
                    <a:close/>
                  </a:path>
                  <a:path w="381000" h="186054">
                    <a:moveTo>
                      <a:pt x="178130" y="75806"/>
                    </a:moveTo>
                    <a:lnTo>
                      <a:pt x="178206" y="76682"/>
                    </a:lnTo>
                    <a:lnTo>
                      <a:pt x="178130" y="75806"/>
                    </a:lnTo>
                    <a:close/>
                  </a:path>
                  <a:path w="381000" h="186054">
                    <a:moveTo>
                      <a:pt x="178193" y="76555"/>
                    </a:moveTo>
                    <a:close/>
                  </a:path>
                  <a:path w="381000" h="186054">
                    <a:moveTo>
                      <a:pt x="190823" y="56286"/>
                    </a:moveTo>
                    <a:lnTo>
                      <a:pt x="127580" y="56286"/>
                    </a:lnTo>
                    <a:lnTo>
                      <a:pt x="136448" y="56527"/>
                    </a:lnTo>
                    <a:lnTo>
                      <a:pt x="145209" y="57487"/>
                    </a:lnTo>
                    <a:lnTo>
                      <a:pt x="178182" y="76555"/>
                    </a:lnTo>
                    <a:lnTo>
                      <a:pt x="178130" y="75806"/>
                    </a:lnTo>
                    <a:lnTo>
                      <a:pt x="199174" y="75806"/>
                    </a:lnTo>
                    <a:lnTo>
                      <a:pt x="199057" y="73748"/>
                    </a:lnTo>
                    <a:lnTo>
                      <a:pt x="191174" y="56619"/>
                    </a:lnTo>
                    <a:lnTo>
                      <a:pt x="190823" y="56286"/>
                    </a:lnTo>
                    <a:close/>
                  </a:path>
                  <a:path w="381000" h="186054">
                    <a:moveTo>
                      <a:pt x="231749" y="119164"/>
                    </a:moveTo>
                    <a:lnTo>
                      <a:pt x="217030" y="163982"/>
                    </a:lnTo>
                    <a:lnTo>
                      <a:pt x="261556" y="148996"/>
                    </a:lnTo>
                    <a:lnTo>
                      <a:pt x="231749" y="119164"/>
                    </a:lnTo>
                    <a:close/>
                  </a:path>
                  <a:path w="381000" h="186054">
                    <a:moveTo>
                      <a:pt x="325907" y="26212"/>
                    </a:moveTo>
                    <a:lnTo>
                      <a:pt x="243776" y="108330"/>
                    </a:lnTo>
                    <a:lnTo>
                      <a:pt x="272402" y="136956"/>
                    </a:lnTo>
                    <a:lnTo>
                      <a:pt x="354660" y="54838"/>
                    </a:lnTo>
                    <a:lnTo>
                      <a:pt x="325907" y="26212"/>
                    </a:lnTo>
                    <a:close/>
                  </a:path>
                  <a:path w="381000" h="186054">
                    <a:moveTo>
                      <a:pt x="356082" y="0"/>
                    </a:moveTo>
                    <a:lnTo>
                      <a:pt x="352691" y="0"/>
                    </a:lnTo>
                    <a:lnTo>
                      <a:pt x="351269" y="622"/>
                    </a:lnTo>
                    <a:lnTo>
                      <a:pt x="350113" y="1866"/>
                    </a:lnTo>
                    <a:lnTo>
                      <a:pt x="337400" y="14706"/>
                    </a:lnTo>
                    <a:lnTo>
                      <a:pt x="366026" y="43332"/>
                    </a:lnTo>
                    <a:lnTo>
                      <a:pt x="379272" y="31026"/>
                    </a:lnTo>
                    <a:lnTo>
                      <a:pt x="380415" y="29768"/>
                    </a:lnTo>
                    <a:lnTo>
                      <a:pt x="380999" y="28308"/>
                    </a:lnTo>
                    <a:lnTo>
                      <a:pt x="380999" y="24917"/>
                    </a:lnTo>
                    <a:lnTo>
                      <a:pt x="380415" y="23444"/>
                    </a:lnTo>
                    <a:lnTo>
                      <a:pt x="379272" y="22199"/>
                    </a:lnTo>
                    <a:lnTo>
                      <a:pt x="358813" y="1739"/>
                    </a:lnTo>
                    <a:lnTo>
                      <a:pt x="357555" y="584"/>
                    </a:lnTo>
                    <a:lnTo>
                      <a:pt x="356082" y="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55" name="object 283"/>
              <p:cNvSpPr/>
              <p:nvPr/>
            </p:nvSpPr>
            <p:spPr>
              <a:xfrm>
                <a:off x="2900379" y="2720414"/>
                <a:ext cx="128239" cy="76943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228600">
                    <a:moveTo>
                      <a:pt x="203200" y="0"/>
                    </a:moveTo>
                    <a:lnTo>
                      <a:pt x="177800" y="0"/>
                    </a:lnTo>
                    <a:lnTo>
                      <a:pt x="177800" y="228600"/>
                    </a:lnTo>
                    <a:lnTo>
                      <a:pt x="203200" y="228600"/>
                    </a:lnTo>
                    <a:lnTo>
                      <a:pt x="203200" y="0"/>
                    </a:lnTo>
                    <a:close/>
                  </a:path>
                  <a:path w="381000" h="228600">
                    <a:moveTo>
                      <a:pt x="76276" y="28702"/>
                    </a:moveTo>
                    <a:lnTo>
                      <a:pt x="73476" y="29933"/>
                    </a:lnTo>
                    <a:lnTo>
                      <a:pt x="72796" y="31496"/>
                    </a:lnTo>
                    <a:lnTo>
                      <a:pt x="72796" y="87007"/>
                    </a:lnTo>
                    <a:lnTo>
                      <a:pt x="6509" y="87020"/>
                    </a:lnTo>
                    <a:lnTo>
                      <a:pt x="4381" y="87896"/>
                    </a:lnTo>
                    <a:lnTo>
                      <a:pt x="876" y="91414"/>
                    </a:lnTo>
                    <a:lnTo>
                      <a:pt x="5" y="93548"/>
                    </a:lnTo>
                    <a:lnTo>
                      <a:pt x="0" y="135051"/>
                    </a:lnTo>
                    <a:lnTo>
                      <a:pt x="876" y="137210"/>
                    </a:lnTo>
                    <a:lnTo>
                      <a:pt x="4381" y="140728"/>
                    </a:lnTo>
                    <a:lnTo>
                      <a:pt x="6540" y="141605"/>
                    </a:lnTo>
                    <a:lnTo>
                      <a:pt x="72796" y="141605"/>
                    </a:lnTo>
                    <a:lnTo>
                      <a:pt x="72796" y="197116"/>
                    </a:lnTo>
                    <a:lnTo>
                      <a:pt x="73482" y="198691"/>
                    </a:lnTo>
                    <a:lnTo>
                      <a:pt x="76276" y="199910"/>
                    </a:lnTo>
                    <a:lnTo>
                      <a:pt x="77955" y="199415"/>
                    </a:lnTo>
                    <a:lnTo>
                      <a:pt x="176822" y="118554"/>
                    </a:lnTo>
                    <a:lnTo>
                      <a:pt x="177800" y="116611"/>
                    </a:lnTo>
                    <a:lnTo>
                      <a:pt x="177800" y="112001"/>
                    </a:lnTo>
                    <a:lnTo>
                      <a:pt x="176822" y="110058"/>
                    </a:lnTo>
                    <a:lnTo>
                      <a:pt x="77939" y="29197"/>
                    </a:lnTo>
                    <a:lnTo>
                      <a:pt x="76276" y="28702"/>
                    </a:lnTo>
                    <a:close/>
                  </a:path>
                  <a:path w="381000" h="228600">
                    <a:moveTo>
                      <a:pt x="304711" y="28727"/>
                    </a:moveTo>
                    <a:lnTo>
                      <a:pt x="303034" y="29197"/>
                    </a:lnTo>
                    <a:lnTo>
                      <a:pt x="204152" y="110058"/>
                    </a:lnTo>
                    <a:lnTo>
                      <a:pt x="203200" y="112001"/>
                    </a:lnTo>
                    <a:lnTo>
                      <a:pt x="203200" y="116611"/>
                    </a:lnTo>
                    <a:lnTo>
                      <a:pt x="204152" y="118554"/>
                    </a:lnTo>
                    <a:lnTo>
                      <a:pt x="303034" y="199415"/>
                    </a:lnTo>
                    <a:lnTo>
                      <a:pt x="304711" y="199898"/>
                    </a:lnTo>
                    <a:lnTo>
                      <a:pt x="307492" y="198691"/>
                    </a:lnTo>
                    <a:lnTo>
                      <a:pt x="308197" y="197116"/>
                    </a:lnTo>
                    <a:lnTo>
                      <a:pt x="308203" y="141605"/>
                    </a:lnTo>
                    <a:lnTo>
                      <a:pt x="374434" y="141605"/>
                    </a:lnTo>
                    <a:lnTo>
                      <a:pt x="376593" y="140728"/>
                    </a:lnTo>
                    <a:lnTo>
                      <a:pt x="380111" y="137198"/>
                    </a:lnTo>
                    <a:lnTo>
                      <a:pt x="380994" y="135051"/>
                    </a:lnTo>
                    <a:lnTo>
                      <a:pt x="381000" y="93548"/>
                    </a:lnTo>
                    <a:lnTo>
                      <a:pt x="380111" y="91414"/>
                    </a:lnTo>
                    <a:lnTo>
                      <a:pt x="376593" y="87896"/>
                    </a:lnTo>
                    <a:lnTo>
                      <a:pt x="374434" y="87020"/>
                    </a:lnTo>
                    <a:lnTo>
                      <a:pt x="308203" y="87020"/>
                    </a:lnTo>
                    <a:lnTo>
                      <a:pt x="308203" y="31496"/>
                    </a:lnTo>
                    <a:lnTo>
                      <a:pt x="307492" y="29933"/>
                    </a:lnTo>
                    <a:lnTo>
                      <a:pt x="306108" y="29311"/>
                    </a:lnTo>
                    <a:lnTo>
                      <a:pt x="304711" y="28727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56" name="object 191"/>
              <p:cNvSpPr/>
              <p:nvPr/>
            </p:nvSpPr>
            <p:spPr>
              <a:xfrm>
                <a:off x="2490433" y="2301517"/>
                <a:ext cx="399037" cy="259684"/>
              </a:xfrm>
              <a:custGeom>
                <a:avLst/>
                <a:gdLst/>
                <a:ahLst/>
                <a:cxnLst/>
                <a:rect l="l" t="t" r="r" b="b"/>
                <a:pathLst>
                  <a:path w="1185545" h="771525">
                    <a:moveTo>
                      <a:pt x="1185329" y="771283"/>
                    </a:moveTo>
                    <a:lnTo>
                      <a:pt x="0" y="771283"/>
                    </a:lnTo>
                    <a:lnTo>
                      <a:pt x="0" y="0"/>
                    </a:lnTo>
                    <a:lnTo>
                      <a:pt x="1185329" y="0"/>
                    </a:lnTo>
                    <a:lnTo>
                      <a:pt x="1185329" y="771283"/>
                    </a:lnTo>
                    <a:close/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57" name="object 170"/>
              <p:cNvSpPr/>
              <p:nvPr/>
            </p:nvSpPr>
            <p:spPr>
              <a:xfrm>
                <a:off x="3063263" y="2420898"/>
                <a:ext cx="399037" cy="147428"/>
              </a:xfrm>
              <a:custGeom>
                <a:avLst/>
                <a:gdLst/>
                <a:ahLst/>
                <a:cxnLst/>
                <a:rect l="l" t="t" r="r" b="b"/>
                <a:pathLst>
                  <a:path w="1185545" h="771525">
                    <a:moveTo>
                      <a:pt x="1185329" y="771283"/>
                    </a:moveTo>
                    <a:lnTo>
                      <a:pt x="0" y="771283"/>
                    </a:lnTo>
                    <a:lnTo>
                      <a:pt x="0" y="0"/>
                    </a:lnTo>
                    <a:lnTo>
                      <a:pt x="1185329" y="0"/>
                    </a:lnTo>
                    <a:lnTo>
                      <a:pt x="1185329" y="771283"/>
                    </a:lnTo>
                    <a:close/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58" name="object 170"/>
              <p:cNvSpPr/>
              <p:nvPr/>
            </p:nvSpPr>
            <p:spPr>
              <a:xfrm>
                <a:off x="3197955" y="2314411"/>
                <a:ext cx="265699" cy="256895"/>
              </a:xfrm>
              <a:custGeom>
                <a:avLst/>
                <a:gdLst/>
                <a:ahLst/>
                <a:cxnLst/>
                <a:rect l="l" t="t" r="r" b="b"/>
                <a:pathLst>
                  <a:path w="1185545" h="771525">
                    <a:moveTo>
                      <a:pt x="1185329" y="771283"/>
                    </a:moveTo>
                    <a:lnTo>
                      <a:pt x="0" y="771283"/>
                    </a:lnTo>
                    <a:lnTo>
                      <a:pt x="0" y="0"/>
                    </a:lnTo>
                    <a:lnTo>
                      <a:pt x="1185329" y="0"/>
                    </a:lnTo>
                    <a:lnTo>
                      <a:pt x="1185329" y="771283"/>
                    </a:lnTo>
                    <a:close/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59" name="object 170"/>
              <p:cNvSpPr/>
              <p:nvPr/>
            </p:nvSpPr>
            <p:spPr>
              <a:xfrm>
                <a:off x="3063105" y="2315737"/>
                <a:ext cx="265699" cy="256895"/>
              </a:xfrm>
              <a:custGeom>
                <a:avLst/>
                <a:gdLst/>
                <a:ahLst/>
                <a:cxnLst/>
                <a:rect l="l" t="t" r="r" b="b"/>
                <a:pathLst>
                  <a:path w="1185545" h="771525">
                    <a:moveTo>
                      <a:pt x="1185329" y="771283"/>
                    </a:moveTo>
                    <a:lnTo>
                      <a:pt x="0" y="771283"/>
                    </a:lnTo>
                    <a:lnTo>
                      <a:pt x="0" y="0"/>
                    </a:lnTo>
                    <a:lnTo>
                      <a:pt x="1185329" y="0"/>
                    </a:lnTo>
                    <a:lnTo>
                      <a:pt x="1185329" y="771283"/>
                    </a:lnTo>
                    <a:close/>
                  </a:path>
                </a:pathLst>
              </a:custGeom>
              <a:ln w="25400">
                <a:solidFill>
                  <a:srgbClr val="3999D5"/>
                </a:solidFill>
              </a:ln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</p:grpSp>
        <p:grpSp>
          <p:nvGrpSpPr>
            <p:cNvPr id="660" name="Group 659"/>
            <p:cNvGrpSpPr>
              <a:grpSpLocks noChangeAspect="1"/>
            </p:cNvGrpSpPr>
            <p:nvPr/>
          </p:nvGrpSpPr>
          <p:grpSpPr>
            <a:xfrm>
              <a:off x="2592539" y="1301532"/>
              <a:ext cx="2802576" cy="1208031"/>
              <a:chOff x="328653" y="1549004"/>
              <a:chExt cx="11473420" cy="3588946"/>
            </a:xfrm>
          </p:grpSpPr>
          <p:sp>
            <p:nvSpPr>
              <p:cNvPr id="661" name="object 4"/>
              <p:cNvSpPr/>
              <p:nvPr/>
            </p:nvSpPr>
            <p:spPr>
              <a:xfrm>
                <a:off x="341356" y="2061189"/>
                <a:ext cx="2750187" cy="3076761"/>
              </a:xfrm>
              <a:custGeom>
                <a:avLst/>
                <a:gdLst/>
                <a:ahLst/>
                <a:cxnLst/>
                <a:rect l="l" t="t" r="r" b="b"/>
                <a:pathLst>
                  <a:path w="2451735" h="5160009">
                    <a:moveTo>
                      <a:pt x="0" y="5159844"/>
                    </a:moveTo>
                    <a:lnTo>
                      <a:pt x="2451392" y="5159844"/>
                    </a:lnTo>
                    <a:lnTo>
                      <a:pt x="2451392" y="0"/>
                    </a:lnTo>
                    <a:lnTo>
                      <a:pt x="0" y="0"/>
                    </a:lnTo>
                    <a:lnTo>
                      <a:pt x="0" y="5159844"/>
                    </a:lnTo>
                    <a:close/>
                  </a:path>
                </a:pathLst>
              </a:custGeom>
              <a:solidFill>
                <a:srgbClr val="DDEFE8"/>
              </a:solidFill>
            </p:spPr>
            <p:txBody>
              <a:bodyPr wrap="square" lIns="0" tIns="0" rIns="0" bIns="0" rtlCol="0"/>
              <a:lstStyle/>
              <a:p>
                <a:endParaRPr sz="400" dirty="0"/>
              </a:p>
            </p:txBody>
          </p:sp>
          <p:sp>
            <p:nvSpPr>
              <p:cNvPr id="662" name="object 5"/>
              <p:cNvSpPr txBox="1"/>
              <p:nvPr/>
            </p:nvSpPr>
            <p:spPr>
              <a:xfrm>
                <a:off x="328653" y="1664608"/>
                <a:ext cx="1921046" cy="27431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600" spc="-30" dirty="0">
                    <a:solidFill>
                      <a:srgbClr val="3999D5"/>
                    </a:solidFill>
                    <a:latin typeface="Calibri"/>
                    <a:cs typeface="Calibri"/>
                  </a:rPr>
                  <a:t>TARGET</a:t>
                </a:r>
                <a:r>
                  <a:rPr sz="600" spc="-15" dirty="0">
                    <a:solidFill>
                      <a:srgbClr val="3999D5"/>
                    </a:solidFill>
                    <a:latin typeface="Calibri"/>
                    <a:cs typeface="Calibri"/>
                  </a:rPr>
                  <a:t> </a:t>
                </a:r>
                <a:r>
                  <a:rPr sz="600" spc="-50" dirty="0">
                    <a:solidFill>
                      <a:srgbClr val="3999D5"/>
                    </a:solidFill>
                    <a:latin typeface="Calibri"/>
                    <a:cs typeface="Calibri"/>
                  </a:rPr>
                  <a:t>GROUP</a:t>
                </a:r>
                <a:endParaRPr sz="600" dirty="0">
                  <a:latin typeface="Calibri"/>
                  <a:cs typeface="Calibri"/>
                </a:endParaRPr>
              </a:p>
            </p:txBody>
          </p:sp>
          <p:sp>
            <p:nvSpPr>
              <p:cNvPr id="663" name="object 6"/>
              <p:cNvSpPr/>
              <p:nvPr/>
            </p:nvSpPr>
            <p:spPr>
              <a:xfrm>
                <a:off x="2356886" y="1661877"/>
                <a:ext cx="436245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436244" h="228600">
                    <a:moveTo>
                      <a:pt x="256031" y="133349"/>
                    </a:moveTo>
                    <a:lnTo>
                      <a:pt x="179831" y="133349"/>
                    </a:lnTo>
                    <a:lnTo>
                      <a:pt x="179831" y="148907"/>
                    </a:lnTo>
                    <a:lnTo>
                      <a:pt x="179450" y="150279"/>
                    </a:lnTo>
                    <a:lnTo>
                      <a:pt x="107632" y="198881"/>
                    </a:lnTo>
                    <a:lnTo>
                      <a:pt x="106489" y="199516"/>
                    </a:lnTo>
                    <a:lnTo>
                      <a:pt x="105536" y="200571"/>
                    </a:lnTo>
                    <a:lnTo>
                      <a:pt x="104012" y="203492"/>
                    </a:lnTo>
                    <a:lnTo>
                      <a:pt x="103631" y="204863"/>
                    </a:lnTo>
                    <a:lnTo>
                      <a:pt x="103631" y="225107"/>
                    </a:lnTo>
                    <a:lnTo>
                      <a:pt x="104114" y="226225"/>
                    </a:lnTo>
                    <a:lnTo>
                      <a:pt x="106019" y="228130"/>
                    </a:lnTo>
                    <a:lnTo>
                      <a:pt x="107124" y="228599"/>
                    </a:lnTo>
                    <a:lnTo>
                      <a:pt x="328739" y="228599"/>
                    </a:lnTo>
                    <a:lnTo>
                      <a:pt x="329844" y="228130"/>
                    </a:lnTo>
                    <a:lnTo>
                      <a:pt x="331749" y="226225"/>
                    </a:lnTo>
                    <a:lnTo>
                      <a:pt x="332231" y="225107"/>
                    </a:lnTo>
                    <a:lnTo>
                      <a:pt x="332231" y="204863"/>
                    </a:lnTo>
                    <a:lnTo>
                      <a:pt x="331850" y="203492"/>
                    </a:lnTo>
                    <a:lnTo>
                      <a:pt x="330327" y="200571"/>
                    </a:lnTo>
                    <a:lnTo>
                      <a:pt x="329374" y="199516"/>
                    </a:lnTo>
                    <a:lnTo>
                      <a:pt x="328231" y="198881"/>
                    </a:lnTo>
                    <a:lnTo>
                      <a:pt x="259937" y="155003"/>
                    </a:lnTo>
                    <a:lnTo>
                      <a:pt x="258889" y="154304"/>
                    </a:lnTo>
                    <a:lnTo>
                      <a:pt x="257936" y="153200"/>
                    </a:lnTo>
                    <a:lnTo>
                      <a:pt x="256412" y="150279"/>
                    </a:lnTo>
                    <a:lnTo>
                      <a:pt x="256031" y="148907"/>
                    </a:lnTo>
                    <a:lnTo>
                      <a:pt x="256031" y="133349"/>
                    </a:lnTo>
                    <a:close/>
                  </a:path>
                  <a:path w="436244" h="228600">
                    <a:moveTo>
                      <a:pt x="102196" y="91135"/>
                    </a:moveTo>
                    <a:lnTo>
                      <a:pt x="51092" y="91135"/>
                    </a:lnTo>
                    <a:lnTo>
                      <a:pt x="51092" y="101561"/>
                    </a:lnTo>
                    <a:lnTo>
                      <a:pt x="50838" y="102476"/>
                    </a:lnTo>
                    <a:lnTo>
                      <a:pt x="2679" y="135077"/>
                    </a:lnTo>
                    <a:lnTo>
                      <a:pt x="1917" y="135496"/>
                    </a:lnTo>
                    <a:lnTo>
                      <a:pt x="1282" y="136207"/>
                    </a:lnTo>
                    <a:lnTo>
                      <a:pt x="253" y="138163"/>
                    </a:lnTo>
                    <a:lnTo>
                      <a:pt x="0" y="139077"/>
                    </a:lnTo>
                    <a:lnTo>
                      <a:pt x="0" y="152653"/>
                    </a:lnTo>
                    <a:lnTo>
                      <a:pt x="317" y="153403"/>
                    </a:lnTo>
                    <a:lnTo>
                      <a:pt x="1600" y="154685"/>
                    </a:lnTo>
                    <a:lnTo>
                      <a:pt x="2336" y="155003"/>
                    </a:lnTo>
                    <a:lnTo>
                      <a:pt x="150939" y="155003"/>
                    </a:lnTo>
                    <a:lnTo>
                      <a:pt x="151688" y="154685"/>
                    </a:lnTo>
                    <a:lnTo>
                      <a:pt x="152971" y="153403"/>
                    </a:lnTo>
                    <a:lnTo>
                      <a:pt x="153288" y="152653"/>
                    </a:lnTo>
                    <a:lnTo>
                      <a:pt x="153288" y="139077"/>
                    </a:lnTo>
                    <a:lnTo>
                      <a:pt x="153034" y="138163"/>
                    </a:lnTo>
                    <a:lnTo>
                      <a:pt x="152006" y="136207"/>
                    </a:lnTo>
                    <a:lnTo>
                      <a:pt x="151371" y="135496"/>
                    </a:lnTo>
                    <a:lnTo>
                      <a:pt x="150609" y="135077"/>
                    </a:lnTo>
                    <a:lnTo>
                      <a:pt x="104876" y="105689"/>
                    </a:lnTo>
                    <a:lnTo>
                      <a:pt x="104114" y="105181"/>
                    </a:lnTo>
                    <a:lnTo>
                      <a:pt x="103466" y="104432"/>
                    </a:lnTo>
                    <a:lnTo>
                      <a:pt x="102450" y="102476"/>
                    </a:lnTo>
                    <a:lnTo>
                      <a:pt x="102196" y="101561"/>
                    </a:lnTo>
                    <a:lnTo>
                      <a:pt x="102196" y="91135"/>
                    </a:lnTo>
                    <a:close/>
                  </a:path>
                  <a:path w="436244" h="228600">
                    <a:moveTo>
                      <a:pt x="384771" y="91135"/>
                    </a:moveTo>
                    <a:lnTo>
                      <a:pt x="333667" y="91135"/>
                    </a:lnTo>
                    <a:lnTo>
                      <a:pt x="333667" y="101561"/>
                    </a:lnTo>
                    <a:lnTo>
                      <a:pt x="333413" y="102476"/>
                    </a:lnTo>
                    <a:lnTo>
                      <a:pt x="285254" y="135077"/>
                    </a:lnTo>
                    <a:lnTo>
                      <a:pt x="284492" y="135496"/>
                    </a:lnTo>
                    <a:lnTo>
                      <a:pt x="283857" y="136207"/>
                    </a:lnTo>
                    <a:lnTo>
                      <a:pt x="282828" y="138163"/>
                    </a:lnTo>
                    <a:lnTo>
                      <a:pt x="282574" y="139077"/>
                    </a:lnTo>
                    <a:lnTo>
                      <a:pt x="282574" y="152653"/>
                    </a:lnTo>
                    <a:lnTo>
                      <a:pt x="282892" y="153403"/>
                    </a:lnTo>
                    <a:lnTo>
                      <a:pt x="284175" y="154685"/>
                    </a:lnTo>
                    <a:lnTo>
                      <a:pt x="284911" y="155003"/>
                    </a:lnTo>
                    <a:lnTo>
                      <a:pt x="433514" y="155003"/>
                    </a:lnTo>
                    <a:lnTo>
                      <a:pt x="434263" y="154685"/>
                    </a:lnTo>
                    <a:lnTo>
                      <a:pt x="435546" y="153403"/>
                    </a:lnTo>
                    <a:lnTo>
                      <a:pt x="435863" y="152653"/>
                    </a:lnTo>
                    <a:lnTo>
                      <a:pt x="435863" y="139077"/>
                    </a:lnTo>
                    <a:lnTo>
                      <a:pt x="435609" y="138163"/>
                    </a:lnTo>
                    <a:lnTo>
                      <a:pt x="434581" y="136207"/>
                    </a:lnTo>
                    <a:lnTo>
                      <a:pt x="433946" y="135496"/>
                    </a:lnTo>
                    <a:lnTo>
                      <a:pt x="433184" y="135077"/>
                    </a:lnTo>
                    <a:lnTo>
                      <a:pt x="387451" y="105689"/>
                    </a:lnTo>
                    <a:lnTo>
                      <a:pt x="386689" y="105181"/>
                    </a:lnTo>
                    <a:lnTo>
                      <a:pt x="386041" y="104432"/>
                    </a:lnTo>
                    <a:lnTo>
                      <a:pt x="385025" y="102476"/>
                    </a:lnTo>
                    <a:lnTo>
                      <a:pt x="384771" y="101561"/>
                    </a:lnTo>
                    <a:lnTo>
                      <a:pt x="384771" y="91135"/>
                    </a:lnTo>
                    <a:close/>
                  </a:path>
                  <a:path w="436244" h="228600">
                    <a:moveTo>
                      <a:pt x="217931" y="0"/>
                    </a:moveTo>
                    <a:lnTo>
                      <a:pt x="177545" y="16763"/>
                    </a:lnTo>
                    <a:lnTo>
                      <a:pt x="160781" y="57149"/>
                    </a:lnTo>
                    <a:lnTo>
                      <a:pt x="160781" y="110616"/>
                    </a:lnTo>
                    <a:lnTo>
                      <a:pt x="162750" y="116839"/>
                    </a:lnTo>
                    <a:lnTo>
                      <a:pt x="170624" y="130047"/>
                    </a:lnTo>
                    <a:lnTo>
                      <a:pt x="175005" y="133349"/>
                    </a:lnTo>
                    <a:lnTo>
                      <a:pt x="260858" y="133349"/>
                    </a:lnTo>
                    <a:lnTo>
                      <a:pt x="265239" y="130047"/>
                    </a:lnTo>
                    <a:lnTo>
                      <a:pt x="273113" y="116839"/>
                    </a:lnTo>
                    <a:lnTo>
                      <a:pt x="275081" y="110616"/>
                    </a:lnTo>
                    <a:lnTo>
                      <a:pt x="275081" y="57149"/>
                    </a:lnTo>
                    <a:lnTo>
                      <a:pt x="258317" y="16763"/>
                    </a:lnTo>
                    <a:lnTo>
                      <a:pt x="217931" y="0"/>
                    </a:lnTo>
                    <a:close/>
                  </a:path>
                  <a:path w="436244" h="228600">
                    <a:moveTo>
                      <a:pt x="76644" y="1714"/>
                    </a:moveTo>
                    <a:lnTo>
                      <a:pt x="41138" y="25344"/>
                    </a:lnTo>
                    <a:lnTo>
                      <a:pt x="38328" y="40030"/>
                    </a:lnTo>
                    <a:lnTo>
                      <a:pt x="38328" y="75882"/>
                    </a:lnTo>
                    <a:lnTo>
                      <a:pt x="39636" y="80060"/>
                    </a:lnTo>
                    <a:lnTo>
                      <a:pt x="44919" y="88925"/>
                    </a:lnTo>
                    <a:lnTo>
                      <a:pt x="47853" y="91135"/>
                    </a:lnTo>
                    <a:lnTo>
                      <a:pt x="105422" y="91135"/>
                    </a:lnTo>
                    <a:lnTo>
                      <a:pt x="108369" y="88925"/>
                    </a:lnTo>
                    <a:lnTo>
                      <a:pt x="113639" y="80060"/>
                    </a:lnTo>
                    <a:lnTo>
                      <a:pt x="114960" y="75882"/>
                    </a:lnTo>
                    <a:lnTo>
                      <a:pt x="114960" y="40030"/>
                    </a:lnTo>
                    <a:lnTo>
                      <a:pt x="91330" y="4524"/>
                    </a:lnTo>
                    <a:lnTo>
                      <a:pt x="76644" y="1714"/>
                    </a:lnTo>
                    <a:close/>
                  </a:path>
                  <a:path w="436244" h="228600">
                    <a:moveTo>
                      <a:pt x="359219" y="1714"/>
                    </a:moveTo>
                    <a:lnTo>
                      <a:pt x="323713" y="25344"/>
                    </a:lnTo>
                    <a:lnTo>
                      <a:pt x="320903" y="40030"/>
                    </a:lnTo>
                    <a:lnTo>
                      <a:pt x="320903" y="75882"/>
                    </a:lnTo>
                    <a:lnTo>
                      <a:pt x="322211" y="80060"/>
                    </a:lnTo>
                    <a:lnTo>
                      <a:pt x="327494" y="88925"/>
                    </a:lnTo>
                    <a:lnTo>
                      <a:pt x="330428" y="91135"/>
                    </a:lnTo>
                    <a:lnTo>
                      <a:pt x="387997" y="91135"/>
                    </a:lnTo>
                    <a:lnTo>
                      <a:pt x="390944" y="88925"/>
                    </a:lnTo>
                    <a:lnTo>
                      <a:pt x="396214" y="80060"/>
                    </a:lnTo>
                    <a:lnTo>
                      <a:pt x="397535" y="75882"/>
                    </a:lnTo>
                    <a:lnTo>
                      <a:pt x="397535" y="40030"/>
                    </a:lnTo>
                    <a:lnTo>
                      <a:pt x="373905" y="4524"/>
                    </a:lnTo>
                    <a:lnTo>
                      <a:pt x="359219" y="1714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64" name="object 7"/>
              <p:cNvSpPr/>
              <p:nvPr/>
            </p:nvSpPr>
            <p:spPr>
              <a:xfrm>
                <a:off x="6274140" y="2056381"/>
                <a:ext cx="2637633" cy="3064537"/>
              </a:xfrm>
              <a:custGeom>
                <a:avLst/>
                <a:gdLst/>
                <a:ahLst/>
                <a:cxnLst/>
                <a:rect l="l" t="t" r="r" b="b"/>
                <a:pathLst>
                  <a:path w="2451734" h="5160009">
                    <a:moveTo>
                      <a:pt x="0" y="5159844"/>
                    </a:moveTo>
                    <a:lnTo>
                      <a:pt x="2451392" y="5159844"/>
                    </a:lnTo>
                    <a:lnTo>
                      <a:pt x="2451392" y="0"/>
                    </a:lnTo>
                    <a:lnTo>
                      <a:pt x="0" y="0"/>
                    </a:lnTo>
                    <a:lnTo>
                      <a:pt x="0" y="5159844"/>
                    </a:lnTo>
                    <a:close/>
                  </a:path>
                </a:pathLst>
              </a:custGeom>
              <a:solidFill>
                <a:srgbClr val="DDEFE8"/>
              </a:solidFill>
            </p:spPr>
            <p:txBody>
              <a:bodyPr wrap="square" lIns="0" tIns="0" rIns="0" bIns="0" rtlCol="0"/>
              <a:lstStyle/>
              <a:p>
                <a:endParaRPr sz="400"/>
              </a:p>
            </p:txBody>
          </p:sp>
          <p:sp>
            <p:nvSpPr>
              <p:cNvPr id="665" name="object 8"/>
              <p:cNvSpPr txBox="1"/>
              <p:nvPr/>
            </p:nvSpPr>
            <p:spPr>
              <a:xfrm>
                <a:off x="6261441" y="1659795"/>
                <a:ext cx="2116430" cy="27431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600" spc="-25" dirty="0">
                    <a:solidFill>
                      <a:srgbClr val="3999D5"/>
                    </a:solidFill>
                    <a:latin typeface="Calibri"/>
                    <a:cs typeface="Calibri"/>
                  </a:rPr>
                  <a:t>PRODUCT</a:t>
                </a:r>
                <a:endParaRPr sz="600" dirty="0">
                  <a:latin typeface="Calibri"/>
                  <a:cs typeface="Calibri"/>
                </a:endParaRPr>
              </a:p>
            </p:txBody>
          </p:sp>
          <p:sp>
            <p:nvSpPr>
              <p:cNvPr id="666" name="object 9"/>
              <p:cNvSpPr/>
              <p:nvPr/>
            </p:nvSpPr>
            <p:spPr>
              <a:xfrm>
                <a:off x="8399485" y="1692129"/>
                <a:ext cx="152400" cy="26797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267969">
                    <a:moveTo>
                      <a:pt x="0" y="0"/>
                    </a:moveTo>
                    <a:lnTo>
                      <a:pt x="0" y="175844"/>
                    </a:lnTo>
                    <a:lnTo>
                      <a:pt x="152031" y="267436"/>
                    </a:lnTo>
                    <a:lnTo>
                      <a:pt x="152031" y="915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67" name="object 10"/>
              <p:cNvSpPr/>
              <p:nvPr/>
            </p:nvSpPr>
            <p:spPr>
              <a:xfrm>
                <a:off x="8573500" y="1692129"/>
                <a:ext cx="152400" cy="26797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267969">
                    <a:moveTo>
                      <a:pt x="152031" y="0"/>
                    </a:moveTo>
                    <a:lnTo>
                      <a:pt x="0" y="91592"/>
                    </a:lnTo>
                    <a:lnTo>
                      <a:pt x="0" y="267436"/>
                    </a:lnTo>
                    <a:lnTo>
                      <a:pt x="152031" y="175844"/>
                    </a:lnTo>
                    <a:lnTo>
                      <a:pt x="152031" y="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68" name="object 11"/>
              <p:cNvSpPr/>
              <p:nvPr/>
            </p:nvSpPr>
            <p:spPr>
              <a:xfrm>
                <a:off x="8410482" y="1578565"/>
                <a:ext cx="304165" cy="183515"/>
              </a:xfrm>
              <a:custGeom>
                <a:avLst/>
                <a:gdLst/>
                <a:ahLst/>
                <a:cxnLst/>
                <a:rect l="l" t="t" r="r" b="b"/>
                <a:pathLst>
                  <a:path w="304165" h="183514">
                    <a:moveTo>
                      <a:pt x="152031" y="0"/>
                    </a:moveTo>
                    <a:lnTo>
                      <a:pt x="0" y="91592"/>
                    </a:lnTo>
                    <a:lnTo>
                      <a:pt x="152031" y="183184"/>
                    </a:lnTo>
                    <a:lnTo>
                      <a:pt x="304063" y="91592"/>
                    </a:lnTo>
                    <a:lnTo>
                      <a:pt x="152031" y="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69" name="object 12"/>
              <p:cNvSpPr/>
              <p:nvPr/>
            </p:nvSpPr>
            <p:spPr>
              <a:xfrm>
                <a:off x="9114973" y="2061193"/>
                <a:ext cx="2687100" cy="3059722"/>
              </a:xfrm>
              <a:custGeom>
                <a:avLst/>
                <a:gdLst/>
                <a:ahLst/>
                <a:cxnLst/>
                <a:rect l="l" t="t" r="r" b="b"/>
                <a:pathLst>
                  <a:path w="2451734" h="5160009">
                    <a:moveTo>
                      <a:pt x="0" y="5159844"/>
                    </a:moveTo>
                    <a:lnTo>
                      <a:pt x="2451392" y="5159844"/>
                    </a:lnTo>
                    <a:lnTo>
                      <a:pt x="2451392" y="0"/>
                    </a:lnTo>
                    <a:lnTo>
                      <a:pt x="0" y="0"/>
                    </a:lnTo>
                    <a:lnTo>
                      <a:pt x="0" y="5159844"/>
                    </a:lnTo>
                    <a:close/>
                  </a:path>
                </a:pathLst>
              </a:custGeom>
              <a:solidFill>
                <a:srgbClr val="DDEFE8"/>
              </a:solidFill>
            </p:spPr>
            <p:txBody>
              <a:bodyPr wrap="square" lIns="0" tIns="0" rIns="0" bIns="0" rtlCol="0"/>
              <a:lstStyle/>
              <a:p>
                <a:endParaRPr sz="400"/>
              </a:p>
            </p:txBody>
          </p:sp>
          <p:sp>
            <p:nvSpPr>
              <p:cNvPr id="670" name="object 13"/>
              <p:cNvSpPr txBox="1"/>
              <p:nvPr/>
            </p:nvSpPr>
            <p:spPr>
              <a:xfrm>
                <a:off x="9337637" y="1549004"/>
                <a:ext cx="2070351" cy="27431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600" spc="25" dirty="0">
                    <a:solidFill>
                      <a:srgbClr val="3999D5"/>
                    </a:solidFill>
                    <a:latin typeface="Calibri"/>
                    <a:cs typeface="Calibri"/>
                  </a:rPr>
                  <a:t>BUSINESS</a:t>
                </a:r>
                <a:r>
                  <a:rPr sz="600" spc="-25" dirty="0">
                    <a:solidFill>
                      <a:srgbClr val="3999D5"/>
                    </a:solidFill>
                    <a:latin typeface="Calibri"/>
                    <a:cs typeface="Calibri"/>
                  </a:rPr>
                  <a:t> </a:t>
                </a:r>
                <a:r>
                  <a:rPr sz="600" dirty="0">
                    <a:solidFill>
                      <a:srgbClr val="3999D5"/>
                    </a:solidFill>
                    <a:latin typeface="Calibri"/>
                    <a:cs typeface="Calibri"/>
                  </a:rPr>
                  <a:t>GOALS</a:t>
                </a:r>
                <a:endParaRPr sz="600" dirty="0">
                  <a:latin typeface="Calibri"/>
                  <a:cs typeface="Calibri"/>
                </a:endParaRPr>
              </a:p>
            </p:txBody>
          </p:sp>
          <p:sp>
            <p:nvSpPr>
              <p:cNvPr id="671" name="object 14"/>
              <p:cNvSpPr/>
              <p:nvPr/>
            </p:nvSpPr>
            <p:spPr>
              <a:xfrm>
                <a:off x="11419244" y="1635880"/>
                <a:ext cx="274320" cy="274320"/>
              </a:xfrm>
              <a:custGeom>
                <a:avLst/>
                <a:gdLst/>
                <a:ahLst/>
                <a:cxnLst/>
                <a:rect l="l" t="t" r="r" b="b"/>
                <a:pathLst>
                  <a:path w="274320" h="274319">
                    <a:moveTo>
                      <a:pt x="137032" y="0"/>
                    </a:moveTo>
                    <a:lnTo>
                      <a:pt x="93764" y="6997"/>
                    </a:lnTo>
                    <a:lnTo>
                      <a:pt x="56153" y="26472"/>
                    </a:lnTo>
                    <a:lnTo>
                      <a:pt x="26472" y="56150"/>
                    </a:lnTo>
                    <a:lnTo>
                      <a:pt x="6997" y="93758"/>
                    </a:lnTo>
                    <a:lnTo>
                      <a:pt x="0" y="137020"/>
                    </a:lnTo>
                    <a:lnTo>
                      <a:pt x="6997" y="180288"/>
                    </a:lnTo>
                    <a:lnTo>
                      <a:pt x="26472" y="217899"/>
                    </a:lnTo>
                    <a:lnTo>
                      <a:pt x="56153" y="247580"/>
                    </a:lnTo>
                    <a:lnTo>
                      <a:pt x="93764" y="267056"/>
                    </a:lnTo>
                    <a:lnTo>
                      <a:pt x="137032" y="274053"/>
                    </a:lnTo>
                    <a:lnTo>
                      <a:pt x="180295" y="267056"/>
                    </a:lnTo>
                    <a:lnTo>
                      <a:pt x="217902" y="247580"/>
                    </a:lnTo>
                    <a:lnTo>
                      <a:pt x="233592" y="231889"/>
                    </a:lnTo>
                    <a:lnTo>
                      <a:pt x="137032" y="231889"/>
                    </a:lnTo>
                    <a:lnTo>
                      <a:pt x="100140" y="224422"/>
                    </a:lnTo>
                    <a:lnTo>
                      <a:pt x="69981" y="204071"/>
                    </a:lnTo>
                    <a:lnTo>
                      <a:pt x="49631" y="173912"/>
                    </a:lnTo>
                    <a:lnTo>
                      <a:pt x="42163" y="137020"/>
                    </a:lnTo>
                    <a:lnTo>
                      <a:pt x="49631" y="100135"/>
                    </a:lnTo>
                    <a:lnTo>
                      <a:pt x="69981" y="69980"/>
                    </a:lnTo>
                    <a:lnTo>
                      <a:pt x="100140" y="49630"/>
                    </a:lnTo>
                    <a:lnTo>
                      <a:pt x="137032" y="42163"/>
                    </a:lnTo>
                    <a:lnTo>
                      <a:pt x="221660" y="42163"/>
                    </a:lnTo>
                    <a:lnTo>
                      <a:pt x="229628" y="36309"/>
                    </a:lnTo>
                    <a:lnTo>
                      <a:pt x="209884" y="21158"/>
                    </a:lnTo>
                    <a:lnTo>
                      <a:pt x="187569" y="9729"/>
                    </a:lnTo>
                    <a:lnTo>
                      <a:pt x="163134" y="2514"/>
                    </a:lnTo>
                    <a:lnTo>
                      <a:pt x="137032" y="0"/>
                    </a:lnTo>
                    <a:close/>
                  </a:path>
                  <a:path w="274320" h="274319">
                    <a:moveTo>
                      <a:pt x="260870" y="78752"/>
                    </a:moveTo>
                    <a:lnTo>
                      <a:pt x="225983" y="104381"/>
                    </a:lnTo>
                    <a:lnTo>
                      <a:pt x="228492" y="112168"/>
                    </a:lnTo>
                    <a:lnTo>
                      <a:pt x="230346" y="120219"/>
                    </a:lnTo>
                    <a:lnTo>
                      <a:pt x="231495" y="128511"/>
                    </a:lnTo>
                    <a:lnTo>
                      <a:pt x="231889" y="137020"/>
                    </a:lnTo>
                    <a:lnTo>
                      <a:pt x="224422" y="173912"/>
                    </a:lnTo>
                    <a:lnTo>
                      <a:pt x="204073" y="204071"/>
                    </a:lnTo>
                    <a:lnTo>
                      <a:pt x="173917" y="224422"/>
                    </a:lnTo>
                    <a:lnTo>
                      <a:pt x="137032" y="231889"/>
                    </a:lnTo>
                    <a:lnTo>
                      <a:pt x="233592" y="231889"/>
                    </a:lnTo>
                    <a:lnTo>
                      <a:pt x="247581" y="217899"/>
                    </a:lnTo>
                    <a:lnTo>
                      <a:pt x="267056" y="180288"/>
                    </a:lnTo>
                    <a:lnTo>
                      <a:pt x="274053" y="137020"/>
                    </a:lnTo>
                    <a:lnTo>
                      <a:pt x="273170" y="121609"/>
                    </a:lnTo>
                    <a:lnTo>
                      <a:pt x="270600" y="106710"/>
                    </a:lnTo>
                    <a:lnTo>
                      <a:pt x="266461" y="92398"/>
                    </a:lnTo>
                    <a:lnTo>
                      <a:pt x="260870" y="78752"/>
                    </a:lnTo>
                    <a:close/>
                  </a:path>
                  <a:path w="274320" h="274319">
                    <a:moveTo>
                      <a:pt x="221660" y="42163"/>
                    </a:moveTo>
                    <a:lnTo>
                      <a:pt x="137032" y="42163"/>
                    </a:lnTo>
                    <a:lnTo>
                      <a:pt x="152969" y="43515"/>
                    </a:lnTo>
                    <a:lnTo>
                      <a:pt x="168043" y="47415"/>
                    </a:lnTo>
                    <a:lnTo>
                      <a:pt x="182045" y="53629"/>
                    </a:lnTo>
                    <a:lnTo>
                      <a:pt x="194767" y="61925"/>
                    </a:lnTo>
                    <a:lnTo>
                      <a:pt x="221660" y="42163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72" name="object 15"/>
              <p:cNvSpPr/>
              <p:nvPr/>
            </p:nvSpPr>
            <p:spPr>
              <a:xfrm>
                <a:off x="11503571" y="1578565"/>
                <a:ext cx="29718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297179" h="247650">
                    <a:moveTo>
                      <a:pt x="52705" y="141630"/>
                    </a:moveTo>
                    <a:lnTo>
                      <a:pt x="32189" y="145772"/>
                    </a:lnTo>
                    <a:lnTo>
                      <a:pt x="15436" y="157067"/>
                    </a:lnTo>
                    <a:lnTo>
                      <a:pt x="4141" y="173820"/>
                    </a:lnTo>
                    <a:lnTo>
                      <a:pt x="0" y="194335"/>
                    </a:lnTo>
                    <a:lnTo>
                      <a:pt x="4141" y="214850"/>
                    </a:lnTo>
                    <a:lnTo>
                      <a:pt x="15436" y="231603"/>
                    </a:lnTo>
                    <a:lnTo>
                      <a:pt x="32189" y="242898"/>
                    </a:lnTo>
                    <a:lnTo>
                      <a:pt x="52705" y="247040"/>
                    </a:lnTo>
                    <a:lnTo>
                      <a:pt x="73220" y="242898"/>
                    </a:lnTo>
                    <a:lnTo>
                      <a:pt x="89973" y="231603"/>
                    </a:lnTo>
                    <a:lnTo>
                      <a:pt x="101268" y="214850"/>
                    </a:lnTo>
                    <a:lnTo>
                      <a:pt x="105410" y="194335"/>
                    </a:lnTo>
                    <a:lnTo>
                      <a:pt x="105410" y="187413"/>
                    </a:lnTo>
                    <a:lnTo>
                      <a:pt x="103987" y="180847"/>
                    </a:lnTo>
                    <a:lnTo>
                      <a:pt x="101561" y="174790"/>
                    </a:lnTo>
                    <a:lnTo>
                      <a:pt x="130335" y="153657"/>
                    </a:lnTo>
                    <a:lnTo>
                      <a:pt x="85826" y="153657"/>
                    </a:lnTo>
                    <a:lnTo>
                      <a:pt x="78601" y="148654"/>
                    </a:lnTo>
                    <a:lnTo>
                      <a:pt x="70599" y="144867"/>
                    </a:lnTo>
                    <a:lnTo>
                      <a:pt x="61930" y="142468"/>
                    </a:lnTo>
                    <a:lnTo>
                      <a:pt x="52705" y="141630"/>
                    </a:lnTo>
                    <a:close/>
                  </a:path>
                  <a:path w="297179" h="247650">
                    <a:moveTo>
                      <a:pt x="250558" y="0"/>
                    </a:moveTo>
                    <a:lnTo>
                      <a:pt x="184683" y="50063"/>
                    </a:lnTo>
                    <a:lnTo>
                      <a:pt x="181660" y="83273"/>
                    </a:lnTo>
                    <a:lnTo>
                      <a:pt x="85826" y="153657"/>
                    </a:lnTo>
                    <a:lnTo>
                      <a:pt x="130335" y="153657"/>
                    </a:lnTo>
                    <a:lnTo>
                      <a:pt x="199224" y="103060"/>
                    </a:lnTo>
                    <a:lnTo>
                      <a:pt x="235414" y="103060"/>
                    </a:lnTo>
                    <a:lnTo>
                      <a:pt x="296672" y="60604"/>
                    </a:lnTo>
                    <a:lnTo>
                      <a:pt x="255828" y="44792"/>
                    </a:lnTo>
                    <a:lnTo>
                      <a:pt x="250558" y="0"/>
                    </a:lnTo>
                    <a:close/>
                  </a:path>
                  <a:path w="297179" h="247650">
                    <a:moveTo>
                      <a:pt x="235414" y="103060"/>
                    </a:moveTo>
                    <a:lnTo>
                      <a:pt x="199224" y="103060"/>
                    </a:lnTo>
                    <a:lnTo>
                      <a:pt x="230136" y="106718"/>
                    </a:lnTo>
                    <a:lnTo>
                      <a:pt x="235414" y="10306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  <p:sp>
            <p:nvSpPr>
              <p:cNvPr id="673" name="object 16"/>
              <p:cNvSpPr/>
              <p:nvPr/>
            </p:nvSpPr>
            <p:spPr>
              <a:xfrm>
                <a:off x="3294744" y="2059888"/>
                <a:ext cx="2769276" cy="3061033"/>
              </a:xfrm>
              <a:custGeom>
                <a:avLst/>
                <a:gdLst/>
                <a:ahLst/>
                <a:cxnLst/>
                <a:rect l="l" t="t" r="r" b="b"/>
                <a:pathLst>
                  <a:path w="2451735" h="5160009">
                    <a:moveTo>
                      <a:pt x="0" y="5159844"/>
                    </a:moveTo>
                    <a:lnTo>
                      <a:pt x="2451392" y="5159844"/>
                    </a:lnTo>
                    <a:lnTo>
                      <a:pt x="2451392" y="0"/>
                    </a:lnTo>
                    <a:lnTo>
                      <a:pt x="0" y="0"/>
                    </a:lnTo>
                    <a:lnTo>
                      <a:pt x="0" y="5159844"/>
                    </a:lnTo>
                    <a:close/>
                  </a:path>
                </a:pathLst>
              </a:custGeom>
              <a:solidFill>
                <a:srgbClr val="DDEFE8"/>
              </a:solidFill>
            </p:spPr>
            <p:txBody>
              <a:bodyPr wrap="square" lIns="0" tIns="0" rIns="0" bIns="0" rtlCol="0"/>
              <a:lstStyle/>
              <a:p>
                <a:endParaRPr sz="400"/>
              </a:p>
            </p:txBody>
          </p:sp>
          <p:sp>
            <p:nvSpPr>
              <p:cNvPr id="674" name="object 17"/>
              <p:cNvSpPr txBox="1"/>
              <p:nvPr/>
            </p:nvSpPr>
            <p:spPr>
              <a:xfrm>
                <a:off x="3527538" y="1663304"/>
                <a:ext cx="2352617" cy="27431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600" spc="25" dirty="0">
                    <a:solidFill>
                      <a:srgbClr val="3999D5"/>
                    </a:solidFill>
                    <a:latin typeface="Calibri"/>
                    <a:cs typeface="Calibri"/>
                  </a:rPr>
                  <a:t>NEEDS</a:t>
                </a:r>
                <a:endParaRPr sz="600" dirty="0">
                  <a:latin typeface="Calibri"/>
                  <a:cs typeface="Calibri"/>
                </a:endParaRPr>
              </a:p>
            </p:txBody>
          </p:sp>
          <p:sp>
            <p:nvSpPr>
              <p:cNvPr id="675" name="object 18"/>
              <p:cNvSpPr/>
              <p:nvPr/>
            </p:nvSpPr>
            <p:spPr>
              <a:xfrm>
                <a:off x="5611677" y="1605238"/>
                <a:ext cx="430346" cy="339725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39725">
                    <a:moveTo>
                      <a:pt x="95237" y="0"/>
                    </a:moveTo>
                    <a:lnTo>
                      <a:pt x="58164" y="7485"/>
                    </a:lnTo>
                    <a:lnTo>
                      <a:pt x="27892" y="27898"/>
                    </a:lnTo>
                    <a:lnTo>
                      <a:pt x="7483" y="58175"/>
                    </a:lnTo>
                    <a:lnTo>
                      <a:pt x="0" y="95250"/>
                    </a:lnTo>
                    <a:lnTo>
                      <a:pt x="0" y="98577"/>
                    </a:lnTo>
                    <a:lnTo>
                      <a:pt x="14322" y="150548"/>
                    </a:lnTo>
                    <a:lnTo>
                      <a:pt x="42742" y="193022"/>
                    </a:lnTo>
                    <a:lnTo>
                      <a:pt x="79669" y="231910"/>
                    </a:lnTo>
                    <a:lnTo>
                      <a:pt x="119005" y="266595"/>
                    </a:lnTo>
                    <a:lnTo>
                      <a:pt x="154652" y="296459"/>
                    </a:lnTo>
                    <a:lnTo>
                      <a:pt x="180512" y="320884"/>
                    </a:lnTo>
                    <a:lnTo>
                      <a:pt x="190487" y="339255"/>
                    </a:lnTo>
                    <a:lnTo>
                      <a:pt x="200463" y="320884"/>
                    </a:lnTo>
                    <a:lnTo>
                      <a:pt x="226324" y="296459"/>
                    </a:lnTo>
                    <a:lnTo>
                      <a:pt x="261974" y="266595"/>
                    </a:lnTo>
                    <a:lnTo>
                      <a:pt x="301313" y="231910"/>
                    </a:lnTo>
                    <a:lnTo>
                      <a:pt x="338242" y="193022"/>
                    </a:lnTo>
                    <a:lnTo>
                      <a:pt x="366663" y="150548"/>
                    </a:lnTo>
                    <a:lnTo>
                      <a:pt x="380479" y="105105"/>
                    </a:lnTo>
                    <a:lnTo>
                      <a:pt x="380987" y="98577"/>
                    </a:lnTo>
                    <a:lnTo>
                      <a:pt x="380987" y="95250"/>
                    </a:lnTo>
                    <a:lnTo>
                      <a:pt x="190487" y="95250"/>
                    </a:lnTo>
                    <a:lnTo>
                      <a:pt x="183001" y="58175"/>
                    </a:lnTo>
                    <a:lnTo>
                      <a:pt x="162588" y="27898"/>
                    </a:lnTo>
                    <a:lnTo>
                      <a:pt x="132312" y="7485"/>
                    </a:lnTo>
                    <a:lnTo>
                      <a:pt x="95237" y="0"/>
                    </a:lnTo>
                    <a:close/>
                  </a:path>
                  <a:path w="381000" h="339725">
                    <a:moveTo>
                      <a:pt x="285737" y="0"/>
                    </a:moveTo>
                    <a:lnTo>
                      <a:pt x="248662" y="7485"/>
                    </a:lnTo>
                    <a:lnTo>
                      <a:pt x="218386" y="27898"/>
                    </a:lnTo>
                    <a:lnTo>
                      <a:pt x="197972" y="58175"/>
                    </a:lnTo>
                    <a:lnTo>
                      <a:pt x="190487" y="95250"/>
                    </a:lnTo>
                    <a:lnTo>
                      <a:pt x="380987" y="95250"/>
                    </a:lnTo>
                    <a:lnTo>
                      <a:pt x="373501" y="58175"/>
                    </a:lnTo>
                    <a:lnTo>
                      <a:pt x="353088" y="27898"/>
                    </a:lnTo>
                    <a:lnTo>
                      <a:pt x="322812" y="7485"/>
                    </a:lnTo>
                    <a:lnTo>
                      <a:pt x="285737" y="0"/>
                    </a:lnTo>
                    <a:close/>
                  </a:path>
                </a:pathLst>
              </a:custGeom>
              <a:solidFill>
                <a:srgbClr val="3999D5"/>
              </a:solidFill>
            </p:spPr>
            <p:txBody>
              <a:bodyPr wrap="square" lIns="0" tIns="0" rIns="0" bIns="0" rtlCol="0"/>
              <a:lstStyle/>
              <a:p>
                <a:endParaRPr sz="700"/>
              </a:p>
            </p:txBody>
          </p:sp>
        </p:grpSp>
        <p:sp>
          <p:nvSpPr>
            <p:cNvPr id="676" name="Tekstvak 63"/>
            <p:cNvSpPr txBox="1"/>
            <p:nvPr/>
          </p:nvSpPr>
          <p:spPr>
            <a:xfrm>
              <a:off x="1375994" y="4758843"/>
              <a:ext cx="4139959" cy="1414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marL="314325" indent="-168275">
                <a:spcBef>
                  <a:spcPts val="600"/>
                </a:spcBef>
                <a:buClr>
                  <a:srgbClr val="44546A"/>
                </a:buClr>
                <a:buFont typeface="Arial" charset="0"/>
                <a:buChar char="•"/>
              </a:pPr>
              <a:r>
                <a:rPr lang="en-GB" sz="800" dirty="0">
                  <a:solidFill>
                    <a:schemeClr val="bg1"/>
                  </a:solidFill>
                </a:rPr>
                <a:t>During push a button you should clarify the needs and goals further to gain a better inside in the product.</a:t>
              </a:r>
            </a:p>
            <a:p>
              <a:pPr marL="314325" indent="-168275">
                <a:spcBef>
                  <a:spcPts val="600"/>
                </a:spcBef>
                <a:buClr>
                  <a:srgbClr val="44546A"/>
                </a:buClr>
                <a:buFont typeface="Arial" charset="0"/>
                <a:buChar char="•"/>
              </a:pPr>
              <a:r>
                <a:rPr lang="en-GB" sz="800" dirty="0">
                  <a:solidFill>
                    <a:schemeClr val="bg1"/>
                  </a:solidFill>
                </a:rPr>
                <a:t>In Snap a idea you will work our the Idea in more detail and do prioritisation of the main story</a:t>
              </a:r>
            </a:p>
            <a:p>
              <a:pPr marL="314325" indent="-168275">
                <a:spcBef>
                  <a:spcPts val="600"/>
                </a:spcBef>
                <a:buClr>
                  <a:srgbClr val="44546A"/>
                </a:buClr>
                <a:buFont typeface="Arial" charset="0"/>
                <a:buChar char="•"/>
              </a:pPr>
              <a:r>
                <a:rPr lang="en-GB" sz="800" dirty="0">
                  <a:solidFill>
                    <a:schemeClr val="bg1"/>
                  </a:solidFill>
                </a:rPr>
                <a:t>Take a day to capture you idea in a number of simple slides explain what you want to achieve and what are the goals.</a:t>
              </a:r>
            </a:p>
            <a:p>
              <a:pPr marL="180975" marR="0" indent="-180975" algn="l" defTabSz="914400" rtl="0" eaLnBrk="1" fontAlgn="auto" latinLnBrk="0" hangingPunct="1"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Char char="•"/>
                <a:tabLst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677" name="Tekstvak 63"/>
            <p:cNvSpPr txBox="1"/>
            <p:nvPr/>
          </p:nvSpPr>
          <p:spPr>
            <a:xfrm>
              <a:off x="5705303" y="4774393"/>
              <a:ext cx="3906952" cy="1414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marL="314325" indent="-168275">
                <a:spcBef>
                  <a:spcPts val="600"/>
                </a:spcBef>
                <a:buClr>
                  <a:srgbClr val="44546A"/>
                </a:buClr>
                <a:buFont typeface="Arial" charset="0"/>
                <a:buChar char="•"/>
              </a:pPr>
              <a:r>
                <a:rPr lang="en-GB" sz="800" dirty="0">
                  <a:solidFill>
                    <a:schemeClr val="bg1"/>
                  </a:solidFill>
                </a:rPr>
                <a:t>Create a user interaction design and flow for the main stories</a:t>
              </a:r>
            </a:p>
            <a:p>
              <a:pPr marL="314325" indent="-168275">
                <a:spcBef>
                  <a:spcPts val="600"/>
                </a:spcBef>
                <a:buClr>
                  <a:srgbClr val="44546A"/>
                </a:buClr>
                <a:buFont typeface="Arial" charset="0"/>
                <a:buChar char="•"/>
              </a:pPr>
              <a:r>
                <a:rPr lang="en-GB" sz="800" dirty="0">
                  <a:solidFill>
                    <a:schemeClr val="bg1"/>
                  </a:solidFill>
                </a:rPr>
                <a:t>Define the minimal viable product (MVP )you want to deliver</a:t>
              </a:r>
            </a:p>
            <a:p>
              <a:pPr marL="146050">
                <a:spcBef>
                  <a:spcPts val="600"/>
                </a:spcBef>
                <a:buClr>
                  <a:srgbClr val="44546A"/>
                </a:buClr>
              </a:pPr>
              <a:r>
                <a:rPr lang="en-GB" sz="800" dirty="0">
                  <a:solidFill>
                    <a:schemeClr val="bg1"/>
                  </a:solidFill>
                </a:rPr>
                <a:t>Now you know what you want to deliver and have approval you can start delivering by</a:t>
              </a:r>
            </a:p>
            <a:p>
              <a:pPr marL="314325" indent="-168275">
                <a:spcBef>
                  <a:spcPts val="600"/>
                </a:spcBef>
                <a:buClr>
                  <a:srgbClr val="44546A"/>
                </a:buClr>
                <a:buFont typeface="Arial" charset="0"/>
                <a:buChar char="•"/>
              </a:pPr>
              <a:r>
                <a:rPr lang="en-GB" sz="800" dirty="0">
                  <a:solidFill>
                    <a:schemeClr val="bg1"/>
                  </a:solidFill>
                </a:rPr>
                <a:t>Assemble the complete team required</a:t>
              </a:r>
            </a:p>
            <a:p>
              <a:pPr marL="314325" indent="-168275">
                <a:spcBef>
                  <a:spcPts val="600"/>
                </a:spcBef>
                <a:buClr>
                  <a:srgbClr val="44546A"/>
                </a:buClr>
                <a:buFont typeface="Arial" charset="0"/>
                <a:buChar char="•"/>
              </a:pPr>
              <a:r>
                <a:rPr lang="en-GB" sz="800" dirty="0">
                  <a:solidFill>
                    <a:schemeClr val="bg1"/>
                  </a:solidFill>
                </a:rPr>
                <a:t>Realize the MVP stories in 1 to 6 sprints </a:t>
              </a: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 rot="-1980000">
              <a:off x="6855840" y="3022779"/>
              <a:ext cx="1055154" cy="1086785"/>
              <a:chOff x="7229224" y="2987520"/>
              <a:chExt cx="1055154" cy="1086785"/>
            </a:xfrm>
          </p:grpSpPr>
          <p:grpSp>
            <p:nvGrpSpPr>
              <p:cNvPr id="679" name="Group 678"/>
              <p:cNvGrpSpPr/>
              <p:nvPr/>
            </p:nvGrpSpPr>
            <p:grpSpPr>
              <a:xfrm rot="1968417">
                <a:off x="7295865" y="3003656"/>
                <a:ext cx="927532" cy="1070649"/>
                <a:chOff x="3047058" y="1905000"/>
                <a:chExt cx="3309074" cy="3549867"/>
              </a:xfrm>
            </p:grpSpPr>
            <p:sp>
              <p:nvSpPr>
                <p:cNvPr id="685" name="Bent Arrow 684"/>
                <p:cNvSpPr/>
                <p:nvPr/>
              </p:nvSpPr>
              <p:spPr>
                <a:xfrm>
                  <a:off x="3231932" y="1905000"/>
                  <a:ext cx="3124200" cy="1962806"/>
                </a:xfrm>
                <a:prstGeom prst="bentArrow">
                  <a:avLst>
                    <a:gd name="adj1" fmla="val 12981"/>
                    <a:gd name="adj2" fmla="val 15444"/>
                    <a:gd name="adj3" fmla="val 22590"/>
                    <a:gd name="adj4" fmla="val 55523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6" name="Bent Arrow 685"/>
                <p:cNvSpPr/>
                <p:nvPr/>
              </p:nvSpPr>
              <p:spPr>
                <a:xfrm rot="5400000">
                  <a:off x="4690709" y="2590329"/>
                  <a:ext cx="1339128" cy="1429406"/>
                </a:xfrm>
                <a:prstGeom prst="bentArrow">
                  <a:avLst>
                    <a:gd name="adj1" fmla="val 17936"/>
                    <a:gd name="adj2" fmla="val 21468"/>
                    <a:gd name="adj3" fmla="val 25000"/>
                    <a:gd name="adj4" fmla="val 55523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7" name="Bent Arrow 686"/>
                <p:cNvSpPr/>
                <p:nvPr/>
              </p:nvSpPr>
              <p:spPr>
                <a:xfrm rot="16200000">
                  <a:off x="3092197" y="3905064"/>
                  <a:ext cx="1339128" cy="1429406"/>
                </a:xfrm>
                <a:prstGeom prst="bentArrow">
                  <a:avLst>
                    <a:gd name="adj1" fmla="val 17936"/>
                    <a:gd name="adj2" fmla="val 21468"/>
                    <a:gd name="adj3" fmla="val 25000"/>
                    <a:gd name="adj4" fmla="val 55523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8" name="Bent Arrow 687"/>
                <p:cNvSpPr/>
                <p:nvPr/>
              </p:nvSpPr>
              <p:spPr>
                <a:xfrm rot="10800000">
                  <a:off x="4550974" y="4025461"/>
                  <a:ext cx="1339128" cy="1429406"/>
                </a:xfrm>
                <a:prstGeom prst="bentArrow">
                  <a:avLst>
                    <a:gd name="adj1" fmla="val 17936"/>
                    <a:gd name="adj2" fmla="val 21468"/>
                    <a:gd name="adj3" fmla="val 25000"/>
                    <a:gd name="adj4" fmla="val 55523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6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80" name="TextBox 76"/>
              <p:cNvSpPr txBox="1"/>
              <p:nvPr/>
            </p:nvSpPr>
            <p:spPr>
              <a:xfrm rot="2034580">
                <a:off x="7546630" y="3357861"/>
                <a:ext cx="546417" cy="178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Discover</a:t>
                </a:r>
              </a:p>
            </p:txBody>
          </p:sp>
          <p:sp>
            <p:nvSpPr>
              <p:cNvPr id="681" name="TextBox 77"/>
              <p:cNvSpPr txBox="1"/>
              <p:nvPr/>
            </p:nvSpPr>
            <p:spPr>
              <a:xfrm rot="18384618">
                <a:off x="7527575" y="3709352"/>
                <a:ext cx="497804" cy="175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Design</a:t>
                </a:r>
              </a:p>
            </p:txBody>
          </p:sp>
          <p:sp>
            <p:nvSpPr>
              <p:cNvPr id="682" name="TextBox 78"/>
              <p:cNvSpPr txBox="1"/>
              <p:nvPr/>
            </p:nvSpPr>
            <p:spPr>
              <a:xfrm rot="2032037">
                <a:off x="7229224" y="3642682"/>
                <a:ext cx="503819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Develop</a:t>
                </a:r>
              </a:p>
            </p:txBody>
          </p:sp>
          <p:sp>
            <p:nvSpPr>
              <p:cNvPr id="683" name="TextBox 79"/>
              <p:cNvSpPr txBox="1"/>
              <p:nvPr/>
            </p:nvSpPr>
            <p:spPr>
              <a:xfrm rot="18332910">
                <a:off x="7372426" y="3198771"/>
                <a:ext cx="437532" cy="119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Test</a:t>
                </a:r>
              </a:p>
            </p:txBody>
          </p:sp>
          <p:sp>
            <p:nvSpPr>
              <p:cNvPr id="684" name="TextBox 80"/>
              <p:cNvSpPr txBox="1"/>
              <p:nvPr/>
            </p:nvSpPr>
            <p:spPr>
              <a:xfrm rot="1998187">
                <a:off x="7801555" y="2987520"/>
                <a:ext cx="482823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Certify</a:t>
                </a:r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86174" y="1351647"/>
              <a:ext cx="2677157" cy="128207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3801" y="2983897"/>
              <a:ext cx="1683774" cy="1261944"/>
            </a:xfrm>
            <a:prstGeom prst="rect">
              <a:avLst/>
            </a:prstGeom>
          </p:spPr>
        </p:pic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Agile Service Delivery</a:t>
            </a:r>
          </a:p>
        </p:txBody>
      </p:sp>
      <p:sp>
        <p:nvSpPr>
          <p:cNvPr id="13" name="Tijdelijke aanduiding voor dianummer 12">
            <a:extLst>
              <a:ext uri="{FF2B5EF4-FFF2-40B4-BE49-F238E27FC236}">
                <a16:creationId xmlns:a16="http://schemas.microsoft.com/office/drawing/2014/main" id="{FEAFCB30-779F-CD4B-9FA5-EE9C70668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44D68C-C0CF-9946-B7CD-E21640EB3EF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675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Management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FCDA0C20-0B63-DD4F-A086-807C04214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44D68C-C0CF-9946-B7CD-E21640EB3EFC}" type="slidenum">
              <a:rPr lang="en-GB" smtClean="0"/>
              <a:t>9</a:t>
            </a:fld>
            <a:endParaRPr lang="en-GB"/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E7DC35E3-769D-1D4E-9A56-56810F12F3DD}"/>
              </a:ext>
            </a:extLst>
          </p:cNvPr>
          <p:cNvGrpSpPr/>
          <p:nvPr/>
        </p:nvGrpSpPr>
        <p:grpSpPr>
          <a:xfrm>
            <a:off x="524486" y="895813"/>
            <a:ext cx="11303200" cy="5368785"/>
            <a:chOff x="524486" y="895813"/>
            <a:chExt cx="11303200" cy="5368785"/>
          </a:xfrm>
        </p:grpSpPr>
        <p:grpSp>
          <p:nvGrpSpPr>
            <p:cNvPr id="4" name="Groep 3">
              <a:extLst>
                <a:ext uri="{FF2B5EF4-FFF2-40B4-BE49-F238E27FC236}">
                  <a16:creationId xmlns:a16="http://schemas.microsoft.com/office/drawing/2014/main" id="{0DB87B2B-382F-1F41-BAEA-9DA6A877F32D}"/>
                </a:ext>
              </a:extLst>
            </p:cNvPr>
            <p:cNvGrpSpPr/>
            <p:nvPr/>
          </p:nvGrpSpPr>
          <p:grpSpPr>
            <a:xfrm>
              <a:off x="524486" y="895813"/>
              <a:ext cx="11303200" cy="5368785"/>
              <a:chOff x="524486" y="895813"/>
              <a:chExt cx="11303200" cy="5368785"/>
            </a:xfrm>
          </p:grpSpPr>
          <p:sp>
            <p:nvSpPr>
              <p:cNvPr id="5" name="Vijfhoek 6"/>
              <p:cNvSpPr/>
              <p:nvPr/>
            </p:nvSpPr>
            <p:spPr>
              <a:xfrm>
                <a:off x="524486" y="895815"/>
                <a:ext cx="590979" cy="5368783"/>
              </a:xfrm>
              <a:prstGeom prst="homePlate">
                <a:avLst>
                  <a:gd name="adj" fmla="val 48184"/>
                </a:avLst>
              </a:prstGeom>
              <a:solidFill>
                <a:srgbClr val="D0D0CE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Demand</a:t>
                </a:r>
              </a:p>
            </p:txBody>
          </p:sp>
          <p:sp>
            <p:nvSpPr>
              <p:cNvPr id="6" name="Punthaak 7"/>
              <p:cNvSpPr/>
              <p:nvPr/>
            </p:nvSpPr>
            <p:spPr>
              <a:xfrm>
                <a:off x="11049498" y="895813"/>
                <a:ext cx="778188" cy="5368785"/>
              </a:xfrm>
              <a:prstGeom prst="chevron">
                <a:avLst>
                  <a:gd name="adj" fmla="val 39112"/>
                </a:avLst>
              </a:prstGeom>
              <a:solidFill>
                <a:srgbClr val="012169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Retire</a:t>
                </a:r>
              </a:p>
            </p:txBody>
          </p:sp>
          <p:sp>
            <p:nvSpPr>
              <p:cNvPr id="8" name="Punthaak 9"/>
              <p:cNvSpPr/>
              <p:nvPr/>
            </p:nvSpPr>
            <p:spPr>
              <a:xfrm>
                <a:off x="895775" y="895813"/>
                <a:ext cx="7132119" cy="5368785"/>
              </a:xfrm>
              <a:prstGeom prst="chevron">
                <a:avLst>
                  <a:gd name="adj" fmla="val 504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Deliver</a:t>
                </a:r>
              </a:p>
            </p:txBody>
          </p:sp>
          <p:sp>
            <p:nvSpPr>
              <p:cNvPr id="10" name="Punthaak 71"/>
              <p:cNvSpPr/>
              <p:nvPr/>
            </p:nvSpPr>
            <p:spPr>
              <a:xfrm>
                <a:off x="7826188" y="895813"/>
                <a:ext cx="3467522" cy="5368785"/>
              </a:xfrm>
              <a:prstGeom prst="chevron">
                <a:avLst>
                  <a:gd name="adj" fmla="val 8205"/>
                </a:avLst>
              </a:prstGeom>
              <a:solidFill>
                <a:srgbClr val="FFCD00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kumimoji="0" lang="en-GB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Operate</a:t>
                </a:r>
              </a:p>
            </p:txBody>
          </p:sp>
        </p:grpSp>
        <p:sp>
          <p:nvSpPr>
            <p:cNvPr id="52" name="Afgeronde rechthoek 51">
              <a:extLst>
                <a:ext uri="{FF2B5EF4-FFF2-40B4-BE49-F238E27FC236}">
                  <a16:creationId xmlns:a16="http://schemas.microsoft.com/office/drawing/2014/main" id="{35A69DF4-1AD3-B645-98FF-8F03F58F02E2}"/>
                </a:ext>
              </a:extLst>
            </p:cNvPr>
            <p:cNvSpPr/>
            <p:nvPr/>
          </p:nvSpPr>
          <p:spPr>
            <a:xfrm>
              <a:off x="591380" y="1315188"/>
              <a:ext cx="10874385" cy="4712483"/>
            </a:xfrm>
            <a:prstGeom prst="roundRect">
              <a:avLst>
                <a:gd name="adj" fmla="val 3463"/>
              </a:avLst>
            </a:prstGeom>
            <a:solidFill>
              <a:schemeClr val="bg1">
                <a:alpha val="85000"/>
              </a:scheme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indent="-1809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Char char="•"/>
                <a:tabLst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310855" y="1948072"/>
              <a:ext cx="912497" cy="24758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rgbClr val="86BC2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Deploy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9343659" y="1948072"/>
              <a:ext cx="1065170" cy="24758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rgbClr val="86BC2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Review &amp; Close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200519" y="1948071"/>
              <a:ext cx="912497" cy="24758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rgbClr val="86BC2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Build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108310" y="1948070"/>
              <a:ext cx="912497" cy="24758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rgbClr val="86BC2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Plan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064771" y="1939123"/>
              <a:ext cx="1943177" cy="24758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rgbClr val="86BC2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Categorize</a:t>
              </a:r>
              <a:r>
                <a:rPr kumimoji="0" lang="en-GB" sz="900" b="0" i="0" u="none" strike="noStrike" kern="1200" cap="none" spc="0" normalizeH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and Prioritize</a:t>
              </a:r>
              <a:endPara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320778" y="2479153"/>
              <a:ext cx="902574" cy="811608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rgbClr val="86BC2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e.g. 4 times per year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310043" y="3386826"/>
              <a:ext cx="902574" cy="811608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rgbClr val="86BC2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4000" tIns="45720" rIns="54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900" dirty="0">
                  <a:solidFill>
                    <a:schemeClr val="bg1"/>
                  </a:solidFill>
                </a:rPr>
                <a:t>On-Demand Weekly</a:t>
              </a:r>
              <a:br>
                <a:rPr lang="en-GB" sz="900" dirty="0">
                  <a:solidFill>
                    <a:schemeClr val="bg1"/>
                  </a:solidFill>
                </a:rPr>
              </a:br>
              <a:r>
                <a:rPr lang="en-GB" sz="900" dirty="0">
                  <a:solidFill>
                    <a:schemeClr val="bg1"/>
                  </a:solidFill>
                </a:rPr>
                <a:t>Daily</a:t>
              </a:r>
              <a:br>
                <a:rPr lang="en-GB" sz="900" dirty="0">
                  <a:solidFill>
                    <a:schemeClr val="bg1"/>
                  </a:solidFill>
                </a:rPr>
              </a:br>
              <a:r>
                <a:rPr lang="en-GB" sz="900" dirty="0">
                  <a:solidFill>
                    <a:schemeClr val="bg1"/>
                  </a:solidFill>
                </a:rPr>
                <a:t>Monthly</a:t>
              </a:r>
              <a:endPara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317610" y="4271993"/>
              <a:ext cx="902574" cy="811608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rgbClr val="86BC2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4000" tIns="45720" rIns="54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900" dirty="0">
                  <a:solidFill>
                    <a:schemeClr val="bg1"/>
                  </a:solidFill>
                </a:rPr>
                <a:t>On-Demand</a:t>
              </a:r>
              <a:endPara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Pentagon 10"/>
            <p:cNvSpPr/>
            <p:nvPr/>
          </p:nvSpPr>
          <p:spPr>
            <a:xfrm>
              <a:off x="9328603" y="2546182"/>
              <a:ext cx="1186919" cy="811608"/>
            </a:xfrm>
            <a:prstGeom prst="homePlate">
              <a:avLst>
                <a:gd name="adj" fmla="val 20468"/>
              </a:avLst>
            </a:prstGeom>
            <a:solidFill>
              <a:srgbClr val="ED8B00"/>
            </a:solidFill>
            <a:ln w="12700">
              <a:solidFill>
                <a:srgbClr val="ED8B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900" dirty="0">
                  <a:solidFill>
                    <a:schemeClr val="bg1"/>
                  </a:solidFill>
                </a:rPr>
                <a:t>Service Transition and Service Operations</a:t>
              </a:r>
              <a:endPara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pic>
          <p:nvPicPr>
            <p:cNvPr id="30" name="Afbeelding 1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30154" y="2283252"/>
              <a:ext cx="1680297" cy="3018755"/>
            </a:xfrm>
            <a:prstGeom prst="rect">
              <a:avLst/>
            </a:prstGeom>
          </p:spPr>
        </p:pic>
        <p:sp>
          <p:nvSpPr>
            <p:cNvPr id="31" name="Tekstvak 137"/>
            <p:cNvSpPr txBox="1"/>
            <p:nvPr/>
          </p:nvSpPr>
          <p:spPr>
            <a:xfrm>
              <a:off x="1515560" y="2069807"/>
              <a:ext cx="1303549" cy="3077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1000" b="1" dirty="0"/>
                <a:t>Change</a:t>
              </a:r>
              <a:br>
                <a:rPr lang="en-GB" sz="1000" b="1" dirty="0"/>
              </a:br>
              <a:r>
                <a:rPr lang="en-GB" sz="1000" b="1" dirty="0"/>
                <a:t>Backlog</a:t>
              </a:r>
              <a:endParaRPr kumimoji="0" lang="en-GB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673327" y="2726825"/>
              <a:ext cx="975588" cy="644208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4000" tIns="45720" rIns="54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900" dirty="0">
                  <a:solidFill>
                    <a:schemeClr val="bg1"/>
                  </a:solidFill>
                </a:rPr>
                <a:t>New Service Change</a:t>
              </a:r>
              <a:endParaRPr lang="en-GB" sz="9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676332" y="3440604"/>
              <a:ext cx="972702" cy="672464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900" dirty="0">
                  <a:solidFill>
                    <a:schemeClr val="bg1"/>
                  </a:solidFill>
                </a:rPr>
                <a:t>Standard Change</a:t>
              </a:r>
              <a:endParaRPr lang="en-GB" sz="9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667581" y="4182641"/>
              <a:ext cx="980450" cy="620044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900" dirty="0">
                  <a:solidFill>
                    <a:schemeClr val="bg1"/>
                  </a:solidFill>
                </a:rPr>
                <a:t>Incident Request </a:t>
              </a:r>
              <a:endParaRPr lang="en-GB" sz="9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35" name="Elbow Connector 34"/>
            <p:cNvCxnSpPr>
              <a:cxnSpLocks/>
              <a:stCxn id="27" idx="0"/>
              <a:endCxn id="17" idx="1"/>
            </p:cNvCxnSpPr>
            <p:nvPr/>
          </p:nvCxnSpPr>
          <p:spPr>
            <a:xfrm rot="5400000" flipH="1" flipV="1">
              <a:off x="5640324" y="706372"/>
              <a:ext cx="501869" cy="4859040"/>
            </a:xfrm>
            <a:prstGeom prst="bentConnector2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cxnSpLocks/>
              <a:stCxn id="27" idx="2"/>
              <a:endCxn id="19" idx="1"/>
            </p:cNvCxnSpPr>
            <p:nvPr/>
          </p:nvCxnSpPr>
          <p:spPr>
            <a:xfrm rot="16200000" flipH="1">
              <a:off x="5649993" y="2010179"/>
              <a:ext cx="479363" cy="4855872"/>
            </a:xfrm>
            <a:prstGeom prst="bentConnector2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endCxn id="18" idx="1"/>
            </p:cNvCxnSpPr>
            <p:nvPr/>
          </p:nvCxnSpPr>
          <p:spPr>
            <a:xfrm>
              <a:off x="3618941" y="3720075"/>
              <a:ext cx="4691102" cy="72556"/>
            </a:xfrm>
            <a:prstGeom prst="bentConnector3">
              <a:avLst>
                <a:gd name="adj1" fmla="val 4145"/>
              </a:avLst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ounded Rectangle 53"/>
            <p:cNvSpPr/>
            <p:nvPr/>
          </p:nvSpPr>
          <p:spPr>
            <a:xfrm>
              <a:off x="723901" y="1562182"/>
              <a:ext cx="10569809" cy="35583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Service LiveCycle &amp; Service Audit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010451" y="3386826"/>
              <a:ext cx="902574" cy="811608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rgbClr val="86BC2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900" dirty="0">
                  <a:solidFill>
                    <a:schemeClr val="bg1"/>
                  </a:solidFill>
                </a:rPr>
                <a:t>Requirement Change</a:t>
              </a:r>
              <a:br>
                <a:rPr lang="en-GB" sz="900" dirty="0">
                  <a:solidFill>
                    <a:schemeClr val="bg1">
                      <a:lumMod val="95000"/>
                    </a:schemeClr>
                  </a:solidFill>
                </a:rPr>
              </a:br>
              <a:r>
                <a:rPr lang="en-GB" sz="900" dirty="0">
                  <a:solidFill>
                    <a:schemeClr val="bg1">
                      <a:lumMod val="95000"/>
                    </a:schemeClr>
                  </a:solidFill>
                </a:rPr>
                <a:t>Request</a:t>
              </a:r>
              <a:br>
                <a:rPr lang="en-GB" sz="900" dirty="0">
                  <a:solidFill>
                    <a:schemeClr val="bg1">
                      <a:lumMod val="95000"/>
                    </a:schemeClr>
                  </a:solidFill>
                </a:rPr>
              </a:br>
              <a:r>
                <a:rPr lang="en-GB" sz="900" dirty="0">
                  <a:solidFill>
                    <a:schemeClr val="bg1">
                      <a:lumMod val="95000"/>
                    </a:schemeClr>
                  </a:solidFill>
                </a:rPr>
                <a:t>Categorization</a:t>
              </a:r>
              <a:endParaRPr lang="en-GB" sz="900" dirty="0">
                <a:solidFill>
                  <a:schemeClr val="bg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161955" y="4278999"/>
              <a:ext cx="902574" cy="811608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rgbClr val="86BC2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4000" tIns="45720" rIns="54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900" dirty="0">
                  <a:solidFill>
                    <a:schemeClr val="bg1"/>
                  </a:solidFill>
                </a:rPr>
                <a:t>Emergency Release or Change</a:t>
              </a:r>
              <a:endPara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178098" y="3386826"/>
              <a:ext cx="902574" cy="811608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rgbClr val="86BC2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4000" tIns="45720" rIns="54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900" dirty="0">
                  <a:solidFill>
                    <a:schemeClr val="bg1"/>
                  </a:solidFill>
                </a:rPr>
                <a:t>Standard Release or Change</a:t>
              </a:r>
              <a:endPara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178098" y="2473526"/>
              <a:ext cx="902574" cy="811608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rgbClr val="86BC2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4000" tIns="45720" rIns="54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900" dirty="0">
                  <a:solidFill>
                    <a:schemeClr val="bg1"/>
                  </a:solidFill>
                </a:rPr>
                <a:t>Normal Release</a:t>
              </a:r>
              <a:endPara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118233" y="2463152"/>
              <a:ext cx="902574" cy="811608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rgbClr val="86BC2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4000" tIns="45720" rIns="54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900" dirty="0">
                  <a:solidFill>
                    <a:schemeClr val="bg1"/>
                  </a:solidFill>
                </a:rPr>
                <a:t>Delivery Resourcing</a:t>
              </a:r>
              <a:endPara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96300" y="2463151"/>
              <a:ext cx="902574" cy="811608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rgbClr val="86BC2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4000" tIns="45720" rIns="54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900" dirty="0">
                  <a:solidFill>
                    <a:schemeClr val="bg1"/>
                  </a:solidFill>
                </a:rPr>
                <a:t>Normal Change</a:t>
              </a:r>
              <a:br>
                <a:rPr lang="en-GB" sz="900" dirty="0">
                  <a:solidFill>
                    <a:schemeClr val="bg1"/>
                  </a:solidFill>
                </a:rPr>
              </a:br>
              <a:r>
                <a:rPr lang="en-GB" sz="900" dirty="0">
                  <a:solidFill>
                    <a:schemeClr val="bg1">
                      <a:lumMod val="95000"/>
                    </a:schemeClr>
                  </a:solidFill>
                </a:rPr>
                <a:t>Major</a:t>
              </a:r>
              <a:br>
                <a:rPr lang="en-GB" sz="900" dirty="0">
                  <a:solidFill>
                    <a:schemeClr val="bg1">
                      <a:lumMod val="95000"/>
                    </a:schemeClr>
                  </a:solidFill>
                </a:rPr>
              </a:br>
              <a:r>
                <a:rPr lang="en-GB" sz="900" dirty="0">
                  <a:solidFill>
                    <a:schemeClr val="bg1">
                      <a:lumMod val="95000"/>
                    </a:schemeClr>
                  </a:solidFill>
                </a:rPr>
                <a:t>Medium</a:t>
              </a:r>
              <a:br>
                <a:rPr lang="en-GB" sz="900" dirty="0">
                  <a:solidFill>
                    <a:schemeClr val="bg1">
                      <a:lumMod val="95000"/>
                    </a:schemeClr>
                  </a:solidFill>
                </a:rPr>
              </a:br>
              <a:r>
                <a:rPr lang="en-GB" sz="900" dirty="0">
                  <a:solidFill>
                    <a:schemeClr val="bg1">
                      <a:lumMod val="95000"/>
                    </a:schemeClr>
                  </a:solidFill>
                </a:rPr>
                <a:t>Minor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104238" y="3360138"/>
              <a:ext cx="902574" cy="811608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rgbClr val="86BC2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4000" tIns="45720" rIns="54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900" dirty="0">
                  <a:solidFill>
                    <a:schemeClr val="bg1"/>
                  </a:solidFill>
                </a:rPr>
                <a:t>Standard Change</a:t>
              </a:r>
              <a:endParaRPr lang="en-GB" sz="9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098527" y="4265058"/>
              <a:ext cx="902574" cy="811608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rgbClr val="86BC2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4000" tIns="45720" rIns="54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lang="en-GB" sz="900" dirty="0">
                  <a:solidFill>
                    <a:schemeClr val="bg1"/>
                  </a:solidFill>
                </a:rPr>
                <a:t>Emergency Change</a:t>
              </a:r>
              <a:endParaRPr lang="en-GB" sz="9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" name="Isosceles Triangle 52"/>
            <p:cNvSpPr/>
            <p:nvPr/>
          </p:nvSpPr>
          <p:spPr>
            <a:xfrm rot="5400000">
              <a:off x="2095242" y="3685759"/>
              <a:ext cx="1568809" cy="239057"/>
            </a:xfrm>
            <a:prstGeom prst="triangle">
              <a:avLst>
                <a:gd name="adj" fmla="val 48611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indent="-1809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Char char="•"/>
                <a:tabLst/>
              </a:pP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Rechthoek 108"/>
            <p:cNvSpPr/>
            <p:nvPr/>
          </p:nvSpPr>
          <p:spPr>
            <a:xfrm>
              <a:off x="7776451" y="1388076"/>
              <a:ext cx="196079" cy="180704"/>
            </a:xfrm>
            <a:prstGeom prst="rect">
              <a:avLst/>
            </a:prstGeom>
            <a:solidFill>
              <a:srgbClr val="34A82C"/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Tekstvak 110"/>
            <p:cNvSpPr txBox="1"/>
            <p:nvPr/>
          </p:nvSpPr>
          <p:spPr>
            <a:xfrm>
              <a:off x="7490470" y="1593268"/>
              <a:ext cx="768042" cy="1914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Approve</a:t>
              </a:r>
              <a:b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Solution</a:t>
              </a:r>
            </a:p>
          </p:txBody>
        </p:sp>
        <p:sp>
          <p:nvSpPr>
            <p:cNvPr id="38" name="Tekstvak 109"/>
            <p:cNvSpPr txBox="1"/>
            <p:nvPr/>
          </p:nvSpPr>
          <p:spPr>
            <a:xfrm>
              <a:off x="7785666" y="1411578"/>
              <a:ext cx="196079" cy="1094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G-3</a:t>
              </a:r>
            </a:p>
          </p:txBody>
        </p:sp>
        <p:sp>
          <p:nvSpPr>
            <p:cNvPr id="39" name="Rechthoek 67"/>
            <p:cNvSpPr/>
            <p:nvPr/>
          </p:nvSpPr>
          <p:spPr>
            <a:xfrm>
              <a:off x="10357534" y="1396771"/>
              <a:ext cx="196079" cy="180704"/>
            </a:xfrm>
            <a:prstGeom prst="rect">
              <a:avLst/>
            </a:prstGeom>
            <a:solidFill>
              <a:srgbClr val="FFCD00"/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Tekstvak 68"/>
            <p:cNvSpPr txBox="1"/>
            <p:nvPr/>
          </p:nvSpPr>
          <p:spPr>
            <a:xfrm>
              <a:off x="10357534" y="1433838"/>
              <a:ext cx="196079" cy="1094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G-4</a:t>
              </a:r>
            </a:p>
          </p:txBody>
        </p:sp>
        <p:sp>
          <p:nvSpPr>
            <p:cNvPr id="42" name="Tekstvak 66"/>
            <p:cNvSpPr txBox="1"/>
            <p:nvPr/>
          </p:nvSpPr>
          <p:spPr>
            <a:xfrm>
              <a:off x="10063893" y="1603145"/>
              <a:ext cx="768042" cy="1914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Approve</a:t>
              </a:r>
              <a:b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Closure</a:t>
              </a:r>
            </a:p>
          </p:txBody>
        </p:sp>
        <p:pic>
          <p:nvPicPr>
            <p:cNvPr id="44" name="Afbeelding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46902" y="4361336"/>
              <a:ext cx="588285" cy="589135"/>
            </a:xfrm>
            <a:prstGeom prst="rect">
              <a:avLst/>
            </a:prstGeom>
          </p:spPr>
        </p:pic>
        <p:sp>
          <p:nvSpPr>
            <p:cNvPr id="45" name="Tekstvak 99"/>
            <p:cNvSpPr txBox="1"/>
            <p:nvPr/>
          </p:nvSpPr>
          <p:spPr>
            <a:xfrm>
              <a:off x="9482245" y="3881082"/>
              <a:ext cx="776591" cy="4154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tabLst/>
              </a:pPr>
              <a:r>
                <a:rPr kumimoji="0" lang="en-GB" sz="9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Service Definition</a:t>
              </a:r>
              <a:br>
                <a:rPr lang="en-GB" sz="900" b="1" dirty="0"/>
              </a:br>
              <a:r>
                <a:rPr lang="en-GB" sz="900" b="1" dirty="0"/>
                <a:t>Update</a:t>
              </a:r>
              <a:endParaRPr kumimoji="0" lang="en-GB" sz="9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46" name="Rechte verbindingslijn met pijl 143"/>
            <p:cNvCxnSpPr/>
            <p:nvPr/>
          </p:nvCxnSpPr>
          <p:spPr>
            <a:xfrm flipH="1">
              <a:off x="9861982" y="3565667"/>
              <a:ext cx="7567" cy="233835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eperen 19">
              <a:extLst>
                <a:ext uri="{FF2B5EF4-FFF2-40B4-BE49-F238E27FC236}">
                  <a16:creationId xmlns:a16="http://schemas.microsoft.com/office/drawing/2014/main" id="{49E06134-C83E-2043-81EC-A66787D880E5}"/>
                </a:ext>
              </a:extLst>
            </p:cNvPr>
            <p:cNvGrpSpPr/>
            <p:nvPr/>
          </p:nvGrpSpPr>
          <p:grpSpPr>
            <a:xfrm>
              <a:off x="7313008" y="1934799"/>
              <a:ext cx="791884" cy="3155808"/>
              <a:chOff x="3572508" y="645507"/>
              <a:chExt cx="2633307" cy="3708303"/>
            </a:xfrm>
            <a:solidFill>
              <a:srgbClr val="DA291C"/>
            </a:solidFill>
          </p:grpSpPr>
          <p:sp>
            <p:nvSpPr>
              <p:cNvPr id="48" name="Afgeronde rechthoek 47">
                <a:extLst>
                  <a:ext uri="{FF2B5EF4-FFF2-40B4-BE49-F238E27FC236}">
                    <a16:creationId xmlns:a16="http://schemas.microsoft.com/office/drawing/2014/main" id="{2BE6AC02-05B9-E14A-99F1-1F70FDB166BC}"/>
                  </a:ext>
                </a:extLst>
              </p:cNvPr>
              <p:cNvSpPr/>
              <p:nvPr/>
            </p:nvSpPr>
            <p:spPr>
              <a:xfrm>
                <a:off x="3572508" y="645507"/>
                <a:ext cx="2633307" cy="3708303"/>
              </a:xfrm>
              <a:prstGeom prst="round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marR="0" indent="-180975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9" name="Tekstvak 48">
                <a:extLst>
                  <a:ext uri="{FF2B5EF4-FFF2-40B4-BE49-F238E27FC236}">
                    <a16:creationId xmlns:a16="http://schemas.microsoft.com/office/drawing/2014/main" id="{89C26823-FCDC-344F-A06D-4A93D39A0CD4}"/>
                  </a:ext>
                </a:extLst>
              </p:cNvPr>
              <p:cNvSpPr txBox="1"/>
              <p:nvPr/>
            </p:nvSpPr>
            <p:spPr>
              <a:xfrm>
                <a:off x="3572508" y="645603"/>
                <a:ext cx="2633307" cy="315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marR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4546A"/>
                  </a:buClr>
                  <a:buSzTx/>
                  <a:tabLst/>
                </a:pPr>
                <a:r>
                  <a:rPr lang="en-GB" sz="1000" b="1" dirty="0">
                    <a:solidFill>
                      <a:schemeClr val="bg1"/>
                    </a:solidFill>
                  </a:rPr>
                  <a:t>Certify</a:t>
                </a: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5" name="Rond hoek zelfde zijde rechthoek 54">
              <a:extLst>
                <a:ext uri="{FF2B5EF4-FFF2-40B4-BE49-F238E27FC236}">
                  <a16:creationId xmlns:a16="http://schemas.microsoft.com/office/drawing/2014/main" id="{22DB828C-3AEE-F046-B98C-2849C3C70250}"/>
                </a:ext>
              </a:extLst>
            </p:cNvPr>
            <p:cNvSpPr/>
            <p:nvPr/>
          </p:nvSpPr>
          <p:spPr>
            <a:xfrm rot="10800000">
              <a:off x="524486" y="5248576"/>
              <a:ext cx="10941278" cy="905050"/>
            </a:xfrm>
            <a:prstGeom prst="round2SameRect">
              <a:avLst>
                <a:gd name="adj1" fmla="val 26964"/>
                <a:gd name="adj2" fmla="val 0"/>
              </a:avLst>
            </a:prstGeom>
            <a:solidFill>
              <a:schemeClr val="accent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indent="-18097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4546A"/>
                </a:buClr>
                <a:buSzTx/>
                <a:buFont typeface="Arial" panose="020B0604020202020204" pitchFamily="34" charset="0"/>
                <a:buChar char="•"/>
                <a:tabLst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Tekstvak 55">
              <a:extLst>
                <a:ext uri="{FF2B5EF4-FFF2-40B4-BE49-F238E27FC236}">
                  <a16:creationId xmlns:a16="http://schemas.microsoft.com/office/drawing/2014/main" id="{433024AF-7B9C-6E41-9BE8-3609A67DD428}"/>
                </a:ext>
              </a:extLst>
            </p:cNvPr>
            <p:cNvSpPr txBox="1"/>
            <p:nvPr/>
          </p:nvSpPr>
          <p:spPr>
            <a:xfrm>
              <a:off x="947388" y="5352225"/>
              <a:ext cx="10156455" cy="7402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marL="314325" indent="-168275">
                <a:spcBef>
                  <a:spcPts val="600"/>
                </a:spcBef>
                <a:buClr>
                  <a:srgbClr val="44546A"/>
                </a:buClr>
                <a:buFont typeface="Arial" charset="0"/>
                <a:buChar char="•"/>
              </a:pPr>
              <a:r>
                <a:rPr lang="en-GB" sz="800" dirty="0">
                  <a:solidFill>
                    <a:schemeClr val="bg1"/>
                  </a:solidFill>
                </a:rPr>
                <a:t>Evaluate the change</a:t>
              </a:r>
            </a:p>
            <a:p>
              <a:pPr marL="314325" indent="-168275">
                <a:spcBef>
                  <a:spcPts val="600"/>
                </a:spcBef>
                <a:buClr>
                  <a:srgbClr val="44546A"/>
                </a:buClr>
                <a:buFont typeface="Arial" charset="0"/>
                <a:buChar char="•"/>
              </a:pPr>
              <a:r>
                <a:rPr lang="en-GB" sz="800" dirty="0">
                  <a:solidFill>
                    <a:schemeClr val="bg1"/>
                  </a:solidFill>
                </a:rPr>
                <a:t>A change can always be audit to evaluate to see if it is compliant with External Audit requirements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7004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X7LcHQ6RlyHXoU_VCWW6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">
  <a:themeElements>
    <a:clrScheme name="Deloitte NEW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954F72"/>
      </a:folHlink>
    </a:clrScheme>
    <a:fontScheme name="Deloitte NEW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rgbClr val="86BC25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180975" marR="0" indent="-180975" algn="l" defTabSz="914400" rtl="0" eaLnBrk="1" fontAlgn="auto" latinLnBrk="0" hangingPunct="1">
          <a:lnSpc>
            <a:spcPct val="100000"/>
          </a:lnSpc>
          <a:spcBef>
            <a:spcPts val="600"/>
          </a:spcBef>
          <a:spcAft>
            <a:spcPts val="0"/>
          </a:spcAft>
          <a:buClr>
            <a:srgbClr val="44546A"/>
          </a:buClr>
          <a:buSzTx/>
          <a:buFont typeface="Arial" panose="020B0604020202020204" pitchFamily="34" charset="0"/>
          <a:buChar char="•"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2700">
          <a:solidFill>
            <a:srgbClr val="86BC2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80975" marR="0" indent="-180975" algn="l" defTabSz="914400" rtl="0" eaLnBrk="1" fontAlgn="auto" latinLnBrk="0" hangingPunct="1">
          <a:lnSpc>
            <a:spcPct val="100000"/>
          </a:lnSpc>
          <a:spcBef>
            <a:spcPts val="600"/>
          </a:spcBef>
          <a:spcAft>
            <a:spcPts val="0"/>
          </a:spcAft>
          <a:buClr>
            <a:srgbClr val="44546A"/>
          </a:buClr>
          <a:buSzTx/>
          <a:buFont typeface="Arial" panose="020B0604020202020204" pitchFamily="34" charset="0"/>
          <a:buChar char="•"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cs4IT" id="{E0C48114-8D2E-0F4F-A143-2E31A70B78B2}" vid="{BCD59F88-B022-FE4C-BB2B-2D7A04BF2A8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12503</TotalTime>
  <Words>4865</Words>
  <Application>Microsoft Macintosh PowerPoint</Application>
  <PresentationFormat>Breedbeeld</PresentationFormat>
  <Paragraphs>1319</Paragraphs>
  <Slides>31</Slides>
  <Notes>23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15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31</vt:i4>
      </vt:variant>
    </vt:vector>
  </HeadingPairs>
  <TitlesOfParts>
    <vt:vector size="48" baseType="lpstr">
      <vt:lpstr>Arial</vt:lpstr>
      <vt:lpstr>Arial Black</vt:lpstr>
      <vt:lpstr>Arial Narrow</vt:lpstr>
      <vt:lpstr>Calibri</vt:lpstr>
      <vt:lpstr>Gill Sans MT</vt:lpstr>
      <vt:lpstr>Helvetica</vt:lpstr>
      <vt:lpstr>Helvetica Light</vt:lpstr>
      <vt:lpstr>Lucida Sans</vt:lpstr>
      <vt:lpstr>Open Sans</vt:lpstr>
      <vt:lpstr>Symbol</vt:lpstr>
      <vt:lpstr>Times New Roman</vt:lpstr>
      <vt:lpstr>Trebuchet MS</vt:lpstr>
      <vt:lpstr>Verdana</vt:lpstr>
      <vt:lpstr>Wingdings</vt:lpstr>
      <vt:lpstr>Wingdings 2</vt:lpstr>
      <vt:lpstr>Deloitte</vt:lpstr>
      <vt:lpstr>think-cell Slide</vt:lpstr>
      <vt:lpstr>IT Delivery Model</vt:lpstr>
      <vt:lpstr>Strategy Summary</vt:lpstr>
      <vt:lpstr>Strategy: Path to Partnership</vt:lpstr>
      <vt:lpstr>IT Service Live Cycle</vt:lpstr>
      <vt:lpstr>Managing Demand</vt:lpstr>
      <vt:lpstr>Managing Risk &amp; Compliancy of Demands</vt:lpstr>
      <vt:lpstr>Traditional Service Delivery</vt:lpstr>
      <vt:lpstr>Agile Service Delivery</vt:lpstr>
      <vt:lpstr>Change Management</vt:lpstr>
      <vt:lpstr>Service Certification - Ensuring Compliance &amp; Quality</vt:lpstr>
      <vt:lpstr>Service Operation – Ensure Security – Availability</vt:lpstr>
      <vt:lpstr>Service Retirement</vt:lpstr>
      <vt:lpstr>Strategy Pillars</vt:lpstr>
      <vt:lpstr>Why Strategy </vt:lpstr>
      <vt:lpstr>What Strategy </vt:lpstr>
      <vt:lpstr>When Strategy </vt:lpstr>
      <vt:lpstr>IT Framework</vt:lpstr>
      <vt:lpstr>Governance: KPI Dashboard</vt:lpstr>
      <vt:lpstr>IT strategy </vt:lpstr>
      <vt:lpstr>Capabilities Framework for Cloud</vt:lpstr>
      <vt:lpstr>Cloud Provider and Broker </vt:lpstr>
      <vt:lpstr>Standardized Service Level Expectations </vt:lpstr>
      <vt:lpstr>Cost Types per Service</vt:lpstr>
      <vt:lpstr>Cost Types per Service - Example</vt:lpstr>
      <vt:lpstr>Cost Types per Service - Example</vt:lpstr>
      <vt:lpstr>Three levels of service are envisioned</vt:lpstr>
      <vt:lpstr>The Account Types are designed to accommodate all business use cases and come with corresponding support packages</vt:lpstr>
      <vt:lpstr>Implementation plan cloud</vt:lpstr>
      <vt:lpstr>Governance: Cyber Security</vt:lpstr>
      <vt:lpstr>Managing the 3 types of Business Needs</vt:lpstr>
      <vt:lpstr>PowerPoint-presentatie</vt:lpstr>
    </vt:vector>
  </TitlesOfParts>
  <Manager/>
  <Company/>
  <LinksUpToDate>false</LinksUpToDate>
  <SharedDoc>false</SharedDoc>
  <HyperlinkBase/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docs4it</dc:title>
  <dc:subject/>
  <dc:creator>Sierk Hoeksma</dc:creator>
  <cp:keywords/>
  <dc:description/>
  <cp:lastModifiedBy>Sierk Hoeksma</cp:lastModifiedBy>
  <cp:revision>260</cp:revision>
  <cp:lastPrinted>2018-02-21T08:53:52Z</cp:lastPrinted>
  <dcterms:created xsi:type="dcterms:W3CDTF">2017-12-04T07:31:18Z</dcterms:created>
  <dcterms:modified xsi:type="dcterms:W3CDTF">2018-04-08T07:23:30Z</dcterms:modified>
  <cp:category/>
</cp:coreProperties>
</file>