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6" r:id="rId3"/>
    <p:sldId id="320" r:id="rId4"/>
    <p:sldId id="321" r:id="rId5"/>
    <p:sldId id="310" r:id="rId6"/>
    <p:sldId id="311" r:id="rId7"/>
    <p:sldId id="322" r:id="rId8"/>
    <p:sldId id="323" r:id="rId9"/>
    <p:sldId id="324" r:id="rId10"/>
    <p:sldId id="327" r:id="rId11"/>
    <p:sldId id="325" r:id="rId12"/>
    <p:sldId id="326" r:id="rId13"/>
    <p:sldId id="328" r:id="rId14"/>
    <p:sldId id="29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32" autoAdjust="0"/>
  </p:normalViewPr>
  <p:slideViewPr>
    <p:cSldViewPr snapToGrid="0">
      <p:cViewPr varScale="1">
        <p:scale>
          <a:sx n="81" d="100"/>
          <a:sy n="81" d="100"/>
        </p:scale>
        <p:origin x="80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B43CB-D0B0-4CAC-A9B1-66902B515972}" type="datetimeFigureOut">
              <a:rPr lang="en-US" smtClean="0"/>
              <a:t>12/8/2019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818CB-05F2-4A69-977A-B35B44BA911B}" type="slidenum">
              <a:rPr lang="en-US" smtClean="0"/>
              <a:t>‹#›</a:t>
            </a:fld>
            <a:endParaRPr lang="en-US"/>
          </a:p>
        </p:txBody>
      </p:sp>
    </p:spTree>
    <p:extLst>
      <p:ext uri="{BB962C8B-B14F-4D97-AF65-F5344CB8AC3E}">
        <p14:creationId xmlns:p14="http://schemas.microsoft.com/office/powerpoint/2010/main" val="38244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ncbi.nlm.nih.gov/pmc/articles/PMC6594566/#R49" TargetMode="External"/><Relationship Id="rId3" Type="http://schemas.openxmlformats.org/officeDocument/2006/relationships/hyperlink" Target="https://www.ncbi.nlm.nih.gov/pmc/articles/PMC6594566/#R44" TargetMode="External"/><Relationship Id="rId7" Type="http://schemas.openxmlformats.org/officeDocument/2006/relationships/hyperlink" Target="https://www.ncbi.nlm.nih.gov/pmc/articles/PMC6594566/#R48"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ncbi.nlm.nih.gov/pmc/articles/PMC6594566/#R47" TargetMode="External"/><Relationship Id="rId5" Type="http://schemas.openxmlformats.org/officeDocument/2006/relationships/hyperlink" Target="https://www.ncbi.nlm.nih.gov/pmc/articles/PMC6594566/#R46" TargetMode="External"/><Relationship Id="rId4" Type="http://schemas.openxmlformats.org/officeDocument/2006/relationships/hyperlink" Target="https://www.ncbi.nlm.nih.gov/pmc/articles/PMC6594566/#R45"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ncbi.nlm.nih.gov/pmc/articles/PMC6594566/#R49" TargetMode="External"/><Relationship Id="rId3" Type="http://schemas.openxmlformats.org/officeDocument/2006/relationships/hyperlink" Target="https://www.ncbi.nlm.nih.gov/pmc/articles/PMC6594566/#R44" TargetMode="External"/><Relationship Id="rId7" Type="http://schemas.openxmlformats.org/officeDocument/2006/relationships/hyperlink" Target="https://www.ncbi.nlm.nih.gov/pmc/articles/PMC6594566/#R48"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ncbi.nlm.nih.gov/pmc/articles/PMC6594566/#R47" TargetMode="External"/><Relationship Id="rId5" Type="http://schemas.openxmlformats.org/officeDocument/2006/relationships/hyperlink" Target="https://www.ncbi.nlm.nih.gov/pmc/articles/PMC6594566/#R46" TargetMode="External"/><Relationship Id="rId4" Type="http://schemas.openxmlformats.org/officeDocument/2006/relationships/hyperlink" Target="https://www.ncbi.nlm.nih.gov/pmc/articles/PMC6594566/#R45"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ncbi.nlm.nih.gov/pmc/articles/PMC6594566/#R49" TargetMode="External"/><Relationship Id="rId3" Type="http://schemas.openxmlformats.org/officeDocument/2006/relationships/hyperlink" Target="https://www.ncbi.nlm.nih.gov/pmc/articles/PMC6594566/#R44" TargetMode="External"/><Relationship Id="rId7" Type="http://schemas.openxmlformats.org/officeDocument/2006/relationships/hyperlink" Target="https://www.ncbi.nlm.nih.gov/pmc/articles/PMC6594566/#R48"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ncbi.nlm.nih.gov/pmc/articles/PMC6594566/#R47" TargetMode="External"/><Relationship Id="rId5" Type="http://schemas.openxmlformats.org/officeDocument/2006/relationships/hyperlink" Target="https://www.ncbi.nlm.nih.gov/pmc/articles/PMC6594566/#R46" TargetMode="External"/><Relationship Id="rId4" Type="http://schemas.openxmlformats.org/officeDocument/2006/relationships/hyperlink" Target="https://www.ncbi.nlm.nih.gov/pmc/articles/PMC6594566/#R45"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ncbi.nlm.nih.gov/pmc/articles/PMC6594566/#R49" TargetMode="External"/><Relationship Id="rId3" Type="http://schemas.openxmlformats.org/officeDocument/2006/relationships/hyperlink" Target="https://www.ncbi.nlm.nih.gov/pmc/articles/PMC6594566/#R44" TargetMode="External"/><Relationship Id="rId7" Type="http://schemas.openxmlformats.org/officeDocument/2006/relationships/hyperlink" Target="https://www.ncbi.nlm.nih.gov/pmc/articles/PMC6594566/#R48"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ncbi.nlm.nih.gov/pmc/articles/PMC6594566/#R47" TargetMode="External"/><Relationship Id="rId5" Type="http://schemas.openxmlformats.org/officeDocument/2006/relationships/hyperlink" Target="https://www.ncbi.nlm.nih.gov/pmc/articles/PMC6594566/#R46" TargetMode="External"/><Relationship Id="rId4" Type="http://schemas.openxmlformats.org/officeDocument/2006/relationships/hyperlink" Target="https://www.ncbi.nlm.nih.gov/pmc/articles/PMC6594566/#R45"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ncbi.nlm.nih.gov/pmc/articles/PMC6594566/#R49" TargetMode="External"/><Relationship Id="rId3" Type="http://schemas.openxmlformats.org/officeDocument/2006/relationships/hyperlink" Target="https://www.ncbi.nlm.nih.gov/pmc/articles/PMC6594566/#R44" TargetMode="External"/><Relationship Id="rId7" Type="http://schemas.openxmlformats.org/officeDocument/2006/relationships/hyperlink" Target="https://www.ncbi.nlm.nih.gov/pmc/articles/PMC6594566/#R48"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ncbi.nlm.nih.gov/pmc/articles/PMC6594566/#R47" TargetMode="External"/><Relationship Id="rId5" Type="http://schemas.openxmlformats.org/officeDocument/2006/relationships/hyperlink" Target="https://www.ncbi.nlm.nih.gov/pmc/articles/PMC6594566/#R46" TargetMode="External"/><Relationship Id="rId4" Type="http://schemas.openxmlformats.org/officeDocument/2006/relationships/hyperlink" Target="https://www.ncbi.nlm.nih.gov/pmc/articles/PMC6594566/#R45"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ncbi.nlm.nih.gov/pmc/articles/PMC6594566/#R49" TargetMode="External"/><Relationship Id="rId3" Type="http://schemas.openxmlformats.org/officeDocument/2006/relationships/hyperlink" Target="https://www.ncbi.nlm.nih.gov/pmc/articles/PMC6594566/#R44" TargetMode="External"/><Relationship Id="rId7" Type="http://schemas.openxmlformats.org/officeDocument/2006/relationships/hyperlink" Target="https://www.ncbi.nlm.nih.gov/pmc/articles/PMC6594566/#R48"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ncbi.nlm.nih.gov/pmc/articles/PMC6594566/#R47" TargetMode="External"/><Relationship Id="rId5" Type="http://schemas.openxmlformats.org/officeDocument/2006/relationships/hyperlink" Target="https://www.ncbi.nlm.nih.gov/pmc/articles/PMC6594566/#R46" TargetMode="External"/><Relationship Id="rId4" Type="http://schemas.openxmlformats.org/officeDocument/2006/relationships/hyperlink" Target="https://www.ncbi.nlm.nih.gov/pmc/articles/PMC6594566/#R45"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ncbi.nlm.nih.gov/pmc/articles/PMC6594566/#R49" TargetMode="External"/><Relationship Id="rId3" Type="http://schemas.openxmlformats.org/officeDocument/2006/relationships/hyperlink" Target="https://www.ncbi.nlm.nih.gov/pmc/articles/PMC6594566/#R44" TargetMode="External"/><Relationship Id="rId7" Type="http://schemas.openxmlformats.org/officeDocument/2006/relationships/hyperlink" Target="https://www.ncbi.nlm.nih.gov/pmc/articles/PMC6594566/#R48"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ncbi.nlm.nih.gov/pmc/articles/PMC6594566/#R47" TargetMode="External"/><Relationship Id="rId5" Type="http://schemas.openxmlformats.org/officeDocument/2006/relationships/hyperlink" Target="https://www.ncbi.nlm.nih.gov/pmc/articles/PMC6594566/#R46" TargetMode="External"/><Relationship Id="rId4" Type="http://schemas.openxmlformats.org/officeDocument/2006/relationships/hyperlink" Target="https://www.ncbi.nlm.nih.gov/pmc/articles/PMC6594566/#R45"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ww.ncbi.nlm.nih.gov/pmc/articles/PMC6594566/#R49" TargetMode="External"/><Relationship Id="rId3" Type="http://schemas.openxmlformats.org/officeDocument/2006/relationships/hyperlink" Target="https://www.ncbi.nlm.nih.gov/pmc/articles/PMC6594566/#R44" TargetMode="External"/><Relationship Id="rId7" Type="http://schemas.openxmlformats.org/officeDocument/2006/relationships/hyperlink" Target="https://www.ncbi.nlm.nih.gov/pmc/articles/PMC6594566/#R48"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ncbi.nlm.nih.gov/pmc/articles/PMC6594566/#R47" TargetMode="External"/><Relationship Id="rId5" Type="http://schemas.openxmlformats.org/officeDocument/2006/relationships/hyperlink" Target="https://www.ncbi.nlm.nih.gov/pmc/articles/PMC6594566/#R46" TargetMode="External"/><Relationship Id="rId4" Type="http://schemas.openxmlformats.org/officeDocument/2006/relationships/hyperlink" Target="https://www.ncbi.nlm.nih.gov/pmc/articles/PMC6594566/#R4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range of SZ-related endophenotypes from automatic to volitional. PPI and MMN are neurophysiological endophenotypes representing automatic, or </a:t>
            </a:r>
            <a:r>
              <a:rPr lang="en-US" sz="1200" b="0" i="0" u="none" strike="noStrike" kern="1200" dirty="0" err="1">
                <a:solidFill>
                  <a:schemeClr val="tx1"/>
                </a:solidFill>
                <a:effectLst/>
                <a:latin typeface="+mn-lt"/>
                <a:ea typeface="+mn-ea"/>
                <a:cs typeface="+mn-cs"/>
              </a:rPr>
              <a:t>preattentive</a:t>
            </a:r>
            <a:r>
              <a:rPr lang="en-US" sz="1200" b="0" i="0" u="none" strike="noStrike" kern="1200" dirty="0">
                <a:solidFill>
                  <a:schemeClr val="tx1"/>
                </a:solidFill>
                <a:effectLst/>
                <a:latin typeface="+mn-lt"/>
                <a:ea typeface="+mn-ea"/>
                <a:cs typeface="+mn-cs"/>
              </a:rPr>
              <a:t>, processes that can be elicited with no active participation from the test subject. PPI is measured as the percent inhibition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gating) of the startle reflex in response to a weak </a:t>
            </a:r>
            <a:r>
              <a:rPr lang="en-US" sz="1200" b="0" i="0" u="none" strike="noStrike" kern="1200" dirty="0" err="1">
                <a:solidFill>
                  <a:schemeClr val="tx1"/>
                </a:solidFill>
                <a:effectLst/>
                <a:latin typeface="+mn-lt"/>
                <a:ea typeface="+mn-ea"/>
                <a:cs typeface="+mn-cs"/>
              </a:rPr>
              <a:t>prestimulus</a:t>
            </a:r>
            <a:r>
              <a:rPr lang="en-US" sz="1200" b="0" i="0" u="none" strike="noStrike" kern="1200" dirty="0">
                <a:solidFill>
                  <a:schemeClr val="tx1"/>
                </a:solidFill>
                <a:effectLst/>
                <a:latin typeface="+mn-lt"/>
                <a:ea typeface="+mn-ea"/>
                <a:cs typeface="+mn-cs"/>
              </a:rPr>
              <a:t>. MMN is measured as the difference between the waveforms for a standard stimulus ERP and a deviant stimulus ERP. Neurocognitive endophenotypes like CPT and LNS are volitional, or attentive, and require active participation from the subject. CPT measures sustained attention as the signal/noise discrimination ratio (</a:t>
            </a:r>
            <a:r>
              <a:rPr lang="en-US" sz="1200" b="0" i="1" u="none" strike="noStrike" kern="1200" dirty="0">
                <a:solidFill>
                  <a:schemeClr val="tx1"/>
                </a:solidFill>
                <a:effectLst/>
                <a:latin typeface="+mn-lt"/>
                <a:ea typeface="+mn-ea"/>
                <a:cs typeface="+mn-cs"/>
              </a:rPr>
              <a:t>d’</a:t>
            </a:r>
            <a:r>
              <a:rPr lang="en-US" sz="1200" b="0" i="0" u="none" strike="noStrike" kern="1200" dirty="0">
                <a:solidFill>
                  <a:schemeClr val="tx1"/>
                </a:solidFill>
                <a:effectLst/>
                <a:latin typeface="+mn-lt"/>
                <a:ea typeface="+mn-ea"/>
                <a:cs typeface="+mn-cs"/>
              </a:rPr>
              <a:t>) of blurred target stimuli (in the DS-CPT) or pairs of identically presented stimuli (in the CPT-IP). LNS measures working memory as the correct reordering of a verbally presented list of intermixed numbers and letters. AS is measured as the ratio of correct </a:t>
            </a:r>
            <a:r>
              <a:rPr lang="en-US" sz="1200" b="0" i="0" u="none" strike="noStrike" kern="1200" dirty="0" err="1">
                <a:solidFill>
                  <a:schemeClr val="tx1"/>
                </a:solidFill>
                <a:effectLst/>
                <a:latin typeface="+mn-lt"/>
                <a:ea typeface="+mn-ea"/>
                <a:cs typeface="+mn-cs"/>
              </a:rPr>
              <a:t>antisaccades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looking in the opposite direction of the presented stimulus) to total interpretable saccades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eye movements in any direction).</a:t>
            </a:r>
            <a:endParaRPr lang="en-US" dirty="0"/>
          </a:p>
        </p:txBody>
      </p:sp>
      <p:sp>
        <p:nvSpPr>
          <p:cNvPr id="4" name="Slide Number Placeholder 3"/>
          <p:cNvSpPr>
            <a:spLocks noGrp="1"/>
          </p:cNvSpPr>
          <p:nvPr>
            <p:ph type="sldNum" sz="quarter" idx="5"/>
          </p:nvPr>
        </p:nvSpPr>
        <p:spPr/>
        <p:txBody>
          <a:bodyPr/>
          <a:lstStyle/>
          <a:p>
            <a:fld id="{858818CB-05F2-4A69-977A-B35B44BA911B}" type="slidenum">
              <a:rPr lang="en-US" smtClean="0"/>
              <a:t>5</a:t>
            </a:fld>
            <a:endParaRPr lang="en-US"/>
          </a:p>
        </p:txBody>
      </p:sp>
    </p:spTree>
    <p:extLst>
      <p:ext uri="{BB962C8B-B14F-4D97-AF65-F5344CB8AC3E}">
        <p14:creationId xmlns:p14="http://schemas.microsoft.com/office/powerpoint/2010/main" val="65856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key limitation faced by researchers in SZ is that the heterogeneous clinical phenotype complicates the diagnosis, therefore diluting the genetic signal. To address this issue, Gottesman and Shields introduced the concept of “endophenotypes” in SZ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and the application of endophenotypes to the study of SZ has become known as “deep phenotyping.” These state-independent traits are associated with illness, are observed in unaffected family members at a higher rate than in the general population, and co-segregate with illness in families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To be useful in genetic studies, an endophenotype must also be significantly heritable, reliably measured, and stable over time [</a:t>
            </a:r>
            <a:r>
              <a:rPr lang="en-US" sz="1200" b="0" i="0" u="sng" kern="1200" dirty="0">
                <a:solidFill>
                  <a:schemeClr val="tx1"/>
                </a:solidFill>
                <a:effectLst/>
                <a:latin typeface="+mn-lt"/>
                <a:ea typeface="+mn-ea"/>
                <a:cs typeface="+mn-cs"/>
                <a:hlinkClick r:id="rId4"/>
              </a:rPr>
              <a:t>45</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5"/>
              </a:rPr>
              <a:t>46</a:t>
            </a:r>
            <a:r>
              <a:rPr lang="en-US" sz="1200" b="0" i="0" u="none" strike="noStrike" kern="1200" dirty="0">
                <a:solidFill>
                  <a:schemeClr val="tx1"/>
                </a:solidFill>
                <a:effectLst/>
                <a:latin typeface="+mn-lt"/>
                <a:ea typeface="+mn-ea"/>
                <a:cs typeface="+mn-cs"/>
              </a:rPr>
              <a:t>]. Given that endophenotypes fall within the genotype-to-phenotype pathway of the disease process, they form a critical link between genetic risk variants and the more direct lower-level biological processes that contribute to observable symptoms [</a:t>
            </a:r>
            <a:r>
              <a:rPr lang="en-US" sz="1200" b="0" i="0" u="sng" kern="1200" dirty="0">
                <a:solidFill>
                  <a:schemeClr val="tx1"/>
                </a:solidFill>
                <a:effectLst/>
                <a:latin typeface="+mn-lt"/>
                <a:ea typeface="+mn-ea"/>
                <a:cs typeface="+mn-cs"/>
                <a:hlinkClick r:id="rId6"/>
              </a:rPr>
              <a:t>47</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7"/>
              </a:rPr>
              <a:t>48</a:t>
            </a:r>
            <a:r>
              <a:rPr lang="en-US" sz="1200" b="0" i="0" u="none" strike="noStrike" kern="1200" dirty="0">
                <a:solidFill>
                  <a:schemeClr val="tx1"/>
                </a:solidFill>
                <a:effectLst/>
                <a:latin typeface="+mn-lt"/>
                <a:ea typeface="+mn-ea"/>
                <a:cs typeface="+mn-cs"/>
              </a:rPr>
              <a:t>]. In other polygenic, complex conditions, like hypercholesterolemia, endophenotypes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cholesterol) have been particularly useful in helping to characterize the underlying biological dysfunction and to develop targetable treatments [</a:t>
            </a:r>
            <a:r>
              <a:rPr lang="en-US" sz="1200" b="0" i="0" u="sng" kern="1200" dirty="0">
                <a:solidFill>
                  <a:schemeClr val="tx1"/>
                </a:solidFill>
                <a:effectLst/>
                <a:latin typeface="+mn-lt"/>
                <a:ea typeface="+mn-ea"/>
                <a:cs typeface="+mn-cs"/>
                <a:hlinkClick r:id="rId8"/>
              </a:rPr>
              <a:t>49</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8818CB-05F2-4A69-977A-B35B44BA911B}" type="slidenum">
              <a:rPr lang="en-US" smtClean="0"/>
              <a:t>6</a:t>
            </a:fld>
            <a:endParaRPr lang="en-US"/>
          </a:p>
        </p:txBody>
      </p:sp>
    </p:spTree>
    <p:extLst>
      <p:ext uri="{BB962C8B-B14F-4D97-AF65-F5344CB8AC3E}">
        <p14:creationId xmlns:p14="http://schemas.microsoft.com/office/powerpoint/2010/main" val="248552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key limitation faced by researchers in SZ is that the heterogeneous clinical phenotype complicates the diagnosis, therefore diluting the genetic signal. To address this issue, Gottesman and Shields introduced the concept of “endophenotypes” in SZ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and the application of endophenotypes to the study of SZ has become known as “deep phenotyping.” These state-independent traits are associated with illness, are observed in unaffected family members at a higher rate than in the general population, and co-segregate with illness in families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To be useful in genetic studies, an endophenotype must also be significantly heritable, reliably measured, and stable over time [</a:t>
            </a:r>
            <a:r>
              <a:rPr lang="en-US" sz="1200" b="0" i="0" u="sng" kern="1200" dirty="0">
                <a:solidFill>
                  <a:schemeClr val="tx1"/>
                </a:solidFill>
                <a:effectLst/>
                <a:latin typeface="+mn-lt"/>
                <a:ea typeface="+mn-ea"/>
                <a:cs typeface="+mn-cs"/>
                <a:hlinkClick r:id="rId4"/>
              </a:rPr>
              <a:t>45</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5"/>
              </a:rPr>
              <a:t>46</a:t>
            </a:r>
            <a:r>
              <a:rPr lang="en-US" sz="1200" b="0" i="0" u="none" strike="noStrike" kern="1200" dirty="0">
                <a:solidFill>
                  <a:schemeClr val="tx1"/>
                </a:solidFill>
                <a:effectLst/>
                <a:latin typeface="+mn-lt"/>
                <a:ea typeface="+mn-ea"/>
                <a:cs typeface="+mn-cs"/>
              </a:rPr>
              <a:t>]. Given that endophenotypes fall within the genotype-to-phenotype pathway of the disease process, they form a critical link between genetic risk variants and the more direct lower-level biological processes that contribute to observable symptoms [</a:t>
            </a:r>
            <a:r>
              <a:rPr lang="en-US" sz="1200" b="0" i="0" u="sng" kern="1200" dirty="0">
                <a:solidFill>
                  <a:schemeClr val="tx1"/>
                </a:solidFill>
                <a:effectLst/>
                <a:latin typeface="+mn-lt"/>
                <a:ea typeface="+mn-ea"/>
                <a:cs typeface="+mn-cs"/>
                <a:hlinkClick r:id="rId6"/>
              </a:rPr>
              <a:t>47</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7"/>
              </a:rPr>
              <a:t>48</a:t>
            </a:r>
            <a:r>
              <a:rPr lang="en-US" sz="1200" b="0" i="0" u="none" strike="noStrike" kern="1200" dirty="0">
                <a:solidFill>
                  <a:schemeClr val="tx1"/>
                </a:solidFill>
                <a:effectLst/>
                <a:latin typeface="+mn-lt"/>
                <a:ea typeface="+mn-ea"/>
                <a:cs typeface="+mn-cs"/>
              </a:rPr>
              <a:t>]. In other polygenic, complex conditions, like hypercholesterolemia, endophenotypes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cholesterol) have been particularly useful in helping to characterize the underlying biological dysfunction and to develop targetable treatments [</a:t>
            </a:r>
            <a:r>
              <a:rPr lang="en-US" sz="1200" b="0" i="0" u="sng" kern="1200" dirty="0">
                <a:solidFill>
                  <a:schemeClr val="tx1"/>
                </a:solidFill>
                <a:effectLst/>
                <a:latin typeface="+mn-lt"/>
                <a:ea typeface="+mn-ea"/>
                <a:cs typeface="+mn-cs"/>
                <a:hlinkClick r:id="rId8"/>
              </a:rPr>
              <a:t>49</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8818CB-05F2-4A69-977A-B35B44BA911B}" type="slidenum">
              <a:rPr lang="en-US" smtClean="0"/>
              <a:t>7</a:t>
            </a:fld>
            <a:endParaRPr lang="en-US"/>
          </a:p>
        </p:txBody>
      </p:sp>
    </p:spTree>
    <p:extLst>
      <p:ext uri="{BB962C8B-B14F-4D97-AF65-F5344CB8AC3E}">
        <p14:creationId xmlns:p14="http://schemas.microsoft.com/office/powerpoint/2010/main" val="275318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key limitation faced by researchers in SZ is that the heterogeneous clinical phenotype complicates the diagnosis, therefore diluting the genetic signal. To address this issue, Gottesman and Shields introduced the concept of “endophenotypes” in SZ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and the application of endophenotypes to the study of SZ has become known as “deep phenotyping.” These state-independent traits are associated with illness, are observed in unaffected family members at a higher rate than in the general population, and co-segregate with illness in families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To be useful in genetic studies, an endophenotype must also be significantly heritable, reliably measured, and stable over time [</a:t>
            </a:r>
            <a:r>
              <a:rPr lang="en-US" sz="1200" b="0" i="0" u="sng" kern="1200" dirty="0">
                <a:solidFill>
                  <a:schemeClr val="tx1"/>
                </a:solidFill>
                <a:effectLst/>
                <a:latin typeface="+mn-lt"/>
                <a:ea typeface="+mn-ea"/>
                <a:cs typeface="+mn-cs"/>
                <a:hlinkClick r:id="rId4"/>
              </a:rPr>
              <a:t>45</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5"/>
              </a:rPr>
              <a:t>46</a:t>
            </a:r>
            <a:r>
              <a:rPr lang="en-US" sz="1200" b="0" i="0" u="none" strike="noStrike" kern="1200" dirty="0">
                <a:solidFill>
                  <a:schemeClr val="tx1"/>
                </a:solidFill>
                <a:effectLst/>
                <a:latin typeface="+mn-lt"/>
                <a:ea typeface="+mn-ea"/>
                <a:cs typeface="+mn-cs"/>
              </a:rPr>
              <a:t>]. Given that endophenotypes fall within the genotype-to-phenotype pathway of the disease process, they form a critical link between genetic risk variants and the more direct lower-level biological processes that contribute to observable symptoms [</a:t>
            </a:r>
            <a:r>
              <a:rPr lang="en-US" sz="1200" b="0" i="0" u="sng" kern="1200" dirty="0">
                <a:solidFill>
                  <a:schemeClr val="tx1"/>
                </a:solidFill>
                <a:effectLst/>
                <a:latin typeface="+mn-lt"/>
                <a:ea typeface="+mn-ea"/>
                <a:cs typeface="+mn-cs"/>
                <a:hlinkClick r:id="rId6"/>
              </a:rPr>
              <a:t>47</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7"/>
              </a:rPr>
              <a:t>48</a:t>
            </a:r>
            <a:r>
              <a:rPr lang="en-US" sz="1200" b="0" i="0" u="none" strike="noStrike" kern="1200" dirty="0">
                <a:solidFill>
                  <a:schemeClr val="tx1"/>
                </a:solidFill>
                <a:effectLst/>
                <a:latin typeface="+mn-lt"/>
                <a:ea typeface="+mn-ea"/>
                <a:cs typeface="+mn-cs"/>
              </a:rPr>
              <a:t>]. In other polygenic, complex conditions, like hypercholesterolemia, endophenotypes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cholesterol) have been particularly useful in helping to characterize the underlying biological dysfunction and to develop targetable treatments [</a:t>
            </a:r>
            <a:r>
              <a:rPr lang="en-US" sz="1200" b="0" i="0" u="sng" kern="1200" dirty="0">
                <a:solidFill>
                  <a:schemeClr val="tx1"/>
                </a:solidFill>
                <a:effectLst/>
                <a:latin typeface="+mn-lt"/>
                <a:ea typeface="+mn-ea"/>
                <a:cs typeface="+mn-cs"/>
                <a:hlinkClick r:id="rId8"/>
              </a:rPr>
              <a:t>49</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8818CB-05F2-4A69-977A-B35B44BA911B}" type="slidenum">
              <a:rPr lang="en-US" smtClean="0"/>
              <a:t>8</a:t>
            </a:fld>
            <a:endParaRPr lang="en-US"/>
          </a:p>
        </p:txBody>
      </p:sp>
    </p:spTree>
    <p:extLst>
      <p:ext uri="{BB962C8B-B14F-4D97-AF65-F5344CB8AC3E}">
        <p14:creationId xmlns:p14="http://schemas.microsoft.com/office/powerpoint/2010/main" val="379244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key limitation faced by researchers in SZ is that the heterogeneous clinical phenotype complicates the diagnosis, therefore diluting the genetic signal. To address this issue, Gottesman and Shields introduced the concept of “endophenotypes” in SZ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and the application of endophenotypes to the study of SZ has become known as “deep phenotyping.” These state-independent traits are associated with illness, are observed in unaffected family members at a higher rate than in the general population, and co-segregate with illness in families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To be useful in genetic studies, an endophenotype must also be significantly heritable, reliably measured, and stable over time [</a:t>
            </a:r>
            <a:r>
              <a:rPr lang="en-US" sz="1200" b="0" i="0" u="sng" kern="1200" dirty="0">
                <a:solidFill>
                  <a:schemeClr val="tx1"/>
                </a:solidFill>
                <a:effectLst/>
                <a:latin typeface="+mn-lt"/>
                <a:ea typeface="+mn-ea"/>
                <a:cs typeface="+mn-cs"/>
                <a:hlinkClick r:id="rId4"/>
              </a:rPr>
              <a:t>45</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5"/>
              </a:rPr>
              <a:t>46</a:t>
            </a:r>
            <a:r>
              <a:rPr lang="en-US" sz="1200" b="0" i="0" u="none" strike="noStrike" kern="1200" dirty="0">
                <a:solidFill>
                  <a:schemeClr val="tx1"/>
                </a:solidFill>
                <a:effectLst/>
                <a:latin typeface="+mn-lt"/>
                <a:ea typeface="+mn-ea"/>
                <a:cs typeface="+mn-cs"/>
              </a:rPr>
              <a:t>]. Given that endophenotypes fall within the genotype-to-phenotype pathway of the disease process, they form a critical link between genetic risk variants and the more direct lower-level biological processes that contribute to observable symptoms [</a:t>
            </a:r>
            <a:r>
              <a:rPr lang="en-US" sz="1200" b="0" i="0" u="sng" kern="1200" dirty="0">
                <a:solidFill>
                  <a:schemeClr val="tx1"/>
                </a:solidFill>
                <a:effectLst/>
                <a:latin typeface="+mn-lt"/>
                <a:ea typeface="+mn-ea"/>
                <a:cs typeface="+mn-cs"/>
                <a:hlinkClick r:id="rId6"/>
              </a:rPr>
              <a:t>47</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7"/>
              </a:rPr>
              <a:t>48</a:t>
            </a:r>
            <a:r>
              <a:rPr lang="en-US" sz="1200" b="0" i="0" u="none" strike="noStrike" kern="1200" dirty="0">
                <a:solidFill>
                  <a:schemeClr val="tx1"/>
                </a:solidFill>
                <a:effectLst/>
                <a:latin typeface="+mn-lt"/>
                <a:ea typeface="+mn-ea"/>
                <a:cs typeface="+mn-cs"/>
              </a:rPr>
              <a:t>]. In other polygenic, complex conditions, like hypercholesterolemia, endophenotypes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cholesterol) have been particularly useful in helping to characterize the underlying biological dysfunction and to develop targetable treatments [</a:t>
            </a:r>
            <a:r>
              <a:rPr lang="en-US" sz="1200" b="0" i="0" u="sng" kern="1200" dirty="0">
                <a:solidFill>
                  <a:schemeClr val="tx1"/>
                </a:solidFill>
                <a:effectLst/>
                <a:latin typeface="+mn-lt"/>
                <a:ea typeface="+mn-ea"/>
                <a:cs typeface="+mn-cs"/>
                <a:hlinkClick r:id="rId8"/>
              </a:rPr>
              <a:t>49</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8818CB-05F2-4A69-977A-B35B44BA911B}" type="slidenum">
              <a:rPr lang="en-US" smtClean="0"/>
              <a:t>9</a:t>
            </a:fld>
            <a:endParaRPr lang="en-US"/>
          </a:p>
        </p:txBody>
      </p:sp>
    </p:spTree>
    <p:extLst>
      <p:ext uri="{BB962C8B-B14F-4D97-AF65-F5344CB8AC3E}">
        <p14:creationId xmlns:p14="http://schemas.microsoft.com/office/powerpoint/2010/main" val="336666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key limitation faced by researchers in SZ is that the heterogeneous clinical phenotype complicates the diagnosis, therefore diluting the genetic signal. To address this issue, Gottesman and Shields introduced the concept of “endophenotypes” in SZ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and the application of endophenotypes to the study of SZ has become known as “deep phenotyping.” These state-independent traits are associated with illness, are observed in unaffected family members at a higher rate than in the general population, and co-segregate with illness in families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To be useful in genetic studies, an endophenotype must also be significantly heritable, reliably measured, and stable over time [</a:t>
            </a:r>
            <a:r>
              <a:rPr lang="en-US" sz="1200" b="0" i="0" u="sng" kern="1200" dirty="0">
                <a:solidFill>
                  <a:schemeClr val="tx1"/>
                </a:solidFill>
                <a:effectLst/>
                <a:latin typeface="+mn-lt"/>
                <a:ea typeface="+mn-ea"/>
                <a:cs typeface="+mn-cs"/>
                <a:hlinkClick r:id="rId4"/>
              </a:rPr>
              <a:t>45</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5"/>
              </a:rPr>
              <a:t>46</a:t>
            </a:r>
            <a:r>
              <a:rPr lang="en-US" sz="1200" b="0" i="0" u="none" strike="noStrike" kern="1200" dirty="0">
                <a:solidFill>
                  <a:schemeClr val="tx1"/>
                </a:solidFill>
                <a:effectLst/>
                <a:latin typeface="+mn-lt"/>
                <a:ea typeface="+mn-ea"/>
                <a:cs typeface="+mn-cs"/>
              </a:rPr>
              <a:t>]. Given that endophenotypes fall within the genotype-to-phenotype pathway of the disease process, they form a critical link between genetic risk variants and the more direct lower-level biological processes that contribute to observable symptoms [</a:t>
            </a:r>
            <a:r>
              <a:rPr lang="en-US" sz="1200" b="0" i="0" u="sng" kern="1200" dirty="0">
                <a:solidFill>
                  <a:schemeClr val="tx1"/>
                </a:solidFill>
                <a:effectLst/>
                <a:latin typeface="+mn-lt"/>
                <a:ea typeface="+mn-ea"/>
                <a:cs typeface="+mn-cs"/>
                <a:hlinkClick r:id="rId6"/>
              </a:rPr>
              <a:t>47</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7"/>
              </a:rPr>
              <a:t>48</a:t>
            </a:r>
            <a:r>
              <a:rPr lang="en-US" sz="1200" b="0" i="0" u="none" strike="noStrike" kern="1200" dirty="0">
                <a:solidFill>
                  <a:schemeClr val="tx1"/>
                </a:solidFill>
                <a:effectLst/>
                <a:latin typeface="+mn-lt"/>
                <a:ea typeface="+mn-ea"/>
                <a:cs typeface="+mn-cs"/>
              </a:rPr>
              <a:t>]. In other polygenic, complex conditions, like hypercholesterolemia, endophenotypes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cholesterol) have been particularly useful in helping to characterize the underlying biological dysfunction and to develop targetable treatments [</a:t>
            </a:r>
            <a:r>
              <a:rPr lang="en-US" sz="1200" b="0" i="0" u="sng" kern="1200" dirty="0">
                <a:solidFill>
                  <a:schemeClr val="tx1"/>
                </a:solidFill>
                <a:effectLst/>
                <a:latin typeface="+mn-lt"/>
                <a:ea typeface="+mn-ea"/>
                <a:cs typeface="+mn-cs"/>
                <a:hlinkClick r:id="rId8"/>
              </a:rPr>
              <a:t>49</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8818CB-05F2-4A69-977A-B35B44BA911B}" type="slidenum">
              <a:rPr lang="en-US" smtClean="0"/>
              <a:t>10</a:t>
            </a:fld>
            <a:endParaRPr lang="en-US"/>
          </a:p>
        </p:txBody>
      </p:sp>
    </p:spTree>
    <p:extLst>
      <p:ext uri="{BB962C8B-B14F-4D97-AF65-F5344CB8AC3E}">
        <p14:creationId xmlns:p14="http://schemas.microsoft.com/office/powerpoint/2010/main" val="2393406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key limitation faced by researchers in SZ is that the heterogeneous clinical phenotype complicates the diagnosis, therefore diluting the genetic signal. To address this issue, Gottesman and Shields introduced the concept of “endophenotypes” in SZ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and the application of endophenotypes to the study of SZ has become known as “deep phenotyping.” These state-independent traits are associated with illness, are observed in unaffected family members at a higher rate than in the general population, and co-segregate with illness in families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To be useful in genetic studies, an endophenotype must also be significantly heritable, reliably measured, and stable over time [</a:t>
            </a:r>
            <a:r>
              <a:rPr lang="en-US" sz="1200" b="0" i="0" u="sng" kern="1200" dirty="0">
                <a:solidFill>
                  <a:schemeClr val="tx1"/>
                </a:solidFill>
                <a:effectLst/>
                <a:latin typeface="+mn-lt"/>
                <a:ea typeface="+mn-ea"/>
                <a:cs typeface="+mn-cs"/>
                <a:hlinkClick r:id="rId4"/>
              </a:rPr>
              <a:t>45</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5"/>
              </a:rPr>
              <a:t>46</a:t>
            </a:r>
            <a:r>
              <a:rPr lang="en-US" sz="1200" b="0" i="0" u="none" strike="noStrike" kern="1200" dirty="0">
                <a:solidFill>
                  <a:schemeClr val="tx1"/>
                </a:solidFill>
                <a:effectLst/>
                <a:latin typeface="+mn-lt"/>
                <a:ea typeface="+mn-ea"/>
                <a:cs typeface="+mn-cs"/>
              </a:rPr>
              <a:t>]. Given that endophenotypes fall within the genotype-to-phenotype pathway of the disease process, they form a critical link between genetic risk variants and the more direct lower-level biological processes that contribute to observable symptoms [</a:t>
            </a:r>
            <a:r>
              <a:rPr lang="en-US" sz="1200" b="0" i="0" u="sng" kern="1200" dirty="0">
                <a:solidFill>
                  <a:schemeClr val="tx1"/>
                </a:solidFill>
                <a:effectLst/>
                <a:latin typeface="+mn-lt"/>
                <a:ea typeface="+mn-ea"/>
                <a:cs typeface="+mn-cs"/>
                <a:hlinkClick r:id="rId6"/>
              </a:rPr>
              <a:t>47</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7"/>
              </a:rPr>
              <a:t>48</a:t>
            </a:r>
            <a:r>
              <a:rPr lang="en-US" sz="1200" b="0" i="0" u="none" strike="noStrike" kern="1200" dirty="0">
                <a:solidFill>
                  <a:schemeClr val="tx1"/>
                </a:solidFill>
                <a:effectLst/>
                <a:latin typeface="+mn-lt"/>
                <a:ea typeface="+mn-ea"/>
                <a:cs typeface="+mn-cs"/>
              </a:rPr>
              <a:t>]. In other polygenic, complex conditions, like hypercholesterolemia, endophenotypes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cholesterol) have been particularly useful in helping to characterize the underlying biological dysfunction and to develop targetable treatments [</a:t>
            </a:r>
            <a:r>
              <a:rPr lang="en-US" sz="1200" b="0" i="0" u="sng" kern="1200" dirty="0">
                <a:solidFill>
                  <a:schemeClr val="tx1"/>
                </a:solidFill>
                <a:effectLst/>
                <a:latin typeface="+mn-lt"/>
                <a:ea typeface="+mn-ea"/>
                <a:cs typeface="+mn-cs"/>
                <a:hlinkClick r:id="rId8"/>
              </a:rPr>
              <a:t>49</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8818CB-05F2-4A69-977A-B35B44BA911B}" type="slidenum">
              <a:rPr lang="en-US" smtClean="0"/>
              <a:t>11</a:t>
            </a:fld>
            <a:endParaRPr lang="en-US"/>
          </a:p>
        </p:txBody>
      </p:sp>
    </p:spTree>
    <p:extLst>
      <p:ext uri="{BB962C8B-B14F-4D97-AF65-F5344CB8AC3E}">
        <p14:creationId xmlns:p14="http://schemas.microsoft.com/office/powerpoint/2010/main" val="916415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key limitation faced by researchers in SZ is that the heterogeneous clinical phenotype complicates the diagnosis, therefore diluting the genetic signal. To address this issue, Gottesman and Shields introduced the concept of “endophenotypes” in SZ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and the application of endophenotypes to the study of SZ has become known as “deep phenotyping.” These state-independent traits are associated with illness, are observed in unaffected family members at a higher rate than in the general population, and co-segregate with illness in families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To be useful in genetic studies, an endophenotype must also be significantly heritable, reliably measured, and stable over time [</a:t>
            </a:r>
            <a:r>
              <a:rPr lang="en-US" sz="1200" b="0" i="0" u="sng" kern="1200" dirty="0">
                <a:solidFill>
                  <a:schemeClr val="tx1"/>
                </a:solidFill>
                <a:effectLst/>
                <a:latin typeface="+mn-lt"/>
                <a:ea typeface="+mn-ea"/>
                <a:cs typeface="+mn-cs"/>
                <a:hlinkClick r:id="rId4"/>
              </a:rPr>
              <a:t>45</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5"/>
              </a:rPr>
              <a:t>46</a:t>
            </a:r>
            <a:r>
              <a:rPr lang="en-US" sz="1200" b="0" i="0" u="none" strike="noStrike" kern="1200" dirty="0">
                <a:solidFill>
                  <a:schemeClr val="tx1"/>
                </a:solidFill>
                <a:effectLst/>
                <a:latin typeface="+mn-lt"/>
                <a:ea typeface="+mn-ea"/>
                <a:cs typeface="+mn-cs"/>
              </a:rPr>
              <a:t>]. Given that endophenotypes fall within the genotype-to-phenotype pathway of the disease process, they form a critical link between genetic risk variants and the more direct lower-level biological processes that contribute to observable symptoms [</a:t>
            </a:r>
            <a:r>
              <a:rPr lang="en-US" sz="1200" b="0" i="0" u="sng" kern="1200" dirty="0">
                <a:solidFill>
                  <a:schemeClr val="tx1"/>
                </a:solidFill>
                <a:effectLst/>
                <a:latin typeface="+mn-lt"/>
                <a:ea typeface="+mn-ea"/>
                <a:cs typeface="+mn-cs"/>
                <a:hlinkClick r:id="rId6"/>
              </a:rPr>
              <a:t>47</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7"/>
              </a:rPr>
              <a:t>48</a:t>
            </a:r>
            <a:r>
              <a:rPr lang="en-US" sz="1200" b="0" i="0" u="none" strike="noStrike" kern="1200" dirty="0">
                <a:solidFill>
                  <a:schemeClr val="tx1"/>
                </a:solidFill>
                <a:effectLst/>
                <a:latin typeface="+mn-lt"/>
                <a:ea typeface="+mn-ea"/>
                <a:cs typeface="+mn-cs"/>
              </a:rPr>
              <a:t>]. In other polygenic, complex conditions, like hypercholesterolemia, endophenotypes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cholesterol) have been particularly useful in helping to characterize the underlying biological dysfunction and to develop targetable treatments [</a:t>
            </a:r>
            <a:r>
              <a:rPr lang="en-US" sz="1200" b="0" i="0" u="sng" kern="1200" dirty="0">
                <a:solidFill>
                  <a:schemeClr val="tx1"/>
                </a:solidFill>
                <a:effectLst/>
                <a:latin typeface="+mn-lt"/>
                <a:ea typeface="+mn-ea"/>
                <a:cs typeface="+mn-cs"/>
                <a:hlinkClick r:id="rId8"/>
              </a:rPr>
              <a:t>49</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8818CB-05F2-4A69-977A-B35B44BA911B}" type="slidenum">
              <a:rPr lang="en-US" smtClean="0"/>
              <a:t>12</a:t>
            </a:fld>
            <a:endParaRPr lang="en-US"/>
          </a:p>
        </p:txBody>
      </p:sp>
    </p:spTree>
    <p:extLst>
      <p:ext uri="{BB962C8B-B14F-4D97-AF65-F5344CB8AC3E}">
        <p14:creationId xmlns:p14="http://schemas.microsoft.com/office/powerpoint/2010/main" val="3589193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key limitation faced by researchers in SZ is that the heterogeneous clinical phenotype complicates the diagnosis, therefore diluting the genetic signal. To address this issue, Gottesman and Shields introduced the concept of “endophenotypes” in SZ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and the application of endophenotypes to the study of SZ has become known as “deep phenotyping.” These state-independent traits are associated with illness, are observed in unaffected family members at a higher rate than in the general population, and co-segregate with illness in families [</a:t>
            </a:r>
            <a:r>
              <a:rPr lang="en-US" sz="1200" b="0" i="0" u="sng" kern="1200" dirty="0">
                <a:solidFill>
                  <a:schemeClr val="tx1"/>
                </a:solidFill>
                <a:effectLst/>
                <a:latin typeface="+mn-lt"/>
                <a:ea typeface="+mn-ea"/>
                <a:cs typeface="+mn-cs"/>
                <a:hlinkClick r:id="rId3"/>
              </a:rPr>
              <a:t>44</a:t>
            </a:r>
            <a:r>
              <a:rPr lang="en-US" sz="1200" b="0" i="0" u="none" strike="noStrike" kern="1200" dirty="0">
                <a:solidFill>
                  <a:schemeClr val="tx1"/>
                </a:solidFill>
                <a:effectLst/>
                <a:latin typeface="+mn-lt"/>
                <a:ea typeface="+mn-ea"/>
                <a:cs typeface="+mn-cs"/>
              </a:rPr>
              <a:t>]. To be useful in genetic studies, an endophenotype must also be significantly heritable, reliably measured, and stable over time [</a:t>
            </a:r>
            <a:r>
              <a:rPr lang="en-US" sz="1200" b="0" i="0" u="sng" kern="1200" dirty="0">
                <a:solidFill>
                  <a:schemeClr val="tx1"/>
                </a:solidFill>
                <a:effectLst/>
                <a:latin typeface="+mn-lt"/>
                <a:ea typeface="+mn-ea"/>
                <a:cs typeface="+mn-cs"/>
                <a:hlinkClick r:id="rId4"/>
              </a:rPr>
              <a:t>45</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5"/>
              </a:rPr>
              <a:t>46</a:t>
            </a:r>
            <a:r>
              <a:rPr lang="en-US" sz="1200" b="0" i="0" u="none" strike="noStrike" kern="1200" dirty="0">
                <a:solidFill>
                  <a:schemeClr val="tx1"/>
                </a:solidFill>
                <a:effectLst/>
                <a:latin typeface="+mn-lt"/>
                <a:ea typeface="+mn-ea"/>
                <a:cs typeface="+mn-cs"/>
              </a:rPr>
              <a:t>]. Given that endophenotypes fall within the genotype-to-phenotype pathway of the disease process, they form a critical link between genetic risk variants and the more direct lower-level biological processes that contribute to observable symptoms [</a:t>
            </a:r>
            <a:r>
              <a:rPr lang="en-US" sz="1200" b="0" i="0" u="sng" kern="1200" dirty="0">
                <a:solidFill>
                  <a:schemeClr val="tx1"/>
                </a:solidFill>
                <a:effectLst/>
                <a:latin typeface="+mn-lt"/>
                <a:ea typeface="+mn-ea"/>
                <a:cs typeface="+mn-cs"/>
                <a:hlinkClick r:id="rId6"/>
              </a:rPr>
              <a:t>47</a:t>
            </a:r>
            <a:r>
              <a:rPr lang="en-US" sz="1200" b="0" i="0" u="none" strike="noStrike"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7"/>
              </a:rPr>
              <a:t>48</a:t>
            </a:r>
            <a:r>
              <a:rPr lang="en-US" sz="1200" b="0" i="0" u="none" strike="noStrike" kern="1200" dirty="0">
                <a:solidFill>
                  <a:schemeClr val="tx1"/>
                </a:solidFill>
                <a:effectLst/>
                <a:latin typeface="+mn-lt"/>
                <a:ea typeface="+mn-ea"/>
                <a:cs typeface="+mn-cs"/>
              </a:rPr>
              <a:t>]. In other polygenic, complex conditions, like hypercholesterolemia, endophenotypes (</a:t>
            </a:r>
            <a:r>
              <a:rPr lang="en-US" sz="1200" b="0" i="1" u="none" strike="noStrike" kern="1200" dirty="0">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cholesterol) have been particularly useful in helping to characterize the underlying biological dysfunction and to develop targetable treatments [</a:t>
            </a:r>
            <a:r>
              <a:rPr lang="en-US" sz="1200" b="0" i="0" u="sng" kern="1200" dirty="0">
                <a:solidFill>
                  <a:schemeClr val="tx1"/>
                </a:solidFill>
                <a:effectLst/>
                <a:latin typeface="+mn-lt"/>
                <a:ea typeface="+mn-ea"/>
                <a:cs typeface="+mn-cs"/>
                <a:hlinkClick r:id="rId8"/>
              </a:rPr>
              <a:t>49</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8818CB-05F2-4A69-977A-B35B44BA911B}" type="slidenum">
              <a:rPr lang="en-US" smtClean="0"/>
              <a:t>13</a:t>
            </a:fld>
            <a:endParaRPr lang="en-US"/>
          </a:p>
        </p:txBody>
      </p:sp>
    </p:spTree>
    <p:extLst>
      <p:ext uri="{BB962C8B-B14F-4D97-AF65-F5344CB8AC3E}">
        <p14:creationId xmlns:p14="http://schemas.microsoft.com/office/powerpoint/2010/main" val="152787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942E92-6794-4982-B1FF-A007C3CF0AE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108173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42E92-6794-4982-B1FF-A007C3CF0AE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221907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42E92-6794-4982-B1FF-A007C3CF0AE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43579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42E92-6794-4982-B1FF-A007C3CF0AE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234985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942E92-6794-4982-B1FF-A007C3CF0AE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287570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942E92-6794-4982-B1FF-A007C3CF0AEE}"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358183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942E92-6794-4982-B1FF-A007C3CF0AEE}"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362095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942E92-6794-4982-B1FF-A007C3CF0AEE}"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314471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42E92-6794-4982-B1FF-A007C3CF0AEE}"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382512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942E92-6794-4982-B1FF-A007C3CF0AEE}"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140758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942E92-6794-4982-B1FF-A007C3CF0AEE}"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1C1C-121E-4E44-9DE0-6F853C6C4701}" type="slidenum">
              <a:rPr lang="en-US" smtClean="0"/>
              <a:t>‹#›</a:t>
            </a:fld>
            <a:endParaRPr lang="en-US"/>
          </a:p>
        </p:txBody>
      </p:sp>
    </p:spTree>
    <p:extLst>
      <p:ext uri="{BB962C8B-B14F-4D97-AF65-F5344CB8AC3E}">
        <p14:creationId xmlns:p14="http://schemas.microsoft.com/office/powerpoint/2010/main" val="164357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42E92-6794-4982-B1FF-A007C3CF0AEE}" type="datetimeFigureOut">
              <a:rPr lang="en-US" smtClean="0"/>
              <a:t>12/8/2019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91C1C-121E-4E44-9DE0-6F853C6C4701}" type="slidenum">
              <a:rPr lang="en-US" smtClean="0"/>
              <a:t>‹#›</a:t>
            </a:fld>
            <a:endParaRPr lang="en-US"/>
          </a:p>
        </p:txBody>
      </p:sp>
    </p:spTree>
    <p:extLst>
      <p:ext uri="{BB962C8B-B14F-4D97-AF65-F5344CB8AC3E}">
        <p14:creationId xmlns:p14="http://schemas.microsoft.com/office/powerpoint/2010/main" val="84250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zfu\Dropbox\My.Paper.and.Presentation\2015.LJI.Retreat\dna_002640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217998" y="1537447"/>
            <a:ext cx="6020225" cy="2062103"/>
          </a:xfrm>
          <a:prstGeom prst="rect">
            <a:avLst/>
          </a:prstGeom>
        </p:spPr>
        <p:txBody>
          <a:bodyPr wrap="square">
            <a:spAutoFit/>
          </a:bodyPr>
          <a:lstStyle/>
          <a:p>
            <a:pPr algn="ctr"/>
            <a:r>
              <a:rPr lang="en-US" sz="3200" b="1" dirty="0">
                <a:latin typeface="Garamond"/>
                <a:cs typeface="Garamond"/>
              </a:rPr>
              <a:t>Predicting 30-days Unplanned Readmission Using Deep Learning Model with Electronic Health Records</a:t>
            </a:r>
          </a:p>
        </p:txBody>
      </p:sp>
      <p:sp>
        <p:nvSpPr>
          <p:cNvPr id="5" name="Rectangle 4">
            <a:extLst>
              <a:ext uri="{FF2B5EF4-FFF2-40B4-BE49-F238E27FC236}">
                <a16:creationId xmlns:a16="http://schemas.microsoft.com/office/drawing/2014/main" id="{66E849DE-A276-405B-91BE-55913A4CF472}"/>
              </a:ext>
            </a:extLst>
          </p:cNvPr>
          <p:cNvSpPr/>
          <p:nvPr/>
        </p:nvSpPr>
        <p:spPr>
          <a:xfrm>
            <a:off x="975674" y="4582443"/>
            <a:ext cx="5104614" cy="646331"/>
          </a:xfrm>
          <a:prstGeom prst="rect">
            <a:avLst/>
          </a:prstGeom>
        </p:spPr>
        <p:txBody>
          <a:bodyPr wrap="square">
            <a:spAutoFit/>
          </a:bodyPr>
          <a:lstStyle/>
          <a:p>
            <a:pPr algn="ctr"/>
            <a:r>
              <a:rPr lang="en-US" b="1" dirty="0" err="1">
                <a:latin typeface="Times New Roman" panose="02020603050405020304" pitchFamily="18" charset="0"/>
                <a:ea typeface="Times New Roman" panose="02020603050405020304" pitchFamily="18" charset="0"/>
              </a:rPr>
              <a:t>ShanShan</a:t>
            </a:r>
            <a:r>
              <a:rPr lang="en-US" b="1" dirty="0">
                <a:latin typeface="Times New Roman" panose="02020603050405020304" pitchFamily="18" charset="0"/>
                <a:ea typeface="Times New Roman" panose="02020603050405020304" pitchFamily="18" charset="0"/>
              </a:rPr>
              <a:t> Jiang, Yin Yuan, Zheng Fu</a:t>
            </a:r>
          </a:p>
          <a:p>
            <a:pPr algn="ctr">
              <a:spcAft>
                <a:spcPts val="1200"/>
              </a:spcAft>
            </a:pPr>
            <a:r>
              <a:rPr lang="en-US" b="1" dirty="0">
                <a:latin typeface="Times New Roman" panose="02020603050405020304" pitchFamily="18" charset="0"/>
                <a:ea typeface="Times New Roman" panose="02020603050405020304" pitchFamily="18" charset="0"/>
              </a:rPr>
              <a:t>Georgia Institute of Technology, Atlanta, Georgia </a:t>
            </a:r>
          </a:p>
        </p:txBody>
      </p:sp>
    </p:spTree>
    <p:extLst>
      <p:ext uri="{BB962C8B-B14F-4D97-AF65-F5344CB8AC3E}">
        <p14:creationId xmlns:p14="http://schemas.microsoft.com/office/powerpoint/2010/main" val="143884206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2857089" y="404336"/>
            <a:ext cx="3633367" cy="584775"/>
          </a:xfrm>
          <a:prstGeom prst="rect">
            <a:avLst/>
          </a:prstGeom>
          <a:noFill/>
        </p:spPr>
        <p:txBody>
          <a:bodyPr wrap="none" rtlCol="0">
            <a:spAutoFit/>
          </a:bodyPr>
          <a:lstStyle/>
          <a:p>
            <a:r>
              <a:rPr lang="en-US" sz="3200" b="1" dirty="0">
                <a:solidFill>
                  <a:schemeClr val="bg1">
                    <a:lumMod val="95000"/>
                  </a:schemeClr>
                </a:solidFill>
                <a:latin typeface="Garamond" panose="02020404030301010803" pitchFamily="18" charset="0"/>
                <a:cs typeface="Arial" panose="020B0604020202020204" pitchFamily="34" charset="0"/>
              </a:rPr>
              <a:t>Model Performance</a:t>
            </a:r>
            <a:endParaRPr lang="en-US" sz="3200" b="1" dirty="0">
              <a:solidFill>
                <a:schemeClr val="bg1">
                  <a:lumMod val="95000"/>
                </a:schemeClr>
              </a:solidFill>
              <a:latin typeface="Garamond" panose="02020404030301010803" pitchFamily="18" charset="0"/>
            </a:endParaRPr>
          </a:p>
        </p:txBody>
      </p:sp>
      <p:pic>
        <p:nvPicPr>
          <p:cNvPr id="13" name="image4.png">
            <a:extLst>
              <a:ext uri="{FF2B5EF4-FFF2-40B4-BE49-F238E27FC236}">
                <a16:creationId xmlns:a16="http://schemas.microsoft.com/office/drawing/2014/main" id="{2FAF188C-581D-44EE-AD9A-3B2A303047E0}"/>
              </a:ext>
            </a:extLst>
          </p:cNvPr>
          <p:cNvPicPr/>
          <p:nvPr/>
        </p:nvPicPr>
        <p:blipFill>
          <a:blip r:embed="rId3"/>
          <a:srcRect/>
          <a:stretch>
            <a:fillRect/>
          </a:stretch>
        </p:blipFill>
        <p:spPr>
          <a:xfrm>
            <a:off x="876929" y="1101022"/>
            <a:ext cx="3657600" cy="2743200"/>
          </a:xfrm>
          <a:prstGeom prst="rect">
            <a:avLst/>
          </a:prstGeom>
          <a:ln/>
        </p:spPr>
      </p:pic>
      <p:pic>
        <p:nvPicPr>
          <p:cNvPr id="22" name="image8.png">
            <a:extLst>
              <a:ext uri="{FF2B5EF4-FFF2-40B4-BE49-F238E27FC236}">
                <a16:creationId xmlns:a16="http://schemas.microsoft.com/office/drawing/2014/main" id="{58976241-8D19-4AAB-96C5-6FD6BF783311}"/>
              </a:ext>
            </a:extLst>
          </p:cNvPr>
          <p:cNvPicPr/>
          <p:nvPr/>
        </p:nvPicPr>
        <p:blipFill>
          <a:blip r:embed="rId4"/>
          <a:srcRect/>
          <a:stretch>
            <a:fillRect/>
          </a:stretch>
        </p:blipFill>
        <p:spPr>
          <a:xfrm>
            <a:off x="829796" y="3956113"/>
            <a:ext cx="3657600" cy="2743200"/>
          </a:xfrm>
          <a:prstGeom prst="rect">
            <a:avLst/>
          </a:prstGeom>
          <a:ln/>
        </p:spPr>
      </p:pic>
      <p:pic>
        <p:nvPicPr>
          <p:cNvPr id="23" name="image16.png">
            <a:extLst>
              <a:ext uri="{FF2B5EF4-FFF2-40B4-BE49-F238E27FC236}">
                <a16:creationId xmlns:a16="http://schemas.microsoft.com/office/drawing/2014/main" id="{27B28EC9-9562-47EE-9CFD-69BE8CE2152A}"/>
              </a:ext>
            </a:extLst>
          </p:cNvPr>
          <p:cNvPicPr/>
          <p:nvPr/>
        </p:nvPicPr>
        <p:blipFill>
          <a:blip r:embed="rId5"/>
          <a:srcRect/>
          <a:stretch>
            <a:fillRect/>
          </a:stretch>
        </p:blipFill>
        <p:spPr>
          <a:xfrm>
            <a:off x="4982168" y="1123000"/>
            <a:ext cx="3657600" cy="2743200"/>
          </a:xfrm>
          <a:prstGeom prst="rect">
            <a:avLst/>
          </a:prstGeom>
          <a:ln/>
        </p:spPr>
      </p:pic>
      <p:pic>
        <p:nvPicPr>
          <p:cNvPr id="24" name="image10.png">
            <a:extLst>
              <a:ext uri="{FF2B5EF4-FFF2-40B4-BE49-F238E27FC236}">
                <a16:creationId xmlns:a16="http://schemas.microsoft.com/office/drawing/2014/main" id="{334BC645-94E4-4619-A220-D79FC1F1283B}"/>
              </a:ext>
            </a:extLst>
          </p:cNvPr>
          <p:cNvPicPr/>
          <p:nvPr/>
        </p:nvPicPr>
        <p:blipFill>
          <a:blip r:embed="rId6"/>
          <a:srcRect/>
          <a:stretch>
            <a:fillRect/>
          </a:stretch>
        </p:blipFill>
        <p:spPr>
          <a:xfrm>
            <a:off x="4982168" y="3956113"/>
            <a:ext cx="3657600" cy="2743200"/>
          </a:xfrm>
          <a:prstGeom prst="rect">
            <a:avLst/>
          </a:prstGeom>
          <a:ln/>
        </p:spPr>
      </p:pic>
      <p:sp>
        <p:nvSpPr>
          <p:cNvPr id="3" name="TextBox 2">
            <a:extLst>
              <a:ext uri="{FF2B5EF4-FFF2-40B4-BE49-F238E27FC236}">
                <a16:creationId xmlns:a16="http://schemas.microsoft.com/office/drawing/2014/main" id="{D2481A36-B18B-4CF7-B9B8-D9542CB3C239}"/>
              </a:ext>
            </a:extLst>
          </p:cNvPr>
          <p:cNvSpPr txBox="1"/>
          <p:nvPr/>
        </p:nvSpPr>
        <p:spPr>
          <a:xfrm>
            <a:off x="1819374" y="3844222"/>
            <a:ext cx="1906484" cy="369332"/>
          </a:xfrm>
          <a:prstGeom prst="rect">
            <a:avLst/>
          </a:prstGeom>
          <a:noFill/>
        </p:spPr>
        <p:txBody>
          <a:bodyPr wrap="none" rtlCol="0">
            <a:spAutoFit/>
          </a:bodyPr>
          <a:lstStyle/>
          <a:p>
            <a:r>
              <a:rPr lang="en-US" dirty="0"/>
              <a:t>Internal Nodes = 8</a:t>
            </a:r>
          </a:p>
        </p:txBody>
      </p:sp>
      <p:sp>
        <p:nvSpPr>
          <p:cNvPr id="25" name="TextBox 24">
            <a:extLst>
              <a:ext uri="{FF2B5EF4-FFF2-40B4-BE49-F238E27FC236}">
                <a16:creationId xmlns:a16="http://schemas.microsoft.com/office/drawing/2014/main" id="{CD4BE3A8-4C58-4229-9171-7696A1377302}"/>
              </a:ext>
            </a:extLst>
          </p:cNvPr>
          <p:cNvSpPr txBox="1"/>
          <p:nvPr/>
        </p:nvSpPr>
        <p:spPr>
          <a:xfrm>
            <a:off x="5857726" y="3822224"/>
            <a:ext cx="2140522" cy="369332"/>
          </a:xfrm>
          <a:prstGeom prst="rect">
            <a:avLst/>
          </a:prstGeom>
          <a:noFill/>
        </p:spPr>
        <p:txBody>
          <a:bodyPr wrap="none" rtlCol="0">
            <a:spAutoFit/>
          </a:bodyPr>
          <a:lstStyle/>
          <a:p>
            <a:r>
              <a:rPr lang="en-US" dirty="0"/>
              <a:t>Internal Nodes = 128</a:t>
            </a:r>
          </a:p>
        </p:txBody>
      </p:sp>
    </p:spTree>
    <p:extLst>
      <p:ext uri="{BB962C8B-B14F-4D97-AF65-F5344CB8AC3E}">
        <p14:creationId xmlns:p14="http://schemas.microsoft.com/office/powerpoint/2010/main" val="147629444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2857089" y="404336"/>
            <a:ext cx="3633367" cy="584775"/>
          </a:xfrm>
          <a:prstGeom prst="rect">
            <a:avLst/>
          </a:prstGeom>
          <a:noFill/>
        </p:spPr>
        <p:txBody>
          <a:bodyPr wrap="none" rtlCol="0">
            <a:spAutoFit/>
          </a:bodyPr>
          <a:lstStyle/>
          <a:p>
            <a:r>
              <a:rPr lang="en-US" sz="3200" b="1" dirty="0">
                <a:solidFill>
                  <a:schemeClr val="bg1">
                    <a:lumMod val="95000"/>
                  </a:schemeClr>
                </a:solidFill>
                <a:latin typeface="Garamond" panose="02020404030301010803" pitchFamily="18" charset="0"/>
                <a:cs typeface="Arial" panose="020B0604020202020204" pitchFamily="34" charset="0"/>
              </a:rPr>
              <a:t>Model Performance</a:t>
            </a:r>
            <a:endParaRPr lang="en-US" sz="3200" b="1" dirty="0">
              <a:solidFill>
                <a:schemeClr val="bg1">
                  <a:lumMod val="95000"/>
                </a:schemeClr>
              </a:solidFill>
              <a:latin typeface="Garamond" panose="02020404030301010803" pitchFamily="18" charset="0"/>
            </a:endParaRPr>
          </a:p>
        </p:txBody>
      </p:sp>
      <p:sp>
        <p:nvSpPr>
          <p:cNvPr id="2" name="TextBox 1">
            <a:extLst>
              <a:ext uri="{FF2B5EF4-FFF2-40B4-BE49-F238E27FC236}">
                <a16:creationId xmlns:a16="http://schemas.microsoft.com/office/drawing/2014/main" id="{A3455D90-7713-4AD9-A3DF-C905F60AAA24}"/>
              </a:ext>
            </a:extLst>
          </p:cNvPr>
          <p:cNvSpPr txBox="1"/>
          <p:nvPr/>
        </p:nvSpPr>
        <p:spPr>
          <a:xfrm>
            <a:off x="962853" y="3812918"/>
            <a:ext cx="1480983" cy="369332"/>
          </a:xfrm>
          <a:prstGeom prst="rect">
            <a:avLst/>
          </a:prstGeom>
          <a:noFill/>
        </p:spPr>
        <p:txBody>
          <a:bodyPr wrap="none" rtlCol="0">
            <a:spAutoFit/>
          </a:bodyPr>
          <a:lstStyle/>
          <a:p>
            <a:r>
              <a:rPr lang="en-US" dirty="0"/>
              <a:t>Dropout = 0.5</a:t>
            </a:r>
          </a:p>
        </p:txBody>
      </p:sp>
      <p:sp>
        <p:nvSpPr>
          <p:cNvPr id="20" name="TextBox 19">
            <a:extLst>
              <a:ext uri="{FF2B5EF4-FFF2-40B4-BE49-F238E27FC236}">
                <a16:creationId xmlns:a16="http://schemas.microsoft.com/office/drawing/2014/main" id="{912E3730-231F-4052-8CAE-D3BACD58EEA6}"/>
              </a:ext>
            </a:extLst>
          </p:cNvPr>
          <p:cNvSpPr txBox="1"/>
          <p:nvPr/>
        </p:nvSpPr>
        <p:spPr>
          <a:xfrm>
            <a:off x="3955153" y="3797662"/>
            <a:ext cx="1480983" cy="369332"/>
          </a:xfrm>
          <a:prstGeom prst="rect">
            <a:avLst/>
          </a:prstGeom>
          <a:noFill/>
        </p:spPr>
        <p:txBody>
          <a:bodyPr wrap="none" rtlCol="0">
            <a:spAutoFit/>
          </a:bodyPr>
          <a:lstStyle/>
          <a:p>
            <a:r>
              <a:rPr lang="en-US" dirty="0"/>
              <a:t>Dropout = 0.2</a:t>
            </a:r>
          </a:p>
        </p:txBody>
      </p:sp>
      <p:sp>
        <p:nvSpPr>
          <p:cNvPr id="21" name="TextBox 20">
            <a:extLst>
              <a:ext uri="{FF2B5EF4-FFF2-40B4-BE49-F238E27FC236}">
                <a16:creationId xmlns:a16="http://schemas.microsoft.com/office/drawing/2014/main" id="{3C525AEC-C7CA-439F-8A42-C727311B6D5B}"/>
              </a:ext>
            </a:extLst>
          </p:cNvPr>
          <p:cNvSpPr txBox="1"/>
          <p:nvPr/>
        </p:nvSpPr>
        <p:spPr>
          <a:xfrm>
            <a:off x="6947454" y="3797662"/>
            <a:ext cx="1480983" cy="369332"/>
          </a:xfrm>
          <a:prstGeom prst="rect">
            <a:avLst/>
          </a:prstGeom>
          <a:noFill/>
        </p:spPr>
        <p:txBody>
          <a:bodyPr wrap="none" rtlCol="0">
            <a:spAutoFit/>
          </a:bodyPr>
          <a:lstStyle/>
          <a:p>
            <a:r>
              <a:rPr lang="en-US" dirty="0"/>
              <a:t>Dropout = 0.8</a:t>
            </a:r>
          </a:p>
        </p:txBody>
      </p:sp>
      <p:pic>
        <p:nvPicPr>
          <p:cNvPr id="13" name="image4.png">
            <a:extLst>
              <a:ext uri="{FF2B5EF4-FFF2-40B4-BE49-F238E27FC236}">
                <a16:creationId xmlns:a16="http://schemas.microsoft.com/office/drawing/2014/main" id="{64AE61AD-142D-4FDD-A3F0-C608C19EC951}"/>
              </a:ext>
            </a:extLst>
          </p:cNvPr>
          <p:cNvPicPr/>
          <p:nvPr/>
        </p:nvPicPr>
        <p:blipFill>
          <a:blip r:embed="rId3"/>
          <a:srcRect/>
          <a:stretch>
            <a:fillRect/>
          </a:stretch>
        </p:blipFill>
        <p:spPr>
          <a:xfrm>
            <a:off x="179345" y="1293152"/>
            <a:ext cx="3048000" cy="2286000"/>
          </a:xfrm>
          <a:prstGeom prst="rect">
            <a:avLst/>
          </a:prstGeom>
          <a:ln/>
        </p:spPr>
      </p:pic>
      <p:pic>
        <p:nvPicPr>
          <p:cNvPr id="22" name="image8.png">
            <a:extLst>
              <a:ext uri="{FF2B5EF4-FFF2-40B4-BE49-F238E27FC236}">
                <a16:creationId xmlns:a16="http://schemas.microsoft.com/office/drawing/2014/main" id="{122C1D54-D634-46B0-9823-63D11F3665A2}"/>
              </a:ext>
            </a:extLst>
          </p:cNvPr>
          <p:cNvPicPr/>
          <p:nvPr/>
        </p:nvPicPr>
        <p:blipFill>
          <a:blip r:embed="rId4"/>
          <a:srcRect/>
          <a:stretch>
            <a:fillRect/>
          </a:stretch>
        </p:blipFill>
        <p:spPr>
          <a:xfrm>
            <a:off x="179344" y="4274363"/>
            <a:ext cx="3048000" cy="2286000"/>
          </a:xfrm>
          <a:prstGeom prst="rect">
            <a:avLst/>
          </a:prstGeom>
          <a:ln/>
        </p:spPr>
      </p:pic>
      <p:pic>
        <p:nvPicPr>
          <p:cNvPr id="23" name="image12.png">
            <a:extLst>
              <a:ext uri="{FF2B5EF4-FFF2-40B4-BE49-F238E27FC236}">
                <a16:creationId xmlns:a16="http://schemas.microsoft.com/office/drawing/2014/main" id="{A5835D21-A5AE-4A9E-A94E-FA040EB1F242}"/>
              </a:ext>
            </a:extLst>
          </p:cNvPr>
          <p:cNvPicPr>
            <a:picLocks/>
          </p:cNvPicPr>
          <p:nvPr/>
        </p:nvPicPr>
        <p:blipFill>
          <a:blip r:embed="rId5"/>
          <a:srcRect/>
          <a:stretch>
            <a:fillRect/>
          </a:stretch>
        </p:blipFill>
        <p:spPr>
          <a:xfrm>
            <a:off x="6096000" y="1293152"/>
            <a:ext cx="3048000" cy="2286000"/>
          </a:xfrm>
          <a:prstGeom prst="rect">
            <a:avLst/>
          </a:prstGeom>
          <a:ln/>
        </p:spPr>
      </p:pic>
      <p:pic>
        <p:nvPicPr>
          <p:cNvPr id="24" name="image6.png">
            <a:extLst>
              <a:ext uri="{FF2B5EF4-FFF2-40B4-BE49-F238E27FC236}">
                <a16:creationId xmlns:a16="http://schemas.microsoft.com/office/drawing/2014/main" id="{090662C0-6AD7-4011-8E5D-710C9ED77D99}"/>
              </a:ext>
            </a:extLst>
          </p:cNvPr>
          <p:cNvPicPr/>
          <p:nvPr/>
        </p:nvPicPr>
        <p:blipFill>
          <a:blip r:embed="rId6"/>
          <a:srcRect/>
          <a:stretch>
            <a:fillRect/>
          </a:stretch>
        </p:blipFill>
        <p:spPr>
          <a:xfrm>
            <a:off x="6096000" y="4385504"/>
            <a:ext cx="3048000" cy="2286000"/>
          </a:xfrm>
          <a:prstGeom prst="rect">
            <a:avLst/>
          </a:prstGeom>
          <a:ln/>
        </p:spPr>
      </p:pic>
      <p:pic>
        <p:nvPicPr>
          <p:cNvPr id="25" name="image15.png">
            <a:extLst>
              <a:ext uri="{FF2B5EF4-FFF2-40B4-BE49-F238E27FC236}">
                <a16:creationId xmlns:a16="http://schemas.microsoft.com/office/drawing/2014/main" id="{CDC4670B-9A31-4708-94D0-24504F29A299}"/>
              </a:ext>
            </a:extLst>
          </p:cNvPr>
          <p:cNvPicPr/>
          <p:nvPr/>
        </p:nvPicPr>
        <p:blipFill>
          <a:blip r:embed="rId7"/>
          <a:srcRect/>
          <a:stretch>
            <a:fillRect/>
          </a:stretch>
        </p:blipFill>
        <p:spPr>
          <a:xfrm>
            <a:off x="3171644" y="1292482"/>
            <a:ext cx="3048000" cy="2286000"/>
          </a:xfrm>
          <a:prstGeom prst="rect">
            <a:avLst/>
          </a:prstGeom>
          <a:ln/>
        </p:spPr>
      </p:pic>
      <p:pic>
        <p:nvPicPr>
          <p:cNvPr id="26" name="image9.png">
            <a:extLst>
              <a:ext uri="{FF2B5EF4-FFF2-40B4-BE49-F238E27FC236}">
                <a16:creationId xmlns:a16="http://schemas.microsoft.com/office/drawing/2014/main" id="{E516F3FC-2613-4444-A9FB-95F8F24BA5B8}"/>
              </a:ext>
            </a:extLst>
          </p:cNvPr>
          <p:cNvPicPr/>
          <p:nvPr/>
        </p:nvPicPr>
        <p:blipFill>
          <a:blip r:embed="rId8"/>
          <a:srcRect/>
          <a:stretch>
            <a:fillRect/>
          </a:stretch>
        </p:blipFill>
        <p:spPr>
          <a:xfrm>
            <a:off x="3149772" y="4335321"/>
            <a:ext cx="3048000" cy="2286000"/>
          </a:xfrm>
          <a:prstGeom prst="rect">
            <a:avLst/>
          </a:prstGeom>
          <a:ln/>
        </p:spPr>
      </p:pic>
    </p:spTree>
    <p:extLst>
      <p:ext uri="{BB962C8B-B14F-4D97-AF65-F5344CB8AC3E}">
        <p14:creationId xmlns:p14="http://schemas.microsoft.com/office/powerpoint/2010/main" val="61148949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3658367" y="433241"/>
            <a:ext cx="2153154" cy="584775"/>
          </a:xfrm>
          <a:prstGeom prst="rect">
            <a:avLst/>
          </a:prstGeom>
          <a:noFill/>
        </p:spPr>
        <p:txBody>
          <a:bodyPr wrap="none" rtlCol="0">
            <a:spAutoFit/>
          </a:bodyPr>
          <a:lstStyle/>
          <a:p>
            <a:r>
              <a:rPr lang="en-US" sz="3200" b="1" dirty="0">
                <a:solidFill>
                  <a:schemeClr val="bg1">
                    <a:lumMod val="95000"/>
                  </a:schemeClr>
                </a:solidFill>
                <a:latin typeface="Garamond" panose="02020404030301010803" pitchFamily="18" charset="0"/>
                <a:cs typeface="Arial" panose="020B0604020202020204" pitchFamily="34" charset="0"/>
              </a:rPr>
              <a:t>Conclusion</a:t>
            </a:r>
            <a:endParaRPr lang="en-US" sz="3200" b="1" dirty="0">
              <a:solidFill>
                <a:schemeClr val="bg1">
                  <a:lumMod val="95000"/>
                </a:schemeClr>
              </a:solidFill>
              <a:latin typeface="Garamond" panose="02020404030301010803" pitchFamily="18" charset="0"/>
            </a:endParaRPr>
          </a:p>
        </p:txBody>
      </p:sp>
      <p:sp>
        <p:nvSpPr>
          <p:cNvPr id="3" name="Rectangle 2">
            <a:extLst>
              <a:ext uri="{FF2B5EF4-FFF2-40B4-BE49-F238E27FC236}">
                <a16:creationId xmlns:a16="http://schemas.microsoft.com/office/drawing/2014/main" id="{0548F7A2-BC86-4D6F-BB78-D2E02FC3618B}"/>
              </a:ext>
            </a:extLst>
          </p:cNvPr>
          <p:cNvSpPr/>
          <p:nvPr/>
        </p:nvSpPr>
        <p:spPr>
          <a:xfrm>
            <a:off x="827202" y="1762168"/>
            <a:ext cx="7489596" cy="3570208"/>
          </a:xfrm>
          <a:prstGeom prst="rect">
            <a:avLst/>
          </a:prstGeom>
        </p:spPr>
        <p:txBody>
          <a:bodyPr wrap="square">
            <a:spAutoFit/>
          </a:bodyPr>
          <a:lstStyle/>
          <a:p>
            <a:pPr marL="342900" indent="-342900" algn="just">
              <a:spcAft>
                <a:spcPts val="600"/>
              </a:spcAft>
              <a:buFont typeface="Arial" panose="020B0604020202020204" pitchFamily="34" charset="0"/>
              <a:buChar char="•"/>
            </a:pPr>
            <a:r>
              <a:rPr lang="en-US" sz="2400" dirty="0">
                <a:ea typeface="Times New Roman" panose="02020603050405020304" pitchFamily="18" charset="0"/>
              </a:rPr>
              <a:t>Our GRU RNN model has demonstrated that combining NLP techniques and machine learning algorithms could effectively predict the 30-days unplanned hospital readmission using unstructured free-text data. </a:t>
            </a:r>
          </a:p>
          <a:p>
            <a:pPr marL="342900" indent="-342900" algn="just">
              <a:spcAft>
                <a:spcPts val="600"/>
              </a:spcAft>
              <a:buFont typeface="Arial" panose="020B0604020202020204" pitchFamily="34" charset="0"/>
              <a:buChar char="•"/>
            </a:pPr>
            <a:endParaRPr lang="en-US" sz="2400" dirty="0">
              <a:ea typeface="Times New Roman" panose="02020603050405020304" pitchFamily="18" charset="0"/>
            </a:endParaRPr>
          </a:p>
          <a:p>
            <a:pPr marL="342900" indent="-342900" algn="just">
              <a:spcAft>
                <a:spcPts val="600"/>
              </a:spcAft>
              <a:buFont typeface="Arial" panose="020B0604020202020204" pitchFamily="34" charset="0"/>
              <a:buChar char="•"/>
            </a:pPr>
            <a:r>
              <a:rPr lang="en-US" sz="2400" dirty="0">
                <a:ea typeface="Times New Roman" panose="02020603050405020304" pitchFamily="18" charset="0"/>
              </a:rPr>
              <a:t>And there are lots of rooms to improve the prediction accuracy using cutting-edge NLP embedding methods with ensemble different deep learning models, which will be the primary object of our future work.</a:t>
            </a:r>
          </a:p>
        </p:txBody>
      </p:sp>
    </p:spTree>
    <p:extLst>
      <p:ext uri="{BB962C8B-B14F-4D97-AF65-F5344CB8AC3E}">
        <p14:creationId xmlns:p14="http://schemas.microsoft.com/office/powerpoint/2010/main" val="213265332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3658367" y="433241"/>
            <a:ext cx="2095445" cy="584775"/>
          </a:xfrm>
          <a:prstGeom prst="rect">
            <a:avLst/>
          </a:prstGeom>
          <a:noFill/>
        </p:spPr>
        <p:txBody>
          <a:bodyPr wrap="none" rtlCol="0">
            <a:spAutoFit/>
          </a:bodyPr>
          <a:lstStyle/>
          <a:p>
            <a:r>
              <a:rPr lang="en-US" sz="3200" b="1" dirty="0">
                <a:solidFill>
                  <a:schemeClr val="bg1">
                    <a:lumMod val="95000"/>
                  </a:schemeClr>
                </a:solidFill>
                <a:latin typeface="Garamond" panose="02020404030301010803" pitchFamily="18" charset="0"/>
                <a:cs typeface="Arial" panose="020B0604020202020204" pitchFamily="34" charset="0"/>
              </a:rPr>
              <a:t>References</a:t>
            </a:r>
            <a:endParaRPr lang="en-US" sz="3200" b="1" dirty="0">
              <a:solidFill>
                <a:schemeClr val="bg1">
                  <a:lumMod val="95000"/>
                </a:schemeClr>
              </a:solidFill>
              <a:latin typeface="Garamond" panose="02020404030301010803" pitchFamily="18" charset="0"/>
            </a:endParaRPr>
          </a:p>
        </p:txBody>
      </p:sp>
      <p:sp>
        <p:nvSpPr>
          <p:cNvPr id="2" name="Rectangle 1">
            <a:extLst>
              <a:ext uri="{FF2B5EF4-FFF2-40B4-BE49-F238E27FC236}">
                <a16:creationId xmlns:a16="http://schemas.microsoft.com/office/drawing/2014/main" id="{E188327E-36D5-4EA9-8C18-21121D85C4E0}"/>
              </a:ext>
            </a:extLst>
          </p:cNvPr>
          <p:cNvSpPr/>
          <p:nvPr/>
        </p:nvSpPr>
        <p:spPr>
          <a:xfrm>
            <a:off x="108408" y="1538963"/>
            <a:ext cx="8927184" cy="4524315"/>
          </a:xfrm>
          <a:prstGeom prst="rect">
            <a:avLst/>
          </a:prstGeom>
        </p:spPr>
        <p:txBody>
          <a:bodyPr wrap="square">
            <a:spAutoFit/>
          </a:bodyPr>
          <a:lstStyle/>
          <a:p>
            <a:pPr marL="342900" marR="0" lvl="0" indent="-342900" algn="just">
              <a:spcBef>
                <a:spcPts val="0"/>
              </a:spcBef>
              <a:spcAft>
                <a:spcPts val="0"/>
              </a:spcAft>
              <a:buFont typeface="+mj-lt"/>
              <a:buAutoNum type="arabicPeriod"/>
              <a:tabLst>
                <a:tab pos="228600" algn="l"/>
              </a:tabLst>
            </a:pPr>
            <a:r>
              <a:rPr lang="en-US" sz="1200" dirty="0" err="1">
                <a:ea typeface="Times New Roman" panose="02020603050405020304" pitchFamily="18" charset="0"/>
                <a:cs typeface="Times New Roman" panose="02020603050405020304" pitchFamily="18" charset="0"/>
              </a:rPr>
              <a:t>lvennan</a:t>
            </a:r>
            <a:r>
              <a:rPr lang="en-US" sz="1200" dirty="0">
                <a:ea typeface="Times New Roman" panose="02020603050405020304" pitchFamily="18" charset="0"/>
                <a:cs typeface="Times New Roman" panose="02020603050405020304" pitchFamily="18" charset="0"/>
              </a:rPr>
              <a:t> CK, </a:t>
            </a:r>
            <a:r>
              <a:rPr lang="en-US" sz="1200" dirty="0" err="1">
                <a:ea typeface="Times New Roman" panose="02020603050405020304" pitchFamily="18" charset="0"/>
                <a:cs typeface="Times New Roman" panose="02020603050405020304" pitchFamily="18" charset="0"/>
              </a:rPr>
              <a:t>Eapen</a:t>
            </a:r>
            <a:r>
              <a:rPr lang="en-US" sz="1200" dirty="0">
                <a:ea typeface="Times New Roman" panose="02020603050405020304" pitchFamily="18" charset="0"/>
                <a:cs typeface="Times New Roman" panose="02020603050405020304" pitchFamily="18" charset="0"/>
              </a:rPr>
              <a:t> ZJ and Allen LA. “Hospital readmissions reduction program”. Circulation. 2015;131:1796-1803.</a:t>
            </a:r>
          </a:p>
          <a:p>
            <a:pPr marL="342900" marR="0" lvl="0" indent="-342900" algn="just">
              <a:spcBef>
                <a:spcPts val="0"/>
              </a:spcBef>
              <a:spcAft>
                <a:spcPts val="0"/>
              </a:spcAft>
              <a:buFont typeface="+mj-lt"/>
              <a:buAutoNum type="arabicPeriod"/>
              <a:tabLst>
                <a:tab pos="228600" algn="l"/>
              </a:tabLst>
            </a:pPr>
            <a:r>
              <a:rPr lang="en-US" sz="1200" dirty="0">
                <a:ea typeface="Times New Roman" panose="02020603050405020304" pitchFamily="18" charset="0"/>
                <a:cs typeface="Times New Roman" panose="02020603050405020304" pitchFamily="18" charset="0"/>
              </a:rPr>
              <a:t>Shadmi E, Flaks-</a:t>
            </a:r>
            <a:r>
              <a:rPr lang="en-US" sz="1200" dirty="0" err="1">
                <a:ea typeface="Times New Roman" panose="02020603050405020304" pitchFamily="18" charset="0"/>
                <a:cs typeface="Times New Roman" panose="02020603050405020304" pitchFamily="18" charset="0"/>
              </a:rPr>
              <a:t>Manov</a:t>
            </a:r>
            <a:r>
              <a:rPr lang="en-US" sz="1200" dirty="0">
                <a:ea typeface="Times New Roman" panose="02020603050405020304" pitchFamily="18" charset="0"/>
                <a:cs typeface="Times New Roman" panose="02020603050405020304" pitchFamily="18" charset="0"/>
              </a:rPr>
              <a:t> N, </a:t>
            </a:r>
            <a:r>
              <a:rPr lang="en-US" sz="1200" dirty="0" err="1">
                <a:ea typeface="Times New Roman" panose="02020603050405020304" pitchFamily="18" charset="0"/>
                <a:cs typeface="Times New Roman" panose="02020603050405020304" pitchFamily="18" charset="0"/>
              </a:rPr>
              <a:t>Hoshen</a:t>
            </a:r>
            <a:r>
              <a:rPr lang="en-US" sz="1200" dirty="0">
                <a:ea typeface="Times New Roman" panose="02020603050405020304" pitchFamily="18" charset="0"/>
                <a:cs typeface="Times New Roman" panose="02020603050405020304" pitchFamily="18" charset="0"/>
              </a:rPr>
              <a:t> M, Goldman O, </a:t>
            </a:r>
            <a:r>
              <a:rPr lang="en-US" sz="1200" dirty="0" err="1">
                <a:ea typeface="Times New Roman" panose="02020603050405020304" pitchFamily="18" charset="0"/>
                <a:cs typeface="Times New Roman" panose="02020603050405020304" pitchFamily="18" charset="0"/>
              </a:rPr>
              <a:t>Bitterman</a:t>
            </a:r>
            <a:r>
              <a:rPr lang="en-US" sz="1200" dirty="0">
                <a:ea typeface="Times New Roman" panose="02020603050405020304" pitchFamily="18" charset="0"/>
                <a:cs typeface="Times New Roman" panose="02020603050405020304" pitchFamily="18" charset="0"/>
              </a:rPr>
              <a:t> H, </a:t>
            </a:r>
            <a:r>
              <a:rPr lang="en-US" sz="1200" dirty="0" err="1">
                <a:ea typeface="Times New Roman" panose="02020603050405020304" pitchFamily="18" charset="0"/>
                <a:cs typeface="Times New Roman" panose="02020603050405020304" pitchFamily="18" charset="0"/>
              </a:rPr>
              <a:t>Balicer</a:t>
            </a:r>
            <a:r>
              <a:rPr lang="en-US" sz="1200" dirty="0">
                <a:ea typeface="Times New Roman" panose="02020603050405020304" pitchFamily="18" charset="0"/>
                <a:cs typeface="Times New Roman" panose="02020603050405020304" pitchFamily="18" charset="0"/>
              </a:rPr>
              <a:t> RD. “Predicting 30-days readmissions with preadmission electronic health record data”. Med Care. 2015 Mar;53(3):283-9.</a:t>
            </a:r>
          </a:p>
          <a:p>
            <a:pPr marL="342900" marR="0" lvl="0" indent="-342900" algn="just">
              <a:spcBef>
                <a:spcPts val="0"/>
              </a:spcBef>
              <a:spcAft>
                <a:spcPts val="0"/>
              </a:spcAft>
              <a:buFont typeface="+mj-lt"/>
              <a:buAutoNum type="arabicPeriod"/>
              <a:tabLst>
                <a:tab pos="228600" algn="l"/>
              </a:tabLst>
            </a:pPr>
            <a:r>
              <a:rPr lang="en-US" sz="1200" dirty="0">
                <a:ea typeface="Times New Roman" panose="02020603050405020304" pitchFamily="18" charset="0"/>
                <a:cs typeface="Times New Roman" panose="02020603050405020304" pitchFamily="18" charset="0"/>
              </a:rPr>
              <a:t>Nguyen OK, </a:t>
            </a:r>
            <a:r>
              <a:rPr lang="en-US" sz="1200" dirty="0" err="1">
                <a:ea typeface="Times New Roman" panose="02020603050405020304" pitchFamily="18" charset="0"/>
                <a:cs typeface="Times New Roman" panose="02020603050405020304" pitchFamily="18" charset="0"/>
              </a:rPr>
              <a:t>Makam</a:t>
            </a:r>
            <a:r>
              <a:rPr lang="en-US" sz="1200" dirty="0">
                <a:ea typeface="Times New Roman" panose="02020603050405020304" pitchFamily="18" charset="0"/>
                <a:cs typeface="Times New Roman" panose="02020603050405020304" pitchFamily="18" charset="0"/>
              </a:rPr>
              <a:t> AN, Clark C, Zhang S, </a:t>
            </a:r>
            <a:r>
              <a:rPr lang="en-US" sz="1200" dirty="0" err="1">
                <a:ea typeface="Times New Roman" panose="02020603050405020304" pitchFamily="18" charset="0"/>
                <a:cs typeface="Times New Roman" panose="02020603050405020304" pitchFamily="18" charset="0"/>
              </a:rPr>
              <a:t>Xie</a:t>
            </a:r>
            <a:r>
              <a:rPr lang="en-US" sz="1200" dirty="0">
                <a:ea typeface="Times New Roman" panose="02020603050405020304" pitchFamily="18" charset="0"/>
                <a:cs typeface="Times New Roman" panose="02020603050405020304" pitchFamily="18" charset="0"/>
              </a:rPr>
              <a:t> B, Velasco F, </a:t>
            </a:r>
            <a:r>
              <a:rPr lang="en-US" sz="1200" dirty="0" err="1">
                <a:ea typeface="Times New Roman" panose="02020603050405020304" pitchFamily="18" charset="0"/>
                <a:cs typeface="Times New Roman" panose="02020603050405020304" pitchFamily="18" charset="0"/>
              </a:rPr>
              <a:t>Amarasingham</a:t>
            </a:r>
            <a:r>
              <a:rPr lang="en-US" sz="1200" dirty="0">
                <a:ea typeface="Times New Roman" panose="02020603050405020304" pitchFamily="18" charset="0"/>
                <a:cs typeface="Times New Roman" panose="02020603050405020304" pitchFamily="18" charset="0"/>
              </a:rPr>
              <a:t> R, Halm EA. “Predicting all-cause readmissions using electronic health record data from the entire hospitalization: Model development and comparison”. J Hosp Med. 2016 Jul;11(7):473-80.</a:t>
            </a:r>
          </a:p>
          <a:p>
            <a:pPr marL="342900" marR="0" lvl="0" indent="-342900" algn="just">
              <a:spcBef>
                <a:spcPts val="0"/>
              </a:spcBef>
              <a:spcAft>
                <a:spcPts val="0"/>
              </a:spcAft>
              <a:buFont typeface="+mj-lt"/>
              <a:buAutoNum type="arabicPeriod"/>
              <a:tabLst>
                <a:tab pos="228600" algn="l"/>
              </a:tabLst>
            </a:pPr>
            <a:r>
              <a:rPr lang="en-US" sz="1200" dirty="0">
                <a:ea typeface="Times New Roman" panose="02020603050405020304" pitchFamily="18" charset="0"/>
                <a:cs typeface="Times New Roman" panose="02020603050405020304" pitchFamily="18" charset="0"/>
              </a:rPr>
              <a:t>Baillie CA, </a:t>
            </a:r>
            <a:r>
              <a:rPr lang="en-US" sz="1200" dirty="0" err="1">
                <a:ea typeface="Times New Roman" panose="02020603050405020304" pitchFamily="18" charset="0"/>
                <a:cs typeface="Times New Roman" panose="02020603050405020304" pitchFamily="18" charset="0"/>
              </a:rPr>
              <a:t>VanZandbergen</a:t>
            </a:r>
            <a:r>
              <a:rPr lang="en-US" sz="1200" dirty="0">
                <a:ea typeface="Times New Roman" panose="02020603050405020304" pitchFamily="18" charset="0"/>
                <a:cs typeface="Times New Roman" panose="02020603050405020304" pitchFamily="18" charset="0"/>
              </a:rPr>
              <a:t> C, Tait G, </a:t>
            </a:r>
            <a:r>
              <a:rPr lang="en-US" sz="1200" dirty="0" err="1">
                <a:ea typeface="Times New Roman" panose="02020603050405020304" pitchFamily="18" charset="0"/>
                <a:cs typeface="Times New Roman" panose="02020603050405020304" pitchFamily="18" charset="0"/>
              </a:rPr>
              <a:t>Hanish</a:t>
            </a:r>
            <a:r>
              <a:rPr lang="en-US" sz="1200" dirty="0">
                <a:ea typeface="Times New Roman" panose="02020603050405020304" pitchFamily="18" charset="0"/>
                <a:cs typeface="Times New Roman" panose="02020603050405020304" pitchFamily="18" charset="0"/>
              </a:rPr>
              <a:t> A, Leas B, French B, Hanson CW, </a:t>
            </a:r>
            <a:r>
              <a:rPr lang="en-US" sz="1200" dirty="0" err="1">
                <a:ea typeface="Times New Roman" panose="02020603050405020304" pitchFamily="18" charset="0"/>
                <a:cs typeface="Times New Roman" panose="02020603050405020304" pitchFamily="18" charset="0"/>
              </a:rPr>
              <a:t>Behta</a:t>
            </a:r>
            <a:r>
              <a:rPr lang="en-US" sz="1200" dirty="0">
                <a:ea typeface="Times New Roman" panose="02020603050405020304" pitchFamily="18" charset="0"/>
                <a:cs typeface="Times New Roman" panose="02020603050405020304" pitchFamily="18" charset="0"/>
              </a:rPr>
              <a:t> M, </a:t>
            </a:r>
            <a:r>
              <a:rPr lang="en-US" sz="1200" dirty="0" err="1">
                <a:ea typeface="Times New Roman" panose="02020603050405020304" pitchFamily="18" charset="0"/>
                <a:cs typeface="Times New Roman" panose="02020603050405020304" pitchFamily="18" charset="0"/>
              </a:rPr>
              <a:t>Umscheid</a:t>
            </a:r>
            <a:r>
              <a:rPr lang="en-US" sz="1200" dirty="0">
                <a:ea typeface="Times New Roman" panose="02020603050405020304" pitchFamily="18" charset="0"/>
                <a:cs typeface="Times New Roman" panose="02020603050405020304" pitchFamily="18" charset="0"/>
              </a:rPr>
              <a:t> CA. “The readmission risk flag: using the electronic health record to automatically identify patients at risk for 30-days readmission”. J Hosp Med. 2013 Dec;8(12):689-95.</a:t>
            </a:r>
          </a:p>
          <a:p>
            <a:pPr marL="342900" marR="0" lvl="0" indent="-342900" algn="just">
              <a:spcBef>
                <a:spcPts val="0"/>
              </a:spcBef>
              <a:spcAft>
                <a:spcPts val="0"/>
              </a:spcAft>
              <a:buFont typeface="+mj-lt"/>
              <a:buAutoNum type="arabicPeriod"/>
              <a:tabLst>
                <a:tab pos="228600" algn="l"/>
              </a:tabLst>
            </a:pPr>
            <a:r>
              <a:rPr lang="en-US" sz="1200" dirty="0">
                <a:ea typeface="Times New Roman" panose="02020603050405020304" pitchFamily="18" charset="0"/>
                <a:cs typeface="Times New Roman" panose="02020603050405020304" pitchFamily="18" charset="0"/>
              </a:rPr>
              <a:t>Hebert C, </a:t>
            </a:r>
            <a:r>
              <a:rPr lang="en-US" sz="1200" dirty="0" err="1">
                <a:ea typeface="Times New Roman" panose="02020603050405020304" pitchFamily="18" charset="0"/>
                <a:cs typeface="Times New Roman" panose="02020603050405020304" pitchFamily="18" charset="0"/>
              </a:rPr>
              <a:t>Shivade</a:t>
            </a:r>
            <a:r>
              <a:rPr lang="en-US" sz="1200" dirty="0">
                <a:ea typeface="Times New Roman" panose="02020603050405020304" pitchFamily="18" charset="0"/>
                <a:cs typeface="Times New Roman" panose="02020603050405020304" pitchFamily="18" charset="0"/>
              </a:rPr>
              <a:t> C, Foraker R, Wasserman J, Roth C, </a:t>
            </a:r>
            <a:r>
              <a:rPr lang="en-US" sz="1200" dirty="0" err="1">
                <a:ea typeface="Times New Roman" panose="02020603050405020304" pitchFamily="18" charset="0"/>
                <a:cs typeface="Times New Roman" panose="02020603050405020304" pitchFamily="18" charset="0"/>
              </a:rPr>
              <a:t>Mekhjian</a:t>
            </a:r>
            <a:r>
              <a:rPr lang="en-US" sz="1200" dirty="0">
                <a:ea typeface="Times New Roman" panose="02020603050405020304" pitchFamily="18" charset="0"/>
                <a:cs typeface="Times New Roman" panose="02020603050405020304" pitchFamily="18" charset="0"/>
              </a:rPr>
              <a:t> H, </a:t>
            </a:r>
            <a:r>
              <a:rPr lang="en-US" sz="1200" dirty="0" err="1">
                <a:ea typeface="Times New Roman" panose="02020603050405020304" pitchFamily="18" charset="0"/>
                <a:cs typeface="Times New Roman" panose="02020603050405020304" pitchFamily="18" charset="0"/>
              </a:rPr>
              <a:t>Lemeshow</a:t>
            </a:r>
            <a:r>
              <a:rPr lang="en-US" sz="1200" dirty="0">
                <a:ea typeface="Times New Roman" panose="02020603050405020304" pitchFamily="18" charset="0"/>
                <a:cs typeface="Times New Roman" panose="02020603050405020304" pitchFamily="18" charset="0"/>
              </a:rPr>
              <a:t> S, </a:t>
            </a:r>
            <a:r>
              <a:rPr lang="en-US" sz="1200" dirty="0" err="1">
                <a:ea typeface="Times New Roman" panose="02020603050405020304" pitchFamily="18" charset="0"/>
                <a:cs typeface="Times New Roman" panose="02020603050405020304" pitchFamily="18" charset="0"/>
              </a:rPr>
              <a:t>Embi</a:t>
            </a:r>
            <a:r>
              <a:rPr lang="en-US" sz="1200" dirty="0">
                <a:ea typeface="Times New Roman" panose="02020603050405020304" pitchFamily="18" charset="0"/>
                <a:cs typeface="Times New Roman" panose="02020603050405020304" pitchFamily="18" charset="0"/>
              </a:rPr>
              <a:t> P. “Diagnosis-specific readmission risk prediction using electronic health data: a retrospective cohort study”. BMC Med Inform </a:t>
            </a:r>
            <a:r>
              <a:rPr lang="en-US" sz="1200" dirty="0" err="1">
                <a:ea typeface="Times New Roman" panose="02020603050405020304" pitchFamily="18" charset="0"/>
                <a:cs typeface="Times New Roman" panose="02020603050405020304" pitchFamily="18" charset="0"/>
              </a:rPr>
              <a:t>Decis</a:t>
            </a: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Mak</a:t>
            </a:r>
            <a:r>
              <a:rPr lang="en-US" sz="1200" dirty="0">
                <a:ea typeface="Times New Roman" panose="02020603050405020304" pitchFamily="18" charset="0"/>
                <a:cs typeface="Times New Roman" panose="02020603050405020304" pitchFamily="18" charset="0"/>
              </a:rPr>
              <a:t>. 2014 Aug 4;14:65.</a:t>
            </a:r>
          </a:p>
          <a:p>
            <a:pPr marL="342900" marR="0" lvl="0" indent="-342900" algn="just">
              <a:spcBef>
                <a:spcPts val="0"/>
              </a:spcBef>
              <a:spcAft>
                <a:spcPts val="0"/>
              </a:spcAft>
              <a:buFont typeface="+mj-lt"/>
              <a:buAutoNum type="arabicPeriod"/>
              <a:tabLst>
                <a:tab pos="228600" algn="l"/>
              </a:tabLst>
            </a:pPr>
            <a:r>
              <a:rPr lang="en-US" sz="1200" dirty="0" err="1">
                <a:ea typeface="Times New Roman" panose="02020603050405020304" pitchFamily="18" charset="0"/>
                <a:cs typeface="Times New Roman" panose="02020603050405020304" pitchFamily="18" charset="0"/>
              </a:rPr>
              <a:t>Cholleti</a:t>
            </a:r>
            <a:r>
              <a:rPr lang="en-US" sz="1200" dirty="0">
                <a:ea typeface="Times New Roman" panose="02020603050405020304" pitchFamily="18" charset="0"/>
                <a:cs typeface="Times New Roman" panose="02020603050405020304" pitchFamily="18" charset="0"/>
              </a:rPr>
              <a:t> S, Post A, Gao J, Lin X, Bornstein W, Cantrell D, </a:t>
            </a:r>
            <a:r>
              <a:rPr lang="en-US" sz="1200" dirty="0" err="1">
                <a:ea typeface="Times New Roman" panose="02020603050405020304" pitchFamily="18" charset="0"/>
                <a:cs typeface="Times New Roman" panose="02020603050405020304" pitchFamily="18" charset="0"/>
              </a:rPr>
              <a:t>Saltz</a:t>
            </a:r>
            <a:r>
              <a:rPr lang="en-US" sz="1200" dirty="0">
                <a:ea typeface="Times New Roman" panose="02020603050405020304" pitchFamily="18" charset="0"/>
                <a:cs typeface="Times New Roman" panose="02020603050405020304" pitchFamily="18" charset="0"/>
              </a:rPr>
              <a:t> J. “Leveraging derived data elements in data analytic models for understanding and predicting hospital readmissions”. AMIA </a:t>
            </a:r>
            <a:r>
              <a:rPr lang="en-US" sz="1200" dirty="0" err="1">
                <a:ea typeface="Times New Roman" panose="02020603050405020304" pitchFamily="18" charset="0"/>
                <a:cs typeface="Times New Roman" panose="02020603050405020304" pitchFamily="18" charset="0"/>
              </a:rPr>
              <a:t>Annu</a:t>
            </a: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Symp</a:t>
            </a:r>
            <a:r>
              <a:rPr lang="en-US" sz="1200" dirty="0">
                <a:ea typeface="Times New Roman" panose="02020603050405020304" pitchFamily="18" charset="0"/>
                <a:cs typeface="Times New Roman" panose="02020603050405020304" pitchFamily="18" charset="0"/>
              </a:rPr>
              <a:t> Proc. 2012;2012:103-11.</a:t>
            </a:r>
          </a:p>
          <a:p>
            <a:pPr marL="342900" marR="0" lvl="0" indent="-342900" algn="just">
              <a:spcBef>
                <a:spcPts val="0"/>
              </a:spcBef>
              <a:spcAft>
                <a:spcPts val="0"/>
              </a:spcAft>
              <a:buFont typeface="+mj-lt"/>
              <a:buAutoNum type="arabicPeriod"/>
              <a:tabLst>
                <a:tab pos="228600" algn="l"/>
              </a:tabLst>
            </a:pPr>
            <a:r>
              <a:rPr lang="en-US" sz="1200" dirty="0">
                <a:ea typeface="Times New Roman" panose="02020603050405020304" pitchFamily="18" charset="0"/>
                <a:cs typeface="Times New Roman" panose="02020603050405020304" pitchFamily="18" charset="0"/>
              </a:rPr>
              <a:t>Cai X, Perez-Concha O, </a:t>
            </a:r>
            <a:r>
              <a:rPr lang="en-US" sz="1200" dirty="0" err="1">
                <a:ea typeface="Times New Roman" panose="02020603050405020304" pitchFamily="18" charset="0"/>
                <a:cs typeface="Times New Roman" panose="02020603050405020304" pitchFamily="18" charset="0"/>
              </a:rPr>
              <a:t>Coiera</a:t>
            </a:r>
            <a:r>
              <a:rPr lang="en-US" sz="1200" dirty="0">
                <a:ea typeface="Times New Roman" panose="02020603050405020304" pitchFamily="18" charset="0"/>
                <a:cs typeface="Times New Roman" panose="02020603050405020304" pitchFamily="18" charset="0"/>
              </a:rPr>
              <a:t> E, Martin-Sanchez F, Day R, </a:t>
            </a:r>
            <a:r>
              <a:rPr lang="en-US" sz="1200" dirty="0" err="1">
                <a:ea typeface="Times New Roman" panose="02020603050405020304" pitchFamily="18" charset="0"/>
                <a:cs typeface="Times New Roman" panose="02020603050405020304" pitchFamily="18" charset="0"/>
              </a:rPr>
              <a:t>Roffe</a:t>
            </a:r>
            <a:r>
              <a:rPr lang="en-US" sz="1200" dirty="0">
                <a:ea typeface="Times New Roman" panose="02020603050405020304" pitchFamily="18" charset="0"/>
                <a:cs typeface="Times New Roman" panose="02020603050405020304" pitchFamily="18" charset="0"/>
              </a:rPr>
              <a:t> D, Gallego B. “Real-time prediction of mortality, readmission, and length of stay using electronic health record data”. J Am Med Inform Assoc. 2016 May;23(3):553-61.</a:t>
            </a:r>
          </a:p>
          <a:p>
            <a:pPr marL="342900" marR="0" lvl="0" indent="-342900" algn="just">
              <a:spcBef>
                <a:spcPts val="0"/>
              </a:spcBef>
              <a:spcAft>
                <a:spcPts val="0"/>
              </a:spcAft>
              <a:buFont typeface="+mj-lt"/>
              <a:buAutoNum type="arabicPeriod"/>
              <a:tabLst>
                <a:tab pos="228600" algn="l"/>
              </a:tabLst>
            </a:pPr>
            <a:r>
              <a:rPr lang="en-US" sz="1200" dirty="0" err="1">
                <a:ea typeface="Times New Roman" panose="02020603050405020304" pitchFamily="18" charset="0"/>
                <a:cs typeface="Times New Roman" panose="02020603050405020304" pitchFamily="18" charset="0"/>
              </a:rPr>
              <a:t>Rumshisky</a:t>
            </a:r>
            <a:r>
              <a:rPr lang="en-US" sz="1200" dirty="0">
                <a:ea typeface="Times New Roman" panose="02020603050405020304" pitchFamily="18" charset="0"/>
                <a:cs typeface="Times New Roman" panose="02020603050405020304" pitchFamily="18" charset="0"/>
              </a:rPr>
              <a:t> A, </a:t>
            </a:r>
            <a:r>
              <a:rPr lang="en-US" sz="1200" dirty="0" err="1">
                <a:ea typeface="Times New Roman" panose="02020603050405020304" pitchFamily="18" charset="0"/>
                <a:cs typeface="Times New Roman" panose="02020603050405020304" pitchFamily="18" charset="0"/>
              </a:rPr>
              <a:t>Ghassemi</a:t>
            </a:r>
            <a:r>
              <a:rPr lang="en-US" sz="1200" dirty="0">
                <a:ea typeface="Times New Roman" panose="02020603050405020304" pitchFamily="18" charset="0"/>
                <a:cs typeface="Times New Roman" panose="02020603050405020304" pitchFamily="18" charset="0"/>
              </a:rPr>
              <a:t> M, Naumann T, </a:t>
            </a:r>
            <a:r>
              <a:rPr lang="en-US" sz="1200" dirty="0" err="1">
                <a:ea typeface="Times New Roman" panose="02020603050405020304" pitchFamily="18" charset="0"/>
                <a:cs typeface="Times New Roman" panose="02020603050405020304" pitchFamily="18" charset="0"/>
              </a:rPr>
              <a:t>Szolovits</a:t>
            </a:r>
            <a:r>
              <a:rPr lang="en-US" sz="1200" dirty="0">
                <a:ea typeface="Times New Roman" panose="02020603050405020304" pitchFamily="18" charset="0"/>
                <a:cs typeface="Times New Roman" panose="02020603050405020304" pitchFamily="18" charset="0"/>
              </a:rPr>
              <a:t> P, Castro VM, McCoy TH, Perlis RH. “Predicting early psychiatric readmission with natural language processing of narrative discharge summaries”. </a:t>
            </a:r>
            <a:r>
              <a:rPr lang="en-US" sz="1200" dirty="0" err="1">
                <a:ea typeface="Times New Roman" panose="02020603050405020304" pitchFamily="18" charset="0"/>
                <a:cs typeface="Times New Roman" panose="02020603050405020304" pitchFamily="18" charset="0"/>
              </a:rPr>
              <a:t>Transl</a:t>
            </a:r>
            <a:r>
              <a:rPr lang="en-US" sz="1200" dirty="0">
                <a:ea typeface="Times New Roman" panose="02020603050405020304" pitchFamily="18" charset="0"/>
                <a:cs typeface="Times New Roman" panose="02020603050405020304" pitchFamily="18" charset="0"/>
              </a:rPr>
              <a:t> Psychiatry. 2016 Oct 18;6(10):e921.</a:t>
            </a:r>
          </a:p>
          <a:p>
            <a:pPr marL="342900" marR="0" lvl="0" indent="-342900" algn="just">
              <a:spcBef>
                <a:spcPts val="0"/>
              </a:spcBef>
              <a:spcAft>
                <a:spcPts val="0"/>
              </a:spcAft>
              <a:buFont typeface="+mj-lt"/>
              <a:buAutoNum type="arabicPeriod"/>
              <a:tabLst>
                <a:tab pos="228600" algn="l"/>
              </a:tabLst>
            </a:pPr>
            <a:r>
              <a:rPr lang="en-US" sz="1200" dirty="0" err="1">
                <a:ea typeface="Times New Roman" panose="02020603050405020304" pitchFamily="18" charset="0"/>
                <a:cs typeface="Times New Roman" panose="02020603050405020304" pitchFamily="18" charset="0"/>
              </a:rPr>
              <a:t>Rajkomar</a:t>
            </a:r>
            <a:r>
              <a:rPr lang="en-US" sz="1200" dirty="0">
                <a:ea typeface="Times New Roman" panose="02020603050405020304" pitchFamily="18" charset="0"/>
                <a:cs typeface="Times New Roman" panose="02020603050405020304" pitchFamily="18" charset="0"/>
              </a:rPr>
              <a:t> A, Oren E, Chen K, Dai AM, </a:t>
            </a:r>
            <a:r>
              <a:rPr lang="en-US" sz="1200" dirty="0" err="1">
                <a:ea typeface="Times New Roman" panose="02020603050405020304" pitchFamily="18" charset="0"/>
                <a:cs typeface="Times New Roman" panose="02020603050405020304" pitchFamily="18" charset="0"/>
              </a:rPr>
              <a:t>Hajaj</a:t>
            </a:r>
            <a:r>
              <a:rPr lang="en-US" sz="1200" dirty="0">
                <a:ea typeface="Times New Roman" panose="02020603050405020304" pitchFamily="18" charset="0"/>
                <a:cs typeface="Times New Roman" panose="02020603050405020304" pitchFamily="18" charset="0"/>
              </a:rPr>
              <a:t> N, Hardt M, Liu PJ, Liu X, Marcus J, Sun M, Sundberg P, Yee H, Zhang K, Zhang Y, Flores G, Duggan GE, Irvine J, Le Q, </a:t>
            </a:r>
            <a:r>
              <a:rPr lang="en-US" sz="1200" dirty="0" err="1">
                <a:ea typeface="Times New Roman" panose="02020603050405020304" pitchFamily="18" charset="0"/>
                <a:cs typeface="Times New Roman" panose="02020603050405020304" pitchFamily="18" charset="0"/>
              </a:rPr>
              <a:t>Litsch</a:t>
            </a:r>
            <a:r>
              <a:rPr lang="en-US" sz="1200" dirty="0">
                <a:ea typeface="Times New Roman" panose="02020603050405020304" pitchFamily="18" charset="0"/>
                <a:cs typeface="Times New Roman" panose="02020603050405020304" pitchFamily="18" charset="0"/>
              </a:rPr>
              <a:t> K, </a:t>
            </a:r>
            <a:r>
              <a:rPr lang="en-US" sz="1200" dirty="0" err="1">
                <a:ea typeface="Times New Roman" panose="02020603050405020304" pitchFamily="18" charset="0"/>
                <a:cs typeface="Times New Roman" panose="02020603050405020304" pitchFamily="18" charset="0"/>
              </a:rPr>
              <a:t>Mossin</a:t>
            </a:r>
            <a:r>
              <a:rPr lang="en-US" sz="1200" dirty="0">
                <a:ea typeface="Times New Roman" panose="02020603050405020304" pitchFamily="18" charset="0"/>
                <a:cs typeface="Times New Roman" panose="02020603050405020304" pitchFamily="18" charset="0"/>
              </a:rPr>
              <a:t> A, </a:t>
            </a:r>
            <a:r>
              <a:rPr lang="en-US" sz="1200" dirty="0" err="1">
                <a:ea typeface="Times New Roman" panose="02020603050405020304" pitchFamily="18" charset="0"/>
                <a:cs typeface="Times New Roman" panose="02020603050405020304" pitchFamily="18" charset="0"/>
              </a:rPr>
              <a:t>Tansuwan</a:t>
            </a:r>
            <a:r>
              <a:rPr lang="en-US" sz="1200" dirty="0">
                <a:ea typeface="Times New Roman" panose="02020603050405020304" pitchFamily="18" charset="0"/>
                <a:cs typeface="Times New Roman" panose="02020603050405020304" pitchFamily="18" charset="0"/>
              </a:rPr>
              <a:t> J, Wang, Wexler J, Wilson J, Ludwig D, </a:t>
            </a:r>
            <a:r>
              <a:rPr lang="en-US" sz="1200" dirty="0" err="1">
                <a:ea typeface="Times New Roman" panose="02020603050405020304" pitchFamily="18" charset="0"/>
                <a:cs typeface="Times New Roman" panose="02020603050405020304" pitchFamily="18" charset="0"/>
              </a:rPr>
              <a:t>Volchenboum</a:t>
            </a:r>
            <a:r>
              <a:rPr lang="en-US" sz="1200" dirty="0">
                <a:ea typeface="Times New Roman" panose="02020603050405020304" pitchFamily="18" charset="0"/>
                <a:cs typeface="Times New Roman" panose="02020603050405020304" pitchFamily="18" charset="0"/>
              </a:rPr>
              <a:t> SL, Chou K, Pearson M, </a:t>
            </a:r>
            <a:r>
              <a:rPr lang="en-US" sz="1200" dirty="0" err="1">
                <a:ea typeface="Times New Roman" panose="02020603050405020304" pitchFamily="18" charset="0"/>
                <a:cs typeface="Times New Roman" panose="02020603050405020304" pitchFamily="18" charset="0"/>
              </a:rPr>
              <a:t>Madabushi</a:t>
            </a:r>
            <a:r>
              <a:rPr lang="en-US" sz="1200" dirty="0">
                <a:ea typeface="Times New Roman" panose="02020603050405020304" pitchFamily="18" charset="0"/>
                <a:cs typeface="Times New Roman" panose="02020603050405020304" pitchFamily="18" charset="0"/>
              </a:rPr>
              <a:t> S, Shah NH, Butte AJ, Howell MD, Cui C, </a:t>
            </a:r>
            <a:r>
              <a:rPr lang="en-US" sz="1200" dirty="0" err="1">
                <a:ea typeface="Times New Roman" panose="02020603050405020304" pitchFamily="18" charset="0"/>
                <a:cs typeface="Times New Roman" panose="02020603050405020304" pitchFamily="18" charset="0"/>
              </a:rPr>
              <a:t>Corrado</a:t>
            </a:r>
            <a:r>
              <a:rPr lang="en-US" sz="1200" dirty="0">
                <a:ea typeface="Times New Roman" panose="02020603050405020304" pitchFamily="18" charset="0"/>
                <a:cs typeface="Times New Roman" panose="02020603050405020304" pitchFamily="18" charset="0"/>
              </a:rPr>
              <a:t> GS, Dean J. "Scalable and accurate deep learning with electronic health records". NPJ Digit Med. 2018 May 8;1:18.</a:t>
            </a:r>
          </a:p>
          <a:p>
            <a:pPr marL="342900" marR="0" lvl="0" indent="-342900" algn="just">
              <a:spcBef>
                <a:spcPts val="0"/>
              </a:spcBef>
              <a:spcAft>
                <a:spcPts val="0"/>
              </a:spcAft>
              <a:buFont typeface="+mj-lt"/>
              <a:buAutoNum type="arabicPeriod"/>
              <a:tabLst>
                <a:tab pos="228600" algn="l"/>
              </a:tabLst>
            </a:pPr>
            <a:r>
              <a:rPr lang="en-US" sz="1200" dirty="0">
                <a:ea typeface="Times New Roman" panose="02020603050405020304" pitchFamily="18" charset="0"/>
                <a:cs typeface="Times New Roman" panose="02020603050405020304" pitchFamily="18" charset="0"/>
              </a:rPr>
              <a:t>Johnson AE, Pollard TJ, Shen L, Lehman LW, Feng M, </a:t>
            </a:r>
            <a:r>
              <a:rPr lang="en-US" sz="1200" dirty="0" err="1">
                <a:ea typeface="Times New Roman" panose="02020603050405020304" pitchFamily="18" charset="0"/>
                <a:cs typeface="Times New Roman" panose="02020603050405020304" pitchFamily="18" charset="0"/>
              </a:rPr>
              <a:t>Ghassemi</a:t>
            </a:r>
            <a:r>
              <a:rPr lang="en-US" sz="1200" dirty="0">
                <a:ea typeface="Times New Roman" panose="02020603050405020304" pitchFamily="18" charset="0"/>
                <a:cs typeface="Times New Roman" panose="02020603050405020304" pitchFamily="18" charset="0"/>
              </a:rPr>
              <a:t> M, Moody B, </a:t>
            </a:r>
            <a:r>
              <a:rPr lang="en-US" sz="1200" dirty="0" err="1">
                <a:ea typeface="Times New Roman" panose="02020603050405020304" pitchFamily="18" charset="0"/>
                <a:cs typeface="Times New Roman" panose="02020603050405020304" pitchFamily="18" charset="0"/>
              </a:rPr>
              <a:t>Szolovits</a:t>
            </a:r>
            <a:r>
              <a:rPr lang="en-US" sz="1200" dirty="0">
                <a:ea typeface="Times New Roman" panose="02020603050405020304" pitchFamily="18" charset="0"/>
                <a:cs typeface="Times New Roman" panose="02020603050405020304" pitchFamily="18" charset="0"/>
              </a:rPr>
              <a:t> P, </a:t>
            </a:r>
            <a:r>
              <a:rPr lang="en-US" sz="1200" dirty="0" err="1">
                <a:ea typeface="Times New Roman" panose="02020603050405020304" pitchFamily="18" charset="0"/>
                <a:cs typeface="Times New Roman" panose="02020603050405020304" pitchFamily="18" charset="0"/>
              </a:rPr>
              <a:t>Celi</a:t>
            </a:r>
            <a:r>
              <a:rPr lang="en-US" sz="1200" dirty="0">
                <a:ea typeface="Times New Roman" panose="02020603050405020304" pitchFamily="18" charset="0"/>
                <a:cs typeface="Times New Roman" panose="02020603050405020304" pitchFamily="18" charset="0"/>
              </a:rPr>
              <a:t> LA, Mark RG. "MIMIC-III, a freely accessible critical care database". Sci Data. 2016 May 24;3:160035.</a:t>
            </a:r>
          </a:p>
          <a:p>
            <a:pPr marL="342900" marR="0" lvl="0" indent="-342900" algn="just">
              <a:spcBef>
                <a:spcPts val="0"/>
              </a:spcBef>
              <a:spcAft>
                <a:spcPts val="0"/>
              </a:spcAft>
              <a:buFont typeface="+mj-lt"/>
              <a:buAutoNum type="arabicPeriod"/>
              <a:tabLst>
                <a:tab pos="228600" algn="l"/>
              </a:tabLst>
            </a:pPr>
            <a:r>
              <a:rPr lang="en-US" sz="1200" dirty="0">
                <a:ea typeface="Times New Roman" panose="02020603050405020304" pitchFamily="18" charset="0"/>
                <a:cs typeface="Times New Roman" panose="02020603050405020304" pitchFamily="18" charset="0"/>
              </a:rPr>
              <a:t>Matthew P, Mark N, Mohit I, Matt G, Christopher C, Kenton L, and Luke Z. “Deep contextualized word representations”. In Proceedings of the 2018 Conference of the North American Chapter of the Association for Computational Linguistics: Human Language Technologies, 2018, Volume 1 (Long Papers), pages 2227–2237, New Orleans, LA. </a:t>
            </a:r>
          </a:p>
        </p:txBody>
      </p:sp>
    </p:spTree>
    <p:extLst>
      <p:ext uri="{BB962C8B-B14F-4D97-AF65-F5344CB8AC3E}">
        <p14:creationId xmlns:p14="http://schemas.microsoft.com/office/powerpoint/2010/main" val="313661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023" y="2462259"/>
            <a:ext cx="2290627" cy="1325563"/>
          </a:xfrm>
        </p:spPr>
        <p:txBody>
          <a:bodyPr/>
          <a:lstStyle/>
          <a:p>
            <a:r>
              <a:rPr lang="en-US" b="1" dirty="0">
                <a:latin typeface="Garamond" panose="02020404030301010803" pitchFamily="18" charset="0"/>
              </a:rPr>
              <a:t>Thanks!</a:t>
            </a:r>
          </a:p>
        </p:txBody>
      </p:sp>
    </p:spTree>
    <p:extLst>
      <p:ext uri="{BB962C8B-B14F-4D97-AF65-F5344CB8AC3E}">
        <p14:creationId xmlns:p14="http://schemas.microsoft.com/office/powerpoint/2010/main" val="101059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81270" y="1614492"/>
            <a:ext cx="7981457" cy="4131445"/>
          </a:xfrm>
        </p:spPr>
        <p:txBody>
          <a:bodyPr>
            <a:noAutofit/>
          </a:bodyPr>
          <a:lstStyle/>
          <a:p>
            <a:r>
              <a:rPr lang="en-US" dirty="0"/>
              <a:t>30-days unplanned readmission is a common and costly problem for U.S. hospitals.  It was defined as the admission to a hospital within 30-days after discharge. </a:t>
            </a:r>
          </a:p>
          <a:p>
            <a:endParaRPr lang="en-US" dirty="0">
              <a:cs typeface="Arial" panose="020B0604020202020204" pitchFamily="34" charset="0"/>
            </a:endParaRPr>
          </a:p>
          <a:p>
            <a:r>
              <a:rPr lang="en-US" dirty="0"/>
              <a:t>Medicare Payment Advisory Committee has reported that 17.6% of hospital-admitted patients were readmitted within 30 days of discharge. It gave rise to $17.9 billion Medicare spending per year and 76% of them could be avoidable.</a:t>
            </a:r>
            <a:endParaRPr lang="en-US" sz="2400" dirty="0">
              <a:cs typeface="Arial" panose="020B0604020202020204" pitchFamily="34" charset="0"/>
            </a:endParaRPr>
          </a:p>
        </p:txBody>
      </p:sp>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3537902" y="420150"/>
            <a:ext cx="2068195" cy="584775"/>
          </a:xfrm>
          <a:prstGeom prst="rect">
            <a:avLst/>
          </a:prstGeom>
          <a:noFill/>
        </p:spPr>
        <p:txBody>
          <a:bodyPr wrap="none" rtlCol="0">
            <a:spAutoFit/>
          </a:bodyPr>
          <a:lstStyle/>
          <a:p>
            <a:r>
              <a:rPr lang="en-US" sz="3200" b="1" dirty="0">
                <a:solidFill>
                  <a:schemeClr val="bg1"/>
                </a:solidFill>
                <a:latin typeface="Garamond" panose="02020404030301010803" pitchFamily="18" charset="0"/>
              </a:rPr>
              <a:t>Motivation</a:t>
            </a:r>
          </a:p>
        </p:txBody>
      </p:sp>
    </p:spTree>
    <p:extLst>
      <p:ext uri="{BB962C8B-B14F-4D97-AF65-F5344CB8AC3E}">
        <p14:creationId xmlns:p14="http://schemas.microsoft.com/office/powerpoint/2010/main" val="33564089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92222" y="1539077"/>
            <a:ext cx="8110385" cy="4131445"/>
          </a:xfrm>
        </p:spPr>
        <p:txBody>
          <a:bodyPr>
            <a:noAutofit/>
          </a:bodyPr>
          <a:lstStyle/>
          <a:p>
            <a:r>
              <a:rPr lang="en-US" dirty="0"/>
              <a:t>The challenge here is how to predict individual 30-days readmission risk accurately due to the heterogeneity of the patient population along with the complicated health conditions of patients.</a:t>
            </a:r>
          </a:p>
          <a:p>
            <a:endParaRPr lang="en-US" dirty="0">
              <a:cs typeface="Arial" panose="020B0604020202020204" pitchFamily="34" charset="0"/>
            </a:endParaRPr>
          </a:p>
          <a:p>
            <a:r>
              <a:rPr lang="en-US" dirty="0"/>
              <a:t>In recent years, several pioneering studies were published focusing on 30-days hospital readmission prediction on the basis of patient Electronic Health Records (EHRs) with multivariate regression model. Yet such model is hard to deal with unstructured free-text EHRs.</a:t>
            </a:r>
            <a:endParaRPr lang="en-US" sz="2400" dirty="0">
              <a:cs typeface="Arial" panose="020B0604020202020204" pitchFamily="34" charset="0"/>
            </a:endParaRPr>
          </a:p>
        </p:txBody>
      </p:sp>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3680642" y="429362"/>
            <a:ext cx="1933543" cy="584775"/>
          </a:xfrm>
          <a:prstGeom prst="rect">
            <a:avLst/>
          </a:prstGeom>
          <a:noFill/>
        </p:spPr>
        <p:txBody>
          <a:bodyPr wrap="none" rtlCol="0">
            <a:spAutoFit/>
          </a:bodyPr>
          <a:lstStyle/>
          <a:p>
            <a:r>
              <a:rPr lang="en-US" sz="3200" b="1" dirty="0">
                <a:solidFill>
                  <a:schemeClr val="bg1"/>
                </a:solidFill>
                <a:latin typeface="Garamond" panose="02020404030301010803" pitchFamily="18" charset="0"/>
              </a:rPr>
              <a:t>Challenge</a:t>
            </a:r>
          </a:p>
        </p:txBody>
      </p:sp>
    </p:spTree>
    <p:extLst>
      <p:ext uri="{BB962C8B-B14F-4D97-AF65-F5344CB8AC3E}">
        <p14:creationId xmlns:p14="http://schemas.microsoft.com/office/powerpoint/2010/main" val="292063208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67637" y="1614491"/>
            <a:ext cx="8110385" cy="4131445"/>
          </a:xfrm>
        </p:spPr>
        <p:txBody>
          <a:bodyPr>
            <a:noAutofit/>
          </a:bodyPr>
          <a:lstStyle/>
          <a:p>
            <a:r>
              <a:rPr lang="en-US" dirty="0"/>
              <a:t>The primary goal of this project, is to extract meaningful signals from unstructured text and refine them with deep learning models to accurately predict the 30-days unplanned readmission. </a:t>
            </a:r>
          </a:p>
          <a:p>
            <a:endParaRPr lang="en-US" dirty="0"/>
          </a:p>
          <a:p>
            <a:r>
              <a:rPr lang="en-US" dirty="0"/>
              <a:t>The beauties of deep learning models are their end-to-end learning capabilities, and we wish the information derived from our models could intervene on behalf of patients at risk of unplanned readmission.</a:t>
            </a:r>
            <a:endParaRPr lang="en-US" dirty="0">
              <a:cs typeface="Arial" panose="020B0604020202020204" pitchFamily="34" charset="0"/>
            </a:endParaRPr>
          </a:p>
        </p:txBody>
      </p:sp>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3680642" y="429362"/>
            <a:ext cx="1797287" cy="584775"/>
          </a:xfrm>
          <a:prstGeom prst="rect">
            <a:avLst/>
          </a:prstGeom>
          <a:noFill/>
        </p:spPr>
        <p:txBody>
          <a:bodyPr wrap="none" rtlCol="0">
            <a:spAutoFit/>
          </a:bodyPr>
          <a:lstStyle/>
          <a:p>
            <a:r>
              <a:rPr lang="en-US" sz="3200" b="1" dirty="0">
                <a:solidFill>
                  <a:schemeClr val="bg1"/>
                </a:solidFill>
                <a:latin typeface="Garamond" panose="02020404030301010803" pitchFamily="18" charset="0"/>
              </a:rPr>
              <a:t>Our Goal</a:t>
            </a:r>
          </a:p>
        </p:txBody>
      </p:sp>
    </p:spTree>
    <p:extLst>
      <p:ext uri="{BB962C8B-B14F-4D97-AF65-F5344CB8AC3E}">
        <p14:creationId xmlns:p14="http://schemas.microsoft.com/office/powerpoint/2010/main" val="39781398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3320567" y="406149"/>
            <a:ext cx="2502865" cy="584775"/>
          </a:xfrm>
          <a:prstGeom prst="rect">
            <a:avLst/>
          </a:prstGeom>
          <a:noFill/>
        </p:spPr>
        <p:txBody>
          <a:bodyPr wrap="none" rtlCol="0">
            <a:spAutoFit/>
          </a:bodyPr>
          <a:lstStyle/>
          <a:p>
            <a:r>
              <a:rPr lang="en-US" sz="3200" b="1" dirty="0">
                <a:solidFill>
                  <a:schemeClr val="bg1">
                    <a:lumMod val="95000"/>
                  </a:schemeClr>
                </a:solidFill>
                <a:latin typeface="Garamond" panose="02020404030301010803" pitchFamily="18" charset="0"/>
                <a:cs typeface="Arial" panose="020B0604020202020204" pitchFamily="34" charset="0"/>
              </a:rPr>
              <a:t>Methodology</a:t>
            </a:r>
            <a:endParaRPr lang="en-US" sz="3200" b="1" dirty="0">
              <a:solidFill>
                <a:schemeClr val="bg1">
                  <a:lumMod val="95000"/>
                </a:schemeClr>
              </a:solidFill>
              <a:latin typeface="Garamond" panose="02020404030301010803" pitchFamily="18" charset="0"/>
            </a:endParaRPr>
          </a:p>
        </p:txBody>
      </p:sp>
      <p:pic>
        <p:nvPicPr>
          <p:cNvPr id="6" name="Picture 5">
            <a:extLst>
              <a:ext uri="{FF2B5EF4-FFF2-40B4-BE49-F238E27FC236}">
                <a16:creationId xmlns:a16="http://schemas.microsoft.com/office/drawing/2014/main" id="{C225B0EF-773E-4969-B2CA-C4B06EDFAF04}"/>
              </a:ext>
            </a:extLst>
          </p:cNvPr>
          <p:cNvPicPr/>
          <p:nvPr/>
        </p:nvPicPr>
        <p:blipFill>
          <a:blip r:embed="rId3"/>
          <a:stretch>
            <a:fillRect/>
          </a:stretch>
        </p:blipFill>
        <p:spPr>
          <a:xfrm>
            <a:off x="1600198" y="1321457"/>
            <a:ext cx="5943600" cy="1814195"/>
          </a:xfrm>
          <a:prstGeom prst="rect">
            <a:avLst/>
          </a:prstGeom>
        </p:spPr>
      </p:pic>
      <p:pic>
        <p:nvPicPr>
          <p:cNvPr id="9" name="Picture 8">
            <a:extLst>
              <a:ext uri="{FF2B5EF4-FFF2-40B4-BE49-F238E27FC236}">
                <a16:creationId xmlns:a16="http://schemas.microsoft.com/office/drawing/2014/main" id="{C8CEB33B-7194-464A-93A0-E765648C010A}"/>
              </a:ext>
            </a:extLst>
          </p:cNvPr>
          <p:cNvPicPr/>
          <p:nvPr/>
        </p:nvPicPr>
        <p:blipFill>
          <a:blip r:embed="rId4"/>
          <a:stretch>
            <a:fillRect/>
          </a:stretch>
        </p:blipFill>
        <p:spPr>
          <a:xfrm>
            <a:off x="1291473" y="3265458"/>
            <a:ext cx="3072765" cy="2219325"/>
          </a:xfrm>
          <a:prstGeom prst="rect">
            <a:avLst/>
          </a:prstGeom>
        </p:spPr>
      </p:pic>
      <p:pic>
        <p:nvPicPr>
          <p:cNvPr id="10" name="Picture 9">
            <a:extLst>
              <a:ext uri="{FF2B5EF4-FFF2-40B4-BE49-F238E27FC236}">
                <a16:creationId xmlns:a16="http://schemas.microsoft.com/office/drawing/2014/main" id="{DB42C71A-8487-4153-91F2-86660FFB92B8}"/>
              </a:ext>
            </a:extLst>
          </p:cNvPr>
          <p:cNvPicPr/>
          <p:nvPr/>
        </p:nvPicPr>
        <p:blipFill>
          <a:blip r:embed="rId5"/>
          <a:stretch>
            <a:fillRect/>
          </a:stretch>
        </p:blipFill>
        <p:spPr>
          <a:xfrm>
            <a:off x="4571998" y="3239864"/>
            <a:ext cx="3280529" cy="2313595"/>
          </a:xfrm>
          <a:prstGeom prst="rect">
            <a:avLst/>
          </a:prstGeom>
        </p:spPr>
      </p:pic>
      <p:sp>
        <p:nvSpPr>
          <p:cNvPr id="2" name="Rectangle 1">
            <a:extLst>
              <a:ext uri="{FF2B5EF4-FFF2-40B4-BE49-F238E27FC236}">
                <a16:creationId xmlns:a16="http://schemas.microsoft.com/office/drawing/2014/main" id="{5644B554-D557-4A89-8E17-133610A1D2B7}"/>
              </a:ext>
            </a:extLst>
          </p:cNvPr>
          <p:cNvSpPr/>
          <p:nvPr/>
        </p:nvSpPr>
        <p:spPr>
          <a:xfrm>
            <a:off x="641024" y="5536543"/>
            <a:ext cx="8125904" cy="1200329"/>
          </a:xfrm>
          <a:prstGeom prst="rect">
            <a:avLst/>
          </a:prstGeom>
        </p:spPr>
        <p:txBody>
          <a:bodyPr wrap="square">
            <a:spAutoFit/>
          </a:bodyPr>
          <a:lstStyle/>
          <a:p>
            <a:r>
              <a:rPr lang="en-US" dirty="0">
                <a:ea typeface="Times New Roman" panose="02020603050405020304" pitchFamily="18" charset="0"/>
              </a:rPr>
              <a:t>MIMIC-III is a public-access database contains EHRs data from over 40,000 patients who were admitted to Beth Israel Deaconess Medical Center from 2001 to 2012. We downloaded the entire MIMIC-III dataset and focused on the “ADMISSION” and “NOTEEVENTS” tables.</a:t>
            </a:r>
            <a:endParaRPr lang="en-US" dirty="0"/>
          </a:p>
        </p:txBody>
      </p:sp>
    </p:spTree>
    <p:extLst>
      <p:ext uri="{BB962C8B-B14F-4D97-AF65-F5344CB8AC3E}">
        <p14:creationId xmlns:p14="http://schemas.microsoft.com/office/powerpoint/2010/main" val="28711799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2932504" y="423423"/>
            <a:ext cx="3779240" cy="584775"/>
          </a:xfrm>
          <a:prstGeom prst="rect">
            <a:avLst/>
          </a:prstGeom>
          <a:noFill/>
        </p:spPr>
        <p:txBody>
          <a:bodyPr wrap="none" rtlCol="0">
            <a:spAutoFit/>
          </a:bodyPr>
          <a:lstStyle/>
          <a:p>
            <a:r>
              <a:rPr lang="en-US" sz="3200" b="1" dirty="0">
                <a:solidFill>
                  <a:schemeClr val="bg1">
                    <a:lumMod val="95000"/>
                  </a:schemeClr>
                </a:solidFill>
                <a:latin typeface="Garamond" panose="02020404030301010803" pitchFamily="18" charset="0"/>
                <a:cs typeface="Arial" panose="020B0604020202020204" pitchFamily="34" charset="0"/>
              </a:rPr>
              <a:t>Feature Engineering</a:t>
            </a:r>
            <a:endParaRPr lang="en-US" sz="3200" b="1" dirty="0">
              <a:solidFill>
                <a:schemeClr val="bg1">
                  <a:lumMod val="95000"/>
                </a:schemeClr>
              </a:solidFill>
              <a:latin typeface="Garamond" panose="02020404030301010803" pitchFamily="18" charset="0"/>
            </a:endParaRPr>
          </a:p>
        </p:txBody>
      </p:sp>
      <p:pic>
        <p:nvPicPr>
          <p:cNvPr id="4" name="Picture 3" descr="A close up of a map&#10;&#10;Description automatically generated">
            <a:extLst>
              <a:ext uri="{FF2B5EF4-FFF2-40B4-BE49-F238E27FC236}">
                <a16:creationId xmlns:a16="http://schemas.microsoft.com/office/drawing/2014/main" id="{45D36EE9-FE23-4BD4-97BF-27825ADF0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120109"/>
            <a:ext cx="7924800" cy="3600450"/>
          </a:xfrm>
          <a:prstGeom prst="rect">
            <a:avLst/>
          </a:prstGeom>
        </p:spPr>
      </p:pic>
      <p:pic>
        <p:nvPicPr>
          <p:cNvPr id="5" name="Picture 4">
            <a:extLst>
              <a:ext uri="{FF2B5EF4-FFF2-40B4-BE49-F238E27FC236}">
                <a16:creationId xmlns:a16="http://schemas.microsoft.com/office/drawing/2014/main" id="{AE376450-7CC4-49CC-B47A-F347CF79194A}"/>
              </a:ext>
            </a:extLst>
          </p:cNvPr>
          <p:cNvPicPr>
            <a:picLocks noChangeAspect="1"/>
          </p:cNvPicPr>
          <p:nvPr/>
        </p:nvPicPr>
        <p:blipFill>
          <a:blip r:embed="rId4"/>
          <a:stretch>
            <a:fillRect/>
          </a:stretch>
        </p:blipFill>
        <p:spPr>
          <a:xfrm>
            <a:off x="1794792" y="4857820"/>
            <a:ext cx="5554416" cy="1924765"/>
          </a:xfrm>
          <a:prstGeom prst="rect">
            <a:avLst/>
          </a:prstGeom>
        </p:spPr>
      </p:pic>
    </p:spTree>
    <p:extLst>
      <p:ext uri="{BB962C8B-B14F-4D97-AF65-F5344CB8AC3E}">
        <p14:creationId xmlns:p14="http://schemas.microsoft.com/office/powerpoint/2010/main" val="12302567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2055811" y="433241"/>
            <a:ext cx="5869171" cy="584775"/>
          </a:xfrm>
          <a:prstGeom prst="rect">
            <a:avLst/>
          </a:prstGeom>
          <a:noFill/>
        </p:spPr>
        <p:txBody>
          <a:bodyPr wrap="none" rtlCol="0">
            <a:spAutoFit/>
          </a:bodyPr>
          <a:lstStyle/>
          <a:p>
            <a:r>
              <a:rPr lang="en-US" sz="3200" b="1" dirty="0">
                <a:solidFill>
                  <a:schemeClr val="bg1">
                    <a:lumMod val="95000"/>
                  </a:schemeClr>
                </a:solidFill>
                <a:latin typeface="Garamond" panose="02020404030301010803" pitchFamily="18" charset="0"/>
                <a:cs typeface="Arial" panose="020B0604020202020204" pitchFamily="34" charset="0"/>
              </a:rPr>
              <a:t>GRU RNN Model for Prediction</a:t>
            </a:r>
            <a:endParaRPr lang="en-US" sz="3200" b="1" dirty="0">
              <a:solidFill>
                <a:schemeClr val="bg1">
                  <a:lumMod val="95000"/>
                </a:schemeClr>
              </a:solidFill>
              <a:latin typeface="Garamond" panose="02020404030301010803" pitchFamily="18" charset="0"/>
            </a:endParaRPr>
          </a:p>
        </p:txBody>
      </p:sp>
      <p:pic>
        <p:nvPicPr>
          <p:cNvPr id="6" name="Picture 5" descr="A picture containing object&#10;&#10;Description automatically generated">
            <a:extLst>
              <a:ext uri="{FF2B5EF4-FFF2-40B4-BE49-F238E27FC236}">
                <a16:creationId xmlns:a16="http://schemas.microsoft.com/office/drawing/2014/main" id="{664C3452-77C1-44ED-AC43-D3A15C925C50}"/>
              </a:ext>
            </a:extLst>
          </p:cNvPr>
          <p:cNvPicPr/>
          <p:nvPr/>
        </p:nvPicPr>
        <p:blipFill>
          <a:blip r:embed="rId3"/>
          <a:stretch>
            <a:fillRect/>
          </a:stretch>
        </p:blipFill>
        <p:spPr>
          <a:xfrm>
            <a:off x="1931159" y="3652140"/>
            <a:ext cx="5281682" cy="3205860"/>
          </a:xfrm>
          <a:prstGeom prst="rect">
            <a:avLst/>
          </a:prstGeom>
        </p:spPr>
      </p:pic>
      <p:sp>
        <p:nvSpPr>
          <p:cNvPr id="2" name="Rectangle 1">
            <a:extLst>
              <a:ext uri="{FF2B5EF4-FFF2-40B4-BE49-F238E27FC236}">
                <a16:creationId xmlns:a16="http://schemas.microsoft.com/office/drawing/2014/main" id="{1A1196F2-629D-410F-863B-2166350067AC}"/>
              </a:ext>
            </a:extLst>
          </p:cNvPr>
          <p:cNvSpPr/>
          <p:nvPr/>
        </p:nvSpPr>
        <p:spPr>
          <a:xfrm>
            <a:off x="735290" y="1297645"/>
            <a:ext cx="8022211" cy="2092881"/>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sz="2000" dirty="0">
                <a:ea typeface="Times New Roman" panose="02020603050405020304" pitchFamily="18" charset="0"/>
              </a:rPr>
              <a:t>We tuned up the model with 30000 training observations, 15334 validation observations and 15334 testing observations, and the following are the optimized parameters of our final model:</a:t>
            </a:r>
          </a:p>
          <a:p>
            <a:pPr marL="285750" indent="-285750" algn="just">
              <a:spcAft>
                <a:spcPts val="600"/>
              </a:spcAft>
              <a:buFont typeface="Arial" panose="020B0604020202020204" pitchFamily="34" charset="0"/>
              <a:buChar char="•"/>
            </a:pPr>
            <a:endParaRPr lang="en-US" sz="2000" dirty="0">
              <a:ea typeface="Times New Roman" panose="02020603050405020304" pitchFamily="18" charset="0"/>
            </a:endParaRPr>
          </a:p>
          <a:p>
            <a:pPr algn="just">
              <a:spcAft>
                <a:spcPts val="600"/>
              </a:spcAft>
            </a:pPr>
            <a:r>
              <a:rPr lang="en-US" sz="2000" dirty="0">
                <a:ea typeface="Times New Roman" panose="02020603050405020304" pitchFamily="18" charset="0"/>
              </a:rPr>
              <a:t>ELMO_DIM = 1024, HIDDEN_DIM = 8, OUTPUT_DIM = 2, N_LAYERS = 2, BIDIRECTIONAL = True, DROPOUT = 0.5</a:t>
            </a:r>
          </a:p>
        </p:txBody>
      </p:sp>
    </p:spTree>
    <p:extLst>
      <p:ext uri="{BB962C8B-B14F-4D97-AF65-F5344CB8AC3E}">
        <p14:creationId xmlns:p14="http://schemas.microsoft.com/office/powerpoint/2010/main" val="347327823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2857089" y="404336"/>
            <a:ext cx="3633367" cy="584775"/>
          </a:xfrm>
          <a:prstGeom prst="rect">
            <a:avLst/>
          </a:prstGeom>
          <a:noFill/>
        </p:spPr>
        <p:txBody>
          <a:bodyPr wrap="none" rtlCol="0">
            <a:spAutoFit/>
          </a:bodyPr>
          <a:lstStyle/>
          <a:p>
            <a:r>
              <a:rPr lang="en-US" sz="3200" b="1" dirty="0">
                <a:solidFill>
                  <a:schemeClr val="bg1">
                    <a:lumMod val="95000"/>
                  </a:schemeClr>
                </a:solidFill>
                <a:latin typeface="Garamond" panose="02020404030301010803" pitchFamily="18" charset="0"/>
                <a:cs typeface="Arial" panose="020B0604020202020204" pitchFamily="34" charset="0"/>
              </a:rPr>
              <a:t>Model Performance</a:t>
            </a:r>
            <a:endParaRPr lang="en-US" sz="3200" b="1" dirty="0">
              <a:solidFill>
                <a:schemeClr val="bg1">
                  <a:lumMod val="95000"/>
                </a:schemeClr>
              </a:solidFill>
              <a:latin typeface="Garamond" panose="02020404030301010803" pitchFamily="18" charset="0"/>
            </a:endParaRPr>
          </a:p>
        </p:txBody>
      </p:sp>
      <p:pic>
        <p:nvPicPr>
          <p:cNvPr id="7" name="image11.png">
            <a:extLst>
              <a:ext uri="{FF2B5EF4-FFF2-40B4-BE49-F238E27FC236}">
                <a16:creationId xmlns:a16="http://schemas.microsoft.com/office/drawing/2014/main" id="{B954E030-54B3-43FA-8BE7-F010E170A1C0}"/>
              </a:ext>
            </a:extLst>
          </p:cNvPr>
          <p:cNvPicPr/>
          <p:nvPr/>
        </p:nvPicPr>
        <p:blipFill>
          <a:blip r:embed="rId3"/>
          <a:srcRect/>
          <a:stretch>
            <a:fillRect/>
          </a:stretch>
        </p:blipFill>
        <p:spPr>
          <a:xfrm>
            <a:off x="1016172" y="1130421"/>
            <a:ext cx="3657600" cy="2743200"/>
          </a:xfrm>
          <a:prstGeom prst="rect">
            <a:avLst/>
          </a:prstGeom>
          <a:ln/>
        </p:spPr>
      </p:pic>
      <p:pic>
        <p:nvPicPr>
          <p:cNvPr id="8" name="image7.png">
            <a:extLst>
              <a:ext uri="{FF2B5EF4-FFF2-40B4-BE49-F238E27FC236}">
                <a16:creationId xmlns:a16="http://schemas.microsoft.com/office/drawing/2014/main" id="{97F5A6B8-A6F0-4D93-A0DC-D59D08B01B56}"/>
              </a:ext>
            </a:extLst>
          </p:cNvPr>
          <p:cNvPicPr/>
          <p:nvPr/>
        </p:nvPicPr>
        <p:blipFill>
          <a:blip r:embed="rId4"/>
          <a:srcRect t="6382" r="6382"/>
          <a:stretch>
            <a:fillRect/>
          </a:stretch>
        </p:blipFill>
        <p:spPr>
          <a:xfrm>
            <a:off x="1016172" y="4048692"/>
            <a:ext cx="3424172" cy="2568129"/>
          </a:xfrm>
          <a:prstGeom prst="rect">
            <a:avLst/>
          </a:prstGeom>
          <a:ln/>
        </p:spPr>
      </p:pic>
      <p:pic>
        <p:nvPicPr>
          <p:cNvPr id="9" name="image13.png">
            <a:extLst>
              <a:ext uri="{FF2B5EF4-FFF2-40B4-BE49-F238E27FC236}">
                <a16:creationId xmlns:a16="http://schemas.microsoft.com/office/drawing/2014/main" id="{77E77B3C-B593-405F-94DB-E0E6C2529E60}"/>
              </a:ext>
            </a:extLst>
          </p:cNvPr>
          <p:cNvPicPr/>
          <p:nvPr/>
        </p:nvPicPr>
        <p:blipFill>
          <a:blip r:embed="rId5"/>
          <a:srcRect/>
          <a:stretch>
            <a:fillRect/>
          </a:stretch>
        </p:blipFill>
        <p:spPr>
          <a:xfrm>
            <a:off x="5486400" y="1130421"/>
            <a:ext cx="3657600" cy="2743200"/>
          </a:xfrm>
          <a:prstGeom prst="rect">
            <a:avLst/>
          </a:prstGeom>
          <a:ln/>
        </p:spPr>
      </p:pic>
      <p:pic>
        <p:nvPicPr>
          <p:cNvPr id="10" name="image3.png">
            <a:extLst>
              <a:ext uri="{FF2B5EF4-FFF2-40B4-BE49-F238E27FC236}">
                <a16:creationId xmlns:a16="http://schemas.microsoft.com/office/drawing/2014/main" id="{C260C45B-837F-467A-9669-7FE875E99A02}"/>
              </a:ext>
            </a:extLst>
          </p:cNvPr>
          <p:cNvPicPr/>
          <p:nvPr/>
        </p:nvPicPr>
        <p:blipFill>
          <a:blip r:embed="rId6"/>
          <a:srcRect/>
          <a:stretch>
            <a:fillRect/>
          </a:stretch>
        </p:blipFill>
        <p:spPr>
          <a:xfrm>
            <a:off x="5486400" y="3873621"/>
            <a:ext cx="3657600" cy="2743200"/>
          </a:xfrm>
          <a:prstGeom prst="rect">
            <a:avLst/>
          </a:prstGeom>
          <a:ln/>
        </p:spPr>
      </p:pic>
      <p:sp>
        <p:nvSpPr>
          <p:cNvPr id="3" name="TextBox 2">
            <a:extLst>
              <a:ext uri="{FF2B5EF4-FFF2-40B4-BE49-F238E27FC236}">
                <a16:creationId xmlns:a16="http://schemas.microsoft.com/office/drawing/2014/main" id="{48901BAE-CE88-40AF-A047-93B4FA4A2115}"/>
              </a:ext>
            </a:extLst>
          </p:cNvPr>
          <p:cNvSpPr txBox="1"/>
          <p:nvPr/>
        </p:nvSpPr>
        <p:spPr>
          <a:xfrm>
            <a:off x="292231" y="3402361"/>
            <a:ext cx="1044068" cy="646331"/>
          </a:xfrm>
          <a:prstGeom prst="rect">
            <a:avLst/>
          </a:prstGeom>
          <a:noFill/>
        </p:spPr>
        <p:txBody>
          <a:bodyPr wrap="none" rtlCol="0">
            <a:spAutoFit/>
          </a:bodyPr>
          <a:lstStyle/>
          <a:p>
            <a:r>
              <a:rPr lang="en-US" dirty="0"/>
              <a:t>Single </a:t>
            </a:r>
          </a:p>
          <a:p>
            <a:r>
              <a:rPr lang="en-US" dirty="0"/>
              <a:t>Direction</a:t>
            </a:r>
          </a:p>
        </p:txBody>
      </p:sp>
      <p:sp>
        <p:nvSpPr>
          <p:cNvPr id="13" name="TextBox 12">
            <a:extLst>
              <a:ext uri="{FF2B5EF4-FFF2-40B4-BE49-F238E27FC236}">
                <a16:creationId xmlns:a16="http://schemas.microsoft.com/office/drawing/2014/main" id="{40BC99C2-2636-444A-9F19-FC79C2F49EAD}"/>
              </a:ext>
            </a:extLst>
          </p:cNvPr>
          <p:cNvSpPr txBox="1"/>
          <p:nvPr/>
        </p:nvSpPr>
        <p:spPr>
          <a:xfrm>
            <a:off x="4572000" y="3679360"/>
            <a:ext cx="1324593" cy="369332"/>
          </a:xfrm>
          <a:prstGeom prst="rect">
            <a:avLst/>
          </a:prstGeom>
          <a:noFill/>
        </p:spPr>
        <p:txBody>
          <a:bodyPr wrap="none" rtlCol="0">
            <a:spAutoFit/>
          </a:bodyPr>
          <a:lstStyle/>
          <a:p>
            <a:r>
              <a:rPr lang="en-US" dirty="0"/>
              <a:t>Bi-direction </a:t>
            </a:r>
          </a:p>
        </p:txBody>
      </p:sp>
    </p:spTree>
    <p:extLst>
      <p:ext uri="{BB962C8B-B14F-4D97-AF65-F5344CB8AC3E}">
        <p14:creationId xmlns:p14="http://schemas.microsoft.com/office/powerpoint/2010/main" val="26808841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77286"/>
            <a:ext cx="9144000" cy="696686"/>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p:cNvSpPr txBox="1"/>
          <p:nvPr/>
        </p:nvSpPr>
        <p:spPr>
          <a:xfrm>
            <a:off x="2857089" y="404336"/>
            <a:ext cx="3633367" cy="584775"/>
          </a:xfrm>
          <a:prstGeom prst="rect">
            <a:avLst/>
          </a:prstGeom>
          <a:noFill/>
        </p:spPr>
        <p:txBody>
          <a:bodyPr wrap="none" rtlCol="0">
            <a:spAutoFit/>
          </a:bodyPr>
          <a:lstStyle/>
          <a:p>
            <a:r>
              <a:rPr lang="en-US" sz="3200" b="1" dirty="0">
                <a:solidFill>
                  <a:schemeClr val="bg1">
                    <a:lumMod val="95000"/>
                  </a:schemeClr>
                </a:solidFill>
                <a:latin typeface="Garamond" panose="02020404030301010803" pitchFamily="18" charset="0"/>
                <a:cs typeface="Arial" panose="020B0604020202020204" pitchFamily="34" charset="0"/>
              </a:rPr>
              <a:t>Model Performance</a:t>
            </a:r>
            <a:endParaRPr lang="en-US" sz="3200" b="1" dirty="0">
              <a:solidFill>
                <a:schemeClr val="bg1">
                  <a:lumMod val="95000"/>
                </a:schemeClr>
              </a:solidFill>
              <a:latin typeface="Garamond" panose="02020404030301010803" pitchFamily="18" charset="0"/>
            </a:endParaRPr>
          </a:p>
        </p:txBody>
      </p:sp>
      <p:pic>
        <p:nvPicPr>
          <p:cNvPr id="14" name="image14.png">
            <a:extLst>
              <a:ext uri="{FF2B5EF4-FFF2-40B4-BE49-F238E27FC236}">
                <a16:creationId xmlns:a16="http://schemas.microsoft.com/office/drawing/2014/main" id="{3443E224-55EC-49E7-B4C3-AAD912CEA79C}"/>
              </a:ext>
            </a:extLst>
          </p:cNvPr>
          <p:cNvPicPr/>
          <p:nvPr/>
        </p:nvPicPr>
        <p:blipFill>
          <a:blip r:embed="rId3"/>
          <a:srcRect/>
          <a:stretch>
            <a:fillRect/>
          </a:stretch>
        </p:blipFill>
        <p:spPr>
          <a:xfrm>
            <a:off x="84841" y="1392778"/>
            <a:ext cx="3048000" cy="2286000"/>
          </a:xfrm>
          <a:prstGeom prst="rect">
            <a:avLst/>
          </a:prstGeom>
          <a:ln/>
        </p:spPr>
      </p:pic>
      <p:pic>
        <p:nvPicPr>
          <p:cNvPr id="15" name="image1.png">
            <a:extLst>
              <a:ext uri="{FF2B5EF4-FFF2-40B4-BE49-F238E27FC236}">
                <a16:creationId xmlns:a16="http://schemas.microsoft.com/office/drawing/2014/main" id="{CFB918C0-2DFD-4A60-89EA-473B17ABCFE5}"/>
              </a:ext>
            </a:extLst>
          </p:cNvPr>
          <p:cNvPicPr/>
          <p:nvPr/>
        </p:nvPicPr>
        <p:blipFill>
          <a:blip r:embed="rId4"/>
          <a:srcRect/>
          <a:stretch>
            <a:fillRect/>
          </a:stretch>
        </p:blipFill>
        <p:spPr>
          <a:xfrm>
            <a:off x="84841" y="4167664"/>
            <a:ext cx="3048000" cy="2286000"/>
          </a:xfrm>
          <a:prstGeom prst="rect">
            <a:avLst/>
          </a:prstGeom>
          <a:ln/>
        </p:spPr>
      </p:pic>
      <p:pic>
        <p:nvPicPr>
          <p:cNvPr id="16" name="image4.png">
            <a:extLst>
              <a:ext uri="{FF2B5EF4-FFF2-40B4-BE49-F238E27FC236}">
                <a16:creationId xmlns:a16="http://schemas.microsoft.com/office/drawing/2014/main" id="{096FA0C3-F568-4419-98CA-754239ADADC1}"/>
              </a:ext>
            </a:extLst>
          </p:cNvPr>
          <p:cNvPicPr/>
          <p:nvPr/>
        </p:nvPicPr>
        <p:blipFill>
          <a:blip r:embed="rId5"/>
          <a:srcRect/>
          <a:stretch>
            <a:fillRect/>
          </a:stretch>
        </p:blipFill>
        <p:spPr>
          <a:xfrm>
            <a:off x="3149772" y="1392778"/>
            <a:ext cx="3048000" cy="2286000"/>
          </a:xfrm>
          <a:prstGeom prst="rect">
            <a:avLst/>
          </a:prstGeom>
          <a:ln/>
        </p:spPr>
      </p:pic>
      <p:pic>
        <p:nvPicPr>
          <p:cNvPr id="17" name="image8.png">
            <a:extLst>
              <a:ext uri="{FF2B5EF4-FFF2-40B4-BE49-F238E27FC236}">
                <a16:creationId xmlns:a16="http://schemas.microsoft.com/office/drawing/2014/main" id="{5F70C5E5-1358-421F-93D6-F7EAB6CE75FE}"/>
              </a:ext>
            </a:extLst>
          </p:cNvPr>
          <p:cNvPicPr/>
          <p:nvPr/>
        </p:nvPicPr>
        <p:blipFill>
          <a:blip r:embed="rId6"/>
          <a:srcRect/>
          <a:stretch>
            <a:fillRect/>
          </a:stretch>
        </p:blipFill>
        <p:spPr>
          <a:xfrm>
            <a:off x="3149772" y="4167664"/>
            <a:ext cx="3048000" cy="2286000"/>
          </a:xfrm>
          <a:prstGeom prst="rect">
            <a:avLst/>
          </a:prstGeom>
          <a:ln/>
        </p:spPr>
      </p:pic>
      <p:pic>
        <p:nvPicPr>
          <p:cNvPr id="18" name="image5.png">
            <a:extLst>
              <a:ext uri="{FF2B5EF4-FFF2-40B4-BE49-F238E27FC236}">
                <a16:creationId xmlns:a16="http://schemas.microsoft.com/office/drawing/2014/main" id="{E40F90BB-857B-41C5-95C4-EAD324856B0C}"/>
              </a:ext>
            </a:extLst>
          </p:cNvPr>
          <p:cNvPicPr/>
          <p:nvPr/>
        </p:nvPicPr>
        <p:blipFill>
          <a:blip r:embed="rId7"/>
          <a:srcRect/>
          <a:stretch>
            <a:fillRect/>
          </a:stretch>
        </p:blipFill>
        <p:spPr>
          <a:xfrm>
            <a:off x="6096000" y="1392778"/>
            <a:ext cx="3048000" cy="2286000"/>
          </a:xfrm>
          <a:prstGeom prst="rect">
            <a:avLst/>
          </a:prstGeom>
          <a:ln/>
        </p:spPr>
      </p:pic>
      <p:pic>
        <p:nvPicPr>
          <p:cNvPr id="19" name="image2.png">
            <a:extLst>
              <a:ext uri="{FF2B5EF4-FFF2-40B4-BE49-F238E27FC236}">
                <a16:creationId xmlns:a16="http://schemas.microsoft.com/office/drawing/2014/main" id="{A73C8D96-7C8B-46A8-A79D-8C70333CEE5C}"/>
              </a:ext>
            </a:extLst>
          </p:cNvPr>
          <p:cNvPicPr/>
          <p:nvPr/>
        </p:nvPicPr>
        <p:blipFill>
          <a:blip r:embed="rId8"/>
          <a:srcRect/>
          <a:stretch>
            <a:fillRect/>
          </a:stretch>
        </p:blipFill>
        <p:spPr>
          <a:xfrm>
            <a:off x="6096000" y="4167664"/>
            <a:ext cx="3048000" cy="2286000"/>
          </a:xfrm>
          <a:prstGeom prst="rect">
            <a:avLst/>
          </a:prstGeom>
          <a:ln/>
        </p:spPr>
      </p:pic>
      <p:sp>
        <p:nvSpPr>
          <p:cNvPr id="2" name="TextBox 1">
            <a:extLst>
              <a:ext uri="{FF2B5EF4-FFF2-40B4-BE49-F238E27FC236}">
                <a16:creationId xmlns:a16="http://schemas.microsoft.com/office/drawing/2014/main" id="{A3455D90-7713-4AD9-A3DF-C905F60AAA24}"/>
              </a:ext>
            </a:extLst>
          </p:cNvPr>
          <p:cNvSpPr txBox="1"/>
          <p:nvPr/>
        </p:nvSpPr>
        <p:spPr>
          <a:xfrm>
            <a:off x="676791" y="3812918"/>
            <a:ext cx="1864100" cy="369332"/>
          </a:xfrm>
          <a:prstGeom prst="rect">
            <a:avLst/>
          </a:prstGeom>
          <a:noFill/>
        </p:spPr>
        <p:txBody>
          <a:bodyPr wrap="none" rtlCol="0">
            <a:spAutoFit/>
          </a:bodyPr>
          <a:lstStyle/>
          <a:p>
            <a:r>
              <a:rPr lang="en-US" dirty="0"/>
              <a:t>One internal layer</a:t>
            </a:r>
          </a:p>
        </p:txBody>
      </p:sp>
      <p:sp>
        <p:nvSpPr>
          <p:cNvPr id="20" name="TextBox 19">
            <a:extLst>
              <a:ext uri="{FF2B5EF4-FFF2-40B4-BE49-F238E27FC236}">
                <a16:creationId xmlns:a16="http://schemas.microsoft.com/office/drawing/2014/main" id="{912E3730-231F-4052-8CAE-D3BACD58EEA6}"/>
              </a:ext>
            </a:extLst>
          </p:cNvPr>
          <p:cNvSpPr txBox="1"/>
          <p:nvPr/>
        </p:nvSpPr>
        <p:spPr>
          <a:xfrm>
            <a:off x="3690836" y="3798332"/>
            <a:ext cx="1947713" cy="369332"/>
          </a:xfrm>
          <a:prstGeom prst="rect">
            <a:avLst/>
          </a:prstGeom>
          <a:noFill/>
        </p:spPr>
        <p:txBody>
          <a:bodyPr wrap="none" rtlCol="0">
            <a:spAutoFit/>
          </a:bodyPr>
          <a:lstStyle/>
          <a:p>
            <a:r>
              <a:rPr lang="en-US" dirty="0"/>
              <a:t>Two internal layers</a:t>
            </a:r>
          </a:p>
        </p:txBody>
      </p:sp>
      <p:sp>
        <p:nvSpPr>
          <p:cNvPr id="21" name="TextBox 20">
            <a:extLst>
              <a:ext uri="{FF2B5EF4-FFF2-40B4-BE49-F238E27FC236}">
                <a16:creationId xmlns:a16="http://schemas.microsoft.com/office/drawing/2014/main" id="{3C525AEC-C7CA-439F-8A42-C727311B6D5B}"/>
              </a:ext>
            </a:extLst>
          </p:cNvPr>
          <p:cNvSpPr txBox="1"/>
          <p:nvPr/>
        </p:nvSpPr>
        <p:spPr>
          <a:xfrm>
            <a:off x="6655223" y="3812918"/>
            <a:ext cx="1986826" cy="369332"/>
          </a:xfrm>
          <a:prstGeom prst="rect">
            <a:avLst/>
          </a:prstGeom>
          <a:noFill/>
        </p:spPr>
        <p:txBody>
          <a:bodyPr wrap="none" rtlCol="0">
            <a:spAutoFit/>
          </a:bodyPr>
          <a:lstStyle/>
          <a:p>
            <a:r>
              <a:rPr lang="en-US" dirty="0"/>
              <a:t>Four internal layers</a:t>
            </a:r>
          </a:p>
        </p:txBody>
      </p:sp>
    </p:spTree>
    <p:extLst>
      <p:ext uri="{BB962C8B-B14F-4D97-AF65-F5344CB8AC3E}">
        <p14:creationId xmlns:p14="http://schemas.microsoft.com/office/powerpoint/2010/main" val="23529675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TotalTime>
  <Words>2811</Words>
  <Application>Microsoft Office PowerPoint</Application>
  <PresentationFormat>On-screen Show (4:3)</PresentationFormat>
  <Paragraphs>72</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Garamond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Eli Lilly and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Alex Fu - Network</dc:creator>
  <cp:lastModifiedBy>ZHENG FU</cp:lastModifiedBy>
  <cp:revision>79</cp:revision>
  <dcterms:created xsi:type="dcterms:W3CDTF">2019-09-16T16:57:55Z</dcterms:created>
  <dcterms:modified xsi:type="dcterms:W3CDTF">2019-12-09T00:03:57Z</dcterms:modified>
</cp:coreProperties>
</file>