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5"/>
  </p:notesMasterIdLst>
  <p:sldIdLst>
    <p:sldId id="257" r:id="rId2"/>
    <p:sldId id="274" r:id="rId3"/>
    <p:sldId id="276" r:id="rId4"/>
    <p:sldId id="275" r:id="rId5"/>
    <p:sldId id="269" r:id="rId6"/>
    <p:sldId id="270" r:id="rId7"/>
    <p:sldId id="272" r:id="rId8"/>
    <p:sldId id="273" r:id="rId9"/>
    <p:sldId id="268" r:id="rId10"/>
    <p:sldId id="262" r:id="rId11"/>
    <p:sldId id="267" r:id="rId12"/>
    <p:sldId id="266"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3F4E5F-AF23-4E5B-A3AA-357A2BB83220}" v="6" dt="2020-12-14T02:23:17.664"/>
    <p1510:client id="{A65B134C-E551-4C43-958F-D46832FF95E6}" v="3" dt="2020-12-14T01:03:03.972"/>
    <p1510:client id="{E211D0FE-F94D-49E4-B2BA-9925DD9A669A}" v="61" dt="2020-12-14T00:11:06.814"/>
    <p1510:client id="{EACCEF93-CC23-41B7-A4AA-BBD66BC68666}" v="93" dt="2020-12-14T03:37:02.6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82620" autoAdjust="0"/>
  </p:normalViewPr>
  <p:slideViewPr>
    <p:cSldViewPr snapToGrid="0">
      <p:cViewPr varScale="1">
        <p:scale>
          <a:sx n="85" d="100"/>
          <a:sy n="85" d="100"/>
        </p:scale>
        <p:origin x="360" y="72"/>
      </p:cViewPr>
      <p:guideLst/>
    </p:cSldViewPr>
  </p:slideViewPr>
  <p:notesTextViewPr>
    <p:cViewPr>
      <p:scale>
        <a:sx n="125" d="100"/>
        <a:sy n="125"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an Liu" userId="9f8ebb42-2d84-4331-a503-55033bd53ee9" providerId="ADAL" clId="{AF030124-E25B-4872-8132-2C15719F0C7D}"/>
    <pc:docChg chg="custSel modSld">
      <pc:chgData name="Yanan Liu" userId="9f8ebb42-2d84-4331-a503-55033bd53ee9" providerId="ADAL" clId="{AF030124-E25B-4872-8132-2C15719F0C7D}" dt="2020-12-14T04:01:35.551" v="14" actId="478"/>
      <pc:docMkLst>
        <pc:docMk/>
      </pc:docMkLst>
      <pc:sldChg chg="delSp mod delAnim">
        <pc:chgData name="Yanan Liu" userId="9f8ebb42-2d84-4331-a503-55033bd53ee9" providerId="ADAL" clId="{AF030124-E25B-4872-8132-2C15719F0C7D}" dt="2020-12-14T04:01:01.676" v="0" actId="478"/>
        <pc:sldMkLst>
          <pc:docMk/>
          <pc:sldMk cId="4043737824" sldId="257"/>
        </pc:sldMkLst>
        <pc:picChg chg="del">
          <ac:chgData name="Yanan Liu" userId="9f8ebb42-2d84-4331-a503-55033bd53ee9" providerId="ADAL" clId="{AF030124-E25B-4872-8132-2C15719F0C7D}" dt="2020-12-14T04:01:01.676" v="0" actId="478"/>
          <ac:picMkLst>
            <pc:docMk/>
            <pc:sldMk cId="4043737824" sldId="257"/>
            <ac:picMk id="10" creationId="{F8D73D24-F6C7-4749-A043-07725ACE03AA}"/>
          </ac:picMkLst>
        </pc:picChg>
      </pc:sldChg>
      <pc:sldChg chg="delSp mod delAnim">
        <pc:chgData name="Yanan Liu" userId="9f8ebb42-2d84-4331-a503-55033bd53ee9" providerId="ADAL" clId="{AF030124-E25B-4872-8132-2C15719F0C7D}" dt="2020-12-14T04:01:35.551" v="14" actId="478"/>
        <pc:sldMkLst>
          <pc:docMk/>
          <pc:sldMk cId="191714609" sldId="258"/>
        </pc:sldMkLst>
        <pc:picChg chg="del">
          <ac:chgData name="Yanan Liu" userId="9f8ebb42-2d84-4331-a503-55033bd53ee9" providerId="ADAL" clId="{AF030124-E25B-4872-8132-2C15719F0C7D}" dt="2020-12-14T04:01:35.551" v="14" actId="478"/>
          <ac:picMkLst>
            <pc:docMk/>
            <pc:sldMk cId="191714609" sldId="258"/>
            <ac:picMk id="3" creationId="{D8FB75EE-4CC3-4483-AB88-48F7B8A8C1BF}"/>
          </ac:picMkLst>
        </pc:picChg>
      </pc:sldChg>
      <pc:sldChg chg="delSp mod delAnim">
        <pc:chgData name="Yanan Liu" userId="9f8ebb42-2d84-4331-a503-55033bd53ee9" providerId="ADAL" clId="{AF030124-E25B-4872-8132-2C15719F0C7D}" dt="2020-12-14T04:01:28.652" v="11" actId="478"/>
        <pc:sldMkLst>
          <pc:docMk/>
          <pc:sldMk cId="1380613074" sldId="262"/>
        </pc:sldMkLst>
        <pc:picChg chg="del">
          <ac:chgData name="Yanan Liu" userId="9f8ebb42-2d84-4331-a503-55033bd53ee9" providerId="ADAL" clId="{AF030124-E25B-4872-8132-2C15719F0C7D}" dt="2020-12-14T04:01:28.652" v="11" actId="478"/>
          <ac:picMkLst>
            <pc:docMk/>
            <pc:sldMk cId="1380613074" sldId="262"/>
            <ac:picMk id="3" creationId="{F92C44AE-3425-403C-A37B-3FBA94AD8273}"/>
          </ac:picMkLst>
        </pc:picChg>
      </pc:sldChg>
      <pc:sldChg chg="delSp mod delAnim">
        <pc:chgData name="Yanan Liu" userId="9f8ebb42-2d84-4331-a503-55033bd53ee9" providerId="ADAL" clId="{AF030124-E25B-4872-8132-2C15719F0C7D}" dt="2020-12-14T04:01:32.683" v="13" actId="478"/>
        <pc:sldMkLst>
          <pc:docMk/>
          <pc:sldMk cId="904821636" sldId="266"/>
        </pc:sldMkLst>
        <pc:picChg chg="del">
          <ac:chgData name="Yanan Liu" userId="9f8ebb42-2d84-4331-a503-55033bd53ee9" providerId="ADAL" clId="{AF030124-E25B-4872-8132-2C15719F0C7D}" dt="2020-12-14T04:01:32.683" v="13" actId="478"/>
          <ac:picMkLst>
            <pc:docMk/>
            <pc:sldMk cId="904821636" sldId="266"/>
            <ac:picMk id="4" creationId="{97491EE5-085E-44F8-A70D-CDB955774C14}"/>
          </ac:picMkLst>
        </pc:picChg>
      </pc:sldChg>
      <pc:sldChg chg="delSp mod delAnim">
        <pc:chgData name="Yanan Liu" userId="9f8ebb42-2d84-4331-a503-55033bd53ee9" providerId="ADAL" clId="{AF030124-E25B-4872-8132-2C15719F0C7D}" dt="2020-12-14T04:01:30.789" v="12" actId="478"/>
        <pc:sldMkLst>
          <pc:docMk/>
          <pc:sldMk cId="2825351165" sldId="267"/>
        </pc:sldMkLst>
        <pc:picChg chg="del">
          <ac:chgData name="Yanan Liu" userId="9f8ebb42-2d84-4331-a503-55033bd53ee9" providerId="ADAL" clId="{AF030124-E25B-4872-8132-2C15719F0C7D}" dt="2020-12-14T04:01:30.789" v="12" actId="478"/>
          <ac:picMkLst>
            <pc:docMk/>
            <pc:sldMk cId="2825351165" sldId="267"/>
            <ac:picMk id="3" creationId="{529D2F0F-5A8F-41CF-8FE1-F99D64044262}"/>
          </ac:picMkLst>
        </pc:picChg>
      </pc:sldChg>
      <pc:sldChg chg="delSp mod delAnim">
        <pc:chgData name="Yanan Liu" userId="9f8ebb42-2d84-4331-a503-55033bd53ee9" providerId="ADAL" clId="{AF030124-E25B-4872-8132-2C15719F0C7D}" dt="2020-12-14T04:01:26.710" v="10" actId="478"/>
        <pc:sldMkLst>
          <pc:docMk/>
          <pc:sldMk cId="4176914006" sldId="268"/>
        </pc:sldMkLst>
        <pc:picChg chg="del">
          <ac:chgData name="Yanan Liu" userId="9f8ebb42-2d84-4331-a503-55033bd53ee9" providerId="ADAL" clId="{AF030124-E25B-4872-8132-2C15719F0C7D}" dt="2020-12-14T04:01:26.710" v="10" actId="478"/>
          <ac:picMkLst>
            <pc:docMk/>
            <pc:sldMk cId="4176914006" sldId="268"/>
            <ac:picMk id="4" creationId="{FF31BDB0-270D-4E0A-A751-8F0148D4BFDE}"/>
          </ac:picMkLst>
        </pc:picChg>
      </pc:sldChg>
      <pc:sldChg chg="delSp mod delAnim">
        <pc:chgData name="Yanan Liu" userId="9f8ebb42-2d84-4331-a503-55033bd53ee9" providerId="ADAL" clId="{AF030124-E25B-4872-8132-2C15719F0C7D}" dt="2020-12-14T04:01:15.682" v="5" actId="478"/>
        <pc:sldMkLst>
          <pc:docMk/>
          <pc:sldMk cId="4068877060" sldId="269"/>
        </pc:sldMkLst>
        <pc:picChg chg="del">
          <ac:chgData name="Yanan Liu" userId="9f8ebb42-2d84-4331-a503-55033bd53ee9" providerId="ADAL" clId="{AF030124-E25B-4872-8132-2C15719F0C7D}" dt="2020-12-14T04:01:15.682" v="5" actId="478"/>
          <ac:picMkLst>
            <pc:docMk/>
            <pc:sldMk cId="4068877060" sldId="269"/>
            <ac:picMk id="4" creationId="{C7A349DD-356C-1F4C-8631-D4D03CE40686}"/>
          </ac:picMkLst>
        </pc:picChg>
      </pc:sldChg>
      <pc:sldChg chg="delSp mod delAnim">
        <pc:chgData name="Yanan Liu" userId="9f8ebb42-2d84-4331-a503-55033bd53ee9" providerId="ADAL" clId="{AF030124-E25B-4872-8132-2C15719F0C7D}" dt="2020-12-14T04:01:18.076" v="6" actId="478"/>
        <pc:sldMkLst>
          <pc:docMk/>
          <pc:sldMk cId="2611791816" sldId="270"/>
        </pc:sldMkLst>
        <pc:picChg chg="del">
          <ac:chgData name="Yanan Liu" userId="9f8ebb42-2d84-4331-a503-55033bd53ee9" providerId="ADAL" clId="{AF030124-E25B-4872-8132-2C15719F0C7D}" dt="2020-12-14T04:01:18.076" v="6" actId="478"/>
          <ac:picMkLst>
            <pc:docMk/>
            <pc:sldMk cId="2611791816" sldId="270"/>
            <ac:picMk id="3" creationId="{D4025698-2ACE-074D-8B60-9EC48E318E57}"/>
          </ac:picMkLst>
        </pc:picChg>
      </pc:sldChg>
      <pc:sldChg chg="delSp modSp mod delAnim">
        <pc:chgData name="Yanan Liu" userId="9f8ebb42-2d84-4331-a503-55033bd53ee9" providerId="ADAL" clId="{AF030124-E25B-4872-8132-2C15719F0C7D}" dt="2020-12-14T04:01:22.740" v="8" actId="14100"/>
        <pc:sldMkLst>
          <pc:docMk/>
          <pc:sldMk cId="375094366" sldId="272"/>
        </pc:sldMkLst>
        <pc:spChg chg="mod">
          <ac:chgData name="Yanan Liu" userId="9f8ebb42-2d84-4331-a503-55033bd53ee9" providerId="ADAL" clId="{AF030124-E25B-4872-8132-2C15719F0C7D}" dt="2020-12-14T04:01:22.740" v="8" actId="14100"/>
          <ac:spMkLst>
            <pc:docMk/>
            <pc:sldMk cId="375094366" sldId="272"/>
            <ac:spMk id="8" creationId="{1DCB5332-4034-4228-B479-DF3816520098}"/>
          </ac:spMkLst>
        </pc:spChg>
        <pc:picChg chg="del">
          <ac:chgData name="Yanan Liu" userId="9f8ebb42-2d84-4331-a503-55033bd53ee9" providerId="ADAL" clId="{AF030124-E25B-4872-8132-2C15719F0C7D}" dt="2020-12-14T04:01:20.600" v="7" actId="478"/>
          <ac:picMkLst>
            <pc:docMk/>
            <pc:sldMk cId="375094366" sldId="272"/>
            <ac:picMk id="4" creationId="{1E5EDCC6-C88F-43B6-9C88-6FDF3CF59D2B}"/>
          </ac:picMkLst>
        </pc:picChg>
      </pc:sldChg>
      <pc:sldChg chg="delSp mod delAnim">
        <pc:chgData name="Yanan Liu" userId="9f8ebb42-2d84-4331-a503-55033bd53ee9" providerId="ADAL" clId="{AF030124-E25B-4872-8132-2C15719F0C7D}" dt="2020-12-14T04:01:24.388" v="9" actId="478"/>
        <pc:sldMkLst>
          <pc:docMk/>
          <pc:sldMk cId="1813357054" sldId="273"/>
        </pc:sldMkLst>
        <pc:picChg chg="del">
          <ac:chgData name="Yanan Liu" userId="9f8ebb42-2d84-4331-a503-55033bd53ee9" providerId="ADAL" clId="{AF030124-E25B-4872-8132-2C15719F0C7D}" dt="2020-12-14T04:01:24.388" v="9" actId="478"/>
          <ac:picMkLst>
            <pc:docMk/>
            <pc:sldMk cId="1813357054" sldId="273"/>
            <ac:picMk id="3" creationId="{FD411966-DCDB-4E59-86FA-3F6F30F3906D}"/>
          </ac:picMkLst>
        </pc:picChg>
      </pc:sldChg>
      <pc:sldChg chg="delSp mod delAnim">
        <pc:chgData name="Yanan Liu" userId="9f8ebb42-2d84-4331-a503-55033bd53ee9" providerId="ADAL" clId="{AF030124-E25B-4872-8132-2C15719F0C7D}" dt="2020-12-14T04:01:03.321" v="1" actId="478"/>
        <pc:sldMkLst>
          <pc:docMk/>
          <pc:sldMk cId="4222836886" sldId="274"/>
        </pc:sldMkLst>
        <pc:picChg chg="del">
          <ac:chgData name="Yanan Liu" userId="9f8ebb42-2d84-4331-a503-55033bd53ee9" providerId="ADAL" clId="{AF030124-E25B-4872-8132-2C15719F0C7D}" dt="2020-12-14T04:01:03.321" v="1" actId="478"/>
          <ac:picMkLst>
            <pc:docMk/>
            <pc:sldMk cId="4222836886" sldId="274"/>
            <ac:picMk id="6" creationId="{8F21E198-90EF-4F10-9AA2-234802D21698}"/>
          </ac:picMkLst>
        </pc:picChg>
      </pc:sldChg>
      <pc:sldChg chg="delSp modSp mod delAnim">
        <pc:chgData name="Yanan Liu" userId="9f8ebb42-2d84-4331-a503-55033bd53ee9" providerId="ADAL" clId="{AF030124-E25B-4872-8132-2C15719F0C7D}" dt="2020-12-14T04:01:11.186" v="4" actId="14100"/>
        <pc:sldMkLst>
          <pc:docMk/>
          <pc:sldMk cId="3123691145" sldId="275"/>
        </pc:sldMkLst>
        <pc:spChg chg="mod">
          <ac:chgData name="Yanan Liu" userId="9f8ebb42-2d84-4331-a503-55033bd53ee9" providerId="ADAL" clId="{AF030124-E25B-4872-8132-2C15719F0C7D}" dt="2020-12-14T04:01:11.186" v="4" actId="14100"/>
          <ac:spMkLst>
            <pc:docMk/>
            <pc:sldMk cId="3123691145" sldId="275"/>
            <ac:spMk id="9" creationId="{2086BCEA-B451-488A-B6A5-FB7379A36835}"/>
          </ac:spMkLst>
        </pc:spChg>
        <pc:picChg chg="del">
          <ac:chgData name="Yanan Liu" userId="9f8ebb42-2d84-4331-a503-55033bd53ee9" providerId="ADAL" clId="{AF030124-E25B-4872-8132-2C15719F0C7D}" dt="2020-12-14T04:01:07.884" v="3" actId="478"/>
          <ac:picMkLst>
            <pc:docMk/>
            <pc:sldMk cId="3123691145" sldId="275"/>
            <ac:picMk id="5" creationId="{A23BA710-D67F-4F47-AC84-A8EF2E140290}"/>
          </ac:picMkLst>
        </pc:picChg>
      </pc:sldChg>
      <pc:sldChg chg="delSp mod delAnim">
        <pc:chgData name="Yanan Liu" userId="9f8ebb42-2d84-4331-a503-55033bd53ee9" providerId="ADAL" clId="{AF030124-E25B-4872-8132-2C15719F0C7D}" dt="2020-12-14T04:01:05.026" v="2" actId="478"/>
        <pc:sldMkLst>
          <pc:docMk/>
          <pc:sldMk cId="928007574" sldId="276"/>
        </pc:sldMkLst>
        <pc:picChg chg="del">
          <ac:chgData name="Yanan Liu" userId="9f8ebb42-2d84-4331-a503-55033bd53ee9" providerId="ADAL" clId="{AF030124-E25B-4872-8132-2C15719F0C7D}" dt="2020-12-14T04:01:05.026" v="2" actId="478"/>
          <ac:picMkLst>
            <pc:docMk/>
            <pc:sldMk cId="928007574" sldId="276"/>
            <ac:picMk id="28" creationId="{7BD7F1E9-752A-4C85-88C5-2F149C2E37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3EC07-691F-4593-95AD-D6952DC38EBF}" type="datetimeFigureOut">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5059F-7F44-42AA-A173-8A11ECFACFD8}" type="slidenum">
              <a:rPr lang="en-US" smtClean="0"/>
              <a:t>‹#›</a:t>
            </a:fld>
            <a:endParaRPr lang="en-US"/>
          </a:p>
        </p:txBody>
      </p:sp>
    </p:spTree>
    <p:extLst>
      <p:ext uri="{BB962C8B-B14F-4D97-AF65-F5344CB8AC3E}">
        <p14:creationId xmlns:p14="http://schemas.microsoft.com/office/powerpoint/2010/main" val="1928091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35059F-7F44-42AA-A173-8A11ECFACFD8}" type="slidenum">
              <a:rPr lang="en-US" smtClean="0"/>
              <a:t>1</a:t>
            </a:fld>
            <a:endParaRPr lang="en-US"/>
          </a:p>
        </p:txBody>
      </p:sp>
    </p:spTree>
    <p:extLst>
      <p:ext uri="{BB962C8B-B14F-4D97-AF65-F5344CB8AC3E}">
        <p14:creationId xmlns:p14="http://schemas.microsoft.com/office/powerpoint/2010/main" val="562870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For CNN model, it most commonly applied to analyzing visual imagery. But Inspired by class lab, we decide to try to use this model to deal with text classification problem. Technically, deep learning CNN models to train and test, each input will pass it through a series of convolution layers with filters (</a:t>
            </a:r>
            <a:r>
              <a:rPr lang="en-US" dirty="0" err="1"/>
              <a:t>Kernals</a:t>
            </a:r>
            <a:r>
              <a:rPr lang="en-US" dirty="0"/>
              <a:t>), Pooling, fully connected layers (FC) and apply </a:t>
            </a:r>
            <a:r>
              <a:rPr lang="en-US" dirty="0" err="1"/>
              <a:t>Sigmiod</a:t>
            </a:r>
            <a:r>
              <a:rPr lang="en-US" dirty="0"/>
              <a:t> function to classify an object with probabilistic values between 0 and 1. The accuracy is also about 0.52</a:t>
            </a:r>
          </a:p>
        </p:txBody>
      </p:sp>
      <p:sp>
        <p:nvSpPr>
          <p:cNvPr id="4" name="灯片编号占位符 3"/>
          <p:cNvSpPr>
            <a:spLocks noGrp="1"/>
          </p:cNvSpPr>
          <p:nvPr>
            <p:ph type="sldNum" sz="quarter" idx="5"/>
          </p:nvPr>
        </p:nvSpPr>
        <p:spPr/>
        <p:txBody>
          <a:bodyPr/>
          <a:lstStyle/>
          <a:p>
            <a:fld id="{9C35059F-7F44-42AA-A173-8A11ECFACFD8}" type="slidenum">
              <a:rPr lang="en-US" smtClean="0"/>
              <a:t>11</a:t>
            </a:fld>
            <a:endParaRPr lang="en-US"/>
          </a:p>
        </p:txBody>
      </p:sp>
    </p:spTree>
    <p:extLst>
      <p:ext uri="{BB962C8B-B14F-4D97-AF65-F5344CB8AC3E}">
        <p14:creationId xmlns:p14="http://schemas.microsoft.com/office/powerpoint/2010/main" val="2463500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latin typeface="Georgia" panose="02040502050405020303" pitchFamily="18" charset="0"/>
              </a:rPr>
              <a:t>After dealing and analyzing the top25 daily news from 08-08-2008 to 07-01-2016, we can easily find these existing relations between media news and stock market movement.  And also, In these models, we use </a:t>
            </a:r>
            <a:r>
              <a:rPr lang="en-US" sz="1200" b="0" i="0" u="none" strike="noStrike" baseline="0" dirty="0" err="1">
                <a:solidFill>
                  <a:srgbClr val="000000"/>
                </a:solidFill>
                <a:latin typeface="Georgia" panose="02040502050405020303" pitchFamily="18" charset="0"/>
              </a:rPr>
              <a:t>tfvectorizer</a:t>
            </a:r>
            <a:r>
              <a:rPr lang="en-US" sz="1200" b="0" i="0" u="none" strike="noStrike" baseline="0" dirty="0">
                <a:solidFill>
                  <a:srgbClr val="000000"/>
                </a:solidFill>
                <a:latin typeface="Georgia" panose="02040502050405020303" pitchFamily="18" charset="0"/>
              </a:rPr>
              <a:t> to verify that positive and negative words are making some sense. At the end, comparing to basic models, the deep learning model have better performance.</a:t>
            </a:r>
          </a:p>
        </p:txBody>
      </p:sp>
      <p:sp>
        <p:nvSpPr>
          <p:cNvPr id="4" name="灯片编号占位符 3"/>
          <p:cNvSpPr>
            <a:spLocks noGrp="1"/>
          </p:cNvSpPr>
          <p:nvPr>
            <p:ph type="sldNum" sz="quarter" idx="5"/>
          </p:nvPr>
        </p:nvSpPr>
        <p:spPr/>
        <p:txBody>
          <a:bodyPr/>
          <a:lstStyle/>
          <a:p>
            <a:fld id="{9C35059F-7F44-42AA-A173-8A11ECFACFD8}" type="slidenum">
              <a:rPr lang="en-US" smtClean="0"/>
              <a:t>12</a:t>
            </a:fld>
            <a:endParaRPr lang="en-US"/>
          </a:p>
        </p:txBody>
      </p:sp>
    </p:spTree>
    <p:extLst>
      <p:ext uri="{BB962C8B-B14F-4D97-AF65-F5344CB8AC3E}">
        <p14:creationId xmlns:p14="http://schemas.microsoft.com/office/powerpoint/2010/main" val="3182455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07000"/>
              </a:lnSpc>
              <a:spcAft>
                <a:spcPts val="800"/>
              </a:spcAft>
            </a:pPr>
            <a:r>
              <a:rPr lang="en-US" sz="1000" dirty="0">
                <a:solidFill>
                  <a:srgbClr val="191919"/>
                </a:solidFill>
                <a:effectLst/>
                <a:latin typeface="Abadi" panose="020B0604020104020204" pitchFamily="34" charset="0"/>
                <a:ea typeface="等线" panose="02010600030101010101" pitchFamily="2" charset="-122"/>
                <a:cs typeface="Arial" panose="020B0604020202020204" pitchFamily="34" charset="0"/>
              </a:rPr>
              <a:t>Stock market prediction aims to determine the future movement of the stock value of a financial exchange. The accurate prediction of share price movement will lead to more profit.</a:t>
            </a:r>
            <a:endParaRPr lang="en-US" sz="1000" dirty="0">
              <a:effectLst/>
              <a:latin typeface="Abadi" panose="020B0604020104020204" pitchFamily="34" charset="0"/>
              <a:ea typeface="等线" panose="02010600030101010101" pitchFamily="2" charset="-122"/>
              <a:cs typeface="Arial" panose="020B0604020202020204" pitchFamily="34" charset="0"/>
            </a:endParaRPr>
          </a:p>
          <a:p>
            <a:pPr algn="just">
              <a:lnSpc>
                <a:spcPct val="107000"/>
              </a:lnSpc>
              <a:spcAft>
                <a:spcPts val="800"/>
              </a:spcAft>
            </a:pPr>
            <a:r>
              <a:rPr lang="en-US" sz="1000" dirty="0">
                <a:solidFill>
                  <a:srgbClr val="191919"/>
                </a:solidFill>
                <a:effectLst/>
                <a:latin typeface="Abadi" panose="020B0604020104020204" pitchFamily="34" charset="0"/>
                <a:ea typeface="等线" panose="02010600030101010101" pitchFamily="2" charset="-122"/>
                <a:cs typeface="Arial" panose="020B0604020202020204" pitchFamily="34" charset="0"/>
              </a:rPr>
              <a:t>Stock market prediction methods are divided into two main categories: technical and fundamental analysis. Technical analysis focuses on analyzing historical stock prices to predict future stock values. Apart from historical stock price data, there are some unquantifiable forces play a major role in the trend of the stock market. The un-quantifiable factors could be a political development, policy changes or some time related event.</a:t>
            </a:r>
            <a:endParaRPr lang="en-US" sz="1000" dirty="0">
              <a:effectLst/>
              <a:latin typeface="Abadi" panose="020B0604020104020204" pitchFamily="34" charset="0"/>
              <a:ea typeface="等线" panose="02010600030101010101" pitchFamily="2" charset="-122"/>
              <a:cs typeface="Arial" panose="020B0604020202020204" pitchFamily="34" charset="0"/>
            </a:endParaRPr>
          </a:p>
          <a:p>
            <a:endParaRPr lang="en-US" sz="1100" dirty="0"/>
          </a:p>
        </p:txBody>
      </p:sp>
      <p:sp>
        <p:nvSpPr>
          <p:cNvPr id="4" name="灯片编号占位符 3"/>
          <p:cNvSpPr>
            <a:spLocks noGrp="1"/>
          </p:cNvSpPr>
          <p:nvPr>
            <p:ph type="sldNum" sz="quarter" idx="5"/>
          </p:nvPr>
        </p:nvSpPr>
        <p:spPr/>
        <p:txBody>
          <a:bodyPr/>
          <a:lstStyle/>
          <a:p>
            <a:fld id="{9C35059F-7F44-42AA-A173-8A11ECFACFD8}" type="slidenum">
              <a:rPr lang="en-US" smtClean="0"/>
              <a:t>3</a:t>
            </a:fld>
            <a:endParaRPr lang="en-US"/>
          </a:p>
        </p:txBody>
      </p:sp>
    </p:spTree>
    <p:extLst>
      <p:ext uri="{BB962C8B-B14F-4D97-AF65-F5344CB8AC3E}">
        <p14:creationId xmlns:p14="http://schemas.microsoft.com/office/powerpoint/2010/main" val="538594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07000"/>
              </a:lnSpc>
              <a:spcAft>
                <a:spcPts val="800"/>
              </a:spcAft>
            </a:pPr>
            <a:r>
              <a:rPr lang="en-US" sz="600" dirty="0">
                <a:solidFill>
                  <a:srgbClr val="191919"/>
                </a:solidFill>
                <a:effectLst/>
                <a:latin typeface="Arial" panose="020B0604020202020204" pitchFamily="34" charset="0"/>
                <a:ea typeface="等线" panose="02010600030101010101" pitchFamily="2" charset="-122"/>
                <a:cs typeface="Arial" panose="020B0604020202020204" pitchFamily="34" charset="0"/>
              </a:rPr>
              <a:t>As we can see, Negative news and Positive news can affect stock market. </a:t>
            </a:r>
            <a:endParaRPr lang="en-US" sz="600" dirty="0">
              <a:effectLst/>
              <a:latin typeface="等线" panose="02010600030101010101" pitchFamily="2" charset="-122"/>
              <a:ea typeface="等线" panose="02010600030101010101" pitchFamily="2" charset="-122"/>
              <a:cs typeface="Arial" panose="020B0604020202020204" pitchFamily="34" charset="0"/>
            </a:endParaRPr>
          </a:p>
          <a:p>
            <a:pPr algn="just">
              <a:lnSpc>
                <a:spcPct val="107000"/>
              </a:lnSpc>
              <a:spcAft>
                <a:spcPts val="800"/>
              </a:spcAft>
            </a:pPr>
            <a:r>
              <a:rPr lang="en-US" sz="600" dirty="0">
                <a:solidFill>
                  <a:srgbClr val="191919"/>
                </a:solidFill>
                <a:effectLst/>
                <a:latin typeface="Arial" panose="020B0604020202020204" pitchFamily="34" charset="0"/>
                <a:ea typeface="等线" panose="02010600030101010101" pitchFamily="2" charset="-122"/>
                <a:cs typeface="Arial" panose="020B0604020202020204" pitchFamily="34" charset="0"/>
              </a:rPr>
              <a:t>For example,</a:t>
            </a:r>
            <a:r>
              <a:rPr lang="en-US" sz="600" kern="1200" dirty="0">
                <a:solidFill>
                  <a:srgbClr val="404040"/>
                </a:solidFill>
                <a:effectLst/>
                <a:latin typeface="Arial" panose="020B0604020202020204" pitchFamily="34" charset="0"/>
                <a:ea typeface="等线" panose="02010600030101010101" pitchFamily="2" charset="-122"/>
                <a:cs typeface="Arial" panose="020B0604020202020204" pitchFamily="34" charset="0"/>
              </a:rPr>
              <a:t> </a:t>
            </a:r>
            <a:r>
              <a:rPr lang="en-US" sz="600" dirty="0">
                <a:solidFill>
                  <a:srgbClr val="191919"/>
                </a:solidFill>
                <a:effectLst/>
                <a:latin typeface="Arial" panose="020B0604020202020204" pitchFamily="34" charset="0"/>
                <a:ea typeface="等线" panose="02010600030101010101" pitchFamily="2" charset="-122"/>
                <a:cs typeface="Arial" panose="020B0604020202020204" pitchFamily="34" charset="0"/>
              </a:rPr>
              <a:t>Affected by the news of COVID-19 outbreak all over the world, US stocks experienced four circuit breakers in March 2020.</a:t>
            </a:r>
            <a:endParaRPr lang="en-US" sz="600" dirty="0">
              <a:effectLst/>
              <a:latin typeface="等线" panose="02010600030101010101" pitchFamily="2" charset="-122"/>
              <a:ea typeface="等线" panose="02010600030101010101" pitchFamily="2" charset="-122"/>
              <a:cs typeface="Arial" panose="020B0604020202020204" pitchFamily="34" charset="0"/>
            </a:endParaRPr>
          </a:p>
          <a:p>
            <a:pPr algn="just">
              <a:lnSpc>
                <a:spcPct val="107000"/>
              </a:lnSpc>
              <a:spcAft>
                <a:spcPts val="800"/>
              </a:spcAft>
            </a:pPr>
            <a:r>
              <a:rPr lang="en-US" sz="600" dirty="0">
                <a:solidFill>
                  <a:srgbClr val="191919"/>
                </a:solidFill>
                <a:effectLst/>
                <a:latin typeface="Arial" panose="020B0604020202020204" pitchFamily="34" charset="0"/>
                <a:ea typeface="等线" panose="02010600030101010101" pitchFamily="2" charset="-122"/>
                <a:cs typeface="Arial" panose="020B0604020202020204" pitchFamily="34" charset="0"/>
              </a:rPr>
              <a:t>On November 9, the first trading day when Biden announced his victory in President election, the three major US stock indexes rose sharply. </a:t>
            </a:r>
            <a:endParaRPr lang="en-US" sz="600" dirty="0">
              <a:effectLst/>
              <a:latin typeface="等线" panose="02010600030101010101" pitchFamily="2" charset="-122"/>
              <a:ea typeface="等线" panose="02010600030101010101" pitchFamily="2" charset="-122"/>
              <a:cs typeface="Arial" panose="020B0604020202020204" pitchFamily="34" charset="0"/>
            </a:endParaRPr>
          </a:p>
          <a:p>
            <a:pPr algn="just">
              <a:lnSpc>
                <a:spcPct val="107000"/>
              </a:lnSpc>
              <a:spcAft>
                <a:spcPts val="800"/>
              </a:spcAft>
            </a:pPr>
            <a:r>
              <a:rPr lang="en-US" sz="600" dirty="0">
                <a:solidFill>
                  <a:srgbClr val="191919"/>
                </a:solidFill>
                <a:effectLst/>
                <a:latin typeface="Arial" panose="020B0604020202020204" pitchFamily="34" charset="0"/>
                <a:ea typeface="等线" panose="02010600030101010101" pitchFamily="2" charset="-122"/>
                <a:cs typeface="Arial" panose="020B0604020202020204" pitchFamily="34" charset="0"/>
              </a:rPr>
              <a:t>So </a:t>
            </a:r>
            <a:r>
              <a:rPr lang="en-US" sz="600" dirty="0">
                <a:effectLst/>
                <a:latin typeface="Arial" panose="020B0604020202020204" pitchFamily="34" charset="0"/>
                <a:ea typeface="等线" panose="02010600030101010101" pitchFamily="2" charset="-122"/>
                <a:cs typeface="Arial" panose="020B0604020202020204" pitchFamily="34" charset="0"/>
              </a:rPr>
              <a:t>The goal of this project is to predict stock market movement using stock price information and daily news headline. We will analyze word patterns and sentiment of the top headlines to predict the performance of the stock market.</a:t>
            </a:r>
            <a:endParaRPr lang="en-US" sz="600" dirty="0">
              <a:effectLst/>
              <a:latin typeface="等线" panose="02010600030101010101" pitchFamily="2" charset="-122"/>
              <a:ea typeface="等线" panose="02010600030101010101" pitchFamily="2" charset="-122"/>
              <a:cs typeface="Arial" panose="020B0604020202020204" pitchFamily="34" charset="0"/>
            </a:endParaRPr>
          </a:p>
          <a:p>
            <a:endParaRPr lang="en-US" sz="1000" dirty="0"/>
          </a:p>
        </p:txBody>
      </p:sp>
      <p:sp>
        <p:nvSpPr>
          <p:cNvPr id="4" name="灯片编号占位符 3"/>
          <p:cNvSpPr>
            <a:spLocks noGrp="1"/>
          </p:cNvSpPr>
          <p:nvPr>
            <p:ph type="sldNum" sz="quarter" idx="5"/>
          </p:nvPr>
        </p:nvSpPr>
        <p:spPr/>
        <p:txBody>
          <a:bodyPr/>
          <a:lstStyle/>
          <a:p>
            <a:fld id="{9C35059F-7F44-42AA-A173-8A11ECFACFD8}" type="slidenum">
              <a:rPr lang="en-US" smtClean="0"/>
              <a:t>4</a:t>
            </a:fld>
            <a:endParaRPr lang="en-US"/>
          </a:p>
        </p:txBody>
      </p:sp>
    </p:spTree>
    <p:extLst>
      <p:ext uri="{BB962C8B-B14F-4D97-AF65-F5344CB8AC3E}">
        <p14:creationId xmlns:p14="http://schemas.microsoft.com/office/powerpoint/2010/main" val="4063759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Hi, My name is Chao Tian. I am going to introduce our datasets used in project. First dataset is from …</a:t>
            </a:r>
          </a:p>
          <a:p>
            <a:r>
              <a:rPr kumimoji="1" lang="en-US" altLang="zh-CN" dirty="0"/>
              <a:t>The picture is showing the detail.</a:t>
            </a:r>
          </a:p>
          <a:p>
            <a:endParaRPr kumimoji="1" lang="en-US" altLang="zh-CN" dirty="0"/>
          </a:p>
        </p:txBody>
      </p:sp>
      <p:sp>
        <p:nvSpPr>
          <p:cNvPr id="4" name="灯片编号占位符 3"/>
          <p:cNvSpPr>
            <a:spLocks noGrp="1"/>
          </p:cNvSpPr>
          <p:nvPr>
            <p:ph type="sldNum" sz="quarter" idx="5"/>
          </p:nvPr>
        </p:nvSpPr>
        <p:spPr/>
        <p:txBody>
          <a:bodyPr/>
          <a:lstStyle/>
          <a:p>
            <a:fld id="{9C35059F-7F44-42AA-A173-8A11ECFACFD8}" type="slidenum">
              <a:rPr lang="en-US" smtClean="0"/>
              <a:t>5</a:t>
            </a:fld>
            <a:endParaRPr lang="en-US"/>
          </a:p>
        </p:txBody>
      </p:sp>
    </p:spTree>
    <p:extLst>
      <p:ext uri="{BB962C8B-B14F-4D97-AF65-F5344CB8AC3E}">
        <p14:creationId xmlns:p14="http://schemas.microsoft.com/office/powerpoint/2010/main" val="2723636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second dataset is from the ….</a:t>
            </a:r>
          </a:p>
          <a:p>
            <a:endParaRPr kumimoji="1" lang="zh-CN" altLang="en-US" dirty="0"/>
          </a:p>
        </p:txBody>
      </p:sp>
      <p:sp>
        <p:nvSpPr>
          <p:cNvPr id="4" name="灯片编号占位符 3"/>
          <p:cNvSpPr>
            <a:spLocks noGrp="1"/>
          </p:cNvSpPr>
          <p:nvPr>
            <p:ph type="sldNum" sz="quarter" idx="5"/>
          </p:nvPr>
        </p:nvSpPr>
        <p:spPr/>
        <p:txBody>
          <a:bodyPr/>
          <a:lstStyle/>
          <a:p>
            <a:fld id="{9C35059F-7F44-42AA-A173-8A11ECFACFD8}" type="slidenum">
              <a:rPr lang="en-US" smtClean="0"/>
              <a:t>6</a:t>
            </a:fld>
            <a:endParaRPr lang="en-US"/>
          </a:p>
        </p:txBody>
      </p:sp>
    </p:spTree>
    <p:extLst>
      <p:ext uri="{BB962C8B-B14F-4D97-AF65-F5344CB8AC3E}">
        <p14:creationId xmlns:p14="http://schemas.microsoft.com/office/powerpoint/2010/main" val="33107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n-US" sz="1800" dirty="0">
                <a:solidFill>
                  <a:srgbClr val="191919"/>
                </a:solidFill>
                <a:effectLst/>
                <a:latin typeface="Arial" panose="020B0604020202020204" pitchFamily="34" charset="0"/>
                <a:ea typeface="等线" panose="02010600030101010101" pitchFamily="2" charset="-122"/>
                <a:cs typeface="Arial" panose="020B0604020202020204" pitchFamily="34" charset="0"/>
              </a:rPr>
              <a:t>First</a:t>
            </a:r>
            <a:r>
              <a:rPr lang="zh-CN" sz="1800" dirty="0">
                <a:solidFill>
                  <a:srgbClr val="191919"/>
                </a:solidFill>
                <a:effectLst/>
                <a:latin typeface="Arial" panose="020B0604020202020204" pitchFamily="34" charset="0"/>
                <a:ea typeface="等线" panose="02010600030101010101" pitchFamily="2" charset="-122"/>
                <a:cs typeface="Arial" panose="020B0604020202020204" pitchFamily="34" charset="0"/>
              </a:rPr>
              <a:t>，</a:t>
            </a:r>
            <a:r>
              <a:rPr lang="en-US" sz="1800" dirty="0">
                <a:solidFill>
                  <a:srgbClr val="191919"/>
                </a:solidFill>
                <a:effectLst/>
                <a:latin typeface="Arial" panose="020B0604020202020204" pitchFamily="34" charset="0"/>
                <a:ea typeface="等线" panose="02010600030101010101" pitchFamily="2" charset="-122"/>
                <a:cs typeface="Arial" panose="020B0604020202020204" pitchFamily="34" charset="0"/>
              </a:rPr>
              <a:t>we Filling null values in the dataset with median value</a:t>
            </a:r>
            <a:endParaRPr lang="en-US" sz="1800" dirty="0">
              <a:effectLst/>
              <a:latin typeface="等线" panose="02010600030101010101" pitchFamily="2" charset="-122"/>
              <a:ea typeface="等线" panose="02010600030101010101" pitchFamily="2" charset="-122"/>
              <a:cs typeface="Arial" panose="020B0604020202020204" pitchFamily="34" charset="0"/>
            </a:endParaRPr>
          </a:p>
          <a:p>
            <a:pPr algn="just">
              <a:lnSpc>
                <a:spcPct val="107000"/>
              </a:lnSpc>
              <a:spcAft>
                <a:spcPts val="800"/>
              </a:spcAft>
            </a:pPr>
            <a:r>
              <a:rPr lang="en-US" sz="1800" dirty="0">
                <a:solidFill>
                  <a:srgbClr val="191919"/>
                </a:solidFill>
                <a:effectLst/>
                <a:latin typeface="Arial" panose="020B0604020202020204" pitchFamily="34" charset="0"/>
                <a:ea typeface="等线" panose="02010600030101010101" pitchFamily="2" charset="-122"/>
                <a:cs typeface="Arial" panose="020B0604020202020204" pitchFamily="34" charset="0"/>
              </a:rPr>
              <a:t>And next,</a:t>
            </a:r>
            <a:endParaRPr lang="en-US" sz="1800" dirty="0">
              <a:effectLst/>
              <a:latin typeface="等线" panose="02010600030101010101" pitchFamily="2" charset="-122"/>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等线" panose="02010600030101010101" pitchFamily="2" charset="-122"/>
                <a:cs typeface="Arial" panose="020B0604020202020204" pitchFamily="34" charset="0"/>
              </a:rPr>
              <a:t>Since the goal of this project is to predict stock market movement using stock price information and daily news headline</a:t>
            </a:r>
            <a:r>
              <a:rPr lang="zh-CN" sz="1800" dirty="0">
                <a:effectLst/>
                <a:latin typeface="Arial" panose="020B0604020202020204" pitchFamily="34" charset="0"/>
                <a:ea typeface="等线" panose="02010600030101010101" pitchFamily="2" charset="-122"/>
                <a:cs typeface="Arial" panose="020B0604020202020204" pitchFamily="34" charset="0"/>
              </a:rPr>
              <a:t>，</a:t>
            </a:r>
            <a:r>
              <a:rPr lang="en-US" sz="1800" dirty="0">
                <a:effectLst/>
                <a:latin typeface="Arial" panose="020B0604020202020204" pitchFamily="34" charset="0"/>
                <a:ea typeface="等线" panose="02010600030101010101" pitchFamily="2" charset="-122"/>
                <a:cs typeface="Arial" panose="020B0604020202020204" pitchFamily="34" charset="0"/>
              </a:rPr>
              <a:t>we will use the change of “close” value to define the trend of the stock market. To be specific, we replace all the stock data by a “label” feature in the dataset with value “0” if the closing value of DJIA has decreased from previous day’s close, and as “1” if the closing value of DJIA has increased or stayed same as previous day’s close. </a:t>
            </a:r>
            <a:endParaRPr lang="en-US" sz="1800" dirty="0">
              <a:effectLst/>
              <a:latin typeface="等线" panose="02010600030101010101" pitchFamily="2" charset="-122"/>
              <a:ea typeface="等线" panose="02010600030101010101" pitchFamily="2" charset="-122"/>
              <a:cs typeface="Arial" panose="020B0604020202020204" pitchFamily="34" charset="0"/>
            </a:endParaRPr>
          </a:p>
          <a:p>
            <a:endParaRPr lang="en-US" dirty="0"/>
          </a:p>
          <a:p>
            <a:pPr algn="just">
              <a:lnSpc>
                <a:spcPct val="150000"/>
              </a:lnSpc>
              <a:spcAft>
                <a:spcPts val="800"/>
              </a:spcAft>
            </a:pPr>
            <a:r>
              <a:rPr lang="en-US" dirty="0"/>
              <a:t>After setting labels, we </a:t>
            </a:r>
            <a:r>
              <a:rPr lang="en-US" b="0" i="0" dirty="0">
                <a:effectLst/>
                <a:latin typeface="Inter"/>
              </a:rPr>
              <a:t>Combined </a:t>
            </a:r>
            <a:r>
              <a:rPr lang="en-US" b="0" i="1" dirty="0">
                <a:effectLst/>
                <a:latin typeface="inherit"/>
              </a:rPr>
              <a:t>News data </a:t>
            </a:r>
            <a:r>
              <a:rPr lang="en-US" b="0" dirty="0">
                <a:effectLst/>
                <a:latin typeface="inherit"/>
              </a:rPr>
              <a:t>and</a:t>
            </a:r>
            <a:r>
              <a:rPr lang="en-US" b="0" i="1" dirty="0">
                <a:effectLst/>
                <a:latin typeface="inherit"/>
              </a:rPr>
              <a:t> </a:t>
            </a:r>
            <a:r>
              <a:rPr lang="en-US" b="0" i="1" dirty="0">
                <a:effectLst/>
                <a:latin typeface="Inter"/>
              </a:rPr>
              <a:t>DJIA data</a:t>
            </a:r>
            <a:r>
              <a:rPr lang="en-US" b="0" i="0" dirty="0">
                <a:effectLst/>
                <a:latin typeface="Inter"/>
              </a:rPr>
              <a:t>. </a:t>
            </a:r>
            <a:r>
              <a:rPr lang="en-US" sz="1800" dirty="0">
                <a:effectLst/>
                <a:latin typeface="Arial" panose="020B0604020202020204" pitchFamily="34" charset="0"/>
                <a:ea typeface="等线" panose="02010600030101010101" pitchFamily="2" charset="-122"/>
                <a:cs typeface="Arial" panose="020B0604020202020204" pitchFamily="34" charset="0"/>
              </a:rPr>
              <a:t>The entire processed dataset consists of 1989 rows, representing the trading days, and 27 columns that represent the features of which 25 are the news headlines (as text), and 1 is the date of the trading day. The feature “label” reflects the rising or falling of the DJIA index.</a:t>
            </a:r>
            <a:endParaRPr lang="en-US" sz="1800" dirty="0">
              <a:effectLst/>
              <a:latin typeface="等线" panose="02010600030101010101" pitchFamily="2" charset="-122"/>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t>
            </a:r>
          </a:p>
        </p:txBody>
      </p:sp>
      <p:sp>
        <p:nvSpPr>
          <p:cNvPr id="4" name="Slide Number Placeholder 3"/>
          <p:cNvSpPr>
            <a:spLocks noGrp="1"/>
          </p:cNvSpPr>
          <p:nvPr>
            <p:ph type="sldNum" sz="quarter" idx="5"/>
          </p:nvPr>
        </p:nvSpPr>
        <p:spPr/>
        <p:txBody>
          <a:bodyPr/>
          <a:lstStyle/>
          <a:p>
            <a:fld id="{9C35059F-7F44-42AA-A173-8A11ECFACFD8}" type="slidenum">
              <a:rPr lang="en-US" smtClean="0"/>
              <a:t>7</a:t>
            </a:fld>
            <a:endParaRPr lang="en-US"/>
          </a:p>
        </p:txBody>
      </p:sp>
    </p:spTree>
    <p:extLst>
      <p:ext uri="{BB962C8B-B14F-4D97-AF65-F5344CB8AC3E}">
        <p14:creationId xmlns:p14="http://schemas.microsoft.com/office/powerpoint/2010/main" val="2162223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等线" panose="02010600030101010101" pitchFamily="2" charset="-122"/>
                <a:cs typeface="Arial" panose="020B0604020202020204" pitchFamily="34" charset="0"/>
              </a:rPr>
              <a:t>Then, we do some text processing.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等线" panose="02010600030101010101" pitchFamily="2" charset="-122"/>
              </a:rPr>
              <a:t>The news headline contains some extra information which we do not need or not desirable for text processing, such as letter b, double quotes, single quote, upper case letters. All of them should be removed in order to further process the text and apply our text classification 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等线" panose="02010600030101010101" pitchFamily="2" charset="-122"/>
              </a:rPr>
              <a:t>So we removed extra characters and meaningless words, such as quotes, extra letters coming between (‘b). Then we converted the words into lower case letters.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191919"/>
                </a:solidFill>
                <a:effectLst/>
                <a:latin typeface="Arial" panose="020B0604020202020204" pitchFamily="34" charset="0"/>
                <a:ea typeface="等线" panose="02010600030101010101" pitchFamily="2" charset="-122"/>
                <a:cs typeface="Arial" panose="020B0604020202020204" pitchFamily="34" charset="0"/>
              </a:rPr>
              <a:t>You can see the sample news on the left concern.</a:t>
            </a:r>
            <a:endParaRPr lang="en-US" sz="1800" dirty="0">
              <a:effectLst/>
              <a:latin typeface="等线" panose="02010600030101010101" pitchFamily="2" charset="-122"/>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等线" panose="02010600030101010101" pitchFamily="2" charset="-122"/>
                <a:cs typeface="Arial" panose="020B0604020202020204" pitchFamily="34" charset="0"/>
              </a:rPr>
              <a:t>The dataset after processing is on the right.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等线" panose="02010600030101010101" pitchFamily="2" charset="-122"/>
                <a:cs typeface="Arial" panose="020B0604020202020204" pitchFamily="34" charset="0"/>
              </a:rPr>
              <a:t>Finally, we combined all the sentences or headlines in a row, and we use TFIDF to transform text into matrix.</a:t>
            </a:r>
            <a:endParaRPr lang="en-US" sz="1800" dirty="0">
              <a:effectLst/>
              <a:latin typeface="等线" panose="02010600030101010101" pitchFamily="2" charset="-122"/>
              <a:ea typeface="等线" panose="02010600030101010101" pitchFamily="2" charset="-122"/>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C35059F-7F44-42AA-A173-8A11ECFACFD8}" type="slidenum">
              <a:rPr lang="en-US" smtClean="0"/>
              <a:t>8</a:t>
            </a:fld>
            <a:endParaRPr lang="en-US"/>
          </a:p>
        </p:txBody>
      </p:sp>
    </p:spTree>
    <p:extLst>
      <p:ext uri="{BB962C8B-B14F-4D97-AF65-F5344CB8AC3E}">
        <p14:creationId xmlns:p14="http://schemas.microsoft.com/office/powerpoint/2010/main" val="860623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According to this table, we can find that,</a:t>
            </a:r>
            <a:r>
              <a:rPr lang="zh-CN" altLang="en-US" dirty="0"/>
              <a:t> </a:t>
            </a:r>
            <a:r>
              <a:rPr lang="en-US" altLang="zh-CN" dirty="0"/>
              <a:t>all</a:t>
            </a:r>
            <a:r>
              <a:rPr lang="zh-CN" altLang="en-US" dirty="0"/>
              <a:t> </a:t>
            </a:r>
            <a:r>
              <a:rPr lang="en-US" altLang="zh-CN" dirty="0"/>
              <a:t>of</a:t>
            </a:r>
            <a:r>
              <a:rPr lang="zh-CN" altLang="en-US" dirty="0"/>
              <a:t> </a:t>
            </a:r>
            <a:r>
              <a:rPr lang="en-US" altLang="zh-CN" dirty="0"/>
              <a:t>these</a:t>
            </a:r>
            <a:r>
              <a:rPr lang="zh-CN" altLang="en-US" dirty="0"/>
              <a:t> </a:t>
            </a:r>
            <a:r>
              <a:rPr lang="en-US" altLang="zh-CN" dirty="0"/>
              <a:t>four</a:t>
            </a:r>
            <a:r>
              <a:rPr lang="zh-CN" altLang="en-US" dirty="0"/>
              <a:t> </a:t>
            </a:r>
            <a:r>
              <a:rPr lang="en-US" altLang="zh-CN" dirty="0"/>
              <a:t>basic machine learning models,</a:t>
            </a:r>
            <a:r>
              <a:rPr lang="zh-CN" altLang="en-US" dirty="0"/>
              <a:t> </a:t>
            </a:r>
            <a:r>
              <a:rPr lang="en-US" altLang="zh-CN" dirty="0"/>
              <a:t> the accuracy rate is around 50%. The performance of these 4 classifiers is not very different.</a:t>
            </a:r>
            <a:endParaRPr lang="en-US" dirty="0"/>
          </a:p>
        </p:txBody>
      </p:sp>
      <p:sp>
        <p:nvSpPr>
          <p:cNvPr id="4" name="灯片编号占位符 3"/>
          <p:cNvSpPr>
            <a:spLocks noGrp="1"/>
          </p:cNvSpPr>
          <p:nvPr>
            <p:ph type="sldNum" sz="quarter" idx="5"/>
          </p:nvPr>
        </p:nvSpPr>
        <p:spPr/>
        <p:txBody>
          <a:bodyPr/>
          <a:lstStyle/>
          <a:p>
            <a:fld id="{9C35059F-7F44-42AA-A173-8A11ECFACFD8}" type="slidenum">
              <a:rPr lang="en-US" smtClean="0"/>
              <a:t>9</a:t>
            </a:fld>
            <a:endParaRPr lang="en-US"/>
          </a:p>
        </p:txBody>
      </p:sp>
    </p:spTree>
    <p:extLst>
      <p:ext uri="{BB962C8B-B14F-4D97-AF65-F5344CB8AC3E}">
        <p14:creationId xmlns:p14="http://schemas.microsoft.com/office/powerpoint/2010/main" val="454612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 this model, I decide the </a:t>
            </a:r>
            <a:r>
              <a:rPr lang="en-US" dirty="0" err="1"/>
              <a:t>max_lenth</a:t>
            </a:r>
            <a:r>
              <a:rPr lang="en-US" dirty="0"/>
              <a:t> equal to 400, and the embedding layer’s output dim equal to 100. And I also add a dropout layer to prevent overfitting. This picture is the summary of LSTM model. And about the result, it get 52% accuracy. A little better than basic models.</a:t>
            </a:r>
          </a:p>
        </p:txBody>
      </p:sp>
      <p:sp>
        <p:nvSpPr>
          <p:cNvPr id="4" name="灯片编号占位符 3"/>
          <p:cNvSpPr>
            <a:spLocks noGrp="1"/>
          </p:cNvSpPr>
          <p:nvPr>
            <p:ph type="sldNum" sz="quarter" idx="5"/>
          </p:nvPr>
        </p:nvSpPr>
        <p:spPr/>
        <p:txBody>
          <a:bodyPr/>
          <a:lstStyle/>
          <a:p>
            <a:fld id="{9C35059F-7F44-42AA-A173-8A11ECFACFD8}" type="slidenum">
              <a:rPr lang="en-US" smtClean="0"/>
              <a:t>10</a:t>
            </a:fld>
            <a:endParaRPr lang="en-US"/>
          </a:p>
        </p:txBody>
      </p:sp>
    </p:spTree>
    <p:extLst>
      <p:ext uri="{BB962C8B-B14F-4D97-AF65-F5344CB8AC3E}">
        <p14:creationId xmlns:p14="http://schemas.microsoft.com/office/powerpoint/2010/main" val="3463298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597446" cy="3686015"/>
          </a:xfrm>
        </p:spPr>
        <p:txBody>
          <a:bodyPr>
            <a:normAutofit fontScale="90000"/>
          </a:bodyPr>
          <a:lstStyle/>
          <a:p>
            <a:r>
              <a:rPr lang="en-US" sz="8000" dirty="0">
                <a:solidFill>
                  <a:schemeClr val="tx1"/>
                </a:solidFill>
              </a:rPr>
              <a:t>Daily News for Stock Market Prediction</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740579"/>
          </a:xfrm>
        </p:spPr>
        <p:txBody>
          <a:bodyPr>
            <a:noAutofit/>
          </a:bodyPr>
          <a:lstStyle/>
          <a:p>
            <a:pPr>
              <a:lnSpc>
                <a:spcPts val="1900"/>
              </a:lnSpc>
            </a:pPr>
            <a:r>
              <a:rPr lang="en-US" dirty="0" err="1"/>
              <a:t>Siqi</a:t>
            </a:r>
            <a:r>
              <a:rPr lang="en-US" dirty="0"/>
              <a:t> Jiang</a:t>
            </a:r>
          </a:p>
          <a:p>
            <a:pPr>
              <a:lnSpc>
                <a:spcPts val="1900"/>
              </a:lnSpc>
            </a:pPr>
            <a:r>
              <a:rPr lang="en-US" dirty="0"/>
              <a:t>Yanan Liu</a:t>
            </a:r>
          </a:p>
          <a:p>
            <a:pPr>
              <a:lnSpc>
                <a:spcPts val="1900"/>
              </a:lnSpc>
            </a:pPr>
            <a:r>
              <a:rPr lang="en-US" dirty="0"/>
              <a:t>Chao Tian</a:t>
            </a:r>
            <a:endParaRPr lang="en-US" b="1"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4="http://schemas.microsoft.com/office/powerpoint/2010/main">
    <mc:Choice Requires="p14">
      <p:transition spd="slow" p14:dur="2000" advTm="8639"/>
    </mc:Choice>
    <mc:Fallback xmlns="">
      <p:transition spd="slow" advTm="863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E895-398A-4C35-BFA9-6F80C2B20B7C}"/>
              </a:ext>
            </a:extLst>
          </p:cNvPr>
          <p:cNvSpPr>
            <a:spLocks noGrp="1"/>
          </p:cNvSpPr>
          <p:nvPr>
            <p:ph type="title"/>
          </p:nvPr>
        </p:nvSpPr>
        <p:spPr/>
        <p:txBody>
          <a:bodyPr/>
          <a:lstStyle/>
          <a:p>
            <a:r>
              <a:rPr lang="en-US" dirty="0"/>
              <a:t>Advanced Model: LSTM</a:t>
            </a:r>
          </a:p>
        </p:txBody>
      </p:sp>
      <p:pic>
        <p:nvPicPr>
          <p:cNvPr id="5" name="Picture 4">
            <a:extLst>
              <a:ext uri="{FF2B5EF4-FFF2-40B4-BE49-F238E27FC236}">
                <a16:creationId xmlns:a16="http://schemas.microsoft.com/office/drawing/2014/main" id="{BD190A4B-73E2-49DE-BF1E-E0A03BA07D19}"/>
              </a:ext>
            </a:extLst>
          </p:cNvPr>
          <p:cNvPicPr>
            <a:picLocks noChangeAspect="1"/>
          </p:cNvPicPr>
          <p:nvPr/>
        </p:nvPicPr>
        <p:blipFill>
          <a:blip r:embed="rId3"/>
          <a:stretch>
            <a:fillRect/>
          </a:stretch>
        </p:blipFill>
        <p:spPr>
          <a:xfrm>
            <a:off x="1097280" y="2040698"/>
            <a:ext cx="5886450" cy="3352800"/>
          </a:xfrm>
          <a:prstGeom prst="rect">
            <a:avLst/>
          </a:prstGeom>
        </p:spPr>
      </p:pic>
      <p:pic>
        <p:nvPicPr>
          <p:cNvPr id="7" name="Picture 6">
            <a:extLst>
              <a:ext uri="{FF2B5EF4-FFF2-40B4-BE49-F238E27FC236}">
                <a16:creationId xmlns:a16="http://schemas.microsoft.com/office/drawing/2014/main" id="{71711147-DC1D-4561-BB4D-75F5B6082937}"/>
              </a:ext>
            </a:extLst>
          </p:cNvPr>
          <p:cNvPicPr>
            <a:picLocks noChangeAspect="1"/>
          </p:cNvPicPr>
          <p:nvPr/>
        </p:nvPicPr>
        <p:blipFill>
          <a:blip r:embed="rId4"/>
          <a:stretch>
            <a:fillRect/>
          </a:stretch>
        </p:blipFill>
        <p:spPr>
          <a:xfrm>
            <a:off x="1097280" y="5643600"/>
            <a:ext cx="7753350" cy="504825"/>
          </a:xfrm>
          <a:prstGeom prst="rect">
            <a:avLst/>
          </a:prstGeom>
        </p:spPr>
      </p:pic>
    </p:spTree>
    <p:extLst>
      <p:ext uri="{BB962C8B-B14F-4D97-AF65-F5344CB8AC3E}">
        <p14:creationId xmlns:p14="http://schemas.microsoft.com/office/powerpoint/2010/main" val="1380613074"/>
      </p:ext>
    </p:extLst>
  </p:cSld>
  <p:clrMapOvr>
    <a:masterClrMapping/>
  </p:clrMapOvr>
  <mc:AlternateContent xmlns:mc="http://schemas.openxmlformats.org/markup-compatibility/2006" xmlns:p14="http://schemas.microsoft.com/office/powerpoint/2010/main">
    <mc:Choice Requires="p14">
      <p:transition spd="slow" p14:dur="2000" advTm="36202"/>
    </mc:Choice>
    <mc:Fallback xmlns="">
      <p:transition spd="slow" advTm="3620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E895-398A-4C35-BFA9-6F80C2B20B7C}"/>
              </a:ext>
            </a:extLst>
          </p:cNvPr>
          <p:cNvSpPr>
            <a:spLocks noGrp="1"/>
          </p:cNvSpPr>
          <p:nvPr>
            <p:ph type="title"/>
          </p:nvPr>
        </p:nvSpPr>
        <p:spPr/>
        <p:txBody>
          <a:bodyPr/>
          <a:lstStyle/>
          <a:p>
            <a:r>
              <a:rPr lang="en-US"/>
              <a:t>Advanced Model</a:t>
            </a:r>
            <a:r>
              <a:rPr lang="en-US" dirty="0" err="1"/>
              <a:t>:CNN</a:t>
            </a:r>
            <a:endParaRPr lang="en-US" dirty="0"/>
          </a:p>
        </p:txBody>
      </p:sp>
      <p:pic>
        <p:nvPicPr>
          <p:cNvPr id="4" name="Picture 3">
            <a:extLst>
              <a:ext uri="{FF2B5EF4-FFF2-40B4-BE49-F238E27FC236}">
                <a16:creationId xmlns:a16="http://schemas.microsoft.com/office/drawing/2014/main" id="{38CBADE8-8A5E-48D1-8CEB-22FA55144F5F}"/>
              </a:ext>
            </a:extLst>
          </p:cNvPr>
          <p:cNvPicPr>
            <a:picLocks noChangeAspect="1"/>
          </p:cNvPicPr>
          <p:nvPr/>
        </p:nvPicPr>
        <p:blipFill>
          <a:blip r:embed="rId3"/>
          <a:stretch>
            <a:fillRect/>
          </a:stretch>
        </p:blipFill>
        <p:spPr>
          <a:xfrm>
            <a:off x="1117631" y="1979112"/>
            <a:ext cx="4822829" cy="4221272"/>
          </a:xfrm>
          <a:prstGeom prst="rect">
            <a:avLst/>
          </a:prstGeom>
        </p:spPr>
      </p:pic>
      <p:pic>
        <p:nvPicPr>
          <p:cNvPr id="7" name="Picture 6">
            <a:extLst>
              <a:ext uri="{FF2B5EF4-FFF2-40B4-BE49-F238E27FC236}">
                <a16:creationId xmlns:a16="http://schemas.microsoft.com/office/drawing/2014/main" id="{D47B5A99-ED95-4037-9A33-BDBB8273EFFE}"/>
              </a:ext>
            </a:extLst>
          </p:cNvPr>
          <p:cNvPicPr>
            <a:picLocks noChangeAspect="1"/>
          </p:cNvPicPr>
          <p:nvPr/>
        </p:nvPicPr>
        <p:blipFill>
          <a:blip r:embed="rId4"/>
          <a:stretch>
            <a:fillRect/>
          </a:stretch>
        </p:blipFill>
        <p:spPr>
          <a:xfrm>
            <a:off x="5940460" y="5546290"/>
            <a:ext cx="6059474" cy="654094"/>
          </a:xfrm>
          <a:prstGeom prst="rect">
            <a:avLst/>
          </a:prstGeom>
        </p:spPr>
      </p:pic>
    </p:spTree>
    <p:extLst>
      <p:ext uri="{BB962C8B-B14F-4D97-AF65-F5344CB8AC3E}">
        <p14:creationId xmlns:p14="http://schemas.microsoft.com/office/powerpoint/2010/main" val="2825351165"/>
      </p:ext>
    </p:extLst>
  </p:cSld>
  <p:clrMapOvr>
    <a:masterClrMapping/>
  </p:clrMapOvr>
  <mc:AlternateContent xmlns:mc="http://schemas.openxmlformats.org/markup-compatibility/2006" xmlns:p14="http://schemas.microsoft.com/office/powerpoint/2010/main">
    <mc:Choice Requires="p14">
      <p:transition spd="slow" p14:dur="2000" advTm="52757"/>
    </mc:Choice>
    <mc:Fallback xmlns="">
      <p:transition spd="slow" advTm="5275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64E5-7223-4B62-83F3-A550E5711B0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1A690EE-268E-4B45-B18F-4D4C96944B4B}"/>
              </a:ext>
            </a:extLst>
          </p:cNvPr>
          <p:cNvSpPr>
            <a:spLocks noGrp="1"/>
          </p:cNvSpPr>
          <p:nvPr>
            <p:ph idx="1"/>
          </p:nvPr>
        </p:nvSpPr>
        <p:spPr/>
        <p:txBody>
          <a:bodyPr/>
          <a:lstStyle/>
          <a:p>
            <a:pPr>
              <a:buClr>
                <a:schemeClr val="accent1">
                  <a:lumMod val="50000"/>
                </a:schemeClr>
              </a:buClr>
              <a:buFont typeface="Wingdings" panose="05000000000000000000" pitchFamily="2" charset="2"/>
              <a:buChar char="v"/>
            </a:pPr>
            <a:r>
              <a:rPr lang="en-US" sz="1800" b="0" i="0" u="none" strike="noStrike" baseline="0" dirty="0">
                <a:solidFill>
                  <a:srgbClr val="000000"/>
                </a:solidFill>
                <a:latin typeface="Georgia" panose="02040502050405020303" pitchFamily="18" charset="0"/>
              </a:rPr>
              <a:t> Using machine learning and deep learning prediction model, we predict the ‘adj close price’ of stock will up or down in the future. </a:t>
            </a:r>
          </a:p>
          <a:p>
            <a:pPr>
              <a:buClr>
                <a:schemeClr val="accent1">
                  <a:lumMod val="50000"/>
                </a:schemeClr>
              </a:buClr>
              <a:buFont typeface="Wingdings" panose="05000000000000000000" pitchFamily="2" charset="2"/>
              <a:buChar char="v"/>
            </a:pPr>
            <a:r>
              <a:rPr lang="en-US" sz="1800" b="0" i="0" u="none" strike="noStrike" baseline="0" dirty="0">
                <a:solidFill>
                  <a:srgbClr val="000000"/>
                </a:solidFill>
                <a:latin typeface="Georgia" panose="02040502050405020303" pitchFamily="18" charset="0"/>
              </a:rPr>
              <a:t> In these models, we verify that positive and negative words are making some sense by using </a:t>
            </a:r>
            <a:r>
              <a:rPr lang="en-US" sz="1800" b="0" i="0" u="none" strike="noStrike" baseline="0" dirty="0" err="1">
                <a:solidFill>
                  <a:srgbClr val="000000"/>
                </a:solidFill>
                <a:latin typeface="Georgia" panose="02040502050405020303" pitchFamily="18" charset="0"/>
              </a:rPr>
              <a:t>tf</a:t>
            </a:r>
            <a:r>
              <a:rPr lang="en-US" sz="1800" b="0" i="0" u="none" strike="noStrike" baseline="0" dirty="0">
                <a:solidFill>
                  <a:srgbClr val="000000"/>
                </a:solidFill>
                <a:latin typeface="Georgia" panose="02040502050405020303" pitchFamily="18" charset="0"/>
              </a:rPr>
              <a:t>-vectorizer. </a:t>
            </a:r>
          </a:p>
          <a:p>
            <a:pPr>
              <a:buClr>
                <a:schemeClr val="accent1">
                  <a:lumMod val="50000"/>
                </a:schemeClr>
              </a:buClr>
              <a:buFont typeface="Wingdings" panose="05000000000000000000" pitchFamily="2" charset="2"/>
              <a:buChar char="v"/>
            </a:pPr>
            <a:r>
              <a:rPr lang="en-US" sz="1800" b="0" i="0" u="none" strike="noStrike" baseline="0" dirty="0">
                <a:solidFill>
                  <a:srgbClr val="000000"/>
                </a:solidFill>
                <a:latin typeface="Georgia" panose="02040502050405020303" pitchFamily="18" charset="0"/>
              </a:rPr>
              <a:t> Finally, we compare and analyze the performance of these prediction model. Deep learning models generally perform slightly better</a:t>
            </a:r>
          </a:p>
          <a:p>
            <a:pPr>
              <a:buClr>
                <a:schemeClr val="accent1">
                  <a:lumMod val="50000"/>
                </a:schemeClr>
              </a:buClr>
              <a:buFont typeface="Wingdings" panose="05000000000000000000" pitchFamily="2" charset="2"/>
              <a:buChar char="v"/>
            </a:pPr>
            <a:r>
              <a:rPr lang="en-US" sz="1800" dirty="0">
                <a:solidFill>
                  <a:srgbClr val="000000"/>
                </a:solidFill>
                <a:latin typeface="Georgia" panose="02040502050405020303" pitchFamily="18" charset="0"/>
              </a:rPr>
              <a:t> Future work : try to build BERT model, it maybe will have better performance</a:t>
            </a:r>
            <a:endParaRPr lang="en-US" dirty="0"/>
          </a:p>
        </p:txBody>
      </p:sp>
    </p:spTree>
    <p:extLst>
      <p:ext uri="{BB962C8B-B14F-4D97-AF65-F5344CB8AC3E}">
        <p14:creationId xmlns:p14="http://schemas.microsoft.com/office/powerpoint/2010/main" val="904821636"/>
      </p:ext>
    </p:extLst>
  </p:cSld>
  <p:clrMapOvr>
    <a:masterClrMapping/>
  </p:clrMapOvr>
  <mc:AlternateContent xmlns:mc="http://schemas.openxmlformats.org/markup-compatibility/2006" xmlns:p14="http://schemas.microsoft.com/office/powerpoint/2010/main">
    <mc:Choice Requires="p14">
      <p:transition spd="slow" p14:dur="2000" advTm="39878"/>
    </mc:Choice>
    <mc:Fallback xmlns="">
      <p:transition spd="slow" advTm="3987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lgn="ctr"/>
            <a:r>
              <a:rPr lang="en-US" sz="4800" i="1" dirty="0">
                <a:solidFill>
                  <a:srgbClr val="FFFFFF"/>
                </a:solidFill>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ubtitle 4">
            <a:extLst>
              <a:ext uri="{FF2B5EF4-FFF2-40B4-BE49-F238E27FC236}">
                <a16:creationId xmlns:a16="http://schemas.microsoft.com/office/drawing/2014/main" id="{CC2EDFF6-A4B5-4FBC-B06C-5B322E76B81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1714609"/>
      </p:ext>
    </p:extLst>
  </p:cSld>
  <p:clrMapOvr>
    <a:masterClrMapping/>
  </p:clrMapOvr>
  <mc:AlternateContent xmlns:mc="http://schemas.openxmlformats.org/markup-compatibility/2006" xmlns:p14="http://schemas.microsoft.com/office/powerpoint/2010/main">
    <mc:Choice Requires="p14">
      <p:transition spd="slow" p14:dur="2000" advTm="5351"/>
    </mc:Choice>
    <mc:Fallback xmlns="">
      <p:transition spd="slow" advTm="535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5462-C1D6-45D3-BAED-B41E013D8EE6}"/>
              </a:ext>
            </a:extLst>
          </p:cNvPr>
          <p:cNvSpPr>
            <a:spLocks noGrp="1"/>
          </p:cNvSpPr>
          <p:nvPr>
            <p:ph type="title"/>
          </p:nvPr>
        </p:nvSpPr>
        <p:spPr/>
        <p:txBody>
          <a:bodyPr/>
          <a:lstStyle/>
          <a:p>
            <a:r>
              <a:rPr lang="en-US" altLang="zh-CN" dirty="0"/>
              <a:t>Overview</a:t>
            </a:r>
            <a:endParaRPr lang="en-US" dirty="0"/>
          </a:p>
        </p:txBody>
      </p:sp>
      <p:sp>
        <p:nvSpPr>
          <p:cNvPr id="3" name="Content Placeholder 2">
            <a:extLst>
              <a:ext uri="{FF2B5EF4-FFF2-40B4-BE49-F238E27FC236}">
                <a16:creationId xmlns:a16="http://schemas.microsoft.com/office/drawing/2014/main" id="{0E929FA8-ED54-4FBF-BAA4-6FBD2A8607D2}"/>
              </a:ext>
            </a:extLst>
          </p:cNvPr>
          <p:cNvSpPr>
            <a:spLocks noGrp="1"/>
          </p:cNvSpPr>
          <p:nvPr>
            <p:ph idx="1"/>
          </p:nvPr>
        </p:nvSpPr>
        <p:spPr/>
        <p:txBody>
          <a:bodyPr>
            <a:normAutofit/>
          </a:bodyPr>
          <a:lstStyle/>
          <a:p>
            <a:pPr>
              <a:buFont typeface="Wingdings" panose="05000000000000000000" pitchFamily="2" charset="2"/>
              <a:buChar char="q"/>
            </a:pPr>
            <a:r>
              <a:rPr lang="en-US" sz="3200" dirty="0"/>
              <a:t> Introduction</a:t>
            </a:r>
          </a:p>
          <a:p>
            <a:pPr>
              <a:buFont typeface="Wingdings" panose="05000000000000000000" pitchFamily="2" charset="2"/>
              <a:buChar char="q"/>
            </a:pPr>
            <a:r>
              <a:rPr lang="en-US" sz="3200" dirty="0"/>
              <a:t> Data Description</a:t>
            </a:r>
          </a:p>
          <a:p>
            <a:pPr>
              <a:buFont typeface="Wingdings" panose="05000000000000000000" pitchFamily="2" charset="2"/>
              <a:buChar char="q"/>
            </a:pPr>
            <a:r>
              <a:rPr lang="en-US" sz="3200" dirty="0"/>
              <a:t> Methodology</a:t>
            </a:r>
          </a:p>
          <a:p>
            <a:pPr>
              <a:buFont typeface="Wingdings" panose="05000000000000000000" pitchFamily="2" charset="2"/>
              <a:buChar char="q"/>
            </a:pPr>
            <a:r>
              <a:rPr lang="en-US" sz="3200" dirty="0"/>
              <a:t> Conclusion</a:t>
            </a:r>
          </a:p>
        </p:txBody>
      </p:sp>
    </p:spTree>
    <p:extLst>
      <p:ext uri="{BB962C8B-B14F-4D97-AF65-F5344CB8AC3E}">
        <p14:creationId xmlns:p14="http://schemas.microsoft.com/office/powerpoint/2010/main" val="4222836886"/>
      </p:ext>
    </p:extLst>
  </p:cSld>
  <p:clrMapOvr>
    <a:masterClrMapping/>
  </p:clrMapOvr>
  <mc:AlternateContent xmlns:mc="http://schemas.openxmlformats.org/markup-compatibility/2006" xmlns:p14="http://schemas.microsoft.com/office/powerpoint/2010/main">
    <mc:Choice Requires="p14">
      <p:transition spd="slow" p14:dur="2000" advTm="10133"/>
    </mc:Choice>
    <mc:Fallback xmlns="">
      <p:transition spd="slow" advTm="1013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F1208-D5FE-460C-959B-94DFD46E3249}"/>
              </a:ext>
            </a:extLst>
          </p:cNvPr>
          <p:cNvSpPr>
            <a:spLocks noGrp="1"/>
          </p:cNvSpPr>
          <p:nvPr>
            <p:ph type="title"/>
          </p:nvPr>
        </p:nvSpPr>
        <p:spPr/>
        <p:txBody>
          <a:bodyPr/>
          <a:lstStyle/>
          <a:p>
            <a:r>
              <a:rPr lang="en-US" sz="4400" dirty="0"/>
              <a:t>Introduction</a:t>
            </a:r>
            <a:endParaRPr lang="en-US" dirty="0"/>
          </a:p>
        </p:txBody>
      </p:sp>
      <p:grpSp>
        <p:nvGrpSpPr>
          <p:cNvPr id="16" name="组合 15">
            <a:extLst>
              <a:ext uri="{FF2B5EF4-FFF2-40B4-BE49-F238E27FC236}">
                <a16:creationId xmlns:a16="http://schemas.microsoft.com/office/drawing/2014/main" id="{C9C4D1F0-1B8E-4FCE-8C97-C9BB06F0C43B}"/>
              </a:ext>
            </a:extLst>
          </p:cNvPr>
          <p:cNvGrpSpPr/>
          <p:nvPr/>
        </p:nvGrpSpPr>
        <p:grpSpPr>
          <a:xfrm>
            <a:off x="2841221" y="4284426"/>
            <a:ext cx="1964104" cy="1890796"/>
            <a:chOff x="3363760" y="3593218"/>
            <a:chExt cx="2138977" cy="2133000"/>
          </a:xfrm>
        </p:grpSpPr>
        <p:sp>
          <p:nvSpPr>
            <p:cNvPr id="8" name="Google Shape;162;p22">
              <a:extLst>
                <a:ext uri="{FF2B5EF4-FFF2-40B4-BE49-F238E27FC236}">
                  <a16:creationId xmlns:a16="http://schemas.microsoft.com/office/drawing/2014/main" id="{DD3C4989-8EE7-4FC0-808C-47C8E08C3E59}"/>
                </a:ext>
              </a:extLst>
            </p:cNvPr>
            <p:cNvSpPr/>
            <p:nvPr/>
          </p:nvSpPr>
          <p:spPr>
            <a:xfrm>
              <a:off x="3363760" y="3593218"/>
              <a:ext cx="2133000" cy="2133000"/>
            </a:xfrm>
            <a:prstGeom prst="ellipse">
              <a:avLst/>
            </a:prstGeom>
            <a:noFill/>
            <a:ln w="3810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r>
                <a:rPr lang="en-US" altLang="zh-CN" sz="2000" dirty="0"/>
                <a:t>T</a:t>
              </a:r>
              <a:r>
                <a:rPr lang="en-US" sz="2000" dirty="0"/>
                <a:t>echnical Analysis</a:t>
              </a:r>
            </a:p>
          </p:txBody>
        </p:sp>
        <p:sp>
          <p:nvSpPr>
            <p:cNvPr id="10" name="Google Shape;166;p22">
              <a:extLst>
                <a:ext uri="{FF2B5EF4-FFF2-40B4-BE49-F238E27FC236}">
                  <a16:creationId xmlns:a16="http://schemas.microsoft.com/office/drawing/2014/main" id="{81690DCA-9751-4EC9-9D15-8A09CBBC7944}"/>
                </a:ext>
              </a:extLst>
            </p:cNvPr>
            <p:cNvSpPr/>
            <p:nvPr/>
          </p:nvSpPr>
          <p:spPr>
            <a:xfrm>
              <a:off x="3363760" y="3620518"/>
              <a:ext cx="2138977" cy="205027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noFill/>
            <a:ln w="3810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组合 14">
            <a:extLst>
              <a:ext uri="{FF2B5EF4-FFF2-40B4-BE49-F238E27FC236}">
                <a16:creationId xmlns:a16="http://schemas.microsoft.com/office/drawing/2014/main" id="{1732D4A0-25FC-45E6-88C0-6198CAE81EAE}"/>
              </a:ext>
            </a:extLst>
          </p:cNvPr>
          <p:cNvGrpSpPr/>
          <p:nvPr/>
        </p:nvGrpSpPr>
        <p:grpSpPr>
          <a:xfrm>
            <a:off x="4685703" y="2016212"/>
            <a:ext cx="2305406" cy="2145616"/>
            <a:chOff x="5057034" y="1439873"/>
            <a:chExt cx="2138892" cy="2180645"/>
          </a:xfrm>
        </p:grpSpPr>
        <p:sp>
          <p:nvSpPr>
            <p:cNvPr id="7" name="Google Shape;161;p22">
              <a:extLst>
                <a:ext uri="{FF2B5EF4-FFF2-40B4-BE49-F238E27FC236}">
                  <a16:creationId xmlns:a16="http://schemas.microsoft.com/office/drawing/2014/main" id="{BEC71E19-A296-41F3-B10E-76943D8DD063}"/>
                </a:ext>
              </a:extLst>
            </p:cNvPr>
            <p:cNvSpPr/>
            <p:nvPr/>
          </p:nvSpPr>
          <p:spPr>
            <a:xfrm>
              <a:off x="5059980" y="1487518"/>
              <a:ext cx="2133000" cy="2133000"/>
            </a:xfrm>
            <a:prstGeom prst="ellipse">
              <a:avLst/>
            </a:prstGeom>
            <a:noFill/>
            <a:ln w="3810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r>
                <a:rPr lang="en-US" sz="2000" dirty="0"/>
                <a:t>Stock Market Prediction</a:t>
              </a:r>
            </a:p>
          </p:txBody>
        </p:sp>
        <p:sp>
          <p:nvSpPr>
            <p:cNvPr id="11" name="Google Shape;167;p22">
              <a:extLst>
                <a:ext uri="{FF2B5EF4-FFF2-40B4-BE49-F238E27FC236}">
                  <a16:creationId xmlns:a16="http://schemas.microsoft.com/office/drawing/2014/main" id="{7576AE49-51A1-4D29-8C0C-99DB5CA068C7}"/>
                </a:ext>
              </a:extLst>
            </p:cNvPr>
            <p:cNvSpPr/>
            <p:nvPr/>
          </p:nvSpPr>
          <p:spPr>
            <a:xfrm>
              <a:off x="5057034" y="1439873"/>
              <a:ext cx="2138892" cy="2158411"/>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noFill/>
            <a:ln w="3810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组合 16">
            <a:extLst>
              <a:ext uri="{FF2B5EF4-FFF2-40B4-BE49-F238E27FC236}">
                <a16:creationId xmlns:a16="http://schemas.microsoft.com/office/drawing/2014/main" id="{F07A6A22-4CD1-40CB-B950-4171EE69216B}"/>
              </a:ext>
            </a:extLst>
          </p:cNvPr>
          <p:cNvGrpSpPr/>
          <p:nvPr/>
        </p:nvGrpSpPr>
        <p:grpSpPr>
          <a:xfrm>
            <a:off x="6727231" y="4186832"/>
            <a:ext cx="2299055" cy="2012592"/>
            <a:chOff x="7005023" y="3593218"/>
            <a:chExt cx="2138977" cy="2133000"/>
          </a:xfrm>
        </p:grpSpPr>
        <p:sp>
          <p:nvSpPr>
            <p:cNvPr id="9" name="Google Shape;163;p22">
              <a:extLst>
                <a:ext uri="{FF2B5EF4-FFF2-40B4-BE49-F238E27FC236}">
                  <a16:creationId xmlns:a16="http://schemas.microsoft.com/office/drawing/2014/main" id="{C7CC3E34-54B0-4FB1-80CA-7E0E38AB5354}"/>
                </a:ext>
              </a:extLst>
            </p:cNvPr>
            <p:cNvSpPr/>
            <p:nvPr/>
          </p:nvSpPr>
          <p:spPr>
            <a:xfrm>
              <a:off x="7008010" y="3593218"/>
              <a:ext cx="2133000" cy="2133000"/>
            </a:xfrm>
            <a:prstGeom prst="ellipse">
              <a:avLst/>
            </a:prstGeom>
            <a:noFill/>
            <a:ln w="3810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r>
                <a:rPr lang="en-US" sz="2000" dirty="0"/>
                <a:t>Fundamental Analysis</a:t>
              </a:r>
            </a:p>
          </p:txBody>
        </p:sp>
        <p:sp>
          <p:nvSpPr>
            <p:cNvPr id="12" name="Google Shape;168;p22">
              <a:extLst>
                <a:ext uri="{FF2B5EF4-FFF2-40B4-BE49-F238E27FC236}">
                  <a16:creationId xmlns:a16="http://schemas.microsoft.com/office/drawing/2014/main" id="{99CA9DAB-D755-4ED1-BE25-A592A0D8D599}"/>
                </a:ext>
              </a:extLst>
            </p:cNvPr>
            <p:cNvSpPr/>
            <p:nvPr/>
          </p:nvSpPr>
          <p:spPr>
            <a:xfrm>
              <a:off x="7005023" y="3620518"/>
              <a:ext cx="2138977" cy="205027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noFill/>
            <a:ln w="3810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428;p39">
            <a:extLst>
              <a:ext uri="{FF2B5EF4-FFF2-40B4-BE49-F238E27FC236}">
                <a16:creationId xmlns:a16="http://schemas.microsoft.com/office/drawing/2014/main" id="{6721A051-6D74-4DFB-AA31-C8B29658C5AC}"/>
              </a:ext>
            </a:extLst>
          </p:cNvPr>
          <p:cNvGrpSpPr/>
          <p:nvPr/>
        </p:nvGrpSpPr>
        <p:grpSpPr>
          <a:xfrm rot="8147306">
            <a:off x="3838518" y="3740138"/>
            <a:ext cx="1011200" cy="292500"/>
            <a:chOff x="271125" y="812725"/>
            <a:chExt cx="766525" cy="221725"/>
          </a:xfrm>
          <a:solidFill>
            <a:schemeClr val="tx1"/>
          </a:solidFill>
        </p:grpSpPr>
        <p:sp>
          <p:nvSpPr>
            <p:cNvPr id="19" name="Google Shape;429;p39">
              <a:extLst>
                <a:ext uri="{FF2B5EF4-FFF2-40B4-BE49-F238E27FC236}">
                  <a16:creationId xmlns:a16="http://schemas.microsoft.com/office/drawing/2014/main" id="{E6056A23-3979-4887-AE1A-6CED38325FFA}"/>
                </a:ext>
              </a:extLst>
            </p:cNvPr>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grp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30;p39">
              <a:extLst>
                <a:ext uri="{FF2B5EF4-FFF2-40B4-BE49-F238E27FC236}">
                  <a16:creationId xmlns:a16="http://schemas.microsoft.com/office/drawing/2014/main" id="{00AA1A38-C3F1-4B42-ABE7-31746C23492F}"/>
                </a:ext>
              </a:extLst>
            </p:cNvPr>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grp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28;p39">
            <a:extLst>
              <a:ext uri="{FF2B5EF4-FFF2-40B4-BE49-F238E27FC236}">
                <a16:creationId xmlns:a16="http://schemas.microsoft.com/office/drawing/2014/main" id="{02C834EF-71F6-472A-B7F5-AFCA81C5C5D6}"/>
              </a:ext>
            </a:extLst>
          </p:cNvPr>
          <p:cNvGrpSpPr/>
          <p:nvPr/>
        </p:nvGrpSpPr>
        <p:grpSpPr>
          <a:xfrm rot="2463158">
            <a:off x="6893830" y="3644494"/>
            <a:ext cx="1011200" cy="292500"/>
            <a:chOff x="271125" y="812725"/>
            <a:chExt cx="766525" cy="221725"/>
          </a:xfrm>
          <a:solidFill>
            <a:schemeClr val="tx1"/>
          </a:solidFill>
        </p:grpSpPr>
        <p:sp>
          <p:nvSpPr>
            <p:cNvPr id="22" name="Google Shape;429;p39">
              <a:extLst>
                <a:ext uri="{FF2B5EF4-FFF2-40B4-BE49-F238E27FC236}">
                  <a16:creationId xmlns:a16="http://schemas.microsoft.com/office/drawing/2014/main" id="{51406F18-9D00-46B6-B406-CA5305D32A77}"/>
                </a:ext>
              </a:extLst>
            </p:cNvPr>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grp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30;p39">
              <a:extLst>
                <a:ext uri="{FF2B5EF4-FFF2-40B4-BE49-F238E27FC236}">
                  <a16:creationId xmlns:a16="http://schemas.microsoft.com/office/drawing/2014/main" id="{9A156705-5730-4DFE-8B53-9DF9C8BCA2A4}"/>
                </a:ext>
              </a:extLst>
            </p:cNvPr>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grp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28007574"/>
      </p:ext>
    </p:extLst>
  </p:cSld>
  <p:clrMapOvr>
    <a:masterClrMapping/>
  </p:clrMapOvr>
  <mc:AlternateContent xmlns:mc="http://schemas.openxmlformats.org/markup-compatibility/2006" xmlns:p14="http://schemas.microsoft.com/office/powerpoint/2010/main">
    <mc:Choice Requires="p14">
      <p:transition spd="slow" p14:dur="2000" advTm="46761"/>
    </mc:Choice>
    <mc:Fallback xmlns="">
      <p:transition spd="slow" advTm="4676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C372-7058-4582-9D65-480A36656AD7}"/>
              </a:ext>
            </a:extLst>
          </p:cNvPr>
          <p:cNvSpPr>
            <a:spLocks noGrp="1"/>
          </p:cNvSpPr>
          <p:nvPr>
            <p:ph type="title"/>
          </p:nvPr>
        </p:nvSpPr>
        <p:spPr/>
        <p:txBody>
          <a:bodyPr/>
          <a:lstStyle/>
          <a:p>
            <a:r>
              <a:rPr lang="en-US" sz="4800" dirty="0"/>
              <a:t>Introduction</a:t>
            </a:r>
            <a:endParaRPr lang="en-US" dirty="0"/>
          </a:p>
        </p:txBody>
      </p:sp>
      <p:sp>
        <p:nvSpPr>
          <p:cNvPr id="3" name="Content Placeholder 2">
            <a:extLst>
              <a:ext uri="{FF2B5EF4-FFF2-40B4-BE49-F238E27FC236}">
                <a16:creationId xmlns:a16="http://schemas.microsoft.com/office/drawing/2014/main" id="{1DC30A75-C257-4281-93AA-7C926C37D39D}"/>
              </a:ext>
            </a:extLst>
          </p:cNvPr>
          <p:cNvSpPr>
            <a:spLocks noGrp="1"/>
          </p:cNvSpPr>
          <p:nvPr>
            <p:ph idx="1"/>
          </p:nvPr>
        </p:nvSpPr>
        <p:spPr>
          <a:xfrm>
            <a:off x="1097280" y="1981201"/>
            <a:ext cx="10058400" cy="2880360"/>
          </a:xfrm>
        </p:spPr>
        <p:txBody>
          <a:bodyPr>
            <a:normAutofit fontScale="92500" lnSpcReduction="10000"/>
          </a:bodyPr>
          <a:lstStyle/>
          <a:p>
            <a:pPr marL="0" indent="0">
              <a:buNone/>
            </a:pPr>
            <a:r>
              <a:rPr lang="en-US" sz="2400" b="1" dirty="0">
                <a:latin typeface="Arial" panose="020B0604020202020204" pitchFamily="34" charset="0"/>
                <a:cs typeface="Arial" panose="020B0604020202020204" pitchFamily="34" charset="0"/>
              </a:rPr>
              <a:t>Negative news</a:t>
            </a:r>
          </a:p>
          <a:p>
            <a:pPr marL="0" indent="0">
              <a:lnSpc>
                <a:spcPct val="100000"/>
              </a:lnSpc>
              <a:spcAft>
                <a:spcPts val="600"/>
              </a:spcAft>
              <a:buNone/>
            </a:pPr>
            <a:r>
              <a:rPr lang="en-US" sz="1700" dirty="0">
                <a:latin typeface="Arial" panose="020B0604020202020204" pitchFamily="34" charset="0"/>
                <a:cs typeface="Arial" panose="020B0604020202020204" pitchFamily="34" charset="0"/>
              </a:rPr>
              <a:t>Affected by the </a:t>
            </a:r>
            <a:r>
              <a:rPr lang="en-US" altLang="zh-CN" sz="1700" dirty="0">
                <a:latin typeface="Arial" panose="020B0604020202020204" pitchFamily="34" charset="0"/>
                <a:cs typeface="Arial" panose="020B0604020202020204" pitchFamily="34" charset="0"/>
              </a:rPr>
              <a:t>news of </a:t>
            </a:r>
            <a:r>
              <a:rPr lang="en-US" sz="1700" dirty="0">
                <a:latin typeface="Arial" panose="020B0604020202020204" pitchFamily="34" charset="0"/>
                <a:cs typeface="Arial" panose="020B0604020202020204" pitchFamily="34" charset="0"/>
              </a:rPr>
              <a:t>COVID-19 outbreak all over the world, US stocks experienced four circuit breakers in March 2020.</a:t>
            </a:r>
          </a:p>
          <a:p>
            <a:pPr>
              <a:lnSpc>
                <a:spcPct val="100000"/>
              </a:lnSpc>
              <a:spcBef>
                <a:spcPts val="0"/>
              </a:spcBef>
              <a:buFont typeface="Arial" panose="020B0604020202020204" pitchFamily="34" charset="0"/>
              <a:buChar char="•"/>
            </a:pPr>
            <a:r>
              <a:rPr lang="en-US" sz="1700" dirty="0">
                <a:latin typeface="Arial" panose="020B0604020202020204" pitchFamily="34" charset="0"/>
                <a:cs typeface="Arial" panose="020B0604020202020204" pitchFamily="34" charset="0"/>
              </a:rPr>
              <a:t>2020.03.09, the S&amp;P 500 Index fell 7% after the opening, triggering the first circuit breaker.</a:t>
            </a:r>
          </a:p>
          <a:p>
            <a:pPr>
              <a:lnSpc>
                <a:spcPct val="100000"/>
              </a:lnSpc>
              <a:spcBef>
                <a:spcPts val="0"/>
              </a:spcBef>
              <a:buFont typeface="Arial" panose="020B0604020202020204" pitchFamily="34" charset="0"/>
              <a:buChar char="•"/>
            </a:pPr>
            <a:r>
              <a:rPr lang="en-US" sz="1700" dirty="0">
                <a:latin typeface="Arial" panose="020B0604020202020204" pitchFamily="34" charset="0"/>
                <a:cs typeface="Arial" panose="020B0604020202020204" pitchFamily="34" charset="0"/>
              </a:rPr>
              <a:t>2020.03.12, the S&amp;P 500 index fell by more than 7% within a short period of time after the opening of the market, which triggered the circuit breaker again.</a:t>
            </a:r>
          </a:p>
          <a:p>
            <a:pPr>
              <a:lnSpc>
                <a:spcPct val="100000"/>
              </a:lnSpc>
              <a:spcBef>
                <a:spcPts val="0"/>
              </a:spcBef>
              <a:buFont typeface="Arial" panose="020B0604020202020204" pitchFamily="34" charset="0"/>
              <a:buChar char="•"/>
            </a:pPr>
            <a:r>
              <a:rPr lang="en-US" sz="1700" dirty="0">
                <a:latin typeface="Arial" panose="020B0604020202020204" pitchFamily="34" charset="0"/>
                <a:cs typeface="Arial" panose="020B0604020202020204" pitchFamily="34" charset="0"/>
              </a:rPr>
              <a:t>2020.03.16, the S&amp;P 500 Index dropped 220.60 points, 8.14%, shortly after the opening, triggering the third circuit breaker of the month.</a:t>
            </a:r>
          </a:p>
          <a:p>
            <a:pPr>
              <a:lnSpc>
                <a:spcPct val="100000"/>
              </a:lnSpc>
              <a:spcBef>
                <a:spcPts val="0"/>
              </a:spcBef>
              <a:buFont typeface="Arial" panose="020B0604020202020204" pitchFamily="34" charset="0"/>
              <a:buChar char="•"/>
            </a:pPr>
            <a:r>
              <a:rPr lang="en-US" sz="1700" dirty="0">
                <a:latin typeface="Arial" panose="020B0604020202020204" pitchFamily="34" charset="0"/>
                <a:cs typeface="Arial" panose="020B0604020202020204" pitchFamily="34" charset="0"/>
              </a:rPr>
              <a:t>2020.03.18, the S&amp;P 500 Index fell 177.29 points, 7.01%, which triggered the fourth circuit breaker of the month.</a:t>
            </a:r>
          </a:p>
        </p:txBody>
      </p:sp>
      <p:sp>
        <p:nvSpPr>
          <p:cNvPr id="9" name="文本框 8">
            <a:extLst>
              <a:ext uri="{FF2B5EF4-FFF2-40B4-BE49-F238E27FC236}">
                <a16:creationId xmlns:a16="http://schemas.microsoft.com/office/drawing/2014/main" id="{2086BCEA-B451-488A-B6A5-FB7379A36835}"/>
              </a:ext>
            </a:extLst>
          </p:cNvPr>
          <p:cNvSpPr txBox="1"/>
          <p:nvPr/>
        </p:nvSpPr>
        <p:spPr>
          <a:xfrm>
            <a:off x="1036320" y="4861561"/>
            <a:ext cx="10058400" cy="1492716"/>
          </a:xfrm>
          <a:prstGeom prst="rect">
            <a:avLst/>
          </a:prstGeom>
          <a:noFill/>
        </p:spPr>
        <p:txBody>
          <a:bodyPr wrap="square">
            <a:spAutoFit/>
          </a:bodyPr>
          <a:lstStyle/>
          <a:p>
            <a:pPr marL="0" indent="0">
              <a:buNone/>
            </a:pPr>
            <a:r>
              <a:rPr lang="en-US" sz="2200" b="1" dirty="0">
                <a:latin typeface="Arial" panose="020B0604020202020204" pitchFamily="34" charset="0"/>
                <a:cs typeface="Arial" panose="020B0604020202020204" pitchFamily="34" charset="0"/>
              </a:rPr>
              <a:t>Positive news</a:t>
            </a:r>
          </a:p>
          <a:p>
            <a:pPr marL="0" indent="0">
              <a:spcBef>
                <a:spcPts val="600"/>
              </a:spcBef>
              <a:buNone/>
            </a:pPr>
            <a:r>
              <a:rPr lang="en-US" sz="1600" dirty="0">
                <a:latin typeface="Arial" panose="020B0604020202020204" pitchFamily="34" charset="0"/>
                <a:cs typeface="Arial" panose="020B0604020202020204" pitchFamily="34" charset="0"/>
              </a:rPr>
              <a:t>On November 9, the first trading day when Biden announced his victory, the three major US stock indexes rose sharply. The Dow Jones Industrial Average rose 6.9%. The S&amp;P 500 and Nasdaq rose 7.3% and 9.0% respectively, which are their biggest weekly gains since April this year. The S&amp;P 500 also posted its best weekly performance since 1932.</a:t>
            </a:r>
          </a:p>
        </p:txBody>
      </p:sp>
    </p:spTree>
    <p:extLst>
      <p:ext uri="{BB962C8B-B14F-4D97-AF65-F5344CB8AC3E}">
        <p14:creationId xmlns:p14="http://schemas.microsoft.com/office/powerpoint/2010/main" val="3123691145"/>
      </p:ext>
    </p:extLst>
  </p:cSld>
  <p:clrMapOvr>
    <a:masterClrMapping/>
  </p:clrMapOvr>
  <mc:AlternateContent xmlns:mc="http://schemas.openxmlformats.org/markup-compatibility/2006" xmlns:p14="http://schemas.microsoft.com/office/powerpoint/2010/main">
    <mc:Choice Requires="p14">
      <p:transition spd="slow" p14:dur="2000" advTm="43836"/>
    </mc:Choice>
    <mc:Fallback xmlns="">
      <p:transition spd="slow" advTm="4383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E0E5854-950B-4093-9642-D6E50399D090}"/>
              </a:ext>
            </a:extLst>
          </p:cNvPr>
          <p:cNvSpPr>
            <a:spLocks noGrp="1"/>
          </p:cNvSpPr>
          <p:nvPr>
            <p:ph type="title"/>
          </p:nvPr>
        </p:nvSpPr>
        <p:spPr>
          <a:xfrm>
            <a:off x="643466" y="786383"/>
            <a:ext cx="3517567" cy="2093975"/>
          </a:xfrm>
        </p:spPr>
        <p:txBody>
          <a:bodyPr/>
          <a:lstStyle/>
          <a:p>
            <a:r>
              <a:rPr lang="en-US" altLang="zh-CN" dirty="0"/>
              <a:t>Dataset</a:t>
            </a:r>
            <a:endParaRPr lang="en-US" dirty="0"/>
          </a:p>
        </p:txBody>
      </p:sp>
      <p:pic>
        <p:nvPicPr>
          <p:cNvPr id="5" name="Content Placeholder 4" descr="Graphical user interface&#10;&#10;Description automatically generated">
            <a:extLst>
              <a:ext uri="{FF2B5EF4-FFF2-40B4-BE49-F238E27FC236}">
                <a16:creationId xmlns:a16="http://schemas.microsoft.com/office/drawing/2014/main" id="{5558DC1C-0010-4291-B38C-7889FFF3125C}"/>
              </a:ext>
            </a:extLst>
          </p:cNvPr>
          <p:cNvPicPr>
            <a:picLocks noGrp="1" noChangeAspect="1"/>
          </p:cNvPicPr>
          <p:nvPr>
            <p:ph idx="1"/>
          </p:nvPr>
        </p:nvPicPr>
        <p:blipFill>
          <a:blip r:embed="rId3"/>
          <a:stretch>
            <a:fillRect/>
          </a:stretch>
        </p:blipFill>
        <p:spPr>
          <a:xfrm>
            <a:off x="6096000" y="568294"/>
            <a:ext cx="4895057" cy="5500066"/>
          </a:xfrm>
          <a:noFill/>
        </p:spPr>
      </p:pic>
      <p:sp>
        <p:nvSpPr>
          <p:cNvPr id="15" name="Text Placeholder 3">
            <a:extLst>
              <a:ext uri="{FF2B5EF4-FFF2-40B4-BE49-F238E27FC236}">
                <a16:creationId xmlns:a16="http://schemas.microsoft.com/office/drawing/2014/main" id="{D9EC3FAE-A0ED-48D5-BB6A-F164F3F0A638}"/>
              </a:ext>
            </a:extLst>
          </p:cNvPr>
          <p:cNvSpPr>
            <a:spLocks noGrp="1"/>
          </p:cNvSpPr>
          <p:nvPr>
            <p:ph type="body" sz="half" idx="2"/>
          </p:nvPr>
        </p:nvSpPr>
        <p:spPr>
          <a:xfrm>
            <a:off x="643465" y="3043050"/>
            <a:ext cx="3517567" cy="3064505"/>
          </a:xfrm>
        </p:spPr>
        <p:txBody>
          <a:bodyPr/>
          <a:lstStyle/>
          <a:p>
            <a:r>
              <a:rPr lang="en-US" sz="1800" dirty="0">
                <a:effectLst/>
                <a:latin typeface="Arial" panose="020B0604020202020204" pitchFamily="34" charset="0"/>
                <a:ea typeface="等线" panose="02010600030101010101" pitchFamily="2" charset="-122"/>
                <a:cs typeface="Arial" panose="020B0604020202020204" pitchFamily="34" charset="0"/>
              </a:rPr>
              <a:t>Dow Jones Industrial Average (DJIA) daily index values were used. The dataset contains 1989 records with dates ranging from 08-08-2008 to 07-01-2016. On each date, the “open”, “high”, “low”, “close”, “volume”, and “adjusted close” values are recorded.</a:t>
            </a:r>
            <a:endParaRPr lang="en-US" sz="1800" dirty="0">
              <a:effectLst/>
              <a:latin typeface="等线" panose="02010600030101010101" pitchFamily="2" charset="-122"/>
              <a:ea typeface="等线" panose="02010600030101010101" pitchFamily="2" charset="-122"/>
              <a:cs typeface="Arial" panose="020B0604020202020204" pitchFamily="34" charset="0"/>
            </a:endParaRPr>
          </a:p>
          <a:p>
            <a:endParaRPr lang="en-US" dirty="0"/>
          </a:p>
        </p:txBody>
      </p:sp>
    </p:spTree>
    <p:extLst>
      <p:ext uri="{BB962C8B-B14F-4D97-AF65-F5344CB8AC3E}">
        <p14:creationId xmlns:p14="http://schemas.microsoft.com/office/powerpoint/2010/main" val="4068877060"/>
      </p:ext>
    </p:extLst>
  </p:cSld>
  <p:clrMapOvr>
    <a:masterClrMapping/>
  </p:clrMapOvr>
  <mc:AlternateContent xmlns:mc="http://schemas.openxmlformats.org/markup-compatibility/2006" xmlns:p14="http://schemas.microsoft.com/office/powerpoint/2010/main">
    <mc:Choice Requires="p14">
      <p:transition spd="slow" p14:dur="2000" advTm="52370"/>
    </mc:Choice>
    <mc:Fallback xmlns="">
      <p:transition spd="slow" advTm="5237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D9B5-32E0-4BF0-B10C-A5929BB48559}"/>
              </a:ext>
            </a:extLst>
          </p:cNvPr>
          <p:cNvSpPr>
            <a:spLocks noGrp="1"/>
          </p:cNvSpPr>
          <p:nvPr>
            <p:ph type="title"/>
          </p:nvPr>
        </p:nvSpPr>
        <p:spPr/>
        <p:txBody>
          <a:bodyPr/>
          <a:lstStyle/>
          <a:p>
            <a:r>
              <a:rPr lang="en-US" dirty="0"/>
              <a:t>Dataset</a:t>
            </a:r>
          </a:p>
        </p:txBody>
      </p:sp>
      <p:sp>
        <p:nvSpPr>
          <p:cNvPr id="4" name="Text Placeholder 3">
            <a:extLst>
              <a:ext uri="{FF2B5EF4-FFF2-40B4-BE49-F238E27FC236}">
                <a16:creationId xmlns:a16="http://schemas.microsoft.com/office/drawing/2014/main" id="{5A0B91B3-B3F3-4B74-81BD-C6AB420532BF}"/>
              </a:ext>
            </a:extLst>
          </p:cNvPr>
          <p:cNvSpPr>
            <a:spLocks noGrp="1"/>
          </p:cNvSpPr>
          <p:nvPr>
            <p:ph type="body" sz="half" idx="2"/>
          </p:nvPr>
        </p:nvSpPr>
        <p:spPr/>
        <p:txBody>
          <a:bodyPr/>
          <a:lstStyle/>
          <a:p>
            <a:r>
              <a:rPr lang="en-US" sz="1800" dirty="0">
                <a:effectLst/>
                <a:latin typeface="Arial" panose="020B0604020202020204" pitchFamily="34" charset="0"/>
                <a:ea typeface="等线" panose="02010600030101010101" pitchFamily="2" charset="-122"/>
                <a:cs typeface="Arial" panose="020B0604020202020204" pitchFamily="34" charset="0"/>
              </a:rPr>
              <a:t>Historical news headlines from Reddit World News Channel. They are ranked by Reddit users’ votes, and only the top 25 headlines are considered for a single date.</a:t>
            </a:r>
            <a:endParaRPr lang="en-US" sz="1800" dirty="0">
              <a:effectLst/>
              <a:latin typeface="等线" panose="02010600030101010101" pitchFamily="2" charset="-122"/>
              <a:ea typeface="等线" panose="02010600030101010101" pitchFamily="2" charset="-122"/>
              <a:cs typeface="Arial" panose="020B0604020202020204" pitchFamily="34" charset="0"/>
            </a:endParaRPr>
          </a:p>
          <a:p>
            <a:endParaRPr lang="en-US" dirty="0"/>
          </a:p>
        </p:txBody>
      </p:sp>
      <p:pic>
        <p:nvPicPr>
          <p:cNvPr id="6" name="Picture 5">
            <a:extLst>
              <a:ext uri="{FF2B5EF4-FFF2-40B4-BE49-F238E27FC236}">
                <a16:creationId xmlns:a16="http://schemas.microsoft.com/office/drawing/2014/main" id="{FAE2A505-81DB-4660-8351-747D438736F9}"/>
              </a:ext>
            </a:extLst>
          </p:cNvPr>
          <p:cNvPicPr>
            <a:picLocks noChangeAspect="1"/>
          </p:cNvPicPr>
          <p:nvPr/>
        </p:nvPicPr>
        <p:blipFill>
          <a:blip r:embed="rId3"/>
          <a:stretch>
            <a:fillRect/>
          </a:stretch>
        </p:blipFill>
        <p:spPr>
          <a:xfrm>
            <a:off x="6207476" y="405998"/>
            <a:ext cx="4765323" cy="6046004"/>
          </a:xfrm>
          <a:prstGeom prst="rect">
            <a:avLst/>
          </a:prstGeom>
        </p:spPr>
      </p:pic>
    </p:spTree>
    <p:extLst>
      <p:ext uri="{BB962C8B-B14F-4D97-AF65-F5344CB8AC3E}">
        <p14:creationId xmlns:p14="http://schemas.microsoft.com/office/powerpoint/2010/main" val="2611791816"/>
      </p:ext>
    </p:extLst>
  </p:cSld>
  <p:clrMapOvr>
    <a:masterClrMapping/>
  </p:clrMapOvr>
  <mc:AlternateContent xmlns:mc="http://schemas.openxmlformats.org/markup-compatibility/2006" xmlns:p14="http://schemas.microsoft.com/office/powerpoint/2010/main">
    <mc:Choice Requires="p14">
      <p:transition spd="slow" p14:dur="2000" advTm="36946"/>
    </mc:Choice>
    <mc:Fallback xmlns="">
      <p:transition spd="slow" advTm="3694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65AE9FB-9B0F-40A7-9EBB-C4E49C7A0C41}"/>
              </a:ext>
            </a:extLst>
          </p:cNvPr>
          <p:cNvSpPr>
            <a:spLocks noGrp="1"/>
          </p:cNvSpPr>
          <p:nvPr>
            <p:ph type="title"/>
          </p:nvPr>
        </p:nvSpPr>
        <p:spPr>
          <a:xfrm>
            <a:off x="643466" y="786383"/>
            <a:ext cx="3517567" cy="2093975"/>
          </a:xfrm>
        </p:spPr>
        <p:txBody>
          <a:bodyPr/>
          <a:lstStyle/>
          <a:p>
            <a:r>
              <a:rPr lang="en-US" dirty="0"/>
              <a:t>Data Processing</a:t>
            </a:r>
          </a:p>
        </p:txBody>
      </p:sp>
      <p:sp>
        <p:nvSpPr>
          <p:cNvPr id="11" name="Text Placeholder 3">
            <a:extLst>
              <a:ext uri="{FF2B5EF4-FFF2-40B4-BE49-F238E27FC236}">
                <a16:creationId xmlns:a16="http://schemas.microsoft.com/office/drawing/2014/main" id="{637390E4-C84C-462A-9B01-B6280BB37A4B}"/>
              </a:ext>
            </a:extLst>
          </p:cNvPr>
          <p:cNvSpPr>
            <a:spLocks noGrp="1"/>
          </p:cNvSpPr>
          <p:nvPr>
            <p:ph type="body" sz="half" idx="2"/>
          </p:nvPr>
        </p:nvSpPr>
        <p:spPr>
          <a:xfrm>
            <a:off x="643465" y="3043050"/>
            <a:ext cx="3517567" cy="3520588"/>
          </a:xfrm>
        </p:spPr>
        <p:txBody>
          <a:bodyPr>
            <a:normAutofit/>
          </a:bodyPr>
          <a:lstStyle/>
          <a:p>
            <a:pPr algn="just">
              <a:lnSpc>
                <a:spcPct val="150000"/>
              </a:lnSpc>
              <a:spcBef>
                <a:spcPts val="600"/>
              </a:spcBef>
              <a:spcAft>
                <a:spcPts val="800"/>
              </a:spcAft>
            </a:pPr>
            <a:r>
              <a:rPr lang="en-US" sz="1800" dirty="0">
                <a:latin typeface="Arial" panose="020B0604020202020204" pitchFamily="34" charset="0"/>
                <a:ea typeface="等线" panose="02010600030101010101" pitchFamily="2" charset="-122"/>
                <a:cs typeface="Arial" panose="020B0604020202020204" pitchFamily="34" charset="0"/>
              </a:rPr>
              <a:t>1. Filling null values in the dataset with median value</a:t>
            </a:r>
          </a:p>
          <a:p>
            <a:pPr marL="0" indent="0">
              <a:lnSpc>
                <a:spcPct val="150000"/>
              </a:lnSpc>
              <a:spcBef>
                <a:spcPts val="1800"/>
              </a:spcBef>
              <a:buNone/>
            </a:pPr>
            <a:r>
              <a:rPr lang="en-US" sz="1800" dirty="0">
                <a:latin typeface="Arial" panose="020B0604020202020204" pitchFamily="34" charset="0"/>
                <a:ea typeface="等线" panose="02010600030101010101" pitchFamily="2" charset="-122"/>
                <a:cs typeface="Arial" panose="020B0604020202020204" pitchFamily="34" charset="0"/>
              </a:rPr>
              <a:t> 2. Two labels:</a:t>
            </a:r>
          </a:p>
          <a:p>
            <a:pPr algn="l" fontAlgn="base">
              <a:lnSpc>
                <a:spcPct val="150000"/>
              </a:lnSpc>
              <a:spcBef>
                <a:spcPts val="0"/>
              </a:spcBef>
            </a:pPr>
            <a:r>
              <a:rPr lang="en-US" sz="1800" b="0" i="1" dirty="0">
                <a:effectLst/>
                <a:latin typeface="Arial" panose="020B0604020202020204" pitchFamily="34" charset="0"/>
                <a:cs typeface="Arial" panose="020B0604020202020204" pitchFamily="34" charset="0"/>
              </a:rPr>
              <a:t>"1“-- when DJIA Adj Close value rose or stayed as the same;</a:t>
            </a:r>
            <a:endParaRPr lang="en-US" sz="1800" b="0" i="0" dirty="0">
              <a:effectLst/>
              <a:latin typeface="Arial" panose="020B0604020202020204" pitchFamily="34" charset="0"/>
              <a:cs typeface="Arial" panose="020B0604020202020204" pitchFamily="34" charset="0"/>
            </a:endParaRPr>
          </a:p>
          <a:p>
            <a:pPr algn="l" fontAlgn="base">
              <a:lnSpc>
                <a:spcPct val="150000"/>
              </a:lnSpc>
              <a:spcBef>
                <a:spcPts val="0"/>
              </a:spcBef>
            </a:pPr>
            <a:r>
              <a:rPr lang="en-US" sz="1800" b="0" i="1" dirty="0">
                <a:effectLst/>
                <a:latin typeface="Arial" panose="020B0604020202020204" pitchFamily="34" charset="0"/>
                <a:cs typeface="Arial" panose="020B0604020202020204" pitchFamily="34" charset="0"/>
              </a:rPr>
              <a:t>"0“ -- when DJIA Adj Close value decreased.</a:t>
            </a:r>
          </a:p>
          <a:p>
            <a:endParaRPr lang="en-US"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94961A4C-39E5-483F-AB86-9F1E3EB9753A}"/>
              </a:ext>
            </a:extLst>
          </p:cNvPr>
          <p:cNvSpPr txBox="1">
            <a:spLocks/>
          </p:cNvSpPr>
          <p:nvPr/>
        </p:nvSpPr>
        <p:spPr>
          <a:xfrm>
            <a:off x="5436297" y="786383"/>
            <a:ext cx="4188704" cy="42205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0" i="0" dirty="0">
                <a:effectLst/>
                <a:latin typeface="Inter"/>
              </a:rPr>
              <a:t>Combined </a:t>
            </a:r>
            <a:r>
              <a:rPr lang="en-US" b="0" i="1" dirty="0">
                <a:effectLst/>
                <a:latin typeface="inherit"/>
              </a:rPr>
              <a:t>News data </a:t>
            </a:r>
            <a:r>
              <a:rPr lang="en-US" b="0" dirty="0">
                <a:effectLst/>
                <a:latin typeface="inherit"/>
              </a:rPr>
              <a:t>and</a:t>
            </a:r>
            <a:r>
              <a:rPr lang="en-US" b="0" i="1" dirty="0">
                <a:effectLst/>
                <a:latin typeface="inherit"/>
              </a:rPr>
              <a:t> </a:t>
            </a:r>
            <a:r>
              <a:rPr lang="en-US" b="0" i="1" dirty="0">
                <a:effectLst/>
                <a:latin typeface="Inter"/>
              </a:rPr>
              <a:t>DJIA data</a:t>
            </a:r>
            <a:r>
              <a:rPr lang="en-US" b="0" i="0" dirty="0">
                <a:effectLst/>
                <a:latin typeface="Inter"/>
              </a:rPr>
              <a:t>:</a:t>
            </a:r>
            <a:endParaRPr lang="en-US" dirty="0"/>
          </a:p>
        </p:txBody>
      </p:sp>
      <p:sp>
        <p:nvSpPr>
          <p:cNvPr id="8" name="TextBox 7">
            <a:extLst>
              <a:ext uri="{FF2B5EF4-FFF2-40B4-BE49-F238E27FC236}">
                <a16:creationId xmlns:a16="http://schemas.microsoft.com/office/drawing/2014/main" id="{1DCB5332-4034-4228-B479-DF3816520098}"/>
              </a:ext>
            </a:extLst>
          </p:cNvPr>
          <p:cNvSpPr txBox="1"/>
          <p:nvPr/>
        </p:nvSpPr>
        <p:spPr>
          <a:xfrm>
            <a:off x="5436298" y="6006552"/>
            <a:ext cx="6483339" cy="584775"/>
          </a:xfrm>
          <a:prstGeom prst="rect">
            <a:avLst/>
          </a:prstGeom>
          <a:noFill/>
        </p:spPr>
        <p:txBody>
          <a:bodyPr wrap="square">
            <a:spAutoFit/>
          </a:bodyPr>
          <a:lstStyle/>
          <a:p>
            <a:r>
              <a:rPr lang="en-US" sz="1600" b="0" i="0" dirty="0">
                <a:effectLst/>
                <a:latin typeface="Inter"/>
              </a:rPr>
              <a:t>The first column is "Date", the second is "Label", and the following ones are news headlines ranging from "Top1" to "Top25".</a:t>
            </a:r>
            <a:endParaRPr lang="en-US" sz="1600" dirty="0">
              <a:latin typeface="Inter"/>
            </a:endParaRPr>
          </a:p>
        </p:txBody>
      </p:sp>
      <p:pic>
        <p:nvPicPr>
          <p:cNvPr id="6" name="Picture 5">
            <a:extLst>
              <a:ext uri="{FF2B5EF4-FFF2-40B4-BE49-F238E27FC236}">
                <a16:creationId xmlns:a16="http://schemas.microsoft.com/office/drawing/2014/main" id="{BC74D57B-C9A3-4E73-98DC-BCF7981B5890}"/>
              </a:ext>
            </a:extLst>
          </p:cNvPr>
          <p:cNvPicPr>
            <a:picLocks noChangeAspect="1"/>
          </p:cNvPicPr>
          <p:nvPr/>
        </p:nvPicPr>
        <p:blipFill>
          <a:blip r:embed="rId3"/>
          <a:stretch>
            <a:fillRect/>
          </a:stretch>
        </p:blipFill>
        <p:spPr>
          <a:xfrm>
            <a:off x="5148091" y="1208440"/>
            <a:ext cx="6771547" cy="4595461"/>
          </a:xfrm>
          <a:prstGeom prst="rect">
            <a:avLst/>
          </a:prstGeom>
        </p:spPr>
      </p:pic>
    </p:spTree>
    <p:extLst>
      <p:ext uri="{BB962C8B-B14F-4D97-AF65-F5344CB8AC3E}">
        <p14:creationId xmlns:p14="http://schemas.microsoft.com/office/powerpoint/2010/main" val="375094366"/>
      </p:ext>
    </p:extLst>
  </p:cSld>
  <p:clrMapOvr>
    <a:masterClrMapping/>
  </p:clrMapOvr>
  <mc:AlternateContent xmlns:mc="http://schemas.openxmlformats.org/markup-compatibility/2006" xmlns:p14="http://schemas.microsoft.com/office/powerpoint/2010/main">
    <mc:Choice Requires="p14">
      <p:transition spd="slow" p14:dur="2000" advTm="73733"/>
    </mc:Choice>
    <mc:Fallback xmlns="">
      <p:transition spd="slow" advTm="7373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0948-EDE2-41DA-A9EA-84E9EA1EB26F}"/>
              </a:ext>
            </a:extLst>
          </p:cNvPr>
          <p:cNvSpPr>
            <a:spLocks noGrp="1"/>
          </p:cNvSpPr>
          <p:nvPr>
            <p:ph type="title"/>
          </p:nvPr>
        </p:nvSpPr>
        <p:spPr/>
        <p:txBody>
          <a:bodyPr/>
          <a:lstStyle/>
          <a:p>
            <a:r>
              <a:rPr lang="en-US" dirty="0"/>
              <a:t>Data Processing</a:t>
            </a:r>
          </a:p>
        </p:txBody>
      </p:sp>
      <p:sp>
        <p:nvSpPr>
          <p:cNvPr id="4" name="Text Placeholder 3">
            <a:extLst>
              <a:ext uri="{FF2B5EF4-FFF2-40B4-BE49-F238E27FC236}">
                <a16:creationId xmlns:a16="http://schemas.microsoft.com/office/drawing/2014/main" id="{52817810-AEBD-43B9-849C-B10F49B9F8F5}"/>
              </a:ext>
            </a:extLst>
          </p:cNvPr>
          <p:cNvSpPr>
            <a:spLocks noGrp="1"/>
          </p:cNvSpPr>
          <p:nvPr>
            <p:ph type="body" sz="half" idx="2"/>
          </p:nvPr>
        </p:nvSpPr>
        <p:spPr>
          <a:xfrm>
            <a:off x="643465" y="3043051"/>
            <a:ext cx="3966113" cy="2292623"/>
          </a:xfrm>
        </p:spPr>
        <p:txBody>
          <a:bodyPr>
            <a:noAutofit/>
          </a:bodyPr>
          <a:lstStyle/>
          <a:p>
            <a:pPr marL="0" indent="0" algn="l" fontAlgn="base">
              <a:lnSpc>
                <a:spcPts val="2500"/>
              </a:lnSpc>
              <a:spcBef>
                <a:spcPts val="0"/>
              </a:spcBef>
              <a:buNone/>
            </a:pPr>
            <a:r>
              <a:rPr lang="en-US" dirty="0">
                <a:solidFill>
                  <a:schemeClr val="bg1"/>
                </a:solidFill>
                <a:latin typeface="Arial" panose="020B0604020202020204" pitchFamily="34" charset="0"/>
                <a:ea typeface="等线" panose="02010600030101010101" pitchFamily="2" charset="-122"/>
                <a:cs typeface="Arial" panose="020B0604020202020204" pitchFamily="34" charset="0"/>
              </a:rPr>
              <a:t>3. Text processing</a:t>
            </a:r>
          </a:p>
          <a:p>
            <a:pPr marL="578358" lvl="1" indent="-285750" fontAlgn="base">
              <a:lnSpc>
                <a:spcPts val="2500"/>
              </a:lnSpc>
              <a:spcBef>
                <a:spcPts val="0"/>
              </a:spcBef>
              <a:buFont typeface="Arial" panose="020B0604020202020204" pitchFamily="34" charset="0"/>
              <a:buChar char="•"/>
            </a:pPr>
            <a:r>
              <a:rPr lang="en-US" sz="1800" dirty="0">
                <a:solidFill>
                  <a:schemeClr val="bg1"/>
                </a:solidFill>
                <a:effectLst/>
                <a:latin typeface="Arial" panose="020B0604020202020204" pitchFamily="34" charset="0"/>
                <a:ea typeface="等线" panose="02010600030101010101" pitchFamily="2" charset="-122"/>
              </a:rPr>
              <a:t>removed extra characters and meaningless words, such as quotes, extra letters coming between (‘b)</a:t>
            </a:r>
          </a:p>
          <a:p>
            <a:pPr marL="578358" lvl="1" indent="-285750" fontAlgn="base">
              <a:lnSpc>
                <a:spcPts val="2500"/>
              </a:lnSpc>
              <a:spcBef>
                <a:spcPts val="0"/>
              </a:spcBef>
              <a:buFont typeface="Arial" panose="020B0604020202020204" pitchFamily="34" charset="0"/>
              <a:buChar char="•"/>
            </a:pPr>
            <a:r>
              <a:rPr lang="en-US" sz="1800" dirty="0">
                <a:solidFill>
                  <a:schemeClr val="bg1"/>
                </a:solidFill>
                <a:effectLst/>
                <a:latin typeface="Arial" panose="020B0604020202020204" pitchFamily="34" charset="0"/>
                <a:ea typeface="等线" panose="02010600030101010101" pitchFamily="2" charset="-122"/>
              </a:rPr>
              <a:t>converted the words into lower case letters</a:t>
            </a:r>
            <a:endParaRPr lang="en-US" sz="1800" dirty="0">
              <a:solidFill>
                <a:schemeClr val="bg1"/>
              </a:solidFill>
              <a:latin typeface="Arial" panose="020B0604020202020204" pitchFamily="34" charset="0"/>
              <a:ea typeface="等线" panose="02010600030101010101" pitchFamily="2" charset="-122"/>
            </a:endParaRPr>
          </a:p>
        </p:txBody>
      </p:sp>
      <p:sp>
        <p:nvSpPr>
          <p:cNvPr id="5" name="TextBox 4">
            <a:extLst>
              <a:ext uri="{FF2B5EF4-FFF2-40B4-BE49-F238E27FC236}">
                <a16:creationId xmlns:a16="http://schemas.microsoft.com/office/drawing/2014/main" id="{9438E0F0-80F1-4E65-BC2F-781EBE0B600E}"/>
              </a:ext>
            </a:extLst>
          </p:cNvPr>
          <p:cNvSpPr txBox="1"/>
          <p:nvPr/>
        </p:nvSpPr>
        <p:spPr>
          <a:xfrm>
            <a:off x="273267" y="5498367"/>
            <a:ext cx="4468660" cy="456535"/>
          </a:xfrm>
          <a:prstGeom prst="rect">
            <a:avLst/>
          </a:prstGeom>
          <a:noFill/>
        </p:spPr>
        <p:txBody>
          <a:bodyPr wrap="square">
            <a:spAutoFit/>
          </a:bodyPr>
          <a:lstStyle/>
          <a:p>
            <a:pPr marL="0" indent="0" algn="l" fontAlgn="base">
              <a:lnSpc>
                <a:spcPct val="150000"/>
              </a:lnSpc>
              <a:spcBef>
                <a:spcPts val="0"/>
              </a:spcBef>
              <a:buNone/>
            </a:pPr>
            <a:r>
              <a:rPr lang="en-US" i="1" dirty="0" err="1">
                <a:solidFill>
                  <a:schemeClr val="bg1"/>
                </a:solidFill>
                <a:effectLst/>
                <a:latin typeface="Arial" panose="020B0604020202020204" pitchFamily="34" charset="0"/>
                <a:ea typeface="等线" panose="02010600030101010101" pitchFamily="2" charset="-122"/>
              </a:rPr>
              <a:t>b"let's</a:t>
            </a:r>
            <a:r>
              <a:rPr lang="en-US" i="1" dirty="0">
                <a:solidFill>
                  <a:schemeClr val="bg1"/>
                </a:solidFill>
                <a:effectLst/>
                <a:latin typeface="Arial" panose="020B0604020202020204" pitchFamily="34" charset="0"/>
                <a:ea typeface="等线" panose="02010600030101010101" pitchFamily="2" charset="-122"/>
              </a:rPr>
              <a:t> go to mall!! Watch Jim's match”</a:t>
            </a:r>
          </a:p>
        </p:txBody>
      </p:sp>
      <p:sp>
        <p:nvSpPr>
          <p:cNvPr id="7" name="Rectangle 2">
            <a:extLst>
              <a:ext uri="{FF2B5EF4-FFF2-40B4-BE49-F238E27FC236}">
                <a16:creationId xmlns:a16="http://schemas.microsoft.com/office/drawing/2014/main" id="{8D52F51C-C9DB-42EC-B4AC-1D49277A5885}"/>
              </a:ext>
            </a:extLst>
          </p:cNvPr>
          <p:cNvSpPr>
            <a:spLocks noChangeArrowheads="1"/>
          </p:cNvSpPr>
          <p:nvPr/>
        </p:nvSpPr>
        <p:spPr bwMode="auto">
          <a:xfrm>
            <a:off x="854161" y="6422902"/>
            <a:ext cx="3306871" cy="276999"/>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bg1"/>
                </a:solidFill>
                <a:effectLst/>
                <a:latin typeface="Arial" panose="020B0604020202020204" pitchFamily="34" charset="0"/>
                <a:ea typeface="Courier New" panose="02070309020205020404" pitchFamily="49" charset="0"/>
                <a:cs typeface="Arial" panose="020B0604020202020204" pitchFamily="34" charset="0"/>
              </a:rPr>
              <a:t>let go mall !! watch </a:t>
            </a:r>
            <a:r>
              <a:rPr kumimoji="0" lang="en-US" altLang="en-US" b="0" i="1" u="none" strike="noStrike" cap="none" normalizeH="0" baseline="0" dirty="0" err="1">
                <a:ln>
                  <a:noFill/>
                </a:ln>
                <a:solidFill>
                  <a:schemeClr val="bg1"/>
                </a:solidFill>
                <a:effectLst/>
                <a:latin typeface="Arial" panose="020B0604020202020204" pitchFamily="34" charset="0"/>
                <a:ea typeface="Courier New" panose="02070309020205020404" pitchFamily="49" charset="0"/>
                <a:cs typeface="Arial" panose="020B0604020202020204" pitchFamily="34" charset="0"/>
              </a:rPr>
              <a:t>jim</a:t>
            </a:r>
            <a:r>
              <a:rPr kumimoji="0" lang="en-US" altLang="en-US" b="0" i="1" u="none" strike="noStrike" cap="none" normalizeH="0" baseline="0" dirty="0">
                <a:ln>
                  <a:noFill/>
                </a:ln>
                <a:solidFill>
                  <a:schemeClr val="bg1"/>
                </a:solidFill>
                <a:effectLst/>
                <a:latin typeface="Arial" panose="020B0604020202020204" pitchFamily="34" charset="0"/>
                <a:ea typeface="Courier New" panose="02070309020205020404" pitchFamily="49" charset="0"/>
                <a:cs typeface="Arial" panose="020B0604020202020204" pitchFamily="34" charset="0"/>
              </a:rPr>
              <a:t> match</a:t>
            </a:r>
            <a:r>
              <a:rPr kumimoji="0" lang="en-US" altLang="en-US" b="0" i="1"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p>
        </p:txBody>
      </p:sp>
      <p:cxnSp>
        <p:nvCxnSpPr>
          <p:cNvPr id="9" name="Straight Arrow Connector 8">
            <a:extLst>
              <a:ext uri="{FF2B5EF4-FFF2-40B4-BE49-F238E27FC236}">
                <a16:creationId xmlns:a16="http://schemas.microsoft.com/office/drawing/2014/main" id="{7B656AF7-0C5C-4FB3-B51C-58F575AFFFF2}"/>
              </a:ext>
            </a:extLst>
          </p:cNvPr>
          <p:cNvCxnSpPr>
            <a:cxnSpLocks/>
          </p:cNvCxnSpPr>
          <p:nvPr/>
        </p:nvCxnSpPr>
        <p:spPr>
          <a:xfrm>
            <a:off x="2266829" y="5954902"/>
            <a:ext cx="0" cy="468000"/>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78D54FF-ADA3-44F1-BB95-63B1587F7C1C}"/>
              </a:ext>
            </a:extLst>
          </p:cNvPr>
          <p:cNvPicPr>
            <a:picLocks noChangeAspect="1"/>
          </p:cNvPicPr>
          <p:nvPr/>
        </p:nvPicPr>
        <p:blipFill>
          <a:blip r:embed="rId3"/>
          <a:stretch>
            <a:fillRect/>
          </a:stretch>
        </p:blipFill>
        <p:spPr>
          <a:xfrm>
            <a:off x="4932506" y="742539"/>
            <a:ext cx="6878865" cy="4590505"/>
          </a:xfrm>
          <a:prstGeom prst="rect">
            <a:avLst/>
          </a:prstGeom>
        </p:spPr>
      </p:pic>
      <p:sp>
        <p:nvSpPr>
          <p:cNvPr id="13" name="TextBox 12">
            <a:extLst>
              <a:ext uri="{FF2B5EF4-FFF2-40B4-BE49-F238E27FC236}">
                <a16:creationId xmlns:a16="http://schemas.microsoft.com/office/drawing/2014/main" id="{5699F6C6-FAA8-4317-A224-7A3D5142451F}"/>
              </a:ext>
            </a:extLst>
          </p:cNvPr>
          <p:cNvSpPr txBox="1"/>
          <p:nvPr/>
        </p:nvSpPr>
        <p:spPr>
          <a:xfrm>
            <a:off x="4932506" y="5628148"/>
            <a:ext cx="5937335" cy="974626"/>
          </a:xfrm>
          <a:prstGeom prst="rect">
            <a:avLst/>
          </a:prstGeom>
          <a:noFill/>
        </p:spPr>
        <p:txBody>
          <a:bodyPr wrap="square">
            <a:spAutoFit/>
          </a:bodyPr>
          <a:lstStyle/>
          <a:p>
            <a:pPr algn="just">
              <a:lnSpc>
                <a:spcPct val="150000"/>
              </a:lnSpc>
              <a:spcBef>
                <a:spcPts val="0"/>
              </a:spcBef>
              <a:spcAft>
                <a:spcPts val="800"/>
              </a:spcAft>
            </a:pPr>
            <a:r>
              <a:rPr lang="en-US" dirty="0">
                <a:latin typeface="Arial" panose="020B0604020202020204" pitchFamily="34" charset="0"/>
                <a:cs typeface="Arial" panose="020B0604020202020204" pitchFamily="34" charset="0"/>
              </a:rPr>
              <a:t>4. Combining all the headlines into one news</a:t>
            </a:r>
          </a:p>
          <a:p>
            <a:pPr algn="just">
              <a:lnSpc>
                <a:spcPct val="150000"/>
              </a:lnSpc>
              <a:spcBef>
                <a:spcPts val="0"/>
              </a:spcBef>
              <a:spcAft>
                <a:spcPts val="800"/>
              </a:spcAft>
            </a:pPr>
            <a:r>
              <a:rPr lang="en-US" dirty="0">
                <a:latin typeface="Arial" panose="020B0604020202020204" pitchFamily="34" charset="0"/>
                <a:cs typeface="Arial" panose="020B0604020202020204" pitchFamily="34" charset="0"/>
              </a:rPr>
              <a:t>5. Applying TFIDF to </a:t>
            </a:r>
            <a:r>
              <a:rPr lang="en-US" sz="1800" dirty="0">
                <a:effectLst/>
                <a:latin typeface="Arial" panose="020B0604020202020204" pitchFamily="34" charset="0"/>
                <a:ea typeface="等线" panose="02010600030101010101" pitchFamily="2" charset="-122"/>
                <a:cs typeface="Arial" panose="020B0604020202020204" pitchFamily="34" charset="0"/>
              </a:rPr>
              <a:t>transform text into matrix</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3357054"/>
      </p:ext>
    </p:extLst>
  </p:cSld>
  <p:clrMapOvr>
    <a:masterClrMapping/>
  </p:clrMapOvr>
  <mc:AlternateContent xmlns:mc="http://schemas.openxmlformats.org/markup-compatibility/2006" xmlns:p14="http://schemas.microsoft.com/office/powerpoint/2010/main">
    <mc:Choice Requires="p14">
      <p:transition spd="slow" p14:dur="2000" advTm="55860"/>
    </mc:Choice>
    <mc:Fallback xmlns="">
      <p:transition spd="slow" advTm="5586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7CB2-D603-4116-B49D-725F26CF8C33}"/>
              </a:ext>
            </a:extLst>
          </p:cNvPr>
          <p:cNvSpPr>
            <a:spLocks noGrp="1"/>
          </p:cNvSpPr>
          <p:nvPr>
            <p:ph type="title"/>
          </p:nvPr>
        </p:nvSpPr>
        <p:spPr>
          <a:xfrm>
            <a:off x="1097280" y="286603"/>
            <a:ext cx="10058400" cy="1450757"/>
          </a:xfrm>
        </p:spPr>
        <p:txBody>
          <a:bodyPr anchor="b">
            <a:normAutofit/>
          </a:bodyPr>
          <a:lstStyle/>
          <a:p>
            <a:r>
              <a:rPr lang="en-US" dirty="0"/>
              <a:t>Basic Model</a:t>
            </a:r>
          </a:p>
        </p:txBody>
      </p:sp>
      <p:graphicFrame>
        <p:nvGraphicFramePr>
          <p:cNvPr id="11" name="Table 11">
            <a:extLst>
              <a:ext uri="{FF2B5EF4-FFF2-40B4-BE49-F238E27FC236}">
                <a16:creationId xmlns:a16="http://schemas.microsoft.com/office/drawing/2014/main" id="{8877D8F7-B900-4235-9E20-C70BB135C6A6}"/>
              </a:ext>
            </a:extLst>
          </p:cNvPr>
          <p:cNvGraphicFramePr>
            <a:graphicFrameLocks noGrp="1"/>
          </p:cNvGraphicFramePr>
          <p:nvPr>
            <p:extLst>
              <p:ext uri="{D42A27DB-BD31-4B8C-83A1-F6EECF244321}">
                <p14:modId xmlns:p14="http://schemas.microsoft.com/office/powerpoint/2010/main" val="3495904380"/>
              </p:ext>
            </p:extLst>
          </p:nvPr>
        </p:nvGraphicFramePr>
        <p:xfrm>
          <a:off x="1559357" y="2144606"/>
          <a:ext cx="9134246" cy="3688080"/>
        </p:xfrm>
        <a:graphic>
          <a:graphicData uri="http://schemas.openxmlformats.org/drawingml/2006/table">
            <a:tbl>
              <a:tblPr firstRow="1" bandRow="1">
                <a:tableStyleId>{8799B23B-EC83-4686-B30A-512413B5E67A}</a:tableStyleId>
              </a:tblPr>
              <a:tblGrid>
                <a:gridCol w="5318405">
                  <a:extLst>
                    <a:ext uri="{9D8B030D-6E8A-4147-A177-3AD203B41FA5}">
                      <a16:colId xmlns:a16="http://schemas.microsoft.com/office/drawing/2014/main" val="2068880799"/>
                    </a:ext>
                  </a:extLst>
                </a:gridCol>
                <a:gridCol w="3815841">
                  <a:extLst>
                    <a:ext uri="{9D8B030D-6E8A-4147-A177-3AD203B41FA5}">
                      <a16:colId xmlns:a16="http://schemas.microsoft.com/office/drawing/2014/main" val="2934095036"/>
                    </a:ext>
                  </a:extLst>
                </a:gridCol>
              </a:tblGrid>
              <a:tr h="737616">
                <a:tc>
                  <a:txBody>
                    <a:bodyPr/>
                    <a:lstStyle/>
                    <a:p>
                      <a:pPr algn="ctr"/>
                      <a:r>
                        <a:rPr lang="en-US" sz="3300" b="1"/>
                        <a:t>Model</a:t>
                      </a:r>
                    </a:p>
                  </a:txBody>
                  <a:tcPr marL="167640" marR="167640" marT="83820" marB="83820"/>
                </a:tc>
                <a:tc>
                  <a:txBody>
                    <a:bodyPr/>
                    <a:lstStyle/>
                    <a:p>
                      <a:pPr algn="ctr"/>
                      <a:r>
                        <a:rPr lang="en-US" altLang="zh-CN" sz="3300" b="1"/>
                        <a:t>Accuracy</a:t>
                      </a:r>
                      <a:endParaRPr lang="en-US" sz="3300" b="1"/>
                    </a:p>
                  </a:txBody>
                  <a:tcPr marL="167640" marR="167640" marT="83820" marB="83820"/>
                </a:tc>
                <a:extLst>
                  <a:ext uri="{0D108BD9-81ED-4DB2-BD59-A6C34878D82A}">
                    <a16:rowId xmlns:a16="http://schemas.microsoft.com/office/drawing/2014/main" val="793551791"/>
                  </a:ext>
                </a:extLst>
              </a:tr>
              <a:tr h="7376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300"/>
                        <a:t>Logistic</a:t>
                      </a:r>
                    </a:p>
                  </a:txBody>
                  <a:tcPr marL="167640" marR="167640" marT="83820" marB="83820"/>
                </a:tc>
                <a:tc>
                  <a:txBody>
                    <a:bodyPr/>
                    <a:lstStyle/>
                    <a:p>
                      <a:pPr algn="ctr"/>
                      <a:r>
                        <a:rPr lang="en-US" sz="3300"/>
                        <a:t>0.507537</a:t>
                      </a:r>
                    </a:p>
                  </a:txBody>
                  <a:tcPr marL="167640" marR="167640" marT="83820" marB="83820"/>
                </a:tc>
                <a:extLst>
                  <a:ext uri="{0D108BD9-81ED-4DB2-BD59-A6C34878D82A}">
                    <a16:rowId xmlns:a16="http://schemas.microsoft.com/office/drawing/2014/main" val="2142573411"/>
                  </a:ext>
                </a:extLst>
              </a:tr>
              <a:tr h="7376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300"/>
                        <a:t>RandomForest </a:t>
                      </a:r>
                    </a:p>
                  </a:txBody>
                  <a:tcPr marL="167640" marR="167640" marT="83820" marB="83820"/>
                </a:tc>
                <a:tc>
                  <a:txBody>
                    <a:bodyPr/>
                    <a:lstStyle/>
                    <a:p>
                      <a:pPr algn="ctr"/>
                      <a:r>
                        <a:rPr lang="en-US" sz="3300"/>
                        <a:t>0.502513</a:t>
                      </a:r>
                    </a:p>
                  </a:txBody>
                  <a:tcPr marL="167640" marR="167640" marT="83820" marB="83820"/>
                </a:tc>
                <a:extLst>
                  <a:ext uri="{0D108BD9-81ED-4DB2-BD59-A6C34878D82A}">
                    <a16:rowId xmlns:a16="http://schemas.microsoft.com/office/drawing/2014/main" val="961655208"/>
                  </a:ext>
                </a:extLst>
              </a:tr>
              <a:tr h="7376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300"/>
                        <a:t>MultinomialNB </a:t>
                      </a:r>
                    </a:p>
                  </a:txBody>
                  <a:tcPr marL="167640" marR="167640" marT="83820" marB="83820"/>
                </a:tc>
                <a:tc>
                  <a:txBody>
                    <a:bodyPr/>
                    <a:lstStyle/>
                    <a:p>
                      <a:pPr algn="ctr"/>
                      <a:r>
                        <a:rPr lang="en-US" sz="3300"/>
                        <a:t>0.507538</a:t>
                      </a:r>
                    </a:p>
                  </a:txBody>
                  <a:tcPr marL="167640" marR="167640" marT="83820" marB="83820"/>
                </a:tc>
                <a:extLst>
                  <a:ext uri="{0D108BD9-81ED-4DB2-BD59-A6C34878D82A}">
                    <a16:rowId xmlns:a16="http://schemas.microsoft.com/office/drawing/2014/main" val="378832026"/>
                  </a:ext>
                </a:extLst>
              </a:tr>
              <a:tr h="7376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300"/>
                        <a:t>XGBoost</a:t>
                      </a:r>
                    </a:p>
                  </a:txBody>
                  <a:tcPr marL="167640" marR="167640" marT="83820" marB="83820"/>
                </a:tc>
                <a:tc>
                  <a:txBody>
                    <a:bodyPr/>
                    <a:lstStyle/>
                    <a:p>
                      <a:pPr algn="ctr"/>
                      <a:r>
                        <a:rPr lang="en-US" sz="3300"/>
                        <a:t>0.50</a:t>
                      </a:r>
                    </a:p>
                  </a:txBody>
                  <a:tcPr marL="167640" marR="167640" marT="83820" marB="83820"/>
                </a:tc>
                <a:extLst>
                  <a:ext uri="{0D108BD9-81ED-4DB2-BD59-A6C34878D82A}">
                    <a16:rowId xmlns:a16="http://schemas.microsoft.com/office/drawing/2014/main" val="1315877"/>
                  </a:ext>
                </a:extLst>
              </a:tr>
            </a:tbl>
          </a:graphicData>
        </a:graphic>
      </p:graphicFrame>
    </p:spTree>
    <p:extLst>
      <p:ext uri="{BB962C8B-B14F-4D97-AF65-F5344CB8AC3E}">
        <p14:creationId xmlns:p14="http://schemas.microsoft.com/office/powerpoint/2010/main" val="4176914006"/>
      </p:ext>
    </p:extLst>
  </p:cSld>
  <p:clrMapOvr>
    <a:masterClrMapping/>
  </p:clrMapOvr>
  <mc:AlternateContent xmlns:mc="http://schemas.openxmlformats.org/markup-compatibility/2006" xmlns:p14="http://schemas.microsoft.com/office/powerpoint/2010/main">
    <mc:Choice Requires="p14">
      <p:transition spd="slow" p14:dur="2000" advTm="22494"/>
    </mc:Choice>
    <mc:Fallback xmlns="">
      <p:transition spd="slow" advTm="22494"/>
    </mc:Fallback>
  </mc:AlternateContent>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1412</Words>
  <Application>Microsoft Office PowerPoint</Application>
  <PresentationFormat>宽屏</PresentationFormat>
  <Paragraphs>98</Paragraphs>
  <Slides>13</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inherit</vt:lpstr>
      <vt:lpstr>Inter</vt:lpstr>
      <vt:lpstr>等线</vt:lpstr>
      <vt:lpstr>Abadi</vt:lpstr>
      <vt:lpstr>Arial</vt:lpstr>
      <vt:lpstr>Bookman Old Style</vt:lpstr>
      <vt:lpstr>Calibri</vt:lpstr>
      <vt:lpstr>Franklin Gothic Book</vt:lpstr>
      <vt:lpstr>Georgia</vt:lpstr>
      <vt:lpstr>Wingdings</vt:lpstr>
      <vt:lpstr>1_RetrospectVTI</vt:lpstr>
      <vt:lpstr>Daily News for Stock Market Prediction</vt:lpstr>
      <vt:lpstr>Overview</vt:lpstr>
      <vt:lpstr>Introduction</vt:lpstr>
      <vt:lpstr>Introduction</vt:lpstr>
      <vt:lpstr>Dataset</vt:lpstr>
      <vt:lpstr>Dataset</vt:lpstr>
      <vt:lpstr>Data Processing</vt:lpstr>
      <vt:lpstr>Data Processing</vt:lpstr>
      <vt:lpstr>Basic Model</vt:lpstr>
      <vt:lpstr>Advanced Model: LSTM</vt:lpstr>
      <vt:lpstr>Advanced Model:CNN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News for Stock Market Prediction</dc:title>
  <dc:creator>蒋 斯琪</dc:creator>
  <cp:lastModifiedBy>liu yanan</cp:lastModifiedBy>
  <cp:revision>11</cp:revision>
  <dcterms:created xsi:type="dcterms:W3CDTF">2020-12-14T00:31:45Z</dcterms:created>
  <dcterms:modified xsi:type="dcterms:W3CDTF">2020-12-14T04:01:45Z</dcterms:modified>
</cp:coreProperties>
</file>