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257" r:id="rId3"/>
    <p:sldId id="258" r:id="rId5"/>
    <p:sldId id="292" r:id="rId6"/>
    <p:sldId id="412" r:id="rId7"/>
    <p:sldId id="409" r:id="rId8"/>
    <p:sldId id="410" r:id="rId9"/>
    <p:sldId id="411" r:id="rId10"/>
    <p:sldId id="302" r:id="rId11"/>
    <p:sldId id="303" r:id="rId12"/>
    <p:sldId id="304" r:id="rId13"/>
    <p:sldId id="305" r:id="rId14"/>
    <p:sldId id="306" r:id="rId15"/>
    <p:sldId id="389" r:id="rId16"/>
    <p:sldId id="390" r:id="rId17"/>
    <p:sldId id="391" r:id="rId18"/>
    <p:sldId id="392" r:id="rId19"/>
    <p:sldId id="321" r:id="rId20"/>
    <p:sldId id="322" r:id="rId21"/>
    <p:sldId id="323" r:id="rId22"/>
    <p:sldId id="324" r:id="rId23"/>
    <p:sldId id="325" r:id="rId24"/>
    <p:sldId id="326" r:id="rId25"/>
    <p:sldId id="327" r:id="rId26"/>
    <p:sldId id="328" r:id="rId27"/>
    <p:sldId id="329" r:id="rId28"/>
    <p:sldId id="330" r:id="rId29"/>
    <p:sldId id="413" r:id="rId30"/>
    <p:sldId id="338" r:id="rId31"/>
    <p:sldId id="345" r:id="rId32"/>
    <p:sldId id="407" r:id="rId33"/>
    <p:sldId id="349" r:id="rId34"/>
    <p:sldId id="351" r:id="rId35"/>
    <p:sldId id="353" r:id="rId36"/>
    <p:sldId id="405" r:id="rId37"/>
    <p:sldId id="355" r:id="rId38"/>
    <p:sldId id="356" r:id="rId39"/>
    <p:sldId id="357" r:id="rId40"/>
    <p:sldId id="375" r:id="rId41"/>
    <p:sldId id="406" r:id="rId42"/>
    <p:sldId id="376" r:id="rId43"/>
    <p:sldId id="377" r:id="rId44"/>
    <p:sldId id="378" r:id="rId45"/>
    <p:sldId id="414" r:id="rId46"/>
    <p:sldId id="415" r:id="rId47"/>
    <p:sldId id="388"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86"/>
  </p:normalViewPr>
  <p:slideViewPr>
    <p:cSldViewPr>
      <p:cViewPr varScale="1">
        <p:scale>
          <a:sx n="109" d="100"/>
          <a:sy n="109" d="100"/>
        </p:scale>
        <p:origin x="172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AB88EBF-F9FD-4221-A8BD-70D95195F308}"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E0D80B5-50BC-492D-84D5-2215268F28FE}"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51A84D39-8632-406E-9CB0-F385FAE88C0F}"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D10C4D5-A5C2-4BCC-9A12-FBB6577B372E}" type="slidenum">
              <a:rPr lang="en-US" smtClean="0"/>
            </a:fld>
            <a:endParaRPr lang="en-US"/>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p:spPr>
        <p:txBody>
          <a:bodyPr/>
          <a:lstStyle/>
          <a:p>
            <a:pPr eaLnBrk="1" hangingPunct="1"/>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4614" y="8685213"/>
            <a:ext cx="2971800" cy="457200"/>
          </a:xfrm>
          <a:prstGeom prst="rect">
            <a:avLst/>
          </a:prstGeom>
          <a:noFill/>
          <a:ln w="9525">
            <a:noFill/>
            <a:miter lim="800000"/>
          </a:ln>
        </p:spPr>
        <p:txBody>
          <a:bodyPr lIns="91438" tIns="45719" rIns="91438" bIns="45719" anchor="b"/>
          <a:lstStyle/>
          <a:p>
            <a:pPr algn="r"/>
            <a:fld id="{FC5DE6DC-6C18-4843-99C9-8F382A011FF3}" type="slidenum">
              <a:rPr lang="en-US" sz="1200"/>
            </a:fld>
            <a:endParaRPr lang="en-US" sz="120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4614" y="8685213"/>
            <a:ext cx="2971800" cy="457200"/>
          </a:xfrm>
          <a:prstGeom prst="rect">
            <a:avLst/>
          </a:prstGeom>
          <a:noFill/>
          <a:ln w="9525">
            <a:noFill/>
            <a:miter lim="800000"/>
          </a:ln>
        </p:spPr>
        <p:txBody>
          <a:bodyPr lIns="91438" tIns="45719" rIns="91438" bIns="45719" anchor="b"/>
          <a:lstStyle/>
          <a:p>
            <a:pPr algn="r"/>
            <a:fld id="{48C8F6C5-9140-4957-B0C7-7EA08D24119F}" type="slidenum">
              <a:rPr lang="en-US" sz="1200"/>
            </a:fld>
            <a:endParaRPr lang="en-US" sz="1200"/>
          </a:p>
        </p:txBody>
      </p:sp>
      <p:sp>
        <p:nvSpPr>
          <p:cNvPr id="83971" name="Rectangle 2"/>
          <p:cNvSpPr>
            <a:spLocks noGrp="1" noRot="1" noChangeAspect="1" noChangeArrowheads="1" noTextEdit="1"/>
          </p:cNvSpPr>
          <p:nvPr>
            <p:ph type="sldImg"/>
          </p:nvPr>
        </p:nvSpPr>
        <p:spPr>
          <a:xfrm>
            <a:off x="1152525" y="692150"/>
            <a:ext cx="4552950" cy="3414713"/>
          </a:xfrm>
          <a:solidFill>
            <a:srgbClr val="FFFFFF"/>
          </a:solidFill>
        </p:spPr>
      </p:sp>
      <p:sp>
        <p:nvSpPr>
          <p:cNvPr id="83972" name="Rectangle 3"/>
          <p:cNvSpPr>
            <a:spLocks noGrp="1" noChangeArrowheads="1"/>
          </p:cNvSpPr>
          <p:nvPr>
            <p:ph type="body" idx="1"/>
          </p:nvPr>
        </p:nvSpPr>
        <p:spPr>
          <a:xfrm>
            <a:off x="914400" y="4343401"/>
            <a:ext cx="5029200" cy="4113213"/>
          </a:xfrm>
          <a:solidFill>
            <a:srgbClr val="FFFFFF"/>
          </a:solidFill>
          <a:ln>
            <a:solidFill>
              <a:srgbClr val="000000"/>
            </a:solidFill>
          </a:ln>
        </p:spPr>
        <p:txBody>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4614" y="8685213"/>
            <a:ext cx="2971800" cy="457200"/>
          </a:xfrm>
          <a:prstGeom prst="rect">
            <a:avLst/>
          </a:prstGeom>
          <a:noFill/>
          <a:ln w="9525">
            <a:noFill/>
            <a:miter lim="800000"/>
          </a:ln>
        </p:spPr>
        <p:txBody>
          <a:bodyPr lIns="91438" tIns="45719" rIns="91438" bIns="45719" anchor="b"/>
          <a:lstStyle/>
          <a:p>
            <a:pPr algn="r"/>
            <a:fld id="{BE9B4B31-8569-493C-852A-8CDAAA17BD2E}" type="slidenum">
              <a:rPr lang="en-US" sz="1200"/>
            </a:fld>
            <a:endParaRPr lang="en-US" sz="1200"/>
          </a:p>
        </p:txBody>
      </p:sp>
      <p:sp>
        <p:nvSpPr>
          <p:cNvPr id="84995" name="Rectangle 2"/>
          <p:cNvSpPr>
            <a:spLocks noGrp="1" noRot="1" noChangeAspect="1" noChangeArrowheads="1" noTextEdit="1"/>
          </p:cNvSpPr>
          <p:nvPr>
            <p:ph type="sldImg"/>
          </p:nvPr>
        </p:nvSpPr>
        <p:spPr>
          <a:xfrm>
            <a:off x="1152525" y="692150"/>
            <a:ext cx="4552950" cy="3414713"/>
          </a:xfrm>
          <a:solidFill>
            <a:srgbClr val="FFFFFF"/>
          </a:solidFill>
        </p:spPr>
      </p:sp>
      <p:sp>
        <p:nvSpPr>
          <p:cNvPr id="84996" name="Rectangle 3"/>
          <p:cNvSpPr>
            <a:spLocks noGrp="1" noChangeArrowheads="1"/>
          </p:cNvSpPr>
          <p:nvPr>
            <p:ph type="body" idx="1"/>
          </p:nvPr>
        </p:nvSpPr>
        <p:spPr>
          <a:xfrm>
            <a:off x="914400" y="4343401"/>
            <a:ext cx="5029200" cy="4113213"/>
          </a:xfrm>
          <a:solidFill>
            <a:srgbClr val="FFFFFF"/>
          </a:solidFill>
          <a:ln>
            <a:solidFill>
              <a:srgbClr val="000000"/>
            </a:solidFill>
          </a:ln>
        </p:spPr>
        <p:txBody>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4614" y="8685213"/>
            <a:ext cx="2971800" cy="457200"/>
          </a:xfrm>
          <a:prstGeom prst="rect">
            <a:avLst/>
          </a:prstGeom>
          <a:noFill/>
          <a:ln w="9525">
            <a:noFill/>
            <a:miter lim="800000"/>
          </a:ln>
        </p:spPr>
        <p:txBody>
          <a:bodyPr lIns="91438" tIns="45719" rIns="91438" bIns="45719" anchor="b"/>
          <a:lstStyle/>
          <a:p>
            <a:pPr algn="r"/>
            <a:fld id="{B0BFAEBC-CCC0-4C02-9A2B-E1EBA49CD0BA}" type="slidenum">
              <a:rPr lang="en-US" sz="1200"/>
            </a:fld>
            <a:endParaRPr lang="en-US" sz="1200"/>
          </a:p>
        </p:txBody>
      </p:sp>
      <p:sp>
        <p:nvSpPr>
          <p:cNvPr id="86019" name="Rectangle 2"/>
          <p:cNvSpPr>
            <a:spLocks noGrp="1" noRot="1" noChangeAspect="1" noChangeArrowheads="1" noTextEdit="1"/>
          </p:cNvSpPr>
          <p:nvPr>
            <p:ph type="sldImg"/>
          </p:nvPr>
        </p:nvSpPr>
        <p:spPr>
          <a:xfrm>
            <a:off x="1152525" y="692150"/>
            <a:ext cx="4552950" cy="3414713"/>
          </a:xfrm>
        </p:spPr>
      </p:sp>
      <p:sp>
        <p:nvSpPr>
          <p:cNvPr id="86020" name="Rectangle 3"/>
          <p:cNvSpPr>
            <a:spLocks noGrp="1" noChangeArrowheads="1"/>
          </p:cNvSpPr>
          <p:nvPr>
            <p:ph type="body" idx="1"/>
          </p:nvPr>
        </p:nvSpPr>
        <p:spPr>
          <a:xfrm>
            <a:off x="914400" y="4343401"/>
            <a:ext cx="5029200" cy="4113213"/>
          </a:xfrm>
          <a:noFill/>
        </p:spPr>
        <p:txBody>
          <a:bodyPr/>
          <a:lstStyle/>
          <a:p>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8CF80CB-42CF-4EF4-9556-1291E49F2586}" type="slidenum">
              <a:rPr lang="en-US" smtClean="0"/>
            </a:fld>
            <a:endParaRPr lang="en-US"/>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835912F-B350-4D87-8FB3-167673D70C41}"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9A407BE-17BA-421D-A7AD-DD07E63CA271}"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622F511-A4BC-49E7-B4F5-29E28F40ECC1}"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46088" y="1844675"/>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37088" y="1844675"/>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6F8BEC6-9158-43A2-9BD8-D2B33A3481B1}"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5CA64E3-762A-4A33-912E-6A9FB76483D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98207C9-7E9E-4B13-AC10-0B85A202C2DE}"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3CB743A-311E-41ED-BE81-C2E5B64D1EC5}"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538C441-04B3-4BEE-9972-6853DBE5C8FB}"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E1EDC798-B732-458F-A1F6-EDF5DBD9F63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A6480CDA-52FD-4258-8996-7A2E1D068DC1}"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397DB28-F70B-418C-AC9D-50E6CB363246}"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02ED813-2A4E-4078-9476-402A465582F8}"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7F80732C-79E1-4E9B-A7F7-9FD70F9ACFF1}"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fr-CA" sz="3600" dirty="0"/>
              <a:t>COMM223 Marketing Management </a:t>
            </a:r>
            <a:r>
              <a:rPr lang="fr-CA" dirty="0"/>
              <a:t>	</a:t>
            </a:r>
            <a:endParaRPr lang="en-US" dirty="0"/>
          </a:p>
        </p:txBody>
      </p:sp>
      <p:sp>
        <p:nvSpPr>
          <p:cNvPr id="2051" name="Rectangle 5"/>
          <p:cNvSpPr>
            <a:spLocks noGrp="1" noChangeArrowheads="1"/>
          </p:cNvSpPr>
          <p:nvPr>
            <p:ph type="subTitle" idx="1"/>
          </p:nvPr>
        </p:nvSpPr>
        <p:spPr>
          <a:xfrm>
            <a:off x="1371600" y="3657600"/>
            <a:ext cx="6400800" cy="2362200"/>
          </a:xfrm>
        </p:spPr>
        <p:txBody>
          <a:bodyPr/>
          <a:lstStyle/>
          <a:p>
            <a:pPr eaLnBrk="1" hangingPunct="1"/>
            <a:endParaRPr lang="fr-CA" dirty="0"/>
          </a:p>
          <a:p>
            <a:pPr eaLnBrk="1" hangingPunct="1"/>
            <a:r>
              <a:rPr lang="fr-CA" dirty="0"/>
              <a:t>Lecture 2 - Marketing </a:t>
            </a:r>
            <a:r>
              <a:rPr lang="fr-CA" dirty="0" err="1"/>
              <a:t>Strategy</a:t>
            </a:r>
            <a:r>
              <a:rPr lang="fr-CA"/>
              <a:t> Marketing </a:t>
            </a:r>
            <a:r>
              <a:rPr lang="fr-CA" dirty="0" err="1"/>
              <a:t>Environment</a:t>
            </a:r>
            <a:endParaRPr lang="fr-CA" dirty="0"/>
          </a:p>
          <a:p>
            <a:pPr eaLnBrk="1" hangingPunct="1"/>
            <a:r>
              <a:rPr lang="fr-CA" dirty="0"/>
              <a:t>SWOT</a:t>
            </a:r>
            <a:endParaRPr lang="fr-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57200" y="768350"/>
            <a:ext cx="8229600" cy="649288"/>
          </a:xfrm>
        </p:spPr>
        <p:txBody>
          <a:bodyPr/>
          <a:lstStyle/>
          <a:p>
            <a:r>
              <a:rPr lang="en-US" sz="4000" dirty="0">
                <a:solidFill>
                  <a:srgbClr val="C00000"/>
                </a:solidFill>
              </a:rPr>
              <a:t>The 4 P’s Versus 4 C’s/A’s</a:t>
            </a:r>
            <a:endParaRPr lang="en-US" sz="4000" dirty="0">
              <a:solidFill>
                <a:srgbClr val="C00000"/>
              </a:solidFill>
            </a:endParaRPr>
          </a:p>
        </p:txBody>
      </p:sp>
      <p:sp>
        <p:nvSpPr>
          <p:cNvPr id="35843" name="Rectangle 3"/>
          <p:cNvSpPr>
            <a:spLocks noGrp="1" noChangeArrowheads="1"/>
          </p:cNvSpPr>
          <p:nvPr>
            <p:ph type="body" idx="4294967295"/>
          </p:nvPr>
        </p:nvSpPr>
        <p:spPr>
          <a:xfrm>
            <a:off x="457200" y="1600200"/>
            <a:ext cx="8229600" cy="4700588"/>
          </a:xfrm>
        </p:spPr>
        <p:txBody>
          <a:bodyPr/>
          <a:lstStyle/>
          <a:p>
            <a:r>
              <a:rPr lang="en-US" sz="2300" dirty="0"/>
              <a:t>The 4 P’s takes the seller’s view of market, not the buyer’s.</a:t>
            </a:r>
            <a:endParaRPr lang="en-US" sz="2300" dirty="0"/>
          </a:p>
          <a:p>
            <a:endParaRPr lang="en-US" sz="2300" dirty="0"/>
          </a:p>
        </p:txBody>
      </p:sp>
      <p:sp>
        <p:nvSpPr>
          <p:cNvPr id="35844" name="Rectangle 4"/>
          <p:cNvSpPr>
            <a:spLocks noChangeArrowheads="1"/>
          </p:cNvSpPr>
          <p:nvPr/>
        </p:nvSpPr>
        <p:spPr bwMode="auto">
          <a:xfrm>
            <a:off x="1531938" y="2298700"/>
            <a:ext cx="2514600" cy="762000"/>
          </a:xfrm>
          <a:prstGeom prst="rect">
            <a:avLst/>
          </a:prstGeom>
          <a:solidFill>
            <a:srgbClr val="DDDDDD"/>
          </a:solidFill>
          <a:ln w="9525">
            <a:solidFill>
              <a:schemeClr val="tx1"/>
            </a:solidFill>
            <a:miter lim="800000"/>
          </a:ln>
        </p:spPr>
        <p:txBody>
          <a:bodyPr wrap="none" anchor="ctr"/>
          <a:lstStyle/>
          <a:p>
            <a:pPr algn="ctr"/>
            <a:r>
              <a:rPr lang="en-US" sz="2000">
                <a:latin typeface="Times New Roman" panose="02020603050405020304" pitchFamily="18" charset="0"/>
              </a:rPr>
              <a:t>Product</a:t>
            </a:r>
            <a:endParaRPr lang="en-CA" sz="2000">
              <a:latin typeface="Times New Roman" panose="02020603050405020304" pitchFamily="18" charset="0"/>
            </a:endParaRPr>
          </a:p>
        </p:txBody>
      </p:sp>
      <p:sp>
        <p:nvSpPr>
          <p:cNvPr id="35845" name="Rectangle 5"/>
          <p:cNvSpPr>
            <a:spLocks noChangeArrowheads="1"/>
          </p:cNvSpPr>
          <p:nvPr/>
        </p:nvSpPr>
        <p:spPr bwMode="auto">
          <a:xfrm>
            <a:off x="1531938" y="3365500"/>
            <a:ext cx="2514600" cy="762000"/>
          </a:xfrm>
          <a:prstGeom prst="rect">
            <a:avLst/>
          </a:prstGeom>
          <a:solidFill>
            <a:srgbClr val="DDDDDD"/>
          </a:solidFill>
          <a:ln w="9525">
            <a:solidFill>
              <a:schemeClr val="tx1"/>
            </a:solidFill>
            <a:miter lim="800000"/>
          </a:ln>
        </p:spPr>
        <p:txBody>
          <a:bodyPr wrap="none" anchor="ctr"/>
          <a:lstStyle/>
          <a:p>
            <a:pPr algn="ctr"/>
            <a:r>
              <a:rPr lang="en-US" sz="2000">
                <a:latin typeface="Times New Roman" panose="02020603050405020304" pitchFamily="18" charset="0"/>
              </a:rPr>
              <a:t>Price</a:t>
            </a:r>
            <a:endParaRPr lang="en-CA" sz="2000">
              <a:latin typeface="Times New Roman" panose="02020603050405020304" pitchFamily="18" charset="0"/>
            </a:endParaRPr>
          </a:p>
        </p:txBody>
      </p:sp>
      <p:sp>
        <p:nvSpPr>
          <p:cNvPr id="35846" name="Rectangle 6"/>
          <p:cNvSpPr>
            <a:spLocks noChangeArrowheads="1"/>
          </p:cNvSpPr>
          <p:nvPr/>
        </p:nvSpPr>
        <p:spPr bwMode="auto">
          <a:xfrm>
            <a:off x="1531938" y="4432300"/>
            <a:ext cx="2514600" cy="762000"/>
          </a:xfrm>
          <a:prstGeom prst="rect">
            <a:avLst/>
          </a:prstGeom>
          <a:solidFill>
            <a:srgbClr val="DDDDDD"/>
          </a:solidFill>
          <a:ln w="9525">
            <a:solidFill>
              <a:schemeClr val="tx1"/>
            </a:solidFill>
            <a:miter lim="800000"/>
          </a:ln>
        </p:spPr>
        <p:txBody>
          <a:bodyPr wrap="none" anchor="ctr"/>
          <a:lstStyle/>
          <a:p>
            <a:pPr algn="ctr"/>
            <a:r>
              <a:rPr lang="en-US" sz="2000">
                <a:latin typeface="Times New Roman" panose="02020603050405020304" pitchFamily="18" charset="0"/>
              </a:rPr>
              <a:t>Place</a:t>
            </a:r>
            <a:endParaRPr lang="en-CA" sz="2000">
              <a:latin typeface="Times New Roman" panose="02020603050405020304" pitchFamily="18" charset="0"/>
            </a:endParaRPr>
          </a:p>
        </p:txBody>
      </p:sp>
      <p:sp>
        <p:nvSpPr>
          <p:cNvPr id="35847" name="Rectangle 7"/>
          <p:cNvSpPr>
            <a:spLocks noChangeArrowheads="1"/>
          </p:cNvSpPr>
          <p:nvPr/>
        </p:nvSpPr>
        <p:spPr bwMode="auto">
          <a:xfrm>
            <a:off x="1531938" y="5499100"/>
            <a:ext cx="2514600" cy="762000"/>
          </a:xfrm>
          <a:prstGeom prst="rect">
            <a:avLst/>
          </a:prstGeom>
          <a:solidFill>
            <a:srgbClr val="DDDDDD"/>
          </a:solidFill>
          <a:ln w="9525">
            <a:solidFill>
              <a:schemeClr val="tx1"/>
            </a:solidFill>
            <a:miter lim="800000"/>
          </a:ln>
        </p:spPr>
        <p:txBody>
          <a:bodyPr wrap="none" anchor="ctr"/>
          <a:lstStyle/>
          <a:p>
            <a:pPr algn="ctr"/>
            <a:r>
              <a:rPr lang="en-US" sz="2000">
                <a:latin typeface="Times New Roman" panose="02020603050405020304" pitchFamily="18" charset="0"/>
              </a:rPr>
              <a:t>Promotion</a:t>
            </a:r>
            <a:endParaRPr lang="en-CA" sz="2000">
              <a:latin typeface="Times New Roman" panose="02020603050405020304" pitchFamily="18" charset="0"/>
            </a:endParaRPr>
          </a:p>
        </p:txBody>
      </p:sp>
      <p:sp>
        <p:nvSpPr>
          <p:cNvPr id="35848" name="Rectangle 8"/>
          <p:cNvSpPr>
            <a:spLocks noChangeArrowheads="1"/>
          </p:cNvSpPr>
          <p:nvPr/>
        </p:nvSpPr>
        <p:spPr bwMode="auto">
          <a:xfrm>
            <a:off x="5121276" y="2298700"/>
            <a:ext cx="3413124" cy="762000"/>
          </a:xfrm>
          <a:prstGeom prst="rect">
            <a:avLst/>
          </a:prstGeom>
          <a:solidFill>
            <a:srgbClr val="FFFFFF"/>
          </a:solidFill>
          <a:ln w="9525">
            <a:solidFill>
              <a:schemeClr val="tx1"/>
            </a:solidFill>
            <a:miter lim="800000"/>
          </a:ln>
        </p:spPr>
        <p:txBody>
          <a:bodyPr wrap="none" anchor="ctr"/>
          <a:lstStyle/>
          <a:p>
            <a:pPr algn="ctr"/>
            <a:r>
              <a:rPr lang="en-US" sz="2000" dirty="0">
                <a:latin typeface="Times New Roman" panose="02020603050405020304" pitchFamily="18" charset="0"/>
              </a:rPr>
              <a:t>Customer solution/Acceptability</a:t>
            </a:r>
            <a:endParaRPr lang="en-CA" sz="2000" dirty="0">
              <a:latin typeface="Times New Roman" panose="02020603050405020304" pitchFamily="18" charset="0"/>
            </a:endParaRPr>
          </a:p>
        </p:txBody>
      </p:sp>
      <p:sp>
        <p:nvSpPr>
          <p:cNvPr id="35849" name="Rectangle 9"/>
          <p:cNvSpPr>
            <a:spLocks noChangeArrowheads="1"/>
          </p:cNvSpPr>
          <p:nvPr/>
        </p:nvSpPr>
        <p:spPr bwMode="auto">
          <a:xfrm>
            <a:off x="5121276" y="3365500"/>
            <a:ext cx="3413124" cy="762000"/>
          </a:xfrm>
          <a:prstGeom prst="rect">
            <a:avLst/>
          </a:prstGeom>
          <a:solidFill>
            <a:srgbClr val="FFFFFF"/>
          </a:solidFill>
          <a:ln w="9525">
            <a:solidFill>
              <a:schemeClr val="tx1"/>
            </a:solidFill>
            <a:miter lim="800000"/>
          </a:ln>
        </p:spPr>
        <p:txBody>
          <a:bodyPr wrap="none" anchor="ctr"/>
          <a:lstStyle/>
          <a:p>
            <a:pPr algn="ctr"/>
            <a:r>
              <a:rPr lang="en-US" sz="2000" dirty="0">
                <a:latin typeface="Times New Roman" panose="02020603050405020304" pitchFamily="18" charset="0"/>
              </a:rPr>
              <a:t>Customer cost/Affordability</a:t>
            </a:r>
            <a:endParaRPr lang="en-CA" sz="2000" dirty="0">
              <a:latin typeface="Times New Roman" panose="02020603050405020304" pitchFamily="18" charset="0"/>
            </a:endParaRPr>
          </a:p>
        </p:txBody>
      </p:sp>
      <p:sp>
        <p:nvSpPr>
          <p:cNvPr id="35850" name="Rectangle 10"/>
          <p:cNvSpPr>
            <a:spLocks noChangeArrowheads="1"/>
          </p:cNvSpPr>
          <p:nvPr/>
        </p:nvSpPr>
        <p:spPr bwMode="auto">
          <a:xfrm>
            <a:off x="5121276" y="4432300"/>
            <a:ext cx="3413124" cy="762000"/>
          </a:xfrm>
          <a:prstGeom prst="rect">
            <a:avLst/>
          </a:prstGeom>
          <a:solidFill>
            <a:srgbClr val="FFFFFF"/>
          </a:solidFill>
          <a:ln w="9525">
            <a:solidFill>
              <a:schemeClr val="tx1"/>
            </a:solidFill>
            <a:miter lim="800000"/>
          </a:ln>
        </p:spPr>
        <p:txBody>
          <a:bodyPr wrap="none" anchor="ctr"/>
          <a:lstStyle/>
          <a:p>
            <a:pPr algn="ctr"/>
            <a:r>
              <a:rPr lang="en-US" sz="2000" dirty="0">
                <a:latin typeface="Times New Roman" panose="02020603050405020304" pitchFamily="18" charset="0"/>
              </a:rPr>
              <a:t>Convenience/Accessibility</a:t>
            </a:r>
            <a:endParaRPr lang="en-CA" sz="2000" dirty="0">
              <a:latin typeface="Times New Roman" panose="02020603050405020304" pitchFamily="18" charset="0"/>
            </a:endParaRPr>
          </a:p>
        </p:txBody>
      </p:sp>
      <p:sp>
        <p:nvSpPr>
          <p:cNvPr id="35851" name="Rectangle 11"/>
          <p:cNvSpPr>
            <a:spLocks noChangeArrowheads="1"/>
          </p:cNvSpPr>
          <p:nvPr/>
        </p:nvSpPr>
        <p:spPr bwMode="auto">
          <a:xfrm>
            <a:off x="5121276" y="5499100"/>
            <a:ext cx="3413124" cy="762000"/>
          </a:xfrm>
          <a:prstGeom prst="rect">
            <a:avLst/>
          </a:prstGeom>
          <a:solidFill>
            <a:srgbClr val="FFFFFF"/>
          </a:solidFill>
          <a:ln w="9525">
            <a:solidFill>
              <a:schemeClr val="tx1"/>
            </a:solidFill>
            <a:miter lim="800000"/>
          </a:ln>
        </p:spPr>
        <p:txBody>
          <a:bodyPr wrap="none" anchor="ctr"/>
          <a:lstStyle/>
          <a:p>
            <a:pPr algn="ctr"/>
            <a:r>
              <a:rPr lang="en-US" sz="2000" dirty="0">
                <a:latin typeface="Times New Roman" panose="02020603050405020304" pitchFamily="18" charset="0"/>
              </a:rPr>
              <a:t>Communication/Awareness</a:t>
            </a:r>
            <a:endParaRPr lang="en-CA" sz="2000" dirty="0">
              <a:latin typeface="Times New Roman" panose="02020603050405020304" pitchFamily="18" charset="0"/>
            </a:endParaRPr>
          </a:p>
        </p:txBody>
      </p:sp>
      <p:cxnSp>
        <p:nvCxnSpPr>
          <p:cNvPr id="35852" name="AutoShape 12"/>
          <p:cNvCxnSpPr>
            <a:cxnSpLocks noChangeShapeType="1"/>
            <a:stCxn id="35844" idx="3"/>
            <a:endCxn id="35848" idx="1"/>
          </p:cNvCxnSpPr>
          <p:nvPr/>
        </p:nvCxnSpPr>
        <p:spPr bwMode="auto">
          <a:xfrm>
            <a:off x="4046538" y="2679700"/>
            <a:ext cx="1074738" cy="0"/>
          </a:xfrm>
          <a:prstGeom prst="straightConnector1">
            <a:avLst/>
          </a:prstGeom>
          <a:noFill/>
          <a:ln w="28575">
            <a:solidFill>
              <a:schemeClr val="tx1"/>
            </a:solidFill>
            <a:round/>
            <a:headEnd type="triangle" w="med" len="med"/>
            <a:tailEnd type="triangle" w="med" len="med"/>
          </a:ln>
        </p:spPr>
      </p:cxnSp>
      <p:cxnSp>
        <p:nvCxnSpPr>
          <p:cNvPr id="35853" name="AutoShape 13"/>
          <p:cNvCxnSpPr>
            <a:cxnSpLocks noChangeShapeType="1"/>
            <a:stCxn id="35845" idx="3"/>
            <a:endCxn id="35849" idx="1"/>
          </p:cNvCxnSpPr>
          <p:nvPr/>
        </p:nvCxnSpPr>
        <p:spPr bwMode="auto">
          <a:xfrm>
            <a:off x="4046538" y="3746500"/>
            <a:ext cx="1074738" cy="0"/>
          </a:xfrm>
          <a:prstGeom prst="straightConnector1">
            <a:avLst/>
          </a:prstGeom>
          <a:noFill/>
          <a:ln w="28575">
            <a:solidFill>
              <a:schemeClr val="tx1"/>
            </a:solidFill>
            <a:round/>
            <a:headEnd type="triangle" w="med" len="med"/>
            <a:tailEnd type="triangle" w="med" len="med"/>
          </a:ln>
        </p:spPr>
      </p:cxnSp>
      <p:cxnSp>
        <p:nvCxnSpPr>
          <p:cNvPr id="35854" name="AutoShape 14"/>
          <p:cNvCxnSpPr>
            <a:cxnSpLocks noChangeShapeType="1"/>
            <a:stCxn id="35846" idx="3"/>
            <a:endCxn id="35850" idx="1"/>
          </p:cNvCxnSpPr>
          <p:nvPr/>
        </p:nvCxnSpPr>
        <p:spPr bwMode="auto">
          <a:xfrm>
            <a:off x="4046538" y="4813300"/>
            <a:ext cx="1074738" cy="0"/>
          </a:xfrm>
          <a:prstGeom prst="straightConnector1">
            <a:avLst/>
          </a:prstGeom>
          <a:noFill/>
          <a:ln w="28575">
            <a:solidFill>
              <a:schemeClr val="tx1"/>
            </a:solidFill>
            <a:round/>
            <a:headEnd type="triangle" w="med" len="med"/>
            <a:tailEnd type="triangle" w="med" len="med"/>
          </a:ln>
        </p:spPr>
      </p:cxnSp>
      <p:cxnSp>
        <p:nvCxnSpPr>
          <p:cNvPr id="35855" name="AutoShape 15"/>
          <p:cNvCxnSpPr>
            <a:cxnSpLocks noChangeShapeType="1"/>
            <a:stCxn id="35847" idx="3"/>
            <a:endCxn id="35851" idx="1"/>
          </p:cNvCxnSpPr>
          <p:nvPr/>
        </p:nvCxnSpPr>
        <p:spPr bwMode="auto">
          <a:xfrm>
            <a:off x="4046538" y="5880100"/>
            <a:ext cx="1074738" cy="0"/>
          </a:xfrm>
          <a:prstGeom prst="straightConnector1">
            <a:avLst/>
          </a:prstGeom>
          <a:noFill/>
          <a:ln w="28575">
            <a:solidFill>
              <a:schemeClr val="tx1"/>
            </a:solidFill>
            <a:round/>
            <a:headEnd type="triangl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457200" y="723900"/>
            <a:ext cx="8229600" cy="693738"/>
          </a:xfrm>
        </p:spPr>
        <p:txBody>
          <a:bodyPr/>
          <a:lstStyle/>
          <a:p>
            <a:r>
              <a:rPr lang="en-US" sz="4000">
                <a:solidFill>
                  <a:srgbClr val="C00000"/>
                </a:solidFill>
              </a:rPr>
              <a:t>Managing the Marketing Effort</a:t>
            </a:r>
            <a:endParaRPr lang="en-US" sz="4000">
              <a:solidFill>
                <a:srgbClr val="C00000"/>
              </a:solidFill>
            </a:endParaRPr>
          </a:p>
        </p:txBody>
      </p:sp>
      <p:sp>
        <p:nvSpPr>
          <p:cNvPr id="36867" name="Rectangle 3"/>
          <p:cNvSpPr>
            <a:spLocks noGrp="1" noChangeArrowheads="1"/>
          </p:cNvSpPr>
          <p:nvPr>
            <p:ph type="body" sz="half" idx="4294967295"/>
          </p:nvPr>
        </p:nvSpPr>
        <p:spPr>
          <a:xfrm>
            <a:off x="457200" y="1600200"/>
            <a:ext cx="8229600" cy="2185988"/>
          </a:xfrm>
        </p:spPr>
        <p:txBody>
          <a:bodyPr/>
          <a:lstStyle/>
          <a:p>
            <a:pPr>
              <a:lnSpc>
                <a:spcPct val="80000"/>
              </a:lnSpc>
            </a:pPr>
            <a:r>
              <a:rPr lang="en-US" sz="2000" b="1">
                <a:solidFill>
                  <a:schemeClr val="bg2"/>
                </a:solidFill>
              </a:rPr>
              <a:t>4 marketing management functions:</a:t>
            </a:r>
            <a:endParaRPr lang="en-US" sz="2000" b="1">
              <a:solidFill>
                <a:schemeClr val="bg2"/>
              </a:solidFill>
            </a:endParaRPr>
          </a:p>
          <a:p>
            <a:pPr lvl="1">
              <a:lnSpc>
                <a:spcPct val="80000"/>
              </a:lnSpc>
            </a:pPr>
            <a:r>
              <a:rPr lang="en-US" sz="1800"/>
              <a:t>Marketing Analysis: </a:t>
            </a:r>
            <a:r>
              <a:rPr lang="en-US" sz="1800">
                <a:solidFill>
                  <a:schemeClr val="folHlink"/>
                </a:solidFill>
              </a:rPr>
              <a:t>internal analysis (strengths/weaknesses), external analysis (opportunities and threats)</a:t>
            </a:r>
            <a:endParaRPr lang="en-US" sz="1800">
              <a:solidFill>
                <a:schemeClr val="folHlink"/>
              </a:solidFill>
            </a:endParaRPr>
          </a:p>
          <a:p>
            <a:pPr lvl="1">
              <a:lnSpc>
                <a:spcPct val="80000"/>
              </a:lnSpc>
            </a:pPr>
            <a:r>
              <a:rPr lang="en-US" sz="1800"/>
              <a:t>Marketing Planning: </a:t>
            </a:r>
            <a:r>
              <a:rPr lang="en-US" sz="1800">
                <a:solidFill>
                  <a:schemeClr val="folHlink"/>
                </a:solidFill>
              </a:rPr>
              <a:t>deciding on marketing strategies to attain objectives</a:t>
            </a:r>
            <a:endParaRPr lang="en-US" sz="1800">
              <a:solidFill>
                <a:schemeClr val="folHlink"/>
              </a:solidFill>
            </a:endParaRPr>
          </a:p>
          <a:p>
            <a:pPr lvl="1">
              <a:lnSpc>
                <a:spcPct val="80000"/>
              </a:lnSpc>
            </a:pPr>
            <a:r>
              <a:rPr lang="en-US" sz="1800"/>
              <a:t>Implementation: </a:t>
            </a:r>
            <a:r>
              <a:rPr lang="en-US" sz="1800">
                <a:solidFill>
                  <a:schemeClr val="folHlink"/>
                </a:solidFill>
              </a:rPr>
              <a:t>turning plans into action (“doing things right” is as important as “doing the right things”)</a:t>
            </a:r>
            <a:endParaRPr lang="en-US" sz="1800">
              <a:solidFill>
                <a:schemeClr val="folHlink"/>
              </a:solidFill>
            </a:endParaRPr>
          </a:p>
          <a:p>
            <a:pPr lvl="1">
              <a:lnSpc>
                <a:spcPct val="80000"/>
              </a:lnSpc>
            </a:pPr>
            <a:r>
              <a:rPr lang="en-US" sz="1800"/>
              <a:t>Control: </a:t>
            </a:r>
            <a:r>
              <a:rPr lang="en-US" sz="1800">
                <a:solidFill>
                  <a:schemeClr val="folHlink"/>
                </a:solidFill>
              </a:rPr>
              <a:t>evaluating results (operational control, strategic control)</a:t>
            </a:r>
            <a:endParaRPr lang="en-US" sz="1800"/>
          </a:p>
        </p:txBody>
      </p:sp>
      <p:pic>
        <p:nvPicPr>
          <p:cNvPr id="36868" name="Picture 4" descr="kotler+f02-06"/>
          <p:cNvPicPr>
            <a:picLocks noGrp="1" noChangeAspect="1" noChangeArrowheads="1"/>
          </p:cNvPicPr>
          <p:nvPr>
            <p:ph sz="half" idx="4294967295"/>
          </p:nvPr>
        </p:nvPicPr>
        <p:blipFill>
          <a:blip r:embed="rId1" cstate="print"/>
          <a:srcRect/>
          <a:stretch>
            <a:fillRect/>
          </a:stretch>
        </p:blipFill>
        <p:spPr>
          <a:xfrm>
            <a:off x="1600200" y="3938588"/>
            <a:ext cx="6059488" cy="2187575"/>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title" idx="4294967295"/>
          </p:nvPr>
        </p:nvSpPr>
        <p:spPr/>
        <p:txBody>
          <a:bodyPr/>
          <a:lstStyle/>
          <a:p>
            <a:r>
              <a:rPr lang="en-US" sz="2800">
                <a:solidFill>
                  <a:srgbClr val="C00000"/>
                </a:solidFill>
              </a:rPr>
              <a:t>Measuring and Managing Return on Marketing</a:t>
            </a:r>
            <a:endParaRPr lang="en-US" sz="2800">
              <a:solidFill>
                <a:srgbClr val="C00000"/>
              </a:solidFill>
            </a:endParaRPr>
          </a:p>
        </p:txBody>
      </p:sp>
      <p:sp>
        <p:nvSpPr>
          <p:cNvPr id="37891" name="Rectangle 10"/>
          <p:cNvSpPr>
            <a:spLocks noGrp="1" noChangeArrowheads="1"/>
          </p:cNvSpPr>
          <p:nvPr>
            <p:ph type="body" sz="half" idx="4294967295"/>
          </p:nvPr>
        </p:nvSpPr>
        <p:spPr>
          <a:xfrm>
            <a:off x="0" y="1600200"/>
            <a:ext cx="3657600" cy="4525963"/>
          </a:xfrm>
        </p:spPr>
        <p:txBody>
          <a:bodyPr/>
          <a:lstStyle/>
          <a:p>
            <a:r>
              <a:rPr lang="en-US" sz="2800"/>
              <a:t>Return on marketing (</a:t>
            </a:r>
            <a:r>
              <a:rPr lang="en-US" sz="2800" i="1"/>
              <a:t>marketing ROI</a:t>
            </a:r>
            <a:r>
              <a:rPr lang="en-US" sz="2800"/>
              <a:t>)</a:t>
            </a:r>
            <a:endParaRPr lang="en-US" sz="2800"/>
          </a:p>
          <a:p>
            <a:pPr lvl="1"/>
            <a:r>
              <a:rPr lang="en-US" sz="2400"/>
              <a:t>The net return from a marketing investment divided by the costs of the investments</a:t>
            </a:r>
            <a:endParaRPr lang="en-US" sz="2400"/>
          </a:p>
        </p:txBody>
      </p:sp>
      <p:pic>
        <p:nvPicPr>
          <p:cNvPr id="37892" name="Picture 15" descr="fig02-07"/>
          <p:cNvPicPr>
            <a:picLocks noChangeAspect="1" noChangeArrowheads="1"/>
          </p:cNvPicPr>
          <p:nvPr/>
        </p:nvPicPr>
        <p:blipFill>
          <a:blip r:embed="rId1" cstate="print"/>
          <a:srcRect/>
          <a:stretch>
            <a:fillRect/>
          </a:stretch>
        </p:blipFill>
        <p:spPr bwMode="auto">
          <a:xfrm>
            <a:off x="3581400" y="2057400"/>
            <a:ext cx="5562600" cy="36099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4294967295"/>
          </p:nvPr>
        </p:nvSpPr>
        <p:spPr>
          <a:xfrm>
            <a:off x="381000" y="1295400"/>
            <a:ext cx="4964113" cy="4525963"/>
          </a:xfrm>
        </p:spPr>
        <p:txBody>
          <a:bodyPr/>
          <a:lstStyle/>
          <a:p>
            <a:pPr algn="ctr">
              <a:buFontTx/>
              <a:buNone/>
            </a:pPr>
            <a:endParaRPr lang="en-US"/>
          </a:p>
          <a:p>
            <a:pPr algn="ctr">
              <a:buFontTx/>
              <a:buNone/>
            </a:pPr>
            <a:endParaRPr lang="en-US"/>
          </a:p>
          <a:p>
            <a:pPr>
              <a:buFontTx/>
              <a:buNone/>
            </a:pPr>
            <a:r>
              <a:rPr lang="en-US" sz="4400"/>
              <a:t>Video Case: </a:t>
            </a:r>
            <a:endParaRPr lang="en-US" sz="4400"/>
          </a:p>
          <a:p>
            <a:pPr>
              <a:buFontTx/>
              <a:buNone/>
            </a:pPr>
            <a:r>
              <a:rPr lang="en-US" sz="4400"/>
              <a:t>   Rollerblade, Inc.</a:t>
            </a:r>
            <a:endParaRPr lang="en-US" sz="4400"/>
          </a:p>
        </p:txBody>
      </p:sp>
      <p:pic>
        <p:nvPicPr>
          <p:cNvPr id="38915" name="Picture 4"/>
          <p:cNvPicPr>
            <a:picLocks noChangeAspect="1" noChangeArrowheads="1"/>
          </p:cNvPicPr>
          <p:nvPr/>
        </p:nvPicPr>
        <p:blipFill>
          <a:blip r:embed="rId1" cstate="print"/>
          <a:srcRect/>
          <a:stretch>
            <a:fillRect/>
          </a:stretch>
        </p:blipFill>
        <p:spPr bwMode="auto">
          <a:xfrm>
            <a:off x="5181600" y="1676400"/>
            <a:ext cx="3692525" cy="467201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US">
                <a:solidFill>
                  <a:srgbClr val="C00000"/>
                </a:solidFill>
              </a:rPr>
              <a:t>In-Line Skates</a:t>
            </a:r>
            <a:endParaRPr lang="en-US">
              <a:solidFill>
                <a:srgbClr val="C00000"/>
              </a:solidFill>
            </a:endParaRPr>
          </a:p>
        </p:txBody>
      </p:sp>
      <p:sp>
        <p:nvSpPr>
          <p:cNvPr id="678915" name="Rectangle 3"/>
          <p:cNvSpPr>
            <a:spLocks noGrp="1" noChangeArrowheads="1"/>
          </p:cNvSpPr>
          <p:nvPr>
            <p:ph type="body" idx="4294967295"/>
          </p:nvPr>
        </p:nvSpPr>
        <p:spPr>
          <a:xfrm>
            <a:off x="228600" y="1447800"/>
            <a:ext cx="8763000" cy="4876800"/>
          </a:xfrm>
        </p:spPr>
        <p:txBody>
          <a:bodyPr/>
          <a:lstStyle/>
          <a:p>
            <a:pPr>
              <a:lnSpc>
                <a:spcPct val="90000"/>
              </a:lnSpc>
            </a:pPr>
            <a:r>
              <a:rPr lang="en-US"/>
              <a:t> </a:t>
            </a:r>
            <a:r>
              <a:rPr lang="en-US" sz="2800"/>
              <a:t>Invented in 1700s</a:t>
            </a:r>
            <a:endParaRPr lang="en-US" sz="2800"/>
          </a:p>
          <a:p>
            <a:pPr>
              <a:lnSpc>
                <a:spcPct val="90000"/>
              </a:lnSpc>
            </a:pPr>
            <a:r>
              <a:rPr lang="en-US" sz="2800"/>
              <a:t> Standard design till 1863, when roller (pair) skates arrived</a:t>
            </a:r>
            <a:endParaRPr lang="en-US" sz="2800"/>
          </a:p>
          <a:p>
            <a:pPr>
              <a:lnSpc>
                <a:spcPct val="90000"/>
              </a:lnSpc>
            </a:pPr>
            <a:r>
              <a:rPr lang="en-US" sz="2800"/>
              <a:t> 1980 - rediscovered, improved</a:t>
            </a:r>
            <a:r>
              <a:rPr lang="en-US"/>
              <a:t> </a:t>
            </a:r>
            <a:endParaRPr lang="en-US"/>
          </a:p>
          <a:p>
            <a:pPr lvl="1">
              <a:lnSpc>
                <a:spcPct val="90000"/>
              </a:lnSpc>
            </a:pPr>
            <a:r>
              <a:rPr lang="en-US"/>
              <a:t> </a:t>
            </a:r>
            <a:r>
              <a:rPr lang="en-US" sz="2400"/>
              <a:t>polyurethane wheels, molded boot shell, heel brakes</a:t>
            </a:r>
            <a:endParaRPr lang="en-US"/>
          </a:p>
          <a:p>
            <a:pPr>
              <a:lnSpc>
                <a:spcPct val="90000"/>
              </a:lnSpc>
            </a:pPr>
            <a:r>
              <a:rPr lang="en-US"/>
              <a:t> </a:t>
            </a:r>
            <a:r>
              <a:rPr lang="en-US" sz="2800"/>
              <a:t>“Rollerblade skates” marketed to hockey players and skiers as a means of staying in shape during summer</a:t>
            </a:r>
            <a:endParaRPr lang="en-US"/>
          </a:p>
          <a:p>
            <a:pPr lvl="1">
              <a:lnSpc>
                <a:spcPct val="90000"/>
              </a:lnSpc>
            </a:pPr>
            <a:r>
              <a:rPr lang="en-US"/>
              <a:t> </a:t>
            </a:r>
            <a:r>
              <a:rPr lang="en-US" sz="2400"/>
              <a:t>image - training product for other sports</a:t>
            </a:r>
            <a:endParaRPr lang="en-US"/>
          </a:p>
          <a:p>
            <a:pPr>
              <a:lnSpc>
                <a:spcPct val="90000"/>
              </a:lnSpc>
            </a:pPr>
            <a:r>
              <a:rPr lang="en-US" sz="2800"/>
              <a:t> Mid-1980, Mary Horwath brought in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89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89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7891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89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US">
                <a:solidFill>
                  <a:srgbClr val="C00000"/>
                </a:solidFill>
              </a:rPr>
              <a:t>Rollerblade</a:t>
            </a:r>
            <a:endParaRPr lang="en-US">
              <a:solidFill>
                <a:srgbClr val="C00000"/>
              </a:solidFill>
            </a:endParaRPr>
          </a:p>
        </p:txBody>
      </p:sp>
      <p:sp>
        <p:nvSpPr>
          <p:cNvPr id="40963" name="Rectangle 3"/>
          <p:cNvSpPr>
            <a:spLocks noGrp="1" noChangeArrowheads="1"/>
          </p:cNvSpPr>
          <p:nvPr>
            <p:ph type="body" idx="4294967295"/>
          </p:nvPr>
        </p:nvSpPr>
        <p:spPr/>
        <p:txBody>
          <a:bodyPr/>
          <a:lstStyle/>
          <a:p>
            <a:r>
              <a:rPr lang="en-US"/>
              <a:t>Conversations with in-line skaters suggested that “rollerblading”:</a:t>
            </a:r>
            <a:endParaRPr lang="en-US"/>
          </a:p>
          <a:p>
            <a:pPr lvl="1">
              <a:buFont typeface="Wingdings" panose="05000000000000000000" pitchFamily="2" charset="2"/>
              <a:buNone/>
            </a:pPr>
            <a:r>
              <a:rPr lang="en-US" sz="1200"/>
              <a:t> </a:t>
            </a:r>
            <a:endParaRPr lang="en-US" sz="1200"/>
          </a:p>
          <a:p>
            <a:pPr lvl="1"/>
            <a:r>
              <a:rPr lang="en-US"/>
              <a:t> was incredible fun</a:t>
            </a:r>
            <a:endParaRPr lang="en-US"/>
          </a:p>
          <a:p>
            <a:pPr lvl="1"/>
            <a:endParaRPr lang="en-US" sz="800"/>
          </a:p>
          <a:p>
            <a:pPr lvl="1"/>
            <a:r>
              <a:rPr lang="en-US"/>
              <a:t> was a great aerobic workout</a:t>
            </a:r>
            <a:endParaRPr lang="en-US"/>
          </a:p>
          <a:p>
            <a:pPr lvl="1"/>
            <a:endParaRPr lang="en-US" sz="800"/>
          </a:p>
          <a:p>
            <a:pPr lvl="1"/>
            <a:r>
              <a:rPr lang="en-US"/>
              <a:t> would have appeal outside ice skater market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905000" y="228600"/>
            <a:ext cx="5791200" cy="914400"/>
          </a:xfrm>
          <a:prstGeom prst="rect">
            <a:avLst/>
          </a:prstGeom>
          <a:noFill/>
          <a:ln w="12700">
            <a:noFill/>
            <a:miter lim="800000"/>
          </a:ln>
        </p:spPr>
        <p:txBody>
          <a:bodyPr lIns="90488" tIns="44450" rIns="90488" bIns="44450" anchor="ctr"/>
          <a:lstStyle/>
          <a:p>
            <a:pPr eaLnBrk="0" hangingPunct="0">
              <a:lnSpc>
                <a:spcPct val="90000"/>
              </a:lnSpc>
            </a:pPr>
            <a:r>
              <a:rPr lang="en-US" sz="3200">
                <a:solidFill>
                  <a:srgbClr val="C00000"/>
                </a:solidFill>
                <a:latin typeface="Times New Roman" panose="02020603050405020304" pitchFamily="18" charset="0"/>
              </a:rPr>
              <a:t>The Changes in Rollerblade, Inc. </a:t>
            </a:r>
            <a:endParaRPr lang="en-US" sz="3200">
              <a:solidFill>
                <a:srgbClr val="C00000"/>
              </a:solidFill>
              <a:latin typeface="Times New Roman" panose="02020603050405020304" pitchFamily="18" charset="0"/>
            </a:endParaRPr>
          </a:p>
        </p:txBody>
      </p:sp>
      <p:sp>
        <p:nvSpPr>
          <p:cNvPr id="41987" name="Rectangle 4"/>
          <p:cNvSpPr>
            <a:spLocks noChangeArrowheads="1"/>
          </p:cNvSpPr>
          <p:nvPr/>
        </p:nvSpPr>
        <p:spPr bwMode="auto">
          <a:xfrm rot="-5400000">
            <a:off x="-805656" y="4979194"/>
            <a:ext cx="2411412" cy="317500"/>
          </a:xfrm>
          <a:prstGeom prst="rect">
            <a:avLst/>
          </a:prstGeom>
          <a:noFill/>
          <a:ln w="12700">
            <a:solidFill>
              <a:schemeClr val="bg2"/>
            </a:solidFill>
            <a:miter lim="800000"/>
          </a:ln>
        </p:spPr>
        <p:txBody>
          <a:bodyPr wrap="none" anchor="ctr"/>
          <a:lstStyle/>
          <a:p>
            <a:endParaRPr lang="en-CA"/>
          </a:p>
        </p:txBody>
      </p:sp>
      <p:sp>
        <p:nvSpPr>
          <p:cNvPr id="41988" name="Rectangle 5"/>
          <p:cNvSpPr>
            <a:spLocks noChangeArrowheads="1"/>
          </p:cNvSpPr>
          <p:nvPr/>
        </p:nvSpPr>
        <p:spPr bwMode="auto">
          <a:xfrm rot="-5400000">
            <a:off x="-1079500" y="4688376"/>
            <a:ext cx="2641600" cy="333375"/>
          </a:xfrm>
          <a:prstGeom prst="rect">
            <a:avLst/>
          </a:prstGeom>
          <a:noFill/>
          <a:ln w="12700">
            <a:noFill/>
            <a:miter lim="800000"/>
          </a:ln>
        </p:spPr>
        <p:txBody>
          <a:bodyPr wrap="none" lIns="90488" tIns="44450" rIns="90488" bIns="44450">
            <a:spAutoFit/>
          </a:bodyPr>
          <a:lstStyle/>
          <a:p>
            <a:pPr algn="ctr" eaLnBrk="0" hangingPunct="0"/>
            <a:r>
              <a:rPr lang="en-US" sz="1600" b="1" dirty="0">
                <a:latin typeface="Times New Roman" panose="02020603050405020304" pitchFamily="18" charset="0"/>
              </a:rPr>
              <a:t>Main marketing mix actions</a:t>
            </a:r>
            <a:endParaRPr lang="en-US" sz="1600" b="1" dirty="0">
              <a:latin typeface="Times New Roman" panose="02020603050405020304" pitchFamily="18" charset="0"/>
            </a:endParaRPr>
          </a:p>
        </p:txBody>
      </p:sp>
      <p:sp>
        <p:nvSpPr>
          <p:cNvPr id="41989" name="Rectangle 6"/>
          <p:cNvSpPr>
            <a:spLocks noChangeArrowheads="1"/>
          </p:cNvSpPr>
          <p:nvPr/>
        </p:nvSpPr>
        <p:spPr bwMode="auto">
          <a:xfrm>
            <a:off x="2667000" y="1600200"/>
            <a:ext cx="3005138" cy="581025"/>
          </a:xfrm>
          <a:prstGeom prst="rect">
            <a:avLst/>
          </a:prstGeom>
          <a:noFill/>
          <a:ln w="12700">
            <a:solidFill>
              <a:schemeClr val="bg2"/>
            </a:solidFill>
            <a:miter lim="800000"/>
          </a:ln>
        </p:spPr>
        <p:txBody>
          <a:bodyPr lIns="136525" tIns="46038" rIns="136525" bIns="46038" anchor="ctr"/>
          <a:lstStyle/>
          <a:p>
            <a:pPr algn="ctr" eaLnBrk="0" hangingPunct="0">
              <a:lnSpc>
                <a:spcPct val="85000"/>
              </a:lnSpc>
            </a:pPr>
            <a:r>
              <a:rPr lang="en-US" sz="1600" b="1">
                <a:latin typeface="Times New Roman" panose="02020603050405020304" pitchFamily="18" charset="0"/>
              </a:rPr>
              <a:t>SITUATION </a:t>
            </a:r>
            <a:endParaRPr lang="en-US" sz="1600" b="1">
              <a:latin typeface="Times New Roman" panose="02020603050405020304" pitchFamily="18" charset="0"/>
            </a:endParaRPr>
          </a:p>
          <a:p>
            <a:pPr algn="ctr" eaLnBrk="0" hangingPunct="0">
              <a:lnSpc>
                <a:spcPct val="85000"/>
              </a:lnSpc>
            </a:pPr>
            <a:r>
              <a:rPr lang="en-US" sz="1600" b="1">
                <a:latin typeface="Times New Roman" panose="02020603050405020304" pitchFamily="18" charset="0"/>
              </a:rPr>
              <a:t>IN 1986</a:t>
            </a:r>
            <a:endParaRPr lang="en-US" sz="1600" b="1">
              <a:latin typeface="Times New Roman" panose="02020603050405020304" pitchFamily="18" charset="0"/>
            </a:endParaRPr>
          </a:p>
        </p:txBody>
      </p:sp>
      <p:sp>
        <p:nvSpPr>
          <p:cNvPr id="41990" name="Rectangle 7"/>
          <p:cNvSpPr>
            <a:spLocks noChangeArrowheads="1"/>
          </p:cNvSpPr>
          <p:nvPr/>
        </p:nvSpPr>
        <p:spPr bwMode="auto">
          <a:xfrm>
            <a:off x="500063" y="1600200"/>
            <a:ext cx="2154237" cy="581025"/>
          </a:xfrm>
          <a:prstGeom prst="rect">
            <a:avLst/>
          </a:prstGeom>
          <a:noFill/>
          <a:ln w="12700">
            <a:solidFill>
              <a:schemeClr val="bg2"/>
            </a:solidFill>
            <a:miter lim="800000"/>
          </a:ln>
        </p:spPr>
        <p:txBody>
          <a:bodyPr wrap="none" lIns="90488" tIns="44450" rIns="90488" bIns="44450" anchor="ctr"/>
          <a:lstStyle/>
          <a:p>
            <a:pPr algn="ctr" eaLnBrk="0" hangingPunct="0">
              <a:lnSpc>
                <a:spcPct val="85000"/>
              </a:lnSpc>
            </a:pPr>
            <a:r>
              <a:rPr lang="en-US" sz="1600" b="1">
                <a:latin typeface="Times New Roman" panose="02020603050405020304" pitchFamily="18" charset="0"/>
              </a:rPr>
              <a:t>BASIS OF</a:t>
            </a:r>
            <a:br>
              <a:rPr lang="en-US" sz="1600" b="1">
                <a:latin typeface="Times New Roman" panose="02020603050405020304" pitchFamily="18" charset="0"/>
              </a:rPr>
            </a:br>
            <a:r>
              <a:rPr lang="en-US" sz="1600" b="1">
                <a:latin typeface="Times New Roman" panose="02020603050405020304" pitchFamily="18" charset="0"/>
              </a:rPr>
              <a:t>COMPARISON</a:t>
            </a:r>
            <a:endParaRPr lang="en-US" sz="1600" b="1">
              <a:latin typeface="Times New Roman" panose="02020603050405020304" pitchFamily="18" charset="0"/>
            </a:endParaRPr>
          </a:p>
        </p:txBody>
      </p:sp>
      <p:sp>
        <p:nvSpPr>
          <p:cNvPr id="41991" name="Rectangle 8"/>
          <p:cNvSpPr>
            <a:spLocks noChangeArrowheads="1"/>
          </p:cNvSpPr>
          <p:nvPr/>
        </p:nvSpPr>
        <p:spPr bwMode="auto">
          <a:xfrm>
            <a:off x="5684838" y="1600200"/>
            <a:ext cx="3236912" cy="581025"/>
          </a:xfrm>
          <a:prstGeom prst="rect">
            <a:avLst/>
          </a:prstGeom>
          <a:noFill/>
          <a:ln w="12700">
            <a:solidFill>
              <a:schemeClr val="bg2"/>
            </a:solidFill>
            <a:miter lim="800000"/>
          </a:ln>
        </p:spPr>
        <p:txBody>
          <a:bodyPr lIns="136525" tIns="46038" rIns="136525" bIns="46038" anchor="ctr"/>
          <a:lstStyle/>
          <a:p>
            <a:pPr algn="ctr" eaLnBrk="0" hangingPunct="0">
              <a:lnSpc>
                <a:spcPct val="85000"/>
              </a:lnSpc>
            </a:pPr>
            <a:r>
              <a:rPr lang="en-US" sz="1600" b="1">
                <a:latin typeface="Times New Roman" panose="02020603050405020304" pitchFamily="18" charset="0"/>
              </a:rPr>
              <a:t>SITUATION </a:t>
            </a:r>
            <a:endParaRPr lang="en-US" sz="1600" b="1">
              <a:latin typeface="Times New Roman" panose="02020603050405020304" pitchFamily="18" charset="0"/>
            </a:endParaRPr>
          </a:p>
          <a:p>
            <a:pPr algn="ctr" eaLnBrk="0" hangingPunct="0">
              <a:lnSpc>
                <a:spcPct val="85000"/>
              </a:lnSpc>
            </a:pPr>
            <a:r>
              <a:rPr lang="en-US" sz="1600" b="1">
                <a:latin typeface="Times New Roman" panose="02020603050405020304" pitchFamily="18" charset="0"/>
              </a:rPr>
              <a:t>TODAY</a:t>
            </a:r>
            <a:endParaRPr lang="en-US" sz="1600" b="1">
              <a:latin typeface="Times New Roman" panose="02020603050405020304" pitchFamily="18" charset="0"/>
            </a:endParaRPr>
          </a:p>
        </p:txBody>
      </p:sp>
      <p:sp>
        <p:nvSpPr>
          <p:cNvPr id="41992" name="Rectangle 9"/>
          <p:cNvSpPr>
            <a:spLocks noChangeArrowheads="1"/>
          </p:cNvSpPr>
          <p:nvPr/>
        </p:nvSpPr>
        <p:spPr bwMode="auto">
          <a:xfrm>
            <a:off x="2667000" y="2192338"/>
            <a:ext cx="3005138" cy="520700"/>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
        <p:nvSpPr>
          <p:cNvPr id="41993" name="Rectangle 10"/>
          <p:cNvSpPr>
            <a:spLocks noChangeArrowheads="1"/>
          </p:cNvSpPr>
          <p:nvPr/>
        </p:nvSpPr>
        <p:spPr bwMode="auto">
          <a:xfrm>
            <a:off x="500063" y="2192338"/>
            <a:ext cx="2154237" cy="520700"/>
          </a:xfrm>
          <a:prstGeom prst="rect">
            <a:avLst/>
          </a:prstGeom>
          <a:noFill/>
          <a:ln w="12700">
            <a:solidFill>
              <a:schemeClr val="bg2"/>
            </a:solidFill>
            <a:miter lim="800000"/>
          </a:ln>
        </p:spPr>
        <p:txBody>
          <a:bodyPr wrap="none" lIns="90488" tIns="44450" rIns="90488" bIns="44450" anchor="ctr"/>
          <a:lstStyle/>
          <a:p>
            <a:pPr eaLnBrk="0" hangingPunct="0">
              <a:lnSpc>
                <a:spcPct val="85000"/>
              </a:lnSpc>
              <a:buFontTx/>
              <a:buChar char="•"/>
              <a:tabLst>
                <a:tab pos="223520" algn="l"/>
              </a:tabLst>
            </a:pPr>
            <a:r>
              <a:rPr lang="en-US" sz="1600" b="1">
                <a:latin typeface="Times New Roman" panose="02020603050405020304" pitchFamily="18" charset="0"/>
              </a:rPr>
              <a:t>	Number of </a:t>
            </a:r>
            <a:br>
              <a:rPr lang="en-US" sz="1600" b="1">
                <a:latin typeface="Times New Roman" panose="02020603050405020304" pitchFamily="18" charset="0"/>
              </a:rPr>
            </a:br>
            <a:r>
              <a:rPr lang="en-US" sz="1600" b="1">
                <a:latin typeface="Times New Roman" panose="02020603050405020304" pitchFamily="18" charset="0"/>
              </a:rPr>
              <a:t>	competitors</a:t>
            </a:r>
            <a:endParaRPr lang="en-US" sz="1600" b="1">
              <a:latin typeface="Times New Roman" panose="02020603050405020304" pitchFamily="18" charset="0"/>
            </a:endParaRPr>
          </a:p>
        </p:txBody>
      </p:sp>
      <p:sp>
        <p:nvSpPr>
          <p:cNvPr id="41994" name="Rectangle 11"/>
          <p:cNvSpPr>
            <a:spLocks noChangeArrowheads="1"/>
          </p:cNvSpPr>
          <p:nvPr/>
        </p:nvSpPr>
        <p:spPr bwMode="auto">
          <a:xfrm>
            <a:off x="5684838" y="2192338"/>
            <a:ext cx="3236912" cy="520700"/>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
        <p:nvSpPr>
          <p:cNvPr id="41995" name="Rectangle 12"/>
          <p:cNvSpPr>
            <a:spLocks noChangeArrowheads="1"/>
          </p:cNvSpPr>
          <p:nvPr/>
        </p:nvSpPr>
        <p:spPr bwMode="auto">
          <a:xfrm>
            <a:off x="2667000" y="2724150"/>
            <a:ext cx="3005138" cy="815975"/>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
        <p:nvSpPr>
          <p:cNvPr id="41996" name="Rectangle 13"/>
          <p:cNvSpPr>
            <a:spLocks noChangeArrowheads="1"/>
          </p:cNvSpPr>
          <p:nvPr/>
        </p:nvSpPr>
        <p:spPr bwMode="auto">
          <a:xfrm>
            <a:off x="5684838" y="2724150"/>
            <a:ext cx="3236912" cy="815975"/>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
        <p:nvSpPr>
          <p:cNvPr id="41997" name="Rectangle 14"/>
          <p:cNvSpPr>
            <a:spLocks noChangeArrowheads="1"/>
          </p:cNvSpPr>
          <p:nvPr/>
        </p:nvSpPr>
        <p:spPr bwMode="auto">
          <a:xfrm>
            <a:off x="2667000" y="3551238"/>
            <a:ext cx="3005138" cy="520700"/>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
        <p:nvSpPr>
          <p:cNvPr id="41998" name="Rectangle 15"/>
          <p:cNvSpPr>
            <a:spLocks noChangeArrowheads="1"/>
          </p:cNvSpPr>
          <p:nvPr/>
        </p:nvSpPr>
        <p:spPr bwMode="auto">
          <a:xfrm>
            <a:off x="500063" y="3551238"/>
            <a:ext cx="2154237" cy="520700"/>
          </a:xfrm>
          <a:prstGeom prst="rect">
            <a:avLst/>
          </a:prstGeom>
          <a:noFill/>
          <a:ln w="12700">
            <a:solidFill>
              <a:schemeClr val="bg2"/>
            </a:solidFill>
            <a:miter lim="800000"/>
          </a:ln>
        </p:spPr>
        <p:txBody>
          <a:bodyPr wrap="none" lIns="90488" tIns="44450" rIns="90488" bIns="44450" anchor="ctr"/>
          <a:lstStyle/>
          <a:p>
            <a:pPr eaLnBrk="0" hangingPunct="0">
              <a:lnSpc>
                <a:spcPct val="85000"/>
              </a:lnSpc>
              <a:buFontTx/>
              <a:buChar char="•"/>
              <a:tabLst>
                <a:tab pos="223520" algn="l"/>
              </a:tabLst>
            </a:pPr>
            <a:r>
              <a:rPr lang="en-US" sz="1600" b="1">
                <a:latin typeface="Times New Roman" panose="02020603050405020304" pitchFamily="18" charset="0"/>
              </a:rPr>
              <a:t> 	Product</a:t>
            </a:r>
            <a:endParaRPr lang="en-US" sz="1600" b="1">
              <a:latin typeface="Times New Roman" panose="02020603050405020304" pitchFamily="18" charset="0"/>
            </a:endParaRPr>
          </a:p>
        </p:txBody>
      </p:sp>
      <p:sp>
        <p:nvSpPr>
          <p:cNvPr id="41999" name="Rectangle 16"/>
          <p:cNvSpPr>
            <a:spLocks noChangeArrowheads="1"/>
          </p:cNvSpPr>
          <p:nvPr/>
        </p:nvSpPr>
        <p:spPr bwMode="auto">
          <a:xfrm>
            <a:off x="5684838" y="3551238"/>
            <a:ext cx="3236912" cy="520700"/>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
        <p:nvSpPr>
          <p:cNvPr id="42000" name="Rectangle 17"/>
          <p:cNvSpPr>
            <a:spLocks noChangeArrowheads="1"/>
          </p:cNvSpPr>
          <p:nvPr/>
        </p:nvSpPr>
        <p:spPr bwMode="auto">
          <a:xfrm>
            <a:off x="500063" y="2724150"/>
            <a:ext cx="2154237" cy="815975"/>
          </a:xfrm>
          <a:prstGeom prst="rect">
            <a:avLst/>
          </a:prstGeom>
          <a:noFill/>
          <a:ln w="12700">
            <a:solidFill>
              <a:schemeClr val="bg2"/>
            </a:solidFill>
            <a:miter lim="800000"/>
          </a:ln>
        </p:spPr>
        <p:txBody>
          <a:bodyPr wrap="none" lIns="90488" tIns="44450" rIns="90488" bIns="44450" anchor="ctr"/>
          <a:lstStyle/>
          <a:p>
            <a:pPr eaLnBrk="0" hangingPunct="0">
              <a:lnSpc>
                <a:spcPct val="85000"/>
              </a:lnSpc>
              <a:buFontTx/>
              <a:buChar char="•"/>
              <a:tabLst>
                <a:tab pos="223520" algn="l"/>
              </a:tabLst>
            </a:pPr>
            <a:r>
              <a:rPr lang="en-US" sz="1600" b="1">
                <a:latin typeface="Times New Roman" panose="02020603050405020304" pitchFamily="18" charset="0"/>
              </a:rPr>
              <a:t>	Main Rollerblade</a:t>
            </a:r>
            <a:br>
              <a:rPr lang="en-US" sz="1600" b="1">
                <a:latin typeface="Times New Roman" panose="02020603050405020304" pitchFamily="18" charset="0"/>
              </a:rPr>
            </a:br>
            <a:r>
              <a:rPr lang="en-US" sz="1600" b="1">
                <a:latin typeface="Times New Roman" panose="02020603050405020304" pitchFamily="18" charset="0"/>
              </a:rPr>
              <a:t>	marketing </a:t>
            </a:r>
            <a:br>
              <a:rPr lang="en-US" sz="1600" b="1">
                <a:latin typeface="Times New Roman" panose="02020603050405020304" pitchFamily="18" charset="0"/>
              </a:rPr>
            </a:br>
            <a:r>
              <a:rPr lang="en-US" sz="1600" b="1">
                <a:latin typeface="Times New Roman" panose="02020603050405020304" pitchFamily="18" charset="0"/>
              </a:rPr>
              <a:t>	objective</a:t>
            </a:r>
            <a:endParaRPr lang="en-US" sz="1600" b="1">
              <a:latin typeface="Times New Roman" panose="02020603050405020304" pitchFamily="18" charset="0"/>
            </a:endParaRPr>
          </a:p>
        </p:txBody>
      </p:sp>
      <p:sp>
        <p:nvSpPr>
          <p:cNvPr id="42001" name="Rectangle 18"/>
          <p:cNvSpPr>
            <a:spLocks noChangeArrowheads="1"/>
          </p:cNvSpPr>
          <p:nvPr/>
        </p:nvSpPr>
        <p:spPr bwMode="auto">
          <a:xfrm>
            <a:off x="2667000" y="4083050"/>
            <a:ext cx="3005138" cy="520700"/>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
        <p:nvSpPr>
          <p:cNvPr id="42002" name="Rectangle 19"/>
          <p:cNvSpPr>
            <a:spLocks noChangeArrowheads="1"/>
          </p:cNvSpPr>
          <p:nvPr/>
        </p:nvSpPr>
        <p:spPr bwMode="auto">
          <a:xfrm>
            <a:off x="500063" y="4083050"/>
            <a:ext cx="2154237" cy="520700"/>
          </a:xfrm>
          <a:prstGeom prst="rect">
            <a:avLst/>
          </a:prstGeom>
          <a:noFill/>
          <a:ln w="12700">
            <a:solidFill>
              <a:schemeClr val="bg2"/>
            </a:solidFill>
            <a:miter lim="800000"/>
          </a:ln>
        </p:spPr>
        <p:txBody>
          <a:bodyPr wrap="none" lIns="90488" tIns="44450" rIns="90488" bIns="44450" anchor="ctr"/>
          <a:lstStyle/>
          <a:p>
            <a:pPr eaLnBrk="0" hangingPunct="0">
              <a:lnSpc>
                <a:spcPct val="85000"/>
              </a:lnSpc>
              <a:buFontTx/>
              <a:buChar char="•"/>
              <a:tabLst>
                <a:tab pos="223520" algn="l"/>
              </a:tabLst>
            </a:pPr>
            <a:r>
              <a:rPr lang="en-US" sz="1600" b="1">
                <a:latin typeface="Times New Roman" panose="02020603050405020304" pitchFamily="18" charset="0"/>
              </a:rPr>
              <a:t> 	Price</a:t>
            </a:r>
            <a:endParaRPr lang="en-US" sz="1600" b="1">
              <a:latin typeface="Times New Roman" panose="02020603050405020304" pitchFamily="18" charset="0"/>
            </a:endParaRPr>
          </a:p>
        </p:txBody>
      </p:sp>
      <p:sp>
        <p:nvSpPr>
          <p:cNvPr id="42003" name="Rectangle 20"/>
          <p:cNvSpPr>
            <a:spLocks noChangeArrowheads="1"/>
          </p:cNvSpPr>
          <p:nvPr/>
        </p:nvSpPr>
        <p:spPr bwMode="auto">
          <a:xfrm>
            <a:off x="5684838" y="4083050"/>
            <a:ext cx="3236912" cy="520700"/>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
        <p:nvSpPr>
          <p:cNvPr id="42004" name="Rectangle 21"/>
          <p:cNvSpPr>
            <a:spLocks noChangeArrowheads="1"/>
          </p:cNvSpPr>
          <p:nvPr/>
        </p:nvSpPr>
        <p:spPr bwMode="auto">
          <a:xfrm>
            <a:off x="2667000" y="4614863"/>
            <a:ext cx="3005138" cy="815975"/>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
        <p:nvSpPr>
          <p:cNvPr id="42005" name="Rectangle 22"/>
          <p:cNvSpPr>
            <a:spLocks noChangeArrowheads="1"/>
          </p:cNvSpPr>
          <p:nvPr/>
        </p:nvSpPr>
        <p:spPr bwMode="auto">
          <a:xfrm>
            <a:off x="500063" y="4614863"/>
            <a:ext cx="2154237" cy="815975"/>
          </a:xfrm>
          <a:prstGeom prst="rect">
            <a:avLst/>
          </a:prstGeom>
          <a:noFill/>
          <a:ln w="12700">
            <a:solidFill>
              <a:schemeClr val="bg2"/>
            </a:solidFill>
            <a:miter lim="800000"/>
          </a:ln>
        </p:spPr>
        <p:txBody>
          <a:bodyPr wrap="none" lIns="90488" tIns="44450" rIns="90488" bIns="44450" anchor="ctr"/>
          <a:lstStyle/>
          <a:p>
            <a:pPr eaLnBrk="0" hangingPunct="0">
              <a:lnSpc>
                <a:spcPct val="85000"/>
              </a:lnSpc>
              <a:buFontTx/>
              <a:buChar char="•"/>
              <a:tabLst>
                <a:tab pos="223520" algn="l"/>
              </a:tabLst>
            </a:pPr>
            <a:r>
              <a:rPr lang="en-US" sz="1600" b="1">
                <a:latin typeface="Times New Roman" panose="02020603050405020304" pitchFamily="18" charset="0"/>
              </a:rPr>
              <a:t> 	Promotion</a:t>
            </a:r>
            <a:endParaRPr lang="en-US" sz="1600" b="1">
              <a:latin typeface="Times New Roman" panose="02020603050405020304" pitchFamily="18" charset="0"/>
            </a:endParaRPr>
          </a:p>
        </p:txBody>
      </p:sp>
      <p:sp>
        <p:nvSpPr>
          <p:cNvPr id="42006" name="Rectangle 23"/>
          <p:cNvSpPr>
            <a:spLocks noChangeArrowheads="1"/>
          </p:cNvSpPr>
          <p:nvPr/>
        </p:nvSpPr>
        <p:spPr bwMode="auto">
          <a:xfrm>
            <a:off x="5684838" y="4614863"/>
            <a:ext cx="3236912" cy="815975"/>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
        <p:nvSpPr>
          <p:cNvPr id="42007" name="Rectangle 24"/>
          <p:cNvSpPr>
            <a:spLocks noChangeArrowheads="1"/>
          </p:cNvSpPr>
          <p:nvPr/>
        </p:nvSpPr>
        <p:spPr bwMode="auto">
          <a:xfrm>
            <a:off x="500063" y="5441950"/>
            <a:ext cx="2154237" cy="520700"/>
          </a:xfrm>
          <a:prstGeom prst="rect">
            <a:avLst/>
          </a:prstGeom>
          <a:noFill/>
          <a:ln w="12700">
            <a:solidFill>
              <a:schemeClr val="bg2"/>
            </a:solidFill>
            <a:miter lim="800000"/>
          </a:ln>
        </p:spPr>
        <p:txBody>
          <a:bodyPr wrap="none" lIns="90488" tIns="44450" rIns="90488" bIns="44450" anchor="ctr"/>
          <a:lstStyle/>
          <a:p>
            <a:pPr eaLnBrk="0" hangingPunct="0">
              <a:lnSpc>
                <a:spcPct val="85000"/>
              </a:lnSpc>
              <a:buFontTx/>
              <a:buChar char="•"/>
              <a:tabLst>
                <a:tab pos="223520" algn="l"/>
              </a:tabLst>
            </a:pPr>
            <a:r>
              <a:rPr lang="en-US" sz="1600" b="1">
                <a:latin typeface="Times New Roman" panose="02020603050405020304" pitchFamily="18" charset="0"/>
              </a:rPr>
              <a:t> 	Place</a:t>
            </a:r>
            <a:endParaRPr lang="en-US" sz="1600" b="1">
              <a:latin typeface="Times New Roman" panose="02020603050405020304" pitchFamily="18" charset="0"/>
            </a:endParaRPr>
          </a:p>
        </p:txBody>
      </p:sp>
      <p:sp>
        <p:nvSpPr>
          <p:cNvPr id="42008" name="Rectangle 25"/>
          <p:cNvSpPr>
            <a:spLocks noChangeArrowheads="1"/>
          </p:cNvSpPr>
          <p:nvPr/>
        </p:nvSpPr>
        <p:spPr bwMode="auto">
          <a:xfrm>
            <a:off x="2667000" y="5441950"/>
            <a:ext cx="3005138" cy="520700"/>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
        <p:nvSpPr>
          <p:cNvPr id="42009" name="Rectangle 26"/>
          <p:cNvSpPr>
            <a:spLocks noChangeArrowheads="1"/>
          </p:cNvSpPr>
          <p:nvPr/>
        </p:nvSpPr>
        <p:spPr bwMode="auto">
          <a:xfrm>
            <a:off x="5684838" y="5441950"/>
            <a:ext cx="3236912" cy="520700"/>
          </a:xfrm>
          <a:prstGeom prst="rect">
            <a:avLst/>
          </a:prstGeom>
          <a:noFill/>
          <a:ln w="12700">
            <a:solidFill>
              <a:schemeClr val="bg2"/>
            </a:solidFill>
            <a:miter lim="800000"/>
          </a:ln>
        </p:spPr>
        <p:txBody>
          <a:bodyPr lIns="136525" tIns="46038" rIns="136525" bIns="46038" anchor="ctr"/>
          <a:lstStyle/>
          <a:p>
            <a:pPr eaLnBrk="0" hangingPunct="0">
              <a:lnSpc>
                <a:spcPct val="85000"/>
              </a:lnSpc>
            </a:pPr>
            <a:endParaRPr lang="en-CA" sz="1600" b="1">
              <a:latin typeface="Times New Roman" panose="02020603050405020304" pitchFamily="18" charset="0"/>
            </a:endParaRPr>
          </a:p>
        </p:txBody>
      </p:sp>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0706" name="Rectangle 18"/>
          <p:cNvSpPr>
            <a:spLocks noGrp="1" noChangeArrowheads="1"/>
          </p:cNvSpPr>
          <p:nvPr>
            <p:ph type="body" idx="1"/>
          </p:nvPr>
        </p:nvSpPr>
        <p:spPr>
          <a:xfrm>
            <a:off x="533400" y="0"/>
            <a:ext cx="8229600" cy="4525963"/>
          </a:xfrm>
        </p:spPr>
        <p:txBody>
          <a:bodyPr/>
          <a:lstStyle/>
          <a:p>
            <a:r>
              <a:rPr lang="en-US" sz="2800"/>
              <a:t>Marketing Environment:</a:t>
            </a:r>
            <a:endParaRPr lang="en-US" sz="2800"/>
          </a:p>
          <a:p>
            <a:pPr lvl="1"/>
            <a:r>
              <a:rPr lang="en-US" sz="2400"/>
              <a:t>The actors and forces outside marketing that affect marketing management’s ability to build and maintain successful relationships with target customers</a:t>
            </a:r>
            <a:endParaRPr lang="en-US" sz="2400"/>
          </a:p>
          <a:p>
            <a:r>
              <a:rPr lang="en-US" sz="2800"/>
              <a:t>Microenvironment</a:t>
            </a:r>
            <a:endParaRPr lang="en-US" sz="2800"/>
          </a:p>
          <a:p>
            <a:pPr lvl="1"/>
            <a:r>
              <a:rPr lang="en-US" sz="2400"/>
              <a:t>Includes the actors close to the company</a:t>
            </a:r>
            <a:endParaRPr lang="en-US" sz="2400"/>
          </a:p>
          <a:p>
            <a:r>
              <a:rPr lang="en-US" sz="2800"/>
              <a:t>Macroenvironment</a:t>
            </a:r>
            <a:endParaRPr lang="en-US" sz="2800"/>
          </a:p>
          <a:p>
            <a:pPr lvl="1"/>
            <a:r>
              <a:rPr lang="en-US" sz="2400"/>
              <a:t>Involves larger societal forces</a:t>
            </a:r>
            <a:endParaRPr lang="en-US" sz="2400"/>
          </a:p>
          <a:p>
            <a:pPr lvl="1"/>
            <a:r>
              <a:rPr lang="en-US" sz="2400"/>
              <a:t>营销环境：</a:t>
            </a:r>
            <a:endParaRPr lang="en-US" sz="2400"/>
          </a:p>
          <a:p>
            <a:pPr lvl="1"/>
            <a:r>
              <a:rPr lang="en-US" sz="2400"/>
              <a:t>影响营销管理与目标客户建立和维持成功关系的能力的营销之外的参与者和力量</a:t>
            </a:r>
            <a:endParaRPr lang="en-US" sz="2400"/>
          </a:p>
          <a:p>
            <a:pPr lvl="1"/>
            <a:r>
              <a:rPr lang="en-US" sz="2400"/>
              <a:t>微环境</a:t>
            </a:r>
            <a:endParaRPr lang="en-US" sz="2400"/>
          </a:p>
          <a:p>
            <a:pPr lvl="1"/>
            <a:r>
              <a:rPr lang="en-US" sz="2400"/>
              <a:t>包括与公司关系密切的演员</a:t>
            </a:r>
            <a:endParaRPr lang="en-US" sz="2400"/>
          </a:p>
          <a:p>
            <a:pPr lvl="1"/>
            <a:r>
              <a:rPr lang="en-US" sz="2400"/>
              <a:t>宏观环境</a:t>
            </a:r>
            <a:endParaRPr lang="en-US" sz="2400"/>
          </a:p>
          <a:p>
            <a:pPr lvl="1"/>
            <a:r>
              <a:rPr lang="en-US" sz="2400"/>
              <a:t>涉及更大的社会力量</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7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07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070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070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070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070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070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070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070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070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070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07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0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solidFill>
                  <a:srgbClr val="FF0000"/>
                </a:solidFill>
              </a:rPr>
              <a:t>Microenvironment </a:t>
            </a:r>
            <a:endParaRPr lang="en-US">
              <a:solidFill>
                <a:srgbClr val="FF0000"/>
              </a:solidFill>
            </a:endParaRPr>
          </a:p>
        </p:txBody>
      </p:sp>
      <p:pic>
        <p:nvPicPr>
          <p:cNvPr id="7" name="Picture 4" descr="The details are as follows:&#10; Marketing: &#10;• The company: Marketers must work in harmony with other company departments to create customer value and relationships.&#10;• Suppliers: In creating value for customers, marketers must partner with other firms in the company’s value delivery network.&#10;• Marketing intermediaries&#10;• Competitors&#10;• Publics&#10;• Customers: Customers are the most important actors in the company’s microenvironment. The aim of the entire value delivery system is to serve target customers and create strong relationships with them."/>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52400" y="2133600"/>
            <a:ext cx="8888944" cy="2819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a:solidFill>
                  <a:srgbClr val="FF0000"/>
                </a:solidFill>
              </a:rPr>
              <a:t>Microenvironment</a:t>
            </a:r>
            <a:br>
              <a:rPr lang="en-US" sz="4000">
                <a:solidFill>
                  <a:srgbClr val="FF0000"/>
                </a:solidFill>
              </a:rPr>
            </a:br>
            <a:r>
              <a:rPr lang="en-US" sz="3600">
                <a:solidFill>
                  <a:srgbClr val="FF0000"/>
                </a:solidFill>
              </a:rPr>
              <a:t>The Company</a:t>
            </a:r>
            <a:endParaRPr lang="en-US" sz="3600">
              <a:solidFill>
                <a:srgbClr val="FF0000"/>
              </a:solidFill>
            </a:endParaRPr>
          </a:p>
        </p:txBody>
      </p:sp>
      <p:sp>
        <p:nvSpPr>
          <p:cNvPr id="7171" name="Rectangle 3"/>
          <p:cNvSpPr>
            <a:spLocks noGrp="1" noChangeArrowheads="1"/>
          </p:cNvSpPr>
          <p:nvPr>
            <p:ph type="body" idx="1"/>
          </p:nvPr>
        </p:nvSpPr>
        <p:spPr>
          <a:xfrm>
            <a:off x="457200" y="1600200"/>
            <a:ext cx="8153400" cy="4525963"/>
          </a:xfrm>
        </p:spPr>
        <p:txBody>
          <a:bodyPr/>
          <a:lstStyle/>
          <a:p>
            <a:pPr marL="263525" indent="-263525">
              <a:buSzPct val="100000"/>
            </a:pPr>
            <a:r>
              <a:rPr lang="en-US" altLang="en-US" dirty="0"/>
              <a:t>Interrelated groups in a company form the internal environment</a:t>
            </a:r>
            <a:endParaRPr lang="en-US" altLang="en-US" dirty="0"/>
          </a:p>
          <a:p>
            <a:pPr marL="263525" indent="-263525">
              <a:buSzPct val="100000"/>
            </a:pPr>
            <a:r>
              <a:rPr lang="en-US" altLang="en-US" dirty="0"/>
              <a:t>Departments share the responsibility for understanding customer needs and creating customer value.</a:t>
            </a:r>
            <a:endParaRPr lang="en-US" altLang="en-US" dirty="0"/>
          </a:p>
          <a:p>
            <a:pPr marL="263525" indent="-263525">
              <a:buSzPct val="100000"/>
            </a:pPr>
            <a:r>
              <a:rPr lang="en-AU" dirty="0"/>
              <a:t>公司内部相互关联的群体形成内部环境</a:t>
            </a:r>
            <a:endParaRPr lang="en-AU" dirty="0"/>
          </a:p>
          <a:p>
            <a:pPr marL="263525" indent="-263525">
              <a:buSzPct val="100000"/>
            </a:pPr>
            <a:r>
              <a:rPr lang="en-AU" dirty="0"/>
              <a:t>各部门共同承担了解客户需求和创造客户价值的责任。</a:t>
            </a:r>
            <a:endParaRPr lang="en-AU" dirty="0"/>
          </a:p>
          <a:p>
            <a:pPr marL="0" indent="0">
              <a:buNone/>
            </a:pPr>
            <a:endParaRPr lang="en-US" dirty="0"/>
          </a:p>
        </p:txBody>
      </p:sp>
      <p:sp>
        <p:nvSpPr>
          <p:cNvPr id="6149" name="Rectangle 5"/>
          <p:cNvSpPr>
            <a:spLocks noChangeArrowheads="1"/>
          </p:cNvSpPr>
          <p:nvPr/>
        </p:nvSpPr>
        <p:spPr bwMode="auto">
          <a:xfrm>
            <a:off x="457200" y="3170238"/>
            <a:ext cx="5181600" cy="2544762"/>
          </a:xfrm>
          <a:prstGeom prst="rect">
            <a:avLst/>
          </a:prstGeom>
          <a:noFill/>
          <a:ln w="9525">
            <a:noFill/>
            <a:miter lim="800000"/>
          </a:ln>
        </p:spPr>
        <p:txBody>
          <a:bodyPr/>
          <a:lstStyle/>
          <a:p>
            <a:pPr marL="342900" indent="-342900">
              <a:spcBef>
                <a:spcPct val="20000"/>
              </a:spcBef>
              <a:buFontTx/>
              <a:buChar char="•"/>
              <a:defRPr/>
            </a:pPr>
            <a:endParaRPr lang="en-US" sz="32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solidFill>
                  <a:srgbClr val="C00000"/>
                </a:solidFill>
              </a:rPr>
              <a:t>Agenda</a:t>
            </a:r>
            <a:r>
              <a:rPr lang="en-US">
                <a:solidFill>
                  <a:srgbClr val="FF0000"/>
                </a:solidFill>
              </a:rPr>
              <a:t> </a:t>
            </a:r>
            <a:endParaRPr lang="en-US">
              <a:solidFill>
                <a:srgbClr val="FF0000"/>
              </a:solidFill>
            </a:endParaRPr>
          </a:p>
        </p:txBody>
      </p:sp>
      <p:sp>
        <p:nvSpPr>
          <p:cNvPr id="3075" name="Rectangle 3"/>
          <p:cNvSpPr>
            <a:spLocks noGrp="1" noChangeArrowheads="1"/>
          </p:cNvSpPr>
          <p:nvPr>
            <p:ph type="body" idx="1"/>
          </p:nvPr>
        </p:nvSpPr>
        <p:spPr/>
        <p:txBody>
          <a:bodyPr/>
          <a:lstStyle/>
          <a:p>
            <a:r>
              <a:rPr lang="en-US" dirty="0"/>
              <a:t>Chapter 2: company and marketing strategy</a:t>
            </a:r>
            <a:endParaRPr lang="en-US" dirty="0"/>
          </a:p>
          <a:p>
            <a:pPr lvl="1"/>
            <a:r>
              <a:rPr lang="en-US" dirty="0"/>
              <a:t>Marketing strategy and Marketing mix</a:t>
            </a:r>
            <a:endParaRPr lang="en-US" dirty="0"/>
          </a:p>
          <a:p>
            <a:pPr lvl="1"/>
            <a:r>
              <a:rPr lang="en-US" dirty="0"/>
              <a:t>Managing marketing effort</a:t>
            </a:r>
            <a:endParaRPr lang="en-US" dirty="0"/>
          </a:p>
          <a:p>
            <a:pPr eaLnBrk="1" hangingPunct="1"/>
            <a:r>
              <a:rPr lang="en-US" dirty="0"/>
              <a:t>Chapter 3 marketing environment</a:t>
            </a:r>
            <a:endParaRPr lang="en-US" dirty="0"/>
          </a:p>
          <a:p>
            <a:pPr lvl="1" eaLnBrk="1" hangingPunct="1"/>
            <a:r>
              <a:rPr lang="en-US" dirty="0"/>
              <a:t>Microenvironment</a:t>
            </a:r>
            <a:endParaRPr lang="en-US" dirty="0"/>
          </a:p>
          <a:p>
            <a:pPr lvl="1" eaLnBrk="1" hangingPunct="1"/>
            <a:r>
              <a:rPr lang="en-US" dirty="0" err="1"/>
              <a:t>Macroenvironment</a:t>
            </a:r>
            <a:endParaRPr lang="en-US" dirty="0"/>
          </a:p>
          <a:p>
            <a:pPr eaLnBrk="1" hangingPunct="1"/>
            <a:r>
              <a:rPr lang="en-US" dirty="0"/>
              <a:t>Company analysis-SWOT</a:t>
            </a:r>
            <a:endParaRPr lang="en-US" dirty="0"/>
          </a:p>
          <a:p>
            <a:pPr>
              <a:buNone/>
            </a:pPr>
            <a:endParaRPr lang="en-US" dirty="0"/>
          </a:p>
          <a:p>
            <a:pPr>
              <a:buFontTx/>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a:solidFill>
                  <a:srgbClr val="FF0000"/>
                </a:solidFill>
              </a:rPr>
              <a:t>Microenvironment</a:t>
            </a:r>
            <a:br>
              <a:rPr lang="en-US" sz="4000">
                <a:solidFill>
                  <a:srgbClr val="FF0000"/>
                </a:solidFill>
              </a:rPr>
            </a:br>
            <a:r>
              <a:rPr lang="en-US" sz="3600">
                <a:solidFill>
                  <a:srgbClr val="FF0000"/>
                </a:solidFill>
              </a:rPr>
              <a:t>Suppliers</a:t>
            </a:r>
            <a:endParaRPr lang="en-US" sz="3600">
              <a:solidFill>
                <a:srgbClr val="FF0000"/>
              </a:solidFill>
            </a:endParaRPr>
          </a:p>
        </p:txBody>
      </p:sp>
      <p:sp>
        <p:nvSpPr>
          <p:cNvPr id="8195" name="Rectangle 3"/>
          <p:cNvSpPr>
            <a:spLocks noGrp="1" noChangeArrowheads="1"/>
          </p:cNvSpPr>
          <p:nvPr>
            <p:ph type="body" idx="1"/>
          </p:nvPr>
        </p:nvSpPr>
        <p:spPr>
          <a:xfrm>
            <a:off x="457200" y="1600200"/>
            <a:ext cx="8153400" cy="4525963"/>
          </a:xfrm>
        </p:spPr>
        <p:txBody>
          <a:bodyPr/>
          <a:lstStyle/>
          <a:p>
            <a:pPr marL="263525" indent="-263525">
              <a:buSzPct val="100000"/>
            </a:pPr>
            <a:r>
              <a:rPr lang="en-US" sz="2600" dirty="0">
                <a:ea typeface="MS PGothic" panose="020B0600070205080204" charset="-128"/>
              </a:rPr>
              <a:t>Provide the resources needed by the company to produce its goods and services</a:t>
            </a:r>
            <a:endParaRPr lang="en-US" altLang="en-US" sz="2600" dirty="0">
              <a:solidFill>
                <a:srgbClr val="000000"/>
              </a:solidFill>
            </a:endParaRPr>
          </a:p>
          <a:p>
            <a:pPr marL="263525" indent="-263525">
              <a:buSzPct val="100000"/>
            </a:pPr>
            <a:r>
              <a:rPr lang="en-US" sz="2600" dirty="0">
                <a:ea typeface="MS PGothic" panose="020B0600070205080204" charset="-128"/>
              </a:rPr>
              <a:t>Supplier problems seriously affect marketing</a:t>
            </a:r>
            <a:endParaRPr lang="en-US" altLang="en-US" sz="2600" dirty="0">
              <a:solidFill>
                <a:srgbClr val="000000"/>
              </a:solidFill>
            </a:endParaRPr>
          </a:p>
          <a:p>
            <a:pPr lvl="1"/>
            <a:r>
              <a:rPr lang="en-US" sz="2400" dirty="0">
                <a:ea typeface="MS PGothic" panose="020B0600070205080204" charset="-128"/>
              </a:rPr>
              <a:t>Supply shortages or delays</a:t>
            </a:r>
            <a:endParaRPr lang="en-US" altLang="en-US" sz="2400" dirty="0">
              <a:solidFill>
                <a:srgbClr val="000000"/>
              </a:solidFill>
            </a:endParaRPr>
          </a:p>
          <a:p>
            <a:pPr lvl="1"/>
            <a:r>
              <a:rPr lang="en-US" sz="2400" dirty="0">
                <a:ea typeface="MS PGothic" panose="020B0600070205080204" charset="-128"/>
              </a:rPr>
              <a:t>Labor strikes</a:t>
            </a:r>
            <a:endParaRPr lang="en-US" sz="2400" dirty="0">
              <a:ea typeface="MS PGothic" panose="020B0600070205080204" charset="-128"/>
            </a:endParaRPr>
          </a:p>
          <a:p>
            <a:pPr lvl="1"/>
            <a:r>
              <a:rPr lang="en-US" sz="2400" dirty="0">
                <a:ea typeface="MS PGothic" panose="020B0600070205080204" charset="-128"/>
              </a:rPr>
              <a:t>Price trends of key inputs</a:t>
            </a:r>
            <a:endParaRPr lang="en-AU" dirty="0"/>
          </a:p>
          <a:p>
            <a:pPr marL="457200" lvl="1" indent="0">
              <a:buNone/>
            </a:pPr>
            <a:r>
              <a:rPr lang="en-AU" dirty="0"/>
              <a:t>提供公司生产商品和服务所需的资源</a:t>
            </a:r>
            <a:endParaRPr lang="en-AU" dirty="0"/>
          </a:p>
          <a:p>
            <a:pPr marL="457200" lvl="1" indent="0">
              <a:buNone/>
            </a:pPr>
            <a:r>
              <a:rPr lang="en-AU" dirty="0"/>
              <a:t>供应商问题严重影响营销</a:t>
            </a:r>
            <a:endParaRPr lang="en-AU" dirty="0"/>
          </a:p>
          <a:p>
            <a:pPr marL="457200" lvl="1" indent="0">
              <a:buNone/>
            </a:pPr>
            <a:r>
              <a:rPr lang="en-AU" dirty="0"/>
              <a:t>供应短缺或延误</a:t>
            </a:r>
            <a:endParaRPr lang="en-AU" dirty="0"/>
          </a:p>
          <a:p>
            <a:pPr marL="457200" lvl="1" indent="0">
              <a:buNone/>
            </a:pPr>
            <a:r>
              <a:rPr lang="en-AU" dirty="0"/>
              <a:t>劳工罢工</a:t>
            </a:r>
            <a:endParaRPr lang="en-AU" dirty="0"/>
          </a:p>
          <a:p>
            <a:pPr marL="457200" lvl="1" indent="0">
              <a:buNone/>
            </a:pPr>
            <a:r>
              <a:rPr lang="en-AU" dirty="0"/>
              <a:t>关键投入的价格趋势</a:t>
            </a:r>
            <a:endParaRPr lang="en-AU" dirty="0"/>
          </a:p>
        </p:txBody>
      </p:sp>
      <p:sp>
        <p:nvSpPr>
          <p:cNvPr id="7173" name="Rectangle 5"/>
          <p:cNvSpPr>
            <a:spLocks noChangeArrowheads="1"/>
          </p:cNvSpPr>
          <p:nvPr/>
        </p:nvSpPr>
        <p:spPr bwMode="auto">
          <a:xfrm>
            <a:off x="457200" y="2743200"/>
            <a:ext cx="5105400" cy="2544763"/>
          </a:xfrm>
          <a:prstGeom prst="rect">
            <a:avLst/>
          </a:prstGeom>
          <a:noFill/>
          <a:ln w="9525">
            <a:noFill/>
            <a:miter lim="800000"/>
          </a:ln>
        </p:spPr>
        <p:txBody>
          <a:bodyPr/>
          <a:lstStyle/>
          <a:p>
            <a:pPr marL="342900" indent="-342900">
              <a:spcBef>
                <a:spcPct val="20000"/>
              </a:spcBef>
              <a:buFontTx/>
              <a:buChar char="•"/>
              <a:defRPr/>
            </a:pPr>
            <a:endParaRPr lang="en-US" sz="3200"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1143317"/>
            <a:ext cx="8229600" cy="1143000"/>
          </a:xfrm>
        </p:spPr>
        <p:txBody>
          <a:bodyPr/>
          <a:lstStyle/>
          <a:p>
            <a:r>
              <a:rPr lang="en-US" sz="4000">
                <a:solidFill>
                  <a:srgbClr val="FF0000"/>
                </a:solidFill>
              </a:rPr>
              <a:t>Microenvironment</a:t>
            </a:r>
            <a:br>
              <a:rPr lang="en-US" sz="4000">
                <a:solidFill>
                  <a:srgbClr val="FF0000"/>
                </a:solidFill>
              </a:rPr>
            </a:br>
            <a:r>
              <a:rPr lang="en-US" sz="3600">
                <a:solidFill>
                  <a:srgbClr val="FF0000"/>
                </a:solidFill>
              </a:rPr>
              <a:t>Marketing Intermediaries</a:t>
            </a:r>
            <a:endParaRPr lang="en-US" sz="3600">
              <a:solidFill>
                <a:srgbClr val="FF0000"/>
              </a:solidFill>
            </a:endParaRPr>
          </a:p>
        </p:txBody>
      </p:sp>
      <p:sp>
        <p:nvSpPr>
          <p:cNvPr id="9219" name="Rectangle 3"/>
          <p:cNvSpPr>
            <a:spLocks noGrp="1" noChangeArrowheads="1"/>
          </p:cNvSpPr>
          <p:nvPr>
            <p:ph type="body" idx="1"/>
          </p:nvPr>
        </p:nvSpPr>
        <p:spPr>
          <a:xfrm>
            <a:off x="495300" y="76200"/>
            <a:ext cx="8153400" cy="2133600"/>
          </a:xfrm>
        </p:spPr>
        <p:txBody>
          <a:bodyPr/>
          <a:lstStyle/>
          <a:p>
            <a:pPr>
              <a:tabLst>
                <a:tab pos="0" algn="l"/>
              </a:tabLst>
            </a:pPr>
            <a:r>
              <a:rPr lang="en-US" altLang="en-US" b="1" dirty="0"/>
              <a:t>Marketing intermediaries </a:t>
            </a:r>
            <a:r>
              <a:rPr lang="en-US" altLang="en-US" dirty="0"/>
              <a:t>help the company to promote, sell, and distribute its products to final buyers.</a:t>
            </a:r>
            <a:endParaRPr lang="en-US" altLang="en-US" dirty="0"/>
          </a:p>
          <a:p>
            <a:pPr lvl="1">
              <a:buSzPct val="125000"/>
              <a:tabLst>
                <a:tab pos="0" algn="l"/>
              </a:tabLst>
            </a:pPr>
            <a:r>
              <a:rPr lang="en-US" altLang="en-US" dirty="0"/>
              <a:t>Resellers</a:t>
            </a:r>
            <a:endParaRPr lang="en-US" altLang="en-US" dirty="0"/>
          </a:p>
          <a:p>
            <a:pPr lvl="1">
              <a:buSzPct val="125000"/>
              <a:tabLst>
                <a:tab pos="0" algn="l"/>
              </a:tabLst>
            </a:pPr>
            <a:r>
              <a:rPr lang="en-US" altLang="en-US" dirty="0"/>
              <a:t>Physical distribution firms</a:t>
            </a:r>
            <a:endParaRPr lang="en-US" altLang="en-US" dirty="0"/>
          </a:p>
          <a:p>
            <a:pPr lvl="1">
              <a:buSzPct val="125000"/>
              <a:tabLst>
                <a:tab pos="0" algn="l"/>
              </a:tabLst>
            </a:pPr>
            <a:r>
              <a:rPr lang="en-US" altLang="en-US" dirty="0"/>
              <a:t>Marketing services agencies</a:t>
            </a:r>
            <a:endParaRPr lang="en-US" altLang="en-US" dirty="0"/>
          </a:p>
          <a:p>
            <a:pPr lvl="1">
              <a:buSzPct val="125000"/>
              <a:tabLst>
                <a:tab pos="0" algn="l"/>
              </a:tabLst>
            </a:pPr>
            <a:r>
              <a:rPr lang="en-US" altLang="en-US" dirty="0"/>
              <a:t>Financial intermediaries</a:t>
            </a:r>
            <a:endParaRPr lang="en-US" altLang="en-US" dirty="0"/>
          </a:p>
          <a:p>
            <a:pPr lvl="1">
              <a:buSzPct val="125000"/>
              <a:tabLst>
                <a:tab pos="0" algn="l"/>
              </a:tabLst>
            </a:pPr>
            <a:r>
              <a:rPr lang="en-AU" dirty="0"/>
              <a:t>营销中介帮助公司向最终买家推广、销售和分销其产品。</a:t>
            </a:r>
            <a:endParaRPr lang="en-AU" dirty="0"/>
          </a:p>
          <a:p>
            <a:pPr lvl="1">
              <a:buSzPct val="125000"/>
              <a:tabLst>
                <a:tab pos="0" algn="l"/>
              </a:tabLst>
            </a:pPr>
            <a:r>
              <a:rPr lang="en-AU" dirty="0"/>
              <a:t>经销商</a:t>
            </a:r>
            <a:endParaRPr lang="en-AU" dirty="0"/>
          </a:p>
          <a:p>
            <a:pPr lvl="1">
              <a:buSzPct val="125000"/>
              <a:tabLst>
                <a:tab pos="0" algn="l"/>
              </a:tabLst>
            </a:pPr>
            <a:r>
              <a:rPr lang="en-AU" dirty="0"/>
              <a:t>物流公司</a:t>
            </a:r>
            <a:endParaRPr lang="en-AU" dirty="0"/>
          </a:p>
          <a:p>
            <a:pPr lvl="1">
              <a:buSzPct val="125000"/>
              <a:tabLst>
                <a:tab pos="0" algn="l"/>
              </a:tabLst>
            </a:pPr>
            <a:r>
              <a:rPr lang="en-AU" dirty="0"/>
              <a:t>营销服务机构</a:t>
            </a:r>
            <a:endParaRPr lang="en-AU" dirty="0"/>
          </a:p>
          <a:p>
            <a:pPr lvl="1">
              <a:buSzPct val="125000"/>
              <a:tabLst>
                <a:tab pos="0" algn="l"/>
              </a:tabLst>
            </a:pPr>
            <a:r>
              <a:rPr lang="en-AU" dirty="0"/>
              <a:t>金融中介机构</a:t>
            </a:r>
            <a:endParaRPr lang="en-AU" dirty="0"/>
          </a:p>
          <a:p>
            <a:pPr marL="0" indent="0">
              <a:lnSpc>
                <a:spcPct val="90000"/>
              </a:lnSpc>
              <a:buNone/>
            </a:pPr>
            <a:endParaRPr lang="en-US" sz="2800" dirty="0"/>
          </a:p>
        </p:txBody>
      </p:sp>
      <p:sp>
        <p:nvSpPr>
          <p:cNvPr id="8197" name="Rectangle 5"/>
          <p:cNvSpPr>
            <a:spLocks noChangeArrowheads="1"/>
          </p:cNvSpPr>
          <p:nvPr/>
        </p:nvSpPr>
        <p:spPr bwMode="auto">
          <a:xfrm>
            <a:off x="457200" y="3703638"/>
            <a:ext cx="4724400" cy="2620962"/>
          </a:xfrm>
          <a:prstGeom prst="rect">
            <a:avLst/>
          </a:prstGeom>
          <a:noFill/>
          <a:ln w="9525">
            <a:noFill/>
            <a:miter lim="800000"/>
          </a:ln>
        </p:spPr>
        <p:txBody>
          <a:bodyPr/>
          <a:lstStyle/>
          <a:p>
            <a:pPr marL="342900" indent="-342900">
              <a:lnSpc>
                <a:spcPct val="90000"/>
              </a:lnSpc>
              <a:spcBef>
                <a:spcPct val="20000"/>
              </a:spcBef>
              <a:buFontTx/>
              <a:buChar char="•"/>
              <a:defRPr/>
            </a:pPr>
            <a:endParaRPr lang="en-US" sz="2800"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solidFill>
                  <a:srgbClr val="FF0000"/>
                </a:solidFill>
              </a:rPr>
              <a:t>Microenvironment</a:t>
            </a:r>
            <a:br>
              <a:rPr lang="en-US" sz="4000">
                <a:solidFill>
                  <a:srgbClr val="FF0000"/>
                </a:solidFill>
              </a:rPr>
            </a:br>
            <a:r>
              <a:rPr lang="en-US" sz="3600">
                <a:solidFill>
                  <a:srgbClr val="FF0000"/>
                </a:solidFill>
              </a:rPr>
              <a:t>Customers</a:t>
            </a:r>
            <a:endParaRPr lang="en-US" sz="3600">
              <a:solidFill>
                <a:srgbClr val="FF0000"/>
              </a:solidFill>
            </a:endParaRPr>
          </a:p>
        </p:txBody>
      </p:sp>
      <p:sp>
        <p:nvSpPr>
          <p:cNvPr id="10243" name="Rectangle 3"/>
          <p:cNvSpPr>
            <a:spLocks noGrp="1" noChangeArrowheads="1"/>
          </p:cNvSpPr>
          <p:nvPr>
            <p:ph type="body" idx="1"/>
          </p:nvPr>
        </p:nvSpPr>
        <p:spPr>
          <a:xfrm>
            <a:off x="457200" y="1600200"/>
            <a:ext cx="8153400" cy="4525963"/>
          </a:xfrm>
        </p:spPr>
        <p:txBody>
          <a:bodyPr/>
          <a:lstStyle/>
          <a:p>
            <a:r>
              <a:rPr lang="en-US" altLang="en-US" sz="2600" b="1" dirty="0"/>
              <a:t>Five types of customer markets</a:t>
            </a:r>
            <a:endParaRPr lang="en-US" altLang="en-US" sz="2600" b="1" dirty="0"/>
          </a:p>
          <a:p>
            <a:pPr lvl="1"/>
            <a:r>
              <a:rPr lang="en-US" altLang="en-US" sz="2400" dirty="0"/>
              <a:t>Consumer markets</a:t>
            </a:r>
            <a:endParaRPr lang="en-US" altLang="en-US" sz="2400" dirty="0"/>
          </a:p>
          <a:p>
            <a:pPr lvl="1"/>
            <a:r>
              <a:rPr lang="en-US" altLang="en-US" sz="2400" dirty="0"/>
              <a:t>Business markets</a:t>
            </a:r>
            <a:endParaRPr lang="en-US" altLang="en-US" sz="2400" dirty="0"/>
          </a:p>
          <a:p>
            <a:pPr lvl="1"/>
            <a:r>
              <a:rPr lang="en-US" altLang="en-US" sz="2400" dirty="0"/>
              <a:t>Reseller markets</a:t>
            </a:r>
            <a:endParaRPr lang="en-US" altLang="en-US" sz="2400" dirty="0"/>
          </a:p>
          <a:p>
            <a:pPr lvl="1"/>
            <a:r>
              <a:rPr lang="en-US" altLang="en-US" sz="2400" dirty="0"/>
              <a:t>Government markets</a:t>
            </a:r>
            <a:endParaRPr lang="en-US" altLang="en-US" sz="2400" dirty="0"/>
          </a:p>
          <a:p>
            <a:pPr lvl="1"/>
            <a:r>
              <a:rPr lang="en-US" altLang="en-US" sz="2400" dirty="0"/>
              <a:t>International markets</a:t>
            </a:r>
            <a:endParaRPr lang="en-US" altLang="en-US" sz="2400" dirty="0"/>
          </a:p>
          <a:p>
            <a:pPr lvl="1"/>
            <a:r>
              <a:rPr lang="en-US" dirty="0"/>
              <a:t>五类客户市场</a:t>
            </a:r>
            <a:endParaRPr lang="en-US" dirty="0"/>
          </a:p>
          <a:p>
            <a:pPr lvl="1"/>
            <a:r>
              <a:rPr lang="en-US" dirty="0"/>
              <a:t>消费市场</a:t>
            </a:r>
            <a:endParaRPr lang="en-US" dirty="0"/>
          </a:p>
          <a:p>
            <a:pPr lvl="1"/>
            <a:r>
              <a:rPr lang="en-US" dirty="0"/>
              <a:t>商业市场</a:t>
            </a:r>
            <a:endParaRPr lang="en-US" dirty="0"/>
          </a:p>
          <a:p>
            <a:pPr lvl="1"/>
            <a:r>
              <a:rPr lang="en-US" dirty="0"/>
              <a:t>经销商市场</a:t>
            </a:r>
            <a:endParaRPr lang="en-US" dirty="0"/>
          </a:p>
          <a:p>
            <a:pPr lvl="1"/>
            <a:r>
              <a:rPr lang="en-US" dirty="0"/>
              <a:t>政府市场</a:t>
            </a:r>
            <a:endParaRPr lang="en-US" dirty="0"/>
          </a:p>
          <a:p>
            <a:pPr lvl="1"/>
            <a:r>
              <a:rPr lang="en-US" dirty="0"/>
              <a:t>国际市场</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solidFill>
                  <a:srgbClr val="FF0000"/>
                </a:solidFill>
              </a:rPr>
              <a:t>Microenvironment</a:t>
            </a:r>
            <a:br>
              <a:rPr lang="en-US" sz="4000">
                <a:solidFill>
                  <a:srgbClr val="FF0000"/>
                </a:solidFill>
              </a:rPr>
            </a:br>
            <a:r>
              <a:rPr lang="en-US" sz="3600">
                <a:solidFill>
                  <a:srgbClr val="FF0000"/>
                </a:solidFill>
              </a:rPr>
              <a:t>Competitors</a:t>
            </a:r>
            <a:endParaRPr lang="en-US" sz="3600">
              <a:solidFill>
                <a:srgbClr val="FF0000"/>
              </a:solidFill>
            </a:endParaRPr>
          </a:p>
        </p:txBody>
      </p:sp>
      <p:sp>
        <p:nvSpPr>
          <p:cNvPr id="11267" name="Rectangle 3"/>
          <p:cNvSpPr>
            <a:spLocks noGrp="1" noChangeArrowheads="1"/>
          </p:cNvSpPr>
          <p:nvPr>
            <p:ph type="body" idx="1"/>
          </p:nvPr>
        </p:nvSpPr>
        <p:spPr>
          <a:xfrm>
            <a:off x="457200" y="1600200"/>
            <a:ext cx="8153400" cy="4525963"/>
          </a:xfrm>
        </p:spPr>
        <p:txBody>
          <a:bodyPr/>
          <a:lstStyle/>
          <a:p>
            <a:r>
              <a:rPr lang="en-US" dirty="0">
                <a:ea typeface="MS PGothic" panose="020B0600070205080204" charset="-128"/>
              </a:rPr>
              <a:t>Marketers must gain strategic advantage by positioning products strongly against competitors.</a:t>
            </a:r>
            <a:endParaRPr lang="en-US" dirty="0">
              <a:ea typeface="MS PGothic" panose="020B0600070205080204" charset="-128"/>
            </a:endParaRPr>
          </a:p>
          <a:p>
            <a:r>
              <a:rPr lang="en-US" dirty="0">
                <a:ea typeface="MS PGothic" panose="020B0600070205080204" charset="-128"/>
              </a:rPr>
              <a:t>No single strategy is best for all companies.</a:t>
            </a:r>
            <a:endParaRPr lang="en-US" dirty="0">
              <a:ea typeface="MS PGothic" panose="020B0600070205080204" charset="-128"/>
            </a:endParaRPr>
          </a:p>
          <a:p>
            <a:endParaRPr lang="en-AU" dirty="0"/>
          </a:p>
          <a:p>
            <a:r>
              <a:rPr lang="en-AU" dirty="0"/>
              <a:t>营销人员必须通过对竞争对手的强烈定位来获得战略优势。</a:t>
            </a:r>
            <a:endParaRPr lang="en-AU" dirty="0"/>
          </a:p>
          <a:p>
            <a:r>
              <a:rPr lang="en-AU" dirty="0"/>
              <a:t>没有一种策略对所有公司都是最好的。</a:t>
            </a:r>
            <a:endParaRPr lang="en-AU" dirty="0"/>
          </a:p>
          <a:p>
            <a:pPr marL="0" indent="0">
              <a:buNone/>
            </a:pPr>
            <a:endParaRPr lang="en-US" dirty="0"/>
          </a:p>
        </p:txBody>
      </p:sp>
      <p:sp>
        <p:nvSpPr>
          <p:cNvPr id="10245" name="Rectangle 5"/>
          <p:cNvSpPr>
            <a:spLocks noChangeArrowheads="1"/>
          </p:cNvSpPr>
          <p:nvPr/>
        </p:nvSpPr>
        <p:spPr bwMode="auto">
          <a:xfrm>
            <a:off x="457200" y="2713038"/>
            <a:ext cx="5181600" cy="2544762"/>
          </a:xfrm>
          <a:prstGeom prst="rect">
            <a:avLst/>
          </a:prstGeom>
          <a:noFill/>
          <a:ln w="9525">
            <a:noFill/>
            <a:miter lim="800000"/>
          </a:ln>
        </p:spPr>
        <p:txBody>
          <a:bodyPr/>
          <a:lstStyle/>
          <a:p>
            <a:pPr marL="342900" indent="-342900">
              <a:spcBef>
                <a:spcPct val="20000"/>
              </a:spcBef>
              <a:buFontTx/>
              <a:buChar char="•"/>
              <a:defRPr/>
            </a:pPr>
            <a:endParaRPr lang="en-US" sz="3200"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914717"/>
            <a:ext cx="8229600" cy="1143000"/>
          </a:xfrm>
        </p:spPr>
        <p:txBody>
          <a:bodyPr/>
          <a:lstStyle/>
          <a:p>
            <a:r>
              <a:rPr lang="en-US" sz="4000">
                <a:solidFill>
                  <a:srgbClr val="FF0000"/>
                </a:solidFill>
              </a:rPr>
              <a:t>Microenvironment</a:t>
            </a:r>
            <a:br>
              <a:rPr lang="en-US" sz="4000">
                <a:solidFill>
                  <a:srgbClr val="FF0000"/>
                </a:solidFill>
              </a:rPr>
            </a:br>
            <a:r>
              <a:rPr lang="en-US" sz="3600">
                <a:solidFill>
                  <a:srgbClr val="FF0000"/>
                </a:solidFill>
              </a:rPr>
              <a:t>Publics</a:t>
            </a:r>
            <a:endParaRPr lang="en-US" sz="3600">
              <a:solidFill>
                <a:srgbClr val="FF0000"/>
              </a:solidFill>
            </a:endParaRPr>
          </a:p>
        </p:txBody>
      </p:sp>
      <p:sp>
        <p:nvSpPr>
          <p:cNvPr id="12291" name="Rectangle 3"/>
          <p:cNvSpPr>
            <a:spLocks noGrp="1" noChangeArrowheads="1"/>
          </p:cNvSpPr>
          <p:nvPr>
            <p:ph type="body" idx="1"/>
          </p:nvPr>
        </p:nvSpPr>
        <p:spPr>
          <a:xfrm>
            <a:off x="609600" y="381000"/>
            <a:ext cx="8153400" cy="4525963"/>
          </a:xfrm>
        </p:spPr>
        <p:txBody>
          <a:bodyPr/>
          <a:lstStyle/>
          <a:p>
            <a:r>
              <a:rPr lang="en-US" altLang="en-US" sz="2800" b="1" dirty="0"/>
              <a:t>Publics</a:t>
            </a:r>
            <a:r>
              <a:rPr lang="en-US" altLang="en-US" sz="2800" dirty="0"/>
              <a:t>: any group that has an actual or potential interest in or impact on an organization’s ability to achieve its objectives</a:t>
            </a:r>
            <a:endParaRPr lang="en-US" altLang="en-US" sz="2800" dirty="0"/>
          </a:p>
          <a:p>
            <a:r>
              <a:rPr lang="en-US" altLang="en-US" sz="2800" dirty="0"/>
              <a:t>公众：对组织实现其目标的能力有实际或潜在利益或影响的任何团体</a:t>
            </a:r>
            <a:endParaRPr lang="en-US" altLang="en-US" sz="2800" dirty="0"/>
          </a:p>
          <a:p>
            <a:pPr lvl="1"/>
            <a:r>
              <a:rPr lang="en-US" altLang="en-US" sz="2400" dirty="0"/>
              <a:t>Financial</a:t>
            </a:r>
            <a:endParaRPr lang="en-US" altLang="en-US" sz="2400" dirty="0"/>
          </a:p>
          <a:p>
            <a:pPr lvl="1"/>
            <a:r>
              <a:rPr lang="en-US" altLang="en-US" sz="2400" dirty="0"/>
              <a:t>Media</a:t>
            </a:r>
            <a:endParaRPr lang="en-US" altLang="en-US" sz="2400" dirty="0"/>
          </a:p>
          <a:p>
            <a:pPr lvl="1"/>
            <a:r>
              <a:rPr lang="en-US" altLang="en-US" sz="2400" dirty="0"/>
              <a:t>Government</a:t>
            </a:r>
            <a:endParaRPr lang="en-US" altLang="en-US" sz="2400" dirty="0"/>
          </a:p>
          <a:p>
            <a:pPr lvl="1"/>
            <a:r>
              <a:rPr lang="en-US" altLang="en-US" sz="2400" dirty="0"/>
              <a:t>Citizen action</a:t>
            </a:r>
            <a:endParaRPr lang="en-US" altLang="en-US" sz="2400" dirty="0"/>
          </a:p>
          <a:p>
            <a:pPr lvl="1"/>
            <a:r>
              <a:rPr lang="en-US" altLang="en-US" sz="2400" dirty="0"/>
              <a:t>Local</a:t>
            </a:r>
            <a:endParaRPr lang="en-US" altLang="en-US" sz="2400" dirty="0"/>
          </a:p>
          <a:p>
            <a:pPr lvl="1"/>
            <a:r>
              <a:rPr lang="en-US" altLang="en-US" sz="2400" dirty="0"/>
              <a:t>General</a:t>
            </a:r>
            <a:endParaRPr lang="en-US" altLang="en-US" sz="2400" dirty="0"/>
          </a:p>
          <a:p>
            <a:pPr lvl="1"/>
            <a:r>
              <a:rPr lang="en-US" altLang="en-US" sz="2400" dirty="0"/>
              <a:t>Internal</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solidFill>
                  <a:srgbClr val="FF0000"/>
                </a:solidFill>
              </a:rPr>
              <a:t>Macroenvironment </a:t>
            </a:r>
            <a:endParaRPr lang="en-US">
              <a:solidFill>
                <a:srgbClr val="FF0000"/>
              </a:solidFill>
            </a:endParaRPr>
          </a:p>
        </p:txBody>
      </p:sp>
      <p:pic>
        <p:nvPicPr>
          <p:cNvPr id="6" name="Content Placeholder 5" descr="The details are as follows: &#10;Company:&#10;• Demographic: changing demographics mean changes in markets and marketing strategies. For example, Netflix created a “Just for Kids” portal and app targeting today’s fast-growing young, tech-savvy “Gen Z” segment.&#10;• Economic&#10;• Natural: Concern for the natural environment has spawned a so-called green movement. For example, Timberland is on a mission to develop products that do less harm to the environment.&#10;• Technological&#10;• Political&#10;• Cultural: Marketers also want to be socially responsible citizens in their markets and communities. For example, online eyeware seller Warby Parker was founded on a cause: For every pair of glasses Warby Parker sells, it distributes a free pair to someone in need.&#10;"/>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107574" y="2133600"/>
            <a:ext cx="9036426"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990917"/>
            <a:ext cx="8229600" cy="1143000"/>
          </a:xfrm>
        </p:spPr>
        <p:txBody>
          <a:bodyPr/>
          <a:lstStyle/>
          <a:p>
            <a:r>
              <a:rPr lang="en-US" sz="4000">
                <a:solidFill>
                  <a:srgbClr val="FF0000"/>
                </a:solidFill>
              </a:rPr>
              <a:t>Macroenvironment</a:t>
            </a:r>
            <a:r>
              <a:rPr lang="en-US">
                <a:solidFill>
                  <a:srgbClr val="FF0000"/>
                </a:solidFill>
              </a:rPr>
              <a:t> </a:t>
            </a:r>
            <a:br>
              <a:rPr lang="en-US">
                <a:solidFill>
                  <a:srgbClr val="FF0000"/>
                </a:solidFill>
              </a:rPr>
            </a:br>
            <a:r>
              <a:rPr lang="en-US" sz="3200">
                <a:solidFill>
                  <a:srgbClr val="FF0000"/>
                </a:solidFill>
              </a:rPr>
              <a:t>Demographic Environment</a:t>
            </a:r>
            <a:endParaRPr lang="en-US" sz="3200">
              <a:solidFill>
                <a:srgbClr val="FF0000"/>
              </a:solidFill>
            </a:endParaRPr>
          </a:p>
        </p:txBody>
      </p:sp>
      <p:sp>
        <p:nvSpPr>
          <p:cNvPr id="14339" name="Rectangle 3"/>
          <p:cNvSpPr>
            <a:spLocks noGrp="1" noChangeArrowheads="1"/>
          </p:cNvSpPr>
          <p:nvPr>
            <p:ph type="body" idx="1"/>
          </p:nvPr>
        </p:nvSpPr>
        <p:spPr>
          <a:xfrm>
            <a:off x="228600" y="76200"/>
            <a:ext cx="8229600" cy="4525963"/>
          </a:xfrm>
        </p:spPr>
        <p:txBody>
          <a:bodyPr/>
          <a:lstStyle/>
          <a:p>
            <a:r>
              <a:rPr lang="en-US" altLang="en-US" sz="2600" b="1" dirty="0"/>
              <a:t>Demography</a:t>
            </a:r>
            <a:r>
              <a:rPr lang="en-US" altLang="en-US" sz="2600" dirty="0"/>
              <a:t> is the study of human populations in terms of size, density, location, age, gender, race, occupation, and other statistics.</a:t>
            </a:r>
            <a:endParaRPr lang="en-US" altLang="en-US" sz="2600" dirty="0"/>
          </a:p>
          <a:p>
            <a:r>
              <a:rPr lang="en-US" altLang="en-US" sz="2600" dirty="0"/>
              <a:t>Marketers analyze:</a:t>
            </a:r>
            <a:endParaRPr lang="en-US" altLang="en-US" sz="2600" dirty="0">
              <a:solidFill>
                <a:srgbClr val="000000"/>
              </a:solidFill>
            </a:endParaRPr>
          </a:p>
          <a:p>
            <a:pPr lvl="1"/>
            <a:r>
              <a:rPr lang="en-US" altLang="en-US" sz="2400" dirty="0"/>
              <a:t>Changing age and family structures</a:t>
            </a:r>
            <a:endParaRPr lang="en-US" altLang="en-US" sz="2400" dirty="0"/>
          </a:p>
          <a:p>
            <a:pPr lvl="1"/>
            <a:r>
              <a:rPr lang="en-US" altLang="en-US" sz="2400" dirty="0"/>
              <a:t>Geographic population shifts</a:t>
            </a:r>
            <a:endParaRPr lang="en-US" altLang="en-US" sz="2400" dirty="0"/>
          </a:p>
          <a:p>
            <a:pPr lvl="1"/>
            <a:r>
              <a:rPr lang="en-US" altLang="en-US" sz="2400" dirty="0"/>
              <a:t>Educational characteristics</a:t>
            </a:r>
            <a:endParaRPr lang="en-US" altLang="en-US" sz="2400" dirty="0"/>
          </a:p>
          <a:p>
            <a:pPr lvl="1"/>
            <a:r>
              <a:rPr lang="en-US" altLang="en-US" sz="2400" dirty="0"/>
              <a:t>Population diversity</a:t>
            </a:r>
            <a:endParaRPr lang="en-US" dirty="0"/>
          </a:p>
          <a:p>
            <a:r>
              <a:rPr lang="en-US" dirty="0"/>
              <a:t>人口学是对人口规模、密度、位置、年龄、性别、种族、职业和其他统计数据的研究。</a:t>
            </a:r>
            <a:endParaRPr lang="en-US" dirty="0"/>
          </a:p>
          <a:p>
            <a:r>
              <a:rPr lang="en-US" dirty="0"/>
              <a:t>营销人员分析：</a:t>
            </a:r>
            <a:endParaRPr lang="en-US" dirty="0"/>
          </a:p>
          <a:p>
            <a:r>
              <a:rPr lang="en-US" dirty="0"/>
              <a:t>改变年龄和家庭结构</a:t>
            </a:r>
            <a:endParaRPr lang="en-US" dirty="0"/>
          </a:p>
          <a:p>
            <a:r>
              <a:rPr lang="en-US" dirty="0"/>
              <a:t>地理人口变化</a:t>
            </a:r>
            <a:endParaRPr lang="en-US" dirty="0"/>
          </a:p>
          <a:p>
            <a:r>
              <a:rPr lang="en-US" dirty="0"/>
              <a:t>教育特色</a:t>
            </a:r>
            <a:endParaRPr lang="en-US" dirty="0"/>
          </a:p>
          <a:p>
            <a:r>
              <a:rPr lang="en-US" dirty="0"/>
              <a:t>人口多样性</a:t>
            </a:r>
            <a:endParaRPr lang="en-US" dirty="0"/>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4000">
                <a:solidFill>
                  <a:srgbClr val="FF0000"/>
                </a:solidFill>
              </a:rPr>
              <a:t>Macroenvironment</a:t>
            </a:r>
            <a:r>
              <a:rPr lang="en-US">
                <a:solidFill>
                  <a:srgbClr val="FF0000"/>
                </a:solidFill>
              </a:rPr>
              <a:t> </a:t>
            </a:r>
            <a:br>
              <a:rPr lang="en-US">
                <a:solidFill>
                  <a:srgbClr val="FF0000"/>
                </a:solidFill>
              </a:rPr>
            </a:br>
            <a:r>
              <a:rPr lang="en-US" sz="3200">
                <a:solidFill>
                  <a:srgbClr val="FF0000"/>
                </a:solidFill>
              </a:rPr>
              <a:t>Demographic Environment</a:t>
            </a:r>
            <a:endParaRPr lang="en-US" sz="3200">
              <a:solidFill>
                <a:srgbClr val="FF0000"/>
              </a:solidFill>
            </a:endParaRPr>
          </a:p>
        </p:txBody>
      </p:sp>
      <p:sp>
        <p:nvSpPr>
          <p:cNvPr id="14339" name="Rectangle 3"/>
          <p:cNvSpPr>
            <a:spLocks noGrp="1" noChangeArrowheads="1"/>
          </p:cNvSpPr>
          <p:nvPr>
            <p:ph type="body" idx="1"/>
          </p:nvPr>
        </p:nvSpPr>
        <p:spPr/>
        <p:txBody>
          <a:bodyPr/>
          <a:lstStyle/>
          <a:p>
            <a:r>
              <a:rPr lang="en-US" altLang="en-US" sz="2600" dirty="0"/>
              <a:t>The Canadian population contains several generational groups:</a:t>
            </a:r>
            <a:endParaRPr lang="en-US" altLang="en-US" sz="2600" dirty="0">
              <a:solidFill>
                <a:srgbClr val="000000"/>
              </a:solidFill>
            </a:endParaRPr>
          </a:p>
          <a:p>
            <a:pPr lvl="1"/>
            <a:r>
              <a:rPr lang="en-US" altLang="en-US" sz="2400" dirty="0"/>
              <a:t>Baby Boomers</a:t>
            </a:r>
            <a:endParaRPr lang="en-US" altLang="en-US" sz="2400" dirty="0"/>
          </a:p>
          <a:p>
            <a:pPr lvl="1"/>
            <a:r>
              <a:rPr lang="en-US" altLang="en-US" sz="2400" dirty="0"/>
              <a:t>Generation X</a:t>
            </a:r>
            <a:endParaRPr lang="en-US" altLang="en-US" sz="2400" dirty="0"/>
          </a:p>
          <a:p>
            <a:pPr lvl="1"/>
            <a:r>
              <a:rPr lang="en-US" altLang="en-US" sz="2400" dirty="0"/>
              <a:t>Millennials (or Generation Y)</a:t>
            </a:r>
            <a:endParaRPr lang="en-US" altLang="en-US" sz="2400" dirty="0"/>
          </a:p>
          <a:p>
            <a:pPr lvl="1"/>
            <a:r>
              <a:rPr lang="en-US" altLang="en-US" sz="2400" dirty="0"/>
              <a:t>Generation Z</a:t>
            </a:r>
            <a:endParaRPr lang="en-US" altLang="en-US" sz="2400" dirty="0"/>
          </a:p>
          <a:p>
            <a:pPr lvl="1"/>
            <a:r>
              <a:rPr lang="en-US" altLang="en-US" sz="2400" dirty="0"/>
              <a:t>Generational Marketing</a:t>
            </a:r>
            <a:endParaRPr lang="en-US" dirty="0"/>
          </a:p>
          <a:p>
            <a:pPr lvl="1"/>
            <a:r>
              <a:rPr lang="en-US" dirty="0"/>
              <a:t>加拿大人口包含几个世代群体：</a:t>
            </a:r>
            <a:endParaRPr lang="en-US" dirty="0"/>
          </a:p>
          <a:p>
            <a:pPr lvl="1"/>
            <a:r>
              <a:rPr lang="en-US" dirty="0"/>
              <a:t>婴儿潮一代</a:t>
            </a:r>
            <a:endParaRPr lang="en-US" dirty="0"/>
          </a:p>
          <a:p>
            <a:pPr lvl="1"/>
            <a:r>
              <a:rPr lang="en-US" dirty="0"/>
              <a:t>X世代</a:t>
            </a:r>
            <a:endParaRPr lang="en-US" dirty="0"/>
          </a:p>
          <a:p>
            <a:pPr lvl="1"/>
            <a:r>
              <a:rPr lang="en-US" dirty="0"/>
              <a:t>千禧一代（或 Y 世代）</a:t>
            </a:r>
            <a:endParaRPr lang="en-US" dirty="0"/>
          </a:p>
          <a:p>
            <a:pPr lvl="1"/>
            <a:r>
              <a:rPr lang="en-US" dirty="0"/>
              <a:t>Z世代</a:t>
            </a:r>
            <a:endParaRPr lang="en-US" dirty="0"/>
          </a:p>
          <a:p>
            <a:pPr lvl="1"/>
            <a:r>
              <a:rPr lang="en-US" dirty="0"/>
              <a:t>代际营销</a:t>
            </a:r>
            <a:endParaRPr lang="en-US" dirty="0"/>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4000">
                <a:solidFill>
                  <a:srgbClr val="FF0000"/>
                </a:solidFill>
              </a:rPr>
              <a:t>Macroenvironment</a:t>
            </a:r>
            <a:r>
              <a:rPr lang="en-US">
                <a:solidFill>
                  <a:srgbClr val="FF0000"/>
                </a:solidFill>
              </a:rPr>
              <a:t> </a:t>
            </a:r>
            <a:br>
              <a:rPr lang="en-US">
                <a:solidFill>
                  <a:srgbClr val="FF0000"/>
                </a:solidFill>
              </a:rPr>
            </a:br>
            <a:r>
              <a:rPr lang="en-US" sz="2400">
                <a:solidFill>
                  <a:srgbClr val="FF0000"/>
                </a:solidFill>
              </a:rPr>
              <a:t>Demographic Environment</a:t>
            </a:r>
            <a:endParaRPr lang="en-US" sz="2400">
              <a:solidFill>
                <a:srgbClr val="FF0000"/>
              </a:solidFill>
            </a:endParaRPr>
          </a:p>
        </p:txBody>
      </p:sp>
      <p:sp>
        <p:nvSpPr>
          <p:cNvPr id="22531" name="Rectangle 3"/>
          <p:cNvSpPr>
            <a:spLocks noGrp="1" noChangeArrowheads="1"/>
          </p:cNvSpPr>
          <p:nvPr>
            <p:ph type="body" idx="1"/>
          </p:nvPr>
        </p:nvSpPr>
        <p:spPr/>
        <p:txBody>
          <a:bodyPr/>
          <a:lstStyle/>
          <a:p>
            <a:r>
              <a:rPr lang="en-US" altLang="en-US" sz="2800" dirty="0"/>
              <a:t>The Changing Canadian Family</a:t>
            </a:r>
            <a:endParaRPr lang="en-US" altLang="en-US" sz="2800" dirty="0"/>
          </a:p>
          <a:p>
            <a:r>
              <a:rPr lang="en-US" altLang="en-US" sz="2800" dirty="0"/>
              <a:t>Geographic Shifts in Population</a:t>
            </a:r>
            <a:endParaRPr lang="en-US" altLang="en-US" sz="2800" dirty="0"/>
          </a:p>
          <a:p>
            <a:r>
              <a:rPr lang="en-US" altLang="en-US" sz="2800" dirty="0"/>
              <a:t>A Better-Educated, More White-Collar, More Professional Population</a:t>
            </a:r>
            <a:endParaRPr lang="en-US" altLang="en-US" sz="2800" dirty="0"/>
          </a:p>
          <a:p>
            <a:r>
              <a:rPr lang="en-US" altLang="en-US" sz="2800" dirty="0"/>
              <a:t>Increasing Diversity</a:t>
            </a:r>
            <a:endParaRPr lang="en-US" altLang="en-US" sz="2800" dirty="0"/>
          </a:p>
          <a:p>
            <a:r>
              <a:rPr lang="en-US" sz="2400" dirty="0"/>
              <a:t>不断变化的加拿大家庭</a:t>
            </a:r>
            <a:endParaRPr lang="en-US" sz="2400" dirty="0"/>
          </a:p>
          <a:p>
            <a:r>
              <a:rPr lang="en-US" sz="2400" dirty="0"/>
              <a:t>人口的地理变化</a:t>
            </a:r>
            <a:endParaRPr lang="en-US" sz="2400" dirty="0"/>
          </a:p>
          <a:p>
            <a:r>
              <a:rPr lang="en-US" sz="2400" dirty="0"/>
              <a:t>受过更好教育、更白领、更专业的人群</a:t>
            </a:r>
            <a:endParaRPr lang="en-US" sz="2400" dirty="0"/>
          </a:p>
          <a:p>
            <a:r>
              <a:rPr lang="en-US" sz="2400" dirty="0"/>
              <a:t>增加多样性</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a:p>
        </p:txBody>
      </p:sp>
      <p:sp>
        <p:nvSpPr>
          <p:cNvPr id="29699" name="Content Placeholder 2"/>
          <p:cNvSpPr>
            <a:spLocks noGrp="1"/>
          </p:cNvSpPr>
          <p:nvPr>
            <p:ph idx="1"/>
          </p:nvPr>
        </p:nvSpPr>
        <p:spPr/>
        <p:txBody>
          <a:bodyPr/>
          <a:lstStyle/>
          <a:p>
            <a:pPr algn="ctr">
              <a:buFontTx/>
              <a:buNone/>
            </a:pPr>
            <a:r>
              <a:rPr lang="en-US" sz="4400">
                <a:solidFill>
                  <a:srgbClr val="FF0000"/>
                </a:solidFill>
              </a:rPr>
              <a:t>Demographics are Easy to Predict</a:t>
            </a:r>
            <a:endParaRPr lang="en-US" sz="4400">
              <a:solidFill>
                <a:srgbClr val="FF0000"/>
              </a:solidFill>
            </a:endParaRPr>
          </a:p>
          <a:p>
            <a:pPr algn="ctr">
              <a:buFontTx/>
              <a:buNone/>
            </a:pPr>
            <a:r>
              <a:rPr lang="en-US" sz="4400"/>
              <a:t>Therefore</a:t>
            </a:r>
            <a:endParaRPr lang="en-US" sz="4400"/>
          </a:p>
          <a:p>
            <a:pPr algn="ctr">
              <a:buFontTx/>
              <a:buNone/>
            </a:pPr>
            <a:r>
              <a:rPr lang="en-US" sz="4400">
                <a:solidFill>
                  <a:schemeClr val="accent2"/>
                </a:solidFill>
              </a:rPr>
              <a:t>Companies Should be Aware of Them!!</a:t>
            </a:r>
            <a:endParaRPr lang="en-US" sz="44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4294967295"/>
          </p:nvPr>
        </p:nvSpPr>
        <p:spPr>
          <a:xfrm>
            <a:off x="533400" y="76200"/>
            <a:ext cx="8229600" cy="4525963"/>
          </a:xfrm>
        </p:spPr>
        <p:txBody>
          <a:bodyPr/>
          <a:lstStyle/>
          <a:p>
            <a:pPr>
              <a:lnSpc>
                <a:spcPct val="90000"/>
              </a:lnSpc>
            </a:pPr>
            <a:r>
              <a:rPr lang="en-US" dirty="0"/>
              <a:t>Marketing Strategy</a:t>
            </a:r>
            <a:endParaRPr lang="en-US" dirty="0"/>
          </a:p>
          <a:p>
            <a:pPr lvl="1">
              <a:lnSpc>
                <a:spcPct val="90000"/>
              </a:lnSpc>
            </a:pPr>
            <a:r>
              <a:rPr lang="en-US" dirty="0"/>
              <a:t>The marketing logic by which the the company hopes to create customer value and achieve profitable customer relationships</a:t>
            </a:r>
            <a:endParaRPr lang="en-US" dirty="0"/>
          </a:p>
          <a:p>
            <a:pPr lvl="1">
              <a:lnSpc>
                <a:spcPct val="90000"/>
              </a:lnSpc>
            </a:pPr>
            <a:r>
              <a:rPr lang="en-US" dirty="0"/>
              <a:t>市场策略</a:t>
            </a:r>
            <a:endParaRPr lang="en-US" dirty="0"/>
          </a:p>
          <a:p>
            <a:pPr lvl="1">
              <a:lnSpc>
                <a:spcPct val="90000"/>
              </a:lnSpc>
            </a:pPr>
            <a:r>
              <a:rPr lang="en-US" dirty="0"/>
              <a:t>公司希望通过这种营销逻辑来创造客户价值并实现盈利的客户关系</a:t>
            </a:r>
            <a:endParaRPr lang="en-US" dirty="0"/>
          </a:p>
          <a:p>
            <a:pPr>
              <a:lnSpc>
                <a:spcPct val="90000"/>
              </a:lnSpc>
            </a:pPr>
            <a:r>
              <a:rPr lang="en-US" dirty="0"/>
              <a:t>Marketing Mix</a:t>
            </a:r>
            <a:endParaRPr lang="en-US" dirty="0"/>
          </a:p>
          <a:p>
            <a:pPr lvl="1">
              <a:lnSpc>
                <a:spcPct val="90000"/>
              </a:lnSpc>
            </a:pPr>
            <a:r>
              <a:rPr lang="en-US" dirty="0"/>
              <a:t>The set of tactical marketing tools – product, price, place, and promotion – that the firm blends to produce the response it wants in the target market</a:t>
            </a:r>
            <a:endParaRPr lang="en-US" dirty="0"/>
          </a:p>
          <a:p>
            <a:pPr lvl="1">
              <a:lnSpc>
                <a:spcPct val="90000"/>
              </a:lnSpc>
            </a:pPr>
            <a:r>
              <a:rPr lang="en-US" dirty="0"/>
              <a:t>营销组合</a:t>
            </a:r>
            <a:endParaRPr lang="en-US" dirty="0"/>
          </a:p>
          <a:p>
            <a:pPr lvl="1">
              <a:lnSpc>
                <a:spcPct val="90000"/>
              </a:lnSpc>
            </a:pPr>
            <a:r>
              <a:rPr lang="en-US" dirty="0"/>
              <a:t>一套战术营销工具——产品、价格、地点和促销——公司混合在一起以在目标市场产生它想要的反应</a:t>
            </a:r>
            <a:endParaRPr lang="en-US" dirty="0"/>
          </a:p>
          <a:p>
            <a:pPr marL="0" indent="0">
              <a:lnSpc>
                <a:spcPct val="90000"/>
              </a:lnSpc>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1067117"/>
            <a:ext cx="8229600" cy="1143000"/>
          </a:xfrm>
        </p:spPr>
        <p:txBody>
          <a:bodyPr/>
          <a:lstStyle/>
          <a:p>
            <a:r>
              <a:rPr lang="en-US" sz="4000">
                <a:solidFill>
                  <a:srgbClr val="FF0000"/>
                </a:solidFill>
              </a:rPr>
              <a:t>Macroenvironment</a:t>
            </a:r>
            <a:br>
              <a:rPr lang="en-US">
                <a:solidFill>
                  <a:srgbClr val="FF0000"/>
                </a:solidFill>
              </a:rPr>
            </a:br>
            <a:r>
              <a:rPr lang="en-US" sz="3200">
                <a:solidFill>
                  <a:srgbClr val="FF0000"/>
                </a:solidFill>
              </a:rPr>
              <a:t>Economic Environment</a:t>
            </a:r>
            <a:endParaRPr lang="en-US" sz="3200">
              <a:solidFill>
                <a:srgbClr val="FF0000"/>
              </a:solidFill>
            </a:endParaRPr>
          </a:p>
        </p:txBody>
      </p:sp>
      <p:sp>
        <p:nvSpPr>
          <p:cNvPr id="31747" name="Rectangle 3"/>
          <p:cNvSpPr>
            <a:spLocks noGrp="1" noChangeArrowheads="1"/>
          </p:cNvSpPr>
          <p:nvPr>
            <p:ph type="body" idx="1"/>
          </p:nvPr>
        </p:nvSpPr>
        <p:spPr>
          <a:xfrm>
            <a:off x="533400" y="-76200"/>
            <a:ext cx="8229600" cy="4525963"/>
          </a:xfrm>
        </p:spPr>
        <p:txBody>
          <a:bodyPr/>
          <a:lstStyle/>
          <a:p>
            <a:r>
              <a:rPr lang="en-US" sz="2800" dirty="0"/>
              <a:t>Factors that affect consumer buying power and spending patterns</a:t>
            </a:r>
            <a:endParaRPr lang="en-US" sz="2800" dirty="0"/>
          </a:p>
          <a:p>
            <a:r>
              <a:rPr lang="en-US" sz="2800" dirty="0"/>
              <a:t>Changes in Income</a:t>
            </a:r>
            <a:endParaRPr lang="en-US" sz="2800" dirty="0"/>
          </a:p>
          <a:p>
            <a:r>
              <a:rPr lang="en-US" sz="2800" dirty="0"/>
              <a:t>Marketers should pay attention to income distribution as well as average income.</a:t>
            </a:r>
            <a:endParaRPr lang="en-US" sz="2800" dirty="0"/>
          </a:p>
          <a:p>
            <a:pPr lvl="1"/>
            <a:r>
              <a:rPr lang="en-US" dirty="0"/>
              <a:t>Upper class, middle class, working class, and underclass</a:t>
            </a:r>
            <a:endParaRPr lang="en-US" dirty="0"/>
          </a:p>
          <a:p>
            <a:r>
              <a:rPr lang="en-US" sz="2800" dirty="0"/>
              <a:t>The distribution of income has created a two-tiered market: the affluent</a:t>
            </a:r>
            <a:r>
              <a:rPr lang="zh-CN" altLang="en-US" sz="2800" dirty="0">
                <a:ea typeface="SimSun" panose="02010600030101010101" pitchFamily="2" charset="-122"/>
              </a:rPr>
              <a:t>（</a:t>
            </a:r>
            <a:r>
              <a:rPr lang="en-US" altLang="zh-CN" sz="2800" dirty="0">
                <a:ea typeface="SimSun" panose="02010600030101010101" pitchFamily="2" charset="-122"/>
              </a:rPr>
              <a:t>wealthy</a:t>
            </a:r>
            <a:r>
              <a:rPr lang="zh-CN" altLang="en-US" sz="2800" dirty="0">
                <a:ea typeface="SimSun" panose="02010600030101010101" pitchFamily="2" charset="-122"/>
              </a:rPr>
              <a:t>）</a:t>
            </a:r>
            <a:r>
              <a:rPr lang="en-US" sz="2800" dirty="0"/>
              <a:t> and the less affluent</a:t>
            </a:r>
            <a:endParaRPr lang="en-US" sz="2800" dirty="0"/>
          </a:p>
          <a:p>
            <a:r>
              <a:rPr lang="en-US" sz="2800" dirty="0"/>
              <a:t>影响消费者购买力和消费模式的因素</a:t>
            </a:r>
            <a:endParaRPr lang="en-US" sz="2800" dirty="0"/>
          </a:p>
          <a:p>
            <a:r>
              <a:rPr lang="en-US" sz="2800" dirty="0"/>
              <a:t>收入变化</a:t>
            </a:r>
            <a:endParaRPr lang="en-US" sz="2800" dirty="0"/>
          </a:p>
          <a:p>
            <a:r>
              <a:rPr lang="en-US" sz="2800" dirty="0"/>
              <a:t>营销人员应注意收入分配以及平均收入。</a:t>
            </a:r>
            <a:endParaRPr lang="en-US" sz="2800" dirty="0"/>
          </a:p>
          <a:p>
            <a:r>
              <a:rPr lang="en-US" sz="2800" dirty="0"/>
              <a:t>上层阶级、中产阶级、工人阶级和下层阶级</a:t>
            </a:r>
            <a:endParaRPr lang="en-US" sz="2800" dirty="0"/>
          </a:p>
          <a:p>
            <a:r>
              <a:rPr lang="en-US" sz="2800" dirty="0"/>
              <a:t>收入分配创造了一个两级市场：富裕的（富裕的）和较不富裕的</a:t>
            </a:r>
            <a:endParaRPr lang="en-US" sz="2800" dirty="0"/>
          </a:p>
          <a:p>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1067117"/>
            <a:ext cx="8229600" cy="1143000"/>
          </a:xfrm>
        </p:spPr>
        <p:txBody>
          <a:bodyPr/>
          <a:lstStyle/>
          <a:p>
            <a:r>
              <a:rPr lang="en-US" sz="4000">
                <a:solidFill>
                  <a:srgbClr val="FF0000"/>
                </a:solidFill>
              </a:rPr>
              <a:t>Macroenvironment</a:t>
            </a:r>
            <a:br>
              <a:rPr lang="en-US">
                <a:solidFill>
                  <a:srgbClr val="FF0000"/>
                </a:solidFill>
              </a:rPr>
            </a:br>
            <a:r>
              <a:rPr lang="en-US" sz="3200">
                <a:solidFill>
                  <a:srgbClr val="FF0000"/>
                </a:solidFill>
              </a:rPr>
              <a:t>Natural Environment</a:t>
            </a:r>
            <a:endParaRPr lang="en-US" sz="3200">
              <a:solidFill>
                <a:srgbClr val="FF0000"/>
              </a:solidFill>
            </a:endParaRPr>
          </a:p>
        </p:txBody>
      </p:sp>
      <p:sp>
        <p:nvSpPr>
          <p:cNvPr id="33795" name="Rectangle 3"/>
          <p:cNvSpPr>
            <a:spLocks noGrp="1" noChangeArrowheads="1"/>
          </p:cNvSpPr>
          <p:nvPr>
            <p:ph type="body" idx="1"/>
          </p:nvPr>
        </p:nvSpPr>
        <p:spPr>
          <a:xfrm>
            <a:off x="457200" y="0"/>
            <a:ext cx="8229600" cy="4525963"/>
          </a:xfrm>
        </p:spPr>
        <p:txBody>
          <a:bodyPr/>
          <a:lstStyle/>
          <a:p>
            <a:r>
              <a:rPr lang="en-US" altLang="en-US" sz="2600" dirty="0"/>
              <a:t>Physical environment and natural resources needed as inputs by marketers or affected by marketing activities</a:t>
            </a:r>
            <a:endParaRPr lang="en-US" altLang="en-US" sz="2600" dirty="0"/>
          </a:p>
          <a:p>
            <a:pPr lvl="1">
              <a:buSzPct val="125000"/>
              <a:tabLst>
                <a:tab pos="0" algn="l"/>
              </a:tabLst>
            </a:pPr>
            <a:r>
              <a:rPr lang="en-US" altLang="en-US" sz="2400" b="1" dirty="0"/>
              <a:t>Environmental sustainability </a:t>
            </a:r>
            <a:r>
              <a:rPr lang="en-US" altLang="en-US" sz="2400" dirty="0"/>
              <a:t>concerns have grown steadily over the past three decades.</a:t>
            </a:r>
            <a:endParaRPr lang="en-US" altLang="en-US" sz="2400" dirty="0"/>
          </a:p>
          <a:p>
            <a:r>
              <a:rPr lang="en-US" altLang="en-US" sz="2600" dirty="0"/>
              <a:t>Trends:</a:t>
            </a:r>
            <a:endParaRPr lang="en-US" altLang="en-US" sz="2600" dirty="0"/>
          </a:p>
          <a:p>
            <a:pPr lvl="1"/>
            <a:r>
              <a:rPr lang="en-US" altLang="en-US" sz="2400" dirty="0"/>
              <a:t>Shortages of raw materials</a:t>
            </a:r>
            <a:endParaRPr lang="en-US" altLang="en-US" sz="2400" dirty="0"/>
          </a:p>
          <a:p>
            <a:pPr lvl="1"/>
            <a:r>
              <a:rPr lang="en-US" altLang="en-US" sz="2400" dirty="0"/>
              <a:t>Increased pollution</a:t>
            </a:r>
            <a:endParaRPr lang="en-US" altLang="en-US" sz="2400" dirty="0"/>
          </a:p>
          <a:p>
            <a:pPr lvl="1"/>
            <a:r>
              <a:rPr lang="en-US" altLang="en-US" sz="2400" dirty="0"/>
              <a:t>Increased government intervention</a:t>
            </a:r>
            <a:endParaRPr lang="en-US" altLang="en-US" sz="2400" dirty="0"/>
          </a:p>
          <a:p>
            <a:pPr lvl="1"/>
            <a:r>
              <a:rPr lang="en-US" sz="2400" dirty="0"/>
              <a:t>作为营销人员投入或受营销活动影响所需的物理环境和自然资源</a:t>
            </a:r>
            <a:endParaRPr lang="en-US" sz="2400" dirty="0"/>
          </a:p>
          <a:p>
            <a:pPr lvl="1"/>
            <a:r>
              <a:rPr lang="en-US" sz="2400" dirty="0"/>
              <a:t>在过去的三年中，环境可持续性问题稳步增长。</a:t>
            </a:r>
            <a:endParaRPr lang="en-US" sz="2400" dirty="0"/>
          </a:p>
          <a:p>
            <a:pPr lvl="1"/>
            <a:r>
              <a:rPr lang="en-US" sz="2400" dirty="0"/>
              <a:t>趋势：</a:t>
            </a:r>
            <a:endParaRPr lang="en-US" sz="2400" dirty="0"/>
          </a:p>
          <a:p>
            <a:pPr lvl="1"/>
            <a:r>
              <a:rPr lang="en-US" sz="2400" dirty="0"/>
              <a:t>原材料短缺</a:t>
            </a:r>
            <a:endParaRPr lang="en-US" sz="2400" dirty="0"/>
          </a:p>
          <a:p>
            <a:pPr lvl="1"/>
            <a:r>
              <a:rPr lang="en-US" sz="2400" dirty="0"/>
              <a:t>污染增加</a:t>
            </a:r>
            <a:endParaRPr lang="en-US" sz="2400" dirty="0"/>
          </a:p>
          <a:p>
            <a:pPr lvl="1"/>
            <a:r>
              <a:rPr lang="en-US" sz="2400" dirty="0"/>
              <a:t>增加政府干预</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8229600" cy="1143000"/>
          </a:xfrm>
        </p:spPr>
        <p:txBody>
          <a:bodyPr/>
          <a:lstStyle/>
          <a:p>
            <a:r>
              <a:rPr lang="en-US" sz="4000">
                <a:solidFill>
                  <a:srgbClr val="FF0000"/>
                </a:solidFill>
              </a:rPr>
              <a:t>Macroenvironment</a:t>
            </a:r>
            <a:br>
              <a:rPr lang="en-US">
                <a:solidFill>
                  <a:srgbClr val="FF0000"/>
                </a:solidFill>
              </a:rPr>
            </a:br>
            <a:r>
              <a:rPr lang="en-US" sz="3200">
                <a:solidFill>
                  <a:srgbClr val="FF0000"/>
                </a:solidFill>
              </a:rPr>
              <a:t>Technological Environment</a:t>
            </a:r>
            <a:endParaRPr lang="en-US" sz="3200">
              <a:solidFill>
                <a:srgbClr val="FF0000"/>
              </a:solidFill>
            </a:endParaRPr>
          </a:p>
        </p:txBody>
      </p:sp>
      <p:sp>
        <p:nvSpPr>
          <p:cNvPr id="385027" name="Rectangle 3"/>
          <p:cNvSpPr>
            <a:spLocks noGrp="1" noChangeArrowheads="1"/>
          </p:cNvSpPr>
          <p:nvPr>
            <p:ph type="body" idx="1"/>
          </p:nvPr>
        </p:nvSpPr>
        <p:spPr/>
        <p:txBody>
          <a:bodyPr/>
          <a:lstStyle/>
          <a:p>
            <a:pPr marL="344805" indent="-344805">
              <a:lnSpc>
                <a:spcPct val="90000"/>
              </a:lnSpc>
              <a:tabLst>
                <a:tab pos="0" algn="l"/>
              </a:tabLst>
            </a:pPr>
            <a:r>
              <a:rPr lang="en-US" sz="2800" dirty="0"/>
              <a:t>The most dramatic force shaping our world</a:t>
            </a:r>
            <a:endParaRPr lang="en-US" sz="2800" dirty="0"/>
          </a:p>
          <a:p>
            <a:pPr marL="344805" indent="-344805">
              <a:lnSpc>
                <a:spcPct val="90000"/>
              </a:lnSpc>
              <a:tabLst>
                <a:tab pos="0" algn="l"/>
              </a:tabLst>
            </a:pPr>
            <a:r>
              <a:rPr lang="en-US" sz="2800" dirty="0"/>
              <a:t>Rapidly changing force which creates many new marketing opportunities but also turns many existing products extinct</a:t>
            </a:r>
            <a:endParaRPr lang="en-US" sz="2800" dirty="0"/>
          </a:p>
          <a:p>
            <a:pPr marL="344805" indent="-344805">
              <a:lnSpc>
                <a:spcPct val="90000"/>
              </a:lnSpc>
              <a:tabLst>
                <a:tab pos="0" algn="l"/>
              </a:tabLst>
            </a:pPr>
            <a:r>
              <a:rPr lang="en-US" sz="2800" dirty="0"/>
              <a:t>Government agencies to regulate new product safety</a:t>
            </a:r>
            <a:endParaRPr lang="en-US" sz="2800" dirty="0"/>
          </a:p>
          <a:p>
            <a:pPr marL="344805" indent="-344805">
              <a:lnSpc>
                <a:spcPct val="90000"/>
              </a:lnSpc>
              <a:tabLst>
                <a:tab pos="0" algn="l"/>
              </a:tabLst>
            </a:pPr>
            <a:r>
              <a:rPr lang="en-US" sz="2800" dirty="0"/>
              <a:t>塑造我们世界的最具戏剧性的力量</a:t>
            </a:r>
            <a:endParaRPr lang="en-US" sz="2800" dirty="0"/>
          </a:p>
          <a:p>
            <a:pPr marL="344805" indent="-344805">
              <a:lnSpc>
                <a:spcPct val="90000"/>
              </a:lnSpc>
              <a:tabLst>
                <a:tab pos="0" algn="l"/>
              </a:tabLst>
            </a:pPr>
            <a:r>
              <a:rPr lang="en-US" sz="2800" dirty="0"/>
              <a:t>快速变化的力量创造了许多新的营销机会，但也使许多现有产品灭绝</a:t>
            </a:r>
            <a:endParaRPr lang="en-US" sz="2800" dirty="0"/>
          </a:p>
          <a:p>
            <a:pPr marL="344805" indent="-344805">
              <a:lnSpc>
                <a:spcPct val="90000"/>
              </a:lnSpc>
              <a:tabLst>
                <a:tab pos="0" algn="l"/>
              </a:tabLst>
            </a:pPr>
            <a:r>
              <a:rPr lang="en-US" sz="2800" dirty="0"/>
              <a:t>政府机构监管新产品安全</a:t>
            </a:r>
            <a:endParaRPr lang="en-US" sz="2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blinds(horizontal)">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12" dur="500"/>
                                        <p:tgtEl>
                                          <p:spTgt spid="385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7" dur="500"/>
                                        <p:tgtEl>
                                          <p:spTgt spid="385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blinds(horizontal)">
                                      <p:cBhvr>
                                        <p:cTn id="22" dur="500"/>
                                        <p:tgtEl>
                                          <p:spTgt spid="385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blinds(horizontal)">
                                      <p:cBhvr>
                                        <p:cTn id="27" dur="500"/>
                                        <p:tgtEl>
                                          <p:spTgt spid="385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blinds(horizontal)">
                                      <p:cBhvr>
                                        <p:cTn id="32" dur="500"/>
                                        <p:tgtEl>
                                          <p:spTgt spid="385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686117"/>
            <a:ext cx="8229600" cy="1143000"/>
          </a:xfrm>
        </p:spPr>
        <p:txBody>
          <a:bodyPr/>
          <a:lstStyle/>
          <a:p>
            <a:r>
              <a:rPr lang="en-US" sz="4000">
                <a:solidFill>
                  <a:srgbClr val="FF0000"/>
                </a:solidFill>
              </a:rPr>
              <a:t>Macroenvironment</a:t>
            </a:r>
            <a:br>
              <a:rPr lang="en-US">
                <a:solidFill>
                  <a:srgbClr val="FF0000"/>
                </a:solidFill>
              </a:rPr>
            </a:br>
            <a:r>
              <a:rPr lang="en-US" sz="3200">
                <a:solidFill>
                  <a:srgbClr val="FF0000"/>
                </a:solidFill>
              </a:rPr>
              <a:t>Political Environment</a:t>
            </a:r>
            <a:endParaRPr lang="en-US" sz="3200">
              <a:solidFill>
                <a:srgbClr val="FF0000"/>
              </a:solidFill>
            </a:endParaRPr>
          </a:p>
        </p:txBody>
      </p:sp>
      <p:sp>
        <p:nvSpPr>
          <p:cNvPr id="386051" name="Rectangle 3"/>
          <p:cNvSpPr>
            <a:spLocks noGrp="1" noChangeArrowheads="1"/>
          </p:cNvSpPr>
          <p:nvPr>
            <p:ph type="body" idx="1"/>
          </p:nvPr>
        </p:nvSpPr>
        <p:spPr>
          <a:xfrm>
            <a:off x="304800" y="381000"/>
            <a:ext cx="8229600" cy="4525963"/>
          </a:xfrm>
        </p:spPr>
        <p:txBody>
          <a:bodyPr/>
          <a:lstStyle/>
          <a:p>
            <a:pPr>
              <a:lnSpc>
                <a:spcPct val="90000"/>
              </a:lnSpc>
            </a:pPr>
            <a:r>
              <a:rPr lang="en-US" sz="2800" dirty="0"/>
              <a:t>Consists of laws, government agencies, and pressure groups that influence or limit various organizations and individuals in a given society</a:t>
            </a:r>
            <a:endParaRPr lang="en-US" sz="2800" dirty="0"/>
          </a:p>
          <a:p>
            <a:pPr lvl="1">
              <a:lnSpc>
                <a:spcPct val="90000"/>
              </a:lnSpc>
            </a:pPr>
            <a:r>
              <a:rPr lang="en-US" sz="2400" dirty="0"/>
              <a:t>Legislation affecting businesses worldwide has increased</a:t>
            </a:r>
            <a:endParaRPr lang="en-US" sz="2400" dirty="0"/>
          </a:p>
          <a:p>
            <a:pPr lvl="1">
              <a:lnSpc>
                <a:spcPct val="90000"/>
              </a:lnSpc>
            </a:pPr>
            <a:r>
              <a:rPr lang="en-US" sz="2400" dirty="0"/>
              <a:t>Laws protect companies, consumers and the interests of society</a:t>
            </a:r>
            <a:endParaRPr lang="en-US" sz="2400" dirty="0"/>
          </a:p>
          <a:p>
            <a:pPr lvl="1">
              <a:lnSpc>
                <a:spcPct val="90000"/>
              </a:lnSpc>
            </a:pPr>
            <a:r>
              <a:rPr lang="en-US" sz="2400" dirty="0"/>
              <a:t>Increased emphasis on ethics and socially responsible actions</a:t>
            </a:r>
            <a:endParaRPr lang="en-US" sz="2400" dirty="0"/>
          </a:p>
          <a:p>
            <a:pPr marL="457200" lvl="1" indent="0">
              <a:lnSpc>
                <a:spcPct val="90000"/>
              </a:lnSpc>
              <a:buNone/>
            </a:pPr>
            <a:endParaRPr lang="en-US" sz="2400" dirty="0"/>
          </a:p>
          <a:p>
            <a:pPr marL="457200" lvl="1" indent="0">
              <a:lnSpc>
                <a:spcPct val="90000"/>
              </a:lnSpc>
              <a:buNone/>
            </a:pPr>
            <a:r>
              <a:rPr lang="en-US" sz="2400" dirty="0"/>
              <a:t>由影响或限制特定社会中各种组织和个人的法律、政府机构和压力团体组成</a:t>
            </a:r>
            <a:endParaRPr lang="en-US" sz="2400" dirty="0"/>
          </a:p>
          <a:p>
            <a:pPr marL="457200" lvl="1" indent="0">
              <a:lnSpc>
                <a:spcPct val="90000"/>
              </a:lnSpc>
              <a:buNone/>
            </a:pPr>
            <a:r>
              <a:rPr lang="en-US" sz="2400" dirty="0"/>
              <a:t>影响全球企业的立法有所增加</a:t>
            </a:r>
            <a:endParaRPr lang="en-US" sz="2400" dirty="0"/>
          </a:p>
          <a:p>
            <a:pPr marL="457200" lvl="1" indent="0">
              <a:lnSpc>
                <a:spcPct val="90000"/>
              </a:lnSpc>
              <a:buNone/>
            </a:pPr>
            <a:r>
              <a:rPr lang="en-US" sz="2400" dirty="0"/>
              <a:t>法律保护公司、消费者和社会利益</a:t>
            </a:r>
            <a:endParaRPr lang="en-US" sz="2400" dirty="0"/>
          </a:p>
          <a:p>
            <a:pPr marL="457200" lvl="1" indent="0">
              <a:lnSpc>
                <a:spcPct val="90000"/>
              </a:lnSpc>
              <a:buNone/>
            </a:pPr>
            <a:r>
              <a:rPr lang="en-US" sz="2400" dirty="0"/>
              <a:t>更加重视道德和社会责任行为</a:t>
            </a:r>
            <a:endParaRPr lang="en-US" sz="2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box(in)">
                                      <p:cBhvr>
                                        <p:cTn id="7" dur="50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box(in)">
                                      <p:cBhvr>
                                        <p:cTn id="12" dur="50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box(in)">
                                      <p:cBhvr>
                                        <p:cTn id="17" dur="50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box(in)">
                                      <p:cBhvr>
                                        <p:cTn id="22" dur="500"/>
                                        <p:tgtEl>
                                          <p:spTgt spid="386051">
                                            <p:txEl>
                                              <p:pRg st="3" end="3"/>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86051">
                                            <p:txEl>
                                              <p:pRg st="5" end="5"/>
                                            </p:txEl>
                                          </p:spTgt>
                                        </p:tgtEl>
                                        <p:attrNameLst>
                                          <p:attrName>style.visibility</p:attrName>
                                        </p:attrNameLst>
                                      </p:cBhvr>
                                      <p:to>
                                        <p:strVal val="visible"/>
                                      </p:to>
                                    </p:set>
                                    <p:animEffect transition="in" filter="box(in)">
                                      <p:cBhvr>
                                        <p:cTn id="25" dur="500"/>
                                        <p:tgtEl>
                                          <p:spTgt spid="386051">
                                            <p:txEl>
                                              <p:pRg st="5" end="5"/>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86051">
                                            <p:txEl>
                                              <p:pRg st="6" end="6"/>
                                            </p:txEl>
                                          </p:spTgt>
                                        </p:tgtEl>
                                        <p:attrNameLst>
                                          <p:attrName>style.visibility</p:attrName>
                                        </p:attrNameLst>
                                      </p:cBhvr>
                                      <p:to>
                                        <p:strVal val="visible"/>
                                      </p:to>
                                    </p:set>
                                    <p:animEffect transition="in" filter="box(in)">
                                      <p:cBhvr>
                                        <p:cTn id="28" dur="500"/>
                                        <p:tgtEl>
                                          <p:spTgt spid="386051">
                                            <p:txEl>
                                              <p:pRg st="6" end="6"/>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86051">
                                            <p:txEl>
                                              <p:pRg st="7" end="7"/>
                                            </p:txEl>
                                          </p:spTgt>
                                        </p:tgtEl>
                                        <p:attrNameLst>
                                          <p:attrName>style.visibility</p:attrName>
                                        </p:attrNameLst>
                                      </p:cBhvr>
                                      <p:to>
                                        <p:strVal val="visible"/>
                                      </p:to>
                                    </p:set>
                                    <p:animEffect transition="in" filter="box(in)">
                                      <p:cBhvr>
                                        <p:cTn id="31" dur="500"/>
                                        <p:tgtEl>
                                          <p:spTgt spid="386051">
                                            <p:txEl>
                                              <p:pRg st="7" end="7"/>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86051">
                                            <p:txEl>
                                              <p:pRg st="8" end="8"/>
                                            </p:txEl>
                                          </p:spTgt>
                                        </p:tgtEl>
                                        <p:attrNameLst>
                                          <p:attrName>style.visibility</p:attrName>
                                        </p:attrNameLst>
                                      </p:cBhvr>
                                      <p:to>
                                        <p:strVal val="visible"/>
                                      </p:to>
                                    </p:set>
                                    <p:animEffect transition="in" filter="box(in)">
                                      <p:cBhvr>
                                        <p:cTn id="34" dur="500"/>
                                        <p:tgtEl>
                                          <p:spTgt spid="3860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95400" y="1417638"/>
            <a:ext cx="6934200" cy="4849322"/>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4000">
                <a:solidFill>
                  <a:srgbClr val="FF0000"/>
                </a:solidFill>
              </a:rPr>
              <a:t>Macroenvironment</a:t>
            </a:r>
            <a:br>
              <a:rPr lang="en-US">
                <a:solidFill>
                  <a:srgbClr val="FF0000"/>
                </a:solidFill>
              </a:rPr>
            </a:br>
            <a:r>
              <a:rPr lang="en-US" sz="3200">
                <a:solidFill>
                  <a:srgbClr val="FF0000"/>
                </a:solidFill>
              </a:rPr>
              <a:t>Cultural Environment</a:t>
            </a:r>
            <a:endParaRPr lang="en-US" sz="3200">
              <a:solidFill>
                <a:srgbClr val="FF0000"/>
              </a:solidFill>
            </a:endParaRPr>
          </a:p>
        </p:txBody>
      </p:sp>
      <p:sp>
        <p:nvSpPr>
          <p:cNvPr id="39939" name="Rectangle 3"/>
          <p:cNvSpPr>
            <a:spLocks noGrp="1" noChangeArrowheads="1"/>
          </p:cNvSpPr>
          <p:nvPr>
            <p:ph type="body" idx="1"/>
          </p:nvPr>
        </p:nvSpPr>
        <p:spPr/>
        <p:txBody>
          <a:bodyPr/>
          <a:lstStyle/>
          <a:p>
            <a:r>
              <a:rPr lang="en-US" altLang="en-US" sz="2600" dirty="0"/>
              <a:t>Institutions and other forces that affect a society’s basic values, perceptions, and </a:t>
            </a:r>
            <a:r>
              <a:rPr lang="en-US" altLang="en-US" sz="2600" dirty="0" err="1"/>
              <a:t>behaviours</a:t>
            </a:r>
            <a:endParaRPr lang="en-US" altLang="en-US" sz="2600" dirty="0"/>
          </a:p>
          <a:p>
            <a:r>
              <a:rPr lang="en-US" altLang="en-US" sz="2600" dirty="0"/>
              <a:t>Persistence of cultural values</a:t>
            </a:r>
            <a:endParaRPr lang="en-US" altLang="en-US" sz="2600" dirty="0"/>
          </a:p>
          <a:p>
            <a:pPr lvl="1">
              <a:buSzPct val="125000"/>
              <a:tabLst>
                <a:tab pos="0" algn="l"/>
              </a:tabLst>
            </a:pPr>
            <a:r>
              <a:rPr lang="en-US" altLang="en-US" sz="2400" b="1" dirty="0"/>
              <a:t>Core</a:t>
            </a:r>
            <a:r>
              <a:rPr lang="en-US" altLang="en-US" sz="2400" dirty="0"/>
              <a:t> beliefs and values have a high degree of persistence. </a:t>
            </a:r>
            <a:endParaRPr lang="en-US" altLang="en-US" sz="2400" dirty="0"/>
          </a:p>
          <a:p>
            <a:pPr lvl="1">
              <a:buSzPct val="125000"/>
              <a:tabLst>
                <a:tab pos="0" algn="l"/>
              </a:tabLst>
            </a:pPr>
            <a:r>
              <a:rPr lang="en-US" altLang="en-US" sz="2400" b="1" dirty="0"/>
              <a:t>Secondary </a:t>
            </a:r>
            <a:r>
              <a:rPr lang="en-US" altLang="en-US" sz="2400" dirty="0"/>
              <a:t>beliefs and values are more open to change.</a:t>
            </a:r>
            <a:endParaRPr lang="en-US" altLang="en-US" sz="2400" dirty="0"/>
          </a:p>
          <a:p>
            <a:pPr lvl="1">
              <a:buSzPct val="125000"/>
              <a:tabLst>
                <a:tab pos="0" algn="l"/>
              </a:tabLst>
            </a:pPr>
            <a:r>
              <a:rPr lang="en-US" altLang="en-US" sz="2400" dirty="0"/>
              <a:t>影响社会基本价值观、观念和行为的制度和其他力量</a:t>
            </a:r>
            <a:endParaRPr lang="en-US" altLang="en-US" sz="2400" dirty="0"/>
          </a:p>
          <a:p>
            <a:pPr lvl="1">
              <a:buSzPct val="125000"/>
              <a:tabLst>
                <a:tab pos="0" algn="l"/>
              </a:tabLst>
            </a:pPr>
            <a:r>
              <a:rPr lang="en-US" altLang="en-US" sz="2400" dirty="0"/>
              <a:t>文化价值的坚持</a:t>
            </a:r>
            <a:endParaRPr lang="en-US" altLang="en-US" sz="2400" dirty="0"/>
          </a:p>
          <a:p>
            <a:pPr lvl="1">
              <a:buSzPct val="125000"/>
              <a:tabLst>
                <a:tab pos="0" algn="l"/>
              </a:tabLst>
            </a:pPr>
            <a:r>
              <a:rPr lang="en-US" altLang="en-US" sz="2400" dirty="0"/>
              <a:t>核心信念和价值观具有高度的坚持性。</a:t>
            </a:r>
            <a:endParaRPr lang="en-US" altLang="en-US" sz="2400" dirty="0"/>
          </a:p>
          <a:p>
            <a:pPr lvl="1">
              <a:buSzPct val="125000"/>
              <a:tabLst>
                <a:tab pos="0" algn="l"/>
              </a:tabLst>
            </a:pPr>
            <a:r>
              <a:rPr lang="en-US" altLang="en-US" sz="2400" dirty="0"/>
              <a:t>次要的信念和价值观更容易改变。</a:t>
            </a:r>
            <a:endParaRPr lang="en-US" altLang="en-US" sz="2400" dirty="0"/>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14"/>
          <p:cNvSpPr>
            <a:spLocks noGrp="1" noChangeArrowheads="1"/>
          </p:cNvSpPr>
          <p:nvPr>
            <p:ph type="title"/>
          </p:nvPr>
        </p:nvSpPr>
        <p:spPr/>
        <p:txBody>
          <a:bodyPr/>
          <a:lstStyle/>
          <a:p>
            <a:r>
              <a:rPr lang="en-US" sz="4000">
                <a:solidFill>
                  <a:srgbClr val="FF0000"/>
                </a:solidFill>
              </a:rPr>
              <a:t>Macroenvironment</a:t>
            </a:r>
            <a:br>
              <a:rPr lang="en-US" sz="4000">
                <a:solidFill>
                  <a:srgbClr val="FF0000"/>
                </a:solidFill>
              </a:rPr>
            </a:br>
            <a:r>
              <a:rPr lang="en-US" sz="2400">
                <a:solidFill>
                  <a:srgbClr val="FF0000"/>
                </a:solidFill>
              </a:rPr>
              <a:t>Cultural Environment Includes people’s views of…</a:t>
            </a:r>
            <a:endParaRPr lang="en-US" sz="2400">
              <a:solidFill>
                <a:srgbClr val="FF0000"/>
              </a:solidFill>
            </a:endParaRPr>
          </a:p>
        </p:txBody>
      </p:sp>
      <p:sp>
        <p:nvSpPr>
          <p:cNvPr id="40964" name="Rectangle 16"/>
          <p:cNvSpPr>
            <a:spLocks noGrp="1" noChangeArrowheads="1"/>
          </p:cNvSpPr>
          <p:nvPr>
            <p:ph type="body" sz="half" idx="1"/>
          </p:nvPr>
        </p:nvSpPr>
        <p:spPr>
          <a:xfrm>
            <a:off x="457200" y="1600200"/>
            <a:ext cx="8077200" cy="4525963"/>
          </a:xfrm>
        </p:spPr>
        <p:txBody>
          <a:bodyPr/>
          <a:lstStyle/>
          <a:p>
            <a:r>
              <a:rPr lang="en-US" altLang="en-US" sz="2600" dirty="0">
                <a:solidFill>
                  <a:srgbClr val="000000"/>
                </a:solidFill>
              </a:rPr>
              <a:t>Shifts in secondary cultural values of people’s views about</a:t>
            </a:r>
            <a:endParaRPr lang="en-US" altLang="en-US" sz="2600" dirty="0"/>
          </a:p>
          <a:p>
            <a:pPr lvl="1">
              <a:lnSpc>
                <a:spcPct val="90000"/>
              </a:lnSpc>
            </a:pPr>
            <a:r>
              <a:rPr lang="en-US" altLang="en-US" dirty="0"/>
              <a:t>Themselves</a:t>
            </a:r>
            <a:endParaRPr lang="en-US" altLang="en-US" dirty="0"/>
          </a:p>
          <a:p>
            <a:pPr lvl="1">
              <a:lnSpc>
                <a:spcPct val="90000"/>
              </a:lnSpc>
            </a:pPr>
            <a:r>
              <a:rPr lang="en-US" altLang="en-US" dirty="0"/>
              <a:t>Others</a:t>
            </a:r>
            <a:endParaRPr lang="en-US" altLang="en-US" dirty="0"/>
          </a:p>
          <a:p>
            <a:pPr lvl="1"/>
            <a:r>
              <a:rPr lang="en-US" altLang="en-US" dirty="0"/>
              <a:t>Organizations</a:t>
            </a:r>
            <a:endParaRPr lang="en-US" altLang="en-US" dirty="0"/>
          </a:p>
          <a:p>
            <a:pPr lvl="1"/>
            <a:r>
              <a:rPr lang="en-US" altLang="en-US" dirty="0"/>
              <a:t>Society</a:t>
            </a:r>
            <a:endParaRPr lang="en-US" altLang="en-US" dirty="0"/>
          </a:p>
          <a:p>
            <a:pPr lvl="1"/>
            <a:r>
              <a:rPr lang="en-US" altLang="en-US" dirty="0"/>
              <a:t>Nature</a:t>
            </a:r>
            <a:endParaRPr lang="en-US" altLang="en-US" dirty="0"/>
          </a:p>
          <a:p>
            <a:pPr lvl="1"/>
            <a:r>
              <a:rPr lang="en-US" altLang="en-US" dirty="0"/>
              <a:t>Universe</a:t>
            </a:r>
            <a:endParaRPr lang="en-US" altLang="en-US" dirty="0"/>
          </a:p>
          <a:p>
            <a:pPr lvl="1"/>
            <a:r>
              <a:rPr lang="en-US" dirty="0"/>
              <a:t>人们对关于文化的看法的次要文化价值观的转变</a:t>
            </a:r>
            <a:endParaRPr lang="en-US" dirty="0"/>
          </a:p>
          <a:p>
            <a:pPr lvl="1"/>
            <a:r>
              <a:rPr lang="en-US" dirty="0"/>
              <a:t>他们自己</a:t>
            </a:r>
            <a:endParaRPr lang="en-US" dirty="0"/>
          </a:p>
          <a:p>
            <a:pPr lvl="1"/>
            <a:r>
              <a:rPr lang="en-US" dirty="0"/>
              <a:t>其他</a:t>
            </a:r>
            <a:endParaRPr lang="en-US" dirty="0"/>
          </a:p>
          <a:p>
            <a:pPr lvl="1"/>
            <a:r>
              <a:rPr lang="en-US" dirty="0"/>
              <a:t>组织</a:t>
            </a:r>
            <a:endParaRPr lang="en-US" dirty="0"/>
          </a:p>
          <a:p>
            <a:pPr lvl="1"/>
            <a:r>
              <a:rPr lang="en-US" dirty="0"/>
              <a:t>社会</a:t>
            </a:r>
            <a:endParaRPr lang="en-US" dirty="0"/>
          </a:p>
          <a:p>
            <a:pPr lvl="1"/>
            <a:r>
              <a:rPr lang="en-US" dirty="0"/>
              <a:t>自然</a:t>
            </a:r>
            <a:endParaRPr lang="en-US" dirty="0"/>
          </a:p>
          <a:p>
            <a:pPr lvl="1"/>
            <a:r>
              <a:rPr lang="en-US" dirty="0"/>
              <a:t>宇宙</a:t>
            </a:r>
            <a:endParaRPr lang="en-US" dirty="0"/>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title"/>
          </p:nvPr>
        </p:nvSpPr>
        <p:spPr/>
        <p:txBody>
          <a:bodyPr/>
          <a:lstStyle/>
          <a:p>
            <a:r>
              <a:rPr lang="en-US">
                <a:solidFill>
                  <a:srgbClr val="FF0000"/>
                </a:solidFill>
              </a:rPr>
              <a:t>Responding to the </a:t>
            </a:r>
            <a:br>
              <a:rPr lang="en-US">
                <a:solidFill>
                  <a:srgbClr val="FF0000"/>
                </a:solidFill>
              </a:rPr>
            </a:br>
            <a:r>
              <a:rPr lang="en-US">
                <a:solidFill>
                  <a:srgbClr val="FF0000"/>
                </a:solidFill>
              </a:rPr>
              <a:t>Marketing Environment</a:t>
            </a:r>
            <a:endParaRPr lang="en-US">
              <a:solidFill>
                <a:srgbClr val="FF0000"/>
              </a:solidFill>
            </a:endParaRPr>
          </a:p>
        </p:txBody>
      </p:sp>
      <p:sp>
        <p:nvSpPr>
          <p:cNvPr id="41987" name="Rectangle 6"/>
          <p:cNvSpPr>
            <a:spLocks noGrp="1" noChangeArrowheads="1"/>
          </p:cNvSpPr>
          <p:nvPr>
            <p:ph type="body" idx="1"/>
          </p:nvPr>
        </p:nvSpPr>
        <p:spPr/>
        <p:txBody>
          <a:bodyPr/>
          <a:lstStyle/>
          <a:p>
            <a:r>
              <a:rPr lang="en-US" altLang="en-US" sz="2600" u="sng" dirty="0"/>
              <a:t>Reactive firms </a:t>
            </a:r>
            <a:r>
              <a:rPr lang="en-US" altLang="en-US" sz="2600" dirty="0">
                <a:highlight>
                  <a:srgbClr val="FFFF00"/>
                </a:highlight>
              </a:rPr>
              <a:t>passively accept</a:t>
            </a:r>
            <a:r>
              <a:rPr lang="en-US" altLang="en-US" sz="2600" dirty="0"/>
              <a:t> the marketing environment and do not try to change it.</a:t>
            </a:r>
            <a:endParaRPr lang="en-US" altLang="en-US" sz="2600" dirty="0"/>
          </a:p>
          <a:p>
            <a:r>
              <a:rPr lang="en-US" altLang="en-US" sz="2600" u="sng" dirty="0"/>
              <a:t>Proactive firms </a:t>
            </a:r>
            <a:r>
              <a:rPr lang="en-US" altLang="en-US" sz="2600" dirty="0"/>
              <a:t>develop strategies to </a:t>
            </a:r>
            <a:r>
              <a:rPr lang="en-US" altLang="en-US" sz="2600" dirty="0">
                <a:highlight>
                  <a:srgbClr val="FFFF00"/>
                </a:highlight>
              </a:rPr>
              <a:t>change the environment.</a:t>
            </a:r>
            <a:endParaRPr lang="en-US" altLang="en-US" sz="2600" dirty="0">
              <a:solidFill>
                <a:srgbClr val="000000"/>
              </a:solidFill>
              <a:highlight>
                <a:srgbClr val="FFFF00"/>
              </a:highlight>
            </a:endParaRPr>
          </a:p>
          <a:p>
            <a:pPr lvl="1"/>
            <a:r>
              <a:rPr lang="en-US" altLang="en-US" sz="2400" dirty="0"/>
              <a:t>They take aggressive actions to affect the publics and forces in their marketing environment.</a:t>
            </a:r>
            <a:endParaRPr lang="en-US" altLang="en-US" sz="2400" dirty="0"/>
          </a:p>
          <a:p>
            <a:pPr lvl="1"/>
            <a:r>
              <a:rPr lang="en-US" altLang="en-US" sz="2400" dirty="0"/>
              <a:t>被动式公司被动地接受营销环境，而不是试图改变它。</a:t>
            </a:r>
            <a:endParaRPr lang="en-US" altLang="en-US" sz="2400" dirty="0"/>
          </a:p>
          <a:p>
            <a:pPr lvl="1"/>
            <a:r>
              <a:rPr lang="en-US" altLang="en-US" sz="2400" dirty="0"/>
              <a:t>积极主动的公司制定战略来改变环境。</a:t>
            </a:r>
            <a:endParaRPr lang="en-US" altLang="en-US" sz="2400" dirty="0"/>
          </a:p>
          <a:p>
            <a:pPr lvl="1"/>
            <a:r>
              <a:rPr lang="en-US" altLang="en-US" sz="2400" dirty="0"/>
              <a:t>他们采取积极的行动来影响营销环境中的公众和力量。</a:t>
            </a:r>
            <a:endParaRPr lang="en-US" altLang="en-US" sz="2400" dirty="0"/>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81000" y="-457517"/>
            <a:ext cx="8229600" cy="663575"/>
          </a:xfrm>
        </p:spPr>
        <p:txBody>
          <a:bodyPr/>
          <a:lstStyle/>
          <a:p>
            <a:r>
              <a:rPr lang="en-US" sz="4000">
                <a:solidFill>
                  <a:srgbClr val="FF0000"/>
                </a:solidFill>
              </a:rPr>
              <a:t>SWOT Analysis</a:t>
            </a:r>
            <a:endParaRPr lang="en-US" sz="4000">
              <a:solidFill>
                <a:srgbClr val="FF0000"/>
              </a:solidFill>
            </a:endParaRPr>
          </a:p>
        </p:txBody>
      </p:sp>
      <p:sp>
        <p:nvSpPr>
          <p:cNvPr id="60419" name="Rectangle 3"/>
          <p:cNvSpPr>
            <a:spLocks noGrp="1" noChangeArrowheads="1"/>
          </p:cNvSpPr>
          <p:nvPr>
            <p:ph type="body" idx="1"/>
          </p:nvPr>
        </p:nvSpPr>
        <p:spPr>
          <a:xfrm>
            <a:off x="457200" y="152400"/>
            <a:ext cx="8229600" cy="4525963"/>
          </a:xfrm>
        </p:spPr>
        <p:txBody>
          <a:bodyPr/>
          <a:lstStyle/>
          <a:p>
            <a:r>
              <a:rPr lang="en-US"/>
              <a:t>Internal factors (microenvironment) identify Strength and Weakness</a:t>
            </a:r>
            <a:endParaRPr lang="en-US"/>
          </a:p>
          <a:p>
            <a:r>
              <a:rPr lang="en-US"/>
              <a:t>External factors (macroenvironment) identify Opportunities and Threats</a:t>
            </a:r>
            <a:endParaRPr lang="en-US"/>
          </a:p>
          <a:p>
            <a:r>
              <a:rPr lang="en-US"/>
              <a:t>Together, they form the raw material of the SWOT analysis.</a:t>
            </a:r>
            <a:endParaRPr lang="en-US"/>
          </a:p>
          <a:p>
            <a:r>
              <a:rPr lang="en-US"/>
              <a:t>内部因素（微环境）确定强弱</a:t>
            </a:r>
            <a:endParaRPr lang="en-US"/>
          </a:p>
          <a:p>
            <a:r>
              <a:rPr lang="en-US"/>
              <a:t>外部因素（宏观环境）识别机会和威胁</a:t>
            </a:r>
            <a:endParaRPr lang="en-US"/>
          </a:p>
          <a:p>
            <a:r>
              <a:rPr lang="en-US"/>
              <a:t>它们共同构成了 SWOT 分析的原材料。</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62000" y="1524000"/>
            <a:ext cx="7924800" cy="464667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idx="4294967295"/>
          </p:nvPr>
        </p:nvSpPr>
        <p:spPr/>
        <p:txBody>
          <a:bodyPr/>
          <a:lstStyle/>
          <a:p>
            <a:r>
              <a:rPr lang="en-US" sz="3200" dirty="0">
                <a:solidFill>
                  <a:srgbClr val="C00000"/>
                </a:solidFill>
              </a:rPr>
              <a:t>Marketing Strategy and the Marketing Mix</a:t>
            </a:r>
            <a:endParaRPr lang="en-US" sz="3200" dirty="0">
              <a:solidFill>
                <a:srgbClr val="C00000"/>
              </a:solidFill>
            </a:endParaRPr>
          </a:p>
        </p:txBody>
      </p:sp>
      <p:pic>
        <p:nvPicPr>
          <p:cNvPr id="4" name="Picture 3" descr="The figure is presented as three concentric circular bands around a core.&#10;Core: Customer value and relationships&#10;First band: Targeting; differentiation; positioning; segmentation; connected by arrows in a clockwise direction&#10;Second band: &#10;• Product: covering segmentation and targeting&#10;• Price: covering targeting and differentiation&#10;• Promotion: covering differentiation and positioning&#10;• Place: covering positioning and segmentation&#10;Third band:&#10;• Marketing planning: placed between product and price&#10;• Marketing implementation: placed between price and promotion&#10;• Marketing control: placed between promotion and place&#10;• Marketing analysis: placed between place and product&#10;These four elements are connected by arrows in a clockwise direction.&#10;The circle is placed within a square frame with its four corners labelled as follows:&#10;• Top left: Marketing intermediaries&#10;• Top right: Competitors&#10;• Bottom right: Publics&#10;• Bottom left: suppliers&#10;A text box pointing toward the core reads: At its core, marketing is all about creating customer value and profitable customer relationships.&#10;A text box pointing toward the first and third bands reads: Marketing strategy involves two key questions: Which customers will we serve (segmentation and targeting)? And How will we create value for them (differentiation and positioning)? Then the company designs a marketing program—the four Ps—that delivers the intended value to targeted customers.&#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500" y="1600200"/>
            <a:ext cx="8763000" cy="4466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14400" y="533400"/>
            <a:ext cx="8229600" cy="685800"/>
          </a:xfrm>
        </p:spPr>
        <p:txBody>
          <a:bodyPr/>
          <a:lstStyle/>
          <a:p>
            <a:r>
              <a:rPr lang="en-US" sz="3600">
                <a:solidFill>
                  <a:srgbClr val="FF0000"/>
                </a:solidFill>
              </a:rPr>
              <a:t>Macroenvironment</a:t>
            </a:r>
            <a:br>
              <a:rPr lang="en-US" sz="4000">
                <a:solidFill>
                  <a:srgbClr val="FF0000"/>
                </a:solidFill>
              </a:rPr>
            </a:br>
            <a:r>
              <a:rPr lang="en-US" sz="3200">
                <a:solidFill>
                  <a:srgbClr val="FF0000"/>
                </a:solidFill>
              </a:rPr>
              <a:t>Analyze Environment - Step 1</a:t>
            </a:r>
            <a:endParaRPr lang="en-US" sz="3200">
              <a:solidFill>
                <a:srgbClr val="FF0000"/>
              </a:solidFill>
            </a:endParaRPr>
          </a:p>
        </p:txBody>
      </p:sp>
      <p:sp>
        <p:nvSpPr>
          <p:cNvPr id="61443" name="Rectangle 3"/>
          <p:cNvSpPr>
            <a:spLocks noGrp="1" noChangeArrowheads="1"/>
          </p:cNvSpPr>
          <p:nvPr>
            <p:ph type="body" idx="1"/>
          </p:nvPr>
        </p:nvSpPr>
        <p:spPr/>
        <p:txBody>
          <a:bodyPr/>
          <a:lstStyle/>
          <a:p>
            <a:pPr>
              <a:lnSpc>
                <a:spcPct val="80000"/>
              </a:lnSpc>
              <a:buFontTx/>
              <a:buNone/>
            </a:pPr>
            <a:r>
              <a:rPr lang="en-US" sz="2400"/>
              <a:t>1) List “relevant” environment factors</a:t>
            </a:r>
            <a:endParaRPr lang="en-US" sz="2400"/>
          </a:p>
          <a:p>
            <a:pPr lvl="1">
              <a:lnSpc>
                <a:spcPct val="80000"/>
              </a:lnSpc>
            </a:pPr>
            <a:r>
              <a:rPr lang="en-US" sz="2000"/>
              <a:t>Internal factors (Controllable)</a:t>
            </a:r>
            <a:endParaRPr lang="en-US" sz="2000"/>
          </a:p>
          <a:p>
            <a:pPr lvl="2">
              <a:lnSpc>
                <a:spcPct val="80000"/>
              </a:lnSpc>
            </a:pPr>
            <a:r>
              <a:rPr lang="en-US" sz="1800"/>
              <a:t>Financial resources</a:t>
            </a:r>
            <a:endParaRPr lang="en-US" sz="1800"/>
          </a:p>
          <a:p>
            <a:pPr lvl="2">
              <a:lnSpc>
                <a:spcPct val="80000"/>
              </a:lnSpc>
            </a:pPr>
            <a:r>
              <a:rPr lang="en-US" sz="1800"/>
              <a:t>Technological expertise (R&amp;D, patent &amp; MIS, etc.)</a:t>
            </a:r>
            <a:endParaRPr lang="en-US" sz="1800"/>
          </a:p>
          <a:p>
            <a:pPr lvl="2">
              <a:lnSpc>
                <a:spcPct val="80000"/>
              </a:lnSpc>
            </a:pPr>
            <a:r>
              <a:rPr lang="en-US" sz="1800"/>
              <a:t>Cost Structure</a:t>
            </a:r>
            <a:endParaRPr lang="en-US" sz="1800"/>
          </a:p>
          <a:p>
            <a:pPr lvl="2">
              <a:lnSpc>
                <a:spcPct val="80000"/>
              </a:lnSpc>
            </a:pPr>
            <a:r>
              <a:rPr lang="en-US" sz="1800"/>
              <a:t>Relationship with suppliers</a:t>
            </a:r>
            <a:endParaRPr lang="en-US" sz="1800"/>
          </a:p>
          <a:p>
            <a:pPr lvl="2">
              <a:lnSpc>
                <a:spcPct val="80000"/>
              </a:lnSpc>
            </a:pPr>
            <a:r>
              <a:rPr lang="en-US" sz="1800"/>
              <a:t>Relationship with customers</a:t>
            </a:r>
            <a:endParaRPr lang="en-US" sz="1800"/>
          </a:p>
          <a:p>
            <a:pPr lvl="2">
              <a:lnSpc>
                <a:spcPct val="80000"/>
              </a:lnSpc>
            </a:pPr>
            <a:r>
              <a:rPr lang="en-US" sz="1800"/>
              <a:t>Human resources</a:t>
            </a:r>
            <a:endParaRPr lang="en-US" sz="1800"/>
          </a:p>
          <a:p>
            <a:pPr lvl="2">
              <a:lnSpc>
                <a:spcPct val="80000"/>
              </a:lnSpc>
            </a:pPr>
            <a:endParaRPr lang="en-US" sz="1800"/>
          </a:p>
          <a:p>
            <a:pPr lvl="1">
              <a:lnSpc>
                <a:spcPct val="80000"/>
              </a:lnSpc>
            </a:pPr>
            <a:r>
              <a:rPr lang="en-US" sz="2000"/>
              <a:t>External factors (Uncontrollable?)</a:t>
            </a:r>
            <a:endParaRPr lang="en-US" sz="2000"/>
          </a:p>
          <a:p>
            <a:pPr lvl="2">
              <a:lnSpc>
                <a:spcPct val="80000"/>
              </a:lnSpc>
            </a:pPr>
            <a:r>
              <a:rPr lang="en-US" sz="1800"/>
              <a:t>Competition</a:t>
            </a:r>
            <a:endParaRPr lang="en-US" sz="1800"/>
          </a:p>
          <a:p>
            <a:pPr lvl="2">
              <a:lnSpc>
                <a:spcPct val="80000"/>
              </a:lnSpc>
            </a:pPr>
            <a:r>
              <a:rPr lang="en-US" sz="1800"/>
              <a:t>Political/Regulatory</a:t>
            </a:r>
            <a:endParaRPr lang="en-US" sz="1800"/>
          </a:p>
          <a:p>
            <a:pPr lvl="2">
              <a:lnSpc>
                <a:spcPct val="80000"/>
              </a:lnSpc>
            </a:pPr>
            <a:r>
              <a:rPr lang="en-US" sz="1800"/>
              <a:t>Economic</a:t>
            </a:r>
            <a:endParaRPr lang="en-US" sz="1800"/>
          </a:p>
          <a:p>
            <a:pPr lvl="2">
              <a:lnSpc>
                <a:spcPct val="80000"/>
              </a:lnSpc>
            </a:pPr>
            <a:r>
              <a:rPr lang="en-US" sz="1800"/>
              <a:t>Social/Cultural</a:t>
            </a:r>
            <a:endParaRPr lang="en-US" sz="1800"/>
          </a:p>
          <a:p>
            <a:pPr lvl="2">
              <a:lnSpc>
                <a:spcPct val="80000"/>
              </a:lnSpc>
            </a:pPr>
            <a:r>
              <a:rPr lang="en-US" sz="1800"/>
              <a:t>Technological</a:t>
            </a:r>
            <a:endParaRPr lang="en-US" sz="1800"/>
          </a:p>
          <a:p>
            <a:pPr lvl="2">
              <a:lnSpc>
                <a:spcPct val="80000"/>
              </a:lnSpc>
            </a:pPr>
            <a:r>
              <a:rPr lang="en-US" sz="1800"/>
              <a:t>列出“相关”环境因素</a:t>
            </a:r>
            <a:endParaRPr lang="en-US" sz="1800"/>
          </a:p>
          <a:p>
            <a:pPr lvl="2">
              <a:lnSpc>
                <a:spcPct val="80000"/>
              </a:lnSpc>
            </a:pPr>
            <a:r>
              <a:rPr lang="en-US" sz="1800"/>
              <a:t>内部因素（可控）</a:t>
            </a:r>
            <a:endParaRPr lang="en-US" sz="1800"/>
          </a:p>
          <a:p>
            <a:pPr lvl="2">
              <a:lnSpc>
                <a:spcPct val="80000"/>
              </a:lnSpc>
            </a:pPr>
            <a:r>
              <a:rPr lang="en-US" sz="1800"/>
              <a:t>金融资源</a:t>
            </a:r>
            <a:endParaRPr lang="en-US" sz="1800"/>
          </a:p>
          <a:p>
            <a:pPr lvl="2">
              <a:lnSpc>
                <a:spcPct val="80000"/>
              </a:lnSpc>
            </a:pPr>
            <a:r>
              <a:rPr lang="en-US" sz="1800"/>
              <a:t>技术专长（研发、专利和管理信息系统等）</a:t>
            </a:r>
            <a:endParaRPr lang="en-US" sz="1800"/>
          </a:p>
          <a:p>
            <a:pPr lvl="2">
              <a:lnSpc>
                <a:spcPct val="80000"/>
              </a:lnSpc>
            </a:pPr>
            <a:r>
              <a:rPr lang="en-US" sz="1800"/>
              <a:t>成本结构</a:t>
            </a:r>
            <a:endParaRPr lang="en-US" sz="1800"/>
          </a:p>
          <a:p>
            <a:pPr lvl="2">
              <a:lnSpc>
                <a:spcPct val="80000"/>
              </a:lnSpc>
            </a:pPr>
            <a:r>
              <a:rPr lang="en-US" sz="1800"/>
              <a:t>与供应商的关系</a:t>
            </a:r>
            <a:endParaRPr lang="en-US" sz="1800"/>
          </a:p>
          <a:p>
            <a:pPr lvl="2">
              <a:lnSpc>
                <a:spcPct val="80000"/>
              </a:lnSpc>
            </a:pPr>
            <a:r>
              <a:rPr lang="en-US" sz="1800"/>
              <a:t>与客户的关系</a:t>
            </a:r>
            <a:endParaRPr lang="en-US" sz="1800"/>
          </a:p>
          <a:p>
            <a:pPr lvl="2">
              <a:lnSpc>
                <a:spcPct val="80000"/>
              </a:lnSpc>
            </a:pPr>
            <a:r>
              <a:rPr lang="en-US" sz="1800"/>
              <a:t>人力资源</a:t>
            </a:r>
            <a:endParaRPr lang="en-US" sz="1800"/>
          </a:p>
          <a:p>
            <a:pPr lvl="2">
              <a:lnSpc>
                <a:spcPct val="80000"/>
              </a:lnSpc>
            </a:pPr>
            <a:endParaRPr lang="en-US" sz="1800"/>
          </a:p>
          <a:p>
            <a:pPr lvl="2">
              <a:lnSpc>
                <a:spcPct val="80000"/>
              </a:lnSpc>
            </a:pPr>
            <a:r>
              <a:rPr lang="en-US" sz="1800"/>
              <a:t>外部因素（不可控？）</a:t>
            </a:r>
            <a:endParaRPr lang="en-US" sz="1800"/>
          </a:p>
          <a:p>
            <a:pPr lvl="2">
              <a:lnSpc>
                <a:spcPct val="80000"/>
              </a:lnSpc>
            </a:pPr>
            <a:r>
              <a:rPr lang="en-US" sz="1800"/>
              <a:t>竞赛</a:t>
            </a:r>
            <a:endParaRPr lang="en-US" sz="1800"/>
          </a:p>
          <a:p>
            <a:pPr lvl="2">
              <a:lnSpc>
                <a:spcPct val="80000"/>
              </a:lnSpc>
            </a:pPr>
            <a:r>
              <a:rPr lang="en-US" sz="1800"/>
              <a:t>政治/监管</a:t>
            </a:r>
            <a:endParaRPr lang="en-US" sz="1800"/>
          </a:p>
          <a:p>
            <a:pPr lvl="2">
              <a:lnSpc>
                <a:spcPct val="80000"/>
              </a:lnSpc>
            </a:pPr>
            <a:r>
              <a:rPr lang="en-US" sz="1800"/>
              <a:t>经济的</a:t>
            </a:r>
            <a:endParaRPr lang="en-US" sz="1800"/>
          </a:p>
          <a:p>
            <a:pPr lvl="2">
              <a:lnSpc>
                <a:spcPct val="80000"/>
              </a:lnSpc>
            </a:pPr>
            <a:r>
              <a:rPr lang="en-US" sz="1800"/>
              <a:t>社会/文化</a:t>
            </a:r>
            <a:endParaRPr lang="en-US" sz="1800"/>
          </a:p>
          <a:p>
            <a:pPr lvl="2">
              <a:lnSpc>
                <a:spcPct val="80000"/>
              </a:lnSpc>
            </a:pPr>
            <a:r>
              <a:rPr lang="en-US" sz="1800"/>
              <a:t>技术</a:t>
            </a:r>
            <a:endParaRPr lang="en-US"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685800"/>
            <a:ext cx="8229600" cy="615950"/>
          </a:xfrm>
        </p:spPr>
        <p:txBody>
          <a:bodyPr/>
          <a:lstStyle/>
          <a:p>
            <a:r>
              <a:rPr lang="en-US" sz="3600">
                <a:solidFill>
                  <a:srgbClr val="FF0000"/>
                </a:solidFill>
              </a:rPr>
              <a:t>Macroenvironment</a:t>
            </a:r>
            <a:br>
              <a:rPr lang="en-US" sz="4000">
                <a:solidFill>
                  <a:srgbClr val="FF0000"/>
                </a:solidFill>
              </a:rPr>
            </a:br>
            <a:r>
              <a:rPr lang="en-US" sz="3200">
                <a:solidFill>
                  <a:srgbClr val="FF0000"/>
                </a:solidFill>
              </a:rPr>
              <a:t>Analyze Environment - Step 2</a:t>
            </a:r>
            <a:endParaRPr lang="en-US" sz="3200">
              <a:solidFill>
                <a:srgbClr val="FF0000"/>
              </a:solidFill>
            </a:endParaRPr>
          </a:p>
        </p:txBody>
      </p:sp>
      <p:sp>
        <p:nvSpPr>
          <p:cNvPr id="204803" name="Rectangle 3"/>
          <p:cNvSpPr>
            <a:spLocks noGrp="1" noChangeArrowheads="1"/>
          </p:cNvSpPr>
          <p:nvPr>
            <p:ph type="body" idx="1"/>
          </p:nvPr>
        </p:nvSpPr>
        <p:spPr>
          <a:xfrm>
            <a:off x="487363" y="1814513"/>
            <a:ext cx="8299450" cy="4041775"/>
          </a:xfrm>
        </p:spPr>
        <p:txBody>
          <a:bodyPr/>
          <a:lstStyle/>
          <a:p>
            <a:pPr>
              <a:buFontTx/>
              <a:buNone/>
            </a:pPr>
            <a:r>
              <a:rPr lang="en-US" sz="2400"/>
              <a:t>2)</a:t>
            </a:r>
            <a:r>
              <a:rPr lang="en-US"/>
              <a:t> </a:t>
            </a:r>
            <a:r>
              <a:rPr lang="en-US" sz="2400"/>
              <a:t>Evaluate the impact of each relevant factor</a:t>
            </a:r>
            <a:endParaRPr lang="en-US" sz="2400"/>
          </a:p>
          <a:p>
            <a:pPr lvl="1"/>
            <a:r>
              <a:rPr lang="en-US" sz="2400"/>
              <a:t>Internal factors are usually evaluated against both existing and potential competitive rivals</a:t>
            </a:r>
            <a:endParaRPr lang="en-US" sz="2400"/>
          </a:p>
          <a:p>
            <a:pPr lvl="1"/>
            <a:r>
              <a:rPr lang="en-US" sz="2400"/>
              <a:t>Positive factors (Strengths)</a:t>
            </a:r>
            <a:endParaRPr lang="en-US" sz="2400"/>
          </a:p>
          <a:p>
            <a:pPr lvl="2"/>
            <a:r>
              <a:rPr lang="en-US"/>
              <a:t>What are our competitive advantages?  What distinct competencies do we have?</a:t>
            </a:r>
            <a:endParaRPr lang="en-US"/>
          </a:p>
          <a:p>
            <a:pPr lvl="1"/>
            <a:r>
              <a:rPr lang="en-US" sz="2400"/>
              <a:t>Negative factors (Weaknesses)</a:t>
            </a:r>
            <a:endParaRPr lang="en-US" sz="2400"/>
          </a:p>
          <a:p>
            <a:pPr lvl="2"/>
            <a:r>
              <a:rPr lang="en-US"/>
              <a:t>In what areas are we vulnerable?  Do we understand our resource limitations?</a:t>
            </a:r>
            <a:endParaRPr lang="en-US"/>
          </a:p>
          <a:p>
            <a:pPr lvl="2"/>
            <a:r>
              <a:rPr lang="en-US"/>
              <a:t>评估每个相关因素的影响</a:t>
            </a:r>
            <a:endParaRPr lang="en-US"/>
          </a:p>
          <a:p>
            <a:pPr lvl="2"/>
            <a:r>
              <a:rPr lang="en-US"/>
              <a:t>内部因素通常根据现有和潜在的竞争竞争对手进行评估</a:t>
            </a:r>
            <a:endParaRPr lang="en-US"/>
          </a:p>
          <a:p>
            <a:pPr lvl="2"/>
            <a:r>
              <a:rPr lang="en-US"/>
              <a:t>积极因素（优势）</a:t>
            </a:r>
            <a:endParaRPr lang="en-US"/>
          </a:p>
          <a:p>
            <a:pPr lvl="2"/>
            <a:r>
              <a:rPr lang="en-US"/>
              <a:t>我们的竞争优势是什么？我们有哪些独特的能力？</a:t>
            </a:r>
            <a:endParaRPr lang="en-US"/>
          </a:p>
          <a:p>
            <a:pPr lvl="2"/>
            <a:r>
              <a:rPr lang="en-US"/>
              <a:t>负面因素（弱点）</a:t>
            </a:r>
            <a:endParaRPr lang="en-US"/>
          </a:p>
          <a:p>
            <a:pPr lvl="2"/>
            <a:r>
              <a:rPr lang="en-US"/>
              <a:t>我们在哪些领域容易受到攻击？我们了解我们的资源限制吗？</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fade">
                                      <p:cBhvr>
                                        <p:cTn id="7" dur="2000"/>
                                        <p:tgtEl>
                                          <p:spTgt spid="204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fade">
                                      <p:cBhvr>
                                        <p:cTn id="12" dur="2000"/>
                                        <p:tgtEl>
                                          <p:spTgt spid="204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fade">
                                      <p:cBhvr>
                                        <p:cTn id="17" dur="2000"/>
                                        <p:tgtEl>
                                          <p:spTgt spid="204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803">
                                            <p:txEl>
                                              <p:pRg st="4" end="4"/>
                                            </p:txEl>
                                          </p:spTgt>
                                        </p:tgtEl>
                                        <p:attrNameLst>
                                          <p:attrName>style.visibility</p:attrName>
                                        </p:attrNameLst>
                                      </p:cBhvr>
                                      <p:to>
                                        <p:strVal val="visible"/>
                                      </p:to>
                                    </p:set>
                                    <p:animEffect transition="in" filter="fade">
                                      <p:cBhvr>
                                        <p:cTn id="22" dur="2000"/>
                                        <p:tgtEl>
                                          <p:spTgt spid="2048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4803">
                                            <p:txEl>
                                              <p:pRg st="3" end="3"/>
                                            </p:txEl>
                                          </p:spTgt>
                                        </p:tgtEl>
                                        <p:attrNameLst>
                                          <p:attrName>style.visibility</p:attrName>
                                        </p:attrNameLst>
                                      </p:cBhvr>
                                      <p:to>
                                        <p:strVal val="visible"/>
                                      </p:to>
                                    </p:set>
                                    <p:animEffect transition="in" filter="fade">
                                      <p:cBhvr>
                                        <p:cTn id="27" dur="2000"/>
                                        <p:tgtEl>
                                          <p:spTgt spid="20480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fade">
                                      <p:cBhvr>
                                        <p:cTn id="32" dur="2000"/>
                                        <p:tgtEl>
                                          <p:spTgt spid="2048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Effect transition="in" filter="fade">
                                      <p:cBhvr>
                                        <p:cTn id="37" dur="2000"/>
                                        <p:tgtEl>
                                          <p:spTgt spid="2048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4803">
                                            <p:txEl>
                                              <p:pRg st="7" end="7"/>
                                            </p:txEl>
                                          </p:spTgt>
                                        </p:tgtEl>
                                        <p:attrNameLst>
                                          <p:attrName>style.visibility</p:attrName>
                                        </p:attrNameLst>
                                      </p:cBhvr>
                                      <p:to>
                                        <p:strVal val="visible"/>
                                      </p:to>
                                    </p:set>
                                    <p:animEffect transition="in" filter="fade">
                                      <p:cBhvr>
                                        <p:cTn id="42" dur="2000"/>
                                        <p:tgtEl>
                                          <p:spTgt spid="2048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4803">
                                            <p:txEl>
                                              <p:pRg st="8" end="8"/>
                                            </p:txEl>
                                          </p:spTgt>
                                        </p:tgtEl>
                                        <p:attrNameLst>
                                          <p:attrName>style.visibility</p:attrName>
                                        </p:attrNameLst>
                                      </p:cBhvr>
                                      <p:to>
                                        <p:strVal val="visible"/>
                                      </p:to>
                                    </p:set>
                                    <p:animEffect transition="in" filter="fade">
                                      <p:cBhvr>
                                        <p:cTn id="47" dur="2000"/>
                                        <p:tgtEl>
                                          <p:spTgt spid="2048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4803">
                                            <p:txEl>
                                              <p:pRg st="9" end="9"/>
                                            </p:txEl>
                                          </p:spTgt>
                                        </p:tgtEl>
                                        <p:attrNameLst>
                                          <p:attrName>style.visibility</p:attrName>
                                        </p:attrNameLst>
                                      </p:cBhvr>
                                      <p:to>
                                        <p:strVal val="visible"/>
                                      </p:to>
                                    </p:set>
                                    <p:animEffect transition="in" filter="fade">
                                      <p:cBhvr>
                                        <p:cTn id="52" dur="2000"/>
                                        <p:tgtEl>
                                          <p:spTgt spid="2048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4803">
                                            <p:txEl>
                                              <p:pRg st="10" end="10"/>
                                            </p:txEl>
                                          </p:spTgt>
                                        </p:tgtEl>
                                        <p:attrNameLst>
                                          <p:attrName>style.visibility</p:attrName>
                                        </p:attrNameLst>
                                      </p:cBhvr>
                                      <p:to>
                                        <p:strVal val="visible"/>
                                      </p:to>
                                    </p:set>
                                    <p:animEffect transition="in" filter="fade">
                                      <p:cBhvr>
                                        <p:cTn id="57" dur="2000"/>
                                        <p:tgtEl>
                                          <p:spTgt spid="20480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4803">
                                            <p:txEl>
                                              <p:pRg st="11" end="11"/>
                                            </p:txEl>
                                          </p:spTgt>
                                        </p:tgtEl>
                                        <p:attrNameLst>
                                          <p:attrName>style.visibility</p:attrName>
                                        </p:attrNameLst>
                                      </p:cBhvr>
                                      <p:to>
                                        <p:strVal val="visible"/>
                                      </p:to>
                                    </p:set>
                                    <p:animEffect transition="in" filter="fade">
                                      <p:cBhvr>
                                        <p:cTn id="62" dur="2000"/>
                                        <p:tgtEl>
                                          <p:spTgt spid="2048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3600">
                <a:solidFill>
                  <a:srgbClr val="FF0000"/>
                </a:solidFill>
              </a:rPr>
              <a:t>Macroenvironment</a:t>
            </a:r>
            <a:br>
              <a:rPr lang="en-US" sz="3600">
                <a:solidFill>
                  <a:srgbClr val="FF0000"/>
                </a:solidFill>
              </a:rPr>
            </a:br>
            <a:r>
              <a:rPr lang="en-US" sz="3200">
                <a:solidFill>
                  <a:srgbClr val="FF0000"/>
                </a:solidFill>
              </a:rPr>
              <a:t>Analyze Environment - Step2 (cont.)</a:t>
            </a:r>
            <a:endParaRPr lang="en-US" sz="3200">
              <a:solidFill>
                <a:srgbClr val="FF0000"/>
              </a:solidFill>
            </a:endParaRPr>
          </a:p>
        </p:txBody>
      </p:sp>
      <p:sp>
        <p:nvSpPr>
          <p:cNvPr id="3" name="Content Placeholder 2"/>
          <p:cNvSpPr>
            <a:spLocks noGrp="1"/>
          </p:cNvSpPr>
          <p:nvPr>
            <p:ph idx="1"/>
          </p:nvPr>
        </p:nvSpPr>
        <p:spPr/>
        <p:txBody>
          <a:bodyPr/>
          <a:lstStyle/>
          <a:p>
            <a:pPr>
              <a:buFontTx/>
              <a:buNone/>
            </a:pPr>
            <a:r>
              <a:rPr lang="en-US" sz="2400"/>
              <a:t>2) Evaluate the impact of each relevant factor (cont.)</a:t>
            </a:r>
            <a:endParaRPr lang="en-US" sz="2400"/>
          </a:p>
          <a:p>
            <a:pPr lvl="1"/>
            <a:r>
              <a:rPr lang="en-US" sz="2400"/>
              <a:t>External factors are evaluated with respect to the positive and negative factors just identified</a:t>
            </a:r>
            <a:endParaRPr lang="en-US" sz="2400"/>
          </a:p>
          <a:p>
            <a:pPr lvl="1"/>
            <a:r>
              <a:rPr lang="en-US" sz="2400"/>
              <a:t>Positive factors (Opportunities)</a:t>
            </a:r>
            <a:endParaRPr lang="en-US" sz="2400"/>
          </a:p>
          <a:p>
            <a:pPr lvl="2"/>
            <a:r>
              <a:rPr lang="en-US"/>
              <a:t>What might we do?  What do we do best?  What must we do to take advantage?</a:t>
            </a:r>
            <a:endParaRPr lang="en-US"/>
          </a:p>
          <a:p>
            <a:pPr lvl="1"/>
            <a:r>
              <a:rPr lang="en-US" sz="2400"/>
              <a:t>Negative factors (Threats)</a:t>
            </a:r>
            <a:endParaRPr lang="en-US" sz="2400"/>
          </a:p>
          <a:p>
            <a:pPr lvl="2"/>
            <a:r>
              <a:rPr lang="en-US"/>
              <a:t>What are the potential risks?  Will we lose our competitive advantage?  Are there any obstacles?  What are the possible constraints?</a:t>
            </a:r>
            <a:endParaRPr lang="en-US"/>
          </a:p>
          <a:p>
            <a:pPr lvl="2"/>
            <a:r>
              <a:rPr lang="en-US"/>
              <a:t>评估每个相关因素的影响（续）</a:t>
            </a:r>
            <a:endParaRPr lang="en-US"/>
          </a:p>
          <a:p>
            <a:pPr lvl="2"/>
            <a:r>
              <a:rPr lang="en-US"/>
              <a:t>外部因素针对刚刚确定的正面和负面因素进行评估</a:t>
            </a:r>
            <a:endParaRPr lang="en-US"/>
          </a:p>
          <a:p>
            <a:pPr lvl="2"/>
            <a:r>
              <a:rPr lang="en-US"/>
              <a:t>积极因素（机会）</a:t>
            </a:r>
            <a:endParaRPr lang="en-US"/>
          </a:p>
          <a:p>
            <a:pPr lvl="2"/>
            <a:r>
              <a:rPr lang="en-US"/>
              <a:t>我们能做什么？我们最擅长的是什么？我们必须做什么才能利用？</a:t>
            </a:r>
            <a:endParaRPr lang="en-US"/>
          </a:p>
          <a:p>
            <a:pPr lvl="2"/>
            <a:r>
              <a:rPr lang="en-US"/>
              <a:t>负面因素（威胁）</a:t>
            </a:r>
            <a:endParaRPr lang="en-US"/>
          </a:p>
          <a:p>
            <a:pPr lvl="2"/>
            <a:r>
              <a:rPr lang="en-US"/>
              <a:t>有哪些潜在风险？我们会失去竞争优势吗？有什么障碍吗？可能的限制是什么？</a:t>
            </a:r>
            <a:endParaRPr lang="en-US"/>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788988"/>
            <a:ext cx="8229600" cy="628650"/>
          </a:xfrm>
        </p:spPr>
        <p:txBody>
          <a:bodyPr/>
          <a:lstStyle/>
          <a:p>
            <a:r>
              <a:rPr lang="en-US" sz="4000">
                <a:solidFill>
                  <a:srgbClr val="FF0000"/>
                </a:solidFill>
              </a:rPr>
              <a:t>Relations among SWOT</a:t>
            </a:r>
            <a:endParaRPr lang="en-US" sz="4000">
              <a:solidFill>
                <a:srgbClr val="FF0000"/>
              </a:solidFill>
            </a:endParaRPr>
          </a:p>
        </p:txBody>
      </p:sp>
      <p:sp>
        <p:nvSpPr>
          <p:cNvPr id="64515" name="Rectangle 3"/>
          <p:cNvSpPr>
            <a:spLocks noChangeArrowheads="1"/>
          </p:cNvSpPr>
          <p:nvPr/>
        </p:nvSpPr>
        <p:spPr bwMode="auto">
          <a:xfrm>
            <a:off x="2159000" y="2422525"/>
            <a:ext cx="2057400" cy="609600"/>
          </a:xfrm>
          <a:prstGeom prst="rect">
            <a:avLst/>
          </a:prstGeom>
          <a:solidFill>
            <a:srgbClr val="FFFF00"/>
          </a:solidFill>
          <a:ln w="9525">
            <a:solidFill>
              <a:schemeClr val="tx1"/>
            </a:solidFill>
            <a:miter lim="800000"/>
          </a:ln>
        </p:spPr>
        <p:txBody>
          <a:bodyPr wrap="none" anchor="ctr"/>
          <a:lstStyle/>
          <a:p>
            <a:pPr algn="ctr" eaLnBrk="0" hangingPunct="0"/>
            <a:r>
              <a:rPr lang="en-US" sz="2800" b="1">
                <a:solidFill>
                  <a:srgbClr val="0000FF"/>
                </a:solidFill>
                <a:latin typeface="Times New Roman" panose="02020603050405020304" pitchFamily="18" charset="0"/>
              </a:rPr>
              <a:t>S</a:t>
            </a:r>
            <a:r>
              <a:rPr lang="en-US" sz="2400" b="1">
                <a:solidFill>
                  <a:srgbClr val="0000FF"/>
                </a:solidFill>
                <a:latin typeface="Times New Roman" panose="02020603050405020304" pitchFamily="18" charset="0"/>
              </a:rPr>
              <a:t>trengths</a:t>
            </a:r>
            <a:endParaRPr lang="en-US" sz="2400" b="1">
              <a:solidFill>
                <a:srgbClr val="0000FF"/>
              </a:solidFill>
              <a:latin typeface="Times New Roman" panose="02020603050405020304" pitchFamily="18" charset="0"/>
            </a:endParaRPr>
          </a:p>
        </p:txBody>
      </p:sp>
      <p:sp>
        <p:nvSpPr>
          <p:cNvPr id="64516" name="Rectangle 4"/>
          <p:cNvSpPr>
            <a:spLocks noChangeArrowheads="1"/>
          </p:cNvSpPr>
          <p:nvPr/>
        </p:nvSpPr>
        <p:spPr bwMode="auto">
          <a:xfrm>
            <a:off x="2159000" y="3794125"/>
            <a:ext cx="2057400" cy="609600"/>
          </a:xfrm>
          <a:prstGeom prst="rect">
            <a:avLst/>
          </a:prstGeom>
          <a:solidFill>
            <a:srgbClr val="FFFF00"/>
          </a:solidFill>
          <a:ln w="9525">
            <a:solidFill>
              <a:schemeClr val="tx1"/>
            </a:solidFill>
            <a:miter lim="800000"/>
          </a:ln>
        </p:spPr>
        <p:txBody>
          <a:bodyPr wrap="none" anchor="ctr"/>
          <a:lstStyle/>
          <a:p>
            <a:pPr algn="ctr" eaLnBrk="0" hangingPunct="0"/>
            <a:r>
              <a:rPr lang="en-US" sz="2400" b="1">
                <a:solidFill>
                  <a:srgbClr val="0000FF"/>
                </a:solidFill>
                <a:latin typeface="Times New Roman" panose="02020603050405020304" pitchFamily="18" charset="0"/>
              </a:rPr>
              <a:t>Opportunities</a:t>
            </a:r>
            <a:endParaRPr lang="en-US" sz="2400" b="1">
              <a:solidFill>
                <a:srgbClr val="0000FF"/>
              </a:solidFill>
              <a:latin typeface="Times New Roman" panose="02020603050405020304" pitchFamily="18" charset="0"/>
            </a:endParaRPr>
          </a:p>
        </p:txBody>
      </p:sp>
      <p:sp>
        <p:nvSpPr>
          <p:cNvPr id="64517" name="Rectangle 5"/>
          <p:cNvSpPr>
            <a:spLocks noChangeArrowheads="1"/>
          </p:cNvSpPr>
          <p:nvPr/>
        </p:nvSpPr>
        <p:spPr bwMode="auto">
          <a:xfrm>
            <a:off x="5740400" y="3794125"/>
            <a:ext cx="2057400" cy="609600"/>
          </a:xfrm>
          <a:prstGeom prst="rect">
            <a:avLst/>
          </a:prstGeom>
          <a:solidFill>
            <a:srgbClr val="FFFF00"/>
          </a:solidFill>
          <a:ln w="9525">
            <a:solidFill>
              <a:schemeClr val="tx1"/>
            </a:solidFill>
            <a:miter lim="800000"/>
          </a:ln>
        </p:spPr>
        <p:txBody>
          <a:bodyPr wrap="none" anchor="ctr"/>
          <a:lstStyle/>
          <a:p>
            <a:pPr algn="ctr" eaLnBrk="0" hangingPunct="0"/>
            <a:r>
              <a:rPr lang="en-US" sz="2800" b="1">
                <a:solidFill>
                  <a:srgbClr val="0000FF"/>
                </a:solidFill>
                <a:latin typeface="Times New Roman" panose="02020603050405020304" pitchFamily="18" charset="0"/>
              </a:rPr>
              <a:t>T</a:t>
            </a:r>
            <a:r>
              <a:rPr lang="en-US" sz="2400" b="1">
                <a:solidFill>
                  <a:srgbClr val="0000FF"/>
                </a:solidFill>
                <a:latin typeface="Times New Roman" panose="02020603050405020304" pitchFamily="18" charset="0"/>
              </a:rPr>
              <a:t>hreats</a:t>
            </a:r>
            <a:endParaRPr lang="en-US" sz="2400" b="1">
              <a:solidFill>
                <a:srgbClr val="0000FF"/>
              </a:solidFill>
              <a:latin typeface="Times New Roman" panose="02020603050405020304" pitchFamily="18" charset="0"/>
            </a:endParaRPr>
          </a:p>
        </p:txBody>
      </p:sp>
      <p:sp>
        <p:nvSpPr>
          <p:cNvPr id="64518" name="Rectangle 6"/>
          <p:cNvSpPr>
            <a:spLocks noChangeArrowheads="1"/>
          </p:cNvSpPr>
          <p:nvPr/>
        </p:nvSpPr>
        <p:spPr bwMode="auto">
          <a:xfrm>
            <a:off x="5740400" y="2422525"/>
            <a:ext cx="2057400" cy="609600"/>
          </a:xfrm>
          <a:prstGeom prst="rect">
            <a:avLst/>
          </a:prstGeom>
          <a:solidFill>
            <a:srgbClr val="FFFF00"/>
          </a:solidFill>
          <a:ln w="9525">
            <a:solidFill>
              <a:schemeClr val="tx1"/>
            </a:solidFill>
            <a:miter lim="800000"/>
          </a:ln>
        </p:spPr>
        <p:txBody>
          <a:bodyPr wrap="none" anchor="ctr"/>
          <a:lstStyle/>
          <a:p>
            <a:pPr algn="ctr" eaLnBrk="0" hangingPunct="0"/>
            <a:r>
              <a:rPr lang="en-US" sz="2400" b="1">
                <a:solidFill>
                  <a:srgbClr val="0000FF"/>
                </a:solidFill>
                <a:latin typeface="Times New Roman" panose="02020603050405020304" pitchFamily="18" charset="0"/>
              </a:rPr>
              <a:t>Weaknesses</a:t>
            </a:r>
            <a:endParaRPr lang="en-US" sz="2400" b="1">
              <a:solidFill>
                <a:srgbClr val="0000FF"/>
              </a:solidFill>
              <a:latin typeface="Times New Roman" panose="02020603050405020304" pitchFamily="18" charset="0"/>
            </a:endParaRPr>
          </a:p>
        </p:txBody>
      </p:sp>
      <p:sp>
        <p:nvSpPr>
          <p:cNvPr id="64519" name="Text Box 7"/>
          <p:cNvSpPr txBox="1">
            <a:spLocks noChangeArrowheads="1"/>
          </p:cNvSpPr>
          <p:nvPr/>
        </p:nvSpPr>
        <p:spPr bwMode="auto">
          <a:xfrm>
            <a:off x="2603500" y="1889125"/>
            <a:ext cx="1198563" cy="457200"/>
          </a:xfrm>
          <a:prstGeom prst="rect">
            <a:avLst/>
          </a:prstGeom>
          <a:noFill/>
          <a:ln w="9525">
            <a:noFill/>
            <a:miter lim="800000"/>
          </a:ln>
        </p:spPr>
        <p:txBody>
          <a:bodyPr wrap="none">
            <a:spAutoFit/>
          </a:bodyPr>
          <a:lstStyle/>
          <a:p>
            <a:pPr algn="ctr" eaLnBrk="0" hangingPunct="0"/>
            <a:r>
              <a:rPr lang="en-US" sz="2400" b="1">
                <a:latin typeface="Times New Roman" panose="02020603050405020304" pitchFamily="18" charset="0"/>
              </a:rPr>
              <a:t>Positive</a:t>
            </a:r>
            <a:endParaRPr lang="en-US" sz="2400" b="1">
              <a:latin typeface="Times New Roman" panose="02020603050405020304" pitchFamily="18" charset="0"/>
            </a:endParaRPr>
          </a:p>
        </p:txBody>
      </p:sp>
      <p:sp>
        <p:nvSpPr>
          <p:cNvPr id="64520" name="Text Box 8"/>
          <p:cNvSpPr txBox="1">
            <a:spLocks noChangeArrowheads="1"/>
          </p:cNvSpPr>
          <p:nvPr/>
        </p:nvSpPr>
        <p:spPr bwMode="auto">
          <a:xfrm>
            <a:off x="6049963" y="1889125"/>
            <a:ext cx="1317625" cy="457200"/>
          </a:xfrm>
          <a:prstGeom prst="rect">
            <a:avLst/>
          </a:prstGeom>
          <a:noFill/>
          <a:ln w="9525">
            <a:noFill/>
            <a:miter lim="800000"/>
          </a:ln>
        </p:spPr>
        <p:txBody>
          <a:bodyPr wrap="none">
            <a:spAutoFit/>
          </a:bodyPr>
          <a:lstStyle/>
          <a:p>
            <a:pPr algn="ctr" eaLnBrk="0" hangingPunct="0"/>
            <a:r>
              <a:rPr lang="en-US" sz="2400" b="1">
                <a:latin typeface="Times New Roman" panose="02020603050405020304" pitchFamily="18" charset="0"/>
              </a:rPr>
              <a:t>Negative</a:t>
            </a:r>
            <a:endParaRPr lang="en-US" sz="2400" b="1">
              <a:latin typeface="Times New Roman" panose="02020603050405020304" pitchFamily="18" charset="0"/>
            </a:endParaRPr>
          </a:p>
        </p:txBody>
      </p:sp>
      <p:sp>
        <p:nvSpPr>
          <p:cNvPr id="64521" name="Text Box 9"/>
          <p:cNvSpPr txBox="1">
            <a:spLocks noChangeArrowheads="1"/>
          </p:cNvSpPr>
          <p:nvPr/>
        </p:nvSpPr>
        <p:spPr bwMode="auto">
          <a:xfrm>
            <a:off x="765175" y="3946525"/>
            <a:ext cx="1317625" cy="457200"/>
          </a:xfrm>
          <a:prstGeom prst="rect">
            <a:avLst/>
          </a:prstGeom>
          <a:noFill/>
          <a:ln w="9525">
            <a:noFill/>
            <a:miter lim="800000"/>
          </a:ln>
        </p:spPr>
        <p:txBody>
          <a:bodyPr wrap="none">
            <a:spAutoFit/>
          </a:bodyPr>
          <a:lstStyle/>
          <a:p>
            <a:pPr algn="ctr" eaLnBrk="0" hangingPunct="0"/>
            <a:r>
              <a:rPr lang="en-US" sz="2400" b="1">
                <a:latin typeface="Times New Roman" panose="02020603050405020304" pitchFamily="18" charset="0"/>
              </a:rPr>
              <a:t>External</a:t>
            </a:r>
            <a:endParaRPr lang="en-US" sz="2400" b="1">
              <a:latin typeface="Times New Roman" panose="02020603050405020304" pitchFamily="18" charset="0"/>
            </a:endParaRPr>
          </a:p>
        </p:txBody>
      </p:sp>
      <p:sp>
        <p:nvSpPr>
          <p:cNvPr id="64522" name="Text Box 10"/>
          <p:cNvSpPr txBox="1">
            <a:spLocks noChangeArrowheads="1"/>
          </p:cNvSpPr>
          <p:nvPr/>
        </p:nvSpPr>
        <p:spPr bwMode="auto">
          <a:xfrm>
            <a:off x="750888" y="2574925"/>
            <a:ext cx="1250950" cy="457200"/>
          </a:xfrm>
          <a:prstGeom prst="rect">
            <a:avLst/>
          </a:prstGeom>
          <a:noFill/>
          <a:ln w="9525">
            <a:noFill/>
            <a:miter lim="800000"/>
          </a:ln>
        </p:spPr>
        <p:txBody>
          <a:bodyPr wrap="none">
            <a:spAutoFit/>
          </a:bodyPr>
          <a:lstStyle/>
          <a:p>
            <a:pPr algn="ctr" eaLnBrk="0" hangingPunct="0"/>
            <a:r>
              <a:rPr lang="en-US" sz="2400" b="1">
                <a:latin typeface="Times New Roman" panose="02020603050405020304" pitchFamily="18" charset="0"/>
              </a:rPr>
              <a:t>Internal</a:t>
            </a:r>
            <a:endParaRPr lang="en-US" sz="2400" b="1">
              <a:latin typeface="Times New Roman" panose="02020603050405020304" pitchFamily="18" charset="0"/>
            </a:endParaRPr>
          </a:p>
        </p:txBody>
      </p:sp>
      <p:sp>
        <p:nvSpPr>
          <p:cNvPr id="206860" name="Line 12"/>
          <p:cNvSpPr>
            <a:spLocks noChangeShapeType="1"/>
          </p:cNvSpPr>
          <p:nvPr/>
        </p:nvSpPr>
        <p:spPr bwMode="auto">
          <a:xfrm flipH="1" flipV="1">
            <a:off x="3302000" y="3108325"/>
            <a:ext cx="2438400" cy="685800"/>
          </a:xfrm>
          <a:prstGeom prst="line">
            <a:avLst/>
          </a:prstGeom>
          <a:noFill/>
          <a:ln w="22225">
            <a:solidFill>
              <a:schemeClr val="tx1"/>
            </a:solidFill>
            <a:round/>
            <a:tailEnd type="stealth" w="med" len="med"/>
          </a:ln>
        </p:spPr>
        <p:txBody>
          <a:bodyPr wrap="none" anchor="ctr"/>
          <a:lstStyle/>
          <a:p>
            <a:endParaRPr lang="en-US"/>
          </a:p>
        </p:txBody>
      </p:sp>
      <p:sp>
        <p:nvSpPr>
          <p:cNvPr id="206861" name="Line 13"/>
          <p:cNvSpPr>
            <a:spLocks noChangeShapeType="1"/>
          </p:cNvSpPr>
          <p:nvPr/>
        </p:nvSpPr>
        <p:spPr bwMode="auto">
          <a:xfrm flipV="1">
            <a:off x="4233863" y="3036888"/>
            <a:ext cx="2387600" cy="771525"/>
          </a:xfrm>
          <a:prstGeom prst="line">
            <a:avLst/>
          </a:prstGeom>
          <a:noFill/>
          <a:ln w="22225">
            <a:solidFill>
              <a:schemeClr val="tx1"/>
            </a:solidFill>
            <a:round/>
            <a:headEnd type="triangle" w="med" len="med"/>
          </a:ln>
        </p:spPr>
        <p:txBody>
          <a:bodyPr wrap="none" anchor="ctr"/>
          <a:lstStyle/>
          <a:p>
            <a:endParaRPr lang="en-US"/>
          </a:p>
        </p:txBody>
      </p:sp>
      <p:sp>
        <p:nvSpPr>
          <p:cNvPr id="206865" name="AutoShape 17"/>
          <p:cNvSpPr>
            <a:spLocks noChangeArrowheads="1"/>
          </p:cNvSpPr>
          <p:nvPr/>
        </p:nvSpPr>
        <p:spPr bwMode="auto">
          <a:xfrm>
            <a:off x="2670175" y="3062288"/>
            <a:ext cx="465138" cy="725487"/>
          </a:xfrm>
          <a:prstGeom prst="upDownArrow">
            <a:avLst>
              <a:gd name="adj1" fmla="val 50000"/>
              <a:gd name="adj2" fmla="val 31194"/>
            </a:avLst>
          </a:prstGeom>
          <a:noFill/>
          <a:ln w="9525">
            <a:solidFill>
              <a:schemeClr val="tx1"/>
            </a:solidFill>
            <a:miter lim="800000"/>
          </a:ln>
        </p:spPr>
        <p:txBody>
          <a:bodyPr vert="eaVert" wrap="none" anchor="ctr"/>
          <a:lstStyle/>
          <a:p>
            <a:endParaRPr lang="en-US"/>
          </a:p>
        </p:txBody>
      </p:sp>
      <p:sp>
        <p:nvSpPr>
          <p:cNvPr id="206866" name="AutoShape 18"/>
          <p:cNvSpPr>
            <a:spLocks noChangeArrowheads="1"/>
          </p:cNvSpPr>
          <p:nvPr/>
        </p:nvSpPr>
        <p:spPr bwMode="auto">
          <a:xfrm>
            <a:off x="6843713" y="3070225"/>
            <a:ext cx="465137" cy="725488"/>
          </a:xfrm>
          <a:prstGeom prst="upDownArrow">
            <a:avLst>
              <a:gd name="adj1" fmla="val 50000"/>
              <a:gd name="adj2" fmla="val 31195"/>
            </a:avLst>
          </a:prstGeom>
          <a:noFill/>
          <a:ln w="9525">
            <a:solidFill>
              <a:schemeClr val="tx1"/>
            </a:solidFill>
            <a:miter lim="800000"/>
          </a:ln>
        </p:spPr>
        <p:txBody>
          <a:bodyPr vert="eaVert"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6865"/>
                                        </p:tgtEl>
                                        <p:attrNameLst>
                                          <p:attrName>style.visibility</p:attrName>
                                        </p:attrNameLst>
                                      </p:cBhvr>
                                      <p:to>
                                        <p:strVal val="visible"/>
                                      </p:to>
                                    </p:set>
                                    <p:animEffect transition="in" filter="fade">
                                      <p:cBhvr>
                                        <p:cTn id="7" dur="2000"/>
                                        <p:tgtEl>
                                          <p:spTgt spid="2068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6866"/>
                                        </p:tgtEl>
                                        <p:attrNameLst>
                                          <p:attrName>style.visibility</p:attrName>
                                        </p:attrNameLst>
                                      </p:cBhvr>
                                      <p:to>
                                        <p:strVal val="visible"/>
                                      </p:to>
                                    </p:set>
                                    <p:animEffect transition="in" filter="fade">
                                      <p:cBhvr>
                                        <p:cTn id="12" dur="2000"/>
                                        <p:tgtEl>
                                          <p:spTgt spid="2068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6861"/>
                                        </p:tgtEl>
                                        <p:attrNameLst>
                                          <p:attrName>style.visibility</p:attrName>
                                        </p:attrNameLst>
                                      </p:cBhvr>
                                      <p:to>
                                        <p:strVal val="visible"/>
                                      </p:to>
                                    </p:set>
                                    <p:animEffect transition="in" filter="fade">
                                      <p:cBhvr>
                                        <p:cTn id="17" dur="2000"/>
                                        <p:tgtEl>
                                          <p:spTgt spid="2068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6860"/>
                                        </p:tgtEl>
                                        <p:attrNameLst>
                                          <p:attrName>style.visibility</p:attrName>
                                        </p:attrNameLst>
                                      </p:cBhvr>
                                      <p:to>
                                        <p:strVal val="visible"/>
                                      </p:to>
                                    </p:set>
                                    <p:animEffect transition="in" filter="fade">
                                      <p:cBhvr>
                                        <p:cTn id="22" dur="2000"/>
                                        <p:tgtEl>
                                          <p:spTgt spid="206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0" grpId="0" animBg="1"/>
      <p:bldP spid="206861" grpId="0" animBg="1"/>
      <p:bldP spid="206865" grpId="0" animBg="1"/>
      <p:bldP spid="20686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z="3200">
                <a:solidFill>
                  <a:srgbClr val="FF0000"/>
                </a:solidFill>
              </a:rPr>
              <a:t>Discussion: Starbucks SWOT analysis</a:t>
            </a:r>
            <a:endParaRPr lang="en-US" sz="3200">
              <a:solidFill>
                <a:srgbClr val="FF0000"/>
              </a:solidFill>
            </a:endParaRPr>
          </a:p>
        </p:txBody>
      </p:sp>
      <p:sp>
        <p:nvSpPr>
          <p:cNvPr id="3" name="Content Placeholder 2"/>
          <p:cNvSpPr>
            <a:spLocks noGrp="1"/>
          </p:cNvSpPr>
          <p:nvPr>
            <p:ph idx="1"/>
          </p:nvPr>
        </p:nvSpPr>
        <p:spPr/>
        <p:txBody>
          <a:bodyPr/>
          <a:lstStyle/>
          <a:p>
            <a:r>
              <a:rPr lang="en-US" sz="2400" dirty="0"/>
              <a:t>Strength:</a:t>
            </a:r>
            <a:endParaRPr lang="en-US" sz="2400" dirty="0"/>
          </a:p>
          <a:p>
            <a:endParaRPr lang="en-US" sz="2400" dirty="0"/>
          </a:p>
          <a:p>
            <a:r>
              <a:rPr lang="en-US" sz="2400" dirty="0"/>
              <a:t>Weakness:</a:t>
            </a:r>
            <a:endParaRPr lang="en-US" sz="2400" dirty="0"/>
          </a:p>
          <a:p>
            <a:endParaRPr lang="en-US" sz="2400" dirty="0"/>
          </a:p>
          <a:p>
            <a:r>
              <a:rPr lang="en-US" sz="2400" dirty="0"/>
              <a:t>Opportunities:</a:t>
            </a:r>
            <a:endParaRPr lang="en-US" sz="2400" dirty="0"/>
          </a:p>
          <a:p>
            <a:endParaRPr lang="en-US" sz="2400" dirty="0"/>
          </a:p>
          <a:p>
            <a:r>
              <a:rPr lang="en-US" sz="2400" dirty="0"/>
              <a:t>Threats:</a:t>
            </a:r>
            <a:endParaRPr lang="en-US" sz="2400" dirty="0"/>
          </a:p>
          <a:p>
            <a:endParaRPr lang="en-US" dirty="0"/>
          </a:p>
          <a:p>
            <a:pPr>
              <a:buFontTx/>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endParaRPr lang="en-CA"/>
          </a:p>
        </p:txBody>
      </p:sp>
      <p:sp>
        <p:nvSpPr>
          <p:cNvPr id="44035" name="Content Placeholder 2"/>
          <p:cNvSpPr>
            <a:spLocks noGrp="1"/>
          </p:cNvSpPr>
          <p:nvPr>
            <p:ph idx="4294967295"/>
          </p:nvPr>
        </p:nvSpPr>
        <p:spPr/>
        <p:txBody>
          <a:bodyPr/>
          <a:lstStyle/>
          <a:p>
            <a:r>
              <a:rPr lang="en-US" dirty="0"/>
              <a:t>Find your team members and let me know next class.</a:t>
            </a:r>
            <a:endParaRPr lang="en-US" dirty="0"/>
          </a:p>
          <a:p>
            <a:r>
              <a:rPr lang="en-US" dirty="0"/>
              <a:t>Read Chapter 4</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sz="3200">
                <a:solidFill>
                  <a:srgbClr val="C00000"/>
                </a:solidFill>
              </a:rPr>
              <a:t>Marketing Strategy and the Marketing Mix</a:t>
            </a:r>
            <a:endParaRPr lang="en-US" sz="3200">
              <a:solidFill>
                <a:srgbClr val="C00000"/>
              </a:solidFill>
            </a:endParaRPr>
          </a:p>
        </p:txBody>
      </p:sp>
      <p:sp>
        <p:nvSpPr>
          <p:cNvPr id="25603" name="Rectangle 3"/>
          <p:cNvSpPr>
            <a:spLocks noGrp="1" noChangeArrowheads="1"/>
          </p:cNvSpPr>
          <p:nvPr>
            <p:ph type="body" idx="4294967295"/>
          </p:nvPr>
        </p:nvSpPr>
        <p:spPr/>
        <p:txBody>
          <a:bodyPr/>
          <a:lstStyle/>
          <a:p>
            <a:r>
              <a:rPr lang="en-US" altLang="en-US" dirty="0"/>
              <a:t>Companies must be customer </a:t>
            </a:r>
            <a:r>
              <a:rPr lang="en-US" altLang="en-US" dirty="0" err="1"/>
              <a:t>centred</a:t>
            </a:r>
            <a:endParaRPr lang="en-US" altLang="en-US" dirty="0">
              <a:solidFill>
                <a:srgbClr val="000000"/>
              </a:solidFill>
            </a:endParaRPr>
          </a:p>
          <a:p>
            <a:r>
              <a:rPr lang="en-US" altLang="en-US" dirty="0">
                <a:solidFill>
                  <a:srgbClr val="000000"/>
                </a:solidFill>
              </a:rPr>
              <a:t>Process:</a:t>
            </a:r>
            <a:endParaRPr lang="en-US" dirty="0"/>
          </a:p>
          <a:p>
            <a:pPr lvl="1"/>
            <a:r>
              <a:rPr lang="en-US" altLang="en-US" sz="2400" dirty="0">
                <a:solidFill>
                  <a:srgbClr val="000000"/>
                </a:solidFill>
              </a:rPr>
              <a:t>Customer analysis</a:t>
            </a:r>
            <a:endParaRPr lang="en-US" altLang="en-US" sz="2400" dirty="0">
              <a:solidFill>
                <a:srgbClr val="000000"/>
              </a:solidFill>
            </a:endParaRPr>
          </a:p>
          <a:p>
            <a:pPr lvl="1"/>
            <a:r>
              <a:rPr lang="en-US" altLang="en-US" sz="2400" dirty="0">
                <a:solidFill>
                  <a:srgbClr val="000000"/>
                </a:solidFill>
              </a:rPr>
              <a:t>Segmentation</a:t>
            </a:r>
            <a:endParaRPr lang="en-US" altLang="en-US" sz="2400" dirty="0">
              <a:solidFill>
                <a:srgbClr val="000000"/>
              </a:solidFill>
            </a:endParaRPr>
          </a:p>
          <a:p>
            <a:pPr lvl="1"/>
            <a:r>
              <a:rPr lang="en-US" altLang="en-US" sz="2400" dirty="0">
                <a:solidFill>
                  <a:srgbClr val="000000"/>
                </a:solidFill>
              </a:rPr>
              <a:t>Market Targeting </a:t>
            </a:r>
            <a:endParaRPr lang="en-US" altLang="en-US" sz="2400" dirty="0">
              <a:solidFill>
                <a:srgbClr val="000000"/>
              </a:solidFill>
            </a:endParaRPr>
          </a:p>
          <a:p>
            <a:pPr lvl="1"/>
            <a:r>
              <a:rPr lang="en-US" altLang="en-US" sz="2400" dirty="0">
                <a:solidFill>
                  <a:srgbClr val="000000"/>
                </a:solidFill>
              </a:rPr>
              <a:t>Market Differentiation</a:t>
            </a:r>
            <a:endParaRPr lang="en-US" altLang="en-US" sz="2400" dirty="0">
              <a:solidFill>
                <a:srgbClr val="000000"/>
              </a:solidFill>
            </a:endParaRPr>
          </a:p>
          <a:p>
            <a:pPr lvl="1"/>
            <a:r>
              <a:rPr lang="en-US" altLang="en-US" sz="2400" dirty="0">
                <a:solidFill>
                  <a:srgbClr val="000000"/>
                </a:solidFill>
              </a:rPr>
              <a:t>Positioning</a:t>
            </a:r>
            <a:endParaRPr lang="en-US" sz="2400" dirty="0"/>
          </a:p>
          <a:p>
            <a:pPr marL="457200" lvl="1" indent="0">
              <a:buNone/>
            </a:pPr>
            <a:r>
              <a:rPr lang="en-US" sz="2400" dirty="0"/>
              <a:t>公司必须以客户为中心</a:t>
            </a:r>
            <a:endParaRPr lang="en-US" sz="2400" dirty="0"/>
          </a:p>
          <a:p>
            <a:pPr marL="457200" lvl="1" indent="0">
              <a:buNone/>
            </a:pPr>
            <a:r>
              <a:rPr lang="en-US" sz="2400" dirty="0"/>
              <a:t>过程：</a:t>
            </a:r>
            <a:endParaRPr lang="en-US" sz="2400" dirty="0"/>
          </a:p>
          <a:p>
            <a:pPr marL="457200" lvl="1" indent="0">
              <a:buNone/>
            </a:pPr>
            <a:r>
              <a:rPr lang="en-US" sz="2400" dirty="0"/>
              <a:t>客户分析</a:t>
            </a:r>
            <a:endParaRPr lang="en-US" sz="2400" dirty="0"/>
          </a:p>
          <a:p>
            <a:pPr marL="457200" lvl="1" indent="0">
              <a:buNone/>
            </a:pPr>
            <a:r>
              <a:rPr lang="en-US" sz="2400" dirty="0"/>
              <a:t>分割</a:t>
            </a:r>
            <a:endParaRPr lang="en-US" sz="2400" dirty="0"/>
          </a:p>
          <a:p>
            <a:pPr marL="457200" lvl="1" indent="0">
              <a:buNone/>
            </a:pPr>
            <a:r>
              <a:rPr lang="en-US" sz="2400" dirty="0"/>
              <a:t>市场定位</a:t>
            </a:r>
            <a:endParaRPr lang="en-US" sz="2400" dirty="0"/>
          </a:p>
          <a:p>
            <a:pPr marL="457200" lvl="1" indent="0">
              <a:buNone/>
            </a:pPr>
            <a:r>
              <a:rPr lang="en-US" sz="2400" dirty="0"/>
              <a:t>市场差异化</a:t>
            </a:r>
            <a:endParaRPr lang="en-US" sz="2400" dirty="0"/>
          </a:p>
          <a:p>
            <a:pPr marL="457200" lvl="1" indent="0">
              <a:buNone/>
            </a:pPr>
            <a:r>
              <a:rPr lang="en-US" sz="2400" dirty="0"/>
              <a:t>定位</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sz="3200">
                <a:solidFill>
                  <a:srgbClr val="C00000"/>
                </a:solidFill>
              </a:rPr>
              <a:t>Marketing Strategy and the Marketing Mix</a:t>
            </a:r>
            <a:endParaRPr lang="en-US" sz="3200">
              <a:solidFill>
                <a:srgbClr val="C00000"/>
              </a:solidFill>
            </a:endParaRPr>
          </a:p>
        </p:txBody>
      </p:sp>
      <p:sp>
        <p:nvSpPr>
          <p:cNvPr id="25603" name="Rectangle 3"/>
          <p:cNvSpPr>
            <a:spLocks noGrp="1" noChangeArrowheads="1"/>
          </p:cNvSpPr>
          <p:nvPr>
            <p:ph type="body" idx="4294967295"/>
          </p:nvPr>
        </p:nvSpPr>
        <p:spPr>
          <a:xfrm>
            <a:off x="533400" y="533400"/>
            <a:ext cx="8229600" cy="4525963"/>
          </a:xfrm>
        </p:spPr>
        <p:txBody>
          <a:bodyPr/>
          <a:lstStyle/>
          <a:p>
            <a:pPr marL="0" lvl="0" indent="0">
              <a:buNone/>
            </a:pPr>
            <a:r>
              <a:rPr lang="en-US" altLang="en-US" sz="2800" b="1" dirty="0">
                <a:solidFill>
                  <a:srgbClr val="000000"/>
                </a:solidFill>
              </a:rPr>
              <a:t>Market segmentation</a:t>
            </a:r>
            <a:endParaRPr lang="en-US" altLang="en-US" sz="2800" b="1" dirty="0">
              <a:solidFill>
                <a:srgbClr val="000000"/>
              </a:solidFill>
            </a:endParaRPr>
          </a:p>
          <a:p>
            <a:pPr lvl="0">
              <a:spcBef>
                <a:spcPts val="600"/>
              </a:spcBef>
            </a:pPr>
            <a:r>
              <a:rPr lang="en-US" altLang="en-US" sz="2800" dirty="0">
                <a:solidFill>
                  <a:srgbClr val="000000"/>
                </a:solidFill>
              </a:rPr>
              <a:t>Dividing a market into distinct groups of buyers who have different needs, characteristics, or </a:t>
            </a:r>
            <a:r>
              <a:rPr lang="en-US" altLang="en-US" sz="2800" dirty="0" err="1">
                <a:solidFill>
                  <a:srgbClr val="000000"/>
                </a:solidFill>
              </a:rPr>
              <a:t>behaviours</a:t>
            </a:r>
            <a:r>
              <a:rPr lang="en-US" altLang="en-US" sz="2800" dirty="0">
                <a:solidFill>
                  <a:srgbClr val="000000"/>
                </a:solidFill>
              </a:rPr>
              <a:t>, and who might require separate products or marketing programs</a:t>
            </a:r>
            <a:endParaRPr lang="en-US" altLang="en-US" sz="2800" dirty="0">
              <a:solidFill>
                <a:srgbClr val="000000"/>
              </a:solidFill>
            </a:endParaRPr>
          </a:p>
          <a:p>
            <a:pPr lvl="0">
              <a:spcBef>
                <a:spcPts val="600"/>
              </a:spcBef>
            </a:pPr>
            <a:r>
              <a:rPr lang="en-US" altLang="en-US" sz="2800" dirty="0">
                <a:solidFill>
                  <a:srgbClr val="000000"/>
                </a:solidFill>
              </a:rPr>
              <a:t>将市场划分为具有不同需求、特征或行为的不同买家群体，他们可能需要单独的产品或营销计划</a:t>
            </a:r>
            <a:endParaRPr lang="en-US" altLang="en-US" sz="2800" dirty="0">
              <a:solidFill>
                <a:srgbClr val="000000"/>
              </a:solidFill>
            </a:endParaRPr>
          </a:p>
          <a:p>
            <a:pPr marL="0" lvl="0" indent="0">
              <a:buNone/>
            </a:pPr>
            <a:r>
              <a:rPr lang="en-US" sz="2800" b="1" dirty="0">
                <a:solidFill>
                  <a:srgbClr val="000000"/>
                </a:solidFill>
              </a:rPr>
              <a:t>Market targeting</a:t>
            </a:r>
            <a:endParaRPr lang="en-US" sz="2800" b="1" dirty="0">
              <a:solidFill>
                <a:srgbClr val="000000"/>
              </a:solidFill>
            </a:endParaRPr>
          </a:p>
          <a:p>
            <a:pPr>
              <a:spcBef>
                <a:spcPts val="600"/>
              </a:spcBef>
            </a:pPr>
            <a:r>
              <a:rPr lang="en-US" sz="2800" dirty="0">
                <a:solidFill>
                  <a:srgbClr val="000000"/>
                </a:solidFill>
              </a:rPr>
              <a:t>Evaluating each market segment’s attractiveness and selecting one or more segments to enter评估每个细分市场的吸引力并选择一个或多个细分市场进入</a:t>
            </a:r>
            <a:endParaRPr lang="en-US" sz="2800" dirty="0">
              <a:solidFill>
                <a:srgbClr val="000000"/>
              </a:solidFill>
            </a:endParaRPr>
          </a:p>
          <a:p>
            <a:pPr marL="0" indent="0">
              <a:lnSpc>
                <a:spcPct val="90000"/>
              </a:lnSpc>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4294967295"/>
          </p:nvPr>
        </p:nvSpPr>
        <p:spPr>
          <a:xfrm>
            <a:off x="609600" y="0"/>
            <a:ext cx="8229600" cy="4525963"/>
          </a:xfrm>
        </p:spPr>
        <p:txBody>
          <a:bodyPr/>
          <a:lstStyle/>
          <a:p>
            <a:r>
              <a:rPr lang="en-US" altLang="en-US" b="1" dirty="0">
                <a:solidFill>
                  <a:srgbClr val="000000"/>
                </a:solidFill>
              </a:rPr>
              <a:t>Positioning</a:t>
            </a:r>
            <a:r>
              <a:rPr lang="en-US" altLang="en-US" dirty="0">
                <a:solidFill>
                  <a:srgbClr val="000000"/>
                </a:solidFill>
              </a:rPr>
              <a:t> the product  to occupy a clear, distinctive, and desirable place relative to competing products</a:t>
            </a:r>
            <a:endParaRPr lang="en-US" altLang="en-US" dirty="0">
              <a:solidFill>
                <a:srgbClr val="000000"/>
              </a:solidFill>
            </a:endParaRPr>
          </a:p>
          <a:p>
            <a:r>
              <a:rPr lang="en-US" altLang="en-US" dirty="0">
                <a:solidFill>
                  <a:srgbClr val="000000"/>
                </a:solidFill>
              </a:rPr>
              <a:t>将产品定位为相对于竞争产品占据清晰、独特和理想的位置</a:t>
            </a:r>
            <a:endParaRPr lang="en-US" altLang="en-US" dirty="0">
              <a:solidFill>
                <a:srgbClr val="000000"/>
              </a:solidFill>
            </a:endParaRPr>
          </a:p>
          <a:p>
            <a:r>
              <a:rPr lang="en-US" altLang="en-US" dirty="0">
                <a:solidFill>
                  <a:srgbClr val="000000"/>
                </a:solidFill>
              </a:rPr>
              <a:t>差异化市场产品以创造卓越的客户价值</a:t>
            </a:r>
            <a:endParaRPr lang="en-US" altLang="en-US" dirty="0">
              <a:solidFill>
                <a:srgbClr val="000000"/>
              </a:solidFill>
            </a:endParaRPr>
          </a:p>
          <a:p>
            <a:r>
              <a:rPr lang="en-US" altLang="en-US" dirty="0">
                <a:solidFill>
                  <a:srgbClr val="000000"/>
                </a:solidFill>
              </a:rPr>
              <a:t>整个营销计划应支持所选的定位策略。</a:t>
            </a:r>
            <a:endParaRPr lang="en-US" altLang="en-US" dirty="0">
              <a:solidFill>
                <a:srgbClr val="000000"/>
              </a:solidFill>
            </a:endParaRPr>
          </a:p>
          <a:p>
            <a:r>
              <a:rPr lang="en-US" altLang="en-US" b="1" dirty="0">
                <a:solidFill>
                  <a:srgbClr val="000000"/>
                </a:solidFill>
              </a:rPr>
              <a:t>Differentiating</a:t>
            </a:r>
            <a:r>
              <a:rPr lang="en-US" altLang="en-US" dirty="0">
                <a:solidFill>
                  <a:srgbClr val="000000"/>
                </a:solidFill>
              </a:rPr>
              <a:t> the market offering to create superior customer value</a:t>
            </a:r>
            <a:endParaRPr lang="en-US" altLang="en-US" dirty="0">
              <a:solidFill>
                <a:srgbClr val="000000"/>
              </a:solidFill>
            </a:endParaRPr>
          </a:p>
          <a:p>
            <a:r>
              <a:rPr lang="en-US" altLang="en-US" dirty="0">
                <a:solidFill>
                  <a:srgbClr val="000000"/>
                </a:solidFill>
              </a:rPr>
              <a:t>The entire marketing program should support the chosen positioning strategy.</a:t>
            </a:r>
            <a:endParaRPr lang="en-AU" dirty="0"/>
          </a:p>
          <a:p>
            <a:pPr marL="0" indent="0">
              <a:lnSpc>
                <a:spcPct val="90000"/>
              </a:lnSpc>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p:cNvSpPr>
            <a:spLocks noGrp="1" noChangeArrowheads="1"/>
          </p:cNvSpPr>
          <p:nvPr>
            <p:ph type="title" idx="4294967295"/>
          </p:nvPr>
        </p:nvSpPr>
        <p:spPr/>
        <p:txBody>
          <a:bodyPr/>
          <a:lstStyle/>
          <a:p>
            <a:r>
              <a:rPr lang="en-US" sz="3600">
                <a:solidFill>
                  <a:srgbClr val="C00000"/>
                </a:solidFill>
              </a:rPr>
              <a:t>Developing the Marketing Mix营销组合</a:t>
            </a:r>
            <a:endParaRPr lang="en-US" sz="3600">
              <a:solidFill>
                <a:srgbClr val="C00000"/>
              </a:solidFill>
            </a:endParaRPr>
          </a:p>
        </p:txBody>
      </p:sp>
      <p:sp>
        <p:nvSpPr>
          <p:cNvPr id="115723" name="Rectangle 11"/>
          <p:cNvSpPr>
            <a:spLocks noGrp="1" noChangeArrowheads="1"/>
          </p:cNvSpPr>
          <p:nvPr>
            <p:ph type="body" idx="4294967295"/>
          </p:nvPr>
        </p:nvSpPr>
        <p:spPr/>
        <p:txBody>
          <a:bodyPr/>
          <a:lstStyle/>
          <a:p>
            <a:pPr lvl="1"/>
            <a:r>
              <a:rPr lang="en-US"/>
              <a:t>The marketing mix includes controllable and tactical marketing tools knows as the 4Ps</a:t>
            </a:r>
            <a:endParaRPr lang="en-US"/>
          </a:p>
          <a:p>
            <a:pPr lvl="1"/>
            <a:r>
              <a:rPr lang="en-US"/>
              <a:t>The 4Ps include</a:t>
            </a:r>
            <a:endParaRPr lang="en-US"/>
          </a:p>
          <a:p>
            <a:pPr lvl="2"/>
            <a:r>
              <a:rPr lang="en-US"/>
              <a:t>Product</a:t>
            </a:r>
            <a:endParaRPr lang="en-US"/>
          </a:p>
          <a:p>
            <a:pPr lvl="2"/>
            <a:r>
              <a:rPr lang="en-US"/>
              <a:t>Place</a:t>
            </a:r>
            <a:endParaRPr lang="en-US"/>
          </a:p>
          <a:p>
            <a:pPr lvl="2"/>
            <a:r>
              <a:rPr lang="en-US"/>
              <a:t>Promotion</a:t>
            </a:r>
            <a:endParaRPr lang="en-US"/>
          </a:p>
          <a:p>
            <a:pPr lvl="2"/>
            <a:r>
              <a:rPr lang="en-US"/>
              <a:t>Price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5723">
                                            <p:txEl>
                                              <p:pRg st="0" end="0"/>
                                            </p:txEl>
                                          </p:spTgt>
                                        </p:tgtEl>
                                        <p:attrNameLst>
                                          <p:attrName>style.visibility</p:attrName>
                                        </p:attrNameLst>
                                      </p:cBhvr>
                                      <p:to>
                                        <p:strVal val="visible"/>
                                      </p:to>
                                    </p:set>
                                    <p:anim calcmode="lin" valueType="num">
                                      <p:cBhvr additive="base">
                                        <p:cTn id="7" dur="500" fill="hold"/>
                                        <p:tgtEl>
                                          <p:spTgt spid="115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15723">
                                            <p:txEl>
                                              <p:pRg st="1" end="1"/>
                                            </p:txEl>
                                          </p:spTgt>
                                        </p:tgtEl>
                                        <p:attrNameLst>
                                          <p:attrName>style.visibility</p:attrName>
                                        </p:attrNameLst>
                                      </p:cBhvr>
                                      <p:to>
                                        <p:strVal val="visible"/>
                                      </p:to>
                                    </p:set>
                                    <p:anim calcmode="lin" valueType="num">
                                      <p:cBhvr additive="base">
                                        <p:cTn id="13" dur="500" fill="hold"/>
                                        <p:tgtEl>
                                          <p:spTgt spid="115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23">
                                            <p:txEl>
                                              <p:pRg st="1" end="1"/>
                                            </p:tx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115723">
                                            <p:txEl>
                                              <p:pRg st="2" end="2"/>
                                            </p:txEl>
                                          </p:spTgt>
                                        </p:tgtEl>
                                        <p:attrNameLst>
                                          <p:attrName>style.visibility</p:attrName>
                                        </p:attrNameLst>
                                      </p:cBhvr>
                                      <p:to>
                                        <p:strVal val="visible"/>
                                      </p:to>
                                    </p:set>
                                    <p:anim calcmode="lin" valueType="num">
                                      <p:cBhvr additive="base">
                                        <p:cTn id="17" dur="500" fill="hold"/>
                                        <p:tgtEl>
                                          <p:spTgt spid="1157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5723">
                                            <p:txEl>
                                              <p:pRg st="2" end="2"/>
                                            </p:tx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115723">
                                            <p:txEl>
                                              <p:pRg st="3" end="3"/>
                                            </p:txEl>
                                          </p:spTgt>
                                        </p:tgtEl>
                                        <p:attrNameLst>
                                          <p:attrName>style.visibility</p:attrName>
                                        </p:attrNameLst>
                                      </p:cBhvr>
                                      <p:to>
                                        <p:strVal val="visible"/>
                                      </p:to>
                                    </p:set>
                                    <p:anim calcmode="lin" valueType="num">
                                      <p:cBhvr additive="base">
                                        <p:cTn id="21" dur="500" fill="hold"/>
                                        <p:tgtEl>
                                          <p:spTgt spid="1157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5723">
                                            <p:txEl>
                                              <p:pRg st="3" end="3"/>
                                            </p:txEl>
                                          </p:spTgt>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15723">
                                            <p:txEl>
                                              <p:pRg st="4" end="4"/>
                                            </p:txEl>
                                          </p:spTgt>
                                        </p:tgtEl>
                                        <p:attrNameLst>
                                          <p:attrName>style.visibility</p:attrName>
                                        </p:attrNameLst>
                                      </p:cBhvr>
                                      <p:to>
                                        <p:strVal val="visible"/>
                                      </p:to>
                                    </p:set>
                                    <p:anim calcmode="lin" valueType="num">
                                      <p:cBhvr additive="base">
                                        <p:cTn id="25" dur="500" fill="hold"/>
                                        <p:tgtEl>
                                          <p:spTgt spid="1157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5723">
                                            <p:txEl>
                                              <p:pRg st="4" end="4"/>
                                            </p:txEl>
                                          </p:spTgt>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15723">
                                            <p:txEl>
                                              <p:pRg st="5" end="5"/>
                                            </p:txEl>
                                          </p:spTgt>
                                        </p:tgtEl>
                                        <p:attrNameLst>
                                          <p:attrName>style.visibility</p:attrName>
                                        </p:attrNameLst>
                                      </p:cBhvr>
                                      <p:to>
                                        <p:strVal val="visible"/>
                                      </p:to>
                                    </p:set>
                                    <p:anim calcmode="lin" valueType="num">
                                      <p:cBhvr additive="base">
                                        <p:cTn id="29" dur="500" fill="hold"/>
                                        <p:tgtEl>
                                          <p:spTgt spid="1157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572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3" grpId="0" bldLvl="2"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457200" y="304800"/>
            <a:ext cx="8229600" cy="1143000"/>
          </a:xfrm>
          <a:prstGeom prst="rect">
            <a:avLst/>
          </a:prstGeom>
          <a:noFill/>
          <a:ln w="9525">
            <a:noFill/>
            <a:miter lim="800000"/>
          </a:ln>
        </p:spPr>
        <p:txBody>
          <a:bodyPr anchor="ctr"/>
          <a:lstStyle/>
          <a:p>
            <a:pPr algn="ctr"/>
            <a:r>
              <a:rPr lang="en-US" sz="4000">
                <a:solidFill>
                  <a:srgbClr val="C00000"/>
                </a:solidFill>
                <a:latin typeface="Palatino Linotype" panose="02040502050505030304" pitchFamily="18" charset="0"/>
              </a:rPr>
              <a:t>The Marketing Mix</a:t>
            </a:r>
            <a:endParaRPr lang="en-US" sz="3200" i="1">
              <a:solidFill>
                <a:srgbClr val="C00000"/>
              </a:solidFill>
              <a:latin typeface="Palatino Linotype" panose="02040502050505030304" pitchFamily="18" charset="0"/>
            </a:endParaRPr>
          </a:p>
        </p:txBody>
      </p:sp>
      <p:pic>
        <p:nvPicPr>
          <p:cNvPr id="34819" name="Picture 5" descr="fig2"/>
          <p:cNvPicPr>
            <a:picLocks noChangeAspect="1" noChangeArrowheads="1"/>
          </p:cNvPicPr>
          <p:nvPr/>
        </p:nvPicPr>
        <p:blipFill>
          <a:blip r:embed="rId1" cstate="print"/>
          <a:srcRect/>
          <a:stretch>
            <a:fillRect/>
          </a:stretch>
        </p:blipFill>
        <p:spPr bwMode="auto">
          <a:xfrm>
            <a:off x="2085975" y="1600200"/>
            <a:ext cx="5153025" cy="44640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10473</Words>
  <Application>WPS Presentation</Application>
  <PresentationFormat>On-screen Show (4:3)</PresentationFormat>
  <Paragraphs>483</Paragraphs>
  <Slides>45</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SimSun</vt:lpstr>
      <vt:lpstr>Wingdings</vt:lpstr>
      <vt:lpstr>Palatino Linotype</vt:lpstr>
      <vt:lpstr>Times New Roman</vt:lpstr>
      <vt:lpstr>Microsoft YaHei</vt:lpstr>
      <vt:lpstr>Arial Unicode MS</vt:lpstr>
      <vt:lpstr>MS PGothic</vt:lpstr>
      <vt:lpstr>Default Design</vt:lpstr>
      <vt:lpstr>COMM223 Marketing Management 	</vt:lpstr>
      <vt:lpstr>Agenda </vt:lpstr>
      <vt:lpstr>PowerPoint 演示文稿</vt:lpstr>
      <vt:lpstr>Marketing Strategy and the Marketing Mix</vt:lpstr>
      <vt:lpstr>Marketing Strategy and the Marketing Mix</vt:lpstr>
      <vt:lpstr>Marketing Strategy and the Marketing Mix</vt:lpstr>
      <vt:lpstr>PowerPoint 演示文稿</vt:lpstr>
      <vt:lpstr>Developing the Marketing Mix</vt:lpstr>
      <vt:lpstr>PowerPoint 演示文稿</vt:lpstr>
      <vt:lpstr>The 4 P’s Versus 4 C’s/A’s</vt:lpstr>
      <vt:lpstr>Managing the Marketing Effort</vt:lpstr>
      <vt:lpstr>Measuring and Managing Return on Marketing</vt:lpstr>
      <vt:lpstr>PowerPoint 演示文稿</vt:lpstr>
      <vt:lpstr>In-Line Skates</vt:lpstr>
      <vt:lpstr>Rollerblade</vt:lpstr>
      <vt:lpstr>PowerPoint 演示文稿</vt:lpstr>
      <vt:lpstr>PowerPoint 演示文稿</vt:lpstr>
      <vt:lpstr>Microenvironment </vt:lpstr>
      <vt:lpstr>Microenvironment The Company</vt:lpstr>
      <vt:lpstr>Microenvironment Suppliers</vt:lpstr>
      <vt:lpstr>Microenvironment Marketing Intermediaries</vt:lpstr>
      <vt:lpstr>Microenvironment Customers</vt:lpstr>
      <vt:lpstr>Microenvironment Competitors</vt:lpstr>
      <vt:lpstr>Microenvironment Publics</vt:lpstr>
      <vt:lpstr>Macroenvironment </vt:lpstr>
      <vt:lpstr>Macroenvironment  Demographic Environment</vt:lpstr>
      <vt:lpstr>Macroenvironment  Demographic Environment</vt:lpstr>
      <vt:lpstr>Macroenvironment  Demographic Environment</vt:lpstr>
      <vt:lpstr>PowerPoint 演示文稿</vt:lpstr>
      <vt:lpstr>Macroenvironment Economic Environment</vt:lpstr>
      <vt:lpstr>Macroenvironment Natural Environment</vt:lpstr>
      <vt:lpstr>Macroenvironment Technological Environment</vt:lpstr>
      <vt:lpstr>Macroenvironment Political Environment</vt:lpstr>
      <vt:lpstr>PowerPoint 演示文稿</vt:lpstr>
      <vt:lpstr>Macroenvironment Cultural Environment</vt:lpstr>
      <vt:lpstr>Macroenvironment Cultural Environment Includes people’s views of…</vt:lpstr>
      <vt:lpstr>Responding to the  Marketing Environment</vt:lpstr>
      <vt:lpstr>SWOT Analysis</vt:lpstr>
      <vt:lpstr>PowerPoint 演示文稿</vt:lpstr>
      <vt:lpstr>Macroenvironment Analyze Environment - Step 1</vt:lpstr>
      <vt:lpstr>Macroenvironment Analyze Environment - Step 2</vt:lpstr>
      <vt:lpstr>Macroenvironment Analyze Environment - Step2 (cont.)</vt:lpstr>
      <vt:lpstr>Relations among SWOT</vt:lpstr>
      <vt:lpstr>Discussion: Starbucks SWOT analysis</vt:lpstr>
      <vt:lpstr>PowerPoint 演示文稿</vt:lpstr>
    </vt:vector>
  </TitlesOfParts>
  <Company>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TLiLaptop</dc:creator>
  <cp:lastModifiedBy>shanshan</cp:lastModifiedBy>
  <cp:revision>153</cp:revision>
  <dcterms:created xsi:type="dcterms:W3CDTF">2007-03-08T15:23:00Z</dcterms:created>
  <dcterms:modified xsi:type="dcterms:W3CDTF">2022-04-01T22:54:38Z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470A2D6437B04D91B3C74ED29EE56882</vt:lpwstr>
  </property>
  <property fmtid="{D5CDD505-2E9C-101B-9397-08002B2CF9AE}" pid="3" name="KSOProductBuildVer">
    <vt:lpwstr>1033-11.2.0.11042</vt:lpwstr>
  </property>
</Properties>
</file>