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7" r:id="rId3"/>
    <p:sldId id="365" r:id="rId5"/>
    <p:sldId id="258" r:id="rId6"/>
    <p:sldId id="260" r:id="rId7"/>
    <p:sldId id="422" r:id="rId8"/>
    <p:sldId id="423" r:id="rId9"/>
    <p:sldId id="424" r:id="rId10"/>
    <p:sldId id="425" r:id="rId11"/>
    <p:sldId id="426" r:id="rId12"/>
    <p:sldId id="427" r:id="rId13"/>
    <p:sldId id="380" r:id="rId14"/>
    <p:sldId id="261" r:id="rId15"/>
    <p:sldId id="263" r:id="rId16"/>
    <p:sldId id="264" r:id="rId17"/>
    <p:sldId id="265" r:id="rId18"/>
    <p:sldId id="361" r:id="rId19"/>
    <p:sldId id="268" r:id="rId20"/>
    <p:sldId id="259" r:id="rId21"/>
    <p:sldId id="414" r:id="rId22"/>
    <p:sldId id="428" r:id="rId23"/>
    <p:sldId id="310" r:id="rId24"/>
    <p:sldId id="311" r:id="rId25"/>
    <p:sldId id="313" r:id="rId26"/>
    <p:sldId id="314" r:id="rId27"/>
    <p:sldId id="429" r:id="rId28"/>
    <p:sldId id="317" r:id="rId29"/>
    <p:sldId id="305" r:id="rId30"/>
    <p:sldId id="319" r:id="rId31"/>
    <p:sldId id="320" r:id="rId32"/>
    <p:sldId id="321" r:id="rId33"/>
    <p:sldId id="325" r:id="rId34"/>
    <p:sldId id="326" r:id="rId35"/>
    <p:sldId id="327" r:id="rId36"/>
    <p:sldId id="328" r:id="rId37"/>
    <p:sldId id="329" r:id="rId38"/>
    <p:sldId id="430" r:id="rId39"/>
    <p:sldId id="331" r:id="rId40"/>
    <p:sldId id="346" r:id="rId41"/>
    <p:sldId id="347" r:id="rId42"/>
    <p:sldId id="362" r:id="rId43"/>
    <p:sldId id="359" r:id="rId44"/>
    <p:sldId id="351" r:id="rId45"/>
    <p:sldId id="352" r:id="rId46"/>
    <p:sldId id="353" r:id="rId47"/>
    <p:sldId id="318" r:id="rId48"/>
  </p:sldIdLst>
  <p:sldSz cx="9144000" cy="6858000" type="screen4x3"/>
  <p:notesSz cx="6881495"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86"/>
  </p:normalViewPr>
  <p:slideViewPr>
    <p:cSldViewPr>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atin typeface="Arial" panose="020B0604020202020204" pitchFamily="34" charset="0"/>
              </a:defRPr>
            </a:lvl1pPr>
          </a:lstStyle>
          <a:p>
            <a:pPr>
              <a:defRPr/>
            </a:pPr>
            <a:fld id="{3343EDC1-FAD6-4434-8190-4DD5C662C44B}" type="datetimeFigureOut">
              <a:rPr lang="en-US"/>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atin typeface="Arial" panose="020B0604020202020204" pitchFamily="34" charset="0"/>
              </a:defRPr>
            </a:lvl1pPr>
          </a:lstStyle>
          <a:p>
            <a:pPr>
              <a:defRPr/>
            </a:pPr>
            <a:fld id="{6E12BA6E-029A-4FB7-8F5E-E815CEBDAA0E}"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2119" cy="464820"/>
          </a:xfrm>
          <a:prstGeom prst="rect">
            <a:avLst/>
          </a:prstGeom>
          <a:noFill/>
          <a:ln w="9525">
            <a:noFill/>
            <a:miter lim="800000"/>
          </a:ln>
          <a:effectLst/>
        </p:spPr>
        <p:txBody>
          <a:bodyPr vert="horz" wrap="square" lIns="92446" tIns="46223" rIns="92446" bIns="46223" numCol="1" anchor="t" anchorCtr="0" compatLnSpc="1"/>
          <a:lstStyle>
            <a:lvl1pPr>
              <a:defRPr sz="1200">
                <a:latin typeface="Arial" panose="020B0604020202020204" pitchFamily="34" charset="0"/>
              </a:defRPr>
            </a:lvl1pPr>
          </a:lstStyle>
          <a:p>
            <a:pPr>
              <a:defRPr/>
            </a:pPr>
            <a:endParaRPr lang="en-US"/>
          </a:p>
        </p:txBody>
      </p:sp>
      <p:sp>
        <p:nvSpPr>
          <p:cNvPr id="6147" name="Rectangle 3"/>
          <p:cNvSpPr>
            <a:spLocks noGrp="1" noChangeArrowheads="1"/>
          </p:cNvSpPr>
          <p:nvPr>
            <p:ph type="dt" idx="1"/>
          </p:nvPr>
        </p:nvSpPr>
        <p:spPr bwMode="auto">
          <a:xfrm>
            <a:off x="3898102" y="0"/>
            <a:ext cx="2982119" cy="464820"/>
          </a:xfrm>
          <a:prstGeom prst="rect">
            <a:avLst/>
          </a:prstGeom>
          <a:noFill/>
          <a:ln w="9525">
            <a:noFill/>
            <a:miter lim="800000"/>
          </a:ln>
          <a:effectLst/>
        </p:spPr>
        <p:txBody>
          <a:bodyPr vert="horz" wrap="square" lIns="92446" tIns="46223" rIns="92446" bIns="46223" numCol="1" anchor="t" anchorCtr="0" compatLnSpc="1"/>
          <a:lstStyle>
            <a:lvl1pPr algn="r">
              <a:defRPr sz="1200">
                <a:latin typeface="Arial" panose="020B0604020202020204" pitchFamily="34" charset="0"/>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8182" y="4415790"/>
            <a:ext cx="5505450" cy="4183380"/>
          </a:xfrm>
          <a:prstGeom prst="rect">
            <a:avLst/>
          </a:prstGeom>
          <a:noFill/>
          <a:ln w="9525">
            <a:noFill/>
            <a:miter lim="800000"/>
          </a:ln>
          <a:effectLst/>
        </p:spPr>
        <p:txBody>
          <a:bodyPr vert="horz" wrap="square" lIns="92446" tIns="46223" rIns="92446" bIns="46223"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829967"/>
            <a:ext cx="2982119" cy="464820"/>
          </a:xfrm>
          <a:prstGeom prst="rect">
            <a:avLst/>
          </a:prstGeom>
          <a:noFill/>
          <a:ln w="9525">
            <a:noFill/>
            <a:miter lim="800000"/>
          </a:ln>
          <a:effectLst/>
        </p:spPr>
        <p:txBody>
          <a:bodyPr vert="horz" wrap="square" lIns="92446" tIns="46223" rIns="92446" bIns="46223" numCol="1" anchor="b" anchorCtr="0" compatLnSpc="1"/>
          <a:lstStyle>
            <a:lvl1pPr>
              <a:defRPr sz="1200">
                <a:latin typeface="Arial" panose="020B0604020202020204"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3898102" y="8829967"/>
            <a:ext cx="2982119" cy="464820"/>
          </a:xfrm>
          <a:prstGeom prst="rect">
            <a:avLst/>
          </a:prstGeom>
          <a:noFill/>
          <a:ln w="9525">
            <a:noFill/>
            <a:miter lim="800000"/>
          </a:ln>
          <a:effectLst/>
        </p:spPr>
        <p:txBody>
          <a:bodyPr vert="horz" wrap="square" lIns="92446" tIns="46223" rIns="92446" bIns="46223" numCol="1" anchor="b" anchorCtr="0" compatLnSpc="1"/>
          <a:lstStyle>
            <a:lvl1pPr algn="r">
              <a:defRPr sz="1200">
                <a:latin typeface="Arial" panose="020B0604020202020204" pitchFamily="34" charset="0"/>
              </a:defRPr>
            </a:lvl1pPr>
          </a:lstStyle>
          <a:p>
            <a:pPr>
              <a:defRPr/>
            </a:pPr>
            <a:fld id="{9E2374C0-2C16-4661-9E92-49A779EBEB54}"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359D676-6AB7-4080-A966-7A2C958E13C4}" type="slidenum">
              <a:rPr lang="en-US" smtClean="0"/>
            </a:fld>
            <a:endParaRPr lang="en-US"/>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E19F3F0C-A239-4DB8-85FC-9EBA27315FEF}" type="slidenum">
              <a:rPr lang="en-US" smtClean="0"/>
            </a:fld>
            <a:endParaRPr lang="en-US"/>
          </a:p>
        </p:txBody>
      </p:sp>
      <p:sp>
        <p:nvSpPr>
          <p:cNvPr id="139267" name="Rectangle 2"/>
          <p:cNvSpPr>
            <a:spLocks noGrp="1" noRot="1" noChangeAspect="1" noChangeArrowheads="1" noTextEdit="1"/>
          </p:cNvSpPr>
          <p:nvPr>
            <p:ph type="sldImg"/>
          </p:nvPr>
        </p:nvSpPr>
        <p:spPr>
          <a:xfrm>
            <a:off x="1127125" y="703263"/>
            <a:ext cx="4627563" cy="3471862"/>
          </a:xfrm>
          <a:ln w="12700" cap="flat">
            <a:solidFill>
              <a:schemeClr val="tx1"/>
            </a:solidFill>
          </a:ln>
        </p:spPr>
      </p:sp>
      <p:sp>
        <p:nvSpPr>
          <p:cNvPr id="139268" name="Rectangle 3"/>
          <p:cNvSpPr>
            <a:spLocks noGrp="1" noChangeArrowheads="1"/>
          </p:cNvSpPr>
          <p:nvPr>
            <p:ph type="body" idx="1"/>
          </p:nvPr>
        </p:nvSpPr>
        <p:spPr>
          <a:xfrm>
            <a:off x="917575" y="4415790"/>
            <a:ext cx="5046663" cy="4181767"/>
          </a:xfrm>
          <a:noFill/>
        </p:spPr>
        <p:txBody>
          <a:bodyPr lIns="91475" tIns="44935" rIns="91475" bIns="44935"/>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82F5E8FB-3642-4BBB-BA35-8B57275F72F6}" type="slidenum">
              <a:rPr lang="en-US" smtClean="0"/>
            </a:fld>
            <a:endParaRPr lang="en-US"/>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AAE4DA-02C6-443C-9EE9-831231D0E411}" type="slidenum">
              <a:rPr lang="en-US" smtClean="0"/>
            </a:fld>
            <a:endParaRPr lang="en-US"/>
          </a:p>
        </p:txBody>
      </p:sp>
      <p:sp>
        <p:nvSpPr>
          <p:cNvPr id="150531" name="Rectangle 2"/>
          <p:cNvSpPr>
            <a:spLocks noGrp="1" noRot="1" noChangeAspect="1" noChangeArrowheads="1" noTextEdit="1"/>
          </p:cNvSpPr>
          <p:nvPr>
            <p:ph type="sldImg"/>
          </p:nvPr>
        </p:nvSpPr>
        <p:spPr>
          <a:xfrm>
            <a:off x="1125538" y="703263"/>
            <a:ext cx="4629150" cy="3471862"/>
          </a:xfrm>
        </p:spPr>
      </p:sp>
      <p:sp>
        <p:nvSpPr>
          <p:cNvPr id="150532" name="Rectangle 3"/>
          <p:cNvSpPr>
            <a:spLocks noGrp="1" noChangeArrowheads="1"/>
          </p:cNvSpPr>
          <p:nvPr>
            <p:ph type="body" idx="1"/>
          </p:nvPr>
        </p:nvSpPr>
        <p:spPr>
          <a:xfrm>
            <a:off x="917575" y="4415790"/>
            <a:ext cx="5046663" cy="4181767"/>
          </a:xfrm>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B0AEAAD-AE91-402B-A791-353E03B5C1F9}" type="slidenum">
              <a:rPr lang="en-US" smtClean="0"/>
            </a:fld>
            <a:endParaRPr lang="en-US"/>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294DF36-DF4E-49A8-B744-9CAD6A49D665}" type="slidenum">
              <a:rPr lang="en-US" smtClean="0"/>
            </a:fld>
            <a:endParaRPr lang="en-US"/>
          </a:p>
        </p:txBody>
      </p:sp>
      <p:sp>
        <p:nvSpPr>
          <p:cNvPr id="96259" name="Rectangle 2"/>
          <p:cNvSpPr>
            <a:spLocks noGrp="1" noRot="1" noChangeAspect="1" noChangeArrowheads="1" noTextEdit="1"/>
          </p:cNvSpPr>
          <p:nvPr>
            <p:ph type="sldImg"/>
          </p:nvPr>
        </p:nvSpPr>
        <p:spPr>
          <a:xfrm>
            <a:off x="1127125" y="703263"/>
            <a:ext cx="4627563" cy="3471862"/>
          </a:xfrm>
        </p:spPr>
      </p:sp>
      <p:sp>
        <p:nvSpPr>
          <p:cNvPr id="96260" name="Rectangle 3"/>
          <p:cNvSpPr>
            <a:spLocks noGrp="1" noChangeArrowheads="1"/>
          </p:cNvSpPr>
          <p:nvPr>
            <p:ph type="body" idx="1"/>
          </p:nvPr>
        </p:nvSpPr>
        <p:spPr>
          <a:xfrm>
            <a:off x="917575" y="4415790"/>
            <a:ext cx="5046663" cy="4181767"/>
          </a:xfrm>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7B24254-F3EA-46A4-A875-E4DE2A0F6097}" type="slidenum">
              <a:rPr lang="en-US" smtClean="0"/>
            </a:fld>
            <a:endParaRPr lang="en-US"/>
          </a:p>
        </p:txBody>
      </p:sp>
      <p:sp>
        <p:nvSpPr>
          <p:cNvPr id="97283" name="Rectangle 2"/>
          <p:cNvSpPr>
            <a:spLocks noGrp="1" noRot="1" noChangeAspect="1" noChangeArrowheads="1" noTextEdit="1"/>
          </p:cNvSpPr>
          <p:nvPr>
            <p:ph type="sldImg"/>
          </p:nvPr>
        </p:nvSpPr>
        <p:spPr>
          <a:xfrm>
            <a:off x="1127125" y="703263"/>
            <a:ext cx="4627563" cy="3471862"/>
          </a:xfrm>
        </p:spPr>
      </p:sp>
      <p:sp>
        <p:nvSpPr>
          <p:cNvPr id="97284" name="Rectangle 3"/>
          <p:cNvSpPr>
            <a:spLocks noGrp="1" noChangeArrowheads="1"/>
          </p:cNvSpPr>
          <p:nvPr>
            <p:ph type="body" idx="1"/>
          </p:nvPr>
        </p:nvSpPr>
        <p:spPr>
          <a:xfrm>
            <a:off x="917575" y="4415790"/>
            <a:ext cx="5046663" cy="4362530"/>
          </a:xfrm>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84D0621-7B4D-4DCF-8D52-9A16B92B3BF6}" type="slidenum">
              <a:rPr lang="en-US" smtClean="0"/>
            </a:fld>
            <a:endParaRPr lang="en-US"/>
          </a:p>
        </p:txBody>
      </p:sp>
      <p:sp>
        <p:nvSpPr>
          <p:cNvPr id="99331" name="Rectangle 2"/>
          <p:cNvSpPr>
            <a:spLocks noGrp="1" noRot="1" noChangeAspect="1" noChangeArrowheads="1" noTextEdit="1"/>
          </p:cNvSpPr>
          <p:nvPr>
            <p:ph type="sldImg"/>
          </p:nvPr>
        </p:nvSpPr>
        <p:spPr>
          <a:xfrm>
            <a:off x="1127125" y="703263"/>
            <a:ext cx="4627563" cy="3471862"/>
          </a:xfrm>
        </p:spPr>
      </p:sp>
      <p:sp>
        <p:nvSpPr>
          <p:cNvPr id="99332" name="Rectangle 3"/>
          <p:cNvSpPr>
            <a:spLocks noGrp="1" noChangeArrowheads="1"/>
          </p:cNvSpPr>
          <p:nvPr>
            <p:ph type="body" idx="1"/>
          </p:nvPr>
        </p:nvSpPr>
        <p:spPr>
          <a:xfrm>
            <a:off x="917575" y="4415790"/>
            <a:ext cx="5046663" cy="4362530"/>
          </a:xfrm>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59B5F3D-1337-470E-AA0A-ED8923829BB8}" type="slidenum">
              <a:rPr lang="en-US" smtClean="0"/>
            </a:fld>
            <a:endParaRPr lang="en-US"/>
          </a:p>
        </p:txBody>
      </p:sp>
      <p:sp>
        <p:nvSpPr>
          <p:cNvPr id="100355" name="Rectangle 2"/>
          <p:cNvSpPr>
            <a:spLocks noGrp="1" noRot="1" noChangeAspect="1" noChangeArrowheads="1" noTextEdit="1"/>
          </p:cNvSpPr>
          <p:nvPr>
            <p:ph type="sldImg"/>
          </p:nvPr>
        </p:nvSpPr>
        <p:spPr>
          <a:xfrm>
            <a:off x="1127125" y="703263"/>
            <a:ext cx="4627563" cy="3471862"/>
          </a:xfrm>
        </p:spPr>
      </p:sp>
      <p:sp>
        <p:nvSpPr>
          <p:cNvPr id="100356" name="Rectangle 3"/>
          <p:cNvSpPr>
            <a:spLocks noGrp="1" noChangeArrowheads="1"/>
          </p:cNvSpPr>
          <p:nvPr>
            <p:ph type="body" idx="1"/>
          </p:nvPr>
        </p:nvSpPr>
        <p:spPr>
          <a:xfrm>
            <a:off x="917575" y="4415790"/>
            <a:ext cx="5046663" cy="4181767"/>
          </a:xfrm>
          <a:noFill/>
        </p:spPr>
        <p:txBody>
          <a:bodyPr/>
          <a:lstStyle/>
          <a:p>
            <a:pPr marL="231140" indent="-23114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B38785A-C5D7-43E5-A42B-29336F9CC43A}" type="slidenum">
              <a:rPr lang="en-US" smtClean="0"/>
            </a:fld>
            <a:endParaRPr lang="en-US"/>
          </a:p>
        </p:txBody>
      </p:sp>
      <p:sp>
        <p:nvSpPr>
          <p:cNvPr id="101379" name="Rectangle 2"/>
          <p:cNvSpPr>
            <a:spLocks noGrp="1" noRot="1" noChangeAspect="1" noChangeArrowheads="1" noTextEdit="1"/>
          </p:cNvSpPr>
          <p:nvPr>
            <p:ph type="sldImg"/>
          </p:nvPr>
        </p:nvSpPr>
        <p:spPr>
          <a:xfrm>
            <a:off x="1127125" y="703263"/>
            <a:ext cx="4627563" cy="3471862"/>
          </a:xfrm>
        </p:spPr>
      </p:sp>
      <p:sp>
        <p:nvSpPr>
          <p:cNvPr id="101380" name="Rectangle 3"/>
          <p:cNvSpPr>
            <a:spLocks noGrp="1" noChangeArrowheads="1"/>
          </p:cNvSpPr>
          <p:nvPr>
            <p:ph type="body" idx="1"/>
          </p:nvPr>
        </p:nvSpPr>
        <p:spPr>
          <a:xfrm>
            <a:off x="917575" y="4415790"/>
            <a:ext cx="5046663" cy="4181767"/>
          </a:xfrm>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2423EF2-C7BE-49D0-8263-2B32A986B74A}" type="slidenum">
              <a:rPr lang="en-US" smtClean="0"/>
            </a:fld>
            <a:endParaRPr lang="en-US"/>
          </a:p>
        </p:txBody>
      </p:sp>
      <p:sp>
        <p:nvSpPr>
          <p:cNvPr id="103427" name="Rectangle 2"/>
          <p:cNvSpPr>
            <a:spLocks noGrp="1" noRot="1" noChangeAspect="1" noChangeArrowheads="1" noTextEdit="1"/>
          </p:cNvSpPr>
          <p:nvPr>
            <p:ph type="sldImg"/>
          </p:nvPr>
        </p:nvSpPr>
        <p:spPr>
          <a:xfrm>
            <a:off x="1127125" y="703263"/>
            <a:ext cx="4627563" cy="3471862"/>
          </a:xfrm>
        </p:spPr>
      </p:sp>
      <p:sp>
        <p:nvSpPr>
          <p:cNvPr id="103428" name="Rectangle 3"/>
          <p:cNvSpPr>
            <a:spLocks noGrp="1" noChangeArrowheads="1"/>
          </p:cNvSpPr>
          <p:nvPr>
            <p:ph type="body" idx="1"/>
          </p:nvPr>
        </p:nvSpPr>
        <p:spPr>
          <a:xfrm>
            <a:off x="917575" y="4415790"/>
            <a:ext cx="5046663" cy="4181767"/>
          </a:xfrm>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79CDAF6-7F6D-4327-B43B-B973A9361E68}" type="slidenum">
              <a:rPr lang="en-US" smtClean="0"/>
            </a:fld>
            <a:endParaRPr lang="en-US"/>
          </a:p>
        </p:txBody>
      </p:sp>
      <p:sp>
        <p:nvSpPr>
          <p:cNvPr id="104451" name="Rectangle 2"/>
          <p:cNvSpPr>
            <a:spLocks noGrp="1" noRot="1" noChangeAspect="1" noChangeArrowheads="1" noTextEdit="1"/>
          </p:cNvSpPr>
          <p:nvPr>
            <p:ph type="sldImg"/>
          </p:nvPr>
        </p:nvSpPr>
        <p:spPr>
          <a:xfrm>
            <a:off x="1127125" y="703263"/>
            <a:ext cx="4627563" cy="3471862"/>
          </a:xfrm>
        </p:spPr>
      </p:sp>
      <p:sp>
        <p:nvSpPr>
          <p:cNvPr id="104452" name="Rectangle 3"/>
          <p:cNvSpPr>
            <a:spLocks noGrp="1" noChangeArrowheads="1"/>
          </p:cNvSpPr>
          <p:nvPr>
            <p:ph type="body" idx="1"/>
          </p:nvPr>
        </p:nvSpPr>
        <p:spPr>
          <a:xfrm>
            <a:off x="917575" y="4415790"/>
            <a:ext cx="5046663" cy="4181767"/>
          </a:xfrm>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F684A99-7548-4DDE-995E-A2967C658CEF}"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FB54E0A-EA38-4880-B900-7406DA1FD4CB}"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68AA48C-D2D7-4D69-B33C-BE2D5BDCB7CF}"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46088" y="1844675"/>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7088" y="1844675"/>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40B924D-A8F5-46F6-AF87-6AB90924F962}" type="slidenum">
              <a:rPr lang="en-US"/>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643C0A5-0773-4A25-8836-0FA06D201B8C}"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EAEDFD4-6F8D-4E79-8236-FF141199A3D9}"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B1F98E9-A475-4DFB-BA03-8E5BACB75667}"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E9286754-73F4-4660-8FB8-414212BB368D}"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5ACC0EE1-AC1B-4751-B6D9-5D20ABBDE5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1D695F7A-17E7-4C83-965A-BAC41D5C5EC1}"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A5202E5-87B3-4560-B6FC-48B6D59660EA}"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C52F969-1D87-4AA0-86BB-F4F1A4A5D5E6}"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E8FBF02D-52B0-402D-944E-1A2A625385E2}"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fr-CA" sz="3600" dirty="0"/>
              <a:t>COMM223 Marketing Management</a:t>
            </a:r>
            <a:endParaRPr lang="en-US" dirty="0"/>
          </a:p>
        </p:txBody>
      </p:sp>
      <p:sp>
        <p:nvSpPr>
          <p:cNvPr id="13315" name="Rectangle 5"/>
          <p:cNvSpPr>
            <a:spLocks noGrp="1" noChangeArrowheads="1"/>
          </p:cNvSpPr>
          <p:nvPr>
            <p:ph type="subTitle" idx="1"/>
          </p:nvPr>
        </p:nvSpPr>
        <p:spPr/>
        <p:txBody>
          <a:bodyPr/>
          <a:lstStyle/>
          <a:p>
            <a:pPr eaLnBrk="1" hangingPunct="1"/>
            <a:endParaRPr lang="fr-CA" dirty="0"/>
          </a:p>
          <a:p>
            <a:pPr eaLnBrk="1" hangingPunct="1"/>
            <a:r>
              <a:rPr lang="fr-CA" dirty="0"/>
              <a:t>Lecture 3 - </a:t>
            </a:r>
            <a:r>
              <a:rPr lang="fr-CA" dirty="0" err="1"/>
              <a:t>Competitor</a:t>
            </a:r>
            <a:r>
              <a:rPr lang="fr-CA" dirty="0"/>
              <a:t> </a:t>
            </a:r>
            <a:r>
              <a:rPr lang="fr-CA" dirty="0" err="1"/>
              <a:t>Analysis</a:t>
            </a:r>
            <a:r>
              <a:rPr lang="fr-CA" dirty="0"/>
              <a:t> and Marketing </a:t>
            </a:r>
            <a:r>
              <a:rPr lang="fr-CA" dirty="0" err="1"/>
              <a:t>Research</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88988"/>
            <a:ext cx="8229600" cy="628650"/>
          </a:xfrm>
        </p:spPr>
        <p:txBody>
          <a:bodyPr/>
          <a:lstStyle/>
          <a:p>
            <a:r>
              <a:rPr lang="en-US" sz="4000">
                <a:solidFill>
                  <a:srgbClr val="FF0000"/>
                </a:solidFill>
              </a:rPr>
              <a:t>Relations among SWOT</a:t>
            </a:r>
            <a:endParaRPr lang="en-US" sz="4000">
              <a:solidFill>
                <a:srgbClr val="FF0000"/>
              </a:solidFill>
            </a:endParaRPr>
          </a:p>
        </p:txBody>
      </p:sp>
      <p:sp>
        <p:nvSpPr>
          <p:cNvPr id="64515" name="Rectangle 3"/>
          <p:cNvSpPr>
            <a:spLocks noChangeArrowheads="1"/>
          </p:cNvSpPr>
          <p:nvPr/>
        </p:nvSpPr>
        <p:spPr bwMode="auto">
          <a:xfrm>
            <a:off x="2159000" y="24225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800" b="1">
                <a:solidFill>
                  <a:srgbClr val="0000FF"/>
                </a:solidFill>
                <a:latin typeface="Times New Roman" panose="02020603050405020304" pitchFamily="18" charset="0"/>
              </a:rPr>
              <a:t>S</a:t>
            </a:r>
            <a:r>
              <a:rPr lang="en-US" sz="2400" b="1">
                <a:solidFill>
                  <a:srgbClr val="0000FF"/>
                </a:solidFill>
                <a:latin typeface="Times New Roman" panose="02020603050405020304" pitchFamily="18" charset="0"/>
              </a:rPr>
              <a:t>trengths</a:t>
            </a:r>
            <a:endParaRPr lang="en-US" sz="2400" b="1">
              <a:solidFill>
                <a:srgbClr val="0000FF"/>
              </a:solidFill>
              <a:latin typeface="Times New Roman" panose="02020603050405020304" pitchFamily="18" charset="0"/>
            </a:endParaRPr>
          </a:p>
        </p:txBody>
      </p:sp>
      <p:sp>
        <p:nvSpPr>
          <p:cNvPr id="64516" name="Rectangle 4"/>
          <p:cNvSpPr>
            <a:spLocks noChangeArrowheads="1"/>
          </p:cNvSpPr>
          <p:nvPr/>
        </p:nvSpPr>
        <p:spPr bwMode="auto">
          <a:xfrm>
            <a:off x="2159000" y="37941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400" b="1">
                <a:solidFill>
                  <a:srgbClr val="0000FF"/>
                </a:solidFill>
                <a:latin typeface="Times New Roman" panose="02020603050405020304" pitchFamily="18" charset="0"/>
              </a:rPr>
              <a:t>Opportunities</a:t>
            </a:r>
            <a:endParaRPr lang="en-US" sz="2400" b="1">
              <a:solidFill>
                <a:srgbClr val="0000FF"/>
              </a:solidFill>
              <a:latin typeface="Times New Roman" panose="02020603050405020304" pitchFamily="18" charset="0"/>
            </a:endParaRPr>
          </a:p>
        </p:txBody>
      </p:sp>
      <p:sp>
        <p:nvSpPr>
          <p:cNvPr id="64517" name="Rectangle 5"/>
          <p:cNvSpPr>
            <a:spLocks noChangeArrowheads="1"/>
          </p:cNvSpPr>
          <p:nvPr/>
        </p:nvSpPr>
        <p:spPr bwMode="auto">
          <a:xfrm>
            <a:off x="5740400" y="37941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800" b="1">
                <a:solidFill>
                  <a:srgbClr val="0000FF"/>
                </a:solidFill>
                <a:latin typeface="Times New Roman" panose="02020603050405020304" pitchFamily="18" charset="0"/>
              </a:rPr>
              <a:t>T</a:t>
            </a:r>
            <a:r>
              <a:rPr lang="en-US" sz="2400" b="1">
                <a:solidFill>
                  <a:srgbClr val="0000FF"/>
                </a:solidFill>
                <a:latin typeface="Times New Roman" panose="02020603050405020304" pitchFamily="18" charset="0"/>
              </a:rPr>
              <a:t>hreats</a:t>
            </a:r>
            <a:endParaRPr lang="en-US" sz="2400" b="1">
              <a:solidFill>
                <a:srgbClr val="0000FF"/>
              </a:solidFill>
              <a:latin typeface="Times New Roman" panose="02020603050405020304" pitchFamily="18" charset="0"/>
            </a:endParaRPr>
          </a:p>
        </p:txBody>
      </p:sp>
      <p:sp>
        <p:nvSpPr>
          <p:cNvPr id="64518" name="Rectangle 6"/>
          <p:cNvSpPr>
            <a:spLocks noChangeArrowheads="1"/>
          </p:cNvSpPr>
          <p:nvPr/>
        </p:nvSpPr>
        <p:spPr bwMode="auto">
          <a:xfrm>
            <a:off x="5740400" y="24225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400" b="1">
                <a:solidFill>
                  <a:srgbClr val="0000FF"/>
                </a:solidFill>
                <a:latin typeface="Times New Roman" panose="02020603050405020304" pitchFamily="18" charset="0"/>
              </a:rPr>
              <a:t>Weaknesses</a:t>
            </a:r>
            <a:endParaRPr lang="en-US" sz="2400" b="1">
              <a:solidFill>
                <a:srgbClr val="0000FF"/>
              </a:solidFill>
              <a:latin typeface="Times New Roman" panose="02020603050405020304" pitchFamily="18" charset="0"/>
            </a:endParaRPr>
          </a:p>
        </p:txBody>
      </p:sp>
      <p:sp>
        <p:nvSpPr>
          <p:cNvPr id="64519" name="Text Box 7"/>
          <p:cNvSpPr txBox="1">
            <a:spLocks noChangeArrowheads="1"/>
          </p:cNvSpPr>
          <p:nvPr/>
        </p:nvSpPr>
        <p:spPr bwMode="auto">
          <a:xfrm>
            <a:off x="2603500" y="1889125"/>
            <a:ext cx="1198563"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Positive</a:t>
            </a:r>
            <a:endParaRPr lang="en-US" sz="2400" b="1">
              <a:latin typeface="Times New Roman" panose="02020603050405020304" pitchFamily="18" charset="0"/>
            </a:endParaRPr>
          </a:p>
        </p:txBody>
      </p:sp>
      <p:sp>
        <p:nvSpPr>
          <p:cNvPr id="64520" name="Text Box 8"/>
          <p:cNvSpPr txBox="1">
            <a:spLocks noChangeArrowheads="1"/>
          </p:cNvSpPr>
          <p:nvPr/>
        </p:nvSpPr>
        <p:spPr bwMode="auto">
          <a:xfrm>
            <a:off x="6049963" y="1889125"/>
            <a:ext cx="1317625"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Negative</a:t>
            </a:r>
            <a:endParaRPr lang="en-US" sz="2400" b="1">
              <a:latin typeface="Times New Roman" panose="02020603050405020304" pitchFamily="18" charset="0"/>
            </a:endParaRPr>
          </a:p>
        </p:txBody>
      </p:sp>
      <p:sp>
        <p:nvSpPr>
          <p:cNvPr id="64521" name="Text Box 9"/>
          <p:cNvSpPr txBox="1">
            <a:spLocks noChangeArrowheads="1"/>
          </p:cNvSpPr>
          <p:nvPr/>
        </p:nvSpPr>
        <p:spPr bwMode="auto">
          <a:xfrm>
            <a:off x="765175" y="3946525"/>
            <a:ext cx="1317625"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External</a:t>
            </a:r>
            <a:endParaRPr lang="en-US" sz="2400" b="1">
              <a:latin typeface="Times New Roman" panose="02020603050405020304" pitchFamily="18" charset="0"/>
            </a:endParaRPr>
          </a:p>
        </p:txBody>
      </p:sp>
      <p:sp>
        <p:nvSpPr>
          <p:cNvPr id="64522" name="Text Box 10"/>
          <p:cNvSpPr txBox="1">
            <a:spLocks noChangeArrowheads="1"/>
          </p:cNvSpPr>
          <p:nvPr/>
        </p:nvSpPr>
        <p:spPr bwMode="auto">
          <a:xfrm>
            <a:off x="750888" y="2574925"/>
            <a:ext cx="1250950"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Internal</a:t>
            </a:r>
            <a:endParaRPr lang="en-US" sz="2400" b="1">
              <a:latin typeface="Times New Roman" panose="02020603050405020304" pitchFamily="18" charset="0"/>
            </a:endParaRPr>
          </a:p>
        </p:txBody>
      </p:sp>
      <p:sp>
        <p:nvSpPr>
          <p:cNvPr id="206860" name="Line 12"/>
          <p:cNvSpPr>
            <a:spLocks noChangeShapeType="1"/>
          </p:cNvSpPr>
          <p:nvPr/>
        </p:nvSpPr>
        <p:spPr bwMode="auto">
          <a:xfrm flipH="1" flipV="1">
            <a:off x="3302000" y="3108325"/>
            <a:ext cx="2438400" cy="685800"/>
          </a:xfrm>
          <a:prstGeom prst="line">
            <a:avLst/>
          </a:prstGeom>
          <a:noFill/>
          <a:ln w="22225">
            <a:solidFill>
              <a:schemeClr val="tx1"/>
            </a:solidFill>
            <a:round/>
            <a:tailEnd type="stealth" w="med" len="med"/>
          </a:ln>
        </p:spPr>
        <p:txBody>
          <a:bodyPr wrap="none" anchor="ctr"/>
          <a:lstStyle/>
          <a:p>
            <a:endParaRPr lang="en-US"/>
          </a:p>
        </p:txBody>
      </p:sp>
      <p:sp>
        <p:nvSpPr>
          <p:cNvPr id="206861" name="Line 13"/>
          <p:cNvSpPr>
            <a:spLocks noChangeShapeType="1"/>
          </p:cNvSpPr>
          <p:nvPr/>
        </p:nvSpPr>
        <p:spPr bwMode="auto">
          <a:xfrm flipV="1">
            <a:off x="4233863" y="3036888"/>
            <a:ext cx="2387600" cy="771525"/>
          </a:xfrm>
          <a:prstGeom prst="line">
            <a:avLst/>
          </a:prstGeom>
          <a:noFill/>
          <a:ln w="22225">
            <a:solidFill>
              <a:schemeClr val="tx1"/>
            </a:solidFill>
            <a:round/>
            <a:headEnd type="triangle" w="med" len="med"/>
          </a:ln>
        </p:spPr>
        <p:txBody>
          <a:bodyPr wrap="none" anchor="ctr"/>
          <a:lstStyle/>
          <a:p>
            <a:endParaRPr lang="en-US"/>
          </a:p>
        </p:txBody>
      </p:sp>
      <p:sp>
        <p:nvSpPr>
          <p:cNvPr id="206865" name="AutoShape 17"/>
          <p:cNvSpPr>
            <a:spLocks noChangeArrowheads="1"/>
          </p:cNvSpPr>
          <p:nvPr/>
        </p:nvSpPr>
        <p:spPr bwMode="auto">
          <a:xfrm>
            <a:off x="2670175" y="3062288"/>
            <a:ext cx="465138" cy="725487"/>
          </a:xfrm>
          <a:prstGeom prst="upDownArrow">
            <a:avLst>
              <a:gd name="adj1" fmla="val 50000"/>
              <a:gd name="adj2" fmla="val 31194"/>
            </a:avLst>
          </a:prstGeom>
          <a:noFill/>
          <a:ln w="9525">
            <a:solidFill>
              <a:schemeClr val="tx1"/>
            </a:solidFill>
            <a:miter lim="800000"/>
          </a:ln>
        </p:spPr>
        <p:txBody>
          <a:bodyPr vert="eaVert" wrap="none" anchor="ctr"/>
          <a:lstStyle/>
          <a:p>
            <a:endParaRPr lang="en-US"/>
          </a:p>
        </p:txBody>
      </p:sp>
      <p:sp>
        <p:nvSpPr>
          <p:cNvPr id="206866" name="AutoShape 18"/>
          <p:cNvSpPr>
            <a:spLocks noChangeArrowheads="1"/>
          </p:cNvSpPr>
          <p:nvPr/>
        </p:nvSpPr>
        <p:spPr bwMode="auto">
          <a:xfrm>
            <a:off x="6843713" y="3070225"/>
            <a:ext cx="465137" cy="725488"/>
          </a:xfrm>
          <a:prstGeom prst="upDownArrow">
            <a:avLst>
              <a:gd name="adj1" fmla="val 50000"/>
              <a:gd name="adj2" fmla="val 31195"/>
            </a:avLst>
          </a:prstGeom>
          <a:noFill/>
          <a:ln w="9525">
            <a:solidFill>
              <a:schemeClr val="tx1"/>
            </a:solidFill>
            <a:miter lim="800000"/>
          </a:ln>
        </p:spPr>
        <p:txBody>
          <a:bodyPr vert="eaVert"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6865"/>
                                        </p:tgtEl>
                                        <p:attrNameLst>
                                          <p:attrName>style.visibility</p:attrName>
                                        </p:attrNameLst>
                                      </p:cBhvr>
                                      <p:to>
                                        <p:strVal val="visible"/>
                                      </p:to>
                                    </p:set>
                                    <p:animEffect transition="in" filter="fade">
                                      <p:cBhvr>
                                        <p:cTn id="7" dur="2000"/>
                                        <p:tgtEl>
                                          <p:spTgt spid="206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6866"/>
                                        </p:tgtEl>
                                        <p:attrNameLst>
                                          <p:attrName>style.visibility</p:attrName>
                                        </p:attrNameLst>
                                      </p:cBhvr>
                                      <p:to>
                                        <p:strVal val="visible"/>
                                      </p:to>
                                    </p:set>
                                    <p:animEffect transition="in" filter="fade">
                                      <p:cBhvr>
                                        <p:cTn id="12" dur="2000"/>
                                        <p:tgtEl>
                                          <p:spTgt spid="2068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6861"/>
                                        </p:tgtEl>
                                        <p:attrNameLst>
                                          <p:attrName>style.visibility</p:attrName>
                                        </p:attrNameLst>
                                      </p:cBhvr>
                                      <p:to>
                                        <p:strVal val="visible"/>
                                      </p:to>
                                    </p:set>
                                    <p:animEffect transition="in" filter="fade">
                                      <p:cBhvr>
                                        <p:cTn id="17" dur="2000"/>
                                        <p:tgtEl>
                                          <p:spTgt spid="2068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6860"/>
                                        </p:tgtEl>
                                        <p:attrNameLst>
                                          <p:attrName>style.visibility</p:attrName>
                                        </p:attrNameLst>
                                      </p:cBhvr>
                                      <p:to>
                                        <p:strVal val="visible"/>
                                      </p:to>
                                    </p:set>
                                    <p:animEffect transition="in" filter="fade">
                                      <p:cBhvr>
                                        <p:cTn id="22" dur="2000"/>
                                        <p:tgtEl>
                                          <p:spTgt spid="206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0" grpId="0" animBg="1"/>
      <p:bldP spid="206861" grpId="0" animBg="1"/>
      <p:bldP spid="206865" grpId="0" animBg="1"/>
      <p:bldP spid="2068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z="3200">
                <a:solidFill>
                  <a:srgbClr val="FF0000"/>
                </a:solidFill>
              </a:rPr>
              <a:t>Discussion: Starbucks SWOT analysis</a:t>
            </a:r>
            <a:endParaRPr lang="en-US" sz="3200">
              <a:solidFill>
                <a:srgbClr val="FF0000"/>
              </a:solidFill>
            </a:endParaRPr>
          </a:p>
        </p:txBody>
      </p:sp>
      <p:sp>
        <p:nvSpPr>
          <p:cNvPr id="3" name="Content Placeholder 2"/>
          <p:cNvSpPr>
            <a:spLocks noGrp="1"/>
          </p:cNvSpPr>
          <p:nvPr>
            <p:ph idx="1"/>
          </p:nvPr>
        </p:nvSpPr>
        <p:spPr/>
        <p:txBody>
          <a:bodyPr/>
          <a:lstStyle/>
          <a:p>
            <a:r>
              <a:rPr lang="en-US" sz="2400" dirty="0"/>
              <a:t>Strength:</a:t>
            </a:r>
            <a:endParaRPr lang="en-US" sz="2400" dirty="0"/>
          </a:p>
          <a:p>
            <a:endParaRPr lang="en-US" sz="2400" dirty="0"/>
          </a:p>
          <a:p>
            <a:r>
              <a:rPr lang="en-US" sz="2400" dirty="0"/>
              <a:t>Weakness:</a:t>
            </a:r>
            <a:endParaRPr lang="en-US" sz="2400" dirty="0"/>
          </a:p>
          <a:p>
            <a:endParaRPr lang="en-US" sz="2400" dirty="0"/>
          </a:p>
          <a:p>
            <a:r>
              <a:rPr lang="en-US" sz="2400" dirty="0"/>
              <a:t>Opportunities:</a:t>
            </a:r>
            <a:endParaRPr lang="en-US" sz="2400" dirty="0"/>
          </a:p>
          <a:p>
            <a:endParaRPr lang="en-US" sz="2400" dirty="0"/>
          </a:p>
          <a:p>
            <a:r>
              <a:rPr lang="en-US" sz="2400" dirty="0"/>
              <a:t>Threats:</a:t>
            </a:r>
            <a:endParaRPr lang="en-US" sz="2400" dirty="0"/>
          </a:p>
          <a:p>
            <a:endParaRPr lang="en-US" dirty="0"/>
          </a:p>
          <a:p>
            <a:pPr>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0" y="2133600"/>
            <a:ext cx="8382000" cy="3429000"/>
          </a:xfrm>
        </p:spPr>
        <p:txBody>
          <a:bodyPr/>
          <a:lstStyle/>
          <a:p>
            <a:pPr lvl="1">
              <a:lnSpc>
                <a:spcPct val="90000"/>
              </a:lnSpc>
            </a:pPr>
            <a:r>
              <a:rPr lang="en-US" sz="3600" dirty="0"/>
              <a:t>Analyze competition</a:t>
            </a:r>
            <a:endParaRPr lang="en-US" sz="3600" dirty="0"/>
          </a:p>
          <a:p>
            <a:pPr lvl="2">
              <a:lnSpc>
                <a:spcPct val="90000"/>
              </a:lnSpc>
            </a:pPr>
            <a:r>
              <a:rPr lang="en-US" sz="3200" dirty="0"/>
              <a:t>Identify Competitive Advantage</a:t>
            </a:r>
            <a:endParaRPr lang="en-US" sz="3200" dirty="0"/>
          </a:p>
          <a:p>
            <a:pPr lvl="2">
              <a:lnSpc>
                <a:spcPct val="90000"/>
              </a:lnSpc>
            </a:pPr>
            <a:r>
              <a:rPr lang="en-US" sz="3200" dirty="0"/>
              <a:t>Identify Competitors</a:t>
            </a:r>
            <a:endParaRPr lang="en-US" sz="3200" dirty="0"/>
          </a:p>
          <a:p>
            <a:pPr lvl="2">
              <a:lnSpc>
                <a:spcPct val="90000"/>
              </a:lnSpc>
            </a:pPr>
            <a:r>
              <a:rPr lang="en-US" sz="3200" dirty="0"/>
              <a:t>Analyze Competitors</a:t>
            </a:r>
            <a:endParaRPr lang="en-US" sz="3200" dirty="0"/>
          </a:p>
          <a:p>
            <a:pPr lvl="2">
              <a:lnSpc>
                <a:spcPct val="90000"/>
              </a:lnSpc>
            </a:pPr>
            <a:endParaRPr lang="en-US" sz="3200" dirty="0"/>
          </a:p>
          <a:p>
            <a:pPr lvl="2">
              <a:lnSpc>
                <a:spcPct val="90000"/>
              </a:lnSpc>
            </a:pPr>
            <a:r>
              <a:rPr lang="en-US" sz="3200" dirty="0"/>
              <a:t>分析竞争</a:t>
            </a:r>
            <a:endParaRPr lang="en-US" sz="3200" dirty="0"/>
          </a:p>
          <a:p>
            <a:pPr lvl="2">
              <a:lnSpc>
                <a:spcPct val="90000"/>
              </a:lnSpc>
            </a:pPr>
            <a:r>
              <a:rPr lang="en-US" sz="3200" dirty="0"/>
              <a:t>确定竞争优势</a:t>
            </a:r>
            <a:endParaRPr lang="en-US" sz="3200" dirty="0"/>
          </a:p>
          <a:p>
            <a:pPr lvl="2">
              <a:lnSpc>
                <a:spcPct val="90000"/>
              </a:lnSpc>
            </a:pPr>
            <a:r>
              <a:rPr lang="en-US" sz="3200" dirty="0"/>
              <a:t>识别竞争对手</a:t>
            </a:r>
            <a:endParaRPr lang="en-US" sz="3200" dirty="0"/>
          </a:p>
          <a:p>
            <a:pPr lvl="2">
              <a:lnSpc>
                <a:spcPct val="90000"/>
              </a:lnSpc>
            </a:pPr>
            <a:r>
              <a:rPr lang="en-US" sz="3200" dirty="0"/>
              <a:t>分析竞争对手</a:t>
            </a:r>
            <a:endParaRPr lang="en-US" sz="3200" dirty="0"/>
          </a:p>
        </p:txBody>
      </p:sp>
      <p:sp>
        <p:nvSpPr>
          <p:cNvPr id="16387" name="Rectangle 3"/>
          <p:cNvSpPr>
            <a:spLocks noGrp="1" noChangeArrowheads="1"/>
          </p:cNvSpPr>
          <p:nvPr>
            <p:ph type="title"/>
          </p:nvPr>
        </p:nvSpPr>
        <p:spPr>
          <a:xfrm>
            <a:off x="457200" y="304800"/>
            <a:ext cx="8458200" cy="838200"/>
          </a:xfrm>
          <a:noFill/>
        </p:spPr>
        <p:txBody>
          <a:bodyPr lIns="92075" tIns="46038" rIns="92075" bIns="46038"/>
          <a:lstStyle/>
          <a:p>
            <a:r>
              <a:rPr lang="en-US">
                <a:solidFill>
                  <a:srgbClr val="C00000"/>
                </a:solidFill>
              </a:rPr>
              <a:t>Competitor analysis</a:t>
            </a:r>
            <a:r>
              <a:rPr lang="en-US"/>
              <a:t>	</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304800" y="1905000"/>
            <a:ext cx="8458200" cy="4495800"/>
          </a:xfrm>
        </p:spPr>
        <p:txBody>
          <a:bodyPr/>
          <a:lstStyle/>
          <a:p>
            <a:pPr marL="990600" lvl="1" indent="-533400">
              <a:buFont typeface="Wingdings" panose="05000000000000000000" pitchFamily="2" charset="2"/>
              <a:buNone/>
            </a:pPr>
            <a:r>
              <a:rPr lang="en-US" sz="4000"/>
              <a:t>Competitive</a:t>
            </a:r>
            <a:r>
              <a:rPr lang="en-US"/>
              <a:t> </a:t>
            </a:r>
            <a:r>
              <a:rPr lang="en-US" i="1"/>
              <a:t>  –adjective </a:t>
            </a:r>
            <a:endParaRPr lang="en-US" i="1"/>
          </a:p>
          <a:p>
            <a:pPr marL="990600" lvl="1" indent="-533400">
              <a:buFont typeface="Wingdings" panose="05000000000000000000" pitchFamily="2" charset="2"/>
              <a:buNone/>
            </a:pPr>
            <a:endParaRPr lang="en-US" i="1"/>
          </a:p>
          <a:p>
            <a:pPr marL="990600" lvl="1" indent="-533400"/>
            <a:r>
              <a:rPr lang="en-US"/>
              <a:t>well suited for competition; having a feature that makes for successful competition;</a:t>
            </a:r>
            <a:endParaRPr lang="en-US"/>
          </a:p>
          <a:p>
            <a:pPr marL="990600" lvl="1" indent="-533400"/>
            <a:r>
              <a:rPr lang="en-US"/>
              <a:t>having a strong desire to compete or to succeed. </a:t>
            </a:r>
            <a:endParaRPr lang="en-US"/>
          </a:p>
        </p:txBody>
      </p:sp>
      <p:sp>
        <p:nvSpPr>
          <p:cNvPr id="18435" name="Rectangle 3"/>
          <p:cNvSpPr>
            <a:spLocks noGrp="1" noChangeArrowheads="1"/>
          </p:cNvSpPr>
          <p:nvPr>
            <p:ph type="title"/>
          </p:nvPr>
        </p:nvSpPr>
        <p:spPr>
          <a:xfrm>
            <a:off x="703263" y="381000"/>
            <a:ext cx="6840537" cy="838200"/>
          </a:xfrm>
          <a:noFill/>
        </p:spPr>
        <p:txBody>
          <a:bodyPr lIns="92075" tIns="46038" rIns="92075" bIns="46038"/>
          <a:lstStyle/>
          <a:p>
            <a:r>
              <a:rPr lang="en-US">
                <a:solidFill>
                  <a:srgbClr val="C00000"/>
                </a:solidFill>
              </a:rPr>
              <a:t>Competitive</a:t>
            </a:r>
            <a:endParaRPr lang="en-US" sz="2000">
              <a:solidFill>
                <a:srgbClr val="C0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04800" y="381000"/>
            <a:ext cx="8991600" cy="685800"/>
          </a:xfrm>
        </p:spPr>
        <p:txBody>
          <a:bodyPr/>
          <a:lstStyle/>
          <a:p>
            <a:r>
              <a:rPr lang="en-US" sz="2800">
                <a:solidFill>
                  <a:srgbClr val="C00000"/>
                </a:solidFill>
              </a:rPr>
              <a:t>Framework of Competitive Advantage</a:t>
            </a:r>
            <a:endParaRPr lang="en-US" sz="2800">
              <a:solidFill>
                <a:srgbClr val="C00000"/>
              </a:solidFill>
            </a:endParaRPr>
          </a:p>
        </p:txBody>
      </p:sp>
      <p:sp>
        <p:nvSpPr>
          <p:cNvPr id="19459" name="Text Box 5"/>
          <p:cNvSpPr txBox="1">
            <a:spLocks noChangeArrowheads="1"/>
          </p:cNvSpPr>
          <p:nvPr/>
        </p:nvSpPr>
        <p:spPr bwMode="auto">
          <a:xfrm>
            <a:off x="2667000" y="1828800"/>
            <a:ext cx="3606800" cy="1320800"/>
          </a:xfrm>
          <a:prstGeom prst="rect">
            <a:avLst/>
          </a:prstGeom>
          <a:noFill/>
          <a:ln w="9525">
            <a:solidFill>
              <a:schemeClr val="tx1"/>
            </a:solidFill>
            <a:miter lim="800000"/>
          </a:ln>
        </p:spPr>
        <p:txBody>
          <a:bodyPr>
            <a:spAutoFit/>
          </a:bodyPr>
          <a:lstStyle/>
          <a:p>
            <a:pPr eaLnBrk="0" hangingPunct="0"/>
            <a:r>
              <a:rPr lang="en-US" sz="2000" b="1">
                <a:latin typeface="Times New Roman" panose="02020603050405020304" pitchFamily="18" charset="0"/>
              </a:rPr>
              <a:t>Positions of Advantage</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Costs</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Market Position</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Technology/Product</a:t>
            </a:r>
            <a:endParaRPr lang="en-US" sz="2000" b="1">
              <a:latin typeface="Times New Roman" panose="02020603050405020304" pitchFamily="18" charset="0"/>
            </a:endParaRPr>
          </a:p>
        </p:txBody>
      </p:sp>
      <p:sp>
        <p:nvSpPr>
          <p:cNvPr id="19460" name="Line 6"/>
          <p:cNvSpPr>
            <a:spLocks noChangeShapeType="1"/>
          </p:cNvSpPr>
          <p:nvPr/>
        </p:nvSpPr>
        <p:spPr bwMode="auto">
          <a:xfrm flipV="1">
            <a:off x="1295400" y="2590800"/>
            <a:ext cx="1219200" cy="1752600"/>
          </a:xfrm>
          <a:prstGeom prst="line">
            <a:avLst/>
          </a:prstGeom>
          <a:noFill/>
          <a:ln w="50800">
            <a:solidFill>
              <a:schemeClr val="tx1"/>
            </a:solidFill>
            <a:round/>
            <a:tailEnd type="triangle" w="med" len="med"/>
          </a:ln>
        </p:spPr>
        <p:txBody>
          <a:bodyPr wrap="none" anchor="ctr"/>
          <a:lstStyle/>
          <a:p>
            <a:endParaRPr lang="en-US"/>
          </a:p>
        </p:txBody>
      </p:sp>
      <p:sp>
        <p:nvSpPr>
          <p:cNvPr id="19461" name="Line 7"/>
          <p:cNvSpPr>
            <a:spLocks noChangeShapeType="1"/>
          </p:cNvSpPr>
          <p:nvPr/>
        </p:nvSpPr>
        <p:spPr bwMode="auto">
          <a:xfrm flipH="1">
            <a:off x="3276600" y="5105400"/>
            <a:ext cx="2133600" cy="0"/>
          </a:xfrm>
          <a:prstGeom prst="line">
            <a:avLst/>
          </a:prstGeom>
          <a:noFill/>
          <a:ln w="50800">
            <a:solidFill>
              <a:schemeClr val="tx1"/>
            </a:solidFill>
            <a:round/>
            <a:tailEnd type="triangle" w="med" len="med"/>
          </a:ln>
        </p:spPr>
        <p:txBody>
          <a:bodyPr wrap="none" anchor="ctr"/>
          <a:lstStyle/>
          <a:p>
            <a:endParaRPr lang="en-US"/>
          </a:p>
        </p:txBody>
      </p:sp>
      <p:sp>
        <p:nvSpPr>
          <p:cNvPr id="19462" name="Line 8"/>
          <p:cNvSpPr>
            <a:spLocks noChangeShapeType="1"/>
          </p:cNvSpPr>
          <p:nvPr/>
        </p:nvSpPr>
        <p:spPr bwMode="auto">
          <a:xfrm>
            <a:off x="6324600" y="2514600"/>
            <a:ext cx="914400" cy="1752600"/>
          </a:xfrm>
          <a:prstGeom prst="line">
            <a:avLst/>
          </a:prstGeom>
          <a:noFill/>
          <a:ln w="50800">
            <a:solidFill>
              <a:schemeClr val="tx1"/>
            </a:solidFill>
            <a:round/>
            <a:tailEnd type="triangle" w="med" len="med"/>
          </a:ln>
        </p:spPr>
        <p:txBody>
          <a:bodyPr wrap="none" anchor="ctr"/>
          <a:lstStyle/>
          <a:p>
            <a:endParaRPr lang="en-US"/>
          </a:p>
        </p:txBody>
      </p:sp>
      <p:sp>
        <p:nvSpPr>
          <p:cNvPr id="19463" name="Text Box 11"/>
          <p:cNvSpPr txBox="1">
            <a:spLocks noChangeArrowheads="1"/>
          </p:cNvSpPr>
          <p:nvPr/>
        </p:nvSpPr>
        <p:spPr bwMode="auto">
          <a:xfrm>
            <a:off x="5486400" y="4343400"/>
            <a:ext cx="3352800" cy="1625600"/>
          </a:xfrm>
          <a:prstGeom prst="rect">
            <a:avLst/>
          </a:prstGeom>
          <a:noFill/>
          <a:ln w="9525">
            <a:solidFill>
              <a:schemeClr val="tx1"/>
            </a:solidFill>
            <a:miter lim="800000"/>
          </a:ln>
        </p:spPr>
        <p:txBody>
          <a:bodyPr>
            <a:spAutoFit/>
          </a:bodyPr>
          <a:lstStyle/>
          <a:p>
            <a:pPr eaLnBrk="0" hangingPunct="0"/>
            <a:r>
              <a:rPr lang="en-US" sz="2000" b="1">
                <a:latin typeface="Times New Roman" panose="02020603050405020304" pitchFamily="18" charset="0"/>
              </a:rPr>
              <a:t>Performance Outcomes</a:t>
            </a:r>
            <a:endParaRPr lang="en-US" sz="2000">
              <a:latin typeface="Times New Roman" panose="02020603050405020304" pitchFamily="18" charset="0"/>
            </a:endParaRPr>
          </a:p>
          <a:p>
            <a:pPr eaLnBrk="0" hangingPunct="0">
              <a:buFontTx/>
              <a:buChar char="•"/>
            </a:pPr>
            <a:r>
              <a:rPr lang="en-US" sz="2000">
                <a:latin typeface="Times New Roman" panose="02020603050405020304" pitchFamily="18" charset="0"/>
              </a:rPr>
              <a:t> </a:t>
            </a:r>
            <a:r>
              <a:rPr lang="en-US" sz="2000" b="1">
                <a:latin typeface="Times New Roman" panose="02020603050405020304" pitchFamily="18" charset="0"/>
              </a:rPr>
              <a:t>Satisfaction</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Customer Loyalty</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Increased Market Share</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Improved Profitability</a:t>
            </a:r>
            <a:endParaRPr lang="en-US" sz="2000" b="1">
              <a:latin typeface="Times New Roman" panose="02020603050405020304" pitchFamily="18" charset="0"/>
            </a:endParaRPr>
          </a:p>
        </p:txBody>
      </p:sp>
      <p:sp>
        <p:nvSpPr>
          <p:cNvPr id="19464" name="Text Box 14"/>
          <p:cNvSpPr txBox="1">
            <a:spLocks noChangeArrowheads="1"/>
          </p:cNvSpPr>
          <p:nvPr/>
        </p:nvSpPr>
        <p:spPr bwMode="auto">
          <a:xfrm>
            <a:off x="292100" y="4437063"/>
            <a:ext cx="2881313" cy="1320800"/>
          </a:xfrm>
          <a:prstGeom prst="rect">
            <a:avLst/>
          </a:prstGeom>
          <a:noFill/>
          <a:ln w="9525">
            <a:solidFill>
              <a:schemeClr val="tx1"/>
            </a:solidFill>
            <a:miter lim="800000"/>
          </a:ln>
        </p:spPr>
        <p:txBody>
          <a:bodyPr wrap="none">
            <a:spAutoFit/>
          </a:bodyPr>
          <a:lstStyle/>
          <a:p>
            <a:pPr eaLnBrk="0" hangingPunct="0"/>
            <a:r>
              <a:rPr lang="en-US" sz="2000" b="1">
                <a:latin typeface="Times New Roman" panose="02020603050405020304" pitchFamily="18" charset="0"/>
              </a:rPr>
              <a:t>Sources of Advantage</a:t>
            </a:r>
            <a:endParaRPr lang="en-US" sz="2000">
              <a:latin typeface="Times New Roman" panose="02020603050405020304" pitchFamily="18" charset="0"/>
            </a:endParaRPr>
          </a:p>
          <a:p>
            <a:pPr eaLnBrk="0" hangingPunct="0">
              <a:buFontTx/>
              <a:buChar char="•"/>
            </a:pPr>
            <a:r>
              <a:rPr lang="en-US" sz="2000" b="1">
                <a:latin typeface="Times New Roman" panose="02020603050405020304" pitchFamily="18" charset="0"/>
              </a:rPr>
              <a:t> Superior Skills</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Superior Resources</a:t>
            </a:r>
            <a:endParaRPr lang="en-US" sz="2000" b="1">
              <a:latin typeface="Times New Roman" panose="02020603050405020304" pitchFamily="18" charset="0"/>
            </a:endParaRPr>
          </a:p>
          <a:p>
            <a:pPr eaLnBrk="0" hangingPunct="0">
              <a:buFontTx/>
              <a:buChar char="•"/>
            </a:pPr>
            <a:r>
              <a:rPr lang="en-US" sz="2000" b="1">
                <a:latin typeface="Times New Roman" panose="02020603050405020304" pitchFamily="18" charset="0"/>
              </a:rPr>
              <a:t> Effective Org processes</a:t>
            </a:r>
            <a:endParaRPr lang="en-US" sz="2000" b="1">
              <a:latin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52400"/>
            <a:ext cx="8382000" cy="1143000"/>
          </a:xfrm>
        </p:spPr>
        <p:txBody>
          <a:bodyPr/>
          <a:lstStyle/>
          <a:p>
            <a:r>
              <a:rPr lang="en-US" sz="3200">
                <a:solidFill>
                  <a:srgbClr val="C00000"/>
                </a:solidFill>
              </a:rPr>
              <a:t>Identify Competitive Advantages</a:t>
            </a:r>
            <a:endParaRPr lang="en-US" sz="3200">
              <a:solidFill>
                <a:srgbClr val="C00000"/>
              </a:solidFill>
            </a:endParaRPr>
          </a:p>
        </p:txBody>
      </p:sp>
      <p:sp>
        <p:nvSpPr>
          <p:cNvPr id="20483" name="Rectangle 3"/>
          <p:cNvSpPr>
            <a:spLocks noGrp="1" noChangeArrowheads="1"/>
          </p:cNvSpPr>
          <p:nvPr>
            <p:ph type="body" idx="1"/>
          </p:nvPr>
        </p:nvSpPr>
        <p:spPr/>
        <p:txBody>
          <a:bodyPr/>
          <a:lstStyle/>
          <a:p>
            <a:r>
              <a:rPr lang="en-US" sz="2400"/>
              <a:t>Something that your company does especially well in comparison to your competitors. </a:t>
            </a:r>
            <a:endParaRPr lang="en-US" sz="2400"/>
          </a:p>
          <a:p>
            <a:pPr lvl="1"/>
            <a:r>
              <a:rPr lang="en-US" sz="2400"/>
              <a:t> Must be difficult for a competitor to imitate.</a:t>
            </a:r>
            <a:endParaRPr lang="en-US" sz="2400"/>
          </a:p>
          <a:p>
            <a:r>
              <a:rPr lang="en-US" sz="2400"/>
              <a:t>Types:</a:t>
            </a:r>
            <a:endParaRPr lang="en-US" sz="2400"/>
          </a:p>
          <a:p>
            <a:pPr lvl="1"/>
            <a:r>
              <a:rPr lang="en-US" sz="2400"/>
              <a:t> High Quality products</a:t>
            </a:r>
            <a:endParaRPr lang="en-US" sz="2400"/>
          </a:p>
          <a:p>
            <a:pPr lvl="1"/>
            <a:r>
              <a:rPr lang="en-US" sz="2400"/>
              <a:t> Low Cost/Low Price</a:t>
            </a:r>
            <a:endParaRPr lang="en-US" sz="2400"/>
          </a:p>
          <a:p>
            <a:pPr lvl="1"/>
            <a:r>
              <a:rPr lang="en-US" sz="2400"/>
              <a:t> Superior Customer Service</a:t>
            </a:r>
            <a:endParaRPr lang="en-US" sz="2400"/>
          </a:p>
          <a:p>
            <a:pPr lvl="1"/>
            <a:r>
              <a:rPr lang="en-US" sz="2400"/>
              <a:t> Convenient Distribution</a:t>
            </a:r>
            <a:endParaRPr lang="en-US" sz="2400"/>
          </a:p>
          <a:p>
            <a:pPr lvl="1"/>
            <a:endParaRPr lang="en-US" sz="2400"/>
          </a:p>
          <a:p>
            <a:pPr lvl="1"/>
            <a:r>
              <a:rPr lang="en-US" sz="2400"/>
              <a:t>与竞争对手相比，您的公司做得特别好。</a:t>
            </a:r>
            <a:endParaRPr lang="en-US" sz="2400"/>
          </a:p>
          <a:p>
            <a:pPr lvl="1"/>
            <a:r>
              <a:rPr lang="en-US" sz="2400"/>
              <a:t> 竞争对手必须难以模仿。</a:t>
            </a:r>
            <a:endParaRPr lang="en-US" sz="2400"/>
          </a:p>
          <a:p>
            <a:pPr lvl="1"/>
            <a:endParaRPr lang="en-US" sz="2400"/>
          </a:p>
          <a:p>
            <a:pPr lvl="1"/>
            <a:r>
              <a:rPr lang="en-US" sz="2400"/>
              <a:t>类型：</a:t>
            </a:r>
            <a:endParaRPr lang="en-US" sz="2400"/>
          </a:p>
          <a:p>
            <a:pPr lvl="1"/>
            <a:r>
              <a:rPr lang="en-US" sz="2400"/>
              <a:t> 高品质产品</a:t>
            </a:r>
            <a:endParaRPr lang="en-US" sz="2400"/>
          </a:p>
          <a:p>
            <a:pPr lvl="1"/>
            <a:r>
              <a:rPr lang="en-US" sz="2400"/>
              <a:t> 低成本/低价</a:t>
            </a:r>
            <a:endParaRPr lang="en-US" sz="2400"/>
          </a:p>
          <a:p>
            <a:pPr lvl="1"/>
            <a:r>
              <a:rPr lang="en-US" sz="2400"/>
              <a:t> 卓越的客户服务</a:t>
            </a:r>
            <a:endParaRPr lang="en-US" sz="2400"/>
          </a:p>
          <a:p>
            <a:pPr lvl="1"/>
            <a:r>
              <a:rPr lang="en-US" sz="2400"/>
              <a:t> 便捷配送</a:t>
            </a:r>
            <a:endParaRPr 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152400"/>
            <a:ext cx="8382000" cy="1143000"/>
          </a:xfrm>
        </p:spPr>
        <p:txBody>
          <a:bodyPr/>
          <a:lstStyle/>
          <a:p>
            <a:r>
              <a:rPr lang="en-US" sz="3200">
                <a:solidFill>
                  <a:srgbClr val="C00000"/>
                </a:solidFill>
              </a:rPr>
              <a:t>Identify Competitors</a:t>
            </a:r>
            <a:endParaRPr lang="en-US" sz="3200">
              <a:solidFill>
                <a:srgbClr val="C00000"/>
              </a:solidFill>
            </a:endParaRPr>
          </a:p>
        </p:txBody>
      </p:sp>
      <p:sp>
        <p:nvSpPr>
          <p:cNvPr id="20483" name="Rectangle 3"/>
          <p:cNvSpPr>
            <a:spLocks noGrp="1" noChangeArrowheads="1"/>
          </p:cNvSpPr>
          <p:nvPr>
            <p:ph type="body" idx="1"/>
          </p:nvPr>
        </p:nvSpPr>
        <p:spPr/>
        <p:txBody>
          <a:bodyPr/>
          <a:lstStyle/>
          <a:p>
            <a:r>
              <a:rPr lang="en-US" sz="2400" dirty="0"/>
              <a:t>Starbucks</a:t>
            </a:r>
            <a:endParaRPr lang="en-US" sz="2400" dirty="0"/>
          </a:p>
          <a:p>
            <a:pPr lvl="1"/>
            <a:r>
              <a:rPr lang="en-US" sz="2000" dirty="0"/>
              <a:t>Direct competitors:</a:t>
            </a:r>
            <a:endParaRPr lang="en-US" sz="2000" dirty="0"/>
          </a:p>
          <a:p>
            <a:pPr lvl="1"/>
            <a:endParaRPr lang="en-US" sz="2000" dirty="0"/>
          </a:p>
          <a:p>
            <a:pPr lvl="1"/>
            <a:r>
              <a:rPr lang="en-US" sz="2000" dirty="0"/>
              <a:t>Indirect competitors:</a:t>
            </a:r>
            <a:endParaRPr lang="en-US" sz="2000" dirty="0"/>
          </a:p>
          <a:p>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76200"/>
            <a:ext cx="8839200" cy="1143000"/>
          </a:xfrm>
        </p:spPr>
        <p:txBody>
          <a:bodyPr/>
          <a:lstStyle/>
          <a:p>
            <a:r>
              <a:rPr lang="en-US" sz="3600">
                <a:solidFill>
                  <a:srgbClr val="C00000"/>
                </a:solidFill>
              </a:rPr>
              <a:t>Analyze Competitors: The Strategy Profile</a:t>
            </a:r>
            <a:endParaRPr lang="en-US" sz="3600">
              <a:solidFill>
                <a:srgbClr val="C00000"/>
              </a:solidFill>
            </a:endParaRPr>
          </a:p>
        </p:txBody>
      </p:sp>
      <p:sp>
        <p:nvSpPr>
          <p:cNvPr id="22531" name="Rectangle 3"/>
          <p:cNvSpPr>
            <a:spLocks noGrp="1" noChangeArrowheads="1"/>
          </p:cNvSpPr>
          <p:nvPr>
            <p:ph type="body" sz="half" idx="1"/>
          </p:nvPr>
        </p:nvSpPr>
        <p:spPr>
          <a:xfrm>
            <a:off x="533400" y="1676400"/>
            <a:ext cx="8229600" cy="533400"/>
          </a:xfrm>
        </p:spPr>
        <p:txBody>
          <a:bodyPr/>
          <a:lstStyle/>
          <a:p>
            <a:pPr>
              <a:buFontTx/>
              <a:buNone/>
            </a:pPr>
            <a:r>
              <a:rPr lang="en-US" sz="2400"/>
              <a:t>Customer’s Ratings of Competitors on Key Success Factors</a:t>
            </a:r>
            <a:endParaRPr lang="en-US" sz="2400"/>
          </a:p>
        </p:txBody>
      </p:sp>
      <p:graphicFrame>
        <p:nvGraphicFramePr>
          <p:cNvPr id="719908" name="Group 36"/>
          <p:cNvGraphicFramePr>
            <a:graphicFrameLocks noGrp="1"/>
          </p:cNvGraphicFramePr>
          <p:nvPr>
            <p:ph sz="half" idx="2"/>
          </p:nvPr>
        </p:nvGraphicFramePr>
        <p:xfrm>
          <a:off x="381000" y="2667000"/>
          <a:ext cx="8497888" cy="2904746"/>
        </p:xfrm>
        <a:graphic>
          <a:graphicData uri="http://schemas.openxmlformats.org/drawingml/2006/table">
            <a:tbl>
              <a:tblPr/>
              <a:tblGrid>
                <a:gridCol w="1703388"/>
                <a:gridCol w="1482725"/>
                <a:gridCol w="1090612"/>
                <a:gridCol w="1466850"/>
                <a:gridCol w="1493838"/>
                <a:gridCol w="1260475"/>
              </a:tblGrid>
              <a:tr h="77236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Garamond" panose="02020404030301010803" pitchFamily="18" charset="0"/>
                        </a:rPr>
                        <a:t>Customer Awareness</a:t>
                      </a: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Garamond" panose="02020404030301010803" pitchFamily="18" charset="0"/>
                        </a:rPr>
                        <a:t>Product Quality</a:t>
                      </a: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Product Availability</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Technical Assistance</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Selling Staff</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143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Competitor A</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E</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E</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P</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Garamond" panose="02020404030301010803" pitchFamily="18" charset="0"/>
                        </a:rPr>
                        <a:t>P</a:t>
                      </a: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G</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8251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Garamond" panose="02020404030301010803" pitchFamily="18" charset="0"/>
                        </a:rPr>
                        <a:t>Competitor B</a:t>
                      </a: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G</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G</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E</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G</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E</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0209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Competitor C</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F</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P</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G</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F</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a:ln>
                            <a:noFill/>
                          </a:ln>
                          <a:solidFill>
                            <a:schemeClr val="tx1"/>
                          </a:solidFill>
                          <a:effectLst/>
                          <a:latin typeface="Garamond" panose="02020404030301010803" pitchFamily="18" charset="0"/>
                        </a:rPr>
                        <a:t>F</a:t>
                      </a:r>
                      <a:endParaRPr kumimoji="0" lang="en-US" sz="1800" b="1" i="0" u="none" strike="noStrike" cap="none" normalizeH="0" baseline="0">
                        <a:ln>
                          <a:noFill/>
                        </a:ln>
                        <a:solidFill>
                          <a:schemeClr val="tx1"/>
                        </a:solidFill>
                        <a:effectLst/>
                        <a:latin typeface="Garamond" panose="02020404030301010803"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733424">
                <a:tc gridSpan="6">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800" b="1"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dirty="0">
                          <a:ln>
                            <a:noFill/>
                          </a:ln>
                          <a:solidFill>
                            <a:schemeClr val="tx1"/>
                          </a:solidFill>
                          <a:effectLst/>
                          <a:latin typeface="Garamond" panose="02020404030301010803" pitchFamily="18" charset="0"/>
                        </a:rPr>
                        <a:t>Note: E = excellent, G = good, F = fair, P = poor.</a:t>
                      </a:r>
                      <a:endParaRPr kumimoji="0" lang="en-US" sz="1800" b="1" i="0" u="none" strike="noStrike" cap="none" normalizeH="0" baseline="0" dirty="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bl>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p>
        </p:txBody>
      </p:sp>
      <p:sp>
        <p:nvSpPr>
          <p:cNvPr id="52227" name="Content Placeholder 2"/>
          <p:cNvSpPr>
            <a:spLocks noGrp="1"/>
          </p:cNvSpPr>
          <p:nvPr>
            <p:ph idx="1"/>
          </p:nvPr>
        </p:nvSpPr>
        <p:spPr/>
        <p:txBody>
          <a:bodyPr/>
          <a:lstStyle/>
          <a:p>
            <a:pPr>
              <a:buFontTx/>
              <a:buNone/>
            </a:pPr>
            <a:r>
              <a:rPr lang="en-US"/>
              <a:t>Marketing research</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Marketing Information</a:t>
            </a:r>
            <a:endParaRPr lang="en-US" dirty="0">
              <a:solidFill>
                <a:srgbClr val="C00000"/>
              </a:solidFill>
            </a:endParaRPr>
          </a:p>
        </p:txBody>
      </p:sp>
      <p:sp>
        <p:nvSpPr>
          <p:cNvPr id="3" name="Content Placeholder 2"/>
          <p:cNvSpPr>
            <a:spLocks noGrp="1"/>
          </p:cNvSpPr>
          <p:nvPr>
            <p:ph idx="1"/>
          </p:nvPr>
        </p:nvSpPr>
        <p:spPr/>
        <p:txBody>
          <a:bodyPr/>
          <a:lstStyle/>
          <a:p>
            <a:r>
              <a:rPr lang="en-US" dirty="0"/>
              <a:t>Big data: the huge and complex data sets generated by today’s sophisticated information generation, collection, storage, and analysis technologies.</a:t>
            </a:r>
            <a:endParaRPr lang="en-US" dirty="0"/>
          </a:p>
          <a:p>
            <a:r>
              <a:rPr lang="en-US" dirty="0"/>
              <a:t>Marketers do not need more information; they need better information; and they need to make better use of the information they already have.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solidFill>
                  <a:srgbClr val="C00000"/>
                </a:solidFill>
              </a:rPr>
              <a:t>Team Project</a:t>
            </a:r>
            <a:endParaRPr lang="en-US">
              <a:solidFill>
                <a:srgbClr val="C00000"/>
              </a:solidFill>
            </a:endParaRPr>
          </a:p>
        </p:txBody>
      </p:sp>
      <p:sp>
        <p:nvSpPr>
          <p:cNvPr id="3075" name="Content Placeholder 2"/>
          <p:cNvSpPr>
            <a:spLocks noGrp="1"/>
          </p:cNvSpPr>
          <p:nvPr>
            <p:ph idx="1"/>
          </p:nvPr>
        </p:nvSpPr>
        <p:spPr/>
        <p:txBody>
          <a:bodyPr/>
          <a:lstStyle/>
          <a:p>
            <a:r>
              <a:rPr lang="en-US"/>
              <a:t>Source: anything that can help you have new product idea</a:t>
            </a:r>
            <a:endParaRPr lang="en-US"/>
          </a:p>
          <a:p>
            <a:r>
              <a:rPr lang="en-US"/>
              <a:t>Must be a consumer product</a:t>
            </a:r>
            <a:endParaRPr lang="en-US"/>
          </a:p>
          <a:p>
            <a:r>
              <a:rPr lang="en-US"/>
              <a:t>Must be a new product</a:t>
            </a:r>
            <a:endParaRPr lang="en-US"/>
          </a:p>
          <a:p>
            <a:pPr lvl="1"/>
            <a:r>
              <a:rPr lang="en-US"/>
              <a:t>Innovative product</a:t>
            </a:r>
            <a:endParaRPr lang="en-US"/>
          </a:p>
          <a:p>
            <a:pPr lvl="1"/>
            <a:r>
              <a:rPr lang="en-US"/>
              <a:t>Modified/improved product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sz="4000">
                <a:solidFill>
                  <a:srgbClr val="C00000"/>
                </a:solidFill>
              </a:rPr>
              <a:t>Marketing Information System</a:t>
            </a:r>
            <a:endParaRPr lang="en-US" sz="4000">
              <a:solidFill>
                <a:srgbClr val="C00000"/>
              </a:solidFill>
            </a:endParaRPr>
          </a:p>
        </p:txBody>
      </p:sp>
      <p:pic>
        <p:nvPicPr>
          <p:cNvPr id="5" name="Picture 4" descr="The details are as follows:&#10;• Marketing managers and other information users: Obtaining customer and market insights from marketing information&#10;• Marketing information system&#10;o Assessing information needs&#10;o Developing needed information&#10; Internal databases&#10; Marketing intelligence&#10; Marketing research&#10;o Analyzing and using information&#10;• Marketing environment&#10;o Target markets&#10;o Marketing channels&#10;o Competitors&#10;o Publics&#10;o Macroenvironment forces&#10;Note: This chapter is all about managing marketing information to gain customer insights. And this important figure organizes the entire chapter. Marketers start by assessing user information needs. Then they develop the needed information using internal data, marketing intelligence, and marketing research processes. Finally, they make the information available to users in the right form at the right time.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1362" y="1981200"/>
            <a:ext cx="8921275" cy="365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9" name="Rectangle 15"/>
          <p:cNvSpPr>
            <a:spLocks noGrp="1" noChangeArrowheads="1"/>
          </p:cNvSpPr>
          <p:nvPr>
            <p:ph type="body" idx="1"/>
          </p:nvPr>
        </p:nvSpPr>
        <p:spPr/>
        <p:txBody>
          <a:bodyPr/>
          <a:lstStyle/>
          <a:p>
            <a:r>
              <a:rPr lang="en-US"/>
              <a:t>The MIS serves company managers as well as external partners</a:t>
            </a:r>
            <a:endParaRPr lang="en-US"/>
          </a:p>
          <a:p>
            <a:r>
              <a:rPr lang="en-US"/>
              <a:t>The MIS must balance needs against feasibility:</a:t>
            </a:r>
            <a:endParaRPr lang="en-US"/>
          </a:p>
          <a:p>
            <a:pPr lvl="1"/>
            <a:r>
              <a:rPr lang="en-US"/>
              <a:t> Not all information can be obtained</a:t>
            </a:r>
            <a:endParaRPr lang="en-US"/>
          </a:p>
          <a:p>
            <a:pPr lvl="1"/>
            <a:r>
              <a:rPr lang="en-US"/>
              <a:t> Obtaining, processing, sorting, and delivering information is costly</a:t>
            </a:r>
            <a:endParaRPr lang="en-US"/>
          </a:p>
          <a:p>
            <a:pPr lvl="1"/>
            <a:r>
              <a:rPr lang="en-US"/>
              <a:t>MIS 为公司经理和外部合作伙伴提供服务</a:t>
            </a:r>
            <a:endParaRPr lang="en-US"/>
          </a:p>
          <a:p>
            <a:pPr lvl="1"/>
            <a:r>
              <a:rPr lang="en-US"/>
              <a:t>MIS 必须平衡需求与可行性：</a:t>
            </a:r>
            <a:endParaRPr lang="en-US"/>
          </a:p>
          <a:p>
            <a:pPr lvl="1"/>
            <a:r>
              <a:rPr lang="en-US"/>
              <a:t> 无法获取所有信息</a:t>
            </a:r>
            <a:endParaRPr lang="en-US"/>
          </a:p>
          <a:p>
            <a:pPr lvl="1"/>
            <a:r>
              <a:rPr lang="en-US"/>
              <a:t> 获取、处理、分类和传递信息的成本很高</a:t>
            </a:r>
            <a:endParaRPr lang="en-US"/>
          </a:p>
        </p:txBody>
      </p:sp>
      <p:sp>
        <p:nvSpPr>
          <p:cNvPr id="55299" name="Rectangle 16"/>
          <p:cNvSpPr>
            <a:spLocks noGrp="1" noChangeArrowheads="1"/>
          </p:cNvSpPr>
          <p:nvPr>
            <p:ph type="title"/>
          </p:nvPr>
        </p:nvSpPr>
        <p:spPr/>
        <p:txBody>
          <a:bodyPr/>
          <a:lstStyle/>
          <a:p>
            <a:r>
              <a:rPr lang="en-US" sz="3200" b="1">
                <a:solidFill>
                  <a:srgbClr val="C00000"/>
                </a:solidFill>
              </a:rPr>
              <a:t>Marketing Info Systems </a:t>
            </a:r>
            <a:br>
              <a:rPr lang="en-US" sz="3200">
                <a:solidFill>
                  <a:srgbClr val="C00000"/>
                </a:solidFill>
              </a:rPr>
            </a:br>
            <a:r>
              <a:rPr lang="en-US" sz="2400">
                <a:solidFill>
                  <a:srgbClr val="C00000"/>
                </a:solidFill>
              </a:rPr>
              <a:t>Assessing Marketing Information Needs</a:t>
            </a:r>
            <a:endParaRPr lang="en-US" sz="24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4799">
                                            <p:txEl>
                                              <p:pRg st="0" end="0"/>
                                            </p:txEl>
                                          </p:spTgt>
                                        </p:tgtEl>
                                        <p:attrNameLst>
                                          <p:attrName>style.visibility</p:attrName>
                                        </p:attrNameLst>
                                      </p:cBhvr>
                                      <p:to>
                                        <p:strVal val="visible"/>
                                      </p:to>
                                    </p:set>
                                    <p:animEffect transition="in" filter="circle(in)">
                                      <p:cBhvr>
                                        <p:cTn id="7" dur="500"/>
                                        <p:tgtEl>
                                          <p:spTgt spid="3747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4799">
                                            <p:txEl>
                                              <p:pRg st="1" end="1"/>
                                            </p:txEl>
                                          </p:spTgt>
                                        </p:tgtEl>
                                        <p:attrNameLst>
                                          <p:attrName>style.visibility</p:attrName>
                                        </p:attrNameLst>
                                      </p:cBhvr>
                                      <p:to>
                                        <p:strVal val="visible"/>
                                      </p:to>
                                    </p:set>
                                    <p:animEffect transition="in" filter="circle(in)">
                                      <p:cBhvr>
                                        <p:cTn id="12" dur="500"/>
                                        <p:tgtEl>
                                          <p:spTgt spid="374799">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74799">
                                            <p:txEl>
                                              <p:pRg st="2" end="2"/>
                                            </p:txEl>
                                          </p:spTgt>
                                        </p:tgtEl>
                                        <p:attrNameLst>
                                          <p:attrName>style.visibility</p:attrName>
                                        </p:attrNameLst>
                                      </p:cBhvr>
                                      <p:to>
                                        <p:strVal val="visible"/>
                                      </p:to>
                                    </p:set>
                                    <p:animEffect transition="in" filter="circle(in)">
                                      <p:cBhvr>
                                        <p:cTn id="15" dur="500"/>
                                        <p:tgtEl>
                                          <p:spTgt spid="374799">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74799">
                                            <p:txEl>
                                              <p:pRg st="3" end="3"/>
                                            </p:txEl>
                                          </p:spTgt>
                                        </p:tgtEl>
                                        <p:attrNameLst>
                                          <p:attrName>style.visibility</p:attrName>
                                        </p:attrNameLst>
                                      </p:cBhvr>
                                      <p:to>
                                        <p:strVal val="visible"/>
                                      </p:to>
                                    </p:set>
                                    <p:animEffect transition="in" filter="circle(in)">
                                      <p:cBhvr>
                                        <p:cTn id="18" dur="500"/>
                                        <p:tgtEl>
                                          <p:spTgt spid="374799">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74799">
                                            <p:txEl>
                                              <p:pRg st="4" end="4"/>
                                            </p:txEl>
                                          </p:spTgt>
                                        </p:tgtEl>
                                        <p:attrNameLst>
                                          <p:attrName>style.visibility</p:attrName>
                                        </p:attrNameLst>
                                      </p:cBhvr>
                                      <p:to>
                                        <p:strVal val="visible"/>
                                      </p:to>
                                    </p:set>
                                    <p:animEffect transition="in" filter="circle(in)">
                                      <p:cBhvr>
                                        <p:cTn id="21" dur="500"/>
                                        <p:tgtEl>
                                          <p:spTgt spid="374799">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74799">
                                            <p:txEl>
                                              <p:pRg st="5" end="5"/>
                                            </p:txEl>
                                          </p:spTgt>
                                        </p:tgtEl>
                                        <p:attrNameLst>
                                          <p:attrName>style.visibility</p:attrName>
                                        </p:attrNameLst>
                                      </p:cBhvr>
                                      <p:to>
                                        <p:strVal val="visible"/>
                                      </p:to>
                                    </p:set>
                                    <p:animEffect transition="in" filter="circle(in)">
                                      <p:cBhvr>
                                        <p:cTn id="24" dur="500"/>
                                        <p:tgtEl>
                                          <p:spTgt spid="374799">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74799">
                                            <p:txEl>
                                              <p:pRg st="6" end="6"/>
                                            </p:txEl>
                                          </p:spTgt>
                                        </p:tgtEl>
                                        <p:attrNameLst>
                                          <p:attrName>style.visibility</p:attrName>
                                        </p:attrNameLst>
                                      </p:cBhvr>
                                      <p:to>
                                        <p:strVal val="visible"/>
                                      </p:to>
                                    </p:set>
                                    <p:animEffect transition="in" filter="circle(in)">
                                      <p:cBhvr>
                                        <p:cTn id="27" dur="500"/>
                                        <p:tgtEl>
                                          <p:spTgt spid="374799">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74799">
                                            <p:txEl>
                                              <p:pRg st="7" end="7"/>
                                            </p:txEl>
                                          </p:spTgt>
                                        </p:tgtEl>
                                        <p:attrNameLst>
                                          <p:attrName>style.visibility</p:attrName>
                                        </p:attrNameLst>
                                      </p:cBhvr>
                                      <p:to>
                                        <p:strVal val="visible"/>
                                      </p:to>
                                    </p:set>
                                    <p:animEffect transition="in" filter="circle(in)">
                                      <p:cBhvr>
                                        <p:cTn id="30" dur="500"/>
                                        <p:tgtEl>
                                          <p:spTgt spid="3747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a:solidFill>
                  <a:srgbClr val="C00000"/>
                </a:solidFill>
              </a:rPr>
              <a:t>Marketing Info Systems </a:t>
            </a:r>
            <a:br>
              <a:rPr lang="en-US" sz="4000">
                <a:solidFill>
                  <a:srgbClr val="C00000"/>
                </a:solidFill>
              </a:rPr>
            </a:br>
            <a:r>
              <a:rPr lang="en-US" sz="2400">
                <a:solidFill>
                  <a:srgbClr val="C00000"/>
                </a:solidFill>
              </a:rPr>
              <a:t>Developing Marketing Information – Internal data</a:t>
            </a:r>
            <a:endParaRPr lang="en-US" sz="2400">
              <a:solidFill>
                <a:srgbClr val="C00000"/>
              </a:solidFill>
            </a:endParaRPr>
          </a:p>
        </p:txBody>
      </p:sp>
      <p:sp>
        <p:nvSpPr>
          <p:cNvPr id="56323" name="Rectangle 3"/>
          <p:cNvSpPr>
            <a:spLocks noGrp="1" noChangeArrowheads="1"/>
          </p:cNvSpPr>
          <p:nvPr>
            <p:ph type="body" idx="1"/>
          </p:nvPr>
        </p:nvSpPr>
        <p:spPr>
          <a:xfrm>
            <a:off x="457200" y="1600200"/>
            <a:ext cx="5105400" cy="4525963"/>
          </a:xfrm>
        </p:spPr>
        <p:txBody>
          <a:bodyPr/>
          <a:lstStyle/>
          <a:p>
            <a:r>
              <a:rPr lang="en-US" sz="2000" dirty="0"/>
              <a:t>Information collected from different sources within the company, and stored within the organization’s information system</a:t>
            </a:r>
            <a:endParaRPr lang="en-US" sz="2000" dirty="0"/>
          </a:p>
          <a:p>
            <a:pPr lvl="1"/>
            <a:r>
              <a:rPr lang="en-US" sz="1800" dirty="0"/>
              <a:t>Accounting system</a:t>
            </a:r>
            <a:endParaRPr lang="en-US" sz="1800" dirty="0"/>
          </a:p>
          <a:p>
            <a:pPr lvl="1"/>
            <a:r>
              <a:rPr lang="en-US" sz="1800" dirty="0"/>
              <a:t>Operations/production</a:t>
            </a:r>
            <a:endParaRPr lang="en-US" sz="1800" dirty="0"/>
          </a:p>
          <a:p>
            <a:pPr lvl="1"/>
            <a:r>
              <a:rPr lang="en-US" sz="1800" dirty="0"/>
              <a:t>Sales reporting system</a:t>
            </a:r>
            <a:endParaRPr lang="en-US" sz="1800" dirty="0"/>
          </a:p>
          <a:p>
            <a:pPr lvl="1"/>
            <a:r>
              <a:rPr lang="en-US" sz="1800" dirty="0"/>
              <a:t>Past research studies</a:t>
            </a:r>
            <a:endParaRPr lang="en-US" sz="1800" dirty="0"/>
          </a:p>
          <a:p>
            <a:r>
              <a:rPr lang="en-US" sz="2000" dirty="0"/>
              <a:t>Internal data is cheap, quick, and easy</a:t>
            </a:r>
            <a:endParaRPr lang="en-US" sz="2000" dirty="0"/>
          </a:p>
          <a:p>
            <a:r>
              <a:rPr lang="en-US" sz="2000" dirty="0"/>
              <a:t>Collected for other purpose</a:t>
            </a:r>
            <a:endParaRPr lang="en-US" sz="2000" dirty="0"/>
          </a:p>
          <a:p>
            <a:r>
              <a:rPr lang="en-US" sz="2000" dirty="0"/>
              <a:t>May be incomplete or inappropriate to a particular situation</a:t>
            </a:r>
            <a:endParaRPr lang="en-US" sz="2000" dirty="0"/>
          </a:p>
          <a:p>
            <a:r>
              <a:rPr lang="en-US" sz="2000" dirty="0"/>
              <a:t>从公司内部不同来源收集的信息，并存储在组织的信息系统中</a:t>
            </a:r>
            <a:endParaRPr lang="en-US" sz="2000" dirty="0"/>
          </a:p>
          <a:p>
            <a:r>
              <a:rPr lang="en-US" sz="2000" dirty="0"/>
              <a:t>会计系统</a:t>
            </a:r>
            <a:endParaRPr lang="en-US" sz="2000" dirty="0"/>
          </a:p>
          <a:p>
            <a:r>
              <a:rPr lang="en-US" sz="2000" dirty="0"/>
              <a:t>运营/生产</a:t>
            </a:r>
            <a:endParaRPr lang="en-US" sz="2000" dirty="0"/>
          </a:p>
          <a:p>
            <a:r>
              <a:rPr lang="en-US" sz="2000" dirty="0"/>
              <a:t>销售报告系统</a:t>
            </a:r>
            <a:endParaRPr lang="en-US" sz="2000" dirty="0"/>
          </a:p>
          <a:p>
            <a:r>
              <a:rPr lang="en-US" sz="2000" dirty="0"/>
              <a:t>过去的研究</a:t>
            </a:r>
            <a:endParaRPr lang="en-US" sz="2000" dirty="0"/>
          </a:p>
          <a:p>
            <a:r>
              <a:rPr lang="en-US" sz="2000" dirty="0"/>
              <a:t>内部数据便宜、快速、简单</a:t>
            </a:r>
            <a:endParaRPr lang="en-US" sz="2000" dirty="0"/>
          </a:p>
          <a:p>
            <a:r>
              <a:rPr lang="en-US" sz="2000" dirty="0"/>
              <a:t>为其他目的而收集</a:t>
            </a:r>
            <a:endParaRPr lang="en-US" sz="2000" dirty="0"/>
          </a:p>
          <a:p>
            <a:r>
              <a:rPr lang="en-US" sz="2000" dirty="0"/>
              <a:t>可能不完整或不适合特定情况</a:t>
            </a:r>
            <a:endParaRPr lang="en-US" sz="2000" dirty="0"/>
          </a:p>
        </p:txBody>
      </p:sp>
      <p:pic>
        <p:nvPicPr>
          <p:cNvPr id="56324" name="Picture 4" descr="D:\data\imagelib\ch05\pho05_p143.jpg"/>
          <p:cNvPicPr>
            <a:picLocks noChangeAspect="1" noChangeArrowheads="1"/>
          </p:cNvPicPr>
          <p:nvPr/>
        </p:nvPicPr>
        <p:blipFill>
          <a:blip r:embed="rId1" cstate="print"/>
          <a:srcRect/>
          <a:stretch>
            <a:fillRect/>
          </a:stretch>
        </p:blipFill>
        <p:spPr bwMode="auto">
          <a:xfrm>
            <a:off x="5638800" y="1600200"/>
            <a:ext cx="3251200" cy="304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200" b="1" dirty="0">
                <a:solidFill>
                  <a:srgbClr val="C00000"/>
                </a:solidFill>
              </a:rPr>
              <a:t>Marketing Info Systems</a:t>
            </a:r>
            <a:br>
              <a:rPr lang="en-US" sz="4000" b="1" dirty="0">
                <a:solidFill>
                  <a:srgbClr val="C00000"/>
                </a:solidFill>
              </a:rPr>
            </a:br>
            <a:r>
              <a:rPr lang="en-US" sz="4000" dirty="0">
                <a:solidFill>
                  <a:srgbClr val="C00000"/>
                </a:solidFill>
              </a:rPr>
              <a:t> </a:t>
            </a:r>
            <a:r>
              <a:rPr lang="en-US" sz="1800" dirty="0">
                <a:solidFill>
                  <a:srgbClr val="C00000"/>
                </a:solidFill>
              </a:rPr>
              <a:t>Developing Marketing Information – Competitive Marketing Intelligence</a:t>
            </a:r>
            <a:endParaRPr lang="en-US" sz="1800" dirty="0">
              <a:solidFill>
                <a:srgbClr val="C00000"/>
              </a:solidFill>
            </a:endParaRPr>
          </a:p>
        </p:txBody>
      </p:sp>
      <p:sp>
        <p:nvSpPr>
          <p:cNvPr id="377859" name="Rectangle 3"/>
          <p:cNvSpPr>
            <a:spLocks noGrp="1" noChangeArrowheads="1"/>
          </p:cNvSpPr>
          <p:nvPr>
            <p:ph type="body" idx="1"/>
          </p:nvPr>
        </p:nvSpPr>
        <p:spPr>
          <a:xfrm>
            <a:off x="457200" y="1600200"/>
            <a:ext cx="5105400" cy="4876800"/>
          </a:xfrm>
        </p:spPr>
        <p:txBody>
          <a:bodyPr/>
          <a:lstStyle/>
          <a:p>
            <a:r>
              <a:rPr lang="en-US" sz="2000" i="1" dirty="0"/>
              <a:t>Competitive Marketing intelligence</a:t>
            </a:r>
            <a:r>
              <a:rPr lang="en-US" sz="2000" dirty="0"/>
              <a:t> is the systematic collection and analysis of publicly available information about competitors and trends in the marketing environment.</a:t>
            </a:r>
            <a:endParaRPr lang="en-US" sz="2000" dirty="0"/>
          </a:p>
          <a:p>
            <a:r>
              <a:rPr lang="en-US" sz="2000" dirty="0"/>
              <a:t>Proactive approach to keeping track of what is going on within the organization’s marketing environment</a:t>
            </a:r>
            <a:endParaRPr lang="en-US" sz="2000" dirty="0"/>
          </a:p>
          <a:p>
            <a:r>
              <a:rPr lang="en-US" sz="2000" dirty="0"/>
              <a:t>Many sources of competitive information exist:</a:t>
            </a:r>
            <a:endParaRPr lang="en-US" sz="2000" dirty="0"/>
          </a:p>
          <a:p>
            <a:pPr lvl="1"/>
            <a:r>
              <a:rPr lang="en-US" sz="1800" dirty="0"/>
              <a:t>Employees, customers, trade shows, websites, marketing communications, suppliers, resellers, professional information services, and “dumpster diving”</a:t>
            </a:r>
            <a:endParaRPr lang="en-US" sz="1800" dirty="0"/>
          </a:p>
        </p:txBody>
      </p:sp>
      <p:pic>
        <p:nvPicPr>
          <p:cNvPr id="58372" name="Picture 4" descr="D:\data\imagelib\ch05\pho05_p145.jpg"/>
          <p:cNvPicPr>
            <a:picLocks noChangeAspect="1" noChangeArrowheads="1"/>
          </p:cNvPicPr>
          <p:nvPr/>
        </p:nvPicPr>
        <p:blipFill>
          <a:blip r:embed="rId1" cstate="print"/>
          <a:srcRect/>
          <a:stretch>
            <a:fillRect/>
          </a:stretch>
        </p:blipFill>
        <p:spPr bwMode="auto">
          <a:xfrm>
            <a:off x="5638800" y="1600200"/>
            <a:ext cx="3273425" cy="4224338"/>
          </a:xfrm>
          <a:prstGeom prst="rect">
            <a:avLst/>
          </a:prstGeom>
          <a:noFill/>
          <a:ln w="9525">
            <a:noFill/>
            <a:miter lim="800000"/>
            <a:headEnd/>
            <a:tailEnd/>
          </a:ln>
        </p:spPr>
      </p:pic>
      <p:sp>
        <p:nvSpPr>
          <p:cNvPr id="2" name="Text Box 1"/>
          <p:cNvSpPr txBox="1"/>
          <p:nvPr/>
        </p:nvSpPr>
        <p:spPr>
          <a:xfrm>
            <a:off x="-304165" y="-1676400"/>
            <a:ext cx="4523740" cy="2030095"/>
          </a:xfrm>
          <a:prstGeom prst="rect">
            <a:avLst/>
          </a:prstGeom>
          <a:noFill/>
        </p:spPr>
        <p:txBody>
          <a:bodyPr wrap="square" rtlCol="0" anchor="t">
            <a:spAutoFit/>
          </a:bodyPr>
          <a:p>
            <a:r>
              <a:rPr lang="en-US"/>
              <a:t>竞争营销情报是对有关竞争对手和营销环境趋势的公开可用信息的系统收集和分析。</a:t>
            </a:r>
            <a:endParaRPr lang="en-US"/>
          </a:p>
          <a:p>
            <a:r>
              <a:rPr lang="en-US"/>
              <a:t>主动跟踪组织营销环境中正在发生的事情</a:t>
            </a:r>
            <a:endParaRPr lang="en-US"/>
          </a:p>
          <a:p>
            <a:r>
              <a:rPr lang="en-US"/>
              <a:t>存在许多竞争信息来源：</a:t>
            </a:r>
            <a:endParaRPr lang="en-US"/>
          </a:p>
          <a:p>
            <a:r>
              <a:rPr lang="en-US"/>
              <a:t>员工、客户、贸易展览、网站、营销传播、供应商、经销商、专业信息服务和“垃圾箱潜水”</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linds(horizontal)">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2" dur="500"/>
                                        <p:tgtEl>
                                          <p:spTgt spid="37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7" dur="500"/>
                                        <p:tgtEl>
                                          <p:spTgt spid="37785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0" dur="5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b="1">
                <a:solidFill>
                  <a:srgbClr val="C00000"/>
                </a:solidFill>
              </a:rPr>
              <a:t>Marketing Info Systems</a:t>
            </a:r>
            <a:br>
              <a:rPr lang="en-US" sz="3200" b="1">
                <a:solidFill>
                  <a:srgbClr val="C00000"/>
                </a:solidFill>
              </a:rPr>
            </a:br>
            <a:r>
              <a:rPr lang="en-US" sz="3200">
                <a:solidFill>
                  <a:srgbClr val="C00000"/>
                </a:solidFill>
              </a:rPr>
              <a:t>D</a:t>
            </a:r>
            <a:r>
              <a:rPr lang="en-US" sz="2400">
                <a:solidFill>
                  <a:srgbClr val="C00000"/>
                </a:solidFill>
              </a:rPr>
              <a:t>eveloping Marketing Information – Marketing Research</a:t>
            </a:r>
            <a:endParaRPr lang="en-US" sz="2400">
              <a:solidFill>
                <a:srgbClr val="C00000"/>
              </a:solidFill>
            </a:endParaRPr>
          </a:p>
        </p:txBody>
      </p:sp>
      <p:sp>
        <p:nvSpPr>
          <p:cNvPr id="379907" name="Rectangle 3"/>
          <p:cNvSpPr>
            <a:spLocks noGrp="1" noChangeArrowheads="1"/>
          </p:cNvSpPr>
          <p:nvPr>
            <p:ph type="body" idx="1"/>
          </p:nvPr>
        </p:nvSpPr>
        <p:spPr/>
        <p:txBody>
          <a:bodyPr/>
          <a:lstStyle/>
          <a:p>
            <a:r>
              <a:rPr lang="en-US" sz="2800" i="1"/>
              <a:t>Marketing research</a:t>
            </a:r>
            <a:r>
              <a:rPr lang="en-US" sz="2800"/>
              <a:t> is the systematic design, collection, analysis, and reporting of data relevant to a specific marketing situation facing an organization.</a:t>
            </a:r>
            <a:endParaRPr lang="en-US" sz="2800"/>
          </a:p>
          <a:p>
            <a:pPr lvl="1"/>
            <a:r>
              <a:rPr lang="en-US" sz="2400"/>
              <a:t>A multi-step, purpose-driven process</a:t>
            </a:r>
            <a:endParaRPr lang="en-US" sz="2400"/>
          </a:p>
          <a:p>
            <a:pPr lvl="1"/>
            <a:r>
              <a:rPr lang="en-US" sz="2400"/>
              <a:t>Measure effectiveness of marketing actions, sales potential, try to understand consumer behaviour</a:t>
            </a:r>
            <a:endParaRPr lang="en-US" sz="2400"/>
          </a:p>
          <a:p>
            <a:pPr lvl="1"/>
            <a:r>
              <a:rPr lang="en-US" sz="2400"/>
              <a:t>Can be done by company personnel or contracted out to outside companies</a:t>
            </a:r>
            <a:endParaRPr lang="en-US" sz="2400"/>
          </a:p>
          <a:p>
            <a:pPr lvl="1"/>
            <a:r>
              <a:rPr lang="en-US" sz="2400"/>
              <a:t>营销研究是系统地设计、收集、分析和报告与组织面临的特定营销情况相关的数据。</a:t>
            </a:r>
            <a:endParaRPr lang="en-US" sz="2400"/>
          </a:p>
          <a:p>
            <a:pPr lvl="1"/>
            <a:r>
              <a:rPr lang="en-US" sz="2400"/>
              <a:t>一个多步骤、目标驱动的过程</a:t>
            </a:r>
            <a:endParaRPr lang="en-US" sz="2400"/>
          </a:p>
          <a:p>
            <a:pPr lvl="1"/>
            <a:r>
              <a:rPr lang="en-US" sz="2400"/>
              <a:t>衡量营销行动的有效性、销售潜力，尝试了解消费者行为</a:t>
            </a:r>
            <a:endParaRPr lang="en-US" sz="2400"/>
          </a:p>
          <a:p>
            <a:pPr lvl="1"/>
            <a:r>
              <a:rPr lang="en-US" sz="2400"/>
              <a:t>可由公司人员完成或外包给外部公司</a:t>
            </a:r>
            <a:endParaRPr 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blinds(horizontal)">
                                      <p:cBhvr>
                                        <p:cTn id="7" dur="500"/>
                                        <p:tgtEl>
                                          <p:spTgt spid="3799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9907">
                                            <p:txEl>
                                              <p:pRg st="1" end="1"/>
                                            </p:txEl>
                                          </p:spTgt>
                                        </p:tgtEl>
                                        <p:attrNameLst>
                                          <p:attrName>style.visibility</p:attrName>
                                        </p:attrNameLst>
                                      </p:cBhvr>
                                      <p:to>
                                        <p:strVal val="visible"/>
                                      </p:to>
                                    </p:set>
                                    <p:animEffect transition="in" filter="blinds(horizontal)">
                                      <p:cBhvr>
                                        <p:cTn id="10" dur="500"/>
                                        <p:tgtEl>
                                          <p:spTgt spid="3799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Effect transition="in" filter="blinds(horizontal)">
                                      <p:cBhvr>
                                        <p:cTn id="13" dur="500"/>
                                        <p:tgtEl>
                                          <p:spTgt spid="3799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907">
                                            <p:txEl>
                                              <p:pRg st="3" end="3"/>
                                            </p:txEl>
                                          </p:spTgt>
                                        </p:tgtEl>
                                        <p:attrNameLst>
                                          <p:attrName>style.visibility</p:attrName>
                                        </p:attrNameLst>
                                      </p:cBhvr>
                                      <p:to>
                                        <p:strVal val="visible"/>
                                      </p:to>
                                    </p:set>
                                    <p:animEffect transition="in" filter="blinds(horizontal)">
                                      <p:cBhvr>
                                        <p:cTn id="16" dur="500"/>
                                        <p:tgtEl>
                                          <p:spTgt spid="3799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animEffect transition="in" filter="blinds(horizontal)">
                                      <p:cBhvr>
                                        <p:cTn id="19" dur="500"/>
                                        <p:tgtEl>
                                          <p:spTgt spid="37990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9907">
                                            <p:txEl>
                                              <p:pRg st="5" end="5"/>
                                            </p:txEl>
                                          </p:spTgt>
                                        </p:tgtEl>
                                        <p:attrNameLst>
                                          <p:attrName>style.visibility</p:attrName>
                                        </p:attrNameLst>
                                      </p:cBhvr>
                                      <p:to>
                                        <p:strVal val="visible"/>
                                      </p:to>
                                    </p:set>
                                    <p:animEffect transition="in" filter="blinds(horizontal)">
                                      <p:cBhvr>
                                        <p:cTn id="22" dur="500"/>
                                        <p:tgtEl>
                                          <p:spTgt spid="37990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animEffect transition="in" filter="blinds(horizontal)">
                                      <p:cBhvr>
                                        <p:cTn id="25" dur="500"/>
                                        <p:tgtEl>
                                          <p:spTgt spid="37990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9907">
                                            <p:txEl>
                                              <p:pRg st="7" end="7"/>
                                            </p:txEl>
                                          </p:spTgt>
                                        </p:tgtEl>
                                        <p:attrNameLst>
                                          <p:attrName>style.visibility</p:attrName>
                                        </p:attrNameLst>
                                      </p:cBhvr>
                                      <p:to>
                                        <p:strVal val="visible"/>
                                      </p:to>
                                    </p:set>
                                    <p:animEffect transition="in" filter="blinds(horizontal)">
                                      <p:cBhvr>
                                        <p:cTn id="28" dur="500"/>
                                        <p:tgtEl>
                                          <p:spTgt spid="379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7200"/>
            <a:ext cx="8229600" cy="1143000"/>
          </a:xfrm>
        </p:spPr>
        <p:txBody>
          <a:bodyPr/>
          <a:lstStyle/>
          <a:p>
            <a:r>
              <a:rPr lang="en-US" sz="3200">
                <a:solidFill>
                  <a:srgbClr val="C00000"/>
                </a:solidFill>
              </a:rPr>
              <a:t>Steps in the Marketing Research Process</a:t>
            </a:r>
            <a:endParaRPr lang="en-US" sz="3200" i="1">
              <a:solidFill>
                <a:srgbClr val="C00000"/>
              </a:solidFill>
            </a:endParaRPr>
          </a:p>
        </p:txBody>
      </p:sp>
      <p:pic>
        <p:nvPicPr>
          <p:cNvPr id="5" name="Picture 2" descr="The details are as follows:&#10;• Defining the problem and research objectives: This first step is probably the most difficult but also the most important one. It guides the entire research process. It’s frustrating and costly to reach the end of an expensive research project only to learn that you’ve addressed the wrong problem!  &#10;• Developing the research plan for collecting information&#10;• Implementing the research plan—collecting and analyzing the data&#10;• Interpreting and reporting the findings&#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8600" y="2286000"/>
            <a:ext cx="8807585"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7" name="Rectangle 11"/>
          <p:cNvSpPr>
            <a:spLocks noGrp="1" noChangeArrowheads="1"/>
          </p:cNvSpPr>
          <p:nvPr>
            <p:ph type="body" idx="1"/>
          </p:nvPr>
        </p:nvSpPr>
        <p:spPr>
          <a:xfrm>
            <a:off x="609600" y="1066800"/>
            <a:ext cx="7543800" cy="4525963"/>
          </a:xfrm>
        </p:spPr>
        <p:txBody>
          <a:bodyPr/>
          <a:lstStyle/>
          <a:p>
            <a:pPr>
              <a:lnSpc>
                <a:spcPct val="90000"/>
              </a:lnSpc>
            </a:pPr>
            <a:r>
              <a:rPr lang="en-US"/>
              <a:t>Helps to know what you are looking for!</a:t>
            </a:r>
            <a:endParaRPr lang="en-US"/>
          </a:p>
          <a:p>
            <a:pPr>
              <a:lnSpc>
                <a:spcPct val="90000"/>
              </a:lnSpc>
            </a:pPr>
            <a:r>
              <a:rPr lang="en-US"/>
              <a:t>The manager and the researcher must work together.</a:t>
            </a:r>
            <a:endParaRPr lang="en-US"/>
          </a:p>
          <a:p>
            <a:pPr>
              <a:lnSpc>
                <a:spcPct val="90000"/>
              </a:lnSpc>
            </a:pPr>
            <a:r>
              <a:rPr lang="en-US"/>
              <a:t>These objectives guide the entire process.</a:t>
            </a:r>
            <a:endParaRPr lang="en-US"/>
          </a:p>
          <a:p>
            <a:pPr>
              <a:lnSpc>
                <a:spcPct val="90000"/>
              </a:lnSpc>
            </a:pPr>
            <a:r>
              <a:rPr lang="en-US"/>
              <a:t>Exploratory, descriptive, and causal research each fulfill different objectives.</a:t>
            </a:r>
            <a:endParaRPr lang="en-US"/>
          </a:p>
          <a:p>
            <a:pPr>
              <a:lnSpc>
                <a:spcPct val="90000"/>
              </a:lnSpc>
            </a:pPr>
            <a:r>
              <a:rPr lang="en-US"/>
              <a:t>经理和研究人员必须一起工作。</a:t>
            </a:r>
            <a:endParaRPr lang="en-US"/>
          </a:p>
          <a:p>
            <a:pPr>
              <a:lnSpc>
                <a:spcPct val="90000"/>
              </a:lnSpc>
            </a:pPr>
            <a:r>
              <a:rPr lang="en-US"/>
              <a:t>这些目标指导整个过程。</a:t>
            </a:r>
            <a:endParaRPr lang="en-US"/>
          </a:p>
          <a:p>
            <a:pPr>
              <a:lnSpc>
                <a:spcPct val="90000"/>
              </a:lnSpc>
            </a:pPr>
            <a:r>
              <a:rPr lang="en-US"/>
              <a:t>探索性研究、描述性研究和因果研究各自实现不同的目标。</a:t>
            </a:r>
            <a:endParaRPr lang="en-US"/>
          </a:p>
        </p:txBody>
      </p:sp>
      <p:sp>
        <p:nvSpPr>
          <p:cNvPr id="61443" name="Rectangle 12"/>
          <p:cNvSpPr>
            <a:spLocks noGrp="1" noChangeArrowheads="1"/>
          </p:cNvSpPr>
          <p:nvPr>
            <p:ph type="title"/>
          </p:nvPr>
        </p:nvSpPr>
        <p:spPr/>
        <p:txBody>
          <a:bodyPr/>
          <a:lstStyle/>
          <a:p>
            <a:r>
              <a:rPr lang="en-US" sz="2400">
                <a:solidFill>
                  <a:srgbClr val="C00000"/>
                </a:solidFill>
              </a:rPr>
              <a:t>Step 1: Defining the problem and research objectives</a:t>
            </a:r>
            <a:br>
              <a:rPr lang="en-US" sz="2400">
                <a:solidFill>
                  <a:srgbClr val="C00000"/>
                </a:solidFill>
              </a:rPr>
            </a:br>
            <a:r>
              <a:rPr lang="en-US" sz="2400">
                <a:solidFill>
                  <a:srgbClr val="C00000"/>
                </a:solidFill>
              </a:rPr>
              <a:t>定义问题和研究目标</a:t>
            </a:r>
            <a:endParaRPr lang="en-US" sz="24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2987">
                                            <p:txEl>
                                              <p:pRg st="0" end="0"/>
                                            </p:txEl>
                                          </p:spTgt>
                                        </p:tgtEl>
                                        <p:attrNameLst>
                                          <p:attrName>style.visibility</p:attrName>
                                        </p:attrNameLst>
                                      </p:cBhvr>
                                      <p:to>
                                        <p:strVal val="visible"/>
                                      </p:to>
                                    </p:set>
                                    <p:animEffect transition="in" filter="wipe(down)">
                                      <p:cBhvr>
                                        <p:cTn id="7" dur="500"/>
                                        <p:tgtEl>
                                          <p:spTgt spid="382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2987">
                                            <p:txEl>
                                              <p:pRg st="1" end="1"/>
                                            </p:txEl>
                                          </p:spTgt>
                                        </p:tgtEl>
                                        <p:attrNameLst>
                                          <p:attrName>style.visibility</p:attrName>
                                        </p:attrNameLst>
                                      </p:cBhvr>
                                      <p:to>
                                        <p:strVal val="visible"/>
                                      </p:to>
                                    </p:set>
                                    <p:animEffect transition="in" filter="wipe(down)">
                                      <p:cBhvr>
                                        <p:cTn id="12" dur="500"/>
                                        <p:tgtEl>
                                          <p:spTgt spid="382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2987">
                                            <p:txEl>
                                              <p:pRg st="2" end="2"/>
                                            </p:txEl>
                                          </p:spTgt>
                                        </p:tgtEl>
                                        <p:attrNameLst>
                                          <p:attrName>style.visibility</p:attrName>
                                        </p:attrNameLst>
                                      </p:cBhvr>
                                      <p:to>
                                        <p:strVal val="visible"/>
                                      </p:to>
                                    </p:set>
                                    <p:animEffect transition="in" filter="wipe(down)">
                                      <p:cBhvr>
                                        <p:cTn id="17" dur="500"/>
                                        <p:tgtEl>
                                          <p:spTgt spid="382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2987">
                                            <p:txEl>
                                              <p:pRg st="3" end="3"/>
                                            </p:txEl>
                                          </p:spTgt>
                                        </p:tgtEl>
                                        <p:attrNameLst>
                                          <p:attrName>style.visibility</p:attrName>
                                        </p:attrNameLst>
                                      </p:cBhvr>
                                      <p:to>
                                        <p:strVal val="visible"/>
                                      </p:to>
                                    </p:set>
                                    <p:animEffect transition="in" filter="wipe(down)">
                                      <p:cBhvr>
                                        <p:cTn id="22" dur="500"/>
                                        <p:tgtEl>
                                          <p:spTgt spid="382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2987">
                                            <p:txEl>
                                              <p:pRg st="4" end="4"/>
                                            </p:txEl>
                                          </p:spTgt>
                                        </p:tgtEl>
                                        <p:attrNameLst>
                                          <p:attrName>style.visibility</p:attrName>
                                        </p:attrNameLst>
                                      </p:cBhvr>
                                      <p:to>
                                        <p:strVal val="visible"/>
                                      </p:to>
                                    </p:set>
                                    <p:animEffect transition="in" filter="wipe(down)">
                                      <p:cBhvr>
                                        <p:cTn id="27" dur="500"/>
                                        <p:tgtEl>
                                          <p:spTgt spid="382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2987">
                                            <p:txEl>
                                              <p:pRg st="5" end="5"/>
                                            </p:txEl>
                                          </p:spTgt>
                                        </p:tgtEl>
                                        <p:attrNameLst>
                                          <p:attrName>style.visibility</p:attrName>
                                        </p:attrNameLst>
                                      </p:cBhvr>
                                      <p:to>
                                        <p:strVal val="visible"/>
                                      </p:to>
                                    </p:set>
                                    <p:animEffect transition="in" filter="wipe(down)">
                                      <p:cBhvr>
                                        <p:cTn id="32" dur="500"/>
                                        <p:tgtEl>
                                          <p:spTgt spid="3829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2987">
                                            <p:txEl>
                                              <p:pRg st="6" end="6"/>
                                            </p:txEl>
                                          </p:spTgt>
                                        </p:tgtEl>
                                        <p:attrNameLst>
                                          <p:attrName>style.visibility</p:attrName>
                                        </p:attrNameLst>
                                      </p:cBhvr>
                                      <p:to>
                                        <p:strVal val="visible"/>
                                      </p:to>
                                    </p:set>
                                    <p:animEffect transition="in" filter="wipe(down)">
                                      <p:cBhvr>
                                        <p:cTn id="37" dur="500"/>
                                        <p:tgtEl>
                                          <p:spTgt spid="382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2400">
                <a:solidFill>
                  <a:srgbClr val="C00000"/>
                </a:solidFill>
              </a:rPr>
              <a:t>Step 1: Defining the problem and research objectives</a:t>
            </a:r>
            <a:endParaRPr lang="en-US" sz="2400"/>
          </a:p>
        </p:txBody>
      </p:sp>
      <p:sp>
        <p:nvSpPr>
          <p:cNvPr id="62467" name="Content Placeholder 2"/>
          <p:cNvSpPr>
            <a:spLocks noGrp="1"/>
          </p:cNvSpPr>
          <p:nvPr>
            <p:ph idx="1"/>
          </p:nvPr>
        </p:nvSpPr>
        <p:spPr/>
        <p:txBody>
          <a:bodyPr/>
          <a:lstStyle/>
          <a:p>
            <a:pPr marL="533400" indent="-533400">
              <a:lnSpc>
                <a:spcPct val="90000"/>
              </a:lnSpc>
              <a:buFontTx/>
              <a:buAutoNum type="arabicPeriod"/>
            </a:pPr>
            <a:r>
              <a:rPr lang="en-US" sz="1800" b="1" dirty="0">
                <a:solidFill>
                  <a:srgbClr val="000066"/>
                </a:solidFill>
              </a:rPr>
              <a:t>Exploratory research:</a:t>
            </a:r>
            <a:endParaRPr lang="en-US" sz="1800" b="1" dirty="0">
              <a:solidFill>
                <a:srgbClr val="000066"/>
              </a:solidFill>
            </a:endParaRPr>
          </a:p>
          <a:p>
            <a:pPr marL="914400" lvl="1" indent="-457200">
              <a:lnSpc>
                <a:spcPct val="90000"/>
              </a:lnSpc>
            </a:pPr>
            <a:r>
              <a:rPr lang="en-US" sz="1800" dirty="0"/>
              <a:t>Research conducted to gather information to</a:t>
            </a:r>
            <a:endParaRPr lang="en-US" sz="1800" dirty="0"/>
          </a:p>
          <a:p>
            <a:pPr marL="914400" lvl="1" indent="-457200">
              <a:lnSpc>
                <a:spcPct val="90000"/>
              </a:lnSpc>
            </a:pPr>
            <a:r>
              <a:rPr lang="en-US" sz="1800" dirty="0"/>
              <a:t>Help better define problems and opportunities</a:t>
            </a:r>
            <a:endParaRPr lang="en-US" sz="1800" dirty="0"/>
          </a:p>
          <a:p>
            <a:pPr marL="914400" lvl="1" indent="-457200">
              <a:lnSpc>
                <a:spcPct val="90000"/>
              </a:lnSpc>
            </a:pPr>
            <a:r>
              <a:rPr lang="en-US" sz="1800" dirty="0"/>
              <a:t>Observation and interview are commonly used for this purpose</a:t>
            </a:r>
            <a:endParaRPr lang="en-US" sz="1800" dirty="0"/>
          </a:p>
          <a:p>
            <a:pPr marL="533400" indent="-533400">
              <a:lnSpc>
                <a:spcPct val="90000"/>
              </a:lnSpc>
              <a:buFontTx/>
              <a:buAutoNum type="arabicPeriod"/>
            </a:pPr>
            <a:r>
              <a:rPr lang="en-US" sz="1800" b="1" dirty="0">
                <a:solidFill>
                  <a:srgbClr val="000066"/>
                </a:solidFill>
              </a:rPr>
              <a:t>Descriptive research:</a:t>
            </a:r>
            <a:endParaRPr lang="en-US" sz="1800" b="1" dirty="0">
              <a:solidFill>
                <a:srgbClr val="000066"/>
              </a:solidFill>
            </a:endParaRPr>
          </a:p>
          <a:p>
            <a:pPr marL="914400" lvl="1" indent="-457200">
              <a:lnSpc>
                <a:spcPct val="90000"/>
              </a:lnSpc>
            </a:pPr>
            <a:r>
              <a:rPr lang="en-US" sz="1800" dirty="0"/>
              <a:t>Research conducted to better describe marketing problems, situations, or markets, such as</a:t>
            </a:r>
            <a:endParaRPr lang="en-US" sz="1800" dirty="0"/>
          </a:p>
          <a:p>
            <a:pPr marL="914400" lvl="1" indent="-457200">
              <a:lnSpc>
                <a:spcPct val="90000"/>
              </a:lnSpc>
            </a:pPr>
            <a:r>
              <a:rPr lang="en-US" sz="1800" dirty="0"/>
              <a:t>Demographic characteristics of markets, attitudes of consumers, and market potential for a product</a:t>
            </a:r>
            <a:endParaRPr lang="en-CA" sz="1800" dirty="0"/>
          </a:p>
          <a:p>
            <a:pPr marL="914400" lvl="1" indent="-457200">
              <a:lnSpc>
                <a:spcPct val="90000"/>
              </a:lnSpc>
            </a:pPr>
            <a:r>
              <a:rPr lang="en-US" sz="1800" dirty="0"/>
              <a:t>Surveys and personal interviews are commonly used</a:t>
            </a:r>
            <a:endParaRPr lang="en-US" sz="1800" dirty="0"/>
          </a:p>
          <a:p>
            <a:pPr marL="533400" indent="-533400">
              <a:lnSpc>
                <a:spcPct val="90000"/>
              </a:lnSpc>
              <a:buFontTx/>
              <a:buAutoNum type="arabicPeriod"/>
            </a:pPr>
            <a:r>
              <a:rPr lang="en-US" sz="1800" b="1" dirty="0">
                <a:solidFill>
                  <a:srgbClr val="000066"/>
                </a:solidFill>
              </a:rPr>
              <a:t>Causal research:</a:t>
            </a:r>
            <a:endParaRPr lang="en-US" sz="1800" b="1" dirty="0">
              <a:solidFill>
                <a:srgbClr val="000066"/>
              </a:solidFill>
            </a:endParaRPr>
          </a:p>
          <a:p>
            <a:pPr marL="914400" lvl="1" indent="-457200">
              <a:lnSpc>
                <a:spcPct val="90000"/>
              </a:lnSpc>
            </a:pPr>
            <a:r>
              <a:rPr lang="en-US" sz="1800" dirty="0"/>
              <a:t>Research to test hypotheses about cause and effect relationships between variables of interest</a:t>
            </a:r>
            <a:endParaRPr lang="en-US" sz="1800" dirty="0"/>
          </a:p>
          <a:p>
            <a:pPr marL="914400" lvl="1" indent="-457200">
              <a:lnSpc>
                <a:spcPct val="90000"/>
              </a:lnSpc>
            </a:pPr>
            <a:r>
              <a:rPr lang="en-US" sz="1800" dirty="0"/>
              <a:t>Experimental approach</a:t>
            </a:r>
            <a:endParaRPr lang="en-US" sz="1800" dirty="0"/>
          </a:p>
          <a:p>
            <a:pPr marL="533400" indent="-533400"/>
            <a:r>
              <a:rPr lang="en-US" dirty="0"/>
              <a:t>探索性研究：</a:t>
            </a:r>
            <a:endParaRPr lang="en-US" dirty="0"/>
          </a:p>
          <a:p>
            <a:pPr marL="533400" indent="-533400"/>
            <a:r>
              <a:rPr lang="en-US" dirty="0"/>
              <a:t>为收集信息而进行的研究</a:t>
            </a:r>
            <a:endParaRPr lang="en-US" dirty="0"/>
          </a:p>
          <a:p>
            <a:pPr marL="533400" indent="-533400"/>
            <a:r>
              <a:rPr lang="en-US" dirty="0"/>
              <a:t>帮助更好地定义问题和机会</a:t>
            </a:r>
            <a:endParaRPr lang="en-US" dirty="0"/>
          </a:p>
          <a:p>
            <a:pPr marL="533400" indent="-533400"/>
            <a:r>
              <a:rPr lang="en-US" dirty="0"/>
              <a:t>观察和访谈通常用于此目的</a:t>
            </a:r>
            <a:endParaRPr lang="en-US" dirty="0"/>
          </a:p>
          <a:p>
            <a:pPr marL="533400" indent="-533400"/>
            <a:r>
              <a:rPr lang="en-US" dirty="0"/>
              <a:t>描述性研究：</a:t>
            </a:r>
            <a:endParaRPr lang="en-US" dirty="0"/>
          </a:p>
          <a:p>
            <a:pPr marL="533400" indent="-533400"/>
            <a:r>
              <a:rPr lang="en-US" dirty="0"/>
              <a:t>为更好地描述营销问题、情况或市场而进行的研究，例如</a:t>
            </a:r>
            <a:endParaRPr lang="en-US" dirty="0"/>
          </a:p>
          <a:p>
            <a:pPr marL="533400" indent="-533400"/>
            <a:r>
              <a:rPr lang="en-US" dirty="0"/>
              <a:t>市场的人口特征、消费者的态度和产品的市场潜力</a:t>
            </a:r>
            <a:endParaRPr lang="en-US" dirty="0"/>
          </a:p>
          <a:p>
            <a:pPr marL="533400" indent="-533400"/>
            <a:r>
              <a:rPr lang="en-US" dirty="0"/>
              <a:t>调查和个人访谈是常用的</a:t>
            </a:r>
            <a:endParaRPr lang="en-US" dirty="0"/>
          </a:p>
          <a:p>
            <a:pPr marL="533400" indent="-533400"/>
            <a:r>
              <a:rPr lang="en-US" dirty="0"/>
              <a:t>因果研究：</a:t>
            </a:r>
            <a:endParaRPr lang="en-US" dirty="0"/>
          </a:p>
          <a:p>
            <a:pPr marL="533400" indent="-533400"/>
            <a:r>
              <a:rPr lang="en-US" dirty="0"/>
              <a:t>研究以检验有关感兴趣变量之间因果关系的假设</a:t>
            </a:r>
            <a:endParaRPr lang="en-US" dirty="0"/>
          </a:p>
          <a:p>
            <a:pPr marL="533400" indent="-533400"/>
            <a:r>
              <a:rPr lang="en-US" dirty="0"/>
              <a:t>实验方法</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p:cNvSpPr>
            <a:spLocks noGrp="1" noChangeArrowheads="1"/>
          </p:cNvSpPr>
          <p:nvPr>
            <p:ph type="title"/>
          </p:nvPr>
        </p:nvSpPr>
        <p:spPr/>
        <p:txBody>
          <a:bodyPr/>
          <a:lstStyle/>
          <a:p>
            <a:r>
              <a:rPr lang="en-US" sz="2800">
                <a:solidFill>
                  <a:srgbClr val="C00000"/>
                </a:solidFill>
              </a:rPr>
              <a:t>Step 2: Developing the Research Plan</a:t>
            </a:r>
            <a:br>
              <a:rPr lang="en-US" sz="2800">
                <a:solidFill>
                  <a:srgbClr val="C00000"/>
                </a:solidFill>
              </a:rPr>
            </a:br>
            <a:r>
              <a:rPr lang="en-US" sz="2800">
                <a:solidFill>
                  <a:srgbClr val="C00000"/>
                </a:solidFill>
              </a:rPr>
              <a:t>制定研究计划</a:t>
            </a:r>
            <a:endParaRPr lang="en-US" sz="2800">
              <a:solidFill>
                <a:srgbClr val="C00000"/>
              </a:solidFill>
            </a:endParaRPr>
          </a:p>
        </p:txBody>
      </p:sp>
      <p:sp>
        <p:nvSpPr>
          <p:cNvPr id="384009" name="Rectangle 9"/>
          <p:cNvSpPr>
            <a:spLocks noGrp="1" noChangeArrowheads="1"/>
          </p:cNvSpPr>
          <p:nvPr>
            <p:ph type="body" idx="1"/>
          </p:nvPr>
        </p:nvSpPr>
        <p:spPr/>
        <p:txBody>
          <a:bodyPr/>
          <a:lstStyle/>
          <a:p>
            <a:pPr>
              <a:lnSpc>
                <a:spcPct val="90000"/>
              </a:lnSpc>
            </a:pPr>
            <a:r>
              <a:rPr lang="en-US"/>
              <a:t>Translating the research objectives into specific information needs</a:t>
            </a:r>
            <a:endParaRPr lang="en-US"/>
          </a:p>
          <a:p>
            <a:pPr>
              <a:lnSpc>
                <a:spcPct val="90000"/>
              </a:lnSpc>
            </a:pPr>
            <a:r>
              <a:rPr lang="en-US"/>
              <a:t>Research plan is a written document which outlines the type of problem, objectives, data needed, and the usefulness of the results.  Includes:</a:t>
            </a:r>
            <a:endParaRPr lang="en-US"/>
          </a:p>
          <a:p>
            <a:pPr lvl="1">
              <a:lnSpc>
                <a:spcPct val="90000"/>
              </a:lnSpc>
            </a:pPr>
            <a:r>
              <a:rPr lang="en-US"/>
              <a:t> Secondary data: Information collected for another purpose which already exists</a:t>
            </a:r>
            <a:endParaRPr lang="en-US"/>
          </a:p>
          <a:p>
            <a:pPr lvl="1">
              <a:lnSpc>
                <a:spcPct val="90000"/>
              </a:lnSpc>
            </a:pPr>
            <a:r>
              <a:rPr lang="en-US"/>
              <a:t> Primary data: Information collected for the specific purpose at hand</a:t>
            </a:r>
            <a:endParaRPr lang="en-US"/>
          </a:p>
          <a:p>
            <a:pPr lvl="1">
              <a:lnSpc>
                <a:spcPct val="90000"/>
              </a:lnSpc>
            </a:pPr>
            <a:r>
              <a:rPr lang="en-US"/>
              <a:t>将研究目标转化为特定的信息需求</a:t>
            </a:r>
            <a:endParaRPr lang="en-US"/>
          </a:p>
          <a:p>
            <a:pPr lvl="1">
              <a:lnSpc>
                <a:spcPct val="90000"/>
              </a:lnSpc>
            </a:pPr>
            <a:r>
              <a:rPr lang="en-US"/>
              <a:t>研究计划是一份书面文件，它概述了问题的类型、目标、所需的数据以及结果的有用性。包括：</a:t>
            </a:r>
            <a:endParaRPr lang="en-US"/>
          </a:p>
          <a:p>
            <a:pPr lvl="1">
              <a:lnSpc>
                <a:spcPct val="90000"/>
              </a:lnSpc>
            </a:pPr>
            <a:r>
              <a:rPr lang="en-US"/>
              <a:t> 次要数据：为其他目的而收集的已存在的信息</a:t>
            </a:r>
            <a:endParaRPr lang="en-US"/>
          </a:p>
          <a:p>
            <a:pPr lvl="1">
              <a:lnSpc>
                <a:spcPct val="90000"/>
              </a:lnSpc>
            </a:pPr>
            <a:r>
              <a:rPr lang="en-US"/>
              <a:t> 主要数据：为特定目的而收集的信息</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4009">
                                            <p:txEl>
                                              <p:pRg st="0" end="0"/>
                                            </p:txEl>
                                          </p:spTgt>
                                        </p:tgtEl>
                                        <p:attrNameLst>
                                          <p:attrName>style.visibility</p:attrName>
                                        </p:attrNameLst>
                                      </p:cBhvr>
                                      <p:to>
                                        <p:strVal val="visible"/>
                                      </p:to>
                                    </p:set>
                                    <p:animEffect transition="in" filter="wipe(down)">
                                      <p:cBhvr>
                                        <p:cTn id="7" dur="500"/>
                                        <p:tgtEl>
                                          <p:spTgt spid="3840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4009">
                                            <p:txEl>
                                              <p:pRg st="1" end="1"/>
                                            </p:txEl>
                                          </p:spTgt>
                                        </p:tgtEl>
                                        <p:attrNameLst>
                                          <p:attrName>style.visibility</p:attrName>
                                        </p:attrNameLst>
                                      </p:cBhvr>
                                      <p:to>
                                        <p:strVal val="visible"/>
                                      </p:to>
                                    </p:set>
                                    <p:animEffect transition="in" filter="wipe(down)">
                                      <p:cBhvr>
                                        <p:cTn id="12" dur="500"/>
                                        <p:tgtEl>
                                          <p:spTgt spid="3840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4009">
                                            <p:txEl>
                                              <p:pRg st="2" end="2"/>
                                            </p:txEl>
                                          </p:spTgt>
                                        </p:tgtEl>
                                        <p:attrNameLst>
                                          <p:attrName>style.visibility</p:attrName>
                                        </p:attrNameLst>
                                      </p:cBhvr>
                                      <p:to>
                                        <p:strVal val="visible"/>
                                      </p:to>
                                    </p:set>
                                    <p:animEffect transition="in" filter="wipe(down)">
                                      <p:cBhvr>
                                        <p:cTn id="17" dur="500"/>
                                        <p:tgtEl>
                                          <p:spTgt spid="3840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4009">
                                            <p:txEl>
                                              <p:pRg st="3" end="3"/>
                                            </p:txEl>
                                          </p:spTgt>
                                        </p:tgtEl>
                                        <p:attrNameLst>
                                          <p:attrName>style.visibility</p:attrName>
                                        </p:attrNameLst>
                                      </p:cBhvr>
                                      <p:to>
                                        <p:strVal val="visible"/>
                                      </p:to>
                                    </p:set>
                                    <p:animEffect transition="in" filter="wipe(down)">
                                      <p:cBhvr>
                                        <p:cTn id="22" dur="500"/>
                                        <p:tgtEl>
                                          <p:spTgt spid="3840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4009">
                                            <p:txEl>
                                              <p:pRg st="4" end="4"/>
                                            </p:txEl>
                                          </p:spTgt>
                                        </p:tgtEl>
                                        <p:attrNameLst>
                                          <p:attrName>style.visibility</p:attrName>
                                        </p:attrNameLst>
                                      </p:cBhvr>
                                      <p:to>
                                        <p:strVal val="visible"/>
                                      </p:to>
                                    </p:set>
                                    <p:animEffect transition="in" filter="wipe(down)">
                                      <p:cBhvr>
                                        <p:cTn id="27" dur="500"/>
                                        <p:tgtEl>
                                          <p:spTgt spid="3840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4009">
                                            <p:txEl>
                                              <p:pRg st="5" end="5"/>
                                            </p:txEl>
                                          </p:spTgt>
                                        </p:tgtEl>
                                        <p:attrNameLst>
                                          <p:attrName>style.visibility</p:attrName>
                                        </p:attrNameLst>
                                      </p:cBhvr>
                                      <p:to>
                                        <p:strVal val="visible"/>
                                      </p:to>
                                    </p:set>
                                    <p:animEffect transition="in" filter="wipe(down)">
                                      <p:cBhvr>
                                        <p:cTn id="32" dur="500"/>
                                        <p:tgtEl>
                                          <p:spTgt spid="3840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4009">
                                            <p:txEl>
                                              <p:pRg st="6" end="6"/>
                                            </p:txEl>
                                          </p:spTgt>
                                        </p:tgtEl>
                                        <p:attrNameLst>
                                          <p:attrName>style.visibility</p:attrName>
                                        </p:attrNameLst>
                                      </p:cBhvr>
                                      <p:to>
                                        <p:strVal val="visible"/>
                                      </p:to>
                                    </p:set>
                                    <p:animEffect transition="in" filter="wipe(down)">
                                      <p:cBhvr>
                                        <p:cTn id="37" dur="500"/>
                                        <p:tgtEl>
                                          <p:spTgt spid="3840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4009">
                                            <p:txEl>
                                              <p:pRg st="7" end="7"/>
                                            </p:txEl>
                                          </p:spTgt>
                                        </p:tgtEl>
                                        <p:attrNameLst>
                                          <p:attrName>style.visibility</p:attrName>
                                        </p:attrNameLst>
                                      </p:cBhvr>
                                      <p:to>
                                        <p:strVal val="visible"/>
                                      </p:to>
                                    </p:set>
                                    <p:animEffect transition="in" filter="wipe(down)">
                                      <p:cBhvr>
                                        <p:cTn id="42" dur="500"/>
                                        <p:tgtEl>
                                          <p:spTgt spid="3840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9"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609600"/>
            <a:ext cx="8056563" cy="520700"/>
          </a:xfrm>
        </p:spPr>
        <p:txBody>
          <a:bodyPr/>
          <a:lstStyle/>
          <a:p>
            <a:r>
              <a:rPr lang="en-US" sz="4000">
                <a:solidFill>
                  <a:srgbClr val="C00000"/>
                </a:solidFill>
              </a:rPr>
              <a:t>Secondary vs. Primary Data</a:t>
            </a:r>
            <a:endParaRPr lang="en-US" sz="4000">
              <a:solidFill>
                <a:srgbClr val="C00000"/>
              </a:solidFill>
            </a:endParaRPr>
          </a:p>
        </p:txBody>
      </p:sp>
      <p:grpSp>
        <p:nvGrpSpPr>
          <p:cNvPr id="64515" name="Group 3"/>
          <p:cNvGrpSpPr/>
          <p:nvPr/>
        </p:nvGrpSpPr>
        <p:grpSpPr bwMode="auto">
          <a:xfrm>
            <a:off x="228600" y="1371600"/>
            <a:ext cx="8382000" cy="5334000"/>
            <a:chOff x="128" y="882"/>
            <a:chExt cx="5369" cy="3438"/>
          </a:xfrm>
        </p:grpSpPr>
        <p:sp>
          <p:nvSpPr>
            <p:cNvPr id="64516" name="Line 4"/>
            <p:cNvSpPr>
              <a:spLocks noChangeShapeType="1"/>
            </p:cNvSpPr>
            <p:nvPr/>
          </p:nvSpPr>
          <p:spPr bwMode="auto">
            <a:xfrm>
              <a:off x="3047" y="3480"/>
              <a:ext cx="205" cy="0"/>
            </a:xfrm>
            <a:prstGeom prst="line">
              <a:avLst/>
            </a:prstGeom>
            <a:noFill/>
            <a:ln w="25400">
              <a:solidFill>
                <a:schemeClr val="tx1"/>
              </a:solidFill>
              <a:round/>
            </a:ln>
          </p:spPr>
          <p:txBody>
            <a:bodyPr wrap="none" anchor="ctr"/>
            <a:lstStyle/>
            <a:p>
              <a:endParaRPr lang="en-US"/>
            </a:p>
          </p:txBody>
        </p:sp>
        <p:sp>
          <p:nvSpPr>
            <p:cNvPr id="64517" name="Line 5"/>
            <p:cNvSpPr>
              <a:spLocks noChangeShapeType="1"/>
            </p:cNvSpPr>
            <p:nvPr/>
          </p:nvSpPr>
          <p:spPr bwMode="auto">
            <a:xfrm>
              <a:off x="3036" y="1696"/>
              <a:ext cx="240" cy="0"/>
            </a:xfrm>
            <a:prstGeom prst="line">
              <a:avLst/>
            </a:prstGeom>
            <a:noFill/>
            <a:ln w="25400">
              <a:solidFill>
                <a:schemeClr val="tx1"/>
              </a:solidFill>
              <a:round/>
            </a:ln>
          </p:spPr>
          <p:txBody>
            <a:bodyPr wrap="none" anchor="ctr"/>
            <a:lstStyle/>
            <a:p>
              <a:endParaRPr lang="en-US"/>
            </a:p>
          </p:txBody>
        </p:sp>
        <p:sp>
          <p:nvSpPr>
            <p:cNvPr id="64518" name="Line 6"/>
            <p:cNvSpPr>
              <a:spLocks noChangeShapeType="1"/>
            </p:cNvSpPr>
            <p:nvPr/>
          </p:nvSpPr>
          <p:spPr bwMode="auto">
            <a:xfrm>
              <a:off x="3281" y="1265"/>
              <a:ext cx="0" cy="844"/>
            </a:xfrm>
            <a:prstGeom prst="line">
              <a:avLst/>
            </a:prstGeom>
            <a:noFill/>
            <a:ln w="25400">
              <a:solidFill>
                <a:schemeClr val="tx1"/>
              </a:solidFill>
              <a:round/>
            </a:ln>
          </p:spPr>
          <p:txBody>
            <a:bodyPr wrap="none" anchor="ctr"/>
            <a:lstStyle/>
            <a:p>
              <a:endParaRPr lang="en-US"/>
            </a:p>
          </p:txBody>
        </p:sp>
        <p:sp>
          <p:nvSpPr>
            <p:cNvPr id="64519" name="Rectangle 7"/>
            <p:cNvSpPr>
              <a:spLocks noChangeArrowheads="1"/>
            </p:cNvSpPr>
            <p:nvPr/>
          </p:nvSpPr>
          <p:spPr bwMode="auto">
            <a:xfrm>
              <a:off x="1739" y="1243"/>
              <a:ext cx="1301" cy="939"/>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Secondary data</a:t>
              </a:r>
              <a:endParaRPr lang="en-US" b="1">
                <a:latin typeface="Times New Roman" panose="02020603050405020304" pitchFamily="18" charset="0"/>
              </a:endParaRPr>
            </a:p>
            <a:p>
              <a:pPr marL="170180" indent="-170180" eaLnBrk="0" hangingPunct="0">
                <a:buFontTx/>
                <a:buChar char="•"/>
              </a:pPr>
              <a:r>
                <a:rPr lang="en-US" b="1">
                  <a:latin typeface="Times New Roman" panose="02020603050405020304" pitchFamily="18" charset="0"/>
                </a:rPr>
                <a:t>Facts and Figures </a:t>
              </a:r>
              <a:endParaRPr lang="en-US" b="1">
                <a:latin typeface="Times New Roman" panose="02020603050405020304" pitchFamily="18" charset="0"/>
              </a:endParaRPr>
            </a:p>
            <a:p>
              <a:pPr marL="170180" indent="-170180" eaLnBrk="0" hangingPunct="0"/>
              <a:r>
                <a:rPr lang="en-US" sz="1600" b="1">
                  <a:latin typeface="Times New Roman" panose="02020603050405020304" pitchFamily="18" charset="0"/>
                </a:rPr>
                <a:t>   Already recorded</a:t>
              </a:r>
              <a:br>
                <a:rPr lang="en-US" sz="1600" b="1">
                  <a:latin typeface="Times New Roman" panose="02020603050405020304" pitchFamily="18" charset="0"/>
                </a:rPr>
              </a:br>
              <a:r>
                <a:rPr lang="en-US" sz="1600" b="1">
                  <a:latin typeface="Times New Roman" panose="02020603050405020304" pitchFamily="18" charset="0"/>
                </a:rPr>
                <a:t>prior to the project</a:t>
              </a:r>
              <a:endParaRPr lang="en-US" sz="1600" b="1">
                <a:latin typeface="Times New Roman" panose="02020603050405020304" pitchFamily="18" charset="0"/>
              </a:endParaRPr>
            </a:p>
          </p:txBody>
        </p:sp>
        <p:sp>
          <p:nvSpPr>
            <p:cNvPr id="244744" name="Rectangle 8"/>
            <p:cNvSpPr>
              <a:spLocks noChangeArrowheads="1"/>
            </p:cNvSpPr>
            <p:nvPr/>
          </p:nvSpPr>
          <p:spPr bwMode="auto">
            <a:xfrm>
              <a:off x="1728" y="2945"/>
              <a:ext cx="1321" cy="939"/>
            </a:xfrm>
            <a:prstGeom prst="rect">
              <a:avLst/>
            </a:prstGeom>
            <a:noFill/>
            <a:ln w="12700">
              <a:solidFill>
                <a:schemeClr val="tx1"/>
              </a:solidFill>
              <a:miter lim="800000"/>
            </a:ln>
            <a:effectLst/>
          </p:spPr>
          <p:txBody>
            <a:bodyPr wrap="none" lIns="90488" tIns="44450" rIns="90488" bIns="44450" anchor="ctr"/>
            <a:lstStyle/>
            <a:p>
              <a:pPr marL="170180" indent="-170180" eaLnBrk="0" hangingPunct="0">
                <a:defRPr/>
              </a:pPr>
              <a:r>
                <a:rPr lang="en-US" b="1">
                  <a:latin typeface="Times New Roman" panose="02020603050405020304" pitchFamily="18" charset="0"/>
                </a:rPr>
                <a:t>Primary data</a:t>
              </a:r>
              <a:endParaRPr lang="en-US" b="1">
                <a:effectLst>
                  <a:outerShdw blurRad="38100" dist="38100" dir="2700000" algn="tl">
                    <a:srgbClr val="C0C0C0"/>
                  </a:outerShdw>
                </a:effectLst>
                <a:latin typeface="Times New Roman" panose="02020603050405020304" pitchFamily="18" charset="0"/>
              </a:endParaRPr>
            </a:p>
            <a:p>
              <a:pPr marL="170180" indent="-170180" eaLnBrk="0" hangingPunct="0">
                <a:buFontTx/>
                <a:buChar char="•"/>
                <a:defRPr/>
              </a:pPr>
              <a:r>
                <a:rPr lang="en-US" b="1">
                  <a:latin typeface="Times New Roman" panose="02020603050405020304" pitchFamily="18" charset="0"/>
                </a:rPr>
                <a:t>Facts and Figures</a:t>
              </a:r>
              <a:endParaRPr lang="en-US" b="1">
                <a:latin typeface="Times New Roman" panose="02020603050405020304" pitchFamily="18" charset="0"/>
              </a:endParaRPr>
            </a:p>
            <a:p>
              <a:pPr marL="170180" indent="-170180" eaLnBrk="0" hangingPunct="0">
                <a:lnSpc>
                  <a:spcPct val="90000"/>
                </a:lnSpc>
                <a:defRPr/>
              </a:pPr>
              <a:r>
                <a:rPr lang="en-US" sz="1600" b="1">
                  <a:latin typeface="Times New Roman" panose="02020603050405020304" pitchFamily="18" charset="0"/>
                </a:rPr>
                <a:t>   Newly collected for</a:t>
              </a:r>
              <a:br>
                <a:rPr lang="en-US" sz="1600" b="1">
                  <a:latin typeface="Times New Roman" panose="02020603050405020304" pitchFamily="18" charset="0"/>
                </a:rPr>
              </a:br>
              <a:r>
                <a:rPr lang="en-US" sz="1600" b="1">
                  <a:latin typeface="Times New Roman" panose="02020603050405020304" pitchFamily="18" charset="0"/>
                </a:rPr>
                <a:t>the project</a:t>
              </a:r>
              <a:endParaRPr lang="en-US" sz="1600" b="1">
                <a:latin typeface="Times New Roman" panose="02020603050405020304" pitchFamily="18" charset="0"/>
              </a:endParaRPr>
            </a:p>
          </p:txBody>
        </p:sp>
        <p:sp>
          <p:nvSpPr>
            <p:cNvPr id="64521" name="Rectangle 9"/>
            <p:cNvSpPr>
              <a:spLocks noChangeArrowheads="1"/>
            </p:cNvSpPr>
            <p:nvPr/>
          </p:nvSpPr>
          <p:spPr bwMode="auto">
            <a:xfrm>
              <a:off x="3499" y="882"/>
              <a:ext cx="1996" cy="773"/>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Internal data (inside the firm)</a:t>
              </a:r>
              <a:endParaRPr lang="en-US" b="1">
                <a:latin typeface="Times New Roman" panose="02020603050405020304" pitchFamily="18" charset="0"/>
              </a:endParaRPr>
            </a:p>
            <a:p>
              <a:pPr marL="170180" indent="-170180" eaLnBrk="0" hangingPunct="0">
                <a:lnSpc>
                  <a:spcPct val="90000"/>
                </a:lnSpc>
                <a:buFontTx/>
                <a:buChar char="•"/>
              </a:pPr>
              <a:r>
                <a:rPr lang="en-US" sz="1600" b="1">
                  <a:latin typeface="Times New Roman" panose="02020603050405020304" pitchFamily="18" charset="0"/>
                </a:rPr>
                <a:t>Financial statements, research</a:t>
              </a:r>
              <a:br>
                <a:rPr lang="en-US" sz="1600" b="1">
                  <a:latin typeface="Times New Roman" panose="02020603050405020304" pitchFamily="18" charset="0"/>
                </a:rPr>
              </a:br>
              <a:r>
                <a:rPr lang="en-US" sz="1600" b="1">
                  <a:latin typeface="Times New Roman" panose="02020603050405020304" pitchFamily="18" charset="0"/>
                </a:rPr>
                <a:t>reports files, customer letters,</a:t>
              </a:r>
              <a:br>
                <a:rPr lang="en-US" sz="1600" b="1">
                  <a:latin typeface="Times New Roman" panose="02020603050405020304" pitchFamily="18" charset="0"/>
                </a:rPr>
              </a:br>
              <a:r>
                <a:rPr lang="en-US" sz="1600" b="1">
                  <a:latin typeface="Times New Roman" panose="02020603050405020304" pitchFamily="18" charset="0"/>
                </a:rPr>
                <a:t>sales call reports, and</a:t>
              </a:r>
              <a:br>
                <a:rPr lang="en-US" sz="1600" b="1">
                  <a:latin typeface="Times New Roman" panose="02020603050405020304" pitchFamily="18" charset="0"/>
                </a:rPr>
              </a:br>
              <a:r>
                <a:rPr lang="en-US" sz="1600" b="1">
                  <a:latin typeface="Times New Roman" panose="02020603050405020304" pitchFamily="18" charset="0"/>
                </a:rPr>
                <a:t>customer lists</a:t>
              </a:r>
              <a:endParaRPr lang="en-US" sz="1600" b="1">
                <a:latin typeface="Times New Roman" panose="02020603050405020304" pitchFamily="18" charset="0"/>
              </a:endParaRPr>
            </a:p>
          </p:txBody>
        </p:sp>
        <p:sp>
          <p:nvSpPr>
            <p:cNvPr id="64522" name="Rectangle 10"/>
            <p:cNvSpPr>
              <a:spLocks noChangeArrowheads="1"/>
            </p:cNvSpPr>
            <p:nvPr/>
          </p:nvSpPr>
          <p:spPr bwMode="auto">
            <a:xfrm>
              <a:off x="3488" y="1680"/>
              <a:ext cx="1984" cy="843"/>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External data (outside the firm)</a:t>
              </a:r>
              <a:endParaRPr lang="en-US" b="1">
                <a:latin typeface="Times New Roman" panose="02020603050405020304" pitchFamily="18" charset="0"/>
              </a:endParaRPr>
            </a:p>
            <a:p>
              <a:pPr marL="170180" indent="-170180" eaLnBrk="0" hangingPunct="0">
                <a:lnSpc>
                  <a:spcPct val="90000"/>
                </a:lnSpc>
                <a:buFontTx/>
                <a:buChar char="•"/>
              </a:pPr>
              <a:r>
                <a:rPr lang="en-US" sz="1600" b="1">
                  <a:latin typeface="Times New Roman" panose="02020603050405020304" pitchFamily="18" charset="0"/>
                </a:rPr>
                <a:t>U.S. Census reports, trade</a:t>
              </a:r>
              <a:br>
                <a:rPr lang="en-US" sz="1600" b="1">
                  <a:latin typeface="Times New Roman" panose="02020603050405020304" pitchFamily="18" charset="0"/>
                </a:rPr>
              </a:br>
              <a:r>
                <a:rPr lang="en-US" sz="1600" b="1">
                  <a:latin typeface="Times New Roman" panose="02020603050405020304" pitchFamily="18" charset="0"/>
                </a:rPr>
                <a:t>association studies, and </a:t>
              </a:r>
              <a:br>
                <a:rPr lang="en-US" sz="1600" b="1">
                  <a:latin typeface="Times New Roman" panose="02020603050405020304" pitchFamily="18" charset="0"/>
                </a:rPr>
              </a:br>
              <a:r>
                <a:rPr lang="en-US" sz="1600" b="1">
                  <a:latin typeface="Times New Roman" panose="02020603050405020304" pitchFamily="18" charset="0"/>
                </a:rPr>
                <a:t>magazines, business periodicals,</a:t>
              </a:r>
              <a:br>
                <a:rPr lang="en-US" sz="1600" b="1">
                  <a:latin typeface="Times New Roman" panose="02020603050405020304" pitchFamily="18" charset="0"/>
                </a:rPr>
              </a:br>
              <a:r>
                <a:rPr lang="en-US" sz="1600" b="1">
                  <a:latin typeface="Times New Roman" panose="02020603050405020304" pitchFamily="18" charset="0"/>
                </a:rPr>
                <a:t>and commercial reports</a:t>
              </a:r>
              <a:endParaRPr lang="en-US" sz="1600" b="1">
                <a:latin typeface="Times New Roman" panose="02020603050405020304" pitchFamily="18" charset="0"/>
              </a:endParaRPr>
            </a:p>
          </p:txBody>
        </p:sp>
        <p:sp>
          <p:nvSpPr>
            <p:cNvPr id="64523" name="Rectangle 11"/>
            <p:cNvSpPr>
              <a:spLocks noChangeArrowheads="1"/>
            </p:cNvSpPr>
            <p:nvPr/>
          </p:nvSpPr>
          <p:spPr bwMode="auto">
            <a:xfrm>
              <a:off x="3488" y="2544"/>
              <a:ext cx="2008" cy="804"/>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Observational data</a:t>
              </a:r>
              <a:endParaRPr lang="en-US" b="1">
                <a:latin typeface="Times New Roman" panose="02020603050405020304" pitchFamily="18" charset="0"/>
              </a:endParaRPr>
            </a:p>
            <a:p>
              <a:pPr marL="170180" indent="-170180" eaLnBrk="0" hangingPunct="0"/>
              <a:r>
                <a:rPr lang="en-US" b="1">
                  <a:latin typeface="Times New Roman" panose="02020603050405020304" pitchFamily="18" charset="0"/>
                </a:rPr>
                <a:t> (watching people)</a:t>
              </a:r>
              <a:endParaRPr lang="en-US" b="1">
                <a:latin typeface="Times New Roman" panose="02020603050405020304" pitchFamily="18" charset="0"/>
              </a:endParaRPr>
            </a:p>
            <a:p>
              <a:pPr marL="170180" indent="-170180" eaLnBrk="0" hangingPunct="0">
                <a:lnSpc>
                  <a:spcPct val="90000"/>
                </a:lnSpc>
                <a:spcAft>
                  <a:spcPct val="20000"/>
                </a:spcAft>
                <a:buFontTx/>
                <a:buChar char="•"/>
              </a:pPr>
              <a:r>
                <a:rPr lang="en-US" sz="1600" b="1">
                  <a:latin typeface="Times New Roman" panose="02020603050405020304" pitchFamily="18" charset="0"/>
                </a:rPr>
                <a:t>Mechanical and electronic</a:t>
              </a:r>
              <a:br>
                <a:rPr lang="en-US" sz="1600" b="1">
                  <a:latin typeface="Times New Roman" panose="02020603050405020304" pitchFamily="18" charset="0"/>
                </a:rPr>
              </a:br>
              <a:r>
                <a:rPr lang="en-US" sz="1600" b="1">
                  <a:latin typeface="Times New Roman" panose="02020603050405020304" pitchFamily="18" charset="0"/>
                </a:rPr>
                <a:t>approaches</a:t>
              </a:r>
              <a:endParaRPr lang="en-US" sz="1600" b="1">
                <a:latin typeface="Times New Roman" panose="02020603050405020304" pitchFamily="18" charset="0"/>
              </a:endParaRPr>
            </a:p>
            <a:p>
              <a:pPr marL="170180" indent="-170180" eaLnBrk="0" hangingPunct="0">
                <a:lnSpc>
                  <a:spcPct val="90000"/>
                </a:lnSpc>
                <a:spcAft>
                  <a:spcPct val="20000"/>
                </a:spcAft>
                <a:buFontTx/>
                <a:buChar char="•"/>
              </a:pPr>
              <a:r>
                <a:rPr lang="en-US" sz="1600" b="1">
                  <a:latin typeface="Times New Roman" panose="02020603050405020304" pitchFamily="18" charset="0"/>
                </a:rPr>
                <a:t>Personal approaches</a:t>
              </a:r>
              <a:endParaRPr lang="en-US" sz="1600" b="1">
                <a:latin typeface="Times New Roman" panose="02020603050405020304" pitchFamily="18" charset="0"/>
              </a:endParaRPr>
            </a:p>
          </p:txBody>
        </p:sp>
        <p:sp>
          <p:nvSpPr>
            <p:cNvPr id="64524" name="Rectangle 12"/>
            <p:cNvSpPr>
              <a:spLocks noChangeArrowheads="1"/>
            </p:cNvSpPr>
            <p:nvPr/>
          </p:nvSpPr>
          <p:spPr bwMode="auto">
            <a:xfrm>
              <a:off x="3488" y="3408"/>
              <a:ext cx="2009" cy="912"/>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Questionnaire data </a:t>
              </a:r>
              <a:endParaRPr lang="en-US" b="1">
                <a:latin typeface="Times New Roman" panose="02020603050405020304" pitchFamily="18" charset="0"/>
              </a:endParaRPr>
            </a:p>
            <a:p>
              <a:pPr marL="170180" indent="-170180" eaLnBrk="0" hangingPunct="0"/>
              <a:r>
                <a:rPr lang="en-US" b="1">
                  <a:latin typeface="Times New Roman" panose="02020603050405020304" pitchFamily="18" charset="0"/>
                </a:rPr>
                <a:t>(asking people)</a:t>
              </a:r>
              <a:endParaRPr lang="en-US" b="1">
                <a:latin typeface="Times New Roman" panose="02020603050405020304" pitchFamily="18" charset="0"/>
              </a:endParaRPr>
            </a:p>
            <a:p>
              <a:pPr marL="170180" indent="-170180" eaLnBrk="0" hangingPunct="0">
                <a:lnSpc>
                  <a:spcPct val="90000"/>
                </a:lnSpc>
                <a:spcAft>
                  <a:spcPct val="20000"/>
                </a:spcAft>
                <a:buFontTx/>
                <a:buChar char="•"/>
              </a:pPr>
              <a:r>
                <a:rPr lang="en-US" sz="1600" b="1">
                  <a:latin typeface="Times New Roman" panose="02020603050405020304" pitchFamily="18" charset="0"/>
                </a:rPr>
                <a:t>Idea generation through in-depth</a:t>
              </a:r>
              <a:br>
                <a:rPr lang="en-US" sz="1600" b="1">
                  <a:latin typeface="Times New Roman" panose="02020603050405020304" pitchFamily="18" charset="0"/>
                </a:rPr>
              </a:br>
              <a:r>
                <a:rPr lang="en-US" sz="1600" b="1">
                  <a:latin typeface="Times New Roman" panose="02020603050405020304" pitchFamily="18" charset="0"/>
                </a:rPr>
                <a:t>interviews and focus groups</a:t>
              </a:r>
              <a:endParaRPr lang="en-US" sz="1600" b="1">
                <a:latin typeface="Times New Roman" panose="02020603050405020304" pitchFamily="18" charset="0"/>
              </a:endParaRPr>
            </a:p>
            <a:p>
              <a:pPr marL="170180" indent="-170180" eaLnBrk="0" hangingPunct="0">
                <a:lnSpc>
                  <a:spcPct val="90000"/>
                </a:lnSpc>
                <a:spcAft>
                  <a:spcPct val="20000"/>
                </a:spcAft>
                <a:buFontTx/>
                <a:buChar char="•"/>
              </a:pPr>
              <a:r>
                <a:rPr lang="en-US" sz="1600" b="1">
                  <a:latin typeface="Times New Roman" panose="02020603050405020304" pitchFamily="18" charset="0"/>
                </a:rPr>
                <a:t>Idea evaluation through mail,</a:t>
              </a:r>
              <a:br>
                <a:rPr lang="en-US" sz="1600" b="1">
                  <a:latin typeface="Times New Roman" panose="02020603050405020304" pitchFamily="18" charset="0"/>
                </a:rPr>
              </a:br>
              <a:r>
                <a:rPr lang="en-US" sz="1600" b="1">
                  <a:latin typeface="Times New Roman" panose="02020603050405020304" pitchFamily="18" charset="0"/>
                </a:rPr>
                <a:t>telephone, and personal surveys</a:t>
              </a:r>
              <a:endParaRPr lang="en-US" sz="1600" b="1">
                <a:latin typeface="Times New Roman" panose="02020603050405020304" pitchFamily="18" charset="0"/>
              </a:endParaRPr>
            </a:p>
          </p:txBody>
        </p:sp>
        <p:sp>
          <p:nvSpPr>
            <p:cNvPr id="64525" name="Line 13"/>
            <p:cNvSpPr>
              <a:spLocks noChangeShapeType="1"/>
            </p:cNvSpPr>
            <p:nvPr/>
          </p:nvSpPr>
          <p:spPr bwMode="auto">
            <a:xfrm flipH="1">
              <a:off x="1499" y="1717"/>
              <a:ext cx="231" cy="0"/>
            </a:xfrm>
            <a:prstGeom prst="line">
              <a:avLst/>
            </a:prstGeom>
            <a:noFill/>
            <a:ln w="38100">
              <a:solidFill>
                <a:schemeClr val="tx1"/>
              </a:solidFill>
              <a:round/>
              <a:headEnd type="triangle" w="med" len="med"/>
            </a:ln>
          </p:spPr>
          <p:txBody>
            <a:bodyPr wrap="none" anchor="ctr"/>
            <a:lstStyle/>
            <a:p>
              <a:endParaRPr lang="en-US"/>
            </a:p>
          </p:txBody>
        </p:sp>
        <p:sp>
          <p:nvSpPr>
            <p:cNvPr id="64526" name="Line 14"/>
            <p:cNvSpPr>
              <a:spLocks noChangeShapeType="1"/>
            </p:cNvSpPr>
            <p:nvPr/>
          </p:nvSpPr>
          <p:spPr bwMode="auto">
            <a:xfrm flipH="1">
              <a:off x="1498" y="3451"/>
              <a:ext cx="231" cy="0"/>
            </a:xfrm>
            <a:prstGeom prst="line">
              <a:avLst/>
            </a:prstGeom>
            <a:noFill/>
            <a:ln w="25400">
              <a:solidFill>
                <a:schemeClr val="tx1"/>
              </a:solidFill>
              <a:round/>
              <a:headEnd type="triangle" w="med" len="med"/>
            </a:ln>
          </p:spPr>
          <p:txBody>
            <a:bodyPr wrap="none" anchor="ctr"/>
            <a:lstStyle/>
            <a:p>
              <a:endParaRPr lang="en-US"/>
            </a:p>
          </p:txBody>
        </p:sp>
        <p:sp>
          <p:nvSpPr>
            <p:cNvPr id="64527" name="Line 15"/>
            <p:cNvSpPr>
              <a:spLocks noChangeShapeType="1"/>
            </p:cNvSpPr>
            <p:nvPr/>
          </p:nvSpPr>
          <p:spPr bwMode="auto">
            <a:xfrm>
              <a:off x="1280" y="2544"/>
              <a:ext cx="200" cy="0"/>
            </a:xfrm>
            <a:prstGeom prst="line">
              <a:avLst/>
            </a:prstGeom>
            <a:noFill/>
            <a:ln w="38100">
              <a:solidFill>
                <a:schemeClr val="tx1"/>
              </a:solidFill>
              <a:round/>
            </a:ln>
          </p:spPr>
          <p:txBody>
            <a:bodyPr wrap="none" anchor="ctr"/>
            <a:lstStyle/>
            <a:p>
              <a:endParaRPr lang="en-US"/>
            </a:p>
          </p:txBody>
        </p:sp>
        <p:sp>
          <p:nvSpPr>
            <p:cNvPr id="64528" name="Rectangle 16"/>
            <p:cNvSpPr>
              <a:spLocks noChangeArrowheads="1"/>
            </p:cNvSpPr>
            <p:nvPr/>
          </p:nvSpPr>
          <p:spPr bwMode="auto">
            <a:xfrm>
              <a:off x="128" y="2064"/>
              <a:ext cx="1145" cy="809"/>
            </a:xfrm>
            <a:prstGeom prst="rect">
              <a:avLst/>
            </a:prstGeom>
            <a:noFill/>
            <a:ln w="12700">
              <a:solidFill>
                <a:schemeClr val="tx1"/>
              </a:solidFill>
              <a:miter lim="800000"/>
            </a:ln>
          </p:spPr>
          <p:txBody>
            <a:bodyPr wrap="none" lIns="90488" tIns="44450" rIns="90488" bIns="44450" anchor="ctr"/>
            <a:lstStyle/>
            <a:p>
              <a:pPr marL="170180" indent="-170180" eaLnBrk="0" hangingPunct="0"/>
              <a:r>
                <a:rPr lang="en-US" b="1">
                  <a:latin typeface="Times New Roman" panose="02020603050405020304" pitchFamily="18" charset="0"/>
                </a:rPr>
                <a:t>Data</a:t>
              </a:r>
              <a:endParaRPr lang="en-US" b="1">
                <a:latin typeface="Times New Roman" panose="02020603050405020304" pitchFamily="18" charset="0"/>
              </a:endParaRPr>
            </a:p>
            <a:p>
              <a:pPr marL="170180" indent="-170180" eaLnBrk="0" hangingPunct="0">
                <a:lnSpc>
                  <a:spcPct val="90000"/>
                </a:lnSpc>
                <a:buFontTx/>
                <a:buChar char="•"/>
              </a:pPr>
              <a:r>
                <a:rPr lang="en-US" b="1">
                  <a:latin typeface="Times New Roman" panose="02020603050405020304" pitchFamily="18" charset="0"/>
                </a:rPr>
                <a:t>Facts &amp; figures</a:t>
              </a:r>
              <a:br>
                <a:rPr lang="en-US" b="1">
                  <a:latin typeface="Times New Roman" panose="02020603050405020304" pitchFamily="18" charset="0"/>
                </a:rPr>
              </a:br>
              <a:r>
                <a:rPr lang="en-US" b="1">
                  <a:latin typeface="Times New Roman" panose="02020603050405020304" pitchFamily="18" charset="0"/>
                </a:rPr>
                <a:t>pertinent to the</a:t>
              </a:r>
              <a:br>
                <a:rPr lang="en-US" b="1">
                  <a:latin typeface="Times New Roman" panose="02020603050405020304" pitchFamily="18" charset="0"/>
                </a:rPr>
              </a:br>
              <a:r>
                <a:rPr lang="en-US" b="1">
                  <a:latin typeface="Times New Roman" panose="02020603050405020304" pitchFamily="18" charset="0"/>
                </a:rPr>
                <a:t>problem</a:t>
              </a:r>
              <a:endParaRPr lang="en-US" b="1">
                <a:latin typeface="Times New Roman" panose="02020603050405020304" pitchFamily="18" charset="0"/>
              </a:endParaRPr>
            </a:p>
          </p:txBody>
        </p:sp>
        <p:sp>
          <p:nvSpPr>
            <p:cNvPr id="64529" name="Line 17"/>
            <p:cNvSpPr>
              <a:spLocks noChangeShapeType="1"/>
            </p:cNvSpPr>
            <p:nvPr/>
          </p:nvSpPr>
          <p:spPr bwMode="auto">
            <a:xfrm>
              <a:off x="1507" y="1725"/>
              <a:ext cx="0" cy="1711"/>
            </a:xfrm>
            <a:prstGeom prst="line">
              <a:avLst/>
            </a:prstGeom>
            <a:noFill/>
            <a:ln w="38100">
              <a:solidFill>
                <a:schemeClr val="tx1"/>
              </a:solidFill>
              <a:round/>
            </a:ln>
          </p:spPr>
          <p:txBody>
            <a:bodyPr wrap="none" anchor="ctr"/>
            <a:lstStyle/>
            <a:p>
              <a:endParaRPr lang="en-US"/>
            </a:p>
          </p:txBody>
        </p:sp>
        <p:sp>
          <p:nvSpPr>
            <p:cNvPr id="64530" name="Line 18"/>
            <p:cNvSpPr>
              <a:spLocks noChangeShapeType="1"/>
            </p:cNvSpPr>
            <p:nvPr/>
          </p:nvSpPr>
          <p:spPr bwMode="auto">
            <a:xfrm flipH="1">
              <a:off x="3273" y="1267"/>
              <a:ext cx="231" cy="0"/>
            </a:xfrm>
            <a:prstGeom prst="line">
              <a:avLst/>
            </a:prstGeom>
            <a:noFill/>
            <a:ln w="25400">
              <a:solidFill>
                <a:schemeClr val="tx1"/>
              </a:solidFill>
              <a:round/>
              <a:headEnd type="triangle" w="med" len="med"/>
            </a:ln>
          </p:spPr>
          <p:txBody>
            <a:bodyPr wrap="none" anchor="ctr"/>
            <a:lstStyle/>
            <a:p>
              <a:endParaRPr lang="en-US"/>
            </a:p>
          </p:txBody>
        </p:sp>
        <p:sp>
          <p:nvSpPr>
            <p:cNvPr id="64531" name="Line 19"/>
            <p:cNvSpPr>
              <a:spLocks noChangeShapeType="1"/>
            </p:cNvSpPr>
            <p:nvPr/>
          </p:nvSpPr>
          <p:spPr bwMode="auto">
            <a:xfrm flipH="1">
              <a:off x="3271" y="2114"/>
              <a:ext cx="231" cy="0"/>
            </a:xfrm>
            <a:prstGeom prst="line">
              <a:avLst/>
            </a:prstGeom>
            <a:noFill/>
            <a:ln w="25400">
              <a:solidFill>
                <a:schemeClr val="tx1"/>
              </a:solidFill>
              <a:round/>
              <a:headEnd type="triangle" w="med" len="med"/>
            </a:ln>
          </p:spPr>
          <p:txBody>
            <a:bodyPr wrap="none" anchor="ctr"/>
            <a:lstStyle/>
            <a:p>
              <a:endParaRPr lang="en-US"/>
            </a:p>
          </p:txBody>
        </p:sp>
        <p:sp>
          <p:nvSpPr>
            <p:cNvPr id="64532" name="Line 20"/>
            <p:cNvSpPr>
              <a:spLocks noChangeShapeType="1"/>
            </p:cNvSpPr>
            <p:nvPr/>
          </p:nvSpPr>
          <p:spPr bwMode="auto">
            <a:xfrm flipH="1">
              <a:off x="3261" y="3041"/>
              <a:ext cx="231" cy="0"/>
            </a:xfrm>
            <a:prstGeom prst="line">
              <a:avLst/>
            </a:prstGeom>
            <a:noFill/>
            <a:ln w="25400">
              <a:solidFill>
                <a:schemeClr val="tx1"/>
              </a:solidFill>
              <a:round/>
              <a:headEnd type="triangle" w="med" len="med"/>
            </a:ln>
          </p:spPr>
          <p:txBody>
            <a:bodyPr wrap="none" anchor="ctr"/>
            <a:lstStyle/>
            <a:p>
              <a:endParaRPr lang="en-US"/>
            </a:p>
          </p:txBody>
        </p:sp>
        <p:sp>
          <p:nvSpPr>
            <p:cNvPr id="64533" name="Line 21"/>
            <p:cNvSpPr>
              <a:spLocks noChangeShapeType="1"/>
            </p:cNvSpPr>
            <p:nvPr/>
          </p:nvSpPr>
          <p:spPr bwMode="auto">
            <a:xfrm flipH="1">
              <a:off x="3259" y="3898"/>
              <a:ext cx="231" cy="0"/>
            </a:xfrm>
            <a:prstGeom prst="line">
              <a:avLst/>
            </a:prstGeom>
            <a:noFill/>
            <a:ln w="25400">
              <a:solidFill>
                <a:schemeClr val="tx1"/>
              </a:solidFill>
              <a:round/>
              <a:headEnd type="triangle" w="med" len="med"/>
            </a:ln>
          </p:spPr>
          <p:txBody>
            <a:bodyPr wrap="none" anchor="ctr"/>
            <a:lstStyle/>
            <a:p>
              <a:endParaRPr lang="en-US"/>
            </a:p>
          </p:txBody>
        </p:sp>
        <p:sp>
          <p:nvSpPr>
            <p:cNvPr id="64534" name="Line 22"/>
            <p:cNvSpPr>
              <a:spLocks noChangeShapeType="1"/>
            </p:cNvSpPr>
            <p:nvPr/>
          </p:nvSpPr>
          <p:spPr bwMode="auto">
            <a:xfrm>
              <a:off x="3270" y="3049"/>
              <a:ext cx="0" cy="844"/>
            </a:xfrm>
            <a:prstGeom prst="line">
              <a:avLst/>
            </a:prstGeom>
            <a:noFill/>
            <a:ln w="25400">
              <a:solidFill>
                <a:schemeClr val="tx1"/>
              </a:solidFill>
              <a:round/>
            </a:ln>
          </p:spPr>
          <p:txBody>
            <a:bodyPr wrap="none"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solidFill>
                  <a:srgbClr val="C00000"/>
                </a:solidFill>
              </a:rPr>
              <a:t>Agenda </a:t>
            </a:r>
            <a:endParaRPr lang="en-US">
              <a:solidFill>
                <a:srgbClr val="C00000"/>
              </a:solidFill>
            </a:endParaRPr>
          </a:p>
        </p:txBody>
      </p:sp>
      <p:sp>
        <p:nvSpPr>
          <p:cNvPr id="14339" name="Rectangle 3"/>
          <p:cNvSpPr>
            <a:spLocks noGrp="1" noChangeArrowheads="1"/>
          </p:cNvSpPr>
          <p:nvPr>
            <p:ph type="body" idx="1"/>
          </p:nvPr>
        </p:nvSpPr>
        <p:spPr/>
        <p:txBody>
          <a:bodyPr/>
          <a:lstStyle/>
          <a:p>
            <a:r>
              <a:rPr lang="en-US" dirty="0"/>
              <a:t>Company &amp; Competitor analysis</a:t>
            </a:r>
            <a:endParaRPr lang="en-US" dirty="0"/>
          </a:p>
          <a:p>
            <a:r>
              <a:rPr lang="en-US" dirty="0"/>
              <a:t>Marketing research</a:t>
            </a:r>
            <a:endParaRPr lang="en-US" dirty="0"/>
          </a:p>
          <a:p>
            <a:r>
              <a:rPr lang="en-US" dirty="0"/>
              <a:t>Video discussion</a:t>
            </a:r>
            <a:endParaRPr lang="en-US" dirty="0"/>
          </a:p>
          <a:p>
            <a:pPr eaLnBrk="1" hangingPunct="1">
              <a:buFontTx/>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685800"/>
            <a:ext cx="8229600" cy="639763"/>
          </a:xfrm>
          <a:noFill/>
        </p:spPr>
        <p:txBody>
          <a:bodyPr lIns="90488" tIns="44450" rIns="90488" bIns="44450"/>
          <a:lstStyle/>
          <a:p>
            <a:r>
              <a:rPr lang="en-US">
                <a:solidFill>
                  <a:srgbClr val="C00000"/>
                </a:solidFill>
              </a:rPr>
              <a:t>Secondary vs. Primary Data</a:t>
            </a:r>
            <a:endParaRPr lang="en-US">
              <a:solidFill>
                <a:srgbClr val="C00000"/>
              </a:solidFill>
            </a:endParaRPr>
          </a:p>
        </p:txBody>
      </p:sp>
      <p:sp>
        <p:nvSpPr>
          <p:cNvPr id="65539" name="Rectangle 3"/>
          <p:cNvSpPr>
            <a:spLocks noGrp="1" noChangeArrowheads="1"/>
          </p:cNvSpPr>
          <p:nvPr>
            <p:ph type="body" idx="1"/>
          </p:nvPr>
        </p:nvSpPr>
        <p:spPr>
          <a:xfrm>
            <a:off x="381000" y="2286000"/>
            <a:ext cx="8382000" cy="4038600"/>
          </a:xfrm>
          <a:noFill/>
        </p:spPr>
        <p:txBody>
          <a:bodyPr lIns="90488" tIns="44450" rIns="90488" bIns="44450"/>
          <a:lstStyle/>
          <a:p>
            <a:r>
              <a:rPr lang="en-US" u="sng">
                <a:solidFill>
                  <a:schemeClr val="tx2"/>
                </a:solidFill>
              </a:rPr>
              <a:t>Discussion Question:</a:t>
            </a:r>
            <a:r>
              <a:rPr lang="en-US">
                <a:solidFill>
                  <a:schemeClr val="tx2"/>
                </a:solidFill>
              </a:rPr>
              <a:t> </a:t>
            </a:r>
            <a:endParaRPr lang="en-US">
              <a:solidFill>
                <a:schemeClr val="tx2"/>
              </a:solidFill>
            </a:endParaRPr>
          </a:p>
          <a:p>
            <a:pPr>
              <a:buFontTx/>
              <a:buNone/>
            </a:pPr>
            <a:r>
              <a:rPr lang="en-US">
                <a:solidFill>
                  <a:schemeClr val="tx2"/>
                </a:solidFill>
              </a:rPr>
              <a:t>	What are the pros and cons related to secondary vs. primary data? When should researchers use one vs. the other?</a:t>
            </a:r>
            <a:endParaRPr lang="en-US">
              <a:solidFill>
                <a:schemeClr val="tx2"/>
              </a:solidFill>
            </a:endParaRPr>
          </a:p>
        </p:txBody>
      </p:sp>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sp>
        <p:nvSpPr>
          <p:cNvPr id="67587" name="Rectangle 7"/>
          <p:cNvSpPr>
            <a:spLocks noGrp="1" noChangeArrowheads="1"/>
          </p:cNvSpPr>
          <p:nvPr>
            <p:ph type="body" idx="1"/>
          </p:nvPr>
        </p:nvSpPr>
        <p:spPr>
          <a:xfrm>
            <a:off x="457200" y="1600200"/>
            <a:ext cx="8229600" cy="2362200"/>
          </a:xfrm>
        </p:spPr>
        <p:txBody>
          <a:bodyPr/>
          <a:lstStyle/>
          <a:p>
            <a:r>
              <a:rPr lang="en-US" sz="2800"/>
              <a:t>Primary research decisions:</a:t>
            </a:r>
            <a:endParaRPr lang="en-US" sz="2800"/>
          </a:p>
          <a:p>
            <a:r>
              <a:rPr lang="en-US" sz="2800"/>
              <a:t>主要研究决定：</a:t>
            </a:r>
            <a:endParaRPr lang="en-US" sz="2800"/>
          </a:p>
          <a:p>
            <a:r>
              <a:rPr lang="en-US" sz="2800"/>
              <a:t>研究方法</a:t>
            </a:r>
            <a:endParaRPr lang="en-US" sz="2800"/>
          </a:p>
          <a:p>
            <a:r>
              <a:rPr lang="en-US" sz="2800"/>
              <a:t>联系方式</a:t>
            </a:r>
            <a:endParaRPr lang="en-US" sz="2800"/>
          </a:p>
          <a:p>
            <a:r>
              <a:rPr lang="en-US" sz="2800"/>
              <a:t>抽样计划</a:t>
            </a:r>
            <a:endParaRPr lang="en-US" sz="2800"/>
          </a:p>
          <a:p>
            <a:r>
              <a:rPr lang="en-US" sz="2800"/>
              <a:t>研究仪器</a:t>
            </a:r>
            <a:endParaRPr lang="en-US" sz="2800"/>
          </a:p>
          <a:p>
            <a:pPr lvl="1"/>
            <a:r>
              <a:rPr lang="en-US" sz="2400"/>
              <a:t>Research approaches</a:t>
            </a:r>
            <a:endParaRPr lang="en-US" sz="2400"/>
          </a:p>
          <a:p>
            <a:pPr lvl="1"/>
            <a:r>
              <a:rPr lang="en-US" sz="2400"/>
              <a:t>Contact methods</a:t>
            </a:r>
            <a:endParaRPr lang="en-US" sz="2400"/>
          </a:p>
          <a:p>
            <a:pPr lvl="1"/>
            <a:r>
              <a:rPr lang="en-US" sz="2400"/>
              <a:t>Sampling plan</a:t>
            </a:r>
            <a:endParaRPr lang="en-US" sz="2400"/>
          </a:p>
          <a:p>
            <a:pPr lvl="1"/>
            <a:r>
              <a:rPr lang="en-US" sz="2400"/>
              <a:t>Research instruments</a:t>
            </a:r>
            <a:endParaRPr lang="en-US" sz="2400"/>
          </a:p>
          <a:p>
            <a:pPr lvl="2"/>
            <a:endParaRPr lang="en-US" sz="2000"/>
          </a:p>
        </p:txBody>
      </p:sp>
      <p:pic>
        <p:nvPicPr>
          <p:cNvPr id="67588" name="Picture 5" descr="D:\data\imagelib\ch05\table05-02.gif"/>
          <p:cNvPicPr>
            <a:picLocks noChangeAspect="1" noChangeArrowheads="1"/>
          </p:cNvPicPr>
          <p:nvPr/>
        </p:nvPicPr>
        <p:blipFill>
          <a:blip r:embed="rId1" cstate="print"/>
          <a:srcRect/>
          <a:stretch>
            <a:fillRect/>
          </a:stretch>
        </p:blipFill>
        <p:spPr bwMode="auto">
          <a:xfrm>
            <a:off x="0" y="6781800"/>
            <a:ext cx="8229600" cy="2184400"/>
          </a:xfrm>
          <a:prstGeom prst="rect">
            <a:avLst/>
          </a:prstGeom>
          <a:noFill/>
          <a:ln w="9525">
            <a:noFill/>
            <a:miter lim="800000"/>
            <a:headEnd/>
            <a:tailEnd/>
          </a:ln>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sp>
        <p:nvSpPr>
          <p:cNvPr id="68611" name="Rectangle 6"/>
          <p:cNvSpPr>
            <a:spLocks noChangeArrowheads="1"/>
          </p:cNvSpPr>
          <p:nvPr/>
        </p:nvSpPr>
        <p:spPr bwMode="auto">
          <a:xfrm>
            <a:off x="4495800" y="15240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68612" name="Rectangle 10"/>
          <p:cNvSpPr>
            <a:spLocks noGrp="1" noChangeArrowheads="1"/>
          </p:cNvSpPr>
          <p:nvPr>
            <p:ph type="body" sz="half" idx="1"/>
          </p:nvPr>
        </p:nvSpPr>
        <p:spPr/>
        <p:txBody>
          <a:bodyPr/>
          <a:lstStyle/>
          <a:p>
            <a:r>
              <a:rPr lang="en-US" sz="2400" i="1"/>
              <a:t>Research Approaches</a:t>
            </a:r>
            <a:endParaRPr lang="en-US" sz="2400" i="1"/>
          </a:p>
          <a:p>
            <a:r>
              <a:rPr lang="en-US" sz="2400" i="1">
                <a:solidFill>
                  <a:schemeClr val="bg2"/>
                </a:solidFill>
              </a:rPr>
              <a:t>Contact Methods</a:t>
            </a:r>
            <a:endParaRPr lang="en-US" sz="2400" i="1">
              <a:solidFill>
                <a:schemeClr val="bg2"/>
              </a:solidFill>
            </a:endParaRPr>
          </a:p>
          <a:p>
            <a:r>
              <a:rPr lang="en-US" sz="2400" i="1">
                <a:solidFill>
                  <a:schemeClr val="bg2"/>
                </a:solidFill>
              </a:rPr>
              <a:t>Sampling Plan</a:t>
            </a:r>
            <a:endParaRPr lang="en-US" sz="2400" i="1">
              <a:solidFill>
                <a:schemeClr val="bg2"/>
              </a:solidFill>
            </a:endParaRPr>
          </a:p>
          <a:p>
            <a:r>
              <a:rPr lang="en-US" sz="2400" i="1">
                <a:solidFill>
                  <a:schemeClr val="bg2"/>
                </a:solidFill>
              </a:rPr>
              <a:t>Research Instrument</a:t>
            </a:r>
            <a:endParaRPr lang="en-US" sz="2400" i="1">
              <a:solidFill>
                <a:schemeClr val="bg2"/>
              </a:solidFill>
            </a:endParaRPr>
          </a:p>
          <a:p>
            <a:r>
              <a:rPr lang="en-US" sz="2400" i="1">
                <a:solidFill>
                  <a:schemeClr val="bg2"/>
                </a:solidFill>
              </a:rPr>
              <a:t>使用人或机器进行观察研究</a:t>
            </a:r>
            <a:endParaRPr lang="en-US" sz="2400" i="1">
              <a:solidFill>
                <a:schemeClr val="bg2"/>
              </a:solidFill>
            </a:endParaRPr>
          </a:p>
          <a:p>
            <a:r>
              <a:rPr lang="en-US" sz="2400" i="1">
                <a:solidFill>
                  <a:schemeClr val="bg2"/>
                </a:solidFill>
              </a:rPr>
              <a:t>发现行为而不是动机</a:t>
            </a:r>
            <a:endParaRPr lang="en-US" sz="2400" i="1">
              <a:solidFill>
                <a:schemeClr val="bg2"/>
              </a:solidFill>
            </a:endParaRPr>
          </a:p>
          <a:p>
            <a:r>
              <a:rPr lang="en-US" sz="2400" i="1">
                <a:solidFill>
                  <a:schemeClr val="bg2"/>
                </a:solidFill>
              </a:rPr>
              <a:t>调查研究</a:t>
            </a:r>
            <a:endParaRPr lang="en-US" sz="2400" i="1">
              <a:solidFill>
                <a:schemeClr val="bg2"/>
              </a:solidFill>
            </a:endParaRPr>
          </a:p>
          <a:p>
            <a:r>
              <a:rPr lang="en-US" sz="2400" i="1">
                <a:solidFill>
                  <a:schemeClr val="bg2"/>
                </a:solidFill>
              </a:rPr>
              <a:t>对描述性信息有效</a:t>
            </a:r>
            <a:endParaRPr lang="en-US" sz="2400" i="1">
              <a:solidFill>
                <a:schemeClr val="bg2"/>
              </a:solidFill>
            </a:endParaRPr>
          </a:p>
          <a:p>
            <a:r>
              <a:rPr lang="en-US" sz="2400" i="1">
                <a:solidFill>
                  <a:schemeClr val="bg2"/>
                </a:solidFill>
              </a:rPr>
              <a:t>实验研究</a:t>
            </a:r>
            <a:endParaRPr lang="en-US" sz="2400" i="1">
              <a:solidFill>
                <a:schemeClr val="bg2"/>
              </a:solidFill>
            </a:endParaRPr>
          </a:p>
          <a:p>
            <a:r>
              <a:rPr lang="en-US" sz="2400" i="1">
                <a:solidFill>
                  <a:schemeClr val="bg2"/>
                </a:solidFill>
              </a:rPr>
              <a:t>调查因果关系</a:t>
            </a:r>
            <a:endParaRPr lang="en-US" sz="2400" i="1">
              <a:solidFill>
                <a:schemeClr val="bg2"/>
              </a:solidFill>
            </a:endParaRPr>
          </a:p>
        </p:txBody>
      </p:sp>
      <p:sp>
        <p:nvSpPr>
          <p:cNvPr id="68613" name="Rectangle 12"/>
          <p:cNvSpPr>
            <a:spLocks noGrp="1" noChangeArrowheads="1"/>
          </p:cNvSpPr>
          <p:nvPr>
            <p:ph type="body" sz="half" idx="2"/>
          </p:nvPr>
        </p:nvSpPr>
        <p:spPr/>
        <p:txBody>
          <a:bodyPr/>
          <a:lstStyle/>
          <a:p>
            <a:r>
              <a:rPr lang="en-US" sz="2400"/>
              <a:t>Observation research using people or machines</a:t>
            </a:r>
            <a:endParaRPr lang="en-US" sz="2400"/>
          </a:p>
          <a:p>
            <a:pPr lvl="1"/>
            <a:r>
              <a:rPr lang="en-US" sz="2000"/>
              <a:t>Discovers behavior but not motivations</a:t>
            </a:r>
            <a:endParaRPr lang="en-US" sz="2000"/>
          </a:p>
          <a:p>
            <a:r>
              <a:rPr lang="en-US" sz="2400"/>
              <a:t>Survey research</a:t>
            </a:r>
            <a:endParaRPr lang="en-US" sz="2400"/>
          </a:p>
          <a:p>
            <a:pPr lvl="1"/>
            <a:r>
              <a:rPr lang="en-US" sz="2000"/>
              <a:t>Effective for descriptive information</a:t>
            </a:r>
            <a:endParaRPr lang="en-US" sz="2000"/>
          </a:p>
          <a:p>
            <a:r>
              <a:rPr lang="en-US" sz="2400"/>
              <a:t>Experimental research </a:t>
            </a:r>
            <a:endParaRPr lang="en-US" sz="2400"/>
          </a:p>
          <a:p>
            <a:pPr lvl="1"/>
            <a:r>
              <a:rPr lang="en-US" sz="2000"/>
              <a:t>investigates cause and effect relationships</a:t>
            </a:r>
            <a:endParaRPr lang="en-US" sz="200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sp>
        <p:nvSpPr>
          <p:cNvPr id="70659" name="Rectangle 3"/>
          <p:cNvSpPr>
            <a:spLocks noChangeArrowheads="1"/>
          </p:cNvSpPr>
          <p:nvPr/>
        </p:nvSpPr>
        <p:spPr bwMode="auto">
          <a:xfrm>
            <a:off x="4495800" y="15240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70660" name="Rectangle 4"/>
          <p:cNvSpPr>
            <a:spLocks noGrp="1" noChangeArrowheads="1"/>
          </p:cNvSpPr>
          <p:nvPr>
            <p:ph type="body" sz="half" idx="1"/>
          </p:nvPr>
        </p:nvSpPr>
        <p:spPr/>
        <p:txBody>
          <a:bodyPr/>
          <a:lstStyle/>
          <a:p>
            <a:r>
              <a:rPr lang="en-US" i="1">
                <a:solidFill>
                  <a:schemeClr val="bg2"/>
                </a:solidFill>
              </a:rPr>
              <a:t>Research Approaches</a:t>
            </a:r>
            <a:endParaRPr lang="en-US" i="1">
              <a:solidFill>
                <a:schemeClr val="bg2"/>
              </a:solidFill>
            </a:endParaRPr>
          </a:p>
          <a:p>
            <a:r>
              <a:rPr lang="en-US" i="1"/>
              <a:t>Contact Methods</a:t>
            </a:r>
            <a:endParaRPr lang="en-US" i="1"/>
          </a:p>
          <a:p>
            <a:r>
              <a:rPr lang="en-US" i="1">
                <a:solidFill>
                  <a:schemeClr val="bg2"/>
                </a:solidFill>
              </a:rPr>
              <a:t>Sampling Plan</a:t>
            </a:r>
            <a:endParaRPr lang="en-US" i="1">
              <a:solidFill>
                <a:schemeClr val="bg2"/>
              </a:solidFill>
            </a:endParaRPr>
          </a:p>
          <a:p>
            <a:r>
              <a:rPr lang="en-US" i="1">
                <a:solidFill>
                  <a:schemeClr val="bg2"/>
                </a:solidFill>
              </a:rPr>
              <a:t>Research Instrument</a:t>
            </a:r>
            <a:endParaRPr lang="en-US" i="1">
              <a:solidFill>
                <a:schemeClr val="bg2"/>
              </a:solidFill>
            </a:endParaRPr>
          </a:p>
          <a:p>
            <a:r>
              <a:rPr lang="en-US" i="1">
                <a:solidFill>
                  <a:schemeClr val="bg2"/>
                </a:solidFill>
              </a:rPr>
              <a:t>主要联系方式包括：</a:t>
            </a:r>
            <a:endParaRPr lang="en-US" i="1">
              <a:solidFill>
                <a:schemeClr val="bg2"/>
              </a:solidFill>
            </a:endParaRPr>
          </a:p>
          <a:p>
            <a:r>
              <a:rPr lang="en-US" i="1">
                <a:solidFill>
                  <a:schemeClr val="bg2"/>
                </a:solidFill>
              </a:rPr>
              <a:t>邮件调查</a:t>
            </a:r>
            <a:endParaRPr lang="en-US" i="1">
              <a:solidFill>
                <a:schemeClr val="bg2"/>
              </a:solidFill>
            </a:endParaRPr>
          </a:p>
          <a:p>
            <a:r>
              <a:rPr lang="en-US" i="1">
                <a:solidFill>
                  <a:schemeClr val="bg2"/>
                </a:solidFill>
              </a:rPr>
              <a:t>电话调查</a:t>
            </a:r>
            <a:endParaRPr lang="en-US" i="1">
              <a:solidFill>
                <a:schemeClr val="bg2"/>
              </a:solidFill>
            </a:endParaRPr>
          </a:p>
          <a:p>
            <a:r>
              <a:rPr lang="en-US" i="1">
                <a:solidFill>
                  <a:schemeClr val="bg2"/>
                </a:solidFill>
              </a:rPr>
              <a:t>个人采访：</a:t>
            </a:r>
            <a:endParaRPr lang="en-US" i="1">
              <a:solidFill>
                <a:schemeClr val="bg2"/>
              </a:solidFill>
            </a:endParaRPr>
          </a:p>
          <a:p>
            <a:r>
              <a:rPr lang="en-US" i="1">
                <a:solidFill>
                  <a:schemeClr val="bg2"/>
                </a:solidFill>
              </a:rPr>
              <a:t> 个人或焦点小组</a:t>
            </a:r>
            <a:endParaRPr lang="en-US" i="1">
              <a:solidFill>
                <a:schemeClr val="bg2"/>
              </a:solidFill>
            </a:endParaRPr>
          </a:p>
          <a:p>
            <a:r>
              <a:rPr lang="en-US" i="1">
                <a:solidFill>
                  <a:schemeClr val="bg2"/>
                </a:solidFill>
              </a:rPr>
              <a:t>在线研究</a:t>
            </a:r>
            <a:endParaRPr lang="en-US" i="1">
              <a:solidFill>
                <a:schemeClr val="bg2"/>
              </a:solidFill>
            </a:endParaRPr>
          </a:p>
        </p:txBody>
      </p:sp>
      <p:sp>
        <p:nvSpPr>
          <p:cNvPr id="70661" name="Rectangle 5"/>
          <p:cNvSpPr>
            <a:spLocks noGrp="1" noChangeArrowheads="1"/>
          </p:cNvSpPr>
          <p:nvPr>
            <p:ph type="body" sz="half" idx="2"/>
          </p:nvPr>
        </p:nvSpPr>
        <p:spPr/>
        <p:txBody>
          <a:bodyPr/>
          <a:lstStyle/>
          <a:p>
            <a:r>
              <a:rPr lang="en-US"/>
              <a:t>Key Contact Methods include:</a:t>
            </a:r>
            <a:endParaRPr lang="en-US"/>
          </a:p>
          <a:p>
            <a:pPr lvl="1"/>
            <a:r>
              <a:rPr lang="en-US"/>
              <a:t>Mail surveys</a:t>
            </a:r>
            <a:endParaRPr lang="en-US"/>
          </a:p>
          <a:p>
            <a:pPr lvl="1"/>
            <a:r>
              <a:rPr lang="en-US"/>
              <a:t>Telephone surveys</a:t>
            </a:r>
            <a:endParaRPr lang="en-US"/>
          </a:p>
          <a:p>
            <a:pPr lvl="1"/>
            <a:r>
              <a:rPr lang="en-US"/>
              <a:t>Personal interviewing:</a:t>
            </a:r>
            <a:endParaRPr lang="en-US"/>
          </a:p>
          <a:p>
            <a:pPr lvl="2"/>
            <a:r>
              <a:rPr lang="en-US"/>
              <a:t> Individual or focus group</a:t>
            </a:r>
            <a:endParaRPr lang="en-US"/>
          </a:p>
          <a:p>
            <a:pPr lvl="1"/>
            <a:r>
              <a:rPr lang="en-US"/>
              <a:t>Online research</a:t>
            </a:r>
            <a:endParaRPr lang="en-US"/>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descr="D:\data\imagelib\ch05\table05-03.gif"/>
          <p:cNvPicPr>
            <a:picLocks noChangeAspect="1" noChangeArrowheads="1"/>
          </p:cNvPicPr>
          <p:nvPr/>
        </p:nvPicPr>
        <p:blipFill>
          <a:blip r:embed="rId1" cstate="print"/>
          <a:srcRect/>
          <a:stretch>
            <a:fillRect/>
          </a:stretch>
        </p:blipFill>
        <p:spPr bwMode="auto">
          <a:xfrm>
            <a:off x="381000" y="1219200"/>
            <a:ext cx="8531225" cy="4648200"/>
          </a:xfrm>
          <a:prstGeom prst="rect">
            <a:avLst/>
          </a:prstGeom>
          <a:noFill/>
          <a:ln w="9525">
            <a:noFill/>
            <a:miter lim="800000"/>
            <a:headEnd/>
            <a:tailEnd/>
          </a:ln>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sp>
        <p:nvSpPr>
          <p:cNvPr id="77827" name="Rectangle 3"/>
          <p:cNvSpPr>
            <a:spLocks noChangeArrowheads="1"/>
          </p:cNvSpPr>
          <p:nvPr/>
        </p:nvSpPr>
        <p:spPr bwMode="auto">
          <a:xfrm>
            <a:off x="4495800" y="15240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77828" name="Rectangle 4"/>
          <p:cNvSpPr>
            <a:spLocks noGrp="1" noChangeArrowheads="1"/>
          </p:cNvSpPr>
          <p:nvPr>
            <p:ph type="body" sz="half" idx="1"/>
          </p:nvPr>
        </p:nvSpPr>
        <p:spPr/>
        <p:txBody>
          <a:bodyPr/>
          <a:lstStyle/>
          <a:p>
            <a:r>
              <a:rPr lang="en-US" sz="2400" i="1">
                <a:solidFill>
                  <a:schemeClr val="bg2"/>
                </a:solidFill>
              </a:rPr>
              <a:t>Research Approaches</a:t>
            </a:r>
            <a:endParaRPr lang="en-US" sz="2400" i="1">
              <a:solidFill>
                <a:schemeClr val="bg2"/>
              </a:solidFill>
            </a:endParaRPr>
          </a:p>
          <a:p>
            <a:r>
              <a:rPr lang="en-US" sz="2400" i="1">
                <a:solidFill>
                  <a:schemeClr val="bg2"/>
                </a:solidFill>
              </a:rPr>
              <a:t>Contact Methods</a:t>
            </a:r>
            <a:endParaRPr lang="en-US" sz="2400" i="1">
              <a:solidFill>
                <a:schemeClr val="bg2"/>
              </a:solidFill>
            </a:endParaRPr>
          </a:p>
          <a:p>
            <a:r>
              <a:rPr lang="en-US" sz="2400" i="1"/>
              <a:t>Sampling Plan</a:t>
            </a:r>
            <a:endParaRPr lang="en-US" sz="2400" i="1"/>
          </a:p>
          <a:p>
            <a:r>
              <a:rPr lang="en-US" sz="2400" i="1">
                <a:solidFill>
                  <a:schemeClr val="bg2"/>
                </a:solidFill>
              </a:rPr>
              <a:t>Research Instrument</a:t>
            </a:r>
            <a:endParaRPr lang="en-US" sz="2400" i="1">
              <a:solidFill>
                <a:schemeClr val="bg2"/>
              </a:solidFill>
            </a:endParaRPr>
          </a:p>
          <a:p>
            <a:endParaRPr lang="en-US" sz="2400" i="1">
              <a:solidFill>
                <a:schemeClr val="bg2"/>
              </a:solidFill>
            </a:endParaRPr>
          </a:p>
          <a:p>
            <a:r>
              <a:rPr lang="en-US" sz="2400" i="1">
                <a:solidFill>
                  <a:schemeClr val="bg2"/>
                </a:solidFill>
              </a:rPr>
              <a:t>样本：为营销研究选择的一部分人口，以代表整个人口</a:t>
            </a:r>
            <a:endParaRPr lang="en-US" sz="2400" i="1">
              <a:solidFill>
                <a:schemeClr val="bg2"/>
              </a:solidFill>
            </a:endParaRPr>
          </a:p>
          <a:p>
            <a:r>
              <a:rPr lang="en-US" sz="2400" i="1">
                <a:solidFill>
                  <a:schemeClr val="bg2"/>
                </a:solidFill>
              </a:rPr>
              <a:t>抽样计划决定：</a:t>
            </a:r>
            <a:endParaRPr lang="en-US" sz="2400" i="1">
              <a:solidFill>
                <a:schemeClr val="bg2"/>
              </a:solidFill>
            </a:endParaRPr>
          </a:p>
          <a:p>
            <a:r>
              <a:rPr lang="en-US" sz="2400" i="1">
                <a:solidFill>
                  <a:schemeClr val="bg2"/>
                </a:solidFill>
              </a:rPr>
              <a:t>采样单元</a:t>
            </a:r>
            <a:endParaRPr lang="en-US" sz="2400" i="1">
              <a:solidFill>
                <a:schemeClr val="bg2"/>
              </a:solidFill>
            </a:endParaRPr>
          </a:p>
          <a:p>
            <a:r>
              <a:rPr lang="en-US" sz="2400" i="1">
                <a:solidFill>
                  <a:schemeClr val="bg2"/>
                </a:solidFill>
              </a:rPr>
              <a:t>样本量</a:t>
            </a:r>
            <a:endParaRPr lang="en-US" sz="2400" i="1">
              <a:solidFill>
                <a:schemeClr val="bg2"/>
              </a:solidFill>
            </a:endParaRPr>
          </a:p>
          <a:p>
            <a:r>
              <a:rPr lang="en-US" sz="2400" i="1">
                <a:solidFill>
                  <a:schemeClr val="bg2"/>
                </a:solidFill>
              </a:rPr>
              <a:t>取样程序：</a:t>
            </a:r>
            <a:endParaRPr lang="en-US" sz="2400" i="1">
              <a:solidFill>
                <a:schemeClr val="bg2"/>
              </a:solidFill>
            </a:endParaRPr>
          </a:p>
          <a:p>
            <a:r>
              <a:rPr lang="en-US" sz="2400" i="1">
                <a:solidFill>
                  <a:schemeClr val="bg2"/>
                </a:solidFill>
              </a:rPr>
              <a:t> 概率样本</a:t>
            </a:r>
            <a:endParaRPr lang="en-US" sz="2400" i="1">
              <a:solidFill>
                <a:schemeClr val="bg2"/>
              </a:solidFill>
            </a:endParaRPr>
          </a:p>
          <a:p>
            <a:r>
              <a:rPr lang="en-US" sz="2400" i="1">
                <a:solidFill>
                  <a:schemeClr val="bg2"/>
                </a:solidFill>
              </a:rPr>
              <a:t> 非概率样本</a:t>
            </a:r>
            <a:endParaRPr lang="en-US" sz="2400" i="1">
              <a:solidFill>
                <a:schemeClr val="bg2"/>
              </a:solidFill>
            </a:endParaRPr>
          </a:p>
        </p:txBody>
      </p:sp>
      <p:sp>
        <p:nvSpPr>
          <p:cNvPr id="77829" name="Rectangle 5"/>
          <p:cNvSpPr>
            <a:spLocks noGrp="1" noChangeArrowheads="1"/>
          </p:cNvSpPr>
          <p:nvPr>
            <p:ph type="body" sz="half" idx="2"/>
          </p:nvPr>
        </p:nvSpPr>
        <p:spPr/>
        <p:txBody>
          <a:bodyPr/>
          <a:lstStyle/>
          <a:p>
            <a:r>
              <a:rPr lang="en-US" sz="2400" dirty="0"/>
              <a:t>Sample: a segment of population selected for marketing research to represent the population as a whole</a:t>
            </a:r>
            <a:endParaRPr lang="en-US" sz="2400" dirty="0"/>
          </a:p>
          <a:p>
            <a:r>
              <a:rPr lang="en-US" sz="2400" dirty="0"/>
              <a:t>Sampling Plan Decisions:</a:t>
            </a:r>
            <a:endParaRPr lang="en-US" sz="2400" dirty="0"/>
          </a:p>
          <a:p>
            <a:pPr lvl="1"/>
            <a:r>
              <a:rPr lang="en-US" sz="2000" dirty="0"/>
              <a:t>Sampling unit</a:t>
            </a:r>
            <a:endParaRPr lang="en-US" sz="2000" dirty="0"/>
          </a:p>
          <a:p>
            <a:pPr lvl="1"/>
            <a:r>
              <a:rPr lang="en-US" sz="2000" dirty="0"/>
              <a:t>Sample size</a:t>
            </a:r>
            <a:endParaRPr lang="en-US" sz="2000" dirty="0"/>
          </a:p>
          <a:p>
            <a:pPr lvl="1"/>
            <a:r>
              <a:rPr lang="en-US" sz="2000" dirty="0"/>
              <a:t>Sampling procedure: </a:t>
            </a:r>
            <a:endParaRPr lang="en-US" sz="2000" dirty="0"/>
          </a:p>
          <a:p>
            <a:pPr lvl="2"/>
            <a:r>
              <a:rPr lang="en-US" sz="1600" dirty="0"/>
              <a:t> Probability samples</a:t>
            </a:r>
            <a:endParaRPr lang="en-US" sz="1600" dirty="0"/>
          </a:p>
          <a:p>
            <a:pPr lvl="2"/>
            <a:r>
              <a:rPr lang="en-US" sz="1600" dirty="0"/>
              <a:t> Non-probability samples</a:t>
            </a:r>
            <a:endParaRPr lang="en-US" sz="1600" dirty="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graphicFrame>
        <p:nvGraphicFramePr>
          <p:cNvPr id="5" name="Table 4"/>
          <p:cNvGraphicFramePr/>
          <p:nvPr/>
        </p:nvGraphicFramePr>
        <p:xfrm>
          <a:off x="304800" y="1358168"/>
          <a:ext cx="8686800" cy="4966431"/>
        </p:xfrm>
        <a:graphic>
          <a:graphicData uri="http://schemas.openxmlformats.org/drawingml/2006/table">
            <a:tbl>
              <a:tblPr firstRow="1" bandRow="1">
                <a:tableStyleId>{3B4B98B0-60AC-42C2-AFA5-B58CD77FA1E5}</a:tableStyleId>
              </a:tblPr>
              <a:tblGrid>
                <a:gridCol w="2646680"/>
                <a:gridCol w="6040120"/>
              </a:tblGrid>
              <a:tr h="33888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solidFill>
                            <a:schemeClr val="bg1"/>
                          </a:solidFill>
                        </a:rPr>
                        <a:t>Table 4.2 </a:t>
                      </a:r>
                      <a:endParaRPr lang="en-IN" sz="1600" b="1" dirty="0">
                        <a:solidFill>
                          <a:schemeClr val="bg1"/>
                        </a:solidFill>
                      </a:endParaRPr>
                    </a:p>
                  </a:txBody>
                  <a:tcPr marL="82242" marR="82242" marT="41121" marB="41121" anchor="ctr">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rgbClr val="007FA3"/>
                    </a:solidFill>
                  </a:tcPr>
                </a:tc>
                <a:tc>
                  <a:txBody>
                    <a:bodyPr/>
                    <a:lstStyle/>
                    <a:p>
                      <a:pPr algn="l"/>
                      <a:r>
                        <a:rPr lang="en-US" sz="1600" dirty="0">
                          <a:solidFill>
                            <a:schemeClr val="bg1"/>
                          </a:solidFill>
                        </a:rPr>
                        <a:t>Types of Samples</a:t>
                      </a:r>
                      <a:endParaRPr lang="en-IN" sz="1600" dirty="0">
                        <a:solidFill>
                          <a:schemeClr val="bg1"/>
                        </a:solidFill>
                      </a:endParaRPr>
                    </a:p>
                  </a:txBody>
                  <a:tcPr marL="82242" marR="82242" marT="41121" marB="41121">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rgbClr val="007FA3"/>
                    </a:solidFill>
                  </a:tcPr>
                </a:tc>
              </a:tr>
              <a:tr h="33888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1" dirty="0"/>
                        <a:t>Probability Sample</a:t>
                      </a:r>
                      <a:endParaRPr lang="en-IN" sz="1600" b="1" dirty="0">
                        <a:solidFill>
                          <a:schemeClr val="tx1"/>
                        </a:solidFill>
                      </a:endParaRPr>
                    </a:p>
                  </a:txBody>
                  <a:tcPr marL="82242" marR="82242" marT="41121" marB="41121" anchor="ctr">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solidFill>
                      <a:schemeClr val="bg1"/>
                    </a:solidFill>
                  </a:tcPr>
                </a:tc>
                <a:tc>
                  <a:txBody>
                    <a:bodyPr/>
                    <a:lstStyle/>
                    <a:p>
                      <a:endParaRPr lang="en-AU" sz="1600" dirty="0"/>
                    </a:p>
                  </a:txBody>
                  <a:tcPr marL="82242" marR="82242" marT="41121" marB="41121">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solidFill>
                      <a:schemeClr val="bg1"/>
                    </a:solidFill>
                  </a:tcPr>
                </a:tc>
              </a:tr>
              <a:tr h="576463">
                <a:tc>
                  <a:txBody>
                    <a:bodyPr/>
                    <a:lstStyle/>
                    <a:p>
                      <a:r>
                        <a:rPr lang="en-IN" sz="1550" dirty="0"/>
                        <a:t>Simple random sample</a:t>
                      </a:r>
                      <a:endParaRPr lang="en-IN" sz="1550"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r>
                        <a:rPr lang="en-IN" sz="1550" dirty="0"/>
                        <a:t>Every member of the population has a known and equal chance of selection.</a:t>
                      </a:r>
                      <a:endParaRPr lang="en-IN" sz="1550" dirty="0"/>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821959">
                <a:tc>
                  <a:txBody>
                    <a:bodyPr/>
                    <a:lstStyle/>
                    <a:p>
                      <a:r>
                        <a:rPr lang="en-IN" sz="1550" dirty="0"/>
                        <a:t>Stratified random sample</a:t>
                      </a:r>
                      <a:endParaRPr lang="en-IN" sz="1550"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r>
                        <a:rPr lang="en-IN" sz="1550" dirty="0"/>
                        <a:t>The population is divided into mutually exclusive groups (such as age groups), and random</a:t>
                      </a:r>
                      <a:r>
                        <a:rPr lang="en-IN" sz="1550" baseline="0" dirty="0"/>
                        <a:t> </a:t>
                      </a:r>
                      <a:r>
                        <a:rPr lang="en-IN" sz="1550" dirty="0"/>
                        <a:t>samples are drawn from each group.</a:t>
                      </a:r>
                      <a:endParaRPr lang="en-IN" sz="1550" dirty="0"/>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821959">
                <a:tc>
                  <a:txBody>
                    <a:bodyPr/>
                    <a:lstStyle/>
                    <a:p>
                      <a:r>
                        <a:rPr lang="en-IN" sz="1550" dirty="0"/>
                        <a:t>Cluster (area) sample</a:t>
                      </a:r>
                      <a:endParaRPr lang="en-IN" sz="1550"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r>
                        <a:rPr lang="en-IN" sz="1550" dirty="0"/>
                        <a:t>The population is divided into mutually exclusive groups (such as blocks), and the researcher</a:t>
                      </a:r>
                      <a:r>
                        <a:rPr lang="en-IN" sz="1550" baseline="0" dirty="0"/>
                        <a:t> </a:t>
                      </a:r>
                      <a:r>
                        <a:rPr lang="en-IN" sz="1550" dirty="0"/>
                        <a:t>draws a sample of the groups to interview.</a:t>
                      </a:r>
                      <a:endParaRPr lang="en-IN" sz="1550" dirty="0"/>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338887">
                <a:tc>
                  <a:txBody>
                    <a:bodyPr/>
                    <a:lstStyle/>
                    <a:p>
                      <a:r>
                        <a:rPr lang="en-IN" sz="1600" b="1" dirty="0"/>
                        <a:t>Nonprobability Sample</a:t>
                      </a:r>
                      <a:endParaRPr lang="en-IN" sz="1600" b="1"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endParaRPr lang="en-AU" sz="1600" dirty="0"/>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576463">
                <a:tc>
                  <a:txBody>
                    <a:bodyPr/>
                    <a:lstStyle/>
                    <a:p>
                      <a:r>
                        <a:rPr lang="en-IN" sz="1550" dirty="0"/>
                        <a:t>Convenience sample</a:t>
                      </a:r>
                      <a:endParaRPr lang="en-IN" sz="1550"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r>
                        <a:rPr lang="en-IN" sz="1550" dirty="0"/>
                        <a:t>The researcher selects the easiest population members from which to obtain information.</a:t>
                      </a:r>
                      <a:endParaRPr lang="en-IN" sz="1550" dirty="0">
                        <a:solidFill>
                          <a:schemeClr val="tx1"/>
                        </a:solidFill>
                      </a:endParaRPr>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5764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550" dirty="0"/>
                        <a:t>Judgment sample</a:t>
                      </a:r>
                      <a:endParaRPr lang="en-IN" sz="1550" b="0" dirty="0">
                        <a:solidFill>
                          <a:schemeClr val="bg1"/>
                        </a:solidFill>
                      </a:endParaRPr>
                    </a:p>
                  </a:txBody>
                  <a:tcPr marL="82242" marR="82242" marT="41121" marB="41121">
                    <a:lnL w="12700" cap="flat" cmpd="sng" algn="ctr">
                      <a:solidFill>
                        <a:srgbClr val="007FA3"/>
                      </a:solidFill>
                      <a:prstDash val="solid"/>
                      <a:round/>
                      <a:headEnd type="none" w="med" len="med"/>
                      <a:tailEnd type="none" w="med" len="med"/>
                    </a:lnL>
                    <a:solidFill>
                      <a:schemeClr val="bg1"/>
                    </a:solidFill>
                  </a:tcPr>
                </a:tc>
                <a:tc>
                  <a:txBody>
                    <a:bodyPr/>
                    <a:lstStyle/>
                    <a:p>
                      <a:pPr algn="l"/>
                      <a:r>
                        <a:rPr lang="en-IN" sz="1550" dirty="0"/>
                        <a:t>The researcher uses his or her judgment to select population members who are good prospects</a:t>
                      </a:r>
                      <a:r>
                        <a:rPr lang="en-IN" sz="1550" baseline="0" dirty="0"/>
                        <a:t> </a:t>
                      </a:r>
                      <a:r>
                        <a:rPr lang="en-IN" sz="1550" dirty="0"/>
                        <a:t>for accurate information.</a:t>
                      </a:r>
                      <a:endParaRPr lang="en-IN" sz="1550" dirty="0">
                        <a:solidFill>
                          <a:schemeClr val="tx1"/>
                        </a:solidFill>
                      </a:endParaRPr>
                    </a:p>
                  </a:txBody>
                  <a:tcPr marL="82242" marR="82242" marT="41121" marB="41121">
                    <a:lnR w="12700" cap="flat" cmpd="sng" algn="ctr">
                      <a:solidFill>
                        <a:srgbClr val="007FA3"/>
                      </a:solidFill>
                      <a:prstDash val="solid"/>
                      <a:round/>
                      <a:headEnd type="none" w="med" len="med"/>
                      <a:tailEnd type="none" w="med" len="med"/>
                    </a:lnR>
                    <a:solidFill>
                      <a:schemeClr val="bg1"/>
                    </a:solidFill>
                  </a:tcPr>
                </a:tc>
              </a:tr>
              <a:tr h="576463">
                <a:tc>
                  <a:txBody>
                    <a:bodyPr/>
                    <a:lstStyle/>
                    <a:p>
                      <a:r>
                        <a:rPr lang="en-IN" sz="1550" dirty="0"/>
                        <a:t>Quota sample</a:t>
                      </a:r>
                      <a:endParaRPr lang="en-IN" sz="1550" dirty="0">
                        <a:solidFill>
                          <a:schemeClr val="tx1"/>
                        </a:solidFill>
                      </a:endParaRPr>
                    </a:p>
                  </a:txBody>
                  <a:tcPr marL="82242" marR="82242" marT="41121" marB="41121">
                    <a:lnL w="12700" cap="flat" cmpd="sng" algn="ctr">
                      <a:solidFill>
                        <a:srgbClr val="007FA3"/>
                      </a:solidFill>
                      <a:prstDash val="solid"/>
                      <a:round/>
                      <a:headEnd type="none" w="med" len="med"/>
                      <a:tailEnd type="none" w="med" len="med"/>
                    </a:lnL>
                    <a:lnB w="12700" cap="flat" cmpd="sng" algn="ctr">
                      <a:solidFill>
                        <a:srgbClr val="007FA3"/>
                      </a:solidFill>
                      <a:prstDash val="solid"/>
                      <a:round/>
                      <a:headEnd type="none" w="med" len="med"/>
                      <a:tailEnd type="none" w="med" len="med"/>
                    </a:lnB>
                    <a:solidFill>
                      <a:schemeClr val="bg1"/>
                    </a:solidFill>
                  </a:tcPr>
                </a:tc>
                <a:tc>
                  <a:txBody>
                    <a:bodyPr/>
                    <a:lstStyle/>
                    <a:p>
                      <a:r>
                        <a:rPr lang="en-IN" sz="1550" dirty="0"/>
                        <a:t>The researcher finds and interviews a prescribed number of people in each of several categories.</a:t>
                      </a:r>
                      <a:endParaRPr lang="en-IN" sz="1550" dirty="0">
                        <a:solidFill>
                          <a:schemeClr val="tx1"/>
                        </a:solidFill>
                      </a:endParaRPr>
                    </a:p>
                  </a:txBody>
                  <a:tcPr marL="82242" marR="82242" marT="41121" marB="41121">
                    <a:lnR w="12700" cap="flat" cmpd="sng" algn="ctr">
                      <a:solidFill>
                        <a:srgbClr val="007FA3"/>
                      </a:solidFill>
                      <a:prstDash val="solid"/>
                      <a:round/>
                      <a:headEnd type="none" w="med" len="med"/>
                      <a:tailEnd type="none" w="med" len="med"/>
                    </a:lnR>
                    <a:lnB w="1270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solidFill>
                  <a:srgbClr val="C00000"/>
                </a:solidFill>
              </a:rPr>
              <a:t>Primary Data</a:t>
            </a:r>
            <a:endParaRPr lang="en-US">
              <a:solidFill>
                <a:srgbClr val="C00000"/>
              </a:solidFill>
            </a:endParaRPr>
          </a:p>
        </p:txBody>
      </p:sp>
      <p:sp>
        <p:nvSpPr>
          <p:cNvPr id="79875" name="Rectangle 3"/>
          <p:cNvSpPr>
            <a:spLocks noChangeArrowheads="1"/>
          </p:cNvSpPr>
          <p:nvPr/>
        </p:nvSpPr>
        <p:spPr bwMode="auto">
          <a:xfrm>
            <a:off x="4495800" y="15240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79876" name="Rectangle 4"/>
          <p:cNvSpPr>
            <a:spLocks noGrp="1" noChangeArrowheads="1"/>
          </p:cNvSpPr>
          <p:nvPr>
            <p:ph type="body" sz="half" idx="1"/>
          </p:nvPr>
        </p:nvSpPr>
        <p:spPr/>
        <p:txBody>
          <a:bodyPr/>
          <a:lstStyle/>
          <a:p>
            <a:r>
              <a:rPr lang="en-US" sz="2400" i="1">
                <a:solidFill>
                  <a:schemeClr val="bg2"/>
                </a:solidFill>
              </a:rPr>
              <a:t>Research Approaches</a:t>
            </a:r>
            <a:endParaRPr lang="en-US" sz="2400" i="1">
              <a:solidFill>
                <a:schemeClr val="bg2"/>
              </a:solidFill>
            </a:endParaRPr>
          </a:p>
          <a:p>
            <a:r>
              <a:rPr lang="en-US" sz="2400" i="1">
                <a:solidFill>
                  <a:schemeClr val="bg2"/>
                </a:solidFill>
              </a:rPr>
              <a:t>Contact Methods</a:t>
            </a:r>
            <a:endParaRPr lang="en-US" sz="2400" i="1">
              <a:solidFill>
                <a:schemeClr val="bg2"/>
              </a:solidFill>
            </a:endParaRPr>
          </a:p>
          <a:p>
            <a:r>
              <a:rPr lang="en-US" sz="2400" i="1">
                <a:solidFill>
                  <a:schemeClr val="bg2"/>
                </a:solidFill>
              </a:rPr>
              <a:t>Sampling Plan</a:t>
            </a:r>
            <a:endParaRPr lang="en-US" sz="2400" i="1">
              <a:solidFill>
                <a:schemeClr val="bg2"/>
              </a:solidFill>
            </a:endParaRPr>
          </a:p>
          <a:p>
            <a:r>
              <a:rPr lang="en-US" sz="2400" i="1"/>
              <a:t>Research Instrument</a:t>
            </a:r>
            <a:endParaRPr lang="en-US" sz="2400" i="1"/>
          </a:p>
          <a:p>
            <a:r>
              <a:rPr lang="en-US" sz="2400" i="1"/>
              <a:t>问卷调查</a:t>
            </a:r>
            <a:endParaRPr lang="en-US" sz="2400" i="1"/>
          </a:p>
          <a:p>
            <a:r>
              <a:rPr lang="en-US" sz="2400" i="1"/>
              <a:t>包括开放式和封闭式问题</a:t>
            </a:r>
            <a:endParaRPr lang="en-US" sz="2400" i="1"/>
          </a:p>
          <a:p>
            <a:r>
              <a:rPr lang="en-US" sz="2400" i="1"/>
              <a:t>措辞和问题顺序是关键</a:t>
            </a:r>
            <a:endParaRPr lang="en-US" sz="2400" i="1"/>
          </a:p>
          <a:p>
            <a:r>
              <a:rPr lang="en-US" sz="2400" i="1"/>
              <a:t>机械仪器</a:t>
            </a:r>
            <a:endParaRPr lang="en-US" sz="2400" i="1"/>
          </a:p>
          <a:p>
            <a:r>
              <a:rPr lang="en-US" sz="2400" i="1"/>
              <a:t>尼尔森人流量表</a:t>
            </a:r>
            <a:endParaRPr lang="en-US" sz="2400" i="1"/>
          </a:p>
          <a:p>
            <a:r>
              <a:rPr lang="en-US" sz="2400" i="1"/>
              <a:t>结帐扫描仪</a:t>
            </a:r>
            <a:endParaRPr lang="en-US" sz="2400" i="1"/>
          </a:p>
          <a:p>
            <a:r>
              <a:rPr lang="en-US" sz="2400" i="1"/>
              <a:t>眼睛相机</a:t>
            </a:r>
            <a:endParaRPr lang="en-US" sz="2400" i="1"/>
          </a:p>
        </p:txBody>
      </p:sp>
      <p:sp>
        <p:nvSpPr>
          <p:cNvPr id="79877" name="Rectangle 5"/>
          <p:cNvSpPr>
            <a:spLocks noGrp="1" noChangeArrowheads="1"/>
          </p:cNvSpPr>
          <p:nvPr>
            <p:ph type="body" sz="half" idx="2"/>
          </p:nvPr>
        </p:nvSpPr>
        <p:spPr/>
        <p:txBody>
          <a:bodyPr/>
          <a:lstStyle/>
          <a:p>
            <a:r>
              <a:rPr lang="en-US" sz="2400"/>
              <a:t>Questionnaires </a:t>
            </a:r>
            <a:endParaRPr lang="en-US" sz="2400"/>
          </a:p>
          <a:p>
            <a:pPr lvl="1"/>
            <a:r>
              <a:rPr lang="en-US" sz="2000"/>
              <a:t>Include open-ended and closed-ended questions</a:t>
            </a:r>
            <a:endParaRPr lang="en-US" sz="2000"/>
          </a:p>
          <a:p>
            <a:pPr lvl="1"/>
            <a:r>
              <a:rPr lang="en-US" sz="2000"/>
              <a:t>Phrasing and question order are key</a:t>
            </a:r>
            <a:endParaRPr lang="en-US" sz="2000"/>
          </a:p>
          <a:p>
            <a:r>
              <a:rPr lang="en-US" sz="2400"/>
              <a:t>Mechanical instruments</a:t>
            </a:r>
            <a:endParaRPr lang="en-US" sz="2400"/>
          </a:p>
          <a:p>
            <a:pPr lvl="1"/>
            <a:r>
              <a:rPr lang="en-US" sz="2000"/>
              <a:t>Nielsen’s people meters</a:t>
            </a:r>
            <a:endParaRPr lang="en-US" sz="2000"/>
          </a:p>
          <a:p>
            <a:pPr lvl="1"/>
            <a:r>
              <a:rPr lang="en-US" sz="2000"/>
              <a:t>Checkout scanners</a:t>
            </a:r>
            <a:endParaRPr lang="en-US" sz="2000"/>
          </a:p>
          <a:p>
            <a:pPr lvl="1"/>
            <a:r>
              <a:rPr lang="en-US" sz="2000"/>
              <a:t>Eye cameras</a:t>
            </a:r>
            <a:endParaRPr lang="en-US" sz="200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title"/>
          </p:nvPr>
        </p:nvSpPr>
        <p:spPr/>
        <p:txBody>
          <a:bodyPr/>
          <a:lstStyle/>
          <a:p>
            <a:r>
              <a:rPr lang="en-US" sz="2800">
                <a:solidFill>
                  <a:srgbClr val="C00000"/>
                </a:solidFill>
              </a:rPr>
              <a:t>Step 3: Implementing the Research Plan</a:t>
            </a:r>
            <a:endParaRPr lang="en-US" sz="2800">
              <a:solidFill>
                <a:srgbClr val="C00000"/>
              </a:solidFill>
            </a:endParaRPr>
          </a:p>
        </p:txBody>
      </p:sp>
      <p:sp>
        <p:nvSpPr>
          <p:cNvPr id="397319" name="Rectangle 7"/>
          <p:cNvSpPr>
            <a:spLocks noGrp="1" noChangeArrowheads="1"/>
          </p:cNvSpPr>
          <p:nvPr>
            <p:ph type="body" idx="1"/>
          </p:nvPr>
        </p:nvSpPr>
        <p:spPr/>
        <p:txBody>
          <a:bodyPr/>
          <a:lstStyle/>
          <a:p>
            <a:r>
              <a:rPr lang="en-US"/>
              <a:t>Data is collected by the company or an outside firm</a:t>
            </a:r>
            <a:endParaRPr lang="en-US"/>
          </a:p>
          <a:p>
            <a:r>
              <a:rPr lang="en-US"/>
              <a:t>The data is then processed and checked for accuracy and completeness and coded for analysis</a:t>
            </a:r>
            <a:endParaRPr lang="en-US"/>
          </a:p>
          <a:p>
            <a:r>
              <a:rPr lang="en-US"/>
              <a:t>Finally the data is analyzed by a variety of statistical methods</a:t>
            </a:r>
            <a:endParaRPr lang="en-US"/>
          </a:p>
          <a:p>
            <a:r>
              <a:rPr lang="en-US"/>
              <a:t>数据由公司或外部公司收集</a:t>
            </a:r>
            <a:endParaRPr lang="en-US"/>
          </a:p>
          <a:p>
            <a:r>
              <a:rPr lang="en-US"/>
              <a:t>然后对数据进行处理并检查其准确性和完整性，并进行编码以供分析</a:t>
            </a:r>
            <a:endParaRPr lang="en-US"/>
          </a:p>
          <a:p>
            <a:r>
              <a:rPr lang="en-US"/>
              <a:t>最后通过多种统计方法对数据进行分析</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7319">
                                            <p:txEl>
                                              <p:pRg st="0" end="0"/>
                                            </p:txEl>
                                          </p:spTgt>
                                        </p:tgtEl>
                                        <p:attrNameLst>
                                          <p:attrName>style.visibility</p:attrName>
                                        </p:attrNameLst>
                                      </p:cBhvr>
                                      <p:to>
                                        <p:strVal val="visible"/>
                                      </p:to>
                                    </p:set>
                                    <p:animEffect transition="in" filter="diamond(in)">
                                      <p:cBhvr>
                                        <p:cTn id="7" dur="500"/>
                                        <p:tgtEl>
                                          <p:spTgt spid="397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7319">
                                            <p:txEl>
                                              <p:pRg st="1" end="1"/>
                                            </p:txEl>
                                          </p:spTgt>
                                        </p:tgtEl>
                                        <p:attrNameLst>
                                          <p:attrName>style.visibility</p:attrName>
                                        </p:attrNameLst>
                                      </p:cBhvr>
                                      <p:to>
                                        <p:strVal val="visible"/>
                                      </p:to>
                                    </p:set>
                                    <p:animEffect transition="in" filter="diamond(in)">
                                      <p:cBhvr>
                                        <p:cTn id="12" dur="500"/>
                                        <p:tgtEl>
                                          <p:spTgt spid="397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97319">
                                            <p:txEl>
                                              <p:pRg st="2" end="2"/>
                                            </p:txEl>
                                          </p:spTgt>
                                        </p:tgtEl>
                                        <p:attrNameLst>
                                          <p:attrName>style.visibility</p:attrName>
                                        </p:attrNameLst>
                                      </p:cBhvr>
                                      <p:to>
                                        <p:strVal val="visible"/>
                                      </p:to>
                                    </p:set>
                                    <p:animEffect transition="in" filter="diamond(in)">
                                      <p:cBhvr>
                                        <p:cTn id="17" dur="500"/>
                                        <p:tgtEl>
                                          <p:spTgt spid="397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97319">
                                            <p:txEl>
                                              <p:pRg st="3" end="3"/>
                                            </p:txEl>
                                          </p:spTgt>
                                        </p:tgtEl>
                                        <p:attrNameLst>
                                          <p:attrName>style.visibility</p:attrName>
                                        </p:attrNameLst>
                                      </p:cBhvr>
                                      <p:to>
                                        <p:strVal val="visible"/>
                                      </p:to>
                                    </p:set>
                                    <p:animEffect transition="in" filter="diamond(in)">
                                      <p:cBhvr>
                                        <p:cTn id="22" dur="500"/>
                                        <p:tgtEl>
                                          <p:spTgt spid="397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97319">
                                            <p:txEl>
                                              <p:pRg st="4" end="4"/>
                                            </p:txEl>
                                          </p:spTgt>
                                        </p:tgtEl>
                                        <p:attrNameLst>
                                          <p:attrName>style.visibility</p:attrName>
                                        </p:attrNameLst>
                                      </p:cBhvr>
                                      <p:to>
                                        <p:strVal val="visible"/>
                                      </p:to>
                                    </p:set>
                                    <p:animEffect transition="in" filter="diamond(in)">
                                      <p:cBhvr>
                                        <p:cTn id="27" dur="500"/>
                                        <p:tgtEl>
                                          <p:spTgt spid="397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97319">
                                            <p:txEl>
                                              <p:pRg st="5" end="5"/>
                                            </p:txEl>
                                          </p:spTgt>
                                        </p:tgtEl>
                                        <p:attrNameLst>
                                          <p:attrName>style.visibility</p:attrName>
                                        </p:attrNameLst>
                                      </p:cBhvr>
                                      <p:to>
                                        <p:strVal val="visible"/>
                                      </p:to>
                                    </p:set>
                                    <p:animEffect transition="in" filter="diamond(in)">
                                      <p:cBhvr>
                                        <p:cTn id="32" dur="500"/>
                                        <p:tgtEl>
                                          <p:spTgt spid="3973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3" name="Rectangle 7"/>
          <p:cNvSpPr>
            <a:spLocks noGrp="1" noChangeArrowheads="1"/>
          </p:cNvSpPr>
          <p:nvPr>
            <p:ph type="body" idx="1"/>
          </p:nvPr>
        </p:nvSpPr>
        <p:spPr/>
        <p:txBody>
          <a:bodyPr/>
          <a:lstStyle/>
          <a:p>
            <a:r>
              <a:rPr lang="en-US"/>
              <a:t>The research interprets the finding, draws conclusions and reports to management</a:t>
            </a:r>
            <a:endParaRPr lang="en-US"/>
          </a:p>
          <a:p>
            <a:r>
              <a:rPr lang="en-US"/>
              <a:t>Managers and researchers must work together to interpret results for useful decision making</a:t>
            </a:r>
            <a:endParaRPr lang="en-US"/>
          </a:p>
          <a:p>
            <a:r>
              <a:rPr lang="en-US"/>
              <a:t>研究解释调查结果，得出结论并向管理层报告</a:t>
            </a:r>
            <a:endParaRPr lang="en-US"/>
          </a:p>
          <a:p>
            <a:r>
              <a:rPr lang="en-US"/>
              <a:t>管理人员和研究人员必须共同努力解释结果以做出有用的决策</a:t>
            </a:r>
            <a:endParaRPr lang="en-US"/>
          </a:p>
        </p:txBody>
      </p:sp>
      <p:sp>
        <p:nvSpPr>
          <p:cNvPr id="87043" name="Rectangle 8"/>
          <p:cNvSpPr>
            <a:spLocks noGrp="1" noChangeArrowheads="1"/>
          </p:cNvSpPr>
          <p:nvPr>
            <p:ph type="title"/>
          </p:nvPr>
        </p:nvSpPr>
        <p:spPr/>
        <p:txBody>
          <a:bodyPr/>
          <a:lstStyle/>
          <a:p>
            <a:r>
              <a:rPr lang="en-US" sz="2800">
                <a:solidFill>
                  <a:srgbClr val="C00000"/>
                </a:solidFill>
              </a:rPr>
              <a:t>Step 4: Interpreting and Reporting the Findings</a:t>
            </a:r>
            <a:endParaRPr lang="en-US" sz="28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8343">
                                            <p:txEl>
                                              <p:pRg st="0" end="0"/>
                                            </p:txEl>
                                          </p:spTgt>
                                        </p:tgtEl>
                                        <p:attrNameLst>
                                          <p:attrName>style.visibility</p:attrName>
                                        </p:attrNameLst>
                                      </p:cBhvr>
                                      <p:to>
                                        <p:strVal val="visible"/>
                                      </p:to>
                                    </p:set>
                                    <p:animEffect transition="in" filter="diamond(in)">
                                      <p:cBhvr>
                                        <p:cTn id="7" dur="500"/>
                                        <p:tgtEl>
                                          <p:spTgt spid="398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8343">
                                            <p:txEl>
                                              <p:pRg st="1" end="1"/>
                                            </p:txEl>
                                          </p:spTgt>
                                        </p:tgtEl>
                                        <p:attrNameLst>
                                          <p:attrName>style.visibility</p:attrName>
                                        </p:attrNameLst>
                                      </p:cBhvr>
                                      <p:to>
                                        <p:strVal val="visible"/>
                                      </p:to>
                                    </p:set>
                                    <p:animEffect transition="in" filter="diamond(in)">
                                      <p:cBhvr>
                                        <p:cTn id="12" dur="500"/>
                                        <p:tgtEl>
                                          <p:spTgt spid="3983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98343">
                                            <p:txEl>
                                              <p:pRg st="2" end="2"/>
                                            </p:txEl>
                                          </p:spTgt>
                                        </p:tgtEl>
                                        <p:attrNameLst>
                                          <p:attrName>style.visibility</p:attrName>
                                        </p:attrNameLst>
                                      </p:cBhvr>
                                      <p:to>
                                        <p:strVal val="visible"/>
                                      </p:to>
                                    </p:set>
                                    <p:animEffect transition="in" filter="diamond(in)">
                                      <p:cBhvr>
                                        <p:cTn id="17" dur="500"/>
                                        <p:tgtEl>
                                          <p:spTgt spid="3983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98343">
                                            <p:txEl>
                                              <p:pRg st="3" end="3"/>
                                            </p:txEl>
                                          </p:spTgt>
                                        </p:tgtEl>
                                        <p:attrNameLst>
                                          <p:attrName>style.visibility</p:attrName>
                                        </p:attrNameLst>
                                      </p:cBhvr>
                                      <p:to>
                                        <p:strVal val="visible"/>
                                      </p:to>
                                    </p:set>
                                    <p:animEffect transition="in" filter="diamond(in)">
                                      <p:cBhvr>
                                        <p:cTn id="22" dur="500"/>
                                        <p:tgtEl>
                                          <p:spTgt spid="3983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304800"/>
            <a:ext cx="7645400" cy="914400"/>
          </a:xfrm>
        </p:spPr>
        <p:txBody>
          <a:bodyPr/>
          <a:lstStyle/>
          <a:p>
            <a:r>
              <a:rPr lang="en-US">
                <a:solidFill>
                  <a:srgbClr val="C00000"/>
                </a:solidFill>
              </a:rPr>
              <a:t>Where are we now …</a:t>
            </a:r>
            <a:endParaRPr lang="en-US">
              <a:solidFill>
                <a:srgbClr val="C00000"/>
              </a:solidFill>
            </a:endParaRPr>
          </a:p>
        </p:txBody>
      </p:sp>
      <p:grpSp>
        <p:nvGrpSpPr>
          <p:cNvPr id="15363" name="Group 3"/>
          <p:cNvGrpSpPr/>
          <p:nvPr/>
        </p:nvGrpSpPr>
        <p:grpSpPr bwMode="auto">
          <a:xfrm>
            <a:off x="457200" y="1643063"/>
            <a:ext cx="8382000" cy="4376737"/>
            <a:chOff x="288" y="1104"/>
            <a:chExt cx="5280" cy="2757"/>
          </a:xfrm>
        </p:grpSpPr>
        <p:sp>
          <p:nvSpPr>
            <p:cNvPr id="15366" name="Text Box 4"/>
            <p:cNvSpPr txBox="1">
              <a:spLocks noChangeArrowheads="1"/>
            </p:cNvSpPr>
            <p:nvPr/>
          </p:nvSpPr>
          <p:spPr bwMode="auto">
            <a:xfrm>
              <a:off x="2167" y="1755"/>
              <a:ext cx="1432" cy="524"/>
            </a:xfrm>
            <a:prstGeom prst="rect">
              <a:avLst/>
            </a:prstGeom>
            <a:solidFill>
              <a:srgbClr val="FF99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Marketing Management</a:t>
              </a:r>
              <a:endParaRPr lang="en-US" sz="2400" b="1">
                <a:latin typeface="Times New Roman" panose="02020603050405020304" pitchFamily="18" charset="0"/>
              </a:endParaRPr>
            </a:p>
          </p:txBody>
        </p:sp>
        <p:sp>
          <p:nvSpPr>
            <p:cNvPr id="15367" name="Text Box 5"/>
            <p:cNvSpPr txBox="1">
              <a:spLocks noChangeArrowheads="1"/>
            </p:cNvSpPr>
            <p:nvPr/>
          </p:nvSpPr>
          <p:spPr bwMode="auto">
            <a:xfrm>
              <a:off x="1809" y="1433"/>
              <a:ext cx="1969"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Company         Analysis</a:t>
              </a:r>
              <a:endParaRPr lang="en-US" b="1">
                <a:latin typeface="Times New Roman" panose="02020603050405020304" pitchFamily="18" charset="0"/>
              </a:endParaRPr>
            </a:p>
          </p:txBody>
        </p:sp>
        <p:sp>
          <p:nvSpPr>
            <p:cNvPr id="15368" name="Text Box 6"/>
            <p:cNvSpPr txBox="1">
              <a:spLocks noChangeArrowheads="1"/>
            </p:cNvSpPr>
            <p:nvPr/>
          </p:nvSpPr>
          <p:spPr bwMode="auto">
            <a:xfrm>
              <a:off x="2257" y="1104"/>
              <a:ext cx="111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Company</a:t>
              </a:r>
              <a:endParaRPr lang="en-US" sz="2400" b="1">
                <a:latin typeface="Times New Roman" panose="02020603050405020304" pitchFamily="18" charset="0"/>
              </a:endParaRPr>
            </a:p>
          </p:txBody>
        </p:sp>
        <p:sp>
          <p:nvSpPr>
            <p:cNvPr id="15369" name="Text Box 7"/>
            <p:cNvSpPr txBox="1">
              <a:spLocks noChangeArrowheads="1"/>
            </p:cNvSpPr>
            <p:nvPr/>
          </p:nvSpPr>
          <p:spPr bwMode="auto">
            <a:xfrm>
              <a:off x="422" y="2336"/>
              <a:ext cx="120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Competitor</a:t>
              </a:r>
              <a:endParaRPr lang="en-US" sz="2400" b="1">
                <a:latin typeface="Times New Roman" panose="02020603050405020304" pitchFamily="18" charset="0"/>
              </a:endParaRPr>
            </a:p>
          </p:txBody>
        </p:sp>
        <p:sp>
          <p:nvSpPr>
            <p:cNvPr id="15370" name="Text Box 8"/>
            <p:cNvSpPr txBox="1">
              <a:spLocks noChangeArrowheads="1"/>
            </p:cNvSpPr>
            <p:nvPr/>
          </p:nvSpPr>
          <p:spPr bwMode="auto">
            <a:xfrm>
              <a:off x="4226" y="2290"/>
              <a:ext cx="1253"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Consumer</a:t>
              </a:r>
              <a:endParaRPr lang="en-US" sz="2400" b="1">
                <a:latin typeface="Times New Roman" panose="02020603050405020304" pitchFamily="18" charset="0"/>
              </a:endParaRPr>
            </a:p>
          </p:txBody>
        </p:sp>
        <p:sp>
          <p:nvSpPr>
            <p:cNvPr id="15371" name="Text Box 9"/>
            <p:cNvSpPr txBox="1">
              <a:spLocks noChangeArrowheads="1"/>
            </p:cNvSpPr>
            <p:nvPr/>
          </p:nvSpPr>
          <p:spPr bwMode="auto">
            <a:xfrm>
              <a:off x="2033" y="3567"/>
              <a:ext cx="1835" cy="294"/>
            </a:xfrm>
            <a:prstGeom prst="rect">
              <a:avLst/>
            </a:prstGeom>
            <a:solidFill>
              <a:srgbClr val="FF66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 - Market</a:t>
              </a:r>
              <a:endParaRPr lang="en-US" sz="2400" b="1">
                <a:latin typeface="Times New Roman" panose="02020603050405020304" pitchFamily="18" charset="0"/>
              </a:endParaRPr>
            </a:p>
          </p:txBody>
        </p:sp>
        <p:sp>
          <p:nvSpPr>
            <p:cNvPr id="15372" name="Text Box 10"/>
            <p:cNvSpPr txBox="1">
              <a:spLocks noChangeArrowheads="1"/>
            </p:cNvSpPr>
            <p:nvPr/>
          </p:nvSpPr>
          <p:spPr bwMode="auto">
            <a:xfrm>
              <a:off x="1765" y="2655"/>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a:t>
              </a:r>
              <a:endParaRPr lang="en-US" sz="2400" b="1">
                <a:latin typeface="Times New Roman" panose="02020603050405020304" pitchFamily="18" charset="0"/>
              </a:endParaRPr>
            </a:p>
          </p:txBody>
        </p:sp>
        <p:sp>
          <p:nvSpPr>
            <p:cNvPr id="15373" name="Text Box 11"/>
            <p:cNvSpPr txBox="1">
              <a:spLocks noChangeArrowheads="1"/>
            </p:cNvSpPr>
            <p:nvPr/>
          </p:nvSpPr>
          <p:spPr bwMode="auto">
            <a:xfrm>
              <a:off x="3062" y="2655"/>
              <a:ext cx="1074"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Promotion</a:t>
              </a:r>
              <a:endParaRPr lang="en-US" sz="2400" b="1">
                <a:latin typeface="Times New Roman" panose="02020603050405020304" pitchFamily="18" charset="0"/>
              </a:endParaRPr>
            </a:p>
          </p:txBody>
        </p:sp>
        <p:sp>
          <p:nvSpPr>
            <p:cNvPr id="15374" name="Text Box 12"/>
            <p:cNvSpPr txBox="1">
              <a:spLocks noChangeArrowheads="1"/>
            </p:cNvSpPr>
            <p:nvPr/>
          </p:nvSpPr>
          <p:spPr bwMode="auto">
            <a:xfrm>
              <a:off x="1765" y="3066"/>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Price</a:t>
              </a:r>
              <a:endParaRPr lang="en-US" sz="2400" b="1">
                <a:latin typeface="Times New Roman" panose="02020603050405020304" pitchFamily="18" charset="0"/>
              </a:endParaRPr>
            </a:p>
          </p:txBody>
        </p:sp>
        <p:sp>
          <p:nvSpPr>
            <p:cNvPr id="15375" name="Text Box 13"/>
            <p:cNvSpPr txBox="1">
              <a:spLocks noChangeArrowheads="1"/>
            </p:cNvSpPr>
            <p:nvPr/>
          </p:nvSpPr>
          <p:spPr bwMode="auto">
            <a:xfrm>
              <a:off x="3062" y="3066"/>
              <a:ext cx="1208"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Distribution</a:t>
              </a:r>
              <a:endParaRPr lang="en-US" sz="2400" b="1">
                <a:latin typeface="Times New Roman" panose="02020603050405020304" pitchFamily="18" charset="0"/>
              </a:endParaRPr>
            </a:p>
          </p:txBody>
        </p:sp>
        <p:sp>
          <p:nvSpPr>
            <p:cNvPr id="15376" name="Line 14"/>
            <p:cNvSpPr>
              <a:spLocks noChangeShapeType="1"/>
            </p:cNvSpPr>
            <p:nvPr/>
          </p:nvSpPr>
          <p:spPr bwMode="auto">
            <a:xfrm>
              <a:off x="2839" y="2370"/>
              <a:ext cx="0" cy="1186"/>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sp>
          <p:nvSpPr>
            <p:cNvPr id="15377" name="Text Box 15"/>
            <p:cNvSpPr txBox="1">
              <a:spLocks noChangeArrowheads="1"/>
            </p:cNvSpPr>
            <p:nvPr/>
          </p:nvSpPr>
          <p:spPr bwMode="auto">
            <a:xfrm>
              <a:off x="3912" y="1616"/>
              <a:ext cx="1656"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Consumer Analysis</a:t>
              </a:r>
              <a:endParaRPr lang="en-US" b="1">
                <a:latin typeface="Times New Roman" panose="02020603050405020304" pitchFamily="18" charset="0"/>
              </a:endParaRPr>
            </a:p>
          </p:txBody>
        </p:sp>
        <p:sp>
          <p:nvSpPr>
            <p:cNvPr id="15378" name="Text Box 16"/>
            <p:cNvSpPr txBox="1">
              <a:spLocks noChangeArrowheads="1"/>
            </p:cNvSpPr>
            <p:nvPr/>
          </p:nvSpPr>
          <p:spPr bwMode="auto">
            <a:xfrm>
              <a:off x="288" y="1616"/>
              <a:ext cx="1745"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Competitor Analysis</a:t>
              </a:r>
              <a:endParaRPr lang="en-US" b="1">
                <a:latin typeface="Times New Roman" panose="02020603050405020304" pitchFamily="18" charset="0"/>
              </a:endParaRPr>
            </a:p>
          </p:txBody>
        </p:sp>
        <p:sp>
          <p:nvSpPr>
            <p:cNvPr id="15379" name="Line 17"/>
            <p:cNvSpPr>
              <a:spLocks noChangeShapeType="1"/>
            </p:cNvSpPr>
            <p:nvPr/>
          </p:nvSpPr>
          <p:spPr bwMode="auto">
            <a:xfrm flipV="1">
              <a:off x="914" y="1914"/>
              <a:ext cx="0" cy="365"/>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15380" name="Line 18"/>
            <p:cNvSpPr>
              <a:spLocks noChangeShapeType="1"/>
            </p:cNvSpPr>
            <p:nvPr/>
          </p:nvSpPr>
          <p:spPr bwMode="auto">
            <a:xfrm>
              <a:off x="914"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15381" name="Line 19"/>
            <p:cNvSpPr>
              <a:spLocks noChangeShapeType="1"/>
            </p:cNvSpPr>
            <p:nvPr/>
          </p:nvSpPr>
          <p:spPr bwMode="auto">
            <a:xfrm>
              <a:off x="914" y="3693"/>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15382" name="Line 20"/>
            <p:cNvSpPr>
              <a:spLocks noChangeShapeType="1"/>
            </p:cNvSpPr>
            <p:nvPr/>
          </p:nvSpPr>
          <p:spPr bwMode="auto">
            <a:xfrm>
              <a:off x="914" y="2735"/>
              <a:ext cx="0" cy="958"/>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15383" name="Line 21"/>
            <p:cNvSpPr>
              <a:spLocks noChangeShapeType="1"/>
            </p:cNvSpPr>
            <p:nvPr/>
          </p:nvSpPr>
          <p:spPr bwMode="auto">
            <a:xfrm>
              <a:off x="2839" y="1412"/>
              <a:ext cx="0" cy="319"/>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15384" name="Line 22"/>
            <p:cNvSpPr>
              <a:spLocks noChangeShapeType="1"/>
            </p:cNvSpPr>
            <p:nvPr/>
          </p:nvSpPr>
          <p:spPr bwMode="auto">
            <a:xfrm flipV="1">
              <a:off x="4852" y="1914"/>
              <a:ext cx="0" cy="365"/>
            </a:xfrm>
            <a:prstGeom prst="line">
              <a:avLst/>
            </a:prstGeom>
            <a:noFill/>
            <a:ln w="76200">
              <a:solidFill>
                <a:schemeClr val="tx1"/>
              </a:solidFill>
              <a:round/>
              <a:headEnd type="none" w="sm" len="sm"/>
              <a:tailEnd type="none" w="sm" len="sm"/>
            </a:ln>
          </p:spPr>
          <p:txBody>
            <a:bodyPr wrap="none" lIns="90488" tIns="44450" rIns="90488" bIns="44450" anchor="ctr">
              <a:spAutoFit/>
            </a:bodyPr>
            <a:lstStyle/>
            <a:p>
              <a:endParaRPr lang="en-US"/>
            </a:p>
          </p:txBody>
        </p:sp>
        <p:sp>
          <p:nvSpPr>
            <p:cNvPr id="15385" name="Line 23"/>
            <p:cNvSpPr>
              <a:spLocks noChangeShapeType="1"/>
            </p:cNvSpPr>
            <p:nvPr/>
          </p:nvSpPr>
          <p:spPr bwMode="auto">
            <a:xfrm flipH="1">
              <a:off x="3778"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15386" name="Line 24"/>
            <p:cNvSpPr>
              <a:spLocks noChangeShapeType="1"/>
            </p:cNvSpPr>
            <p:nvPr/>
          </p:nvSpPr>
          <p:spPr bwMode="auto">
            <a:xfrm>
              <a:off x="4852" y="2644"/>
              <a:ext cx="0" cy="1094"/>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15387" name="Line 25"/>
            <p:cNvSpPr>
              <a:spLocks noChangeShapeType="1"/>
            </p:cNvSpPr>
            <p:nvPr/>
          </p:nvSpPr>
          <p:spPr bwMode="auto">
            <a:xfrm flipH="1">
              <a:off x="3957" y="3738"/>
              <a:ext cx="895" cy="0"/>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grpSp>
      <p:pic>
        <p:nvPicPr>
          <p:cNvPr id="15364" name="Picture 26" descr="MCj04059720000[1]"/>
          <p:cNvPicPr>
            <a:picLocks noChangeAspect="1" noChangeArrowheads="1"/>
          </p:cNvPicPr>
          <p:nvPr/>
        </p:nvPicPr>
        <p:blipFill>
          <a:blip r:embed="rId1" cstate="print"/>
          <a:srcRect/>
          <a:stretch>
            <a:fillRect/>
          </a:stretch>
        </p:blipFill>
        <p:spPr bwMode="auto">
          <a:xfrm>
            <a:off x="2717800" y="1371600"/>
            <a:ext cx="863600" cy="889000"/>
          </a:xfrm>
          <a:prstGeom prst="rect">
            <a:avLst/>
          </a:prstGeom>
          <a:noFill/>
          <a:ln w="9525">
            <a:noFill/>
            <a:miter lim="800000"/>
            <a:headEnd/>
            <a:tailEnd/>
          </a:ln>
        </p:spPr>
      </p:pic>
      <p:pic>
        <p:nvPicPr>
          <p:cNvPr id="15365" name="Picture 27" descr="MCj04059720000[1]"/>
          <p:cNvPicPr>
            <a:picLocks noChangeAspect="1" noChangeArrowheads="1"/>
          </p:cNvPicPr>
          <p:nvPr/>
        </p:nvPicPr>
        <p:blipFill>
          <a:blip r:embed="rId1" cstate="print"/>
          <a:srcRect/>
          <a:stretch>
            <a:fillRect/>
          </a:stretch>
        </p:blipFill>
        <p:spPr bwMode="auto">
          <a:xfrm>
            <a:off x="0" y="3200400"/>
            <a:ext cx="863600" cy="889000"/>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810000" y="152400"/>
          <a:ext cx="4762500" cy="6380163"/>
        </p:xfrm>
        <a:graphic>
          <a:graphicData uri="http://schemas.openxmlformats.org/presentationml/2006/ole">
            <mc:AlternateContent xmlns:mc="http://schemas.openxmlformats.org/markup-compatibility/2006">
              <mc:Choice xmlns:v="urn:schemas-microsoft-com:vml" Requires="v">
                <p:oleObj spid="_x0000_s9247" name="Photo Editor Photo" r:id="rId1" imgW="4762500" imgH="6381750" progId="MSPhotoEd.3">
                  <p:embed/>
                </p:oleObj>
              </mc:Choice>
              <mc:Fallback>
                <p:oleObj name="Photo Editor Photo" r:id="rId1" imgW="4762500" imgH="6381750" progId="MSPhotoEd.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52400"/>
                        <a:ext cx="4762500"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304800" y="1981200"/>
            <a:ext cx="2667000" cy="454025"/>
          </a:xfrm>
          <a:prstGeom prst="rect">
            <a:avLst/>
          </a:prstGeom>
          <a:noFill/>
          <a:ln w="12700">
            <a:noFill/>
            <a:miter lim="800000"/>
            <a:headEnd type="none" w="sm" len="sm"/>
            <a:tailEnd type="none" w="sm" len="sm"/>
          </a:ln>
        </p:spPr>
        <p:txBody>
          <a:bodyPr lIns="90488" tIns="44450" rIns="90488" bIns="44450" anchorCtr="1">
            <a:spAutoFit/>
          </a:bodyPr>
          <a:lstStyle/>
          <a:p>
            <a:pPr eaLnBrk="0" hangingPunct="0">
              <a:spcBef>
                <a:spcPct val="50000"/>
              </a:spcBef>
            </a:pPr>
            <a:r>
              <a:rPr lang="en-US" sz="2400" b="1"/>
              <a:t>Tony’s Pizza</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1" cstate="print"/>
          <a:srcRect/>
          <a:stretch>
            <a:fillRect/>
          </a:stretch>
        </p:blipFill>
        <p:spPr bwMode="auto">
          <a:xfrm>
            <a:off x="1524000" y="762000"/>
            <a:ext cx="6248400" cy="5029200"/>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11" name="Rectangle 7"/>
          <p:cNvSpPr>
            <a:spLocks noGrp="1" noChangeArrowheads="1"/>
          </p:cNvSpPr>
          <p:nvPr>
            <p:ph type="body" idx="1"/>
          </p:nvPr>
        </p:nvSpPr>
        <p:spPr/>
        <p:txBody>
          <a:bodyPr/>
          <a:lstStyle/>
          <a:p>
            <a:pPr>
              <a:lnSpc>
                <a:spcPct val="90000"/>
              </a:lnSpc>
            </a:pPr>
            <a:r>
              <a:rPr lang="en-US"/>
              <a:t>Routine reporting makes information available in a timely manner.</a:t>
            </a:r>
            <a:endParaRPr lang="en-US"/>
          </a:p>
          <a:p>
            <a:pPr>
              <a:lnSpc>
                <a:spcPct val="90000"/>
              </a:lnSpc>
            </a:pPr>
            <a:r>
              <a:rPr lang="en-US"/>
              <a:t>User-friendly databases allow for special queries.</a:t>
            </a:r>
            <a:endParaRPr lang="en-US"/>
          </a:p>
          <a:p>
            <a:pPr>
              <a:lnSpc>
                <a:spcPct val="90000"/>
              </a:lnSpc>
            </a:pPr>
            <a:r>
              <a:rPr lang="en-US"/>
              <a:t>Intranets and extranets help distribute information to company employees and value-network members.</a:t>
            </a:r>
            <a:endParaRPr lang="en-US"/>
          </a:p>
          <a:p>
            <a:pPr>
              <a:lnSpc>
                <a:spcPct val="90000"/>
              </a:lnSpc>
            </a:pPr>
            <a:r>
              <a:rPr lang="en-US"/>
              <a:t>例行报告可以及时提供信息。</a:t>
            </a:r>
            <a:endParaRPr lang="en-US"/>
          </a:p>
          <a:p>
            <a:pPr>
              <a:lnSpc>
                <a:spcPct val="90000"/>
              </a:lnSpc>
            </a:pPr>
            <a:r>
              <a:rPr lang="en-US"/>
              <a:t>用户友好的数据库允许特殊查询。</a:t>
            </a:r>
            <a:endParaRPr lang="en-US"/>
          </a:p>
          <a:p>
            <a:pPr>
              <a:lnSpc>
                <a:spcPct val="90000"/>
              </a:lnSpc>
            </a:pPr>
            <a:r>
              <a:rPr lang="en-US"/>
              <a:t>内联网和外联网有助于将信息分发给公司员工和价值网络成员。</a:t>
            </a:r>
            <a:endParaRPr lang="en-US"/>
          </a:p>
        </p:txBody>
      </p:sp>
      <p:sp>
        <p:nvSpPr>
          <p:cNvPr id="89091" name="Rectangle 10"/>
          <p:cNvSpPr>
            <a:spLocks noGrp="1" noChangeArrowheads="1"/>
          </p:cNvSpPr>
          <p:nvPr>
            <p:ph type="title"/>
          </p:nvPr>
        </p:nvSpPr>
        <p:spPr/>
        <p:txBody>
          <a:bodyPr/>
          <a:lstStyle/>
          <a:p>
            <a:r>
              <a:rPr lang="en-US" sz="3200" b="1">
                <a:solidFill>
                  <a:srgbClr val="C00000"/>
                </a:solidFill>
              </a:rPr>
              <a:t>Marketing Info Systems </a:t>
            </a:r>
            <a:br>
              <a:rPr lang="en-US" sz="2800"/>
            </a:br>
            <a:r>
              <a:rPr lang="en-US" sz="2400">
                <a:solidFill>
                  <a:srgbClr val="C00000"/>
                </a:solidFill>
              </a:rPr>
              <a:t>Distributing and Using Marketing Information</a:t>
            </a:r>
            <a:br>
              <a:rPr lang="en-US" sz="2400">
                <a:solidFill>
                  <a:srgbClr val="C00000"/>
                </a:solidFill>
              </a:rPr>
            </a:br>
            <a:r>
              <a:rPr lang="en-US" sz="2400">
                <a:solidFill>
                  <a:srgbClr val="C00000"/>
                </a:solidFill>
              </a:rPr>
              <a:t>分发和使用营销信息</a:t>
            </a:r>
            <a:endParaRPr lang="en-US" sz="24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5511">
                                            <p:txEl>
                                              <p:pRg st="0" end="0"/>
                                            </p:txEl>
                                          </p:spTgt>
                                        </p:tgtEl>
                                        <p:attrNameLst>
                                          <p:attrName>style.visibility</p:attrName>
                                        </p:attrNameLst>
                                      </p:cBhvr>
                                      <p:to>
                                        <p:strVal val="visible"/>
                                      </p:to>
                                    </p:set>
                                    <p:animEffect transition="in" filter="barn(inHorizontal)">
                                      <p:cBhvr>
                                        <p:cTn id="7" dur="500"/>
                                        <p:tgtEl>
                                          <p:spTgt spid="4055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05511">
                                            <p:txEl>
                                              <p:pRg st="1" end="1"/>
                                            </p:txEl>
                                          </p:spTgt>
                                        </p:tgtEl>
                                        <p:attrNameLst>
                                          <p:attrName>style.visibility</p:attrName>
                                        </p:attrNameLst>
                                      </p:cBhvr>
                                      <p:to>
                                        <p:strVal val="visible"/>
                                      </p:to>
                                    </p:set>
                                    <p:animEffect transition="in" filter="barn(inHorizontal)">
                                      <p:cBhvr>
                                        <p:cTn id="12" dur="500"/>
                                        <p:tgtEl>
                                          <p:spTgt spid="4055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05511">
                                            <p:txEl>
                                              <p:pRg st="2" end="2"/>
                                            </p:txEl>
                                          </p:spTgt>
                                        </p:tgtEl>
                                        <p:attrNameLst>
                                          <p:attrName>style.visibility</p:attrName>
                                        </p:attrNameLst>
                                      </p:cBhvr>
                                      <p:to>
                                        <p:strVal val="visible"/>
                                      </p:to>
                                    </p:set>
                                    <p:animEffect transition="in" filter="barn(inHorizontal)">
                                      <p:cBhvr>
                                        <p:cTn id="17" dur="500"/>
                                        <p:tgtEl>
                                          <p:spTgt spid="4055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05511">
                                            <p:txEl>
                                              <p:pRg st="3" end="3"/>
                                            </p:txEl>
                                          </p:spTgt>
                                        </p:tgtEl>
                                        <p:attrNameLst>
                                          <p:attrName>style.visibility</p:attrName>
                                        </p:attrNameLst>
                                      </p:cBhvr>
                                      <p:to>
                                        <p:strVal val="visible"/>
                                      </p:to>
                                    </p:set>
                                    <p:animEffect transition="in" filter="barn(inHorizontal)">
                                      <p:cBhvr>
                                        <p:cTn id="22" dur="500"/>
                                        <p:tgtEl>
                                          <p:spTgt spid="4055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05511">
                                            <p:txEl>
                                              <p:pRg st="4" end="4"/>
                                            </p:txEl>
                                          </p:spTgt>
                                        </p:tgtEl>
                                        <p:attrNameLst>
                                          <p:attrName>style.visibility</p:attrName>
                                        </p:attrNameLst>
                                      </p:cBhvr>
                                      <p:to>
                                        <p:strVal val="visible"/>
                                      </p:to>
                                    </p:set>
                                    <p:animEffect transition="in" filter="barn(inHorizontal)">
                                      <p:cBhvr>
                                        <p:cTn id="27" dur="500"/>
                                        <p:tgtEl>
                                          <p:spTgt spid="4055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05511">
                                            <p:txEl>
                                              <p:pRg st="5" end="5"/>
                                            </p:txEl>
                                          </p:spTgt>
                                        </p:tgtEl>
                                        <p:attrNameLst>
                                          <p:attrName>style.visibility</p:attrName>
                                        </p:attrNameLst>
                                      </p:cBhvr>
                                      <p:to>
                                        <p:strVal val="visible"/>
                                      </p:to>
                                    </p:set>
                                    <p:animEffect transition="in" filter="barn(inHorizontal)">
                                      <p:cBhvr>
                                        <p:cTn id="32" dur="500"/>
                                        <p:tgtEl>
                                          <p:spTgt spid="4055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725488"/>
            <a:ext cx="8229600" cy="692150"/>
          </a:xfrm>
        </p:spPr>
        <p:txBody>
          <a:bodyPr/>
          <a:lstStyle/>
          <a:p>
            <a:r>
              <a:rPr lang="en-US" sz="4000">
                <a:solidFill>
                  <a:srgbClr val="C00000"/>
                </a:solidFill>
              </a:rPr>
              <a:t>Video Discussion – Focus group</a:t>
            </a:r>
            <a:endParaRPr lang="en-US" sz="4000">
              <a:solidFill>
                <a:srgbClr val="C00000"/>
              </a:solidFill>
            </a:endParaRPr>
          </a:p>
        </p:txBody>
      </p:sp>
      <p:sp>
        <p:nvSpPr>
          <p:cNvPr id="251907" name="Rectangle 3"/>
          <p:cNvSpPr>
            <a:spLocks noGrp="1" noChangeArrowheads="1"/>
          </p:cNvSpPr>
          <p:nvPr>
            <p:ph type="body" idx="1"/>
          </p:nvPr>
        </p:nvSpPr>
        <p:spPr/>
        <p:txBody>
          <a:bodyPr/>
          <a:lstStyle/>
          <a:p>
            <a:pPr>
              <a:lnSpc>
                <a:spcPct val="80000"/>
              </a:lnSpc>
            </a:pPr>
            <a:r>
              <a:rPr lang="en-US" sz="2800" dirty="0"/>
              <a:t>What are advantages and disadvantages of focus group interviewing?</a:t>
            </a:r>
            <a:endParaRPr lang="en-US" sz="2800" dirty="0"/>
          </a:p>
          <a:p>
            <a:pPr>
              <a:lnSpc>
                <a:spcPct val="80000"/>
              </a:lnSpc>
            </a:pPr>
            <a:r>
              <a:rPr lang="en-US" sz="2800" dirty="0"/>
              <a:t>Advantage: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 calcmode="lin" valueType="num">
                                      <p:cBhvr additive="base">
                                        <p:cTn id="7" dur="5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7">
                                            <p:txEl>
                                              <p:pRg st="1" end="1"/>
                                            </p:txEl>
                                          </p:spTgt>
                                        </p:tgtEl>
                                        <p:attrNameLst>
                                          <p:attrName>style.visibility</p:attrName>
                                        </p:attrNameLst>
                                      </p:cBhvr>
                                      <p:to>
                                        <p:strVal val="visible"/>
                                      </p:to>
                                    </p:set>
                                    <p:anim calcmode="lin" valueType="num">
                                      <p:cBhvr additive="base">
                                        <p:cTn id="13" dur="5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19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709613"/>
            <a:ext cx="8229600" cy="708025"/>
          </a:xfrm>
        </p:spPr>
        <p:txBody>
          <a:bodyPr/>
          <a:lstStyle/>
          <a:p>
            <a:r>
              <a:rPr lang="en-US" sz="4000">
                <a:solidFill>
                  <a:srgbClr val="C00000"/>
                </a:solidFill>
              </a:rPr>
              <a:t>Video Discussion – Focus group</a:t>
            </a:r>
            <a:endParaRPr lang="en-US" sz="4000">
              <a:solidFill>
                <a:srgbClr val="C00000"/>
              </a:solidFill>
            </a:endParaRPr>
          </a:p>
        </p:txBody>
      </p:sp>
      <p:sp>
        <p:nvSpPr>
          <p:cNvPr id="252931" name="Rectangle 3"/>
          <p:cNvSpPr>
            <a:spLocks noGrp="1" noChangeArrowheads="1"/>
          </p:cNvSpPr>
          <p:nvPr>
            <p:ph type="body" idx="1"/>
          </p:nvPr>
        </p:nvSpPr>
        <p:spPr/>
        <p:txBody>
          <a:bodyPr/>
          <a:lstStyle/>
          <a:p>
            <a:r>
              <a:rPr lang="en-US" sz="2800" dirty="0"/>
              <a:t>Disadvantage: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endParaRPr lang="en-US"/>
          </a:p>
        </p:txBody>
      </p:sp>
      <p:sp>
        <p:nvSpPr>
          <p:cNvPr id="92163" name="Content Placeholder 2"/>
          <p:cNvSpPr>
            <a:spLocks noGrp="1"/>
          </p:cNvSpPr>
          <p:nvPr>
            <p:ph idx="1"/>
          </p:nvPr>
        </p:nvSpPr>
        <p:spPr/>
        <p:txBody>
          <a:bodyPr/>
          <a:lstStyle/>
          <a:p>
            <a:r>
              <a:rPr lang="en-US" dirty="0"/>
              <a:t>Read chapter 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754063"/>
            <a:ext cx="8229600" cy="663575"/>
          </a:xfrm>
        </p:spPr>
        <p:txBody>
          <a:bodyPr/>
          <a:lstStyle/>
          <a:p>
            <a:r>
              <a:rPr lang="en-US" sz="4000">
                <a:solidFill>
                  <a:srgbClr val="FF0000"/>
                </a:solidFill>
              </a:rPr>
              <a:t>SWOT Analysis</a:t>
            </a:r>
            <a:endParaRPr lang="en-US" sz="4000">
              <a:solidFill>
                <a:srgbClr val="FF0000"/>
              </a:solidFill>
            </a:endParaRPr>
          </a:p>
        </p:txBody>
      </p:sp>
      <p:sp>
        <p:nvSpPr>
          <p:cNvPr id="60419" name="Rectangle 3"/>
          <p:cNvSpPr>
            <a:spLocks noGrp="1" noChangeArrowheads="1"/>
          </p:cNvSpPr>
          <p:nvPr>
            <p:ph type="body" idx="1"/>
          </p:nvPr>
        </p:nvSpPr>
        <p:spPr/>
        <p:txBody>
          <a:bodyPr/>
          <a:lstStyle/>
          <a:p>
            <a:r>
              <a:rPr lang="en-US"/>
              <a:t>Internal factors (microenvironment) identify Strength and Weakness</a:t>
            </a:r>
            <a:endParaRPr lang="en-US"/>
          </a:p>
          <a:p>
            <a:r>
              <a:rPr lang="en-US"/>
              <a:t>External factors (macroenvironment) identify Opportunities and Threats</a:t>
            </a:r>
            <a:endParaRPr lang="en-US"/>
          </a:p>
          <a:p>
            <a:r>
              <a:rPr lang="en-US"/>
              <a:t>Together, they form the raw material of the SWOT analysis.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2000" y="1524000"/>
            <a:ext cx="7924800" cy="464667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4400" y="533400"/>
            <a:ext cx="8229600" cy="685800"/>
          </a:xfrm>
        </p:spPr>
        <p:txBody>
          <a:bodyPr/>
          <a:lstStyle/>
          <a:p>
            <a:r>
              <a:rPr lang="en-US" sz="3600">
                <a:solidFill>
                  <a:srgbClr val="FF0000"/>
                </a:solidFill>
              </a:rPr>
              <a:t>Macroenvironment</a:t>
            </a:r>
            <a:br>
              <a:rPr lang="en-US" sz="4000">
                <a:solidFill>
                  <a:srgbClr val="FF0000"/>
                </a:solidFill>
              </a:rPr>
            </a:br>
            <a:r>
              <a:rPr lang="en-US" sz="3200">
                <a:solidFill>
                  <a:srgbClr val="FF0000"/>
                </a:solidFill>
              </a:rPr>
              <a:t>Analyze Environment - Step 1</a:t>
            </a:r>
            <a:endParaRPr lang="en-US" sz="3200">
              <a:solidFill>
                <a:srgbClr val="FF0000"/>
              </a:solidFill>
            </a:endParaRPr>
          </a:p>
        </p:txBody>
      </p:sp>
      <p:sp>
        <p:nvSpPr>
          <p:cNvPr id="61443" name="Rectangle 3"/>
          <p:cNvSpPr>
            <a:spLocks noGrp="1" noChangeArrowheads="1"/>
          </p:cNvSpPr>
          <p:nvPr>
            <p:ph type="body" idx="1"/>
          </p:nvPr>
        </p:nvSpPr>
        <p:spPr/>
        <p:txBody>
          <a:bodyPr/>
          <a:lstStyle/>
          <a:p>
            <a:pPr>
              <a:lnSpc>
                <a:spcPct val="80000"/>
              </a:lnSpc>
              <a:buFontTx/>
              <a:buNone/>
            </a:pPr>
            <a:r>
              <a:rPr lang="en-US" sz="2400"/>
              <a:t>1) List “relevant” environment factors</a:t>
            </a:r>
            <a:endParaRPr lang="en-US" sz="2400"/>
          </a:p>
          <a:p>
            <a:pPr lvl="1">
              <a:lnSpc>
                <a:spcPct val="80000"/>
              </a:lnSpc>
            </a:pPr>
            <a:r>
              <a:rPr lang="en-US" sz="2000"/>
              <a:t>Internal factors (Controllable)</a:t>
            </a:r>
            <a:endParaRPr lang="en-US" sz="2000"/>
          </a:p>
          <a:p>
            <a:pPr lvl="2">
              <a:lnSpc>
                <a:spcPct val="80000"/>
              </a:lnSpc>
            </a:pPr>
            <a:r>
              <a:rPr lang="en-US" sz="1800"/>
              <a:t>Financial resources</a:t>
            </a:r>
            <a:endParaRPr lang="en-US" sz="1800"/>
          </a:p>
          <a:p>
            <a:pPr lvl="2">
              <a:lnSpc>
                <a:spcPct val="80000"/>
              </a:lnSpc>
            </a:pPr>
            <a:r>
              <a:rPr lang="en-US" sz="1800"/>
              <a:t>Technological expertise (R&amp;D, patent &amp; MIS, etc.)</a:t>
            </a:r>
            <a:endParaRPr lang="en-US" sz="1800"/>
          </a:p>
          <a:p>
            <a:pPr lvl="2">
              <a:lnSpc>
                <a:spcPct val="80000"/>
              </a:lnSpc>
            </a:pPr>
            <a:r>
              <a:rPr lang="en-US" sz="1800"/>
              <a:t>Cost Structure</a:t>
            </a:r>
            <a:endParaRPr lang="en-US" sz="1800"/>
          </a:p>
          <a:p>
            <a:pPr lvl="2">
              <a:lnSpc>
                <a:spcPct val="80000"/>
              </a:lnSpc>
            </a:pPr>
            <a:r>
              <a:rPr lang="en-US" sz="1800"/>
              <a:t>Relationship with suppliers</a:t>
            </a:r>
            <a:endParaRPr lang="en-US" sz="1800"/>
          </a:p>
          <a:p>
            <a:pPr lvl="2">
              <a:lnSpc>
                <a:spcPct val="80000"/>
              </a:lnSpc>
            </a:pPr>
            <a:r>
              <a:rPr lang="en-US" sz="1800"/>
              <a:t>Relationship with customers</a:t>
            </a:r>
            <a:endParaRPr lang="en-US" sz="1800"/>
          </a:p>
          <a:p>
            <a:pPr lvl="2">
              <a:lnSpc>
                <a:spcPct val="80000"/>
              </a:lnSpc>
            </a:pPr>
            <a:r>
              <a:rPr lang="en-US" sz="1800"/>
              <a:t>Human resources</a:t>
            </a:r>
            <a:endParaRPr lang="en-US" sz="1800"/>
          </a:p>
          <a:p>
            <a:pPr lvl="2">
              <a:lnSpc>
                <a:spcPct val="80000"/>
              </a:lnSpc>
            </a:pPr>
            <a:endParaRPr lang="en-US" sz="1800"/>
          </a:p>
          <a:p>
            <a:pPr lvl="1">
              <a:lnSpc>
                <a:spcPct val="80000"/>
              </a:lnSpc>
            </a:pPr>
            <a:r>
              <a:rPr lang="en-US" sz="2000"/>
              <a:t>External factors (Uncontrollable?)</a:t>
            </a:r>
            <a:endParaRPr lang="en-US" sz="2000"/>
          </a:p>
          <a:p>
            <a:pPr lvl="2">
              <a:lnSpc>
                <a:spcPct val="80000"/>
              </a:lnSpc>
            </a:pPr>
            <a:r>
              <a:rPr lang="en-US" sz="1800"/>
              <a:t>Competition</a:t>
            </a:r>
            <a:endParaRPr lang="en-US" sz="1800"/>
          </a:p>
          <a:p>
            <a:pPr lvl="2">
              <a:lnSpc>
                <a:spcPct val="80000"/>
              </a:lnSpc>
            </a:pPr>
            <a:r>
              <a:rPr lang="en-US" sz="1800"/>
              <a:t>Political/Regulatory</a:t>
            </a:r>
            <a:endParaRPr lang="en-US" sz="1800"/>
          </a:p>
          <a:p>
            <a:pPr lvl="2">
              <a:lnSpc>
                <a:spcPct val="80000"/>
              </a:lnSpc>
            </a:pPr>
            <a:r>
              <a:rPr lang="en-US" sz="1800"/>
              <a:t>Economic</a:t>
            </a:r>
            <a:endParaRPr lang="en-US" sz="1800"/>
          </a:p>
          <a:p>
            <a:pPr lvl="2">
              <a:lnSpc>
                <a:spcPct val="80000"/>
              </a:lnSpc>
            </a:pPr>
            <a:r>
              <a:rPr lang="en-US" sz="1800"/>
              <a:t>Social/Cultural</a:t>
            </a:r>
            <a:endParaRPr lang="en-US" sz="1800"/>
          </a:p>
          <a:p>
            <a:pPr lvl="2">
              <a:lnSpc>
                <a:spcPct val="80000"/>
              </a:lnSpc>
            </a:pPr>
            <a:r>
              <a:rPr lang="en-US" sz="1800"/>
              <a:t>Technological</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685800"/>
            <a:ext cx="8229600" cy="615950"/>
          </a:xfrm>
        </p:spPr>
        <p:txBody>
          <a:bodyPr/>
          <a:lstStyle/>
          <a:p>
            <a:r>
              <a:rPr lang="en-US" sz="3600">
                <a:solidFill>
                  <a:srgbClr val="FF0000"/>
                </a:solidFill>
              </a:rPr>
              <a:t>Macroenvironment</a:t>
            </a:r>
            <a:br>
              <a:rPr lang="en-US" sz="4000">
                <a:solidFill>
                  <a:srgbClr val="FF0000"/>
                </a:solidFill>
              </a:rPr>
            </a:br>
            <a:r>
              <a:rPr lang="en-US" sz="3200">
                <a:solidFill>
                  <a:srgbClr val="FF0000"/>
                </a:solidFill>
              </a:rPr>
              <a:t>Analyze Environment - Step 2</a:t>
            </a:r>
            <a:endParaRPr lang="en-US" sz="3200">
              <a:solidFill>
                <a:srgbClr val="FF0000"/>
              </a:solidFill>
            </a:endParaRPr>
          </a:p>
        </p:txBody>
      </p:sp>
      <p:sp>
        <p:nvSpPr>
          <p:cNvPr id="204803" name="Rectangle 3"/>
          <p:cNvSpPr>
            <a:spLocks noGrp="1" noChangeArrowheads="1"/>
          </p:cNvSpPr>
          <p:nvPr>
            <p:ph type="body" idx="1"/>
          </p:nvPr>
        </p:nvSpPr>
        <p:spPr>
          <a:xfrm>
            <a:off x="487363" y="1814513"/>
            <a:ext cx="8299450" cy="4041775"/>
          </a:xfrm>
        </p:spPr>
        <p:txBody>
          <a:bodyPr/>
          <a:lstStyle/>
          <a:p>
            <a:pPr>
              <a:buFontTx/>
              <a:buNone/>
            </a:pPr>
            <a:r>
              <a:rPr lang="en-US" sz="2400"/>
              <a:t>2)</a:t>
            </a:r>
            <a:r>
              <a:rPr lang="en-US"/>
              <a:t> </a:t>
            </a:r>
            <a:r>
              <a:rPr lang="en-US" sz="2400"/>
              <a:t>Evaluate the impact of each relevant factor</a:t>
            </a:r>
            <a:endParaRPr lang="en-US" sz="2400"/>
          </a:p>
          <a:p>
            <a:pPr lvl="1"/>
            <a:r>
              <a:rPr lang="en-US" sz="2400"/>
              <a:t>Internal factors are usually evaluated against both existing and potential competitive rivals</a:t>
            </a:r>
            <a:endParaRPr lang="en-US" sz="2400"/>
          </a:p>
          <a:p>
            <a:pPr lvl="1"/>
            <a:r>
              <a:rPr lang="en-US" sz="2400"/>
              <a:t>Positive factors (Strengths)</a:t>
            </a:r>
            <a:endParaRPr lang="en-US" sz="2400"/>
          </a:p>
          <a:p>
            <a:pPr lvl="2"/>
            <a:r>
              <a:rPr lang="en-US"/>
              <a:t>What are our competitive advantages?  What distinct competencies do we have?</a:t>
            </a:r>
            <a:endParaRPr lang="en-US"/>
          </a:p>
          <a:p>
            <a:pPr lvl="1"/>
            <a:r>
              <a:rPr lang="en-US" sz="2400"/>
              <a:t>Negative factors (Weaknesses)</a:t>
            </a:r>
            <a:endParaRPr lang="en-US" sz="2400"/>
          </a:p>
          <a:p>
            <a:pPr lvl="2"/>
            <a:r>
              <a:rPr lang="en-US"/>
              <a:t>In what areas are we vulnerable?  Do we understand our resource limitations?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fade">
                                      <p:cBhvr>
                                        <p:cTn id="7" dur="20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fade">
                                      <p:cBhvr>
                                        <p:cTn id="12" dur="2000"/>
                                        <p:tgtEl>
                                          <p:spTgt spid="20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fade">
                                      <p:cBhvr>
                                        <p:cTn id="17" dur="20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fade">
                                      <p:cBhvr>
                                        <p:cTn id="22" dur="2000"/>
                                        <p:tgtEl>
                                          <p:spTgt spid="2048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fade">
                                      <p:cBhvr>
                                        <p:cTn id="27" dur="2000"/>
                                        <p:tgtEl>
                                          <p:spTgt spid="2048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fade">
                                      <p:cBhvr>
                                        <p:cTn id="32" dur="20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600">
                <a:solidFill>
                  <a:srgbClr val="FF0000"/>
                </a:solidFill>
              </a:rPr>
              <a:t>Macroenvironment</a:t>
            </a:r>
            <a:br>
              <a:rPr lang="en-US" sz="3600">
                <a:solidFill>
                  <a:srgbClr val="FF0000"/>
                </a:solidFill>
              </a:rPr>
            </a:br>
            <a:r>
              <a:rPr lang="en-US" sz="3200">
                <a:solidFill>
                  <a:srgbClr val="FF0000"/>
                </a:solidFill>
              </a:rPr>
              <a:t>Analyze Environment - Step2 (cont.)</a:t>
            </a:r>
            <a:endParaRPr lang="en-US" sz="3200">
              <a:solidFill>
                <a:srgbClr val="FF0000"/>
              </a:solidFill>
            </a:endParaRPr>
          </a:p>
        </p:txBody>
      </p:sp>
      <p:sp>
        <p:nvSpPr>
          <p:cNvPr id="3" name="Content Placeholder 2"/>
          <p:cNvSpPr>
            <a:spLocks noGrp="1"/>
          </p:cNvSpPr>
          <p:nvPr>
            <p:ph idx="1"/>
          </p:nvPr>
        </p:nvSpPr>
        <p:spPr/>
        <p:txBody>
          <a:bodyPr/>
          <a:lstStyle/>
          <a:p>
            <a:pPr>
              <a:buFontTx/>
              <a:buNone/>
            </a:pPr>
            <a:r>
              <a:rPr lang="en-US" sz="2400"/>
              <a:t>2) Evaluate the impact of each relevant factor (cont.)</a:t>
            </a:r>
            <a:endParaRPr lang="en-US" sz="2400"/>
          </a:p>
          <a:p>
            <a:pPr lvl="1"/>
            <a:r>
              <a:rPr lang="en-US" sz="2400"/>
              <a:t>External factors are evaluated with respect to the positive and negative factors just identified</a:t>
            </a:r>
            <a:endParaRPr lang="en-US" sz="2400"/>
          </a:p>
          <a:p>
            <a:pPr lvl="1"/>
            <a:r>
              <a:rPr lang="en-US" sz="2400"/>
              <a:t>Positive factors (Opportunities)</a:t>
            </a:r>
            <a:endParaRPr lang="en-US" sz="2400"/>
          </a:p>
          <a:p>
            <a:pPr lvl="2"/>
            <a:r>
              <a:rPr lang="en-US"/>
              <a:t>What might we do?  What do we do best?  What must we do to take advantage?</a:t>
            </a:r>
            <a:endParaRPr lang="en-US"/>
          </a:p>
          <a:p>
            <a:pPr lvl="1"/>
            <a:r>
              <a:rPr lang="en-US" sz="2400"/>
              <a:t>Negative factors (Threats)</a:t>
            </a:r>
            <a:endParaRPr lang="en-US" sz="2400"/>
          </a:p>
          <a:p>
            <a:pPr lvl="2"/>
            <a:r>
              <a:rPr lang="en-US"/>
              <a:t>What are the potential risks?  Will we lose our competitive advantage?  Are there any obstacles?  What are the possible constraints?</a:t>
            </a:r>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11658</Words>
  <Application>WPS Presentation</Application>
  <PresentationFormat>On-screen Show (4:3)</PresentationFormat>
  <Paragraphs>560</Paragraphs>
  <Slides>45</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4" baseType="lpstr">
      <vt:lpstr>Arial</vt:lpstr>
      <vt:lpstr>SimSun</vt:lpstr>
      <vt:lpstr>Wingdings</vt:lpstr>
      <vt:lpstr>Times New Roman</vt:lpstr>
      <vt:lpstr>Microsoft YaHei</vt:lpstr>
      <vt:lpstr>Arial Unicode MS</vt:lpstr>
      <vt:lpstr>Garamond</vt:lpstr>
      <vt:lpstr>Default Design</vt:lpstr>
      <vt:lpstr>MSPhotoEd.3</vt:lpstr>
      <vt:lpstr>COMM223 Marketing Management</vt:lpstr>
      <vt:lpstr>Team Project</vt:lpstr>
      <vt:lpstr>Agenda </vt:lpstr>
      <vt:lpstr>Where are we now …</vt:lpstr>
      <vt:lpstr>SWOT Analysis</vt:lpstr>
      <vt:lpstr>PowerPoint 演示文稿</vt:lpstr>
      <vt:lpstr>Macroenvironment Analyze Environment - Step 1</vt:lpstr>
      <vt:lpstr>Macroenvironment Analyze Environment - Step 2</vt:lpstr>
      <vt:lpstr>Macroenvironment Analyze Environment - Step2 (cont.)</vt:lpstr>
      <vt:lpstr>Relations among SWOT</vt:lpstr>
      <vt:lpstr>Discussion: Starbucks SWOT analysis</vt:lpstr>
      <vt:lpstr>Competitor analysis	</vt:lpstr>
      <vt:lpstr>Competitive</vt:lpstr>
      <vt:lpstr>Framework of Competitive Advantage</vt:lpstr>
      <vt:lpstr>Identify Competitive Advantages</vt:lpstr>
      <vt:lpstr>Identify Competitors</vt:lpstr>
      <vt:lpstr>Analyze Competitors: The Strategy Profile</vt:lpstr>
      <vt:lpstr>PowerPoint 演示文稿</vt:lpstr>
      <vt:lpstr>Marketing Information</vt:lpstr>
      <vt:lpstr>Marketing Information System</vt:lpstr>
      <vt:lpstr>Marketing Info Systems  Assessing Marketing Information Needs</vt:lpstr>
      <vt:lpstr>Marketing Info Systems  Developing Marketing Information – Internal data</vt:lpstr>
      <vt:lpstr>Marketing Info Systems  Developing Marketing Information – Competitive Marketing Intelligence</vt:lpstr>
      <vt:lpstr>Marketing Info Systems Developing Marketing Information – Marketing Research</vt:lpstr>
      <vt:lpstr>Steps in the Marketing Research Process</vt:lpstr>
      <vt:lpstr>Step 1: Defining the problem and research objectives 定义问题和研究目标</vt:lpstr>
      <vt:lpstr>Step 1: Defining the problem and research objectives</vt:lpstr>
      <vt:lpstr>Step 2: Developing the Research Plan 制定研究计划</vt:lpstr>
      <vt:lpstr>Secondary vs. Primary Data</vt:lpstr>
      <vt:lpstr>Secondary vs. Primary Data</vt:lpstr>
      <vt:lpstr>Primary Data</vt:lpstr>
      <vt:lpstr>Primary Data</vt:lpstr>
      <vt:lpstr>Primary Data</vt:lpstr>
      <vt:lpstr>PowerPoint 演示文稿</vt:lpstr>
      <vt:lpstr>Primary Data</vt:lpstr>
      <vt:lpstr>Primary Data</vt:lpstr>
      <vt:lpstr>Primary Data</vt:lpstr>
      <vt:lpstr>Step 3: Implementing the Research Plan</vt:lpstr>
      <vt:lpstr>Step 4: Interpreting and Reporting the Findings</vt:lpstr>
      <vt:lpstr>PowerPoint 演示文稿</vt:lpstr>
      <vt:lpstr>PowerPoint 演示文稿</vt:lpstr>
      <vt:lpstr>Marketing Info Systems  Distributing and Using Marketing Information 分发和使用营销信息</vt:lpstr>
      <vt:lpstr>Video Discussion – Focus group</vt:lpstr>
      <vt:lpstr>Video Discussion – Focus group</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 J</cp:lastModifiedBy>
  <cp:revision>207</cp:revision>
  <cp:lastPrinted>2019-01-22T22:17:00Z</cp:lastPrinted>
  <dcterms:created xsi:type="dcterms:W3CDTF">2007-03-08T15:23:00Z</dcterms:created>
  <dcterms:modified xsi:type="dcterms:W3CDTF">2022-04-19T14:43:31Z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5248522E3F6E4A5DAA276A25BD1D19D5</vt:lpwstr>
  </property>
  <property fmtid="{D5CDD505-2E9C-101B-9397-08002B2CF9AE}" pid="3" name="KSOProductBuildVer">
    <vt:lpwstr>1033-11.2.0.11074</vt:lpwstr>
  </property>
</Properties>
</file>