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257" r:id="rId3"/>
    <p:sldId id="370" r:id="rId5"/>
    <p:sldId id="258" r:id="rId6"/>
    <p:sldId id="315" r:id="rId7"/>
    <p:sldId id="316" r:id="rId8"/>
    <p:sldId id="320" r:id="rId9"/>
    <p:sldId id="450" r:id="rId10"/>
    <p:sldId id="451" r:id="rId11"/>
    <p:sldId id="452" r:id="rId12"/>
    <p:sldId id="334" r:id="rId13"/>
    <p:sldId id="335" r:id="rId14"/>
    <p:sldId id="336" r:id="rId15"/>
    <p:sldId id="337" r:id="rId16"/>
    <p:sldId id="339" r:id="rId17"/>
    <p:sldId id="341" r:id="rId18"/>
    <p:sldId id="342" r:id="rId19"/>
    <p:sldId id="343" r:id="rId20"/>
    <p:sldId id="348" r:id="rId21"/>
    <p:sldId id="349" r:id="rId22"/>
    <p:sldId id="350" r:id="rId23"/>
    <p:sldId id="345" r:id="rId24"/>
    <p:sldId id="351" r:id="rId25"/>
    <p:sldId id="455" r:id="rId26"/>
    <p:sldId id="456" r:id="rId27"/>
    <p:sldId id="458" r:id="rId28"/>
    <p:sldId id="459" r:id="rId29"/>
    <p:sldId id="356" r:id="rId30"/>
    <p:sldId id="461" r:id="rId31"/>
    <p:sldId id="357" r:id="rId32"/>
    <p:sldId id="363" r:id="rId33"/>
    <p:sldId id="364" r:id="rId34"/>
    <p:sldId id="366" r:id="rId35"/>
    <p:sldId id="367" r:id="rId36"/>
    <p:sldId id="368" r:id="rId37"/>
    <p:sldId id="454" r:id="rId38"/>
    <p:sldId id="371" r:id="rId39"/>
    <p:sldId id="372" r:id="rId40"/>
    <p:sldId id="462" r:id="rId41"/>
    <p:sldId id="386" r:id="rId42"/>
    <p:sldId id="387" r:id="rId43"/>
    <p:sldId id="388" r:id="rId44"/>
    <p:sldId id="389" r:id="rId45"/>
    <p:sldId id="392" r:id="rId46"/>
    <p:sldId id="39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86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5224D6-7EA8-42CE-987F-733EFE381F04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0BFBA1-101A-40BA-BEC1-45808CF0B53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6D58ED9-5322-488D-979C-8E46A1AC48D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83824-3FA5-42DF-9F55-C66342960E56}" type="slidenum">
              <a:rPr lang="en-US" smtClean="0"/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72D70-3879-4B85-8F63-16E6781E2DD9}" type="slidenum">
              <a:rPr lang="en-US" smtClean="0"/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3662D-0A38-4950-969C-FF94E0A803B7}" type="slidenum">
              <a:rPr lang="en-US" smtClean="0"/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1363" cy="3414713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63C1F-58CE-4D0D-8D91-162F5292185A}" type="slidenum">
              <a:rPr lang="en-US" smtClean="0"/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5CE4BA-7CB1-48D5-A2D4-4115B928EA05}" type="slidenum">
              <a:rPr lang="en-US" smtClean="0"/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61362-CF8D-46BC-A6D0-039B29BE9DA2}" type="slidenum">
              <a:rPr lang="en-US" smtClean="0"/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5790"/>
            <a:ext cx="5046663" cy="4183380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61903E-1DFC-48D5-BFE4-51F7AAF73AC0}" type="slidenum">
              <a:rPr lang="en-US" smtClean="0"/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7404"/>
            <a:ext cx="5046663" cy="4181766"/>
          </a:xfr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37F9B-7F11-4C01-978C-2BAC9D0D020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989ED-CAF5-4533-AE27-02319A08710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F7B03-FFA8-4487-8948-4A79747C49C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F8C4-78ED-4C36-BA25-1FD327353F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1EB3C-4ADD-4D1D-8927-23933DF3B65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A1F6A-CAD6-457C-A50C-DD8CE6B5E56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0F4EF-F0A3-4FC1-8240-40FFFF6DA9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88025-F31E-42C5-878F-745BAE5D00A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68A2-62B7-48EF-A44B-35291EB31E1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BCC4-A2CE-4E05-84F2-1DDBB70B041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99189-ECC7-408C-9437-E769500710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221B90DE-19B4-4FDD-8FA5-12968368A1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CA" sz="3600" dirty="0"/>
              <a:t>COMM223 Marketing Management </a:t>
            </a:r>
            <a:r>
              <a:rPr lang="fr-CA" dirty="0"/>
              <a:t>	</a:t>
            </a:r>
            <a:endParaRPr lang="en-US" dirty="0"/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CA" dirty="0"/>
          </a:p>
          <a:p>
            <a:pPr eaLnBrk="1" hangingPunct="1"/>
            <a:r>
              <a:rPr lang="fr-CA" dirty="0"/>
              <a:t>Lecture 6 – Product I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3575"/>
            <a:ext cx="8229600" cy="754063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Product and Service Decisions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Individual product and service decisions</a:t>
            </a:r>
            <a:endParaRPr lang="en-US"/>
          </a:p>
          <a:p>
            <a:r>
              <a:rPr lang="en-US"/>
              <a:t>Product line decisions</a:t>
            </a:r>
            <a:endParaRPr lang="en-US"/>
          </a:p>
          <a:p>
            <a:r>
              <a:rPr lang="en-US"/>
              <a:t>Product mix decisions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Product and Service Decisions</a:t>
            </a:r>
            <a:br>
              <a:rPr lang="en-US" sz="4000"/>
            </a:br>
            <a:r>
              <a:rPr lang="en-US" sz="2400">
                <a:solidFill>
                  <a:srgbClr val="C00000"/>
                </a:solidFill>
              </a:rPr>
              <a:t>Individual Product and Service Decisions</a:t>
            </a:r>
            <a:endParaRPr lang="en-US" sz="2400">
              <a:solidFill>
                <a:srgbClr val="C00000"/>
              </a:solidFill>
            </a:endParaRPr>
          </a:p>
        </p:txBody>
      </p:sp>
      <p:pic>
        <p:nvPicPr>
          <p:cNvPr id="4" name="Picture 2" descr="The details are as follows:&#10;• Product attributes&#10;• Branding&#10;• Packaging&#10;• Labeling and logos&#10;• Product support services&#10;Note: Don’t forget Figure 7.1. The focus of all of these decisions is to create core customer value.&#10;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2743200"/>
            <a:ext cx="9144000" cy="112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Product and Service Decisions</a:t>
            </a:r>
            <a:br>
              <a:rPr lang="en-US" sz="6000"/>
            </a:br>
            <a:r>
              <a:rPr lang="en-US" sz="2400">
                <a:solidFill>
                  <a:srgbClr val="C00000"/>
                </a:solidFill>
              </a:rPr>
              <a:t>Individual Product and Service Decisions</a:t>
            </a:r>
            <a:endParaRPr lang="en-US" sz="2400"/>
          </a:p>
        </p:txBody>
      </p:sp>
      <p:pic>
        <p:nvPicPr>
          <p:cNvPr id="23555" name="Picture 10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5708650"/>
            <a:ext cx="6172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2590800" y="5638800"/>
            <a:ext cx="51816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229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Product and Service Attributes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/>
              <a:t>Quality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Lined to customer value and satisfaction</a:t>
            </a:r>
            <a:endParaRPr lang="en-US" sz="2000"/>
          </a:p>
          <a:p>
            <a:pPr lvl="3">
              <a:lnSpc>
                <a:spcPct val="90000"/>
              </a:lnSpc>
            </a:pPr>
            <a:r>
              <a:rPr lang="en-US" sz="1800"/>
              <a:t>The whole company needs to be involved (TQM)全面质量管理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2400"/>
              <a:t>Features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Competitive tool for differentiating product</a:t>
            </a:r>
            <a:endParaRPr lang="en-US" sz="2000"/>
          </a:p>
          <a:p>
            <a:pPr lvl="2">
              <a:lnSpc>
                <a:spcPct val="90000"/>
              </a:lnSpc>
            </a:pPr>
            <a:r>
              <a:rPr lang="en-US" sz="2000"/>
              <a:t>Should be valued by the customer as determined through market research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400"/>
              <a:t>Style and Design</a:t>
            </a:r>
            <a:endParaRPr lang="en-US" sz="2400"/>
          </a:p>
          <a:p>
            <a:pPr lvl="2">
              <a:lnSpc>
                <a:spcPct val="90000"/>
              </a:lnSpc>
            </a:pPr>
            <a:r>
              <a:rPr lang="en-US" sz="2000"/>
              <a:t>Good design contributes to product’s usefulness as well as looks</a:t>
            </a:r>
            <a:endParaRPr lang="en-US" sz="2000"/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Product and Service Decisions</a:t>
            </a:r>
            <a:br>
              <a:rPr lang="en-US" sz="6000"/>
            </a:br>
            <a:r>
              <a:rPr lang="en-US" sz="2400">
                <a:solidFill>
                  <a:srgbClr val="C00000"/>
                </a:solidFill>
              </a:rPr>
              <a:t>Individual Product and Service Decisions</a:t>
            </a:r>
            <a:endParaRPr lang="en-US" sz="2400"/>
          </a:p>
        </p:txBody>
      </p:sp>
      <p:pic>
        <p:nvPicPr>
          <p:cNvPr id="24579" name="Picture 3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5708650"/>
            <a:ext cx="6172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886200" y="5638800"/>
            <a:ext cx="38862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Branding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400"/>
              <a:t>Brand: a name, term, sign, symbol, or design that identifies the product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Branding can add value to a product</a:t>
            </a: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Branding helps buyers</a:t>
            </a:r>
            <a:endParaRPr lang="en-US" sz="2400"/>
          </a:p>
          <a:p>
            <a:pPr lvl="2">
              <a:lnSpc>
                <a:spcPct val="80000"/>
              </a:lnSpc>
            </a:pPr>
            <a:r>
              <a:rPr lang="en-US" sz="2000"/>
              <a:t>Identify products</a:t>
            </a:r>
            <a:endParaRPr lang="en-US" sz="2000"/>
          </a:p>
          <a:p>
            <a:pPr lvl="2">
              <a:lnSpc>
                <a:spcPct val="80000"/>
              </a:lnSpc>
            </a:pPr>
            <a:r>
              <a:rPr lang="en-US" sz="2000"/>
              <a:t>Determine quality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2400"/>
              <a:t>Branding helps sellers</a:t>
            </a:r>
            <a:endParaRPr lang="en-US" sz="2400"/>
          </a:p>
          <a:p>
            <a:pPr lvl="2">
              <a:lnSpc>
                <a:spcPct val="80000"/>
              </a:lnSpc>
            </a:pPr>
            <a:r>
              <a:rPr lang="en-US" sz="2000"/>
              <a:t>Convey product quality</a:t>
            </a:r>
            <a:endParaRPr lang="en-US" sz="2000"/>
          </a:p>
          <a:p>
            <a:pPr lvl="2">
              <a:lnSpc>
                <a:spcPct val="80000"/>
              </a:lnSpc>
            </a:pPr>
            <a:r>
              <a:rPr lang="en-US" sz="2000"/>
              <a:t>Provide legal protection</a:t>
            </a:r>
            <a:endParaRPr lang="en-US" sz="2000"/>
          </a:p>
          <a:p>
            <a:pPr lvl="2">
              <a:lnSpc>
                <a:spcPct val="80000"/>
              </a:lnSpc>
            </a:pPr>
            <a:r>
              <a:rPr lang="en-US" sz="2000"/>
              <a:t>Segment markets</a:t>
            </a:r>
            <a:endParaRPr lang="en-US" sz="2000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295400" y="5638800"/>
            <a:ext cx="11430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Product and Service Decisions</a:t>
            </a:r>
            <a:br>
              <a:rPr lang="en-US" sz="6000"/>
            </a:br>
            <a:r>
              <a:rPr lang="en-US" sz="2400">
                <a:solidFill>
                  <a:srgbClr val="C00000"/>
                </a:solidFill>
              </a:rPr>
              <a:t>Individual Product and Service Decisions</a:t>
            </a:r>
            <a:endParaRPr lang="en-US" sz="2400"/>
          </a:p>
        </p:txBody>
      </p:sp>
      <p:pic>
        <p:nvPicPr>
          <p:cNvPr id="26627" name="Picture 3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5708650"/>
            <a:ext cx="6172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181600" y="5638800"/>
            <a:ext cx="25908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038600"/>
          </a:xfrm>
        </p:spPr>
        <p:txBody>
          <a:bodyPr/>
          <a:lstStyle/>
          <a:p>
            <a:r>
              <a:rPr lang="en-US" dirty="0"/>
              <a:t>Packaging</a:t>
            </a:r>
            <a:endParaRPr lang="en-US" dirty="0"/>
          </a:p>
          <a:p>
            <a:pPr lvl="1"/>
            <a:r>
              <a:rPr lang="en-US" dirty="0"/>
              <a:t>Often includes primary, secondary and shipping packages</a:t>
            </a:r>
            <a:endParaRPr lang="en-US" dirty="0"/>
          </a:p>
          <a:p>
            <a:pPr lvl="1"/>
            <a:r>
              <a:rPr lang="en-US" dirty="0"/>
              <a:t>Functions of packaging</a:t>
            </a:r>
            <a:endParaRPr lang="en-US" dirty="0"/>
          </a:p>
          <a:p>
            <a:pPr lvl="2"/>
            <a:r>
              <a:rPr lang="en-US" dirty="0"/>
              <a:t>Hold and protect</a:t>
            </a:r>
            <a:endParaRPr lang="en-US" dirty="0"/>
          </a:p>
          <a:p>
            <a:pPr lvl="2"/>
            <a:r>
              <a:rPr lang="en-US" dirty="0"/>
              <a:t>Promote the product</a:t>
            </a:r>
            <a:endParaRPr lang="en-US" dirty="0"/>
          </a:p>
          <a:p>
            <a:pPr lvl="2"/>
            <a:r>
              <a:rPr lang="en-US" dirty="0"/>
              <a:t>Differentiate the product</a:t>
            </a:r>
            <a:endParaRPr lang="en-US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1295400" y="5638800"/>
            <a:ext cx="25146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solidFill>
                  <a:srgbClr val="C00000"/>
                </a:solidFill>
              </a:rPr>
              <a:t>Product and Service Decisions</a:t>
            </a:r>
            <a:br>
              <a:rPr lang="en-US" sz="6000"/>
            </a:br>
            <a:r>
              <a:rPr lang="en-US" sz="2400">
                <a:solidFill>
                  <a:srgbClr val="C00000"/>
                </a:solidFill>
              </a:rPr>
              <a:t>Individual Product and Service Decisions</a:t>
            </a:r>
            <a:endParaRPr lang="en-US" sz="2400"/>
          </a:p>
        </p:txBody>
      </p:sp>
      <p:pic>
        <p:nvPicPr>
          <p:cNvPr id="29699" name="Picture 3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5708650"/>
            <a:ext cx="6172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553200" y="5638800"/>
            <a:ext cx="12192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Labelling serves to identify the product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Describes the product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Promotes the product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Must be careful not to: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Mislead customers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Fail to describe ingredients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Fail to include safety warnings</a:t>
            </a:r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295400" y="5638800"/>
            <a:ext cx="38100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Product and Service Decisions</a:t>
            </a:r>
            <a:br>
              <a:rPr lang="en-US" sz="6000" dirty="0"/>
            </a:br>
            <a:r>
              <a:rPr lang="en-US" sz="2400" dirty="0">
                <a:solidFill>
                  <a:srgbClr val="C00000"/>
                </a:solidFill>
              </a:rPr>
              <a:t>Individual Product and Service Decisions</a:t>
            </a:r>
            <a:endParaRPr lang="en-US" sz="2400" dirty="0"/>
          </a:p>
        </p:txBody>
      </p:sp>
      <p:pic>
        <p:nvPicPr>
          <p:cNvPr id="31747" name="Picture 3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47800" y="5708650"/>
            <a:ext cx="61722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/>
              <a:t>Product support services</a:t>
            </a:r>
            <a:endParaRPr lang="en-US"/>
          </a:p>
          <a:p>
            <a:pPr lvl="1"/>
            <a:r>
              <a:rPr lang="en-US"/>
              <a:t>Survey customers regularly to assess current customer service</a:t>
            </a:r>
            <a:endParaRPr lang="en-US"/>
          </a:p>
          <a:p>
            <a:pPr lvl="1"/>
            <a:r>
              <a:rPr lang="en-US"/>
              <a:t>Companies use a mix of phone, email, fax, Internet and interactive voice and data technologies</a:t>
            </a:r>
            <a:endParaRPr 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1295400" y="5638800"/>
            <a:ext cx="5105400" cy="685800"/>
          </a:xfrm>
          <a:prstGeom prst="rect">
            <a:avLst/>
          </a:prstGeom>
          <a:gradFill rotWithShape="1">
            <a:gsLst>
              <a:gs pos="0">
                <a:srgbClr val="B2B2B2">
                  <a:alpha val="67000"/>
                </a:srgbClr>
              </a:gs>
              <a:gs pos="100000">
                <a:srgbClr val="525252">
                  <a:alpha val="6700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Product and Service Decisions</a:t>
            </a:r>
            <a:br>
              <a:rPr lang="en-US" dirty="0"/>
            </a:br>
            <a:r>
              <a:rPr lang="en-US" sz="2800" dirty="0">
                <a:solidFill>
                  <a:srgbClr val="C00000"/>
                </a:solidFill>
              </a:rPr>
              <a:t>Product Line Decisions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indent="-282575">
              <a:lnSpc>
                <a:spcPct val="90000"/>
              </a:lnSpc>
            </a:pPr>
            <a:r>
              <a:rPr lang="en-US" sz="2800" dirty="0"/>
              <a:t>Product line </a:t>
            </a:r>
            <a:endParaRPr lang="en-US" sz="2800" dirty="0"/>
          </a:p>
          <a:p>
            <a:pPr marL="631825" lvl="1" indent="-234950">
              <a:lnSpc>
                <a:spcPct val="90000"/>
              </a:lnSpc>
            </a:pPr>
            <a:r>
              <a:rPr lang="en-US" sz="2400" dirty="0"/>
              <a:t>A group of products that are closely related because they …</a:t>
            </a:r>
            <a:endParaRPr lang="en-US" sz="2400" dirty="0"/>
          </a:p>
          <a:p>
            <a:pPr marL="1050925" lvl="2" indent="-304800">
              <a:lnSpc>
                <a:spcPct val="90000"/>
              </a:lnSpc>
            </a:pPr>
            <a:r>
              <a:rPr lang="en-US" sz="2000" dirty="0"/>
              <a:t>function in a similar manner</a:t>
            </a:r>
            <a:endParaRPr lang="en-US" sz="2000" dirty="0"/>
          </a:p>
          <a:p>
            <a:pPr marL="1050925" lvl="2" indent="-304800">
              <a:lnSpc>
                <a:spcPct val="90000"/>
              </a:lnSpc>
            </a:pPr>
            <a:r>
              <a:rPr lang="en-US" sz="2000" dirty="0"/>
              <a:t>are sold to the same customer groups</a:t>
            </a:r>
            <a:endParaRPr lang="en-US" sz="2000" dirty="0"/>
          </a:p>
          <a:p>
            <a:pPr marL="1050925" lvl="2" indent="-304800">
              <a:lnSpc>
                <a:spcPct val="90000"/>
              </a:lnSpc>
            </a:pPr>
            <a:r>
              <a:rPr lang="en-US" sz="2000" dirty="0"/>
              <a:t>Are marketed through the same types of outlets </a:t>
            </a:r>
            <a:endParaRPr lang="en-US" sz="2000" dirty="0"/>
          </a:p>
          <a:p>
            <a:pPr marL="1050925" lvl="2" indent="-304800">
              <a:lnSpc>
                <a:spcPct val="90000"/>
              </a:lnSpc>
            </a:pPr>
            <a:r>
              <a:rPr lang="en-US" sz="2000" dirty="0"/>
              <a:t>fall within given price ranges</a:t>
            </a:r>
            <a:endParaRPr lang="en-US" sz="2000" dirty="0"/>
          </a:p>
          <a:p>
            <a:pPr marL="746125" lvl="2" indent="0">
              <a:lnSpc>
                <a:spcPct val="90000"/>
              </a:lnSpc>
              <a:buNone/>
            </a:pPr>
            <a:endParaRPr lang="en-US" sz="2000" dirty="0"/>
          </a:p>
          <a:p>
            <a:pPr marL="282575" indent="-282575">
              <a:lnSpc>
                <a:spcPct val="90000"/>
              </a:lnSpc>
            </a:pPr>
            <a:r>
              <a:rPr lang="en-US" sz="2800" dirty="0"/>
              <a:t>Product line length</a:t>
            </a:r>
            <a:endParaRPr lang="en-US" sz="2800" dirty="0"/>
          </a:p>
          <a:p>
            <a:pPr marL="631825" lvl="1" indent="-234950">
              <a:lnSpc>
                <a:spcPct val="90000"/>
              </a:lnSpc>
            </a:pPr>
            <a:r>
              <a:rPr lang="en-US" sz="2400" dirty="0"/>
              <a:t>Line stretching: adding products that are higher or lower priced than the existing line</a:t>
            </a:r>
            <a:endParaRPr lang="en-US" sz="2400" dirty="0"/>
          </a:p>
          <a:p>
            <a:pPr marL="631825" lvl="1" indent="-234950">
              <a:lnSpc>
                <a:spcPct val="90000"/>
              </a:lnSpc>
            </a:pPr>
            <a:r>
              <a:rPr lang="en-US" sz="2400" dirty="0"/>
              <a:t>Line filling: adding more items within the present price range</a:t>
            </a:r>
            <a:endParaRPr lang="en-US" sz="2400" dirty="0"/>
          </a:p>
          <a:p>
            <a:pPr marL="631825" lvl="1" indent="-234950">
              <a:lnSpc>
                <a:spcPct val="90000"/>
              </a:lnSpc>
            </a:pPr>
            <a:endParaRPr lang="en-US" sz="2400" i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7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7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7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6238" y="1419225"/>
            <a:ext cx="3886200" cy="609600"/>
          </a:xfrm>
        </p:spPr>
        <p:txBody>
          <a:bodyPr/>
          <a:lstStyle/>
          <a:p>
            <a:r>
              <a:rPr lang="en-US" sz="2800" b="1" u="sng">
                <a:solidFill>
                  <a:schemeClr val="bg2"/>
                </a:solidFill>
              </a:rPr>
              <a:t>Stretching Downward</a:t>
            </a:r>
            <a:endParaRPr lang="en-US" sz="2800" b="1" u="sng">
              <a:solidFill>
                <a:schemeClr val="bg2"/>
              </a:solidFill>
            </a:endParaRPr>
          </a:p>
        </p:txBody>
      </p:sp>
      <p:grpSp>
        <p:nvGrpSpPr>
          <p:cNvPr id="34819" name="Group 3"/>
          <p:cNvGrpSpPr/>
          <p:nvPr/>
        </p:nvGrpSpPr>
        <p:grpSpPr bwMode="auto">
          <a:xfrm>
            <a:off x="152400" y="2057400"/>
            <a:ext cx="6407150" cy="4216400"/>
            <a:chOff x="1297" y="1419"/>
            <a:chExt cx="4036" cy="2656"/>
          </a:xfrm>
        </p:grpSpPr>
        <p:sp>
          <p:nvSpPr>
            <p:cNvPr id="635908" name="Freeform 4"/>
            <p:cNvSpPr/>
            <p:nvPr/>
          </p:nvSpPr>
          <p:spPr bwMode="auto">
            <a:xfrm>
              <a:off x="1488" y="1488"/>
              <a:ext cx="2377" cy="2545"/>
            </a:xfrm>
            <a:custGeom>
              <a:avLst/>
              <a:gdLst/>
              <a:ahLst/>
              <a:cxnLst>
                <a:cxn ang="0">
                  <a:pos x="2376" y="1817"/>
                </a:cxn>
                <a:cxn ang="0">
                  <a:pos x="1697" y="1090"/>
                </a:cxn>
                <a:cxn ang="0">
                  <a:pos x="1697" y="1454"/>
                </a:cxn>
                <a:cxn ang="0">
                  <a:pos x="1018" y="1454"/>
                </a:cxn>
                <a:cxn ang="0">
                  <a:pos x="1018" y="727"/>
                </a:cxn>
                <a:cxn ang="0">
                  <a:pos x="1358" y="727"/>
                </a:cxn>
                <a:cxn ang="0">
                  <a:pos x="679" y="0"/>
                </a:cxn>
                <a:cxn ang="0">
                  <a:pos x="0" y="727"/>
                </a:cxn>
                <a:cxn ang="0">
                  <a:pos x="339" y="727"/>
                </a:cxn>
                <a:cxn ang="0">
                  <a:pos x="339" y="2181"/>
                </a:cxn>
                <a:cxn ang="0">
                  <a:pos x="1697" y="2181"/>
                </a:cxn>
                <a:cxn ang="0">
                  <a:pos x="1697" y="2544"/>
                </a:cxn>
                <a:cxn ang="0">
                  <a:pos x="2376" y="1817"/>
                </a:cxn>
              </a:cxnLst>
              <a:rect l="0" t="0" r="r" b="b"/>
              <a:pathLst>
                <a:path w="2377" h="2545">
                  <a:moveTo>
                    <a:pt x="2376" y="1817"/>
                  </a:moveTo>
                  <a:lnTo>
                    <a:pt x="1697" y="1090"/>
                  </a:lnTo>
                  <a:lnTo>
                    <a:pt x="1697" y="1454"/>
                  </a:lnTo>
                  <a:lnTo>
                    <a:pt x="1018" y="1454"/>
                  </a:lnTo>
                  <a:lnTo>
                    <a:pt x="1018" y="727"/>
                  </a:lnTo>
                  <a:lnTo>
                    <a:pt x="1358" y="727"/>
                  </a:lnTo>
                  <a:lnTo>
                    <a:pt x="679" y="0"/>
                  </a:lnTo>
                  <a:lnTo>
                    <a:pt x="0" y="727"/>
                  </a:lnTo>
                  <a:lnTo>
                    <a:pt x="339" y="727"/>
                  </a:lnTo>
                  <a:lnTo>
                    <a:pt x="339" y="2181"/>
                  </a:lnTo>
                  <a:lnTo>
                    <a:pt x="1697" y="2181"/>
                  </a:lnTo>
                  <a:lnTo>
                    <a:pt x="1697" y="2544"/>
                  </a:lnTo>
                  <a:lnTo>
                    <a:pt x="2376" y="1817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827" name="Rectangle 5"/>
            <p:cNvSpPr>
              <a:spLocks noChangeArrowheads="1"/>
            </p:cNvSpPr>
            <p:nvPr/>
          </p:nvSpPr>
          <p:spPr bwMode="auto">
            <a:xfrm>
              <a:off x="1851" y="1895"/>
              <a:ext cx="658" cy="172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Rectangle 6"/>
            <p:cNvSpPr>
              <a:spLocks noChangeArrowheads="1"/>
            </p:cNvSpPr>
            <p:nvPr/>
          </p:nvSpPr>
          <p:spPr bwMode="auto">
            <a:xfrm>
              <a:off x="1345" y="1441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29" name="Rectangle 7"/>
            <p:cNvSpPr>
              <a:spLocks noChangeArrowheads="1"/>
            </p:cNvSpPr>
            <p:nvPr/>
          </p:nvSpPr>
          <p:spPr bwMode="auto">
            <a:xfrm>
              <a:off x="3731" y="3767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30" name="Rectangle 8"/>
            <p:cNvSpPr>
              <a:spLocks noChangeArrowheads="1"/>
            </p:cNvSpPr>
            <p:nvPr/>
          </p:nvSpPr>
          <p:spPr bwMode="auto">
            <a:xfrm>
              <a:off x="1873" y="3789"/>
              <a:ext cx="474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31" name="Rectangle 9"/>
            <p:cNvSpPr>
              <a:spLocks noChangeArrowheads="1"/>
            </p:cNvSpPr>
            <p:nvPr/>
          </p:nvSpPr>
          <p:spPr bwMode="auto">
            <a:xfrm>
              <a:off x="1297" y="3309"/>
              <a:ext cx="46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4832" name="Rectangle 10"/>
            <p:cNvSpPr>
              <a:spLocks noChangeArrowheads="1"/>
            </p:cNvSpPr>
            <p:nvPr/>
          </p:nvSpPr>
          <p:spPr bwMode="auto">
            <a:xfrm>
              <a:off x="2637" y="2301"/>
              <a:ext cx="1251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New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33" name="Rectangle 11"/>
            <p:cNvSpPr>
              <a:spLocks noChangeArrowheads="1"/>
            </p:cNvSpPr>
            <p:nvPr/>
          </p:nvSpPr>
          <p:spPr bwMode="auto">
            <a:xfrm>
              <a:off x="3827" y="1419"/>
              <a:ext cx="150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Present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4834" name="Rectangle 12"/>
            <p:cNvSpPr>
              <a:spLocks noChangeArrowheads="1"/>
            </p:cNvSpPr>
            <p:nvPr/>
          </p:nvSpPr>
          <p:spPr bwMode="auto">
            <a:xfrm>
              <a:off x="1921" y="1873"/>
              <a:ext cx="53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Price</a:t>
              </a:r>
              <a:endParaRPr 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5" name="Rectangle 13"/>
            <p:cNvSpPr>
              <a:spLocks noChangeArrowheads="1"/>
            </p:cNvSpPr>
            <p:nvPr/>
          </p:nvSpPr>
          <p:spPr bwMode="auto">
            <a:xfrm>
              <a:off x="2877" y="3117"/>
              <a:ext cx="73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Quality</a:t>
              </a:r>
              <a:endParaRPr 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6" name="AutoShape 14"/>
            <p:cNvSpPr>
              <a:spLocks noChangeArrowheads="1"/>
            </p:cNvSpPr>
            <p:nvPr/>
          </p:nvSpPr>
          <p:spPr bwMode="auto">
            <a:xfrm rot="19140000" flipH="1">
              <a:off x="3264" y="1920"/>
              <a:ext cx="672" cy="192"/>
            </a:xfrm>
            <a:prstGeom prst="rightArrow">
              <a:avLst>
                <a:gd name="adj1" fmla="val 50000"/>
                <a:gd name="adj2" fmla="val 87549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5919" name="Rectangle 15"/>
          <p:cNvSpPr>
            <a:spLocks noChangeArrowheads="1"/>
          </p:cNvSpPr>
          <p:nvPr/>
        </p:nvSpPr>
        <p:spPr bwMode="auto">
          <a:xfrm>
            <a:off x="434975" y="819150"/>
            <a:ext cx="8229600" cy="525463"/>
          </a:xfrm>
          <a:prstGeom prst="rect">
            <a:avLst/>
          </a:prstGeom>
          <a:solidFill>
            <a:srgbClr val="00CC99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rPr>
              <a:t>Product Line Decisions</a:t>
            </a: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anose="02010600030101010101" pitchFamily="2" charset="-122"/>
            </a:endParaRPr>
          </a:p>
        </p:txBody>
      </p:sp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5543550" y="4683125"/>
            <a:ext cx="3429000" cy="1739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e.g., DaimlerChrysler: Mercedes C-Class ($40,000) vs. other Mercedes ($130,000)</a:t>
            </a:r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Rolex: Rolex Tudor ($1,750) vs.</a:t>
            </a:r>
            <a:endParaRPr lang="en-US"/>
          </a:p>
          <a:p>
            <a:pPr eaLnBrk="0" hangingPunct="0"/>
            <a:r>
              <a:rPr lang="en-US"/>
              <a:t>Rolex Submariner ($5,000)</a:t>
            </a:r>
            <a:endParaRPr lang="en-US"/>
          </a:p>
        </p:txBody>
      </p:sp>
      <p:grpSp>
        <p:nvGrpSpPr>
          <p:cNvPr id="34822" name="Group 17"/>
          <p:cNvGrpSpPr/>
          <p:nvPr/>
        </p:nvGrpSpPr>
        <p:grpSpPr bwMode="auto">
          <a:xfrm>
            <a:off x="4343400" y="2093913"/>
            <a:ext cx="4511675" cy="2708275"/>
            <a:chOff x="2736" y="1319"/>
            <a:chExt cx="2842" cy="1706"/>
          </a:xfrm>
        </p:grpSpPr>
        <p:sp>
          <p:nvSpPr>
            <p:cNvPr id="34823" name="Text Box 18"/>
            <p:cNvSpPr txBox="1">
              <a:spLocks noChangeArrowheads="1"/>
            </p:cNvSpPr>
            <p:nvPr/>
          </p:nvSpPr>
          <p:spPr bwMode="auto">
            <a:xfrm>
              <a:off x="4118" y="1319"/>
              <a:ext cx="77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(high-end)</a:t>
              </a:r>
              <a:endParaRPr lang="en-US"/>
            </a:p>
          </p:txBody>
        </p:sp>
        <p:sp>
          <p:nvSpPr>
            <p:cNvPr id="34824" name="Text Box 19"/>
            <p:cNvSpPr txBox="1">
              <a:spLocks noChangeArrowheads="1"/>
            </p:cNvSpPr>
            <p:nvPr/>
          </p:nvSpPr>
          <p:spPr bwMode="auto">
            <a:xfrm>
              <a:off x="2736" y="2208"/>
              <a:ext cx="716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(low-end)</a:t>
              </a:r>
              <a:endParaRPr lang="en-US"/>
            </a:p>
          </p:txBody>
        </p:sp>
        <p:sp>
          <p:nvSpPr>
            <p:cNvPr id="34825" name="Text Box 20"/>
            <p:cNvSpPr txBox="1">
              <a:spLocks noChangeArrowheads="1"/>
            </p:cNvSpPr>
            <p:nvPr/>
          </p:nvSpPr>
          <p:spPr bwMode="auto">
            <a:xfrm>
              <a:off x="3600" y="2448"/>
              <a:ext cx="1978" cy="5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Facing a slow-growth and/or high competition</a:t>
              </a:r>
              <a:endParaRPr lang="en-US"/>
            </a:p>
            <a:p>
              <a:pPr eaLnBrk="0" hangingPunct="0"/>
              <a:r>
                <a:rPr lang="en-US"/>
                <a:t>on its high-end positioning</a:t>
              </a:r>
              <a:endParaRPr lang="en-US"/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349375"/>
            <a:ext cx="3810000" cy="762000"/>
          </a:xfrm>
        </p:spPr>
        <p:txBody>
          <a:bodyPr/>
          <a:lstStyle/>
          <a:p>
            <a:r>
              <a:rPr lang="en-US" sz="2800" b="1" u="sng">
                <a:solidFill>
                  <a:schemeClr val="bg2"/>
                </a:solidFill>
              </a:rPr>
              <a:t>Stretching Upward</a:t>
            </a:r>
            <a:endParaRPr lang="en-US" sz="2800" b="1" u="sng">
              <a:solidFill>
                <a:schemeClr val="bg2"/>
              </a:solidFill>
            </a:endParaRPr>
          </a:p>
        </p:txBody>
      </p:sp>
      <p:grpSp>
        <p:nvGrpSpPr>
          <p:cNvPr id="35843" name="Group 3"/>
          <p:cNvGrpSpPr/>
          <p:nvPr/>
        </p:nvGrpSpPr>
        <p:grpSpPr bwMode="auto">
          <a:xfrm>
            <a:off x="228600" y="1952625"/>
            <a:ext cx="6002338" cy="4216400"/>
            <a:chOff x="1060" y="1230"/>
            <a:chExt cx="3781" cy="2656"/>
          </a:xfrm>
        </p:grpSpPr>
        <p:grpSp>
          <p:nvGrpSpPr>
            <p:cNvPr id="35849" name="Group 4"/>
            <p:cNvGrpSpPr/>
            <p:nvPr/>
          </p:nvGrpSpPr>
          <p:grpSpPr bwMode="auto">
            <a:xfrm>
              <a:off x="1251" y="1299"/>
              <a:ext cx="2377" cy="2545"/>
              <a:chOff x="1488" y="1488"/>
              <a:chExt cx="2377" cy="2545"/>
            </a:xfrm>
          </p:grpSpPr>
          <p:sp>
            <p:nvSpPr>
              <p:cNvPr id="637957" name="Freeform 5"/>
              <p:cNvSpPr/>
              <p:nvPr/>
            </p:nvSpPr>
            <p:spPr bwMode="auto">
              <a:xfrm>
                <a:off x="1488" y="1488"/>
                <a:ext cx="2377" cy="2545"/>
              </a:xfrm>
              <a:custGeom>
                <a:avLst/>
                <a:gdLst/>
                <a:ahLst/>
                <a:cxnLst>
                  <a:cxn ang="0">
                    <a:pos x="2376" y="1817"/>
                  </a:cxn>
                  <a:cxn ang="0">
                    <a:pos x="1697" y="1090"/>
                  </a:cxn>
                  <a:cxn ang="0">
                    <a:pos x="1697" y="1454"/>
                  </a:cxn>
                  <a:cxn ang="0">
                    <a:pos x="1018" y="1454"/>
                  </a:cxn>
                  <a:cxn ang="0">
                    <a:pos x="1018" y="727"/>
                  </a:cxn>
                  <a:cxn ang="0">
                    <a:pos x="1358" y="727"/>
                  </a:cxn>
                  <a:cxn ang="0">
                    <a:pos x="679" y="0"/>
                  </a:cxn>
                  <a:cxn ang="0">
                    <a:pos x="0" y="727"/>
                  </a:cxn>
                  <a:cxn ang="0">
                    <a:pos x="339" y="727"/>
                  </a:cxn>
                  <a:cxn ang="0">
                    <a:pos x="339" y="2181"/>
                  </a:cxn>
                  <a:cxn ang="0">
                    <a:pos x="1697" y="2181"/>
                  </a:cxn>
                  <a:cxn ang="0">
                    <a:pos x="1697" y="2544"/>
                  </a:cxn>
                  <a:cxn ang="0">
                    <a:pos x="2376" y="1817"/>
                  </a:cxn>
                </a:cxnLst>
                <a:rect l="0" t="0" r="r" b="b"/>
                <a:pathLst>
                  <a:path w="2377" h="2545">
                    <a:moveTo>
                      <a:pt x="2376" y="1817"/>
                    </a:moveTo>
                    <a:lnTo>
                      <a:pt x="1697" y="1090"/>
                    </a:lnTo>
                    <a:lnTo>
                      <a:pt x="1697" y="1454"/>
                    </a:lnTo>
                    <a:lnTo>
                      <a:pt x="1018" y="1454"/>
                    </a:lnTo>
                    <a:lnTo>
                      <a:pt x="1018" y="727"/>
                    </a:lnTo>
                    <a:lnTo>
                      <a:pt x="1358" y="727"/>
                    </a:lnTo>
                    <a:lnTo>
                      <a:pt x="679" y="0"/>
                    </a:lnTo>
                    <a:lnTo>
                      <a:pt x="0" y="727"/>
                    </a:lnTo>
                    <a:lnTo>
                      <a:pt x="339" y="727"/>
                    </a:lnTo>
                    <a:lnTo>
                      <a:pt x="339" y="2181"/>
                    </a:lnTo>
                    <a:lnTo>
                      <a:pt x="1697" y="2181"/>
                    </a:lnTo>
                    <a:lnTo>
                      <a:pt x="1697" y="2544"/>
                    </a:lnTo>
                    <a:lnTo>
                      <a:pt x="2376" y="1817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860" name="Rectangle 6"/>
              <p:cNvSpPr>
                <a:spLocks noChangeArrowheads="1"/>
              </p:cNvSpPr>
              <p:nvPr/>
            </p:nvSpPr>
            <p:spPr bwMode="auto">
              <a:xfrm>
                <a:off x="1851" y="1895"/>
                <a:ext cx="658" cy="172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1108" y="125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1" name="Rectangle 8"/>
            <p:cNvSpPr>
              <a:spLocks noChangeArrowheads="1"/>
            </p:cNvSpPr>
            <p:nvPr/>
          </p:nvSpPr>
          <p:spPr bwMode="auto">
            <a:xfrm>
              <a:off x="3494" y="3578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2" name="Rectangle 9"/>
            <p:cNvSpPr>
              <a:spLocks noChangeArrowheads="1"/>
            </p:cNvSpPr>
            <p:nvPr/>
          </p:nvSpPr>
          <p:spPr bwMode="auto">
            <a:xfrm>
              <a:off x="1636" y="3600"/>
              <a:ext cx="474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3" name="Rectangle 10"/>
            <p:cNvSpPr>
              <a:spLocks noChangeArrowheads="1"/>
            </p:cNvSpPr>
            <p:nvPr/>
          </p:nvSpPr>
          <p:spPr bwMode="auto">
            <a:xfrm>
              <a:off x="1060" y="3120"/>
              <a:ext cx="46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4" name="Rectangle 11"/>
            <p:cNvSpPr>
              <a:spLocks noChangeArrowheads="1"/>
            </p:cNvSpPr>
            <p:nvPr/>
          </p:nvSpPr>
          <p:spPr bwMode="auto">
            <a:xfrm>
              <a:off x="2400" y="2112"/>
              <a:ext cx="150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Present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5855" name="Rectangle 12"/>
            <p:cNvSpPr>
              <a:spLocks noChangeArrowheads="1"/>
            </p:cNvSpPr>
            <p:nvPr/>
          </p:nvSpPr>
          <p:spPr bwMode="auto">
            <a:xfrm>
              <a:off x="3590" y="1230"/>
              <a:ext cx="1251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New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5856" name="Rectangle 13"/>
            <p:cNvSpPr>
              <a:spLocks noChangeArrowheads="1"/>
            </p:cNvSpPr>
            <p:nvPr/>
          </p:nvSpPr>
          <p:spPr bwMode="auto">
            <a:xfrm>
              <a:off x="1684" y="1684"/>
              <a:ext cx="53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Price</a:t>
              </a:r>
              <a:endParaRPr 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7" name="Rectangle 14"/>
            <p:cNvSpPr>
              <a:spLocks noChangeArrowheads="1"/>
            </p:cNvSpPr>
            <p:nvPr/>
          </p:nvSpPr>
          <p:spPr bwMode="auto">
            <a:xfrm>
              <a:off x="2640" y="2928"/>
              <a:ext cx="73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Quality</a:t>
              </a:r>
              <a:endParaRPr lang="en-US" sz="24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58" name="AutoShape 15"/>
            <p:cNvSpPr>
              <a:spLocks noChangeArrowheads="1"/>
            </p:cNvSpPr>
            <p:nvPr/>
          </p:nvSpPr>
          <p:spPr bwMode="auto">
            <a:xfrm rot="7980000" flipH="1">
              <a:off x="3027" y="1731"/>
              <a:ext cx="672" cy="192"/>
            </a:xfrm>
            <a:prstGeom prst="rightArrow">
              <a:avLst>
                <a:gd name="adj1" fmla="val 50000"/>
                <a:gd name="adj2" fmla="val 87549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37968" name="Rectangle 16"/>
          <p:cNvSpPr>
            <a:spLocks noChangeArrowheads="1"/>
          </p:cNvSpPr>
          <p:nvPr/>
        </p:nvSpPr>
        <p:spPr bwMode="auto">
          <a:xfrm>
            <a:off x="434975" y="830263"/>
            <a:ext cx="8194675" cy="469900"/>
          </a:xfrm>
          <a:prstGeom prst="rect">
            <a:avLst/>
          </a:prstGeom>
          <a:solidFill>
            <a:srgbClr val="00CC99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rPr>
              <a:t>Product Line Decisions</a:t>
            </a: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anose="02010600030101010101" pitchFamily="2" charset="-122"/>
            </a:endParaRPr>
          </a:p>
        </p:txBody>
      </p:sp>
      <p:sp>
        <p:nvSpPr>
          <p:cNvPr id="35845" name="Text Box 17"/>
          <p:cNvSpPr txBox="1">
            <a:spLocks noChangeArrowheads="1"/>
          </p:cNvSpPr>
          <p:nvPr/>
        </p:nvSpPr>
        <p:spPr bwMode="auto">
          <a:xfrm>
            <a:off x="6248400" y="1981200"/>
            <a:ext cx="1225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(high-end)</a:t>
            </a:r>
            <a:endParaRPr lang="en-US"/>
          </a:p>
        </p:txBody>
      </p:sp>
      <p:sp>
        <p:nvSpPr>
          <p:cNvPr id="35846" name="Text Box 18"/>
          <p:cNvSpPr txBox="1">
            <a:spLocks noChangeArrowheads="1"/>
          </p:cNvSpPr>
          <p:nvPr/>
        </p:nvSpPr>
        <p:spPr bwMode="auto">
          <a:xfrm>
            <a:off x="4724400" y="3429000"/>
            <a:ext cx="11366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(low-end)</a:t>
            </a:r>
            <a:endParaRPr lang="en-US"/>
          </a:p>
        </p:txBody>
      </p:sp>
      <p:sp>
        <p:nvSpPr>
          <p:cNvPr id="35847" name="Text Box 19"/>
          <p:cNvSpPr txBox="1">
            <a:spLocks noChangeArrowheads="1"/>
          </p:cNvSpPr>
          <p:nvPr/>
        </p:nvSpPr>
        <p:spPr bwMode="auto">
          <a:xfrm>
            <a:off x="5554663" y="5500688"/>
            <a:ext cx="34290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e.g., Toyota – Lexus; Nissan – Infiniti, Honda - Acura</a:t>
            </a:r>
            <a:endParaRPr lang="en-US"/>
          </a:p>
          <a:p>
            <a:pPr eaLnBrk="0" hangingPunct="0"/>
            <a:endParaRPr lang="en-US"/>
          </a:p>
        </p:txBody>
      </p:sp>
      <p:sp>
        <p:nvSpPr>
          <p:cNvPr id="35848" name="Text Box 20"/>
          <p:cNvSpPr txBox="1">
            <a:spLocks noChangeArrowheads="1"/>
          </p:cNvSpPr>
          <p:nvPr/>
        </p:nvSpPr>
        <p:spPr bwMode="auto">
          <a:xfrm>
            <a:off x="5334000" y="4114800"/>
            <a:ext cx="352107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To add prestige to their current product or be attracted by a faster growth rate or higher margins利润率 at the higher end</a:t>
            </a:r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</a:t>
            </a:r>
            <a:endParaRPr lang="en-US" dirty="0"/>
          </a:p>
          <a:p>
            <a:pPr lvl="1"/>
            <a:r>
              <a:rPr lang="en-US" dirty="0"/>
              <a:t>Open-book, 1.5 hours exam during </a:t>
            </a:r>
            <a:r>
              <a:rPr lang="en-US"/>
              <a:t>class time on </a:t>
            </a:r>
            <a:r>
              <a:rPr lang="en-US" dirty="0"/>
              <a:t>Feb 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/>
              <a:t>On Moodle</a:t>
            </a:r>
            <a:endParaRPr lang="en-US" dirty="0"/>
          </a:p>
          <a:p>
            <a:pPr lvl="1"/>
            <a:r>
              <a:rPr lang="en-US" dirty="0"/>
              <a:t>45 Multiple choice questions</a:t>
            </a:r>
            <a:endParaRPr lang="en-US" dirty="0"/>
          </a:p>
          <a:p>
            <a:pPr lvl="1"/>
            <a:r>
              <a:rPr lang="en-US" dirty="0"/>
              <a:t>Includes lectures 1,2,3,4,5 and 6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1473200"/>
            <a:ext cx="4870450" cy="571500"/>
          </a:xfrm>
        </p:spPr>
        <p:txBody>
          <a:bodyPr/>
          <a:lstStyle/>
          <a:p>
            <a:r>
              <a:rPr lang="en-US" sz="2800" b="1" u="sng">
                <a:solidFill>
                  <a:schemeClr val="bg2"/>
                </a:solidFill>
              </a:rPr>
              <a:t>Stretching Both Ways</a:t>
            </a:r>
            <a:endParaRPr lang="en-US" sz="2800" b="1" u="sng">
              <a:solidFill>
                <a:schemeClr val="bg2"/>
              </a:solidFill>
            </a:endParaRPr>
          </a:p>
        </p:txBody>
      </p:sp>
      <p:grpSp>
        <p:nvGrpSpPr>
          <p:cNvPr id="36867" name="Group 3"/>
          <p:cNvGrpSpPr/>
          <p:nvPr/>
        </p:nvGrpSpPr>
        <p:grpSpPr bwMode="auto">
          <a:xfrm>
            <a:off x="0" y="1905000"/>
            <a:ext cx="6338888" cy="4333875"/>
            <a:chOff x="964" y="1200"/>
            <a:chExt cx="3993" cy="2730"/>
          </a:xfrm>
        </p:grpSpPr>
        <p:grpSp>
          <p:nvGrpSpPr>
            <p:cNvPr id="36872" name="Group 4"/>
            <p:cNvGrpSpPr/>
            <p:nvPr/>
          </p:nvGrpSpPr>
          <p:grpSpPr bwMode="auto">
            <a:xfrm>
              <a:off x="1155" y="1343"/>
              <a:ext cx="2377" cy="2545"/>
              <a:chOff x="960" y="1536"/>
              <a:chExt cx="2377" cy="2545"/>
            </a:xfrm>
          </p:grpSpPr>
          <p:sp>
            <p:nvSpPr>
              <p:cNvPr id="640005" name="Freeform 5"/>
              <p:cNvSpPr/>
              <p:nvPr/>
            </p:nvSpPr>
            <p:spPr bwMode="auto">
              <a:xfrm>
                <a:off x="960" y="1536"/>
                <a:ext cx="2377" cy="2545"/>
              </a:xfrm>
              <a:custGeom>
                <a:avLst/>
                <a:gdLst/>
                <a:ahLst/>
                <a:cxnLst>
                  <a:cxn ang="0">
                    <a:pos x="2376" y="1817"/>
                  </a:cxn>
                  <a:cxn ang="0">
                    <a:pos x="1697" y="1090"/>
                  </a:cxn>
                  <a:cxn ang="0">
                    <a:pos x="1697" y="1454"/>
                  </a:cxn>
                  <a:cxn ang="0">
                    <a:pos x="1018" y="1454"/>
                  </a:cxn>
                  <a:cxn ang="0">
                    <a:pos x="1018" y="727"/>
                  </a:cxn>
                  <a:cxn ang="0">
                    <a:pos x="1358" y="727"/>
                  </a:cxn>
                  <a:cxn ang="0">
                    <a:pos x="679" y="0"/>
                  </a:cxn>
                  <a:cxn ang="0">
                    <a:pos x="0" y="727"/>
                  </a:cxn>
                  <a:cxn ang="0">
                    <a:pos x="339" y="727"/>
                  </a:cxn>
                  <a:cxn ang="0">
                    <a:pos x="339" y="2181"/>
                  </a:cxn>
                  <a:cxn ang="0">
                    <a:pos x="1697" y="2181"/>
                  </a:cxn>
                  <a:cxn ang="0">
                    <a:pos x="1697" y="2544"/>
                  </a:cxn>
                  <a:cxn ang="0">
                    <a:pos x="2376" y="1817"/>
                  </a:cxn>
                </a:cxnLst>
                <a:rect l="0" t="0" r="r" b="b"/>
                <a:pathLst>
                  <a:path w="2377" h="2545">
                    <a:moveTo>
                      <a:pt x="2376" y="1817"/>
                    </a:moveTo>
                    <a:lnTo>
                      <a:pt x="1697" y="1090"/>
                    </a:lnTo>
                    <a:lnTo>
                      <a:pt x="1697" y="1454"/>
                    </a:lnTo>
                    <a:lnTo>
                      <a:pt x="1018" y="1454"/>
                    </a:lnTo>
                    <a:lnTo>
                      <a:pt x="1018" y="727"/>
                    </a:lnTo>
                    <a:lnTo>
                      <a:pt x="1358" y="727"/>
                    </a:lnTo>
                    <a:lnTo>
                      <a:pt x="679" y="0"/>
                    </a:lnTo>
                    <a:lnTo>
                      <a:pt x="0" y="727"/>
                    </a:lnTo>
                    <a:lnTo>
                      <a:pt x="339" y="727"/>
                    </a:lnTo>
                    <a:lnTo>
                      <a:pt x="339" y="2181"/>
                    </a:lnTo>
                    <a:lnTo>
                      <a:pt x="1697" y="2181"/>
                    </a:lnTo>
                    <a:lnTo>
                      <a:pt x="1697" y="2544"/>
                    </a:lnTo>
                    <a:lnTo>
                      <a:pt x="2376" y="1817"/>
                    </a:lnTo>
                  </a:path>
                </a:pathLst>
              </a:custGeom>
              <a:solidFill>
                <a:srgbClr val="0000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885" name="Rectangle 6"/>
              <p:cNvSpPr>
                <a:spLocks noChangeArrowheads="1"/>
              </p:cNvSpPr>
              <p:nvPr/>
            </p:nvSpPr>
            <p:spPr bwMode="auto">
              <a:xfrm>
                <a:off x="1323" y="1943"/>
                <a:ext cx="658" cy="172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73" name="Rectangle 7"/>
            <p:cNvSpPr>
              <a:spLocks noChangeArrowheads="1"/>
            </p:cNvSpPr>
            <p:nvPr/>
          </p:nvSpPr>
          <p:spPr bwMode="auto">
            <a:xfrm>
              <a:off x="1012" y="1296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4" name="Rectangle 8"/>
            <p:cNvSpPr>
              <a:spLocks noChangeArrowheads="1"/>
            </p:cNvSpPr>
            <p:nvPr/>
          </p:nvSpPr>
          <p:spPr bwMode="auto">
            <a:xfrm>
              <a:off x="3398" y="3622"/>
              <a:ext cx="498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High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5" name="Rectangle 9"/>
            <p:cNvSpPr>
              <a:spLocks noChangeArrowheads="1"/>
            </p:cNvSpPr>
            <p:nvPr/>
          </p:nvSpPr>
          <p:spPr bwMode="auto">
            <a:xfrm>
              <a:off x="1540" y="3644"/>
              <a:ext cx="474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6" name="Rectangle 10"/>
            <p:cNvSpPr>
              <a:spLocks noChangeArrowheads="1"/>
            </p:cNvSpPr>
            <p:nvPr/>
          </p:nvSpPr>
          <p:spPr bwMode="auto">
            <a:xfrm>
              <a:off x="964" y="3164"/>
              <a:ext cx="46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>
                  <a:latin typeface="Times New Roman" panose="02020603050405020304" pitchFamily="18" charset="0"/>
                </a:rPr>
                <a:t>Low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877" name="Rectangle 11"/>
            <p:cNvSpPr>
              <a:spLocks noChangeArrowheads="1"/>
            </p:cNvSpPr>
            <p:nvPr/>
          </p:nvSpPr>
          <p:spPr bwMode="auto">
            <a:xfrm>
              <a:off x="2308" y="2156"/>
              <a:ext cx="1251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New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78" name="Rectangle 12"/>
            <p:cNvSpPr>
              <a:spLocks noChangeArrowheads="1"/>
            </p:cNvSpPr>
            <p:nvPr/>
          </p:nvSpPr>
          <p:spPr bwMode="auto">
            <a:xfrm>
              <a:off x="3360" y="1728"/>
              <a:ext cx="1506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Present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79" name="Rectangle 13"/>
            <p:cNvSpPr>
              <a:spLocks noChangeArrowheads="1"/>
            </p:cNvSpPr>
            <p:nvPr/>
          </p:nvSpPr>
          <p:spPr bwMode="auto">
            <a:xfrm>
              <a:off x="1588" y="1728"/>
              <a:ext cx="539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0" name="Rectangle 14"/>
            <p:cNvSpPr>
              <a:spLocks noChangeArrowheads="1"/>
            </p:cNvSpPr>
            <p:nvPr/>
          </p:nvSpPr>
          <p:spPr bwMode="auto">
            <a:xfrm>
              <a:off x="2548" y="2972"/>
              <a:ext cx="732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Quality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1" name="Rectangle 15"/>
            <p:cNvSpPr>
              <a:spLocks noChangeArrowheads="1"/>
            </p:cNvSpPr>
            <p:nvPr/>
          </p:nvSpPr>
          <p:spPr bwMode="auto">
            <a:xfrm>
              <a:off x="3696" y="1200"/>
              <a:ext cx="1261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anose="02020603050405020304" pitchFamily="18" charset="0"/>
                </a:rPr>
                <a:t>New Products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6882" name="AutoShape 16"/>
            <p:cNvSpPr>
              <a:spLocks noChangeArrowheads="1"/>
            </p:cNvSpPr>
            <p:nvPr/>
          </p:nvSpPr>
          <p:spPr bwMode="auto">
            <a:xfrm rot="18660000" flipH="1">
              <a:off x="3075" y="1871"/>
              <a:ext cx="288" cy="288"/>
            </a:xfrm>
            <a:prstGeom prst="rightArrow">
              <a:avLst>
                <a:gd name="adj1" fmla="val 50000"/>
                <a:gd name="adj2" fmla="val 25014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AutoShape 17"/>
            <p:cNvSpPr>
              <a:spLocks noChangeArrowheads="1"/>
            </p:cNvSpPr>
            <p:nvPr/>
          </p:nvSpPr>
          <p:spPr bwMode="auto">
            <a:xfrm rot="7740000" flipH="1">
              <a:off x="3819" y="1511"/>
              <a:ext cx="288" cy="240"/>
            </a:xfrm>
            <a:prstGeom prst="rightArrow">
              <a:avLst>
                <a:gd name="adj1" fmla="val 50000"/>
                <a:gd name="adj2" fmla="val 3001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68" name="Text Box 18"/>
          <p:cNvSpPr txBox="1">
            <a:spLocks noChangeArrowheads="1"/>
          </p:cNvSpPr>
          <p:nvPr/>
        </p:nvSpPr>
        <p:spPr bwMode="auto">
          <a:xfrm>
            <a:off x="6324600" y="1981200"/>
            <a:ext cx="12255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(high-end)</a:t>
            </a:r>
            <a:endParaRPr lang="en-US"/>
          </a:p>
        </p:txBody>
      </p:sp>
      <p:sp>
        <p:nvSpPr>
          <p:cNvPr id="36869" name="Text Box 19"/>
          <p:cNvSpPr txBox="1">
            <a:spLocks noChangeArrowheads="1"/>
          </p:cNvSpPr>
          <p:nvPr/>
        </p:nvSpPr>
        <p:spPr bwMode="auto">
          <a:xfrm>
            <a:off x="4114800" y="3505200"/>
            <a:ext cx="11366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(low-end)</a:t>
            </a:r>
            <a:endParaRPr lang="en-US"/>
          </a:p>
        </p:txBody>
      </p:sp>
      <p:sp>
        <p:nvSpPr>
          <p:cNvPr id="36870" name="Text Box 20"/>
          <p:cNvSpPr txBox="1">
            <a:spLocks noChangeArrowheads="1"/>
          </p:cNvSpPr>
          <p:nvPr/>
        </p:nvSpPr>
        <p:spPr bwMode="auto">
          <a:xfrm>
            <a:off x="5338763" y="4660900"/>
            <a:ext cx="34290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e.g., Marriott: Renaissance Hotels (higher) and TownePlace Suites (lower)</a:t>
            </a:r>
            <a:endParaRPr lang="en-US"/>
          </a:p>
        </p:txBody>
      </p:sp>
      <p:sp>
        <p:nvSpPr>
          <p:cNvPr id="640021" name="Rectangle 21"/>
          <p:cNvSpPr>
            <a:spLocks noChangeArrowheads="1"/>
          </p:cNvSpPr>
          <p:nvPr/>
        </p:nvSpPr>
        <p:spPr bwMode="auto">
          <a:xfrm>
            <a:off x="446088" y="896938"/>
            <a:ext cx="8207375" cy="468312"/>
          </a:xfrm>
          <a:prstGeom prst="rect">
            <a:avLst/>
          </a:prstGeom>
          <a:solidFill>
            <a:srgbClr val="00CC99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4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rPr>
              <a:t>Product Line Decisions</a:t>
            </a:r>
            <a:endParaRPr lang="en-US" sz="2400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Product and Service Decisions</a:t>
            </a:r>
            <a:br>
              <a:rPr lang="en-US"/>
            </a:br>
            <a:r>
              <a:rPr lang="en-US" sz="3600">
                <a:solidFill>
                  <a:srgbClr val="C00000"/>
                </a:solidFill>
              </a:rPr>
              <a:t>Product Mix Decisions</a:t>
            </a:r>
            <a:endParaRPr lang="en-US"/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Mix</a:t>
            </a:r>
            <a:endParaRPr lang="en-US" dirty="0"/>
          </a:p>
          <a:p>
            <a:pPr lvl="1"/>
            <a:r>
              <a:rPr lang="en-US" dirty="0"/>
              <a:t>Also known as product portfolio</a:t>
            </a:r>
            <a:endParaRPr lang="en-US" dirty="0"/>
          </a:p>
          <a:p>
            <a:pPr lvl="1"/>
            <a:r>
              <a:rPr lang="en-US" dirty="0"/>
              <a:t>Consists of all the product lines and items that a particular seller offers for sale</a:t>
            </a:r>
            <a:endParaRPr lang="en-US" dirty="0"/>
          </a:p>
          <a:p>
            <a:pPr lvl="2"/>
            <a:r>
              <a:rPr lang="en-US" dirty="0"/>
              <a:t>Width: # of product lines</a:t>
            </a:r>
            <a:endParaRPr lang="en-US" dirty="0"/>
          </a:p>
          <a:p>
            <a:pPr lvl="2"/>
            <a:r>
              <a:rPr lang="en-US" dirty="0"/>
              <a:t>Length: # of products in lines</a:t>
            </a:r>
            <a:endParaRPr lang="en-US" dirty="0"/>
          </a:p>
          <a:p>
            <a:pPr lvl="2"/>
            <a:r>
              <a:rPr lang="en-US" dirty="0"/>
              <a:t>Depth: # of versions of each product carried</a:t>
            </a:r>
            <a:endParaRPr lang="en-US" dirty="0"/>
          </a:p>
          <a:p>
            <a:pPr lvl="2"/>
            <a:r>
              <a:rPr lang="en-US" dirty="0"/>
              <a:t>Consistency: how closely related the product lines are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6251575"/>
            <a:ext cx="9144000" cy="606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344488" y="1198563"/>
            <a:ext cx="8359775" cy="5419725"/>
            <a:chOff x="198" y="256"/>
            <a:chExt cx="5266" cy="3414"/>
          </a:xfrm>
        </p:grpSpPr>
        <p:sp>
          <p:nvSpPr>
            <p:cNvPr id="39000" name="Rectangle 4"/>
            <p:cNvSpPr>
              <a:spLocks noChangeArrowheads="1"/>
            </p:cNvSpPr>
            <p:nvPr/>
          </p:nvSpPr>
          <p:spPr bwMode="auto">
            <a:xfrm>
              <a:off x="198" y="748"/>
              <a:ext cx="5266" cy="292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1" name="Text Box 5"/>
            <p:cNvSpPr txBox="1">
              <a:spLocks noChangeArrowheads="1"/>
            </p:cNvSpPr>
            <p:nvPr/>
          </p:nvSpPr>
          <p:spPr bwMode="auto">
            <a:xfrm>
              <a:off x="2027" y="256"/>
              <a:ext cx="2266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 b="1">
                  <a:latin typeface="Verdana" panose="020B0604030504040204" pitchFamily="34" charset="0"/>
                </a:rPr>
                <a:t>Entire Product Assortment</a:t>
              </a:r>
              <a:endParaRPr lang="en-CA" b="1">
                <a:latin typeface="Verdana" panose="020B0604030504040204" pitchFamily="34" charset="0"/>
              </a:endParaRPr>
            </a:p>
          </p:txBody>
        </p:sp>
        <p:cxnSp>
          <p:nvCxnSpPr>
            <p:cNvPr id="39002" name="AutoShape 6"/>
            <p:cNvCxnSpPr>
              <a:cxnSpLocks noChangeShapeType="1"/>
              <a:stCxn id="39000" idx="0"/>
              <a:endCxn id="39001" idx="2"/>
            </p:cNvCxnSpPr>
            <p:nvPr/>
          </p:nvCxnSpPr>
          <p:spPr bwMode="auto">
            <a:xfrm flipV="1">
              <a:off x="2831" y="487"/>
              <a:ext cx="2" cy="26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</p:grpSp>
      <p:sp>
        <p:nvSpPr>
          <p:cNvPr id="38916" name="Rectangle 7"/>
          <p:cNvSpPr>
            <a:spLocks noGrp="1" noChangeArrowheads="1"/>
          </p:cNvSpPr>
          <p:nvPr>
            <p:ph type="title"/>
          </p:nvPr>
        </p:nvSpPr>
        <p:spPr>
          <a:xfrm>
            <a:off x="346075" y="603250"/>
            <a:ext cx="8512175" cy="474663"/>
          </a:xfrm>
        </p:spPr>
        <p:txBody>
          <a:bodyPr/>
          <a:lstStyle/>
          <a:p>
            <a:r>
              <a:rPr lang="en-CA" sz="3600"/>
              <a:t>Graphically…</a:t>
            </a:r>
            <a:endParaRPr lang="en-CA" sz="3600"/>
          </a:p>
        </p:txBody>
      </p:sp>
      <p:sp>
        <p:nvSpPr>
          <p:cNvPr id="642056" name="Line 8"/>
          <p:cNvSpPr>
            <a:spLocks noChangeShapeType="1"/>
          </p:cNvSpPr>
          <p:nvPr/>
        </p:nvSpPr>
        <p:spPr bwMode="auto">
          <a:xfrm>
            <a:off x="2198688" y="3068638"/>
            <a:ext cx="49895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3197225" y="2116138"/>
            <a:ext cx="1327150" cy="3502025"/>
            <a:chOff x="1995" y="834"/>
            <a:chExt cx="836" cy="2206"/>
          </a:xfrm>
        </p:grpSpPr>
        <p:sp>
          <p:nvSpPr>
            <p:cNvPr id="38989" name="Line 10"/>
            <p:cNvSpPr>
              <a:spLocks noChangeShapeType="1"/>
            </p:cNvSpPr>
            <p:nvPr/>
          </p:nvSpPr>
          <p:spPr bwMode="auto">
            <a:xfrm flipH="1">
              <a:off x="2413" y="1220"/>
              <a:ext cx="0" cy="1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Text Box 11"/>
            <p:cNvSpPr txBox="1">
              <a:spLocks noChangeArrowheads="1"/>
            </p:cNvSpPr>
            <p:nvPr/>
          </p:nvSpPr>
          <p:spPr bwMode="auto">
            <a:xfrm>
              <a:off x="1995" y="834"/>
              <a:ext cx="836" cy="40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/>
                <a:t>Product</a:t>
              </a:r>
              <a:endParaRPr lang="en-CA"/>
            </a:p>
            <a:p>
              <a:pPr algn="ctr"/>
              <a:r>
                <a:rPr lang="en-CA"/>
                <a:t>Category B</a:t>
              </a:r>
              <a:endParaRPr lang="en-CA"/>
            </a:p>
          </p:txBody>
        </p:sp>
        <p:sp>
          <p:nvSpPr>
            <p:cNvPr id="38991" name="Oval 12"/>
            <p:cNvSpPr>
              <a:spLocks noChangeArrowheads="1"/>
            </p:cNvSpPr>
            <p:nvPr/>
          </p:nvSpPr>
          <p:spPr bwMode="auto">
            <a:xfrm>
              <a:off x="2282" y="218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92" name="AutoShape 13"/>
            <p:cNvCxnSpPr>
              <a:cxnSpLocks noChangeShapeType="1"/>
            </p:cNvCxnSpPr>
            <p:nvPr/>
          </p:nvCxnSpPr>
          <p:spPr bwMode="auto">
            <a:xfrm>
              <a:off x="2537" y="1811"/>
              <a:ext cx="270" cy="1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93" name="AutoShape 14"/>
            <p:cNvCxnSpPr>
              <a:cxnSpLocks noChangeShapeType="1"/>
            </p:cNvCxnSpPr>
            <p:nvPr/>
          </p:nvCxnSpPr>
          <p:spPr bwMode="auto">
            <a:xfrm>
              <a:off x="2537" y="1811"/>
              <a:ext cx="270" cy="142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94" name="AutoShape 15"/>
            <p:cNvCxnSpPr>
              <a:cxnSpLocks noChangeShapeType="1"/>
            </p:cNvCxnSpPr>
            <p:nvPr/>
          </p:nvCxnSpPr>
          <p:spPr bwMode="auto">
            <a:xfrm>
              <a:off x="2537" y="1811"/>
              <a:ext cx="270" cy="28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95" name="AutoShape 16"/>
            <p:cNvCxnSpPr>
              <a:cxnSpLocks noChangeShapeType="1"/>
            </p:cNvCxnSpPr>
            <p:nvPr/>
          </p:nvCxnSpPr>
          <p:spPr bwMode="auto">
            <a:xfrm>
              <a:off x="2546" y="2757"/>
              <a:ext cx="270" cy="1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96" name="AutoShape 17"/>
            <p:cNvCxnSpPr>
              <a:cxnSpLocks noChangeShapeType="1"/>
            </p:cNvCxnSpPr>
            <p:nvPr/>
          </p:nvCxnSpPr>
          <p:spPr bwMode="auto">
            <a:xfrm>
              <a:off x="2546" y="2757"/>
              <a:ext cx="270" cy="142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97" name="AutoShape 18"/>
            <p:cNvCxnSpPr>
              <a:cxnSpLocks noChangeShapeType="1"/>
            </p:cNvCxnSpPr>
            <p:nvPr/>
          </p:nvCxnSpPr>
          <p:spPr bwMode="auto">
            <a:xfrm>
              <a:off x="2546" y="2757"/>
              <a:ext cx="270" cy="283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38998" name="Oval 19"/>
            <p:cNvSpPr>
              <a:spLocks noChangeArrowheads="1"/>
            </p:cNvSpPr>
            <p:nvPr/>
          </p:nvSpPr>
          <p:spPr bwMode="auto">
            <a:xfrm>
              <a:off x="2283" y="170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Oval 20"/>
            <p:cNvSpPr>
              <a:spLocks noChangeArrowheads="1"/>
            </p:cNvSpPr>
            <p:nvPr/>
          </p:nvSpPr>
          <p:spPr bwMode="auto">
            <a:xfrm>
              <a:off x="2283" y="2638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/>
          <p:nvPr/>
        </p:nvGrpSpPr>
        <p:grpSpPr bwMode="auto">
          <a:xfrm>
            <a:off x="4848225" y="2116138"/>
            <a:ext cx="1339850" cy="2552700"/>
            <a:chOff x="3035" y="834"/>
            <a:chExt cx="844" cy="1608"/>
          </a:xfrm>
        </p:grpSpPr>
        <p:sp>
          <p:nvSpPr>
            <p:cNvPr id="38980" name="Line 22"/>
            <p:cNvSpPr>
              <a:spLocks noChangeShapeType="1"/>
            </p:cNvSpPr>
            <p:nvPr/>
          </p:nvSpPr>
          <p:spPr bwMode="auto">
            <a:xfrm flipH="1">
              <a:off x="3445" y="1220"/>
              <a:ext cx="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1" name="Text Box 23"/>
            <p:cNvSpPr txBox="1">
              <a:spLocks noChangeArrowheads="1"/>
            </p:cNvSpPr>
            <p:nvPr/>
          </p:nvSpPr>
          <p:spPr bwMode="auto">
            <a:xfrm>
              <a:off x="3035" y="834"/>
              <a:ext cx="844" cy="40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/>
                <a:t>Product</a:t>
              </a:r>
              <a:endParaRPr lang="en-CA"/>
            </a:p>
            <a:p>
              <a:pPr algn="ctr"/>
              <a:r>
                <a:rPr lang="en-CA"/>
                <a:t>Category C</a:t>
              </a:r>
              <a:endParaRPr lang="en-CA"/>
            </a:p>
          </p:txBody>
        </p:sp>
        <p:cxnSp>
          <p:nvCxnSpPr>
            <p:cNvPr id="38982" name="AutoShape 24"/>
            <p:cNvCxnSpPr>
              <a:cxnSpLocks noChangeShapeType="1"/>
            </p:cNvCxnSpPr>
            <p:nvPr/>
          </p:nvCxnSpPr>
          <p:spPr bwMode="auto">
            <a:xfrm flipV="1">
              <a:off x="3565" y="2280"/>
              <a:ext cx="262" cy="3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83" name="AutoShape 25"/>
            <p:cNvCxnSpPr>
              <a:cxnSpLocks noChangeShapeType="1"/>
            </p:cNvCxnSpPr>
            <p:nvPr/>
          </p:nvCxnSpPr>
          <p:spPr bwMode="auto">
            <a:xfrm>
              <a:off x="3565" y="2283"/>
              <a:ext cx="262" cy="159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84" name="AutoShape 26"/>
            <p:cNvCxnSpPr>
              <a:cxnSpLocks noChangeShapeType="1"/>
            </p:cNvCxnSpPr>
            <p:nvPr/>
          </p:nvCxnSpPr>
          <p:spPr bwMode="auto">
            <a:xfrm>
              <a:off x="3564" y="1816"/>
              <a:ext cx="270" cy="1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85" name="AutoShape 27"/>
            <p:cNvCxnSpPr>
              <a:cxnSpLocks noChangeShapeType="1"/>
            </p:cNvCxnSpPr>
            <p:nvPr/>
          </p:nvCxnSpPr>
          <p:spPr bwMode="auto">
            <a:xfrm>
              <a:off x="3564" y="1816"/>
              <a:ext cx="270" cy="142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86" name="AutoShape 28"/>
            <p:cNvCxnSpPr>
              <a:cxnSpLocks noChangeShapeType="1"/>
            </p:cNvCxnSpPr>
            <p:nvPr/>
          </p:nvCxnSpPr>
          <p:spPr bwMode="auto">
            <a:xfrm>
              <a:off x="3564" y="1816"/>
              <a:ext cx="270" cy="28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38987" name="Oval 29"/>
            <p:cNvSpPr>
              <a:spLocks noChangeArrowheads="1"/>
            </p:cNvSpPr>
            <p:nvPr/>
          </p:nvSpPr>
          <p:spPr bwMode="auto">
            <a:xfrm>
              <a:off x="3311" y="170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Oval 30"/>
            <p:cNvSpPr>
              <a:spLocks noChangeArrowheads="1"/>
            </p:cNvSpPr>
            <p:nvPr/>
          </p:nvSpPr>
          <p:spPr bwMode="auto">
            <a:xfrm>
              <a:off x="3312" y="218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/>
          <p:nvPr/>
        </p:nvGrpSpPr>
        <p:grpSpPr bwMode="auto">
          <a:xfrm>
            <a:off x="6511925" y="2116138"/>
            <a:ext cx="1339850" cy="3484562"/>
            <a:chOff x="4083" y="834"/>
            <a:chExt cx="844" cy="2195"/>
          </a:xfrm>
        </p:grpSpPr>
        <p:sp>
          <p:nvSpPr>
            <p:cNvPr id="38970" name="Line 32"/>
            <p:cNvSpPr>
              <a:spLocks noChangeShapeType="1"/>
            </p:cNvSpPr>
            <p:nvPr/>
          </p:nvSpPr>
          <p:spPr bwMode="auto">
            <a:xfrm flipH="1">
              <a:off x="4498" y="1220"/>
              <a:ext cx="0" cy="1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1" name="Text Box 33"/>
            <p:cNvSpPr txBox="1">
              <a:spLocks noChangeArrowheads="1"/>
            </p:cNvSpPr>
            <p:nvPr/>
          </p:nvSpPr>
          <p:spPr bwMode="auto">
            <a:xfrm>
              <a:off x="4083" y="834"/>
              <a:ext cx="844" cy="404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CA"/>
                <a:t>Product</a:t>
              </a:r>
              <a:endParaRPr lang="en-CA"/>
            </a:p>
            <a:p>
              <a:pPr algn="ctr"/>
              <a:r>
                <a:rPr lang="en-CA"/>
                <a:t>Category D</a:t>
              </a:r>
              <a:endParaRPr lang="en-CA"/>
            </a:p>
          </p:txBody>
        </p:sp>
        <p:sp>
          <p:nvSpPr>
            <p:cNvPr id="38972" name="Oval 34"/>
            <p:cNvSpPr>
              <a:spLocks noChangeArrowheads="1"/>
            </p:cNvSpPr>
            <p:nvPr/>
          </p:nvSpPr>
          <p:spPr bwMode="auto">
            <a:xfrm>
              <a:off x="4366" y="170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73" name="AutoShape 35"/>
            <p:cNvCxnSpPr>
              <a:cxnSpLocks noChangeShapeType="1"/>
            </p:cNvCxnSpPr>
            <p:nvPr/>
          </p:nvCxnSpPr>
          <p:spPr bwMode="auto">
            <a:xfrm flipV="1">
              <a:off x="4621" y="2289"/>
              <a:ext cx="262" cy="3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74" name="AutoShape 36"/>
            <p:cNvCxnSpPr>
              <a:cxnSpLocks noChangeShapeType="1"/>
            </p:cNvCxnSpPr>
            <p:nvPr/>
          </p:nvCxnSpPr>
          <p:spPr bwMode="auto">
            <a:xfrm>
              <a:off x="4621" y="2292"/>
              <a:ext cx="262" cy="159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75" name="AutoShape 37"/>
            <p:cNvCxnSpPr>
              <a:cxnSpLocks noChangeShapeType="1"/>
            </p:cNvCxnSpPr>
            <p:nvPr/>
          </p:nvCxnSpPr>
          <p:spPr bwMode="auto">
            <a:xfrm>
              <a:off x="4626" y="2746"/>
              <a:ext cx="270" cy="1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76" name="AutoShape 38"/>
            <p:cNvCxnSpPr>
              <a:cxnSpLocks noChangeShapeType="1"/>
            </p:cNvCxnSpPr>
            <p:nvPr/>
          </p:nvCxnSpPr>
          <p:spPr bwMode="auto">
            <a:xfrm>
              <a:off x="4626" y="2746"/>
              <a:ext cx="270" cy="142"/>
            </a:xfrm>
            <a:prstGeom prst="bentConnector3">
              <a:avLst>
                <a:gd name="adj1" fmla="val 50000"/>
              </a:avLst>
            </a:prstGeom>
            <a:noFill/>
            <a:ln w="28575" cap="rnd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38977" name="AutoShape 39"/>
            <p:cNvCxnSpPr>
              <a:cxnSpLocks noChangeShapeType="1"/>
            </p:cNvCxnSpPr>
            <p:nvPr/>
          </p:nvCxnSpPr>
          <p:spPr bwMode="auto">
            <a:xfrm>
              <a:off x="4626" y="2746"/>
              <a:ext cx="270" cy="28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38978" name="Oval 40"/>
            <p:cNvSpPr>
              <a:spLocks noChangeArrowheads="1"/>
            </p:cNvSpPr>
            <p:nvPr/>
          </p:nvSpPr>
          <p:spPr bwMode="auto">
            <a:xfrm>
              <a:off x="4366" y="2183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9" name="Oval 41"/>
            <p:cNvSpPr>
              <a:spLocks noChangeArrowheads="1"/>
            </p:cNvSpPr>
            <p:nvPr/>
          </p:nvSpPr>
          <p:spPr bwMode="auto">
            <a:xfrm>
              <a:off x="4366" y="2638"/>
              <a:ext cx="247" cy="222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2"/>
          <p:cNvGrpSpPr/>
          <p:nvPr/>
        </p:nvGrpSpPr>
        <p:grpSpPr bwMode="auto">
          <a:xfrm>
            <a:off x="879475" y="2116138"/>
            <a:ext cx="2816225" cy="4083050"/>
            <a:chOff x="535" y="834"/>
            <a:chExt cx="1774" cy="2572"/>
          </a:xfrm>
        </p:grpSpPr>
        <p:sp>
          <p:nvSpPr>
            <p:cNvPr id="38938" name="Text Box 43"/>
            <p:cNvSpPr txBox="1">
              <a:spLocks noChangeArrowheads="1"/>
            </p:cNvSpPr>
            <p:nvPr/>
          </p:nvSpPr>
          <p:spPr bwMode="auto">
            <a:xfrm>
              <a:off x="535" y="1698"/>
              <a:ext cx="636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/>
                <a:t>Brand A</a:t>
              </a:r>
              <a:endParaRPr lang="en-CA"/>
            </a:p>
          </p:txBody>
        </p:sp>
        <p:sp>
          <p:nvSpPr>
            <p:cNvPr id="38939" name="Text Box 44"/>
            <p:cNvSpPr txBox="1">
              <a:spLocks noChangeArrowheads="1"/>
            </p:cNvSpPr>
            <p:nvPr/>
          </p:nvSpPr>
          <p:spPr bwMode="auto">
            <a:xfrm>
              <a:off x="535" y="2175"/>
              <a:ext cx="636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/>
                <a:t>Brand B</a:t>
              </a:r>
              <a:endParaRPr lang="en-CA"/>
            </a:p>
          </p:txBody>
        </p:sp>
        <p:sp>
          <p:nvSpPr>
            <p:cNvPr id="38940" name="Text Box 45"/>
            <p:cNvSpPr txBox="1">
              <a:spLocks noChangeArrowheads="1"/>
            </p:cNvSpPr>
            <p:nvPr/>
          </p:nvSpPr>
          <p:spPr bwMode="auto">
            <a:xfrm>
              <a:off x="543" y="2633"/>
              <a:ext cx="644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/>
                <a:t>Brand C</a:t>
              </a:r>
              <a:endParaRPr lang="en-CA"/>
            </a:p>
          </p:txBody>
        </p:sp>
        <p:sp>
          <p:nvSpPr>
            <p:cNvPr id="38941" name="Text Box 46"/>
            <p:cNvSpPr txBox="1">
              <a:spLocks noChangeArrowheads="1"/>
            </p:cNvSpPr>
            <p:nvPr/>
          </p:nvSpPr>
          <p:spPr bwMode="auto">
            <a:xfrm>
              <a:off x="543" y="3056"/>
              <a:ext cx="644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/>
                <a:t>Brand D</a:t>
              </a:r>
              <a:endParaRPr lang="en-CA"/>
            </a:p>
          </p:txBody>
        </p:sp>
        <p:grpSp>
          <p:nvGrpSpPr>
            <p:cNvPr id="38942" name="Group 47"/>
            <p:cNvGrpSpPr/>
            <p:nvPr/>
          </p:nvGrpSpPr>
          <p:grpSpPr bwMode="auto">
            <a:xfrm>
              <a:off x="955" y="834"/>
              <a:ext cx="1354" cy="2572"/>
              <a:chOff x="955" y="834"/>
              <a:chExt cx="1354" cy="2572"/>
            </a:xfrm>
          </p:grpSpPr>
          <p:sp>
            <p:nvSpPr>
              <p:cNvPr id="38943" name="Line 48"/>
              <p:cNvSpPr>
                <a:spLocks noChangeShapeType="1"/>
              </p:cNvSpPr>
              <p:nvPr/>
            </p:nvSpPr>
            <p:spPr bwMode="auto">
              <a:xfrm flipH="1">
                <a:off x="1373" y="1220"/>
                <a:ext cx="0" cy="20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4" name="Oval 49"/>
              <p:cNvSpPr>
                <a:spLocks noChangeArrowheads="1"/>
              </p:cNvSpPr>
              <p:nvPr/>
            </p:nvSpPr>
            <p:spPr bwMode="auto">
              <a:xfrm>
                <a:off x="1234" y="1703"/>
                <a:ext cx="247" cy="222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Oval 50"/>
              <p:cNvSpPr>
                <a:spLocks noChangeArrowheads="1"/>
              </p:cNvSpPr>
              <p:nvPr/>
            </p:nvSpPr>
            <p:spPr bwMode="auto">
              <a:xfrm>
                <a:off x="1242" y="2183"/>
                <a:ext cx="247" cy="22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6" name="Oval 51"/>
              <p:cNvSpPr>
                <a:spLocks noChangeArrowheads="1"/>
              </p:cNvSpPr>
              <p:nvPr/>
            </p:nvSpPr>
            <p:spPr bwMode="auto">
              <a:xfrm>
                <a:off x="1242" y="2638"/>
                <a:ext cx="247" cy="222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7" name="Oval 52"/>
              <p:cNvSpPr>
                <a:spLocks noChangeArrowheads="1"/>
              </p:cNvSpPr>
              <p:nvPr/>
            </p:nvSpPr>
            <p:spPr bwMode="auto">
              <a:xfrm>
                <a:off x="1242" y="3061"/>
                <a:ext cx="247" cy="22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8" name="Oval 53"/>
              <p:cNvSpPr>
                <a:spLocks noChangeAspect="1" noChangeArrowheads="1"/>
              </p:cNvSpPr>
              <p:nvPr/>
            </p:nvSpPr>
            <p:spPr bwMode="auto">
              <a:xfrm>
                <a:off x="1751" y="1760"/>
                <a:ext cx="121" cy="10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Oval 54"/>
              <p:cNvSpPr>
                <a:spLocks noChangeAspect="1" noChangeArrowheads="1"/>
              </p:cNvSpPr>
              <p:nvPr/>
            </p:nvSpPr>
            <p:spPr bwMode="auto">
              <a:xfrm>
                <a:off x="1751" y="1901"/>
                <a:ext cx="121" cy="10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0" name="Oval 55"/>
              <p:cNvSpPr>
                <a:spLocks noChangeAspect="1" noChangeArrowheads="1"/>
              </p:cNvSpPr>
              <p:nvPr/>
            </p:nvSpPr>
            <p:spPr bwMode="auto">
              <a:xfrm>
                <a:off x="1751" y="2042"/>
                <a:ext cx="121" cy="109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1" name="Oval 56"/>
              <p:cNvSpPr>
                <a:spLocks noChangeAspect="1" noChangeArrowheads="1"/>
              </p:cNvSpPr>
              <p:nvPr/>
            </p:nvSpPr>
            <p:spPr bwMode="auto">
              <a:xfrm>
                <a:off x="1751" y="2236"/>
                <a:ext cx="121" cy="10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2" name="Oval 57"/>
              <p:cNvSpPr>
                <a:spLocks noChangeAspect="1" noChangeArrowheads="1"/>
              </p:cNvSpPr>
              <p:nvPr/>
            </p:nvSpPr>
            <p:spPr bwMode="auto">
              <a:xfrm>
                <a:off x="1751" y="2398"/>
                <a:ext cx="121" cy="10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3" name="Oval 58"/>
              <p:cNvSpPr>
                <a:spLocks noChangeAspect="1" noChangeArrowheads="1"/>
              </p:cNvSpPr>
              <p:nvPr/>
            </p:nvSpPr>
            <p:spPr bwMode="auto">
              <a:xfrm>
                <a:off x="1751" y="3113"/>
                <a:ext cx="121" cy="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54" name="Oval 59"/>
              <p:cNvSpPr>
                <a:spLocks noChangeAspect="1" noChangeArrowheads="1"/>
              </p:cNvSpPr>
              <p:nvPr/>
            </p:nvSpPr>
            <p:spPr bwMode="auto">
              <a:xfrm>
                <a:off x="1750" y="3265"/>
                <a:ext cx="121" cy="109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rgbClr val="FFFF00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8955" name="AutoShape 60"/>
              <p:cNvCxnSpPr>
                <a:cxnSpLocks noChangeShapeType="1"/>
                <a:stCxn id="38944" idx="6"/>
                <a:endCxn id="38948" idx="2"/>
              </p:cNvCxnSpPr>
              <p:nvPr/>
            </p:nvCxnSpPr>
            <p:spPr bwMode="auto">
              <a:xfrm>
                <a:off x="1481" y="1814"/>
                <a:ext cx="270" cy="1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56" name="AutoShape 61"/>
              <p:cNvCxnSpPr>
                <a:cxnSpLocks noChangeShapeType="1"/>
                <a:stCxn id="38944" idx="6"/>
                <a:endCxn id="38949" idx="2"/>
              </p:cNvCxnSpPr>
              <p:nvPr/>
            </p:nvCxnSpPr>
            <p:spPr bwMode="auto">
              <a:xfrm>
                <a:off x="1481" y="1814"/>
                <a:ext cx="270" cy="142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57" name="AutoShape 62"/>
              <p:cNvCxnSpPr>
                <a:cxnSpLocks noChangeShapeType="1"/>
                <a:stCxn id="38944" idx="6"/>
                <a:endCxn id="38950" idx="2"/>
              </p:cNvCxnSpPr>
              <p:nvPr/>
            </p:nvCxnSpPr>
            <p:spPr bwMode="auto">
              <a:xfrm>
                <a:off x="1481" y="1814"/>
                <a:ext cx="270" cy="283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58" name="AutoShape 63"/>
              <p:cNvCxnSpPr>
                <a:cxnSpLocks noChangeShapeType="1"/>
                <a:stCxn id="38945" idx="6"/>
                <a:endCxn id="38951" idx="2"/>
              </p:cNvCxnSpPr>
              <p:nvPr/>
            </p:nvCxnSpPr>
            <p:spPr bwMode="auto">
              <a:xfrm flipV="1">
                <a:off x="1489" y="2291"/>
                <a:ext cx="262" cy="3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59" name="AutoShape 64"/>
              <p:cNvCxnSpPr>
                <a:cxnSpLocks noChangeShapeType="1"/>
                <a:stCxn id="38945" idx="6"/>
                <a:endCxn id="38952" idx="2"/>
              </p:cNvCxnSpPr>
              <p:nvPr/>
            </p:nvCxnSpPr>
            <p:spPr bwMode="auto">
              <a:xfrm>
                <a:off x="1489" y="2294"/>
                <a:ext cx="262" cy="159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60" name="AutoShape 65"/>
              <p:cNvCxnSpPr>
                <a:cxnSpLocks noChangeShapeType="1"/>
                <a:stCxn id="38947" idx="6"/>
                <a:endCxn id="38953" idx="2"/>
              </p:cNvCxnSpPr>
              <p:nvPr/>
            </p:nvCxnSpPr>
            <p:spPr bwMode="auto">
              <a:xfrm flipV="1">
                <a:off x="1489" y="3168"/>
                <a:ext cx="262" cy="4"/>
              </a:xfrm>
              <a:prstGeom prst="bentConnector3">
                <a:avLst>
                  <a:gd name="adj1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38961" name="AutoShape 66"/>
              <p:cNvCxnSpPr>
                <a:cxnSpLocks noChangeShapeType="1"/>
                <a:stCxn id="38947" idx="6"/>
                <a:endCxn id="38954" idx="2"/>
              </p:cNvCxnSpPr>
              <p:nvPr/>
            </p:nvCxnSpPr>
            <p:spPr bwMode="auto">
              <a:xfrm>
                <a:off x="1489" y="3172"/>
                <a:ext cx="261" cy="148"/>
              </a:xfrm>
              <a:prstGeom prst="bentConnector3">
                <a:avLst>
                  <a:gd name="adj1" fmla="val 4981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</p:cxnSp>
          <p:sp>
            <p:nvSpPr>
              <p:cNvPr id="38962" name="Text Box 67"/>
              <p:cNvSpPr txBox="1">
                <a:spLocks noChangeArrowheads="1"/>
              </p:cNvSpPr>
              <p:nvPr/>
            </p:nvSpPr>
            <p:spPr bwMode="auto">
              <a:xfrm>
                <a:off x="955" y="834"/>
                <a:ext cx="836" cy="404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CA"/>
                  <a:t>Product</a:t>
                </a:r>
                <a:endParaRPr lang="en-CA"/>
              </a:p>
              <a:p>
                <a:pPr algn="ctr"/>
                <a:r>
                  <a:rPr lang="en-CA"/>
                  <a:t>Category A</a:t>
                </a:r>
                <a:endParaRPr lang="en-CA"/>
              </a:p>
            </p:txBody>
          </p:sp>
          <p:sp>
            <p:nvSpPr>
              <p:cNvPr id="38963" name="Text Box 68"/>
              <p:cNvSpPr txBox="1">
                <a:spLocks noChangeArrowheads="1"/>
              </p:cNvSpPr>
              <p:nvPr/>
            </p:nvSpPr>
            <p:spPr bwMode="auto">
              <a:xfrm>
                <a:off x="1853" y="1728"/>
                <a:ext cx="270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6oz</a:t>
                </a:r>
                <a:endParaRPr lang="en-CA" sz="1200"/>
              </a:p>
            </p:txBody>
          </p:sp>
          <p:sp>
            <p:nvSpPr>
              <p:cNvPr id="38964" name="Text Box 69"/>
              <p:cNvSpPr txBox="1">
                <a:spLocks noChangeArrowheads="1"/>
              </p:cNvSpPr>
              <p:nvPr/>
            </p:nvSpPr>
            <p:spPr bwMode="auto">
              <a:xfrm>
                <a:off x="1853" y="1880"/>
                <a:ext cx="270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8oz</a:t>
                </a:r>
                <a:endParaRPr lang="en-CA" sz="1200"/>
              </a:p>
            </p:txBody>
          </p:sp>
          <p:sp>
            <p:nvSpPr>
              <p:cNvPr id="38965" name="Text Box 70"/>
              <p:cNvSpPr txBox="1">
                <a:spLocks noChangeArrowheads="1"/>
              </p:cNvSpPr>
              <p:nvPr/>
            </p:nvSpPr>
            <p:spPr bwMode="auto">
              <a:xfrm>
                <a:off x="1843" y="2022"/>
                <a:ext cx="323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16oz</a:t>
                </a:r>
                <a:endParaRPr lang="en-CA" sz="1200"/>
              </a:p>
            </p:txBody>
          </p:sp>
          <p:sp>
            <p:nvSpPr>
              <p:cNvPr id="38966" name="Text Box 71"/>
              <p:cNvSpPr txBox="1">
                <a:spLocks noChangeArrowheads="1"/>
              </p:cNvSpPr>
              <p:nvPr/>
            </p:nvSpPr>
            <p:spPr bwMode="auto">
              <a:xfrm>
                <a:off x="1859" y="3089"/>
                <a:ext cx="450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Regular</a:t>
                </a:r>
                <a:endParaRPr lang="en-CA" sz="1200"/>
              </a:p>
            </p:txBody>
          </p:sp>
          <p:sp>
            <p:nvSpPr>
              <p:cNvPr id="38967" name="Text Box 72"/>
              <p:cNvSpPr txBox="1">
                <a:spLocks noChangeArrowheads="1"/>
              </p:cNvSpPr>
              <p:nvPr/>
            </p:nvSpPr>
            <p:spPr bwMode="auto">
              <a:xfrm>
                <a:off x="1867" y="3233"/>
                <a:ext cx="360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Large</a:t>
                </a:r>
                <a:endParaRPr lang="en-CA" sz="1200"/>
              </a:p>
            </p:txBody>
          </p:sp>
          <p:sp>
            <p:nvSpPr>
              <p:cNvPr id="38968" name="Text Box 73"/>
              <p:cNvSpPr txBox="1">
                <a:spLocks noChangeArrowheads="1"/>
              </p:cNvSpPr>
              <p:nvPr/>
            </p:nvSpPr>
            <p:spPr bwMode="auto">
              <a:xfrm>
                <a:off x="1866" y="2213"/>
                <a:ext cx="291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Red</a:t>
                </a:r>
                <a:endParaRPr lang="en-CA" sz="1200"/>
              </a:p>
            </p:txBody>
          </p:sp>
          <p:sp>
            <p:nvSpPr>
              <p:cNvPr id="38969" name="Text Box 74"/>
              <p:cNvSpPr txBox="1">
                <a:spLocks noChangeArrowheads="1"/>
              </p:cNvSpPr>
              <p:nvPr/>
            </p:nvSpPr>
            <p:spPr bwMode="auto">
              <a:xfrm>
                <a:off x="1873" y="2374"/>
                <a:ext cx="307" cy="173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CA" sz="1200"/>
                  <a:t>Blue</a:t>
                </a:r>
                <a:endParaRPr lang="en-CA" sz="1200"/>
              </a:p>
            </p:txBody>
          </p:sp>
        </p:grpSp>
      </p:grpSp>
      <p:grpSp>
        <p:nvGrpSpPr>
          <p:cNvPr id="8" name="Group 75"/>
          <p:cNvGrpSpPr/>
          <p:nvPr/>
        </p:nvGrpSpPr>
        <p:grpSpPr bwMode="auto">
          <a:xfrm>
            <a:off x="749300" y="1198563"/>
            <a:ext cx="1804988" cy="5299075"/>
            <a:chOff x="453" y="256"/>
            <a:chExt cx="1137" cy="3338"/>
          </a:xfrm>
        </p:grpSpPr>
        <p:sp>
          <p:nvSpPr>
            <p:cNvPr id="38935" name="Rectangle 76"/>
            <p:cNvSpPr>
              <a:spLocks noChangeArrowheads="1"/>
            </p:cNvSpPr>
            <p:nvPr/>
          </p:nvSpPr>
          <p:spPr bwMode="auto">
            <a:xfrm>
              <a:off x="531" y="1602"/>
              <a:ext cx="978" cy="19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Text Box 77"/>
            <p:cNvSpPr txBox="1">
              <a:spLocks noChangeArrowheads="1"/>
            </p:cNvSpPr>
            <p:nvPr/>
          </p:nvSpPr>
          <p:spPr bwMode="auto">
            <a:xfrm>
              <a:off x="453" y="256"/>
              <a:ext cx="1137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 b="1">
                  <a:latin typeface="Verdana" panose="020B0604030504040204" pitchFamily="34" charset="0"/>
                </a:rPr>
                <a:t>Product Line</a:t>
              </a:r>
              <a:endParaRPr lang="en-CA" b="1">
                <a:latin typeface="Verdana" panose="020B0604030504040204" pitchFamily="34" charset="0"/>
              </a:endParaRPr>
            </a:p>
          </p:txBody>
        </p:sp>
        <p:cxnSp>
          <p:nvCxnSpPr>
            <p:cNvPr id="38937" name="AutoShape 78"/>
            <p:cNvCxnSpPr>
              <a:cxnSpLocks noChangeShapeType="1"/>
              <a:stCxn id="38935" idx="0"/>
              <a:endCxn id="38936" idx="2"/>
            </p:cNvCxnSpPr>
            <p:nvPr/>
          </p:nvCxnSpPr>
          <p:spPr bwMode="auto">
            <a:xfrm flipV="1">
              <a:off x="1020" y="487"/>
              <a:ext cx="2" cy="111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</p:spPr>
        </p:cxnSp>
      </p:grpSp>
      <p:grpSp>
        <p:nvGrpSpPr>
          <p:cNvPr id="9" name="Group 79"/>
          <p:cNvGrpSpPr/>
          <p:nvPr/>
        </p:nvGrpSpPr>
        <p:grpSpPr bwMode="auto">
          <a:xfrm>
            <a:off x="227013" y="1873250"/>
            <a:ext cx="8397875" cy="4984750"/>
            <a:chOff x="124" y="831"/>
            <a:chExt cx="5290" cy="3140"/>
          </a:xfrm>
        </p:grpSpPr>
        <p:sp>
          <p:nvSpPr>
            <p:cNvPr id="38932" name="AutoShape 80"/>
            <p:cNvSpPr>
              <a:spLocks noChangeArrowheads="1"/>
            </p:cNvSpPr>
            <p:nvPr/>
          </p:nvSpPr>
          <p:spPr bwMode="auto">
            <a:xfrm>
              <a:off x="839" y="831"/>
              <a:ext cx="4575" cy="412"/>
            </a:xfrm>
            <a:prstGeom prst="rightArrow">
              <a:avLst>
                <a:gd name="adj1" fmla="val 50000"/>
                <a:gd name="adj2" fmla="val 277609"/>
              </a:avLst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Text Box 81"/>
            <p:cNvSpPr txBox="1">
              <a:spLocks noChangeArrowheads="1"/>
            </p:cNvSpPr>
            <p:nvPr/>
          </p:nvSpPr>
          <p:spPr bwMode="auto">
            <a:xfrm>
              <a:off x="124" y="3740"/>
              <a:ext cx="1624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 b="1">
                  <a:latin typeface="Verdana" panose="020B0604030504040204" pitchFamily="34" charset="0"/>
                </a:rPr>
                <a:t>Product line Width</a:t>
              </a:r>
              <a:endParaRPr lang="en-CA" b="1">
                <a:latin typeface="Verdana" panose="020B0604030504040204" pitchFamily="34" charset="0"/>
              </a:endParaRPr>
            </a:p>
          </p:txBody>
        </p:sp>
        <p:cxnSp>
          <p:nvCxnSpPr>
            <p:cNvPr id="38934" name="AutoShape 82"/>
            <p:cNvCxnSpPr>
              <a:cxnSpLocks noChangeShapeType="1"/>
              <a:stCxn id="38932" idx="1"/>
              <a:endCxn id="38933" idx="0"/>
            </p:cNvCxnSpPr>
            <p:nvPr/>
          </p:nvCxnSpPr>
          <p:spPr bwMode="auto">
            <a:xfrm rot="10800000" flipH="1" flipV="1">
              <a:off x="839" y="1037"/>
              <a:ext cx="119" cy="2703"/>
            </a:xfrm>
            <a:prstGeom prst="bentConnector4">
              <a:avLst>
                <a:gd name="adj1" fmla="val -121009"/>
                <a:gd name="adj2" fmla="val 53792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</p:cxnSp>
      </p:grpSp>
      <p:grpSp>
        <p:nvGrpSpPr>
          <p:cNvPr id="10" name="Group 83"/>
          <p:cNvGrpSpPr/>
          <p:nvPr/>
        </p:nvGrpSpPr>
        <p:grpSpPr bwMode="auto">
          <a:xfrm>
            <a:off x="1765300" y="3087688"/>
            <a:ext cx="4125913" cy="3770312"/>
            <a:chOff x="1093" y="1596"/>
            <a:chExt cx="2599" cy="2375"/>
          </a:xfrm>
        </p:grpSpPr>
        <p:sp>
          <p:nvSpPr>
            <p:cNvPr id="38929" name="AutoShape 84"/>
            <p:cNvSpPr>
              <a:spLocks noChangeArrowheads="1"/>
            </p:cNvSpPr>
            <p:nvPr/>
          </p:nvSpPr>
          <p:spPr bwMode="auto">
            <a:xfrm>
              <a:off x="1093" y="1596"/>
              <a:ext cx="542" cy="2000"/>
            </a:xfrm>
            <a:prstGeom prst="downArrow">
              <a:avLst>
                <a:gd name="adj1" fmla="val 50000"/>
                <a:gd name="adj2" fmla="val 92251"/>
              </a:avLst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Text Box 85"/>
            <p:cNvSpPr txBox="1">
              <a:spLocks noChangeArrowheads="1"/>
            </p:cNvSpPr>
            <p:nvPr/>
          </p:nvSpPr>
          <p:spPr bwMode="auto">
            <a:xfrm>
              <a:off x="1945" y="3740"/>
              <a:ext cx="1747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 b="1">
                  <a:latin typeface="Verdana" panose="020B0604030504040204" pitchFamily="34" charset="0"/>
                </a:rPr>
                <a:t>Product Line Length</a:t>
              </a:r>
              <a:endParaRPr lang="en-CA" b="1">
                <a:latin typeface="Verdana" panose="020B0604030504040204" pitchFamily="34" charset="0"/>
              </a:endParaRPr>
            </a:p>
          </p:txBody>
        </p:sp>
        <p:cxnSp>
          <p:nvCxnSpPr>
            <p:cNvPr id="38931" name="AutoShape 86"/>
            <p:cNvCxnSpPr>
              <a:cxnSpLocks noChangeShapeType="1"/>
              <a:stCxn id="38929" idx="0"/>
              <a:endCxn id="38930" idx="0"/>
            </p:cNvCxnSpPr>
            <p:nvPr/>
          </p:nvCxnSpPr>
          <p:spPr bwMode="auto">
            <a:xfrm rot="5400000" flipV="1">
              <a:off x="1020" y="1940"/>
              <a:ext cx="2144" cy="1455"/>
            </a:xfrm>
            <a:prstGeom prst="bentConnector3">
              <a:avLst>
                <a:gd name="adj1" fmla="val -6718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</p:cxnSp>
      </p:grpSp>
      <p:grpSp>
        <p:nvGrpSpPr>
          <p:cNvPr id="11" name="Group 87"/>
          <p:cNvGrpSpPr/>
          <p:nvPr/>
        </p:nvGrpSpPr>
        <p:grpSpPr bwMode="auto">
          <a:xfrm>
            <a:off x="-525463" y="2533650"/>
            <a:ext cx="9285288" cy="3770313"/>
            <a:chOff x="-331" y="1596"/>
            <a:chExt cx="5849" cy="2375"/>
          </a:xfrm>
        </p:grpSpPr>
        <p:sp>
          <p:nvSpPr>
            <p:cNvPr id="38926" name="Text Box 88"/>
            <p:cNvSpPr txBox="1">
              <a:spLocks noChangeArrowheads="1"/>
            </p:cNvSpPr>
            <p:nvPr/>
          </p:nvSpPr>
          <p:spPr bwMode="auto">
            <a:xfrm>
              <a:off x="3846" y="3740"/>
              <a:ext cx="1672" cy="231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CA" b="1">
                  <a:latin typeface="Verdana" panose="020B0604030504040204" pitchFamily="34" charset="0"/>
                </a:rPr>
                <a:t>Product Line Depth</a:t>
              </a:r>
              <a:endParaRPr lang="en-CA" b="1">
                <a:latin typeface="Verdana" panose="020B0604030504040204" pitchFamily="34" charset="0"/>
              </a:endParaRPr>
            </a:p>
          </p:txBody>
        </p:sp>
        <p:cxnSp>
          <p:nvCxnSpPr>
            <p:cNvPr id="38927" name="AutoShape 89"/>
            <p:cNvCxnSpPr>
              <a:cxnSpLocks noChangeShapeType="1"/>
              <a:stCxn id="38928" idx="0"/>
              <a:endCxn id="38926" idx="0"/>
            </p:cNvCxnSpPr>
            <p:nvPr/>
          </p:nvCxnSpPr>
          <p:spPr bwMode="auto">
            <a:xfrm rot="5400000" flipV="1">
              <a:off x="1953" y="1010"/>
              <a:ext cx="2144" cy="3315"/>
            </a:xfrm>
            <a:prstGeom prst="bentConnector3">
              <a:avLst>
                <a:gd name="adj1" fmla="val -6718"/>
              </a:avLst>
            </a:prstGeom>
            <a:noFill/>
            <a:ln w="28575">
              <a:solidFill>
                <a:schemeClr val="tx1"/>
              </a:solidFill>
              <a:miter lim="800000"/>
            </a:ln>
          </p:spPr>
        </p:cxnSp>
        <p:sp>
          <p:nvSpPr>
            <p:cNvPr id="38928" name="AutoShape 90"/>
            <p:cNvSpPr>
              <a:spLocks noChangeArrowheads="1"/>
            </p:cNvSpPr>
            <p:nvPr/>
          </p:nvSpPr>
          <p:spPr bwMode="auto">
            <a:xfrm>
              <a:off x="-331" y="1596"/>
              <a:ext cx="3395" cy="20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>
                <a:alpha val="50195"/>
              </a:srgbClr>
            </a:solidFill>
            <a:ln w="12700">
              <a:noFill/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Services Marketing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Services</a:t>
            </a:r>
            <a:endParaRPr lang="en-US"/>
          </a:p>
          <a:p>
            <a:pPr lvl="1"/>
            <a:r>
              <a:rPr lang="en-US"/>
              <a:t>Account for 69% of Canada’s GDP, almost 75% of employment, and nearly 90% of new job creation.</a:t>
            </a:r>
            <a:endParaRPr lang="en-US"/>
          </a:p>
          <a:p>
            <a:pPr lvl="1"/>
            <a:r>
              <a:rPr lang="en-US"/>
              <a:t>Service industries include business organizations, government, and private not-for-profit organizations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4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7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2286000"/>
            <a:ext cx="784860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Four Service Characteristics</a:t>
            </a:r>
            <a:endParaRPr lang="en-US" sz="4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2950"/>
            <a:ext cx="8229600" cy="67468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Service-Profit Chain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97013"/>
            <a:ext cx="8229600" cy="4525962"/>
          </a:xfrm>
        </p:spPr>
        <p:txBody>
          <a:bodyPr/>
          <a:lstStyle/>
          <a:p>
            <a:endParaRPr lang="en-US"/>
          </a:p>
        </p:txBody>
      </p:sp>
      <p:grpSp>
        <p:nvGrpSpPr>
          <p:cNvPr id="62468" name="Group 4"/>
          <p:cNvGrpSpPr/>
          <p:nvPr/>
        </p:nvGrpSpPr>
        <p:grpSpPr bwMode="auto">
          <a:xfrm>
            <a:off x="0" y="1485900"/>
            <a:ext cx="8915400" cy="1311275"/>
            <a:chOff x="48" y="1008"/>
            <a:chExt cx="5616" cy="826"/>
          </a:xfrm>
        </p:grpSpPr>
        <p:sp>
          <p:nvSpPr>
            <p:cNvPr id="580613" name="Text Box 5"/>
            <p:cNvSpPr txBox="1">
              <a:spLocks noChangeArrowheads="1"/>
            </p:cNvSpPr>
            <p:nvPr/>
          </p:nvSpPr>
          <p:spPr bwMode="auto">
            <a:xfrm>
              <a:off x="48" y="1104"/>
              <a:ext cx="1008" cy="634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Internal Service Quality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580614" name="Text Box 6"/>
            <p:cNvSpPr txBox="1">
              <a:spLocks noChangeArrowheads="1"/>
            </p:cNvSpPr>
            <p:nvPr/>
          </p:nvSpPr>
          <p:spPr bwMode="auto">
            <a:xfrm>
              <a:off x="1200" y="1008"/>
              <a:ext cx="1008" cy="826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Satisfied &amp; Productive Service Employees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580615" name="Text Box 7"/>
            <p:cNvSpPr txBox="1">
              <a:spLocks noChangeArrowheads="1"/>
            </p:cNvSpPr>
            <p:nvPr/>
          </p:nvSpPr>
          <p:spPr bwMode="auto">
            <a:xfrm>
              <a:off x="2352" y="1104"/>
              <a:ext cx="1008" cy="634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Greater Service Value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580616" name="Text Box 8"/>
            <p:cNvSpPr txBox="1">
              <a:spLocks noChangeArrowheads="1"/>
            </p:cNvSpPr>
            <p:nvPr/>
          </p:nvSpPr>
          <p:spPr bwMode="auto">
            <a:xfrm>
              <a:off x="3504" y="1104"/>
              <a:ext cx="1008" cy="634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Satisfied &amp; Loyal Customers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580617" name="Text Box 9"/>
            <p:cNvSpPr txBox="1">
              <a:spLocks noChangeArrowheads="1"/>
            </p:cNvSpPr>
            <p:nvPr/>
          </p:nvSpPr>
          <p:spPr bwMode="auto">
            <a:xfrm>
              <a:off x="4656" y="1008"/>
              <a:ext cx="1008" cy="826"/>
            </a:xfrm>
            <a:prstGeom prst="rect">
              <a:avLst/>
            </a:prstGeom>
            <a:solidFill>
              <a:schemeClr val="accent1">
                <a:alpha val="69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panose="020B0604030504040204" pitchFamily="34" charset="0"/>
                </a:rPr>
                <a:t>Healthy Service Profits &amp; Growth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62482" name="AutoShape 10"/>
            <p:cNvSpPr>
              <a:spLocks noChangeArrowheads="1"/>
            </p:cNvSpPr>
            <p:nvPr/>
          </p:nvSpPr>
          <p:spPr bwMode="auto">
            <a:xfrm>
              <a:off x="1056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 algn="ctr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AutoShape 11"/>
            <p:cNvSpPr>
              <a:spLocks noChangeArrowheads="1"/>
            </p:cNvSpPr>
            <p:nvPr/>
          </p:nvSpPr>
          <p:spPr bwMode="auto">
            <a:xfrm>
              <a:off x="4512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4" name="AutoShape 12"/>
            <p:cNvSpPr>
              <a:spLocks noChangeArrowheads="1"/>
            </p:cNvSpPr>
            <p:nvPr/>
          </p:nvSpPr>
          <p:spPr bwMode="auto">
            <a:xfrm>
              <a:off x="3360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 algn="ctr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AutoShape 13"/>
            <p:cNvSpPr>
              <a:spLocks noChangeArrowheads="1"/>
            </p:cNvSpPr>
            <p:nvPr/>
          </p:nvSpPr>
          <p:spPr bwMode="auto">
            <a:xfrm>
              <a:off x="2208" y="1344"/>
              <a:ext cx="144" cy="14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 algn="ctr">
              <a:solidFill>
                <a:srgbClr val="FFFF00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/>
          <p:nvPr/>
        </p:nvGrpSpPr>
        <p:grpSpPr bwMode="auto">
          <a:xfrm>
            <a:off x="1290638" y="2565400"/>
            <a:ext cx="6621462" cy="3835400"/>
            <a:chOff x="820" y="1204"/>
            <a:chExt cx="4171" cy="2416"/>
          </a:xfrm>
        </p:grpSpPr>
        <p:sp>
          <p:nvSpPr>
            <p:cNvPr id="580623" name="AutoShape 15"/>
            <p:cNvSpPr>
              <a:spLocks noChangeArrowheads="1"/>
            </p:cNvSpPr>
            <p:nvPr/>
          </p:nvSpPr>
          <p:spPr bwMode="auto">
            <a:xfrm>
              <a:off x="1275" y="1715"/>
              <a:ext cx="2832" cy="1392"/>
            </a:xfrm>
            <a:prstGeom prst="triangle">
              <a:avLst>
                <a:gd name="adj" fmla="val 4997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471" name="Rectangle 16"/>
            <p:cNvSpPr>
              <a:spLocks noChangeArrowheads="1"/>
            </p:cNvSpPr>
            <p:nvPr/>
          </p:nvSpPr>
          <p:spPr bwMode="auto">
            <a:xfrm>
              <a:off x="2257" y="1204"/>
              <a:ext cx="1180" cy="363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Company</a:t>
              </a:r>
              <a:endParaRPr lang="en-US" sz="32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2" name="Rectangle 17"/>
            <p:cNvSpPr>
              <a:spLocks noChangeArrowheads="1"/>
            </p:cNvSpPr>
            <p:nvPr/>
          </p:nvSpPr>
          <p:spPr bwMode="auto">
            <a:xfrm>
              <a:off x="1000" y="1904"/>
              <a:ext cx="924" cy="51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Internal</a:t>
              </a:r>
              <a:endParaRPr lang="en-US" sz="2400" b="1" i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marketing</a:t>
              </a:r>
              <a:endParaRPr 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62473" name="Rectangle 18"/>
            <p:cNvSpPr>
              <a:spLocks noChangeArrowheads="1"/>
            </p:cNvSpPr>
            <p:nvPr/>
          </p:nvSpPr>
          <p:spPr bwMode="auto">
            <a:xfrm>
              <a:off x="3921" y="1904"/>
              <a:ext cx="924" cy="516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External</a:t>
              </a:r>
              <a:endParaRPr lang="en-US" sz="2400" b="1" i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marketing</a:t>
              </a:r>
              <a:endParaRPr lang="en-US" sz="2400" b="1" i="1">
                <a:latin typeface="Times New Roman" panose="02020603050405020304" pitchFamily="18" charset="0"/>
              </a:endParaRPr>
            </a:p>
          </p:txBody>
        </p:sp>
        <p:sp>
          <p:nvSpPr>
            <p:cNvPr id="62474" name="Rectangle 19"/>
            <p:cNvSpPr>
              <a:spLocks noChangeArrowheads="1"/>
            </p:cNvSpPr>
            <p:nvPr/>
          </p:nvSpPr>
          <p:spPr bwMode="auto">
            <a:xfrm>
              <a:off x="820" y="3120"/>
              <a:ext cx="1295" cy="36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Employees</a:t>
              </a:r>
              <a:endParaRPr lang="en-US" sz="32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5" name="Rectangle 20"/>
            <p:cNvSpPr>
              <a:spLocks noChangeArrowheads="1"/>
            </p:cNvSpPr>
            <p:nvPr/>
          </p:nvSpPr>
          <p:spPr bwMode="auto">
            <a:xfrm>
              <a:off x="3696" y="3120"/>
              <a:ext cx="1295" cy="363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Customers</a:t>
              </a:r>
              <a:endParaRPr lang="en-US" sz="32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6" name="Rectangle 21"/>
            <p:cNvSpPr>
              <a:spLocks noChangeArrowheads="1"/>
            </p:cNvSpPr>
            <p:nvPr/>
          </p:nvSpPr>
          <p:spPr bwMode="auto">
            <a:xfrm>
              <a:off x="2208" y="3104"/>
              <a:ext cx="966" cy="516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Interactive</a:t>
              </a:r>
              <a:endParaRPr lang="en-US" sz="2400" b="1" i="1">
                <a:latin typeface="Times New Roman" panose="02020603050405020304" pitchFamily="18" charset="0"/>
              </a:endParaRPr>
            </a:p>
            <a:p>
              <a:pPr algn="ctr" eaLnBrk="0" hangingPunct="0"/>
              <a:r>
                <a:rPr lang="en-US" sz="2400" b="1" i="1">
                  <a:latin typeface="Times New Roman" panose="02020603050405020304" pitchFamily="18" charset="0"/>
                </a:rPr>
                <a:t>marketing</a:t>
              </a:r>
              <a:endParaRPr lang="en-US" sz="2400" b="1" i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ea typeface="MS PGothic" panose="020B0600070205080204" charset="-128"/>
              </a:rPr>
              <a:t>Marketing Tasks for Service Companies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Managing service differentiation</a:t>
            </a:r>
            <a:endParaRPr lang="en-US" sz="2800" b="1" dirty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Developing a differentiated offer, delivery, and image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Managing service quality</a:t>
            </a:r>
            <a:endParaRPr lang="en-US" sz="2800" b="1" dirty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Delivering consistently higher quality than the competitors</a:t>
            </a:r>
            <a:endParaRPr lang="en-US" sz="240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Managing service productivity</a:t>
            </a:r>
            <a:endParaRPr lang="en-US" sz="2800" b="1" dirty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Training current employees or hiring new ones</a:t>
            </a:r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Increasing the quantity of service by giving up some quality</a:t>
            </a:r>
            <a:endParaRPr lang="en-US" sz="2400" dirty="0">
              <a:solidFill>
                <a:srgbClr val="000000"/>
              </a:solidFill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</a:rPr>
              <a:t>Harnessing the power of technology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Branding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Brand equity is the positive differential effect that knowing the brand name has on customer response to the product or service</a:t>
            </a:r>
            <a:endParaRPr lang="en-US" sz="2800" dirty="0"/>
          </a:p>
          <a:p>
            <a:r>
              <a:rPr lang="en-US" sz="2800" dirty="0"/>
              <a:t>One measure of equity is the extent to which customers are willing to pay more for the brand客户愿意为品牌支付更多费用的程度</a:t>
            </a:r>
            <a:endParaRPr lang="en-US" sz="2800" dirty="0"/>
          </a:p>
          <a:p>
            <a:r>
              <a:rPr lang="en-US" altLang="en-US" sz="2800" dirty="0">
                <a:solidFill>
                  <a:srgbClr val="000000"/>
                </a:solidFill>
              </a:rPr>
              <a:t>With positive brand equity, consumers react more </a:t>
            </a:r>
            <a:r>
              <a:rPr lang="en-US" altLang="en-US" sz="2800" dirty="0" err="1">
                <a:solidFill>
                  <a:srgbClr val="000000"/>
                </a:solidFill>
              </a:rPr>
              <a:t>favourably</a:t>
            </a:r>
            <a:r>
              <a:rPr lang="en-US" altLang="en-US" sz="2800" dirty="0">
                <a:solidFill>
                  <a:srgbClr val="000000"/>
                </a:solidFill>
              </a:rPr>
              <a:t> to the brand than to an unbranded version of the same product. 有了正的品牌资产，消费者对品牌的反应比对同一产品的无品牌版本更有利。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Branding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000000"/>
                </a:solidFill>
              </a:rPr>
              <a:t>Brand value </a:t>
            </a:r>
            <a:r>
              <a:rPr lang="en-US" altLang="en-US" sz="2800" dirty="0">
                <a:solidFill>
                  <a:srgbClr val="000000"/>
                </a:solidFill>
              </a:rPr>
              <a:t>is the total financial value of a  brand.</a:t>
            </a:r>
            <a:endParaRPr lang="en-US" altLang="en-US" sz="2800" dirty="0">
              <a:solidFill>
                <a:srgbClr val="00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Customer equity is the value of customer relationships that the brand creates.</a:t>
            </a:r>
            <a:endParaRPr lang="en-US" altLang="en-US" sz="2800" dirty="0">
              <a:solidFill>
                <a:srgbClr val="00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品牌价值是品牌的总财务价值。</a:t>
            </a:r>
            <a:endParaRPr lang="en-US" altLang="en-US" sz="2800" dirty="0">
              <a:solidFill>
                <a:srgbClr val="000000"/>
              </a:solidFill>
            </a:endParaRPr>
          </a:p>
          <a:p>
            <a:r>
              <a:rPr lang="en-US" altLang="en-US" sz="2800" dirty="0">
                <a:solidFill>
                  <a:srgbClr val="000000"/>
                </a:solidFill>
              </a:rPr>
              <a:t>客户资产是品牌创造的客户关系的价值。</a:t>
            </a:r>
            <a:endParaRPr lang="en-US" alt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Branding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0448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Brands with strong equity have many competitive advantages:</a:t>
            </a:r>
            <a:endParaRPr lang="en-US"/>
          </a:p>
          <a:p>
            <a:pPr lvl="1"/>
            <a:r>
              <a:rPr lang="en-US"/>
              <a:t>High consumer awareness </a:t>
            </a:r>
            <a:endParaRPr lang="en-US"/>
          </a:p>
          <a:p>
            <a:pPr lvl="1"/>
            <a:r>
              <a:rPr lang="en-US"/>
              <a:t>Strong brand loyalty</a:t>
            </a:r>
            <a:endParaRPr lang="en-US"/>
          </a:p>
          <a:p>
            <a:pPr lvl="1"/>
            <a:r>
              <a:rPr lang="en-US"/>
              <a:t>Helps when introducing new products</a:t>
            </a:r>
            <a:endParaRPr lang="en-US"/>
          </a:p>
          <a:p>
            <a:pPr lvl="1"/>
            <a:r>
              <a:rPr lang="en-US"/>
              <a:t>Less susceptible to price competition不易受价格竞争的影响</a:t>
            </a:r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4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4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4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Agenda</a:t>
            </a:r>
            <a:r>
              <a:rPr lang="en-US"/>
              <a:t> 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US" sz="2400" dirty="0"/>
              <a:t>Product</a:t>
            </a:r>
            <a:endParaRPr lang="en-US" sz="2400" dirty="0"/>
          </a:p>
          <a:p>
            <a:pPr lvl="1"/>
            <a:r>
              <a:rPr lang="en-US" sz="2000" dirty="0"/>
              <a:t>product</a:t>
            </a:r>
            <a:endParaRPr lang="en-US" sz="2000" dirty="0"/>
          </a:p>
          <a:p>
            <a:pPr lvl="1"/>
            <a:r>
              <a:rPr lang="en-US" sz="2000" dirty="0"/>
              <a:t>Three levels of product </a:t>
            </a:r>
            <a:endParaRPr lang="en-US" sz="2000" dirty="0"/>
          </a:p>
          <a:p>
            <a:pPr lvl="1"/>
            <a:r>
              <a:rPr lang="en-US" sz="2000" dirty="0"/>
              <a:t>Types of consumer product</a:t>
            </a:r>
            <a:endParaRPr lang="en-US" sz="2000" dirty="0"/>
          </a:p>
          <a:p>
            <a:r>
              <a:rPr lang="en-US" sz="2400" dirty="0"/>
              <a:t>Product and service decisions</a:t>
            </a:r>
            <a:endParaRPr lang="en-US" sz="2400" dirty="0"/>
          </a:p>
          <a:p>
            <a:pPr lvl="1"/>
            <a:r>
              <a:rPr lang="en-US" sz="2000" dirty="0"/>
              <a:t>Individual product decisions</a:t>
            </a:r>
            <a:endParaRPr lang="en-US" sz="2000" dirty="0"/>
          </a:p>
          <a:p>
            <a:pPr lvl="1"/>
            <a:r>
              <a:rPr lang="en-US" sz="2000" dirty="0"/>
              <a:t>Product line decisions</a:t>
            </a:r>
            <a:endParaRPr lang="en-US" sz="2000" dirty="0"/>
          </a:p>
          <a:p>
            <a:pPr lvl="1"/>
            <a:r>
              <a:rPr lang="en-US" sz="2000" dirty="0"/>
              <a:t>Product mix decisions</a:t>
            </a:r>
            <a:endParaRPr lang="en-US" sz="2000" dirty="0"/>
          </a:p>
          <a:p>
            <a:r>
              <a:rPr lang="en-US" sz="2400" dirty="0"/>
              <a:t>Service marketing </a:t>
            </a:r>
            <a:endParaRPr lang="en-US" sz="2400" dirty="0"/>
          </a:p>
          <a:p>
            <a:r>
              <a:rPr lang="en-US" sz="2400" dirty="0"/>
              <a:t>Branding strategy</a:t>
            </a:r>
            <a:endParaRPr lang="en-US" sz="2400" dirty="0"/>
          </a:p>
          <a:p>
            <a:pPr lvl="1"/>
            <a:r>
              <a:rPr lang="en-US" sz="2000" dirty="0"/>
              <a:t>Brand equity and brand value</a:t>
            </a:r>
            <a:endParaRPr lang="en-US" sz="2000" dirty="0"/>
          </a:p>
          <a:p>
            <a:pPr lvl="1"/>
            <a:r>
              <a:rPr lang="en-US" sz="2000" dirty="0"/>
              <a:t>Building strong brands</a:t>
            </a:r>
            <a:endParaRPr lang="en-US" sz="2000" dirty="0"/>
          </a:p>
          <a:p>
            <a:endParaRPr lang="en-US" sz="2800" dirty="0"/>
          </a:p>
          <a:p>
            <a:pPr>
              <a:buFontTx/>
              <a:buNone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3648075" y="5648325"/>
            <a:ext cx="2352675" cy="34448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533400" y="1676400"/>
            <a:ext cx="2209800" cy="712788"/>
          </a:xfrm>
          <a:prstGeom prst="rect">
            <a:avLst/>
          </a:prstGeom>
          <a:solidFill>
            <a:srgbClr val="00FFFF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/>
              <a:t>Brand positioning</a:t>
            </a:r>
            <a:endParaRPr lang="en-US" sz="2000" b="1"/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5486400" y="1600200"/>
            <a:ext cx="3276600" cy="865188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marL="393700" indent="-269875" defTabSz="227330" eaLnBrk="0" hangingPunct="0">
              <a:lnSpc>
                <a:spcPct val="8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Attributes</a:t>
            </a:r>
            <a:endParaRPr lang="en-US" sz="2000" b="1"/>
          </a:p>
          <a:p>
            <a:pPr marL="393700" indent="-269875" defTabSz="227330" eaLnBrk="0" hangingPunct="0">
              <a:lnSpc>
                <a:spcPct val="8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Benefits</a:t>
            </a:r>
            <a:endParaRPr lang="en-US" sz="2000" b="1"/>
          </a:p>
          <a:p>
            <a:pPr marL="393700" indent="-269875" defTabSz="227330" eaLnBrk="0" hangingPunct="0">
              <a:lnSpc>
                <a:spcPct val="8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Beliefs and values</a:t>
            </a:r>
            <a:endParaRPr lang="en-US" sz="2000" b="1"/>
          </a:p>
        </p:txBody>
      </p:sp>
      <p:sp>
        <p:nvSpPr>
          <p:cNvPr id="556037" name="Rectangle 5"/>
          <p:cNvSpPr>
            <a:spLocks noChangeArrowheads="1"/>
          </p:cNvSpPr>
          <p:nvPr/>
        </p:nvSpPr>
        <p:spPr bwMode="auto">
          <a:xfrm>
            <a:off x="1066800" y="2667000"/>
            <a:ext cx="1909763" cy="711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/>
              <a:t>Brand name</a:t>
            </a:r>
            <a:endParaRPr lang="en-US" sz="2000" b="1"/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/>
              <a:t>selection</a:t>
            </a:r>
            <a:endParaRPr lang="en-US" sz="2000" b="1"/>
          </a:p>
        </p:txBody>
      </p:sp>
      <p:sp>
        <p:nvSpPr>
          <p:cNvPr id="556038" name="Rectangle 6"/>
          <p:cNvSpPr>
            <a:spLocks noChangeArrowheads="1"/>
          </p:cNvSpPr>
          <p:nvPr/>
        </p:nvSpPr>
        <p:spPr bwMode="auto">
          <a:xfrm>
            <a:off x="1600200" y="3657600"/>
            <a:ext cx="1909763" cy="711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 dirty="0"/>
              <a:t>Brand </a:t>
            </a:r>
            <a:endParaRPr lang="en-US" sz="2000" b="1" dirty="0"/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 dirty="0"/>
              <a:t>sponsorship</a:t>
            </a:r>
            <a:endParaRPr lang="en-US" sz="2000" b="1" dirty="0"/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2286000" y="4648200"/>
            <a:ext cx="1909763" cy="711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/>
              <a:t>Brand </a:t>
            </a:r>
            <a:endParaRPr lang="en-US" sz="2000" b="1"/>
          </a:p>
          <a:p>
            <a:pPr algn="ctr" eaLnBrk="0" hangingPunct="0">
              <a:lnSpc>
                <a:spcPct val="80000"/>
              </a:lnSpc>
              <a:defRPr/>
            </a:pPr>
            <a:r>
              <a:rPr lang="en-US" sz="2000" b="1"/>
              <a:t>Development</a:t>
            </a:r>
            <a:endParaRPr lang="en-US" sz="2000" b="1"/>
          </a:p>
        </p:txBody>
      </p:sp>
      <p:graphicFrame>
        <p:nvGraphicFramePr>
          <p:cNvPr id="5122" name="Object 2">
            <a:hlinkClick r:id="" action="ppaction://ole?verb=0"/>
          </p:cNvPr>
          <p:cNvGraphicFramePr/>
          <p:nvPr/>
        </p:nvGraphicFramePr>
        <p:xfrm>
          <a:off x="228600" y="2438400"/>
          <a:ext cx="8985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Clip" r:id="rId1" imgW="1102995" imgH="646430" progId="">
                  <p:embed/>
                </p:oleObj>
              </mc:Choice>
              <mc:Fallback>
                <p:oleObj name="Clip" r:id="rId1" imgW="1102995" imgH="646430" progId="">
                  <p:embed/>
                  <p:pic>
                    <p:nvPicPr>
                      <p:cNvPr id="0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8985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hlinkClick r:id="" action="ppaction://ole?verb=0"/>
          </p:cNvPr>
          <p:cNvGraphicFramePr/>
          <p:nvPr/>
        </p:nvGraphicFramePr>
        <p:xfrm>
          <a:off x="685800" y="3398838"/>
          <a:ext cx="8985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Clip" r:id="rId3" imgW="1102995" imgH="646430" progId="">
                  <p:embed/>
                </p:oleObj>
              </mc:Choice>
              <mc:Fallback>
                <p:oleObj name="Clip" r:id="rId3" imgW="1102995" imgH="646430" progId="">
                  <p:embed/>
                  <p:pic>
                    <p:nvPicPr>
                      <p:cNvPr id="0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98838"/>
                        <a:ext cx="8985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/>
          <p:nvPr/>
        </p:nvGraphicFramePr>
        <p:xfrm>
          <a:off x="1295400" y="4419600"/>
          <a:ext cx="898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Clip" r:id="rId5" imgW="1102995" imgH="646430" progId="">
                  <p:embed/>
                </p:oleObj>
              </mc:Choice>
              <mc:Fallback>
                <p:oleObj name="Clip" r:id="rId5" imgW="1102995" imgH="646430" progId="">
                  <p:embed/>
                  <p:pic>
                    <p:nvPicPr>
                      <p:cNvPr id="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8985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6043" name="Rectangle 11"/>
          <p:cNvSpPr>
            <a:spLocks noChangeArrowheads="1"/>
          </p:cNvSpPr>
          <p:nvPr/>
        </p:nvSpPr>
        <p:spPr bwMode="auto">
          <a:xfrm>
            <a:off x="5486400" y="2590800"/>
            <a:ext cx="3276600" cy="7112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marL="393700" indent="-269875" defTabSz="227330" eaLnBrk="0" hangingPunct="0">
              <a:lnSpc>
                <a:spcPct val="8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Selection</a:t>
            </a:r>
            <a:endParaRPr lang="en-US" sz="2000" b="1"/>
          </a:p>
          <a:p>
            <a:pPr marL="393700" indent="-269875" defTabSz="227330" eaLnBrk="0" hangingPunct="0">
              <a:lnSpc>
                <a:spcPct val="8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Protection</a:t>
            </a:r>
            <a:endParaRPr lang="en-US" sz="2000" b="1"/>
          </a:p>
        </p:txBody>
      </p:sp>
      <p:sp>
        <p:nvSpPr>
          <p:cNvPr id="556044" name="Rectangle 12"/>
          <p:cNvSpPr>
            <a:spLocks noChangeArrowheads="1"/>
          </p:cNvSpPr>
          <p:nvPr/>
        </p:nvSpPr>
        <p:spPr bwMode="auto">
          <a:xfrm>
            <a:off x="5486400" y="3429000"/>
            <a:ext cx="3276600" cy="990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Manufacturer’s brand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Private brand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Licensed brand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Co-branding</a:t>
            </a:r>
            <a:endParaRPr lang="en-US" sz="2000" b="1"/>
          </a:p>
        </p:txBody>
      </p:sp>
      <p:sp>
        <p:nvSpPr>
          <p:cNvPr id="556045" name="Rectangle 13"/>
          <p:cNvSpPr>
            <a:spLocks noChangeArrowheads="1"/>
          </p:cNvSpPr>
          <p:nvPr/>
        </p:nvSpPr>
        <p:spPr bwMode="auto">
          <a:xfrm>
            <a:off x="5486400" y="4572000"/>
            <a:ext cx="3276600" cy="990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2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0" tIns="46038" rIns="0" bIns="46038" anchor="ctr"/>
          <a:lstStyle/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New brands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Line extensions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Brand extensions</a:t>
            </a:r>
            <a:endParaRPr lang="en-US" sz="2000" b="1"/>
          </a:p>
          <a:p>
            <a:pPr marL="393700" indent="-269875" defTabSz="227330" eaLnBrk="0" hangingPunct="0">
              <a:lnSpc>
                <a:spcPct val="70000"/>
              </a:lnSpc>
              <a:buClr>
                <a:srgbClr val="6E0043"/>
              </a:buClr>
              <a:buSzPct val="130000"/>
              <a:buFontTx/>
              <a:buChar char="•"/>
              <a:tabLst>
                <a:tab pos="0" algn="l"/>
              </a:tabLst>
              <a:defRPr/>
            </a:pPr>
            <a:r>
              <a:rPr lang="en-US" sz="2000" b="1"/>
              <a:t>Multibrands</a:t>
            </a:r>
            <a:endParaRPr lang="en-US" sz="2000" b="1"/>
          </a:p>
        </p:txBody>
      </p:sp>
      <p:sp>
        <p:nvSpPr>
          <p:cNvPr id="556046" name="Rectangle 14"/>
          <p:cNvSpPr>
            <a:spLocks noChangeArrowheads="1"/>
          </p:cNvSpPr>
          <p:nvPr/>
        </p:nvSpPr>
        <p:spPr bwMode="auto">
          <a:xfrm>
            <a:off x="411163" y="876300"/>
            <a:ext cx="8286750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ea typeface="SimSun" panose="02010600030101010101" pitchFamily="2" charset="-122"/>
              </a:rPr>
              <a:t>Branding Strategy: 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rPr>
              <a:t>Major Branding Decisions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Building Strong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4495800" y="1524000"/>
            <a:ext cx="76200" cy="48006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2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 i="1"/>
              <a:t>Brand Positioning</a:t>
            </a:r>
            <a:endParaRPr lang="en-US" sz="2600" i="1"/>
          </a:p>
          <a:p>
            <a:r>
              <a:rPr lang="en-US" sz="2600" i="1">
                <a:solidFill>
                  <a:schemeClr val="bg2"/>
                </a:solidFill>
              </a:rPr>
              <a:t>Brand Name Selection 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>
                <a:solidFill>
                  <a:schemeClr val="bg2"/>
                </a:solidFill>
              </a:rPr>
              <a:t>Brand Sponsorship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>
                <a:solidFill>
                  <a:schemeClr val="bg2"/>
                </a:solidFill>
              </a:rPr>
              <a:t>Brand Development</a:t>
            </a:r>
            <a:endParaRPr lang="en-US" sz="2600" i="1">
              <a:solidFill>
                <a:schemeClr val="bg2"/>
              </a:solidFill>
            </a:endParaRPr>
          </a:p>
        </p:txBody>
      </p:sp>
      <p:sp>
        <p:nvSpPr>
          <p:cNvPr id="48133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Three levels of positioning:</a:t>
            </a:r>
            <a:endParaRPr lang="en-US"/>
          </a:p>
          <a:p>
            <a:pPr lvl="1"/>
            <a:r>
              <a:rPr lang="en-US"/>
              <a:t>Product attributes</a:t>
            </a:r>
            <a:endParaRPr lang="en-US"/>
          </a:p>
          <a:p>
            <a:pPr lvl="2"/>
            <a:r>
              <a:rPr lang="en-US"/>
              <a:t> Least effective</a:t>
            </a:r>
            <a:endParaRPr lang="en-US"/>
          </a:p>
          <a:p>
            <a:pPr lvl="1"/>
            <a:r>
              <a:rPr lang="en-US"/>
              <a:t>Benefits</a:t>
            </a:r>
            <a:endParaRPr lang="en-US"/>
          </a:p>
          <a:p>
            <a:pPr lvl="1"/>
            <a:r>
              <a:rPr lang="en-US"/>
              <a:t>Beliefs and values</a:t>
            </a:r>
            <a:endParaRPr lang="en-US"/>
          </a:p>
          <a:p>
            <a:pPr lvl="2"/>
            <a:r>
              <a:rPr lang="en-US"/>
              <a:t> Taps into emotions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Building Strong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4495800" y="1524000"/>
            <a:ext cx="76200" cy="48006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 i="1" dirty="0">
                <a:solidFill>
                  <a:schemeClr val="bg2"/>
                </a:solidFill>
              </a:rPr>
              <a:t>Brand Positioning</a:t>
            </a:r>
            <a:endParaRPr lang="en-US" sz="2600" i="1" dirty="0">
              <a:solidFill>
                <a:schemeClr val="bg2"/>
              </a:solidFill>
            </a:endParaRPr>
          </a:p>
          <a:p>
            <a:r>
              <a:rPr lang="en-US" sz="2600" i="1" dirty="0"/>
              <a:t>Brand Name Selection </a:t>
            </a:r>
            <a:endParaRPr lang="en-US" sz="2600" i="1" dirty="0"/>
          </a:p>
          <a:p>
            <a:r>
              <a:rPr lang="en-US" sz="2600" i="1" dirty="0">
                <a:solidFill>
                  <a:schemeClr val="bg2"/>
                </a:solidFill>
              </a:rPr>
              <a:t>Brand Sponsorship</a:t>
            </a:r>
            <a:endParaRPr lang="en-US" sz="2600" i="1" dirty="0">
              <a:solidFill>
                <a:schemeClr val="bg2"/>
              </a:solidFill>
            </a:endParaRPr>
          </a:p>
          <a:p>
            <a:r>
              <a:rPr lang="en-US" sz="2600" i="1" dirty="0">
                <a:solidFill>
                  <a:schemeClr val="bg2"/>
                </a:solidFill>
              </a:rPr>
              <a:t>Brand Development</a:t>
            </a:r>
            <a:endParaRPr lang="en-US" sz="2600" i="1" dirty="0">
              <a:solidFill>
                <a:schemeClr val="bg2"/>
              </a:solidFill>
            </a:endParaRP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Good Brand Names:</a:t>
            </a:r>
            <a:endParaRPr lang="en-US" sz="2400" dirty="0"/>
          </a:p>
          <a:p>
            <a:pPr lvl="1"/>
            <a:r>
              <a:rPr lang="en-US" sz="2000" dirty="0"/>
              <a:t>Suggest something about the product or its benefits</a:t>
            </a:r>
            <a:endParaRPr lang="en-US" sz="2000" dirty="0"/>
          </a:p>
          <a:p>
            <a:pPr lvl="1"/>
            <a:r>
              <a:rPr lang="en-US" sz="2000" dirty="0"/>
              <a:t>Are easy to pronounce, recognize and remember</a:t>
            </a:r>
            <a:endParaRPr lang="en-US" sz="2000" dirty="0"/>
          </a:p>
          <a:p>
            <a:pPr lvl="1"/>
            <a:r>
              <a:rPr lang="en-US" sz="2000" dirty="0"/>
              <a:t>Are distinctive</a:t>
            </a:r>
            <a:endParaRPr lang="en-US" sz="2000" dirty="0"/>
          </a:p>
          <a:p>
            <a:pPr lvl="1"/>
            <a:r>
              <a:rPr lang="en-US" sz="2000" dirty="0"/>
              <a:t>Are extendable</a:t>
            </a:r>
            <a:endParaRPr lang="en-US" sz="2000" dirty="0"/>
          </a:p>
          <a:p>
            <a:pPr lvl="1"/>
            <a:r>
              <a:rPr lang="en-US" sz="2000" dirty="0"/>
              <a:t>Translate well into other languages</a:t>
            </a:r>
            <a:endParaRPr lang="en-US" sz="2000" dirty="0"/>
          </a:p>
          <a:p>
            <a:pPr lvl="1"/>
            <a:r>
              <a:rPr lang="en-US" sz="2000" dirty="0"/>
              <a:t>Can be registered and legally protected</a:t>
            </a:r>
            <a:endParaRPr lang="en-US" sz="2000" dirty="0"/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Building Strong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495800" y="1524000"/>
            <a:ext cx="76200" cy="48006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4419600"/>
          </a:xfrm>
        </p:spPr>
        <p:txBody>
          <a:bodyPr/>
          <a:lstStyle/>
          <a:p>
            <a:r>
              <a:rPr lang="en-US" sz="2600" i="1">
                <a:solidFill>
                  <a:schemeClr val="bg2"/>
                </a:solidFill>
              </a:rPr>
              <a:t>Brand Positioning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>
                <a:solidFill>
                  <a:schemeClr val="bg2"/>
                </a:solidFill>
              </a:rPr>
              <a:t>Brand Name Selection 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/>
              <a:t>Brand Sponsorship</a:t>
            </a:r>
            <a:endParaRPr lang="en-US" sz="2600" i="1"/>
          </a:p>
          <a:p>
            <a:r>
              <a:rPr lang="en-US" sz="2600" i="1">
                <a:solidFill>
                  <a:schemeClr val="bg2"/>
                </a:solidFill>
              </a:rPr>
              <a:t>Brand Development</a:t>
            </a:r>
            <a:endParaRPr lang="en-US" sz="2600" i="1">
              <a:solidFill>
                <a:schemeClr val="bg2"/>
              </a:solidFill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4419600"/>
          </a:xfrm>
        </p:spPr>
        <p:txBody>
          <a:bodyPr/>
          <a:lstStyle/>
          <a:p>
            <a:r>
              <a:rPr lang="en-US" sz="2400"/>
              <a:t>Manufacturer brands</a:t>
            </a:r>
            <a:endParaRPr lang="en-US" sz="2400"/>
          </a:p>
          <a:p>
            <a:r>
              <a:rPr lang="en-US" sz="2400"/>
              <a:t>Private (store) brands</a:t>
            </a:r>
            <a:endParaRPr lang="en-US" sz="2400"/>
          </a:p>
          <a:p>
            <a:pPr lvl="1"/>
            <a:r>
              <a:rPr lang="en-US" sz="2000"/>
              <a:t>Costly to establish and promote</a:t>
            </a:r>
            <a:endParaRPr lang="en-US" sz="2000"/>
          </a:p>
          <a:p>
            <a:pPr lvl="1"/>
            <a:r>
              <a:rPr lang="en-US" sz="2000"/>
              <a:t>Higher profit margins</a:t>
            </a:r>
            <a:endParaRPr lang="en-US" sz="2000"/>
          </a:p>
          <a:p>
            <a:r>
              <a:rPr lang="en-US" sz="2400"/>
              <a:t>Licensed brands</a:t>
            </a:r>
            <a:endParaRPr lang="en-US" sz="2400"/>
          </a:p>
          <a:p>
            <a:pPr lvl="1"/>
            <a:r>
              <a:rPr lang="en-US" sz="2000"/>
              <a:t>Name and character licensing has grown</a:t>
            </a:r>
            <a:endParaRPr lang="en-US" sz="2000"/>
          </a:p>
          <a:p>
            <a:r>
              <a:rPr lang="en-US" sz="2400"/>
              <a:t>Co-branding</a:t>
            </a:r>
            <a:endParaRPr lang="en-US" sz="2400"/>
          </a:p>
          <a:p>
            <a:pPr lvl="1"/>
            <a:r>
              <a:rPr lang="en-US" sz="2000"/>
              <a:t>Advantages/ disadvantages</a:t>
            </a:r>
            <a:endParaRPr lang="en-US" sz="2000"/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Building Strong Strategy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495800" y="1524000"/>
            <a:ext cx="76200" cy="4800600"/>
          </a:xfrm>
          <a:prstGeom prst="rect">
            <a:avLst/>
          </a:prstGeom>
          <a:solidFill>
            <a:srgbClr val="761214"/>
          </a:solidFill>
          <a:ln w="9525">
            <a:solidFill>
              <a:srgbClr val="761214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 i="1">
                <a:solidFill>
                  <a:schemeClr val="bg2"/>
                </a:solidFill>
              </a:rPr>
              <a:t>Brand Positioning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>
                <a:solidFill>
                  <a:schemeClr val="bg2"/>
                </a:solidFill>
              </a:rPr>
              <a:t>Brand Name Selection 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>
                <a:solidFill>
                  <a:schemeClr val="bg2"/>
                </a:solidFill>
              </a:rPr>
              <a:t>Brand Sponsorship</a:t>
            </a:r>
            <a:endParaRPr lang="en-US" sz="2600" i="1">
              <a:solidFill>
                <a:schemeClr val="bg2"/>
              </a:solidFill>
            </a:endParaRPr>
          </a:p>
          <a:p>
            <a:r>
              <a:rPr lang="en-US" sz="2600" i="1"/>
              <a:t>Brand Development</a:t>
            </a:r>
            <a:endParaRPr lang="en-US" sz="2600" i="1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/>
              <a:t>Line extensions</a:t>
            </a:r>
            <a:endParaRPr lang="en-US" sz="2400"/>
          </a:p>
          <a:p>
            <a:pPr lvl="1"/>
            <a:r>
              <a:rPr lang="en-US" sz="2000"/>
              <a:t>Minor changes to existing products</a:t>
            </a:r>
            <a:endParaRPr lang="en-US" sz="2000"/>
          </a:p>
          <a:p>
            <a:r>
              <a:rPr lang="en-US" sz="2400"/>
              <a:t>Brand extensions</a:t>
            </a:r>
            <a:endParaRPr lang="en-US" sz="2400"/>
          </a:p>
          <a:p>
            <a:pPr lvl="1"/>
            <a:r>
              <a:rPr lang="en-US" sz="2000"/>
              <a:t>Successful brand names help introduce new products</a:t>
            </a:r>
            <a:endParaRPr lang="en-US" sz="2000"/>
          </a:p>
          <a:p>
            <a:r>
              <a:rPr lang="en-US" sz="2400"/>
              <a:t>Multibrands</a:t>
            </a:r>
            <a:endParaRPr lang="en-US" sz="2400"/>
          </a:p>
          <a:p>
            <a:pPr lvl="1"/>
            <a:r>
              <a:rPr lang="en-US" sz="2000"/>
              <a:t>Multiple product entries in a product category</a:t>
            </a:r>
            <a:endParaRPr lang="en-US" sz="2000"/>
          </a:p>
          <a:p>
            <a:r>
              <a:rPr lang="en-US" sz="2400"/>
              <a:t>New brands</a:t>
            </a:r>
            <a:endParaRPr lang="en-US" sz="2400"/>
          </a:p>
          <a:p>
            <a:pPr lvl="1"/>
            <a:r>
              <a:rPr lang="en-US" sz="2000"/>
              <a:t>New product category</a:t>
            </a:r>
            <a:endParaRPr lang="en-US" sz="200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77875"/>
            <a:ext cx="8229600" cy="639763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Brand Development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1565275"/>
            <a:ext cx="82296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54276" name="Group 4"/>
          <p:cNvGrpSpPr/>
          <p:nvPr/>
        </p:nvGrpSpPr>
        <p:grpSpPr bwMode="auto">
          <a:xfrm>
            <a:off x="685800" y="1752600"/>
            <a:ext cx="7505700" cy="4267200"/>
            <a:chOff x="216" y="864"/>
            <a:chExt cx="5200" cy="3112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1448" y="1544"/>
              <a:ext cx="2000" cy="1184"/>
            </a:xfrm>
            <a:prstGeom prst="rect">
              <a:avLst/>
            </a:prstGeom>
            <a:solidFill>
              <a:srgbClr val="00FF00"/>
            </a:solidFill>
            <a:ln w="25400">
              <a:solidFill>
                <a:schemeClr val="bg2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pPr algn="ctr" defTabSz="393700" eaLnBrk="0" hangingPunct="0">
                <a:lnSpc>
                  <a:spcPct val="80000"/>
                </a:lnSpc>
              </a:pPr>
              <a:r>
                <a:rPr lang="en-US" sz="3200" b="1">
                  <a:solidFill>
                    <a:schemeClr val="bg2"/>
                  </a:solidFill>
                </a:rPr>
                <a:t>Line</a:t>
              </a:r>
              <a:endParaRPr lang="en-US" sz="3200" b="1">
                <a:solidFill>
                  <a:schemeClr val="bg2"/>
                </a:solidFill>
              </a:endParaRPr>
            </a:p>
            <a:p>
              <a:pPr algn="ctr" defTabSz="393700" eaLnBrk="0" hangingPunct="0">
                <a:lnSpc>
                  <a:spcPct val="80000"/>
                </a:lnSpc>
              </a:pPr>
              <a:r>
                <a:rPr lang="en-US" sz="3200" b="1">
                  <a:solidFill>
                    <a:schemeClr val="bg2"/>
                  </a:solidFill>
                </a:rPr>
                <a:t>extension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sp>
          <p:nvSpPr>
            <p:cNvPr id="560134" name="Rectangle 6"/>
            <p:cNvSpPr>
              <a:spLocks noChangeArrowheads="1"/>
            </p:cNvSpPr>
            <p:nvPr/>
          </p:nvSpPr>
          <p:spPr bwMode="auto">
            <a:xfrm>
              <a:off x="3464" y="2744"/>
              <a:ext cx="1952" cy="1232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 sz="3200" b="1">
                  <a:solidFill>
                    <a:schemeClr val="bg2"/>
                  </a:solidFill>
                </a:rPr>
                <a:t>New brands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sp>
          <p:nvSpPr>
            <p:cNvPr id="560135" name="Rectangle 7"/>
            <p:cNvSpPr>
              <a:spLocks noChangeArrowheads="1"/>
            </p:cNvSpPr>
            <p:nvPr/>
          </p:nvSpPr>
          <p:spPr bwMode="auto">
            <a:xfrm>
              <a:off x="3464" y="1544"/>
              <a:ext cx="1952" cy="1184"/>
            </a:xfrm>
            <a:prstGeom prst="rect">
              <a:avLst/>
            </a:prstGeom>
            <a:solidFill>
              <a:srgbClr val="01FFE7"/>
            </a:solidFill>
            <a:ln w="254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80000"/>
                </a:lnSpc>
                <a:tabLst>
                  <a:tab pos="0" algn="l"/>
                </a:tabLst>
                <a:defRPr/>
              </a:pPr>
              <a:r>
                <a:rPr lang="en-US" sz="3200" b="1">
                  <a:solidFill>
                    <a:schemeClr val="bg2"/>
                  </a:solidFill>
                </a:rPr>
                <a:t>Brand</a:t>
              </a:r>
              <a:endParaRPr lang="en-US" sz="3200" b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80000"/>
                </a:lnSpc>
                <a:tabLst>
                  <a:tab pos="0" algn="l"/>
                </a:tabLst>
                <a:defRPr/>
              </a:pPr>
              <a:r>
                <a:rPr lang="en-US" sz="3200" b="1">
                  <a:solidFill>
                    <a:schemeClr val="bg2"/>
                  </a:solidFill>
                </a:rPr>
                <a:t>extension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sp>
          <p:nvSpPr>
            <p:cNvPr id="560136" name="Rectangle 8"/>
            <p:cNvSpPr>
              <a:spLocks noChangeArrowheads="1"/>
            </p:cNvSpPr>
            <p:nvPr/>
          </p:nvSpPr>
          <p:spPr bwMode="auto">
            <a:xfrm>
              <a:off x="1448" y="2744"/>
              <a:ext cx="2002" cy="1232"/>
            </a:xfrm>
            <a:prstGeom prst="rect">
              <a:avLst/>
            </a:prstGeom>
            <a:solidFill>
              <a:srgbClr val="FAFD00"/>
            </a:solidFill>
            <a:ln w="25400">
              <a:solidFill>
                <a:schemeClr val="bg2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algn="ctr" defTabSz="517525" eaLnBrk="0" hangingPunct="0">
                <a:lnSpc>
                  <a:spcPct val="80000"/>
                </a:lnSpc>
                <a:defRPr/>
              </a:pPr>
              <a:r>
                <a:rPr lang="en-US" sz="3200" b="1">
                  <a:solidFill>
                    <a:schemeClr val="bg2"/>
                  </a:solidFill>
                </a:rPr>
                <a:t>Multibrands</a:t>
              </a:r>
              <a:endParaRPr lang="en-US" sz="3200" b="1">
                <a:solidFill>
                  <a:schemeClr val="bg2"/>
                </a:solidFill>
              </a:endParaRPr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480" y="1920"/>
              <a:ext cx="864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sz="2600" b="1"/>
                <a:t>Existing</a:t>
              </a:r>
              <a:endParaRPr lang="en-US" sz="2600" b="1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624" y="3120"/>
              <a:ext cx="576" cy="24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sz="2600" b="1"/>
                <a:t>New</a:t>
              </a:r>
              <a:endParaRPr lang="en-US" sz="2600" b="1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2064" y="1296"/>
              <a:ext cx="816" cy="24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sz="2600" b="1"/>
                <a:t>Existing</a:t>
              </a:r>
              <a:endParaRPr lang="en-US" sz="2600" b="1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4080" y="1296"/>
              <a:ext cx="528" cy="240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sz="2600" b="1"/>
                <a:t>New</a:t>
              </a:r>
              <a:endParaRPr lang="en-US" sz="2600" b="1"/>
            </a:p>
          </p:txBody>
        </p:sp>
        <p:sp>
          <p:nvSpPr>
            <p:cNvPr id="560141" name="Rectangle 13"/>
            <p:cNvSpPr>
              <a:spLocks noChangeArrowheads="1"/>
            </p:cNvSpPr>
            <p:nvPr/>
          </p:nvSpPr>
          <p:spPr bwMode="auto">
            <a:xfrm>
              <a:off x="2303" y="864"/>
              <a:ext cx="2303" cy="288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90488" tIns="44450" rIns="90488" bIns="44450" anchor="ctr"/>
            <a:lstStyle/>
            <a:p>
              <a:pPr algn="ctr" eaLnBrk="0" hangingPunct="0">
                <a:defRPr/>
              </a:pPr>
              <a:r>
                <a:rPr 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Product Category</a:t>
              </a:r>
              <a:endParaRPr lang="en-US" sz="3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 rot="-5400000">
              <a:off x="-384" y="2208"/>
              <a:ext cx="1488" cy="28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90488" tIns="44450" rIns="90488" bIns="44450" anchor="ctr"/>
            <a:lstStyle/>
            <a:p>
              <a:pPr algn="ctr" eaLnBrk="0" hangingPunct="0">
                <a:lnSpc>
                  <a:spcPct val="75000"/>
                </a:lnSpc>
              </a:pPr>
              <a:r>
                <a:rPr lang="en-US" sz="3200" b="1">
                  <a:solidFill>
                    <a:srgbClr val="FF3300"/>
                  </a:solidFill>
                </a:rPr>
                <a:t>Brand Name</a:t>
              </a:r>
              <a:endParaRPr lang="en-US" sz="3200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800"/>
            <a:ext cx="8229600" cy="6048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Brand Development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Line extension:</a:t>
            </a: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Advantages: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low-cost, low-risk way to introduce new products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Meet customer desires for variety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utilize excess capacity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command more shelf space from resellers</a:t>
            </a: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2000" dirty="0"/>
              <a:t>Disadvantages: 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lose its specific meaning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cause consumer confusion or frustration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sales of an extension may come at the expense of other items in the line (cannibalization).</a:t>
            </a:r>
            <a:endParaRPr lang="en-US" sz="1800" dirty="0"/>
          </a:p>
        </p:txBody>
      </p:sp>
      <p:sp>
        <p:nvSpPr>
          <p:cNvPr id="56115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Brand extension: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Advantages: 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instant recognition and faster acceptance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/>
              <a:t>saving the high advertising costs usually required to build a new brand name</a:t>
            </a:r>
            <a:endParaRPr lang="en-US" sz="1800"/>
          </a:p>
          <a:p>
            <a:pPr>
              <a:lnSpc>
                <a:spcPct val="80000"/>
              </a:lnSpc>
            </a:pPr>
            <a:r>
              <a:rPr lang="en-US" sz="2000"/>
              <a:t>Disadvantages: </a:t>
            </a:r>
            <a:endParaRPr lang="en-US" sz="2000"/>
          </a:p>
          <a:p>
            <a:pPr lvl="1">
              <a:lnSpc>
                <a:spcPct val="80000"/>
              </a:lnSpc>
            </a:pPr>
            <a:r>
              <a:rPr lang="en-US" sz="1800"/>
              <a:t>May confuse the image of the main brand 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/>
              <a:t>If a brand extension fails, it may harm consumer attitudes toward the other products carrying the same brand name</a:t>
            </a:r>
            <a:endParaRPr lang="en-US" sz="1800"/>
          </a:p>
          <a:p>
            <a:pPr lvl="1">
              <a:lnSpc>
                <a:spcPct val="80000"/>
              </a:lnSpc>
            </a:pPr>
            <a:r>
              <a:rPr lang="en-US" sz="1800"/>
              <a:t>A brand name may not be appropriate to a particular new product 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1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1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1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1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1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1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1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build="p"/>
      <p:bldP spid="56115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4063"/>
            <a:ext cx="8229600" cy="66357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Brand Development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Multibrands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Advantages: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establish different features and appeal to different buying motives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allow a company to lock up more reseller “shelf space”</a:t>
            </a:r>
            <a:endParaRPr lang="en-US" sz="18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Disadvantages: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each brand may obtain only a small market share, and none may be very profitable – marketing resources are limited! </a:t>
            </a:r>
            <a:endParaRPr lang="en-US" sz="1800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New brands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Advantages: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No effect from existing bad brand</a:t>
            </a:r>
            <a:endParaRPr lang="en-US" sz="1800"/>
          </a:p>
          <a:p>
            <a:pPr>
              <a:lnSpc>
                <a:spcPct val="90000"/>
              </a:lnSpc>
            </a:pPr>
            <a:r>
              <a:rPr lang="en-US" sz="2000"/>
              <a:t>Disadvantages: 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1800"/>
              <a:t>can result in a company spreading its resources too thin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2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2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2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2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  <p:bldP spid="56218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Managing brands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Communicate the brand’s positioning</a:t>
            </a:r>
            <a:endParaRPr lang="en-US" altLang="en-US" dirty="0"/>
          </a:p>
          <a:p>
            <a:r>
              <a:rPr lang="en-US" altLang="en-US" dirty="0"/>
              <a:t>Manage all brand touch points</a:t>
            </a:r>
            <a:endParaRPr lang="en-US" altLang="en-US" dirty="0"/>
          </a:p>
          <a:p>
            <a:r>
              <a:rPr lang="en-US" altLang="en-US" dirty="0">
                <a:solidFill>
                  <a:srgbClr val="000000"/>
                </a:solidFill>
              </a:rPr>
              <a:t>Train employees to be customer centered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dirty="0"/>
              <a:t>Audit the brand’s strengths and weaknesses</a:t>
            </a:r>
            <a:endParaRPr lang="en-A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4375"/>
            <a:ext cx="8229600" cy="703263"/>
          </a:xfrm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</a:rPr>
              <a:t>Starbucks: Brewing a Worldwide experience</a:t>
            </a:r>
            <a:endParaRPr lang="en-US" sz="3200">
              <a:solidFill>
                <a:srgbClr val="C00000"/>
              </a:solidFill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core customer value that Starbucks offers? What are the actual and augmented level of that product?</a:t>
            </a:r>
            <a:endParaRPr lang="en-US" dirty="0"/>
          </a:p>
          <a:p>
            <a:r>
              <a:rPr lang="en-US" dirty="0"/>
              <a:t>Core customer value: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8600" y="381000"/>
            <a:ext cx="7645400" cy="9144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Where are we now …</a:t>
            </a:r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1267" name="Group 3"/>
          <p:cNvGrpSpPr/>
          <p:nvPr/>
        </p:nvGrpSpPr>
        <p:grpSpPr bwMode="auto">
          <a:xfrm>
            <a:off x="457200" y="1643063"/>
            <a:ext cx="8382000" cy="4376737"/>
            <a:chOff x="288" y="1104"/>
            <a:chExt cx="5280" cy="2757"/>
          </a:xfrm>
        </p:grpSpPr>
        <p:sp>
          <p:nvSpPr>
            <p:cNvPr id="11269" name="Text Box 4"/>
            <p:cNvSpPr txBox="1">
              <a:spLocks noChangeArrowheads="1"/>
            </p:cNvSpPr>
            <p:nvPr/>
          </p:nvSpPr>
          <p:spPr bwMode="auto">
            <a:xfrm>
              <a:off x="2167" y="1755"/>
              <a:ext cx="1432" cy="524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Marketing Management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0" name="Text Box 5"/>
            <p:cNvSpPr txBox="1">
              <a:spLocks noChangeArrowheads="1"/>
            </p:cNvSpPr>
            <p:nvPr/>
          </p:nvSpPr>
          <p:spPr bwMode="auto">
            <a:xfrm>
              <a:off x="1809" y="1433"/>
              <a:ext cx="1969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Company        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2257" y="1104"/>
              <a:ext cx="111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Company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2" name="Text Box 7"/>
            <p:cNvSpPr txBox="1">
              <a:spLocks noChangeArrowheads="1"/>
            </p:cNvSpPr>
            <p:nvPr/>
          </p:nvSpPr>
          <p:spPr bwMode="auto">
            <a:xfrm>
              <a:off x="422" y="2336"/>
              <a:ext cx="1208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Competitor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8"/>
            <p:cNvSpPr txBox="1">
              <a:spLocks noChangeArrowheads="1"/>
            </p:cNvSpPr>
            <p:nvPr/>
          </p:nvSpPr>
          <p:spPr bwMode="auto">
            <a:xfrm>
              <a:off x="4226" y="2290"/>
              <a:ext cx="1253" cy="294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Consumer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2033" y="3567"/>
              <a:ext cx="1835" cy="294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 - Market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5" name="Text Box 10"/>
            <p:cNvSpPr txBox="1">
              <a:spLocks noChangeArrowheads="1"/>
            </p:cNvSpPr>
            <p:nvPr/>
          </p:nvSpPr>
          <p:spPr bwMode="auto">
            <a:xfrm>
              <a:off x="1765" y="2655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Product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062" y="2655"/>
              <a:ext cx="1074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Promotion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7" name="Text Box 12"/>
            <p:cNvSpPr txBox="1">
              <a:spLocks noChangeArrowheads="1"/>
            </p:cNvSpPr>
            <p:nvPr/>
          </p:nvSpPr>
          <p:spPr bwMode="auto">
            <a:xfrm>
              <a:off x="1765" y="3066"/>
              <a:ext cx="850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Price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8" name="Text Box 13"/>
            <p:cNvSpPr txBox="1">
              <a:spLocks noChangeArrowheads="1"/>
            </p:cNvSpPr>
            <p:nvPr/>
          </p:nvSpPr>
          <p:spPr bwMode="auto">
            <a:xfrm>
              <a:off x="3062" y="3066"/>
              <a:ext cx="1208" cy="294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b="1">
                  <a:latin typeface="Times New Roman" panose="02020603050405020304" pitchFamily="18" charset="0"/>
                </a:rPr>
                <a:t>Distribution</a:t>
              </a:r>
              <a:endParaRPr 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9" name="Line 14"/>
            <p:cNvSpPr>
              <a:spLocks noChangeShapeType="1"/>
            </p:cNvSpPr>
            <p:nvPr/>
          </p:nvSpPr>
          <p:spPr bwMode="auto">
            <a:xfrm>
              <a:off x="2839" y="2370"/>
              <a:ext cx="0" cy="1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0" name="Text Box 15"/>
            <p:cNvSpPr txBox="1">
              <a:spLocks noChangeArrowheads="1"/>
            </p:cNvSpPr>
            <p:nvPr/>
          </p:nvSpPr>
          <p:spPr bwMode="auto">
            <a:xfrm>
              <a:off x="3912" y="1616"/>
              <a:ext cx="1656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Consumer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16"/>
            <p:cNvSpPr txBox="1">
              <a:spLocks noChangeArrowheads="1"/>
            </p:cNvSpPr>
            <p:nvPr/>
          </p:nvSpPr>
          <p:spPr bwMode="auto">
            <a:xfrm>
              <a:off x="288" y="1616"/>
              <a:ext cx="1745" cy="2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0488" tIns="44450" rIns="90488" bIns="44450" anchor="ctr" anchorCtr="1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b="1">
                  <a:latin typeface="Times New Roman" panose="02020603050405020304" pitchFamily="18" charset="0"/>
                </a:rPr>
                <a:t>Competitor Analysis</a:t>
              </a:r>
              <a:endParaRPr 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1282" name="Line 17"/>
            <p:cNvSpPr>
              <a:spLocks noChangeShapeType="1"/>
            </p:cNvSpPr>
            <p:nvPr/>
          </p:nvSpPr>
          <p:spPr bwMode="auto">
            <a:xfrm flipV="1">
              <a:off x="914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3" name="Line 18"/>
            <p:cNvSpPr>
              <a:spLocks noChangeShapeType="1"/>
            </p:cNvSpPr>
            <p:nvPr/>
          </p:nvSpPr>
          <p:spPr bwMode="auto">
            <a:xfrm>
              <a:off x="914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4" name="Line 19"/>
            <p:cNvSpPr>
              <a:spLocks noChangeShapeType="1"/>
            </p:cNvSpPr>
            <p:nvPr/>
          </p:nvSpPr>
          <p:spPr bwMode="auto">
            <a:xfrm>
              <a:off x="914" y="3693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5" name="Line 20"/>
            <p:cNvSpPr>
              <a:spLocks noChangeShapeType="1"/>
            </p:cNvSpPr>
            <p:nvPr/>
          </p:nvSpPr>
          <p:spPr bwMode="auto">
            <a:xfrm>
              <a:off x="914" y="2735"/>
              <a:ext cx="0" cy="95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6" name="Line 21"/>
            <p:cNvSpPr>
              <a:spLocks noChangeShapeType="1"/>
            </p:cNvSpPr>
            <p:nvPr/>
          </p:nvSpPr>
          <p:spPr bwMode="auto">
            <a:xfrm>
              <a:off x="2839" y="1412"/>
              <a:ext cx="0" cy="319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7" name="Line 22"/>
            <p:cNvSpPr>
              <a:spLocks noChangeShapeType="1"/>
            </p:cNvSpPr>
            <p:nvPr/>
          </p:nvSpPr>
          <p:spPr bwMode="auto">
            <a:xfrm flipV="1">
              <a:off x="4852" y="1914"/>
              <a:ext cx="0" cy="36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 flipH="1">
              <a:off x="3778" y="1914"/>
              <a:ext cx="107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4852" y="2644"/>
              <a:ext cx="0" cy="109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 flipH="1">
              <a:off x="3957" y="3738"/>
              <a:ext cx="89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lIns="90488" tIns="44450" rIns="90488" bIns="44450" anchor="ctr">
              <a:spAutoFit/>
            </a:bodyPr>
            <a:lstStyle/>
            <a:p>
              <a:endParaRPr lang="en-US"/>
            </a:p>
          </p:txBody>
        </p:sp>
      </p:grpSp>
      <p:pic>
        <p:nvPicPr>
          <p:cNvPr id="11268" name="Picture 27" descr="MCj04059720000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4038600"/>
            <a:ext cx="8636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6600"/>
            <a:ext cx="8229600" cy="6810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Starbucks</a:t>
            </a:r>
            <a:r>
              <a:rPr lang="en-US" sz="4000"/>
              <a:t> </a:t>
            </a:r>
            <a:endParaRPr lang="en-US" sz="400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Actual product: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Augmented product: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58825"/>
            <a:ext cx="8229600" cy="658813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Starbucks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you classify Starbucks product using the marketing considerations for a consumer product outlined in the chapter? What individual product decisions has Starbucks made?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0413"/>
            <a:ext cx="8229600" cy="657225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Starbucks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Individual product decisions:</a:t>
            </a:r>
            <a:endParaRPr lang="en-US" sz="2800" dirty="0"/>
          </a:p>
          <a:p>
            <a:r>
              <a:rPr lang="en-US" sz="2800" dirty="0"/>
              <a:t>Product quality: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Product features: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Product style and design: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Packaging: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9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49300"/>
            <a:ext cx="8229600" cy="668338"/>
          </a:xfrm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</a:rPr>
              <a:t>Starbucks</a:t>
            </a:r>
            <a:endParaRPr lang="en-US" sz="4000">
              <a:solidFill>
                <a:srgbClr val="C00000"/>
              </a:solidFill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Starbucks’ a product or a service? How are the concepts of service marketing important to Starbucks?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Good luck on the midterm!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What Is a Product?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37069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product is anything that can be offered to a market for attention, acquisition, use, or consumption that might satisfy a need or want.</a:t>
            </a:r>
            <a:endParaRPr lang="en-US" sz="2400" dirty="0"/>
          </a:p>
          <a:p>
            <a:r>
              <a:rPr lang="en-US" sz="2400" dirty="0"/>
              <a:t>A service is a form of product that consists of activities, benefits or satisfactions offered for sale that are essentially intangible and do not result in the ownership of anything.</a:t>
            </a: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</a:rPr>
              <a:t>Companies create and manage customer experiences with their brands or companies.</a:t>
            </a:r>
            <a:endParaRPr lang="en-US" sz="240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sz="2200" dirty="0">
                <a:solidFill>
                  <a:srgbClr val="000000"/>
                </a:solidFill>
              </a:rPr>
              <a:t>To differentiate their offers from that of the competitors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8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6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06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Three Levels of Product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4" name="Picture 4" descr="fig8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19400" y="25146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 descr="The figure is presented as three concentric circles.&#10;The details are as follows:&#10;• First level: Core customer value&#10;o At the most basic level, the company asks, “What is the customer really buying?” For example, people who buy an Apple iPad ae buying more than just a tablet computer. They are buying entertainment, self-expression, productivity, and connectivity—a mobile and personal window to the world.&#10;• Second level: Actual product&#10;o Brand name&#10;o Features&#10;o Design&#10;o Packaging&#10;o Quality level&#10;• Third level: Augmented product&#10;o Deliver and credit&#10;o After-sale service&#10;o Warranty&#10;o Product support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49510" y="1201500"/>
            <a:ext cx="4284690" cy="54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ea typeface="MS PGothic" panose="020B0600070205080204" charset="-128"/>
              </a:rPr>
              <a:t>Product and Service Classifications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Consumer products </a:t>
            </a:r>
            <a:r>
              <a:rPr lang="en-US" altLang="en-US" dirty="0">
                <a:solidFill>
                  <a:srgbClr val="000000"/>
                </a:solidFill>
              </a:rPr>
              <a:t>are bought by final consumers for personal consumption.</a:t>
            </a:r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b="1" dirty="0">
                <a:solidFill>
                  <a:srgbClr val="000000"/>
                </a:solidFill>
              </a:rPr>
              <a:t>Industrial products </a:t>
            </a:r>
            <a:r>
              <a:rPr lang="en-US" altLang="en-US" dirty="0">
                <a:solidFill>
                  <a:srgbClr val="000000"/>
                </a:solidFill>
              </a:rPr>
              <a:t>are bought by individuals and organizations for further processing or for use in conducting a business.</a:t>
            </a:r>
            <a:endParaRPr lang="en-US" altLang="en-US" dirty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Materials and parts, capital items, and supplies and services</a:t>
            </a: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Consumer Products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33023"/>
            <a:ext cx="8229600" cy="446031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Consumer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38" y="1600200"/>
            <a:ext cx="8101723" cy="4525963"/>
          </a:xfr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OWER3D TRANSITION" val="Pwrpanel.p3d 5"/>
  <p:tag name="POWER3D OPTIONS" val="Medium 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9953</Words>
  <Application>WPS Presentation</Application>
  <PresentationFormat>On-screen Show (4:3)</PresentationFormat>
  <Paragraphs>559</Paragraphs>
  <Slides>44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SimSun</vt:lpstr>
      <vt:lpstr>Wingdings</vt:lpstr>
      <vt:lpstr>Times New Roman</vt:lpstr>
      <vt:lpstr>MS PGothic</vt:lpstr>
      <vt:lpstr>Microsoft YaHei</vt:lpstr>
      <vt:lpstr>Arial Unicode MS</vt:lpstr>
      <vt:lpstr>Verdana</vt:lpstr>
      <vt:lpstr>Tahoma</vt:lpstr>
      <vt:lpstr>Default Design</vt:lpstr>
      <vt:lpstr>COMM223 Marketing Management 	</vt:lpstr>
      <vt:lpstr>PowerPoint 演示文稿</vt:lpstr>
      <vt:lpstr>Agenda </vt:lpstr>
      <vt:lpstr>Where are we now …</vt:lpstr>
      <vt:lpstr>What Is a Product?</vt:lpstr>
      <vt:lpstr>Three Levels of Product</vt:lpstr>
      <vt:lpstr>Product and Service Classifications</vt:lpstr>
      <vt:lpstr>Consumer Products</vt:lpstr>
      <vt:lpstr>Consumer Products</vt:lpstr>
      <vt:lpstr>Product and Service Decisions</vt:lpstr>
      <vt:lpstr>Product and Service Decisions Individual Product and Service Decisions</vt:lpstr>
      <vt:lpstr>Product and Service Decisions Individual Product and Service Decisions</vt:lpstr>
      <vt:lpstr>Product and Service Decisions Individual Product and Service Decisions</vt:lpstr>
      <vt:lpstr>Product and Service Decisions Individual Product and Service Decisions</vt:lpstr>
      <vt:lpstr>Product and Service Decisions Individual Product and Service Decisions</vt:lpstr>
      <vt:lpstr>Product and Service Decisions Individual Product and Service Decisions</vt:lpstr>
      <vt:lpstr>Product and Service Decisions Product Line Decisions</vt:lpstr>
      <vt:lpstr>Stretching Downward</vt:lpstr>
      <vt:lpstr>Stretching Upward</vt:lpstr>
      <vt:lpstr>Stretching Both Ways</vt:lpstr>
      <vt:lpstr>Product and Service Decisions Product Mix Decisions</vt:lpstr>
      <vt:lpstr>Graphically…</vt:lpstr>
      <vt:lpstr>Services Marketing</vt:lpstr>
      <vt:lpstr>Four Service Characteristics</vt:lpstr>
      <vt:lpstr>Service-Profit Chain</vt:lpstr>
      <vt:lpstr>Marketing Tasks for Service Companies</vt:lpstr>
      <vt:lpstr>Branding Strategy</vt:lpstr>
      <vt:lpstr>Branding Strategy</vt:lpstr>
      <vt:lpstr>Branding Strategy</vt:lpstr>
      <vt:lpstr>PowerPoint 演示文稿</vt:lpstr>
      <vt:lpstr>Building Strong Strategy</vt:lpstr>
      <vt:lpstr>Building Strong Strategy</vt:lpstr>
      <vt:lpstr>Building Strong Strategy</vt:lpstr>
      <vt:lpstr>Building Strong Strategy</vt:lpstr>
      <vt:lpstr>Brand Development</vt:lpstr>
      <vt:lpstr>Brand Development</vt:lpstr>
      <vt:lpstr>Brand Development</vt:lpstr>
      <vt:lpstr>Managing brands</vt:lpstr>
      <vt:lpstr>Starbucks: Brewing a Worldwide experience</vt:lpstr>
      <vt:lpstr>Starbucks </vt:lpstr>
      <vt:lpstr>Starbucks</vt:lpstr>
      <vt:lpstr>Starbucks</vt:lpstr>
      <vt:lpstr>Starbucks</vt:lpstr>
      <vt:lpstr>PowerPoint 演示文稿</vt:lpstr>
    </vt:vector>
  </TitlesOfParts>
  <Company>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TLiLaptop</dc:creator>
  <cp:lastModifiedBy>shanshan</cp:lastModifiedBy>
  <cp:revision>159</cp:revision>
  <dcterms:created xsi:type="dcterms:W3CDTF">2007-03-08T15:23:00Z</dcterms:created>
  <dcterms:modified xsi:type="dcterms:W3CDTF">2022-04-18T08:07:02Z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3A628246D2B741E1BDC1DA7AAC151CAC</vt:lpwstr>
  </property>
  <property fmtid="{D5CDD505-2E9C-101B-9397-08002B2CF9AE}" pid="3" name="KSOProductBuildVer">
    <vt:lpwstr>1033-11.2.0.11074</vt:lpwstr>
  </property>
</Properties>
</file>