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57" r:id="rId3"/>
    <p:sldId id="395" r:id="rId5"/>
    <p:sldId id="450" r:id="rId6"/>
    <p:sldId id="451" r:id="rId7"/>
    <p:sldId id="453" r:id="rId8"/>
    <p:sldId id="515" r:id="rId9"/>
    <p:sldId id="522" r:id="rId10"/>
    <p:sldId id="516" r:id="rId11"/>
    <p:sldId id="517" r:id="rId12"/>
    <p:sldId id="523" r:id="rId13"/>
    <p:sldId id="518" r:id="rId14"/>
    <p:sldId id="519" r:id="rId15"/>
    <p:sldId id="520" r:id="rId16"/>
    <p:sldId id="524" r:id="rId17"/>
    <p:sldId id="521" r:id="rId18"/>
    <p:sldId id="392" r:id="rId19"/>
    <p:sldId id="514" r:id="rId20"/>
    <p:sldId id="455" r:id="rId21"/>
    <p:sldId id="525" r:id="rId22"/>
    <p:sldId id="526" r:id="rId23"/>
    <p:sldId id="478" r:id="rId24"/>
    <p:sldId id="480" r:id="rId25"/>
    <p:sldId id="527" r:id="rId26"/>
    <p:sldId id="483" r:id="rId27"/>
    <p:sldId id="529" r:id="rId28"/>
    <p:sldId id="530" r:id="rId29"/>
    <p:sldId id="531" r:id="rId30"/>
    <p:sldId id="536" r:id="rId31"/>
    <p:sldId id="538" r:id="rId32"/>
    <p:sldId id="496" r:id="rId33"/>
    <p:sldId id="497" r:id="rId34"/>
    <p:sldId id="484"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6" autoAdjust="0"/>
    <p:restoredTop sz="94686"/>
  </p:normalViewPr>
  <p:slideViewPr>
    <p:cSldViewPr>
      <p:cViewPr varScale="1">
        <p:scale>
          <a:sx n="109" d="100"/>
          <a:sy n="109" d="100"/>
        </p:scale>
        <p:origin x="173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C5224D6-7EA8-42CE-987F-733EFE381F04}"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30BFBA1-101A-40BA-BEC1-45808CF0B53C}"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p>
        </p:txBody>
      </p:sp>
      <p:sp>
        <p:nvSpPr>
          <p:cNvPr id="727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16D58ED9-5322-488D-979C-8E46A1AC48D2}"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5F83824-3FA5-42DF-9F55-C66342960E56}" type="slidenum">
              <a:rPr lang="en-US" smtClean="0"/>
            </a:fld>
            <a:endParaRPr lang="en-US"/>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D7F3A7E-56D5-4037-87E3-4C6059128022}" type="slidenum">
              <a:rPr lang="en-US" smtClean="0">
                <a:latin typeface="Arial" panose="020B0604020202020204" pitchFamily="34" charset="0"/>
              </a:rPr>
            </a:fld>
            <a:endParaRPr lang="en-US">
              <a:latin typeface="Arial" panose="020B0604020202020204" pitchFamily="34"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p:spPr>
        <p:txBody>
          <a:bodyPr/>
          <a:lstStyle/>
          <a:p>
            <a:pPr eaLnBrk="1" hangingPunct="1"/>
            <a:endParaRPr lang="en-CA">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3ACDF5D-303C-49FC-8D4A-024A23D58C94}" type="slidenum">
              <a:rPr lang="en-US" smtClean="0">
                <a:latin typeface="Arial" panose="020B0604020202020204" pitchFamily="34" charset="0"/>
              </a:rPr>
            </a:fld>
            <a:endParaRPr lang="en-US">
              <a:latin typeface="Arial" panose="020B0604020202020204" pitchFamily="34" charset="0"/>
            </a:endParaRPr>
          </a:p>
        </p:txBody>
      </p:sp>
      <p:sp>
        <p:nvSpPr>
          <p:cNvPr id="112643" name="Rectangle 2"/>
          <p:cNvSpPr>
            <a:spLocks noGrp="1" noRot="1" noChangeAspect="1" noChangeArrowheads="1" noTextEdit="1"/>
          </p:cNvSpPr>
          <p:nvPr>
            <p:ph type="sldImg"/>
          </p:nvPr>
        </p:nvSpPr>
        <p:spPr>
          <a:xfrm>
            <a:off x="1154113" y="692150"/>
            <a:ext cx="4548187" cy="3413125"/>
          </a:xfrm>
        </p:spPr>
      </p:sp>
      <p:sp>
        <p:nvSpPr>
          <p:cNvPr id="112644" name="Rectangle 3"/>
          <p:cNvSpPr>
            <a:spLocks noGrp="1" noChangeArrowheads="1"/>
          </p:cNvSpPr>
          <p:nvPr>
            <p:ph type="body" idx="1"/>
          </p:nvPr>
        </p:nvSpPr>
        <p:spPr>
          <a:xfrm>
            <a:off x="914400" y="4343400"/>
            <a:ext cx="5029200" cy="4113213"/>
          </a:xfrm>
          <a:noFill/>
        </p:spPr>
        <p:txBody>
          <a:bodyPr/>
          <a:lstStyle/>
          <a:p>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rgbClr val="008000"/>
              </a:solidFill>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938CC64E-BC9D-4239-B112-C7D141DB9A5A}" type="slidenum">
              <a:rPr lang="en-US" smtClean="0"/>
            </a:fld>
            <a:endParaRPr lang="en-US"/>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AF4C6DF-56AF-4DE7-9C3F-4D24B725D74F}" type="slidenum">
              <a:rPr lang="en-US" smtClean="0"/>
            </a:fld>
            <a:endParaRPr lang="en-US"/>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a:noFill/>
        </p:spPr>
        <p:txBody>
          <a:bodyPr/>
          <a:lstStyle/>
          <a:p>
            <a:endParaRPr lang="en-CA">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E737F9B-7F11-4C01-978C-2BAC9D0D020F}"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66989ED-CAF5-4533-AE27-02319A08710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AFF7B03-FFA8-4487-8948-4A79747C49C5}"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a:xfrm>
            <a:off x="4273550" y="6618288"/>
            <a:ext cx="585788" cy="266700"/>
          </a:xfrm>
        </p:spPr>
        <p:txBody>
          <a:bodyPr/>
          <a:lstStyle>
            <a:lvl1pPr>
              <a:defRPr/>
            </a:lvl1pPr>
          </a:lstStyle>
          <a:p>
            <a:pPr>
              <a:defRPr/>
            </a:pPr>
            <a:r>
              <a:rPr lang="en-US"/>
              <a:t>11-</a:t>
            </a:r>
            <a:fld id="{2380ABB4-3253-47FD-8D3A-EAF4C25D3927}"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457200" y="6381750"/>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452438" y="6340475"/>
            <a:ext cx="8197850" cy="517525"/>
          </a:xfrm>
        </p:spPr>
        <p:txBody>
          <a:bodyPr/>
          <a:lstStyle>
            <a:lvl1pPr>
              <a:defRPr/>
            </a:lvl1pPr>
          </a:lstStyle>
          <a:p>
            <a:pPr>
              <a:defRPr/>
            </a:pPr>
            <a:r>
              <a:rPr lang="en-US"/>
              <a:t>THE UNIVERSITY OF BRITISH COLUMBIA                  COMM465</a:t>
            </a:r>
            <a:endParaRPr lang="en-US"/>
          </a:p>
        </p:txBody>
      </p:sp>
      <p:sp>
        <p:nvSpPr>
          <p:cNvPr id="7" name="Slide Number Placeholder 6"/>
          <p:cNvSpPr>
            <a:spLocks noGrp="1"/>
          </p:cNvSpPr>
          <p:nvPr>
            <p:ph type="sldNum" sz="quarter" idx="12"/>
          </p:nvPr>
        </p:nvSpPr>
        <p:spPr>
          <a:xfrm>
            <a:off x="6553200" y="6470650"/>
            <a:ext cx="2133600" cy="250825"/>
          </a:xfrm>
        </p:spPr>
        <p:txBody>
          <a:bodyPr/>
          <a:lstStyle>
            <a:lvl1pPr>
              <a:defRPr/>
            </a:lvl1pPr>
          </a:lstStyle>
          <a:p>
            <a:pPr>
              <a:defRPr/>
            </a:pPr>
            <a:fld id="{42E13482-6272-443A-B7D4-F85C1E6CB908}"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marL="266700" indent="-266700">
              <a:buClr>
                <a:srgbClr val="007FA3"/>
              </a:buClr>
              <a:buSzPct val="100000"/>
              <a:defRPr sz="2600"/>
            </a:lvl1pPr>
            <a:lvl2pPr marL="630555" indent="-285750">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5"/>
            <a:r>
              <a:rPr lang="en-US" dirty="0"/>
              <a:t>Sixth</a:t>
            </a:r>
            <a:endParaRPr lang="en-US" dirty="0"/>
          </a:p>
          <a:p>
            <a:pPr lvl="6"/>
            <a:r>
              <a:rPr lang="en-US" dirty="0"/>
              <a:t>Seventh</a:t>
            </a:r>
            <a:endParaRPr lang="en-US" dirty="0"/>
          </a:p>
          <a:p>
            <a:pPr lvl="7"/>
            <a:r>
              <a:rPr lang="en-US" dirty="0"/>
              <a:t>Eighth</a:t>
            </a:r>
            <a:endParaRPr lang="en-US" dirty="0"/>
          </a:p>
          <a:p>
            <a:pPr lvl="8"/>
            <a:r>
              <a:rPr lang="en-US" dirty="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130F8C4-78ED-4C36-BA25-1FD327353F37}"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D71EB3C-4ADD-4D1D-8927-23933DF3B657}"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9DA1F6A-CAD6-457C-A50C-DD8CE6B5E56E}"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280F4EF-F0A3-4FC1-8240-40FFFF6DA9F8}"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83488025-F31E-42C5-878F-745BAE5D00A8}"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258B68A2-62B7-48EF-A44B-35291EB31E1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082BCC4-A2CE-4E05-84F2-1DDBB70B0419}"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85699189-ECC7-408C-9437-E769500710F8}"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221B90DE-19B4-4FDD-8FA5-12968368A1C6}"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p:txBody>
          <a:bodyPr/>
          <a:lstStyle/>
          <a:p>
            <a:pPr eaLnBrk="1" hangingPunct="1"/>
            <a:r>
              <a:rPr lang="fr-CA" sz="3600" dirty="0"/>
              <a:t>COMM223 Marketing Management </a:t>
            </a:r>
            <a:r>
              <a:rPr lang="fr-CA" dirty="0"/>
              <a:t>	</a:t>
            </a:r>
            <a:endParaRPr lang="en-US" dirty="0"/>
          </a:p>
        </p:txBody>
      </p:sp>
      <p:sp>
        <p:nvSpPr>
          <p:cNvPr id="9219" name="Rectangle 5"/>
          <p:cNvSpPr>
            <a:spLocks noGrp="1" noChangeArrowheads="1"/>
          </p:cNvSpPr>
          <p:nvPr>
            <p:ph type="subTitle" idx="1"/>
          </p:nvPr>
        </p:nvSpPr>
        <p:spPr/>
        <p:txBody>
          <a:bodyPr/>
          <a:lstStyle/>
          <a:p>
            <a:pPr eaLnBrk="1" hangingPunct="1"/>
            <a:endParaRPr lang="fr-CA" dirty="0"/>
          </a:p>
          <a:p>
            <a:pPr eaLnBrk="1" hangingPunct="1"/>
            <a:r>
              <a:rPr lang="fr-CA"/>
              <a:t>Lecture 8 </a:t>
            </a:r>
            <a:r>
              <a:rPr lang="fr-CA" dirty="0"/>
              <a:t>– Pricing</a:t>
            </a:r>
            <a:endParaRPr lang="fr-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rPr>
              <a:t>Pricing Strategy: Cost-Based Pricing</a:t>
            </a:r>
            <a:endParaRPr lang="en-US" sz="3200" dirty="0"/>
          </a:p>
        </p:txBody>
      </p:sp>
      <p:sp>
        <p:nvSpPr>
          <p:cNvPr id="3" name="Content Placeholder 2"/>
          <p:cNvSpPr>
            <a:spLocks noGrp="1"/>
          </p:cNvSpPr>
          <p:nvPr>
            <p:ph idx="1"/>
          </p:nvPr>
        </p:nvSpPr>
        <p:spPr/>
        <p:txBody>
          <a:bodyPr/>
          <a:lstStyle/>
          <a:p>
            <a:pPr marL="0" lvl="0" indent="0">
              <a:buNone/>
            </a:pPr>
            <a:r>
              <a:rPr lang="en-US" b="1" dirty="0">
                <a:solidFill>
                  <a:srgbClr val="000000"/>
                </a:solidFill>
              </a:rPr>
              <a:t>Break-even pricing (target return pricing)</a:t>
            </a:r>
            <a:endParaRPr lang="en-US" b="1" dirty="0">
              <a:solidFill>
                <a:srgbClr val="000000"/>
              </a:solidFill>
            </a:endParaRPr>
          </a:p>
          <a:p>
            <a:pPr lvl="0"/>
            <a:r>
              <a:rPr lang="en-US" dirty="0">
                <a:solidFill>
                  <a:srgbClr val="000000"/>
                </a:solidFill>
              </a:rPr>
              <a:t>Setting price to break even on the costs of making and marketing a product, or setting price to make a target return</a:t>
            </a:r>
            <a:endParaRPr lang="en-US" dirty="0">
              <a:solidFill>
                <a:srgbClr val="000000"/>
              </a:solidFill>
            </a:endParaRPr>
          </a:p>
          <a:p>
            <a:r>
              <a:rPr lang="en-US" dirty="0"/>
              <a:t>盈亏平衡定价法也叫保本定价法或收支平衡定价法是指在销量既定的条件下，企业产品的价格必须达到一定的水平才能做到盈亏平衡、收支相抵。</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93750"/>
            <a:ext cx="8229600" cy="623888"/>
          </a:xfrm>
        </p:spPr>
        <p:txBody>
          <a:bodyPr/>
          <a:lstStyle/>
          <a:p>
            <a:r>
              <a:rPr lang="en-US" sz="3200" dirty="0">
                <a:solidFill>
                  <a:srgbClr val="C00000"/>
                </a:solidFill>
              </a:rPr>
              <a:t>Break-even and Target Return Pricing</a:t>
            </a:r>
            <a:endParaRPr lang="en-US" sz="3200" dirty="0">
              <a:solidFill>
                <a:srgbClr val="C00000"/>
              </a:solidFill>
            </a:endParaRPr>
          </a:p>
        </p:txBody>
      </p:sp>
      <p:sp>
        <p:nvSpPr>
          <p:cNvPr id="27651" name="Rectangle 5"/>
          <p:cNvSpPr>
            <a:spLocks noGrp="1" noChangeArrowheads="1"/>
          </p:cNvSpPr>
          <p:nvPr>
            <p:ph type="body" sz="half" idx="2"/>
          </p:nvPr>
        </p:nvSpPr>
        <p:spPr>
          <a:xfrm>
            <a:off x="457200" y="5048250"/>
            <a:ext cx="8229600" cy="1077913"/>
          </a:xfrm>
        </p:spPr>
        <p:txBody>
          <a:bodyPr/>
          <a:lstStyle/>
          <a:p>
            <a:pPr>
              <a:lnSpc>
                <a:spcPct val="80000"/>
              </a:lnSpc>
            </a:pPr>
            <a:r>
              <a:rPr lang="en-US" sz="2400"/>
              <a:t>Used primarily when judging feasibility of a market action.</a:t>
            </a:r>
            <a:endParaRPr lang="en-US" sz="2400"/>
          </a:p>
          <a:p>
            <a:pPr>
              <a:lnSpc>
                <a:spcPct val="80000"/>
              </a:lnSpc>
            </a:pPr>
            <a:r>
              <a:rPr lang="en-US" sz="2400"/>
              <a:t>Sensitivity analysis</a:t>
            </a:r>
            <a:endParaRPr lang="en-US" sz="2400"/>
          </a:p>
        </p:txBody>
      </p:sp>
      <p:pic>
        <p:nvPicPr>
          <p:cNvPr id="7" name="Picture 5" descr="In the graph, x-axis has sales volume in units in thousands from 0 to 800 in increments of 200 and y-axis has dollars in millions from 0 to 12 in increments of 2. The graph shows the following data:&#10;• The fixed cost line starts from 6 dollars, remains the same throughout, and is almost horizontal. &#10;• The total cost line starts from 6 dollars, shows a slight increase till the end, and angles at about 30 degrees. &#10;The total revenue line starts from 0 dollars, shows a steady increase till the end, and angles at about 45 degrees.&#10;A box labeled “target return (2 million dollars)” has the edges of 12 dollars and 10 dollars on y-axis and a point each on total revenue line and total cost line. This box is pointed to the text: “To make a target return of $2 million, the company must sell 800,000 units. But will customers buy that many units at the 15 dollars price?&#10;The point where the total cost and total revenue lines intersect each other is labeled “break-even point.” At the break-even point, here 600,000 units, total revenue equals total cost."/>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1394192"/>
            <a:ext cx="5856462" cy="35542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sz="2800" dirty="0">
                <a:solidFill>
                  <a:srgbClr val="C00000"/>
                </a:solidFill>
              </a:rPr>
              <a:t>Pricing Strategy: Customer Value-Based Pricing</a:t>
            </a:r>
            <a:endParaRPr lang="en-US" sz="2800" dirty="0">
              <a:solidFill>
                <a:srgbClr val="C00000"/>
              </a:solidFill>
            </a:endParaRPr>
          </a:p>
        </p:txBody>
      </p:sp>
      <p:sp>
        <p:nvSpPr>
          <p:cNvPr id="28675" name="Rectangle 5"/>
          <p:cNvSpPr>
            <a:spLocks noGrp="1" noChangeArrowheads="1"/>
          </p:cNvSpPr>
          <p:nvPr>
            <p:ph type="body" idx="1"/>
          </p:nvPr>
        </p:nvSpPr>
        <p:spPr>
          <a:xfrm>
            <a:off x="457200" y="1600200"/>
            <a:ext cx="8229600" cy="3886200"/>
          </a:xfrm>
        </p:spPr>
        <p:txBody>
          <a:bodyPr/>
          <a:lstStyle/>
          <a:p>
            <a:r>
              <a:rPr lang="en-US" altLang="en-US" dirty="0">
                <a:ea typeface="MS PGothic" panose="020B0600070205080204" pitchFamily="34" charset="-128"/>
              </a:rPr>
              <a:t>Based on buyers’ </a:t>
            </a:r>
            <a:r>
              <a:rPr lang="en-US" altLang="ja-JP" dirty="0">
                <a:ea typeface="MS PGothic" panose="020B0600070205080204" pitchFamily="34" charset="-128"/>
              </a:rPr>
              <a:t>perceptions of value rather than on the seller’s cost</a:t>
            </a:r>
            <a:endParaRPr lang="en-US" altLang="ja-JP" dirty="0">
              <a:ea typeface="MS PGothic" panose="020B0600070205080204" pitchFamily="34" charset="-128"/>
            </a:endParaRPr>
          </a:p>
          <a:p>
            <a:r>
              <a:rPr lang="en-US" altLang="en-US" dirty="0">
                <a:ea typeface="MS PGothic" panose="020B0600070205080204" pitchFamily="34" charset="-128"/>
              </a:rPr>
              <a:t>Price is considered before the marketing program is set.</a:t>
            </a:r>
            <a:endParaRPr lang="en-US" altLang="en-US" dirty="0">
              <a:ea typeface="MS PGothic" panose="020B0600070205080204" pitchFamily="34" charset="-128"/>
            </a:endParaRPr>
          </a:p>
          <a:p>
            <a:r>
              <a:rPr lang="en-US" dirty="0"/>
              <a:t>Measuring perceived value can be difficult.</a:t>
            </a:r>
            <a:endParaRPr lang="en-US" dirty="0"/>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81000"/>
            <a:ext cx="8229600" cy="1143000"/>
          </a:xfrm>
        </p:spPr>
        <p:txBody>
          <a:bodyPr/>
          <a:lstStyle/>
          <a:p>
            <a:r>
              <a:rPr lang="en-US" sz="2800">
                <a:solidFill>
                  <a:srgbClr val="C00000"/>
                </a:solidFill>
              </a:rPr>
              <a:t>Cost-Based versus Value-Based Pricing</a:t>
            </a:r>
            <a:endParaRPr lang="en-US" sz="2800">
              <a:solidFill>
                <a:srgbClr val="C00000"/>
              </a:solidFill>
            </a:endParaRPr>
          </a:p>
        </p:txBody>
      </p:sp>
      <p:pic>
        <p:nvPicPr>
          <p:cNvPr id="5" name="Content Placeholder 4" descr="The flowchart shows the following information:&#10;Cost-based pricing shows the following steps:&#10;• Design a good product&#10;• Determine product costs&#10;• Set price based on cost&#10;• Convince buyers of product’s value.&#10;&#10;Value-based pricing shows the following steps:&#10;• Assess customer needs and value perceptions&#10;• Set target price to match customer-perceived value&#10;• Determine costs that can be incurred&#10;• Design product to deliver desired value at target price. &#10;&#10;Costs play an important role in setting prices. But like everything else in marketing, good pricing starts with the customer.&#10;"/>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0" y="2362200"/>
            <a:ext cx="916221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C00000"/>
                </a:solidFill>
              </a:rPr>
              <a:t>Pricing Strategy: Customer Value-Based Pricing</a:t>
            </a:r>
            <a:endParaRPr lang="en-US" sz="2800" dirty="0"/>
          </a:p>
        </p:txBody>
      </p:sp>
      <p:sp>
        <p:nvSpPr>
          <p:cNvPr id="3" name="Content Placeholder 2"/>
          <p:cNvSpPr>
            <a:spLocks noGrp="1"/>
          </p:cNvSpPr>
          <p:nvPr>
            <p:ph idx="1"/>
          </p:nvPr>
        </p:nvSpPr>
        <p:spPr/>
        <p:txBody>
          <a:bodyPr/>
          <a:lstStyle/>
          <a:p>
            <a:pPr marL="0" indent="0">
              <a:lnSpc>
                <a:spcPct val="90000"/>
              </a:lnSpc>
              <a:buNone/>
            </a:pPr>
            <a:r>
              <a:rPr lang="en-US" dirty="0"/>
              <a:t>Two types of value-based pricing</a:t>
            </a:r>
            <a:endParaRPr lang="en-US" dirty="0"/>
          </a:p>
          <a:p>
            <a:pPr>
              <a:lnSpc>
                <a:spcPct val="90000"/>
              </a:lnSpc>
            </a:pPr>
            <a:r>
              <a:rPr lang="en-US" dirty="0"/>
              <a:t>Good-value pricing</a:t>
            </a:r>
            <a:endParaRPr lang="en-US" dirty="0"/>
          </a:p>
          <a:p>
            <a:pPr lvl="1">
              <a:lnSpc>
                <a:spcPct val="90000"/>
              </a:lnSpc>
            </a:pPr>
            <a:r>
              <a:rPr lang="en-US" dirty="0"/>
              <a:t>Offering just the right combination of quality and good service at a fair price</a:t>
            </a:r>
            <a:endParaRPr lang="en-US" dirty="0"/>
          </a:p>
          <a:p>
            <a:pPr lvl="1">
              <a:lnSpc>
                <a:spcPct val="90000"/>
              </a:lnSpc>
            </a:pPr>
            <a:r>
              <a:rPr lang="en-US" dirty="0"/>
              <a:t> Everyday low pricing (EDLP) vs. high-low pricing</a:t>
            </a:r>
            <a:endParaRPr lang="en-US" dirty="0"/>
          </a:p>
          <a:p>
            <a:pPr>
              <a:lnSpc>
                <a:spcPct val="90000"/>
              </a:lnSpc>
            </a:pPr>
            <a:r>
              <a:rPr lang="en-US" dirty="0"/>
              <a:t>Value-added pricing</a:t>
            </a:r>
            <a:endParaRPr lang="en-US" dirty="0"/>
          </a:p>
          <a:p>
            <a:pPr lvl="1">
              <a:lnSpc>
                <a:spcPct val="90000"/>
              </a:lnSpc>
            </a:pPr>
            <a:r>
              <a:rPr lang="en-US" dirty="0"/>
              <a:t>Attaching value-added features and services to differentiate a company’s offers and charging higher prices</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C00000"/>
                </a:solidFill>
              </a:rPr>
              <a:t>Pricing Strategy: Competition-Based Pricing</a:t>
            </a:r>
            <a:endParaRPr lang="en-CA" sz="2800" dirty="0"/>
          </a:p>
        </p:txBody>
      </p:sp>
      <p:sp>
        <p:nvSpPr>
          <p:cNvPr id="3" name="Content Placeholder 2"/>
          <p:cNvSpPr>
            <a:spLocks noGrp="1"/>
          </p:cNvSpPr>
          <p:nvPr>
            <p:ph idx="1"/>
          </p:nvPr>
        </p:nvSpPr>
        <p:spPr/>
        <p:txBody>
          <a:bodyPr/>
          <a:lstStyle/>
          <a:p>
            <a:pPr marL="0" indent="0">
              <a:buNone/>
            </a:pPr>
            <a:r>
              <a:rPr lang="en-CA" dirty="0"/>
              <a:t>Competition-based pricing:</a:t>
            </a:r>
            <a:endParaRPr lang="en-CA" dirty="0"/>
          </a:p>
          <a:p>
            <a:r>
              <a:rPr lang="en-US" altLang="en-US" sz="2800" dirty="0">
                <a:ea typeface="MS PGothic" panose="020B0600070205080204" pitchFamily="34" charset="-128"/>
              </a:rPr>
              <a:t>Setting prices based on competitors’ strategies, costs, prices, and market offerings</a:t>
            </a:r>
            <a:endParaRPr lang="en-US" altLang="en-US" sz="2800" dirty="0">
              <a:ea typeface="MS PGothic" panose="020B0600070205080204" pitchFamily="34" charset="-128"/>
            </a:endParaRPr>
          </a:p>
          <a:p>
            <a:r>
              <a:rPr lang="en-US" altLang="en-US" sz="2800" dirty="0">
                <a:ea typeface="MS PGothic" panose="020B0600070205080204" pitchFamily="34" charset="-128"/>
              </a:rPr>
              <a:t>Company should ask several questions to assess competitors’ pricing strategies:</a:t>
            </a:r>
            <a:endParaRPr lang="en-US" altLang="en-US" sz="2800" dirty="0">
              <a:solidFill>
                <a:srgbClr val="008000"/>
              </a:solidFill>
              <a:latin typeface="Arial" panose="020B0604020202020204" pitchFamily="34" charset="0"/>
              <a:ea typeface="MS PGothic" panose="020B0600070205080204" pitchFamily="34" charset="-128"/>
            </a:endParaRPr>
          </a:p>
          <a:p>
            <a:pPr lvl="1"/>
            <a:r>
              <a:rPr lang="en-US" altLang="en-US" sz="2400" dirty="0">
                <a:ea typeface="MS PGothic" panose="020B0600070205080204" pitchFamily="34" charset="-128"/>
              </a:rPr>
              <a:t>How does the company’s market offering compare with competitors’ offerings in terms of customer value?</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How strong are current competitors?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What are their current pricing strategies?</a:t>
            </a:r>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solidFill>
                  <a:srgbClr val="C00000"/>
                </a:solidFill>
                <a:ea typeface="MS PGothic" panose="020B0600070205080204" pitchFamily="34" charset="-128"/>
              </a:rPr>
              <a:t>Competition-Based Pricing</a:t>
            </a:r>
            <a:endParaRPr lang="en-AU" sz="2000" b="0" dirty="0">
              <a:solidFill>
                <a:srgbClr val="C00000"/>
              </a:solidFill>
            </a:endParaRPr>
          </a:p>
        </p:txBody>
      </p:sp>
      <p:sp>
        <p:nvSpPr>
          <p:cNvPr id="3" name="Content Placeholder 2"/>
          <p:cNvSpPr>
            <a:spLocks noGrp="1"/>
          </p:cNvSpPr>
          <p:nvPr>
            <p:ph idx="1"/>
          </p:nvPr>
        </p:nvSpPr>
        <p:spPr>
          <a:xfrm>
            <a:off x="457200" y="1609344"/>
            <a:ext cx="3733800" cy="1477328"/>
          </a:xfrm>
        </p:spPr>
        <p:txBody>
          <a:bodyPr wrap="square">
            <a:spAutoFit/>
          </a:bodyPr>
          <a:lstStyle/>
          <a:p>
            <a:pPr marL="0" indent="0">
              <a:buNone/>
            </a:pPr>
            <a:r>
              <a:rPr lang="en-US" sz="2400" dirty="0"/>
              <a:t>Caterpillar dominates the heavy equipment industry despite charging premium prices.</a:t>
            </a:r>
            <a:endParaRPr lang="en-IN" sz="2400" dirty="0"/>
          </a:p>
        </p:txBody>
      </p:sp>
      <p:graphicFrame>
        <p:nvGraphicFramePr>
          <p:cNvPr id="2" name="Table 5"/>
          <p:cNvGraphicFramePr>
            <a:graphicFrameLocks noGrp="1"/>
          </p:cNvGraphicFramePr>
          <p:nvPr/>
        </p:nvGraphicFramePr>
        <p:xfrm>
          <a:off x="447964" y="3276600"/>
          <a:ext cx="4428836" cy="2926080"/>
        </p:xfrm>
        <a:graphic>
          <a:graphicData uri="http://schemas.openxmlformats.org/drawingml/2006/table">
            <a:tbl>
              <a:tblPr firstRow="1" bandRow="1">
                <a:tableStyleId>{3B4B98B0-60AC-42C2-AFA5-B58CD77FA1E5}</a:tableStyleId>
              </a:tblPr>
              <a:tblGrid>
                <a:gridCol w="820900"/>
                <a:gridCol w="3607936"/>
              </a:tblGrid>
              <a:tr h="252000">
                <a:tc>
                  <a:txBody>
                    <a:bodyPr/>
                    <a:lstStyle/>
                    <a:p>
                      <a:pPr algn="r"/>
                      <a:r>
                        <a:rPr lang="en-AU" sz="1200" b="0" i="0" u="none" strike="noStrike" kern="1200" baseline="0" dirty="0">
                          <a:solidFill>
                            <a:schemeClr val="tx1"/>
                          </a:solidFill>
                          <a:latin typeface="+mn-lt"/>
                          <a:ea typeface="+mn-ea"/>
                          <a:cs typeface="+mn-cs"/>
                        </a:rPr>
                        <a:t>$420 000</a:t>
                      </a:r>
                      <a:endParaRPr lang="en-AU" sz="1200" dirty="0"/>
                    </a:p>
                  </a:txBody>
                  <a:tcP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the Caterpillar’s price if equivalent to the competitor’s </a:t>
                      </a:r>
                      <a:r>
                        <a:rPr lang="en-AU" sz="1200" b="0" i="0" u="none" strike="noStrike" kern="1200" baseline="0" dirty="0">
                          <a:solidFill>
                            <a:schemeClr val="tx1"/>
                          </a:solidFill>
                          <a:latin typeface="+mn-lt"/>
                          <a:ea typeface="+mn-ea"/>
                          <a:cs typeface="+mn-cs"/>
                        </a:rPr>
                        <a:t>bulldozer</a:t>
                      </a:r>
                      <a:endParaRPr lang="en-AU" sz="1200" dirty="0"/>
                    </a:p>
                  </a:txBody>
                  <a:tcP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r>
              <a:tr h="252000">
                <a:tc>
                  <a:txBody>
                    <a:bodyPr/>
                    <a:lstStyle/>
                    <a:p>
                      <a:pPr algn="r"/>
                      <a:r>
                        <a:rPr lang="en-AU" sz="1200" b="0" i="0" u="none" strike="noStrike" kern="1200" baseline="0" dirty="0">
                          <a:solidFill>
                            <a:schemeClr val="tx1"/>
                          </a:solidFill>
                          <a:latin typeface="+mn-lt"/>
                          <a:ea typeface="+mn-ea"/>
                          <a:cs typeface="+mn-cs"/>
                        </a:rPr>
                        <a:t>$50 000</a:t>
                      </a:r>
                      <a:endParaRPr lang="en-AU" sz="1200" dirty="0"/>
                    </a:p>
                  </a:txBody>
                  <a:tcPr>
                    <a:lnL>
                      <a:noFill/>
                    </a:lnL>
                    <a:lnR>
                      <a:noFill/>
                    </a:lnR>
                    <a:lnT w="12700" cmpd="sng">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the value added by Caterpillar’s superior reliability and </a:t>
                      </a:r>
                      <a:r>
                        <a:rPr lang="en-AU" sz="1200" b="0" i="0" u="none" strike="noStrike" kern="1200" baseline="0" dirty="0">
                          <a:solidFill>
                            <a:schemeClr val="tx1"/>
                          </a:solidFill>
                          <a:latin typeface="+mn-lt"/>
                          <a:ea typeface="+mn-ea"/>
                          <a:cs typeface="+mn-cs"/>
                        </a:rPr>
                        <a:t>durability</a:t>
                      </a:r>
                      <a:endParaRPr lang="en-AU" sz="1200" dirty="0"/>
                    </a:p>
                  </a:txBody>
                  <a:tcPr>
                    <a:lnL>
                      <a:noFill/>
                    </a:lnL>
                    <a:lnR>
                      <a:noFill/>
                    </a:lnR>
                    <a:lnT w="12700" cmpd="sng">
                      <a:noFill/>
                    </a:lnT>
                    <a:lnB>
                      <a:noFill/>
                    </a:lnB>
                    <a:lnTlToBr w="12700" cmpd="sng">
                      <a:noFill/>
                      <a:prstDash val="solid"/>
                    </a:lnTlToBr>
                    <a:lnBlToTr w="12700" cmpd="sng">
                      <a:noFill/>
                      <a:prstDash val="solid"/>
                    </a:lnBlToTr>
                    <a:solidFill>
                      <a:schemeClr val="bg1"/>
                    </a:solidFill>
                  </a:tcPr>
                </a:tc>
              </a:tr>
              <a:tr h="252000">
                <a:tc>
                  <a:txBody>
                    <a:bodyPr/>
                    <a:lstStyle/>
                    <a:p>
                      <a:pPr algn="r"/>
                      <a:r>
                        <a:rPr lang="en-AU" sz="1200" b="0" i="0" u="none" strike="noStrike" kern="1200" baseline="0" dirty="0">
                          <a:solidFill>
                            <a:schemeClr val="tx1"/>
                          </a:solidFill>
                          <a:latin typeface="+mn-lt"/>
                          <a:ea typeface="+mn-ea"/>
                          <a:cs typeface="+mn-cs"/>
                        </a:rPr>
                        <a:t>$40 000</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the value added by Caterpillar’s lower lifetime </a:t>
                      </a:r>
                      <a:r>
                        <a:rPr lang="en-AU" sz="1200" b="0" i="0" u="none" strike="noStrike" kern="1200" baseline="0" dirty="0">
                          <a:solidFill>
                            <a:schemeClr val="tx1"/>
                          </a:solidFill>
                          <a:latin typeface="+mn-lt"/>
                          <a:ea typeface="+mn-ea"/>
                          <a:cs typeface="+mn-cs"/>
                        </a:rPr>
                        <a:t>operating costs</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tr>
              <a:tr h="252000">
                <a:tc>
                  <a:txBody>
                    <a:bodyPr/>
                    <a:lstStyle/>
                    <a:p>
                      <a:pPr algn="r"/>
                      <a:r>
                        <a:rPr lang="en-AU" sz="1200" b="0" i="0" u="none" strike="noStrike" kern="1200" baseline="0" dirty="0">
                          <a:solidFill>
                            <a:schemeClr val="tx1"/>
                          </a:solidFill>
                          <a:latin typeface="+mn-lt"/>
                          <a:ea typeface="+mn-ea"/>
                          <a:cs typeface="+mn-cs"/>
                        </a:rPr>
                        <a:t>$40 000</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the value added by Caterpillar’s superior service</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tr>
              <a:tr h="252000">
                <a:tc>
                  <a:txBody>
                    <a:bodyPr/>
                    <a:lstStyle/>
                    <a:p>
                      <a:pPr algn="r"/>
                      <a:r>
                        <a:rPr lang="en-AU" sz="1200" b="0" i="0" u="none" strike="noStrike" kern="1200" baseline="0" dirty="0">
                          <a:solidFill>
                            <a:schemeClr val="tx1"/>
                          </a:solidFill>
                          <a:latin typeface="+mn-lt"/>
                          <a:ea typeface="+mn-ea"/>
                          <a:cs typeface="+mn-cs"/>
                        </a:rPr>
                        <a:t>$20 000</a:t>
                      </a:r>
                      <a:endParaRPr lang="en-AU" sz="12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the value added by Caterpillar’s longer parts warranty</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tr>
              <a:tr h="252000">
                <a:tc>
                  <a:txBody>
                    <a:bodyPr/>
                    <a:lstStyle/>
                    <a:p>
                      <a:pPr algn="r"/>
                      <a:r>
                        <a:rPr lang="en-AU" sz="1200" b="0" i="0" u="none" strike="noStrike" kern="1200" baseline="0" dirty="0">
                          <a:solidFill>
                            <a:schemeClr val="tx1"/>
                          </a:solidFill>
                          <a:latin typeface="+mn-lt"/>
                          <a:ea typeface="+mn-ea"/>
                          <a:cs typeface="+mn-cs"/>
                        </a:rPr>
                        <a:t>$570 000</a:t>
                      </a:r>
                      <a:endParaRPr lang="en-AU" sz="12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200" b="0" i="0" u="none" strike="noStrike" kern="1200" baseline="0" dirty="0">
                          <a:solidFill>
                            <a:schemeClr val="tx1"/>
                          </a:solidFill>
                          <a:latin typeface="+mn-lt"/>
                          <a:ea typeface="+mn-ea"/>
                          <a:cs typeface="+mn-cs"/>
                        </a:rPr>
                        <a:t>the value-added price for Caterpillar’s bulldozer</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tr>
              <a:tr h="252000">
                <a:tc>
                  <a:txBody>
                    <a:bodyPr/>
                    <a:lstStyle/>
                    <a:p>
                      <a:pPr algn="r"/>
                      <a:r>
                        <a:rPr lang="en-AU" sz="1200" b="0" i="0" u="none" strike="noStrike" kern="1200" baseline="0" dirty="0">
                          <a:solidFill>
                            <a:schemeClr val="tx1"/>
                          </a:solidFill>
                          <a:latin typeface="+mn-lt"/>
                          <a:ea typeface="+mn-ea"/>
                          <a:cs typeface="+mn-cs"/>
                        </a:rPr>
                        <a:t>−$70 000</a:t>
                      </a:r>
                      <a:endParaRPr lang="en-AU" sz="12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200" b="0" i="0" u="none" strike="noStrike" kern="1200" baseline="0" dirty="0">
                          <a:solidFill>
                            <a:schemeClr val="tx1"/>
                          </a:solidFill>
                          <a:latin typeface="+mn-lt"/>
                          <a:ea typeface="+mn-ea"/>
                          <a:cs typeface="+mn-cs"/>
                        </a:rPr>
                        <a:t>discount</a:t>
                      </a:r>
                      <a:endParaRPr lang="en-AU" sz="1200" dirty="0"/>
                    </a:p>
                  </a:txBody>
                  <a:tcPr>
                    <a:lnL>
                      <a:noFill/>
                    </a:lnL>
                    <a:lnR>
                      <a:noFill/>
                    </a:lnR>
                    <a:lnT>
                      <a:noFill/>
                    </a:lnT>
                    <a:lnB>
                      <a:noFill/>
                    </a:lnB>
                    <a:lnTlToBr w="12700" cmpd="sng">
                      <a:noFill/>
                      <a:prstDash val="solid"/>
                    </a:lnTlToBr>
                    <a:lnBlToTr w="12700" cmpd="sng">
                      <a:noFill/>
                      <a:prstDash val="solid"/>
                    </a:lnBlToTr>
                    <a:solidFill>
                      <a:schemeClr val="bg1"/>
                    </a:solidFill>
                  </a:tcPr>
                </a:tc>
              </a:tr>
              <a:tr h="252000">
                <a:tc>
                  <a:txBody>
                    <a:bodyPr/>
                    <a:lstStyle/>
                    <a:p>
                      <a:pPr algn="r"/>
                      <a:r>
                        <a:rPr lang="en-AU" sz="1200" b="0" i="0" u="none" strike="noStrike" kern="1200" baseline="0" dirty="0">
                          <a:solidFill>
                            <a:schemeClr val="tx1"/>
                          </a:solidFill>
                          <a:latin typeface="+mn-lt"/>
                          <a:ea typeface="+mn-ea"/>
                          <a:cs typeface="+mn-cs"/>
                        </a:rPr>
                        <a:t>$500 000</a:t>
                      </a:r>
                      <a:endParaRPr lang="en-AU" sz="12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200" b="0" i="0" u="none" strike="noStrike" kern="1200" baseline="0" dirty="0">
                          <a:solidFill>
                            <a:schemeClr val="tx1"/>
                          </a:solidFill>
                          <a:latin typeface="+mn-lt"/>
                          <a:ea typeface="+mn-ea"/>
                          <a:cs typeface="+mn-cs"/>
                        </a:rPr>
                        <a:t>final price</a:t>
                      </a:r>
                      <a:endParaRPr lang="en-AU" sz="12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4" name="Picture 3" descr="A photo shows a Caterpillar heavy-duty vehicle. "/>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5086800" y="1609344"/>
            <a:ext cx="3600000" cy="25003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rPr>
              <a:t>Factors Affecting Pricing Decisions</a:t>
            </a:r>
            <a:endParaRPr lang="en-US" sz="3600" dirty="0"/>
          </a:p>
        </p:txBody>
      </p:sp>
      <p:sp>
        <p:nvSpPr>
          <p:cNvPr id="3" name="Content Placeholder 2"/>
          <p:cNvSpPr>
            <a:spLocks noGrp="1"/>
          </p:cNvSpPr>
          <p:nvPr>
            <p:ph idx="1"/>
          </p:nvPr>
        </p:nvSpPr>
        <p:spPr/>
        <p:txBody>
          <a:bodyPr/>
          <a:lstStyle/>
          <a:p>
            <a:r>
              <a:rPr lang="en-US" altLang="en-US" dirty="0">
                <a:ea typeface="MS PGothic" panose="020B0600070205080204" pitchFamily="34" charset="-128"/>
              </a:rPr>
              <a:t>Internal factors</a:t>
            </a:r>
            <a:endParaRPr lang="en-US" altLang="en-US" dirty="0">
              <a:ea typeface="MS PGothic" panose="020B0600070205080204" pitchFamily="34" charset="-128"/>
            </a:endParaRPr>
          </a:p>
          <a:p>
            <a:pPr lvl="1"/>
            <a:r>
              <a:rPr lang="en-US" altLang="en-US" dirty="0">
                <a:ea typeface="MS PGothic" panose="020B0600070205080204" pitchFamily="34" charset="-128"/>
              </a:rPr>
              <a:t>Overall marketing strategy, objectives, and mix</a:t>
            </a:r>
            <a:endParaRPr lang="en-US" altLang="en-US" dirty="0">
              <a:ea typeface="MS PGothic" panose="020B0600070205080204" pitchFamily="34" charset="-128"/>
            </a:endParaRPr>
          </a:p>
          <a:p>
            <a:pPr lvl="1"/>
            <a:r>
              <a:rPr lang="en-US" altLang="en-US" dirty="0">
                <a:ea typeface="MS PGothic" panose="020B0600070205080204" pitchFamily="34" charset="-128"/>
              </a:rPr>
              <a:t>Organizational considerations</a:t>
            </a:r>
            <a:endParaRPr lang="en-US" altLang="en-US" dirty="0">
              <a:ea typeface="MS PGothic" panose="020B0600070205080204" pitchFamily="34" charset="-128"/>
            </a:endParaRPr>
          </a:p>
          <a:p>
            <a:r>
              <a:rPr lang="en-US" altLang="en-US" dirty="0">
                <a:ea typeface="MS PGothic" panose="020B0600070205080204" pitchFamily="34" charset="-128"/>
              </a:rPr>
              <a:t>External factors</a:t>
            </a:r>
            <a:endParaRPr lang="en-US" altLang="en-US" dirty="0">
              <a:ea typeface="MS PGothic" panose="020B0600070205080204" pitchFamily="34" charset="-128"/>
            </a:endParaRPr>
          </a:p>
          <a:p>
            <a:pPr lvl="1"/>
            <a:r>
              <a:rPr lang="en-US" altLang="en-US" dirty="0">
                <a:ea typeface="MS PGothic" panose="020B0600070205080204" pitchFamily="34" charset="-128"/>
              </a:rPr>
              <a:t>Market and demand</a:t>
            </a:r>
            <a:endParaRPr lang="en-US" altLang="en-US" dirty="0">
              <a:ea typeface="MS PGothic" panose="020B0600070205080204" pitchFamily="34" charset="-128"/>
            </a:endParaRPr>
          </a:p>
          <a:p>
            <a:pPr lvl="1"/>
            <a:r>
              <a:rPr lang="en-US" altLang="en-US" dirty="0">
                <a:ea typeface="MS PGothic" panose="020B0600070205080204" pitchFamily="34" charset="-128"/>
              </a:rPr>
              <a:t>Economy</a:t>
            </a:r>
            <a:endParaRPr lang="en-US" altLang="en-US" dirty="0">
              <a:ea typeface="MS PGothic" panose="020B0600070205080204" pitchFamily="34" charset="-128"/>
            </a:endParaRPr>
          </a:p>
          <a:p>
            <a:pPr lvl="1"/>
            <a:r>
              <a:rPr lang="en-US" altLang="en-US" dirty="0">
                <a:ea typeface="MS PGothic" panose="020B0600070205080204" pitchFamily="34" charset="-128"/>
              </a:rPr>
              <a:t>Impact on other parties in its environment</a:t>
            </a:r>
            <a:endParaRPr lang="en-AU" dirty="0"/>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3200">
                <a:solidFill>
                  <a:srgbClr val="C00000"/>
                </a:solidFill>
              </a:rPr>
              <a:t>Factors to Consider When Setting Price</a:t>
            </a:r>
            <a:endParaRPr lang="en-US" sz="3200">
              <a:solidFill>
                <a:srgbClr val="C00000"/>
              </a:solidFill>
            </a:endParaRPr>
          </a:p>
        </p:txBody>
      </p:sp>
      <p:sp>
        <p:nvSpPr>
          <p:cNvPr id="67587" name="Rectangle 5"/>
          <p:cNvSpPr>
            <a:spLocks noChangeArrowheads="1"/>
          </p:cNvSpPr>
          <p:nvPr/>
        </p:nvSpPr>
        <p:spPr bwMode="auto">
          <a:xfrm>
            <a:off x="4495800" y="17526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67588" name="Rectangle 8"/>
          <p:cNvSpPr>
            <a:spLocks noGrp="1" noChangeArrowheads="1"/>
          </p:cNvSpPr>
          <p:nvPr>
            <p:ph type="body" sz="half" idx="1"/>
          </p:nvPr>
        </p:nvSpPr>
        <p:spPr>
          <a:xfrm>
            <a:off x="457200" y="1600200"/>
            <a:ext cx="4038600" cy="4800600"/>
          </a:xfrm>
        </p:spPr>
        <p:txBody>
          <a:bodyPr/>
          <a:lstStyle/>
          <a:p>
            <a:pPr>
              <a:lnSpc>
                <a:spcPct val="90000"/>
              </a:lnSpc>
            </a:pPr>
            <a:r>
              <a:rPr lang="en-US" i="1" dirty="0"/>
              <a:t>Internal Factors</a:t>
            </a:r>
            <a:endParaRPr lang="en-US" i="1" dirty="0"/>
          </a:p>
          <a:p>
            <a:pPr lvl="1">
              <a:lnSpc>
                <a:spcPct val="90000"/>
              </a:lnSpc>
            </a:pPr>
            <a:r>
              <a:rPr lang="en-US" i="1" dirty="0"/>
              <a:t>Marketing strategies, objectives, and mix</a:t>
            </a:r>
            <a:endParaRPr lang="en-US" i="1" dirty="0"/>
          </a:p>
          <a:p>
            <a:pPr lvl="1">
              <a:lnSpc>
                <a:spcPct val="90000"/>
              </a:lnSpc>
            </a:pPr>
            <a:r>
              <a:rPr lang="en-US" i="1" dirty="0">
                <a:solidFill>
                  <a:schemeClr val="bg2"/>
                </a:solidFill>
              </a:rPr>
              <a:t>Organizational considerations</a:t>
            </a:r>
            <a:endParaRPr lang="en-CA" i="1" dirty="0">
              <a:solidFill>
                <a:schemeClr val="bg2"/>
              </a:solidFill>
            </a:endParaRPr>
          </a:p>
        </p:txBody>
      </p:sp>
      <p:sp>
        <p:nvSpPr>
          <p:cNvPr id="67589" name="Rectangle 9"/>
          <p:cNvSpPr>
            <a:spLocks noGrp="1" noChangeArrowheads="1"/>
          </p:cNvSpPr>
          <p:nvPr>
            <p:ph type="body" sz="half" idx="2"/>
          </p:nvPr>
        </p:nvSpPr>
        <p:spPr>
          <a:xfrm>
            <a:off x="4648200" y="1600200"/>
            <a:ext cx="4038600" cy="4800600"/>
          </a:xfrm>
        </p:spPr>
        <p:txBody>
          <a:bodyPr/>
          <a:lstStyle/>
          <a:p>
            <a:pPr>
              <a:lnSpc>
                <a:spcPct val="90000"/>
              </a:lnSpc>
            </a:pPr>
            <a:r>
              <a:rPr lang="en-US"/>
              <a:t>Market positioning influences pricing strategy</a:t>
            </a:r>
            <a:endParaRPr lang="en-US"/>
          </a:p>
          <a:p>
            <a:pPr>
              <a:lnSpc>
                <a:spcPct val="90000"/>
              </a:lnSpc>
            </a:pPr>
            <a:r>
              <a:rPr lang="en-US"/>
              <a:t>Other pricing objectives:</a:t>
            </a:r>
            <a:endParaRPr lang="en-US"/>
          </a:p>
          <a:p>
            <a:pPr lvl="1">
              <a:lnSpc>
                <a:spcPct val="90000"/>
              </a:lnSpc>
            </a:pPr>
            <a:r>
              <a:rPr lang="en-US"/>
              <a:t>Survival</a:t>
            </a:r>
            <a:endParaRPr lang="en-US"/>
          </a:p>
          <a:p>
            <a:pPr lvl="1">
              <a:lnSpc>
                <a:spcPct val="90000"/>
              </a:lnSpc>
            </a:pPr>
            <a:r>
              <a:rPr lang="en-US"/>
              <a:t>Current profit maximization</a:t>
            </a:r>
            <a:endParaRPr lang="en-US"/>
          </a:p>
          <a:p>
            <a:pPr lvl="1">
              <a:lnSpc>
                <a:spcPct val="90000"/>
              </a:lnSpc>
            </a:pPr>
            <a:r>
              <a:rPr lang="en-US"/>
              <a:t>Market share leadership</a:t>
            </a:r>
            <a:endParaRPr lang="en-US"/>
          </a:p>
          <a:p>
            <a:pPr lvl="1">
              <a:lnSpc>
                <a:spcPct val="90000"/>
              </a:lnSpc>
            </a:pPr>
            <a:r>
              <a:rPr lang="en-US"/>
              <a:t>Product quality leadership</a:t>
            </a:r>
            <a:endParaRPr lang="en-CA"/>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3200">
                <a:solidFill>
                  <a:srgbClr val="C00000"/>
                </a:solidFill>
              </a:rPr>
              <a:t>Factors to Consider When Setting Price</a:t>
            </a:r>
            <a:endParaRPr lang="en-US" sz="3200">
              <a:solidFill>
                <a:srgbClr val="C00000"/>
              </a:solidFill>
            </a:endParaRPr>
          </a:p>
        </p:txBody>
      </p:sp>
      <p:sp>
        <p:nvSpPr>
          <p:cNvPr id="67587" name="Rectangle 5"/>
          <p:cNvSpPr>
            <a:spLocks noChangeArrowheads="1"/>
          </p:cNvSpPr>
          <p:nvPr/>
        </p:nvSpPr>
        <p:spPr bwMode="auto">
          <a:xfrm>
            <a:off x="4495800" y="17526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67588" name="Rectangle 8"/>
          <p:cNvSpPr>
            <a:spLocks noGrp="1" noChangeArrowheads="1"/>
          </p:cNvSpPr>
          <p:nvPr>
            <p:ph type="body" sz="half" idx="1"/>
          </p:nvPr>
        </p:nvSpPr>
        <p:spPr>
          <a:xfrm>
            <a:off x="457200" y="1600200"/>
            <a:ext cx="4038600" cy="4800600"/>
          </a:xfrm>
        </p:spPr>
        <p:txBody>
          <a:bodyPr/>
          <a:lstStyle/>
          <a:p>
            <a:pPr>
              <a:lnSpc>
                <a:spcPct val="90000"/>
              </a:lnSpc>
            </a:pPr>
            <a:r>
              <a:rPr lang="en-US" i="1" dirty="0"/>
              <a:t>Internal Factors</a:t>
            </a:r>
            <a:endParaRPr lang="en-US" i="1" dirty="0"/>
          </a:p>
          <a:p>
            <a:pPr lvl="1">
              <a:lnSpc>
                <a:spcPct val="90000"/>
              </a:lnSpc>
            </a:pPr>
            <a:r>
              <a:rPr lang="en-US" i="1" dirty="0"/>
              <a:t>Marketing strategies, objectives, and mix</a:t>
            </a:r>
            <a:endParaRPr lang="en-US" i="1" dirty="0"/>
          </a:p>
          <a:p>
            <a:pPr lvl="1">
              <a:lnSpc>
                <a:spcPct val="90000"/>
              </a:lnSpc>
            </a:pPr>
            <a:r>
              <a:rPr lang="en-US" i="1" dirty="0">
                <a:solidFill>
                  <a:schemeClr val="bg2"/>
                </a:solidFill>
              </a:rPr>
              <a:t>Organizational considerations</a:t>
            </a:r>
            <a:endParaRPr lang="en-CA" i="1" dirty="0">
              <a:solidFill>
                <a:schemeClr val="bg2"/>
              </a:solidFill>
            </a:endParaRPr>
          </a:p>
        </p:txBody>
      </p:sp>
      <p:sp>
        <p:nvSpPr>
          <p:cNvPr id="67589" name="Rectangle 9"/>
          <p:cNvSpPr>
            <a:spLocks noGrp="1" noChangeArrowheads="1"/>
          </p:cNvSpPr>
          <p:nvPr>
            <p:ph type="body" sz="half" idx="2"/>
          </p:nvPr>
        </p:nvSpPr>
        <p:spPr>
          <a:xfrm>
            <a:off x="4648200" y="1600200"/>
            <a:ext cx="4038600" cy="4800600"/>
          </a:xfrm>
        </p:spPr>
        <p:txBody>
          <a:bodyPr/>
          <a:lstStyle/>
          <a:p>
            <a:r>
              <a:rPr lang="en-US" sz="2200" dirty="0"/>
              <a:t>Pricing must be carefully coordinated with the other marketing mix elements</a:t>
            </a:r>
            <a:endParaRPr lang="en-US" sz="2200" dirty="0"/>
          </a:p>
          <a:p>
            <a:r>
              <a:rPr lang="en-US" altLang="en-US" sz="2200" dirty="0">
                <a:ea typeface="MS PGothic" panose="020B0600070205080204" pitchFamily="34" charset="-128"/>
              </a:rPr>
              <a:t>Positioning may be based on price.</a:t>
            </a:r>
            <a:endParaRPr lang="en-US" altLang="en-US" sz="2200" dirty="0">
              <a:ea typeface="MS PGothic" panose="020B0600070205080204" pitchFamily="34" charset="-128"/>
            </a:endParaRPr>
          </a:p>
          <a:p>
            <a:pPr lvl="1"/>
            <a:r>
              <a:rPr lang="en-US" altLang="en-US" sz="2200" b="1" dirty="0">
                <a:ea typeface="MS PGothic" panose="020B0600070205080204" pitchFamily="34" charset="-128"/>
              </a:rPr>
              <a:t>Target costing </a:t>
            </a:r>
            <a:r>
              <a:rPr lang="en-US" altLang="en-US" sz="2200" dirty="0">
                <a:ea typeface="MS PGothic" panose="020B0600070205080204" pitchFamily="34" charset="-128"/>
              </a:rPr>
              <a:t>starts with an ideal selling price, then targets costs that ensure the price is met.</a:t>
            </a:r>
            <a:endParaRPr lang="en-US" altLang="en-US" sz="2200" dirty="0">
              <a:ea typeface="MS PGothic" panose="020B0600070205080204" pitchFamily="34" charset="-128"/>
            </a:endParaRPr>
          </a:p>
          <a:p>
            <a:r>
              <a:rPr lang="en-US" altLang="en-US" sz="2200" dirty="0">
                <a:ea typeface="MS PGothic" panose="020B0600070205080204" pitchFamily="34" charset="-128"/>
              </a:rPr>
              <a:t>Nonprice positions can be created to differentiate the marketing offer.</a:t>
            </a:r>
            <a:endParaRPr lang="en-AU" sz="2200" dirty="0"/>
          </a:p>
          <a:p>
            <a:endParaRPr lang="en-US" dirty="0"/>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1143000"/>
          </a:xfrm>
        </p:spPr>
        <p:txBody>
          <a:bodyPr/>
          <a:lstStyle/>
          <a:p>
            <a:pPr eaLnBrk="1" hangingPunct="1"/>
            <a:r>
              <a:rPr lang="en-US">
                <a:solidFill>
                  <a:srgbClr val="C00000"/>
                </a:solidFill>
              </a:rPr>
              <a:t>Agenda</a:t>
            </a:r>
            <a:r>
              <a:rPr lang="en-US"/>
              <a:t> </a:t>
            </a:r>
            <a:endParaRPr lang="en-US"/>
          </a:p>
        </p:txBody>
      </p:sp>
      <p:sp>
        <p:nvSpPr>
          <p:cNvPr id="8195" name="Rectangle 3"/>
          <p:cNvSpPr>
            <a:spLocks noGrp="1" noChangeArrowheads="1"/>
          </p:cNvSpPr>
          <p:nvPr>
            <p:ph type="body" idx="1"/>
          </p:nvPr>
        </p:nvSpPr>
        <p:spPr>
          <a:xfrm>
            <a:off x="457200" y="1143000"/>
            <a:ext cx="8229600" cy="5181600"/>
          </a:xfrm>
        </p:spPr>
        <p:txBody>
          <a:bodyPr/>
          <a:lstStyle/>
          <a:p>
            <a:r>
              <a:rPr lang="en-US" sz="2800" dirty="0"/>
              <a:t>Pricing </a:t>
            </a:r>
            <a:endParaRPr lang="en-US" sz="2800" dirty="0"/>
          </a:p>
          <a:p>
            <a:pPr lvl="1"/>
            <a:r>
              <a:rPr lang="en-US" sz="2400" dirty="0"/>
              <a:t>What is price</a:t>
            </a:r>
            <a:endParaRPr lang="en-US" sz="2400" dirty="0"/>
          </a:p>
          <a:p>
            <a:pPr lvl="1"/>
            <a:r>
              <a:rPr lang="en-US" sz="2400" dirty="0"/>
              <a:t>Major pricing strategies</a:t>
            </a:r>
            <a:endParaRPr lang="en-US" sz="2400" dirty="0"/>
          </a:p>
          <a:p>
            <a:pPr lvl="1"/>
            <a:r>
              <a:rPr lang="en-US" sz="2400" dirty="0"/>
              <a:t>Factors influencing price decision</a:t>
            </a:r>
            <a:endParaRPr lang="en-US" sz="2400" dirty="0"/>
          </a:p>
          <a:p>
            <a:pPr lvl="2"/>
            <a:r>
              <a:rPr lang="en-US" sz="2000" dirty="0"/>
              <a:t>Internal factors</a:t>
            </a:r>
            <a:endParaRPr lang="en-US" sz="2000" dirty="0"/>
          </a:p>
          <a:p>
            <a:pPr lvl="2"/>
            <a:r>
              <a:rPr lang="en-US" sz="2000" dirty="0"/>
              <a:t>External factors</a:t>
            </a:r>
            <a:endParaRPr lang="en-US" sz="2000" dirty="0"/>
          </a:p>
          <a:p>
            <a:pPr lvl="1"/>
            <a:r>
              <a:rPr lang="en-US" sz="2400" dirty="0"/>
              <a:t>New product pricing</a:t>
            </a:r>
            <a:endParaRPr lang="en-US" sz="2400" dirty="0"/>
          </a:p>
          <a:p>
            <a:pPr lvl="1"/>
            <a:r>
              <a:rPr lang="en-US" sz="2400" dirty="0"/>
              <a:t>Product mix pricing</a:t>
            </a:r>
            <a:endParaRPr lang="en-US" sz="2400" dirty="0"/>
          </a:p>
          <a:p>
            <a:r>
              <a:rPr lang="en-US" sz="2800" dirty="0"/>
              <a:t>Framing</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3200">
                <a:solidFill>
                  <a:srgbClr val="C00000"/>
                </a:solidFill>
              </a:rPr>
              <a:t>Factors to Consider When Setting Price</a:t>
            </a:r>
            <a:endParaRPr lang="en-US" sz="3200">
              <a:solidFill>
                <a:srgbClr val="C00000"/>
              </a:solidFill>
            </a:endParaRPr>
          </a:p>
        </p:txBody>
      </p:sp>
      <p:sp>
        <p:nvSpPr>
          <p:cNvPr id="67587" name="Rectangle 5"/>
          <p:cNvSpPr>
            <a:spLocks noChangeArrowheads="1"/>
          </p:cNvSpPr>
          <p:nvPr/>
        </p:nvSpPr>
        <p:spPr bwMode="auto">
          <a:xfrm>
            <a:off x="4495800" y="17526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67588" name="Rectangle 8"/>
          <p:cNvSpPr>
            <a:spLocks noGrp="1" noChangeArrowheads="1"/>
          </p:cNvSpPr>
          <p:nvPr>
            <p:ph type="body" sz="half" idx="1"/>
          </p:nvPr>
        </p:nvSpPr>
        <p:spPr>
          <a:xfrm>
            <a:off x="457200" y="1600200"/>
            <a:ext cx="4038600" cy="4800600"/>
          </a:xfrm>
        </p:spPr>
        <p:txBody>
          <a:bodyPr/>
          <a:lstStyle/>
          <a:p>
            <a:pPr>
              <a:lnSpc>
                <a:spcPct val="90000"/>
              </a:lnSpc>
            </a:pPr>
            <a:r>
              <a:rPr lang="en-US" i="1" dirty="0"/>
              <a:t>Internal Factors</a:t>
            </a:r>
            <a:endParaRPr lang="en-US" i="1" dirty="0"/>
          </a:p>
          <a:p>
            <a:pPr lvl="1">
              <a:lnSpc>
                <a:spcPct val="90000"/>
              </a:lnSpc>
            </a:pPr>
            <a:r>
              <a:rPr lang="en-US" i="1" dirty="0">
                <a:solidFill>
                  <a:schemeClr val="bg2"/>
                </a:solidFill>
              </a:rPr>
              <a:t>Marketing strategies, objectives, and mix</a:t>
            </a:r>
            <a:endParaRPr lang="en-US" i="1" dirty="0">
              <a:solidFill>
                <a:schemeClr val="bg2"/>
              </a:solidFill>
            </a:endParaRPr>
          </a:p>
          <a:p>
            <a:pPr lvl="1">
              <a:lnSpc>
                <a:spcPct val="90000"/>
              </a:lnSpc>
            </a:pPr>
            <a:r>
              <a:rPr lang="en-US" i="1" dirty="0"/>
              <a:t>Organizational considerations</a:t>
            </a:r>
            <a:endParaRPr lang="en-CA" i="1" dirty="0"/>
          </a:p>
        </p:txBody>
      </p:sp>
      <p:sp>
        <p:nvSpPr>
          <p:cNvPr id="67589" name="Rectangle 9"/>
          <p:cNvSpPr>
            <a:spLocks noGrp="1" noChangeArrowheads="1"/>
          </p:cNvSpPr>
          <p:nvPr>
            <p:ph type="body" sz="half" idx="2"/>
          </p:nvPr>
        </p:nvSpPr>
        <p:spPr>
          <a:xfrm>
            <a:off x="4648200" y="1600200"/>
            <a:ext cx="4038600" cy="4800600"/>
          </a:xfrm>
        </p:spPr>
        <p:txBody>
          <a:bodyPr/>
          <a:lstStyle/>
          <a:p>
            <a:r>
              <a:rPr lang="en-US" altLang="en-US" sz="2400" dirty="0">
                <a:ea typeface="MS PGothic" panose="020B0600070205080204" pitchFamily="34" charset="-128"/>
              </a:rPr>
              <a:t>Management decides who should set prices.</a:t>
            </a:r>
            <a:endParaRPr lang="en-US" altLang="en-US" sz="2400" dirty="0">
              <a:ea typeface="MS PGothic" panose="020B0600070205080204" pitchFamily="34" charset="-128"/>
            </a:endParaRPr>
          </a:p>
          <a:p>
            <a:r>
              <a:rPr lang="en-US" altLang="en-US" sz="2400" dirty="0">
                <a:ea typeface="MS PGothic" panose="020B0600070205080204" pitchFamily="34" charset="-128"/>
              </a:rPr>
              <a:t>Varies depending on the size and type of company</a:t>
            </a:r>
            <a:endParaRPr lang="en-US" altLang="en-US" sz="2400" dirty="0">
              <a:ea typeface="MS PGothic" panose="020B0600070205080204" pitchFamily="34" charset="-128"/>
            </a:endParaRPr>
          </a:p>
          <a:p>
            <a:pPr lvl="1"/>
            <a:r>
              <a:rPr lang="en-US" altLang="en-US" sz="2200" dirty="0">
                <a:ea typeface="MS PGothic" panose="020B0600070205080204" pitchFamily="34" charset="-128"/>
              </a:rPr>
              <a:t>Small companies—Top management</a:t>
            </a:r>
            <a:endParaRPr lang="en-US" altLang="en-US" sz="2200" dirty="0">
              <a:ea typeface="MS PGothic" panose="020B0600070205080204" pitchFamily="34" charset="-128"/>
            </a:endParaRPr>
          </a:p>
          <a:p>
            <a:pPr lvl="1"/>
            <a:r>
              <a:rPr lang="en-US" altLang="en-US" sz="2200" dirty="0">
                <a:ea typeface="MS PGothic" panose="020B0600070205080204" pitchFamily="34" charset="-128"/>
              </a:rPr>
              <a:t>Large companies—Divisional or product managers</a:t>
            </a:r>
            <a:endParaRPr lang="en-US" altLang="en-US" sz="2200" dirty="0">
              <a:ea typeface="MS PGothic" panose="020B0600070205080204" pitchFamily="34" charset="-128"/>
            </a:endParaRPr>
          </a:p>
          <a:p>
            <a:pPr lvl="1"/>
            <a:r>
              <a:rPr lang="en-US" altLang="en-US" sz="2200" dirty="0">
                <a:ea typeface="MS PGothic" panose="020B0600070205080204" pitchFamily="34" charset="-128"/>
              </a:rPr>
              <a:t>Industries with price as the key factor—Pricing departments</a:t>
            </a:r>
            <a:endParaRPr lang="en-IN" sz="2200" dirty="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z="3200">
                <a:solidFill>
                  <a:srgbClr val="C00000"/>
                </a:solidFill>
              </a:rPr>
              <a:t>Factors to Consider When Setting Price</a:t>
            </a:r>
            <a:endParaRPr lang="en-US" sz="3200">
              <a:solidFill>
                <a:srgbClr val="C00000"/>
              </a:solidFill>
            </a:endParaRPr>
          </a:p>
        </p:txBody>
      </p:sp>
      <p:sp>
        <p:nvSpPr>
          <p:cNvPr id="90115" name="Rectangle 3"/>
          <p:cNvSpPr>
            <a:spLocks noChangeArrowheads="1"/>
          </p:cNvSpPr>
          <p:nvPr/>
        </p:nvSpPr>
        <p:spPr bwMode="auto">
          <a:xfrm>
            <a:off x="4495800" y="17526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90116" name="Rectangle 4"/>
          <p:cNvSpPr>
            <a:spLocks noGrp="1" noChangeArrowheads="1"/>
          </p:cNvSpPr>
          <p:nvPr>
            <p:ph type="body" sz="half" idx="1"/>
          </p:nvPr>
        </p:nvSpPr>
        <p:spPr>
          <a:xfrm>
            <a:off x="457200" y="1600200"/>
            <a:ext cx="4038600" cy="4800600"/>
          </a:xfrm>
        </p:spPr>
        <p:txBody>
          <a:bodyPr/>
          <a:lstStyle/>
          <a:p>
            <a:r>
              <a:rPr lang="en-US" sz="2400" i="1" dirty="0"/>
              <a:t>External Factors</a:t>
            </a:r>
            <a:endParaRPr lang="en-US" sz="2400" i="1" dirty="0"/>
          </a:p>
          <a:p>
            <a:pPr lvl="1"/>
            <a:r>
              <a:rPr lang="en-US" sz="2000" i="1" dirty="0"/>
              <a:t>Nature of market and demand</a:t>
            </a:r>
            <a:endParaRPr lang="en-US" sz="2000" i="1" dirty="0"/>
          </a:p>
          <a:p>
            <a:pPr lvl="1"/>
            <a:r>
              <a:rPr lang="en-US" sz="2000" i="1" dirty="0">
                <a:solidFill>
                  <a:schemeClr val="bg2"/>
                </a:solidFill>
              </a:rPr>
              <a:t>Economy</a:t>
            </a:r>
            <a:endParaRPr lang="en-US" sz="2000" i="1" dirty="0">
              <a:solidFill>
                <a:schemeClr val="bg2"/>
              </a:solidFill>
            </a:endParaRPr>
          </a:p>
          <a:p>
            <a:pPr lvl="1"/>
            <a:r>
              <a:rPr lang="en-US" sz="2000" i="1" dirty="0">
                <a:solidFill>
                  <a:schemeClr val="bg2"/>
                </a:solidFill>
              </a:rPr>
              <a:t>Other environmental elements</a:t>
            </a:r>
            <a:endParaRPr lang="en-CA" sz="2000" i="1" dirty="0">
              <a:solidFill>
                <a:schemeClr val="bg2"/>
              </a:solidFill>
            </a:endParaRPr>
          </a:p>
        </p:txBody>
      </p:sp>
      <p:sp>
        <p:nvSpPr>
          <p:cNvPr id="90117" name="Rectangle 5"/>
          <p:cNvSpPr>
            <a:spLocks noGrp="1" noChangeArrowheads="1"/>
          </p:cNvSpPr>
          <p:nvPr>
            <p:ph type="body" sz="half" idx="2"/>
          </p:nvPr>
        </p:nvSpPr>
        <p:spPr>
          <a:xfrm>
            <a:off x="4648200" y="1600200"/>
            <a:ext cx="4038600" cy="4800600"/>
          </a:xfrm>
        </p:spPr>
        <p:txBody>
          <a:bodyPr/>
          <a:lstStyle/>
          <a:p>
            <a:r>
              <a:rPr lang="en-US" sz="2400" dirty="0"/>
              <a:t>Types of markets</a:t>
            </a:r>
            <a:endParaRPr lang="en-US" sz="2400" dirty="0"/>
          </a:p>
          <a:p>
            <a:pPr lvl="1"/>
            <a:r>
              <a:rPr lang="en-US" sz="2000" dirty="0"/>
              <a:t>Pure competition</a:t>
            </a:r>
            <a:endParaRPr lang="en-US" sz="2000" dirty="0"/>
          </a:p>
          <a:p>
            <a:pPr lvl="1"/>
            <a:r>
              <a:rPr lang="en-US" sz="2000" dirty="0"/>
              <a:t>Monopolistic competition</a:t>
            </a:r>
            <a:endParaRPr lang="en-US" sz="2000" dirty="0"/>
          </a:p>
          <a:p>
            <a:pPr lvl="1"/>
            <a:r>
              <a:rPr lang="en-US" sz="2000" dirty="0"/>
              <a:t>Oligopolistic competition</a:t>
            </a:r>
            <a:endParaRPr lang="en-US" sz="2000" dirty="0"/>
          </a:p>
          <a:p>
            <a:pPr lvl="1"/>
            <a:r>
              <a:rPr lang="en-US" sz="2000" dirty="0"/>
              <a:t>Pure monopoly</a:t>
            </a:r>
            <a:endParaRPr lang="en-US" sz="2000" dirty="0"/>
          </a:p>
          <a:p>
            <a:r>
              <a:rPr lang="en-US" sz="2400" dirty="0"/>
              <a:t>Price-demand relationship</a:t>
            </a:r>
            <a:endParaRPr lang="en-US" sz="2400" dirty="0"/>
          </a:p>
          <a:p>
            <a:pPr lvl="1"/>
            <a:r>
              <a:rPr lang="en-US" sz="2000" dirty="0"/>
              <a:t>Demand curve</a:t>
            </a:r>
            <a:endParaRPr lang="en-US" sz="2000" dirty="0"/>
          </a:p>
          <a:p>
            <a:pPr lvl="1"/>
            <a:r>
              <a:rPr lang="en-US" sz="2000" dirty="0"/>
              <a:t>Price elasticity of demand</a:t>
            </a:r>
            <a:endParaRPr lang="en-CA" sz="2000" dirty="0"/>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title"/>
          </p:nvPr>
        </p:nvSpPr>
        <p:spPr>
          <a:xfrm>
            <a:off x="457200" y="760413"/>
            <a:ext cx="8229600" cy="690562"/>
          </a:xfrm>
        </p:spPr>
        <p:txBody>
          <a:bodyPr/>
          <a:lstStyle/>
          <a:p>
            <a:r>
              <a:rPr lang="en-US" sz="4000">
                <a:solidFill>
                  <a:srgbClr val="C00000"/>
                </a:solidFill>
              </a:rPr>
              <a:t>The Price-Demand Relationship</a:t>
            </a:r>
            <a:endParaRPr lang="en-US" sz="4000">
              <a:solidFill>
                <a:srgbClr val="C00000"/>
              </a:solidFill>
            </a:endParaRPr>
          </a:p>
        </p:txBody>
      </p:sp>
      <p:sp>
        <p:nvSpPr>
          <p:cNvPr id="92163" name="Rectangle 5"/>
          <p:cNvSpPr>
            <a:spLocks noGrp="1" noChangeArrowheads="1"/>
          </p:cNvSpPr>
          <p:nvPr>
            <p:ph type="body" sz="half" idx="1"/>
          </p:nvPr>
        </p:nvSpPr>
        <p:spPr>
          <a:xfrm>
            <a:off x="457200" y="1600200"/>
            <a:ext cx="8170863" cy="2268538"/>
          </a:xfrm>
        </p:spPr>
        <p:txBody>
          <a:bodyPr/>
          <a:lstStyle/>
          <a:p>
            <a:pPr>
              <a:lnSpc>
                <a:spcPct val="90000"/>
              </a:lnSpc>
            </a:pPr>
            <a:r>
              <a:rPr lang="en-US" sz="2400" b="1">
                <a:solidFill>
                  <a:srgbClr val="000066"/>
                </a:solidFill>
              </a:rPr>
              <a:t>Demand curve:</a:t>
            </a:r>
            <a:r>
              <a:rPr lang="en-US" sz="2000"/>
              <a:t> a curve that shows the number of units the market will buy at different possible prices in a given time period</a:t>
            </a:r>
            <a:endParaRPr lang="en-US" sz="2000"/>
          </a:p>
          <a:p>
            <a:pPr>
              <a:lnSpc>
                <a:spcPct val="90000"/>
              </a:lnSpc>
            </a:pPr>
            <a:r>
              <a:rPr lang="en-US" sz="2400" b="1"/>
              <a:t>Price elasticity of demand</a:t>
            </a:r>
            <a:r>
              <a:rPr lang="en-US" sz="2400"/>
              <a:t>:</a:t>
            </a:r>
            <a:endParaRPr lang="en-US" sz="2400"/>
          </a:p>
          <a:p>
            <a:pPr lvl="1">
              <a:lnSpc>
                <a:spcPct val="90000"/>
              </a:lnSpc>
            </a:pPr>
            <a:r>
              <a:rPr lang="en-US" sz="2000"/>
              <a:t>Calculated as the % change in quantity demanded divided by the % change in price; values &gt;1 elastic and &lt;1 are inelastic</a:t>
            </a:r>
            <a:endParaRPr lang="en-US" sz="2000"/>
          </a:p>
          <a:p>
            <a:pPr lvl="1">
              <a:lnSpc>
                <a:spcPct val="90000"/>
              </a:lnSpc>
            </a:pPr>
            <a:r>
              <a:rPr lang="en-US" sz="2000"/>
              <a:t>Availability of product substitutes will influence elasticity</a:t>
            </a:r>
            <a:endParaRPr lang="en-US" sz="2000"/>
          </a:p>
        </p:txBody>
      </p:sp>
      <p:sp>
        <p:nvSpPr>
          <p:cNvPr id="92164" name="Rectangle 6"/>
          <p:cNvSpPr>
            <a:spLocks noGrp="1" noChangeArrowheads="1"/>
          </p:cNvSpPr>
          <p:nvPr>
            <p:ph type="body" sz="half" idx="2"/>
          </p:nvPr>
        </p:nvSpPr>
        <p:spPr>
          <a:xfrm>
            <a:off x="434975" y="3662363"/>
            <a:ext cx="4038600" cy="2565400"/>
          </a:xfrm>
        </p:spPr>
        <p:txBody>
          <a:bodyPr/>
          <a:lstStyle/>
          <a:p>
            <a:pPr>
              <a:lnSpc>
                <a:spcPct val="90000"/>
              </a:lnSpc>
            </a:pPr>
            <a:r>
              <a:rPr lang="en-US" sz="2400" b="1">
                <a:solidFill>
                  <a:srgbClr val="000066"/>
                </a:solidFill>
              </a:rPr>
              <a:t>Elastic products:</a:t>
            </a:r>
            <a:r>
              <a:rPr lang="en-US" sz="2000"/>
              <a:t> lower price to maximize revenue</a:t>
            </a:r>
            <a:endParaRPr lang="en-US" sz="2000"/>
          </a:p>
          <a:p>
            <a:pPr>
              <a:lnSpc>
                <a:spcPct val="90000"/>
              </a:lnSpc>
            </a:pPr>
            <a:r>
              <a:rPr lang="en-US" sz="2400" b="1">
                <a:solidFill>
                  <a:srgbClr val="000066"/>
                </a:solidFill>
              </a:rPr>
              <a:t>Inelastic products:必需品，通常没有替代品</a:t>
            </a:r>
            <a:r>
              <a:rPr lang="en-US" sz="2000"/>
              <a:t> raise price to maximize revenue</a:t>
            </a:r>
            <a:endParaRPr lang="en-US" sz="2000"/>
          </a:p>
          <a:p>
            <a:pPr>
              <a:lnSpc>
                <a:spcPct val="90000"/>
              </a:lnSpc>
            </a:pPr>
            <a:r>
              <a:rPr lang="en-US" sz="2000"/>
              <a:t>Prestige goods behave in a contrary fashion due to consumer perception of value</a:t>
            </a:r>
            <a:endParaRPr lang="en-US" sz="2000"/>
          </a:p>
        </p:txBody>
      </p:sp>
      <p:pic>
        <p:nvPicPr>
          <p:cNvPr id="92165" name="Picture 7" descr="kotler+f11-04"/>
          <p:cNvPicPr>
            <a:picLocks noChangeAspect="1" noChangeArrowheads="1"/>
          </p:cNvPicPr>
          <p:nvPr/>
        </p:nvPicPr>
        <p:blipFill>
          <a:blip r:embed="rId1" cstate="print"/>
          <a:srcRect/>
          <a:stretch>
            <a:fillRect/>
          </a:stretch>
        </p:blipFill>
        <p:spPr bwMode="auto">
          <a:xfrm>
            <a:off x="4367213" y="3886200"/>
            <a:ext cx="4419600" cy="21637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z="3200">
                <a:solidFill>
                  <a:srgbClr val="C00000"/>
                </a:solidFill>
              </a:rPr>
              <a:t>Factors to Consider When Setting Price</a:t>
            </a:r>
            <a:endParaRPr lang="en-US" sz="3200">
              <a:solidFill>
                <a:srgbClr val="C00000"/>
              </a:solidFill>
            </a:endParaRPr>
          </a:p>
        </p:txBody>
      </p:sp>
      <p:sp>
        <p:nvSpPr>
          <p:cNvPr id="90115" name="Rectangle 3"/>
          <p:cNvSpPr>
            <a:spLocks noChangeArrowheads="1"/>
          </p:cNvSpPr>
          <p:nvPr/>
        </p:nvSpPr>
        <p:spPr bwMode="auto">
          <a:xfrm>
            <a:off x="4495800" y="17526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90116" name="Rectangle 4"/>
          <p:cNvSpPr>
            <a:spLocks noGrp="1" noChangeArrowheads="1"/>
          </p:cNvSpPr>
          <p:nvPr>
            <p:ph type="body" sz="half" idx="1"/>
          </p:nvPr>
        </p:nvSpPr>
        <p:spPr>
          <a:xfrm>
            <a:off x="457200" y="1600200"/>
            <a:ext cx="4038600" cy="4800600"/>
          </a:xfrm>
        </p:spPr>
        <p:txBody>
          <a:bodyPr/>
          <a:lstStyle/>
          <a:p>
            <a:r>
              <a:rPr lang="en-US" sz="2400" i="1" dirty="0"/>
              <a:t>External Factors</a:t>
            </a:r>
            <a:endParaRPr lang="en-US" sz="2400" i="1" dirty="0"/>
          </a:p>
          <a:p>
            <a:pPr lvl="1"/>
            <a:r>
              <a:rPr lang="en-US" sz="2000" i="1" dirty="0">
                <a:solidFill>
                  <a:schemeClr val="bg2"/>
                </a:solidFill>
              </a:rPr>
              <a:t>Nature of market and demand</a:t>
            </a:r>
            <a:endParaRPr lang="en-US" sz="2000" i="1" dirty="0">
              <a:solidFill>
                <a:schemeClr val="bg2"/>
              </a:solidFill>
            </a:endParaRPr>
          </a:p>
          <a:p>
            <a:pPr lvl="1"/>
            <a:r>
              <a:rPr lang="en-US" sz="2000" i="1" dirty="0"/>
              <a:t>Economy</a:t>
            </a:r>
            <a:endParaRPr lang="en-US" sz="2000" i="1" dirty="0"/>
          </a:p>
          <a:p>
            <a:pPr lvl="1"/>
            <a:r>
              <a:rPr lang="en-US" sz="2000" i="1" dirty="0">
                <a:solidFill>
                  <a:schemeClr val="bg2"/>
                </a:solidFill>
              </a:rPr>
              <a:t>Other environmental elements</a:t>
            </a:r>
            <a:endParaRPr lang="en-CA" sz="2000" i="1" dirty="0">
              <a:solidFill>
                <a:schemeClr val="bg2"/>
              </a:solidFill>
            </a:endParaRPr>
          </a:p>
        </p:txBody>
      </p:sp>
      <p:sp>
        <p:nvSpPr>
          <p:cNvPr id="90117" name="Rectangle 5"/>
          <p:cNvSpPr>
            <a:spLocks noGrp="1" noChangeArrowheads="1"/>
          </p:cNvSpPr>
          <p:nvPr>
            <p:ph type="body" sz="half" idx="2"/>
          </p:nvPr>
        </p:nvSpPr>
        <p:spPr>
          <a:xfrm>
            <a:off x="4648200" y="1600200"/>
            <a:ext cx="4038600" cy="4800600"/>
          </a:xfrm>
        </p:spPr>
        <p:txBody>
          <a:bodyPr/>
          <a:lstStyle/>
          <a:p>
            <a:pPr marL="0" lvl="0" indent="0">
              <a:buNone/>
            </a:pPr>
            <a:r>
              <a:rPr lang="en-US" sz="2100" b="1" dirty="0">
                <a:solidFill>
                  <a:srgbClr val="000000"/>
                </a:solidFill>
              </a:rPr>
              <a:t>Factors impacting pricing strategies</a:t>
            </a:r>
            <a:endParaRPr lang="en-US" sz="2100" b="1" dirty="0">
              <a:solidFill>
                <a:srgbClr val="000000"/>
              </a:solidFill>
            </a:endParaRPr>
          </a:p>
          <a:p>
            <a:pPr lvl="0"/>
            <a:r>
              <a:rPr lang="en-US" sz="2100" dirty="0">
                <a:solidFill>
                  <a:srgbClr val="000000"/>
                </a:solidFill>
              </a:rPr>
              <a:t>Boom or recession</a:t>
            </a:r>
            <a:endParaRPr lang="en-US" sz="2100" dirty="0">
              <a:solidFill>
                <a:srgbClr val="000000"/>
              </a:solidFill>
            </a:endParaRPr>
          </a:p>
          <a:p>
            <a:pPr lvl="0"/>
            <a:r>
              <a:rPr lang="en-US" sz="2100" dirty="0">
                <a:solidFill>
                  <a:srgbClr val="000000"/>
                </a:solidFill>
              </a:rPr>
              <a:t>Inflation</a:t>
            </a:r>
            <a:endParaRPr lang="en-US" sz="2100" dirty="0">
              <a:solidFill>
                <a:srgbClr val="000000"/>
              </a:solidFill>
            </a:endParaRPr>
          </a:p>
          <a:p>
            <a:pPr lvl="0"/>
            <a:r>
              <a:rPr lang="en-US" sz="2100" dirty="0">
                <a:solidFill>
                  <a:srgbClr val="000000"/>
                </a:solidFill>
              </a:rPr>
              <a:t>Interest rates</a:t>
            </a:r>
            <a:endParaRPr lang="en-US" sz="2100" dirty="0">
              <a:solidFill>
                <a:srgbClr val="000000"/>
              </a:solidFill>
            </a:endParaRPr>
          </a:p>
          <a:p>
            <a:pPr marL="0" lvl="0" indent="0">
              <a:buNone/>
            </a:pPr>
            <a:r>
              <a:rPr lang="en-US" sz="2100" b="1" dirty="0">
                <a:solidFill>
                  <a:srgbClr val="000000"/>
                </a:solidFill>
              </a:rPr>
              <a:t>Responses to the frugality of post recession consumers</a:t>
            </a:r>
            <a:endParaRPr lang="en-US" sz="2100" b="1" dirty="0">
              <a:solidFill>
                <a:srgbClr val="000000"/>
              </a:solidFill>
            </a:endParaRPr>
          </a:p>
          <a:p>
            <a:pPr lvl="0"/>
            <a:r>
              <a:rPr lang="en-US" sz="2100" dirty="0">
                <a:solidFill>
                  <a:srgbClr val="000000"/>
                </a:solidFill>
              </a:rPr>
              <a:t>Cut prices and offer discounts</a:t>
            </a:r>
            <a:endParaRPr lang="en-US" sz="2100" dirty="0">
              <a:solidFill>
                <a:srgbClr val="000000"/>
              </a:solidFill>
            </a:endParaRPr>
          </a:p>
          <a:p>
            <a:pPr lvl="0"/>
            <a:r>
              <a:rPr lang="en-US" sz="2100" dirty="0">
                <a:solidFill>
                  <a:srgbClr val="000000"/>
                </a:solidFill>
              </a:rPr>
              <a:t>Develop more affordable items</a:t>
            </a:r>
            <a:endParaRPr lang="en-US" sz="2100" dirty="0">
              <a:solidFill>
                <a:srgbClr val="000000"/>
              </a:solidFill>
            </a:endParaRPr>
          </a:p>
          <a:p>
            <a:pPr lvl="0"/>
            <a:r>
              <a:rPr lang="en-US" sz="2100" dirty="0">
                <a:solidFill>
                  <a:srgbClr val="000000"/>
                </a:solidFill>
              </a:rPr>
              <a:t>Redefine value propositions</a:t>
            </a:r>
            <a:endParaRPr lang="en-US" sz="2100" dirty="0">
              <a:solidFill>
                <a:srgbClr val="000000"/>
              </a:solidFill>
            </a:endParaRPr>
          </a:p>
          <a:p>
            <a:endParaRPr lang="en-CA" sz="2000" dirty="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z="3200">
                <a:solidFill>
                  <a:srgbClr val="C00000"/>
                </a:solidFill>
              </a:rPr>
              <a:t>Factors to Consider When Setting Price</a:t>
            </a:r>
            <a:endParaRPr lang="en-US" sz="3200">
              <a:solidFill>
                <a:srgbClr val="C00000"/>
              </a:solidFill>
            </a:endParaRPr>
          </a:p>
        </p:txBody>
      </p:sp>
      <p:sp>
        <p:nvSpPr>
          <p:cNvPr id="95235" name="Rectangle 3"/>
          <p:cNvSpPr>
            <a:spLocks noChangeArrowheads="1"/>
          </p:cNvSpPr>
          <p:nvPr/>
        </p:nvSpPr>
        <p:spPr bwMode="auto">
          <a:xfrm>
            <a:off x="4495800" y="17526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95236" name="Rectangle 4"/>
          <p:cNvSpPr>
            <a:spLocks noGrp="1" noChangeArrowheads="1"/>
          </p:cNvSpPr>
          <p:nvPr>
            <p:ph type="body" sz="half" idx="1"/>
          </p:nvPr>
        </p:nvSpPr>
        <p:spPr>
          <a:xfrm>
            <a:off x="457200" y="1600200"/>
            <a:ext cx="4038600" cy="4800600"/>
          </a:xfrm>
        </p:spPr>
        <p:txBody>
          <a:bodyPr/>
          <a:lstStyle/>
          <a:p>
            <a:r>
              <a:rPr lang="en-US" sz="2400" i="1" dirty="0"/>
              <a:t>External Factors</a:t>
            </a:r>
            <a:endParaRPr lang="en-US" sz="2400" i="1" dirty="0"/>
          </a:p>
          <a:p>
            <a:pPr lvl="1"/>
            <a:r>
              <a:rPr lang="en-US" sz="2000" i="1" dirty="0">
                <a:solidFill>
                  <a:schemeClr val="bg2"/>
                </a:solidFill>
              </a:rPr>
              <a:t>Nature of market and demand</a:t>
            </a:r>
            <a:endParaRPr lang="en-US" sz="2000" i="1" dirty="0">
              <a:solidFill>
                <a:schemeClr val="bg2"/>
              </a:solidFill>
            </a:endParaRPr>
          </a:p>
          <a:p>
            <a:pPr lvl="1"/>
            <a:r>
              <a:rPr lang="en-US" sz="2000" i="1" dirty="0">
                <a:solidFill>
                  <a:schemeClr val="bg2"/>
                </a:solidFill>
              </a:rPr>
              <a:t>Economy </a:t>
            </a:r>
            <a:endParaRPr lang="en-US" sz="2000" i="1" dirty="0">
              <a:solidFill>
                <a:schemeClr val="bg2"/>
              </a:solidFill>
            </a:endParaRPr>
          </a:p>
          <a:p>
            <a:pPr lvl="1"/>
            <a:r>
              <a:rPr lang="en-US" sz="2000" i="1" dirty="0"/>
              <a:t>Other environmental elements</a:t>
            </a:r>
            <a:endParaRPr lang="en-CA" sz="2000" i="1" dirty="0"/>
          </a:p>
        </p:txBody>
      </p:sp>
      <p:sp>
        <p:nvSpPr>
          <p:cNvPr id="95237" name="Rectangle 5"/>
          <p:cNvSpPr>
            <a:spLocks noGrp="1" noChangeArrowheads="1"/>
          </p:cNvSpPr>
          <p:nvPr>
            <p:ph type="body" sz="half" idx="2"/>
          </p:nvPr>
        </p:nvSpPr>
        <p:spPr>
          <a:xfrm>
            <a:off x="4648200" y="1600200"/>
            <a:ext cx="4038600" cy="4800600"/>
          </a:xfrm>
        </p:spPr>
        <p:txBody>
          <a:bodyPr/>
          <a:lstStyle/>
          <a:p>
            <a:r>
              <a:rPr lang="en-US" sz="2400" dirty="0"/>
              <a:t>Reseller reactions to prices must be considered</a:t>
            </a:r>
            <a:endParaRPr lang="en-US" sz="2400" dirty="0"/>
          </a:p>
          <a:p>
            <a:r>
              <a:rPr lang="en-US" sz="2400" dirty="0"/>
              <a:t>Government may restrict or limit pricing options</a:t>
            </a:r>
            <a:endParaRPr lang="en-US" sz="2400" dirty="0"/>
          </a:p>
          <a:p>
            <a:r>
              <a:rPr lang="en-US" sz="2400" dirty="0"/>
              <a:t>Social considerations may be taken into account</a:t>
            </a:r>
            <a:endParaRPr lang="en-CA" sz="2400" dirty="0"/>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771525"/>
            <a:ext cx="8229600" cy="646113"/>
          </a:xfrm>
        </p:spPr>
        <p:txBody>
          <a:bodyPr/>
          <a:lstStyle/>
          <a:p>
            <a:r>
              <a:rPr lang="en-US" sz="2800" dirty="0">
                <a:solidFill>
                  <a:srgbClr val="C00000"/>
                </a:solidFill>
              </a:rPr>
              <a:t>New Product Pricing: Market-Skimming Pricing</a:t>
            </a:r>
            <a:endParaRPr lang="en-US" sz="2800" dirty="0">
              <a:solidFill>
                <a:srgbClr val="C00000"/>
              </a:solidFill>
            </a:endParaRPr>
          </a:p>
        </p:txBody>
      </p:sp>
      <p:sp>
        <p:nvSpPr>
          <p:cNvPr id="715779" name="Rectangle 3"/>
          <p:cNvSpPr>
            <a:spLocks noGrp="1" noChangeArrowheads="1"/>
          </p:cNvSpPr>
          <p:nvPr>
            <p:ph type="body" sz="half" idx="1"/>
          </p:nvPr>
        </p:nvSpPr>
        <p:spPr/>
        <p:txBody>
          <a:bodyPr/>
          <a:lstStyle/>
          <a:p>
            <a:pPr>
              <a:lnSpc>
                <a:spcPct val="80000"/>
              </a:lnSpc>
            </a:pPr>
            <a:r>
              <a:rPr lang="en-US" sz="2400" dirty="0"/>
              <a:t>Setting a high price to skim maximum revenues layer by layer from segments willing to pay the high price, the company makes fewer but more profitable sales </a:t>
            </a:r>
            <a:r>
              <a:rPr lang="en-US" sz="1800" dirty="0"/>
              <a:t>(e.g., digital camera, Sony HDTV)</a:t>
            </a:r>
            <a:endParaRPr lang="en-US" sz="1800" dirty="0"/>
          </a:p>
          <a:p>
            <a:pPr>
              <a:lnSpc>
                <a:spcPct val="80000"/>
              </a:lnSpc>
            </a:pPr>
            <a:endParaRPr lang="en-US" sz="1800" dirty="0"/>
          </a:p>
          <a:p>
            <a:pPr>
              <a:lnSpc>
                <a:spcPct val="80000"/>
              </a:lnSpc>
            </a:pPr>
            <a:r>
              <a:rPr lang="en-US" sz="2400" dirty="0"/>
              <a:t>Favorable conditions:</a:t>
            </a:r>
            <a:endParaRPr lang="en-US" sz="2400" dirty="0"/>
          </a:p>
        </p:txBody>
      </p:sp>
      <p:sp>
        <p:nvSpPr>
          <p:cNvPr id="74756" name="Rectangle 4"/>
          <p:cNvSpPr>
            <a:spLocks noGrp="1" noChangeArrowheads="1"/>
          </p:cNvSpPr>
          <p:nvPr>
            <p:ph sz="half" idx="2"/>
          </p:nvPr>
        </p:nvSpPr>
        <p:spPr>
          <a:xfrm>
            <a:off x="4276725" y="1600200"/>
            <a:ext cx="4038600" cy="4525963"/>
          </a:xfrm>
        </p:spPr>
        <p:txBody>
          <a:bodyPr/>
          <a:lstStyle/>
          <a:p>
            <a:pPr>
              <a:lnSpc>
                <a:spcPct val="80000"/>
              </a:lnSpc>
            </a:pPr>
            <a:endParaRPr lang="en-US" sz="2400"/>
          </a:p>
        </p:txBody>
      </p:sp>
      <p:grpSp>
        <p:nvGrpSpPr>
          <p:cNvPr id="74757" name="Group 5"/>
          <p:cNvGrpSpPr/>
          <p:nvPr/>
        </p:nvGrpSpPr>
        <p:grpSpPr bwMode="auto">
          <a:xfrm>
            <a:off x="4376738" y="2043113"/>
            <a:ext cx="4343400" cy="3292475"/>
            <a:chOff x="2880" y="1776"/>
            <a:chExt cx="2736" cy="2074"/>
          </a:xfrm>
        </p:grpSpPr>
        <p:sp>
          <p:nvSpPr>
            <p:cNvPr id="74758" name="Rectangle 6"/>
            <p:cNvSpPr>
              <a:spLocks noChangeArrowheads="1"/>
            </p:cNvSpPr>
            <p:nvPr/>
          </p:nvSpPr>
          <p:spPr bwMode="auto">
            <a:xfrm>
              <a:off x="4032" y="1776"/>
              <a:ext cx="1584" cy="288"/>
            </a:xfrm>
            <a:prstGeom prst="rect">
              <a:avLst/>
            </a:prstGeom>
            <a:noFill/>
            <a:ln w="9525">
              <a:noFill/>
              <a:miter lim="800000"/>
            </a:ln>
          </p:spPr>
          <p:txBody>
            <a:bodyPr wrap="none" anchor="ctr"/>
            <a:lstStyle/>
            <a:p>
              <a:pPr algn="ctr"/>
              <a:r>
                <a:rPr lang="en-US" altLang="zh-CN" sz="1400" b="1">
                  <a:latin typeface="Times New Roman" panose="02020603050405020304" pitchFamily="18" charset="0"/>
                  <a:ea typeface="SimSun" panose="02010600030101010101" pitchFamily="2" charset="-122"/>
                </a:rPr>
                <a:t>Skimming price drops in steps</a:t>
              </a:r>
              <a:endParaRPr lang="en-CA" sz="1400" b="1">
                <a:latin typeface="Times New Roman" panose="02020603050405020304" pitchFamily="18" charset="0"/>
              </a:endParaRPr>
            </a:p>
          </p:txBody>
        </p:sp>
        <p:grpSp>
          <p:nvGrpSpPr>
            <p:cNvPr id="74759" name="Group 7"/>
            <p:cNvGrpSpPr/>
            <p:nvPr/>
          </p:nvGrpSpPr>
          <p:grpSpPr bwMode="auto">
            <a:xfrm>
              <a:off x="2880" y="1872"/>
              <a:ext cx="2736" cy="1978"/>
              <a:chOff x="2880" y="1872"/>
              <a:chExt cx="2736" cy="1978"/>
            </a:xfrm>
          </p:grpSpPr>
          <p:pic>
            <p:nvPicPr>
              <p:cNvPr id="74760" name="Picture 8" descr="kotler+f06-07"/>
              <p:cNvPicPr>
                <a:picLocks noChangeAspect="1" noChangeArrowheads="1"/>
              </p:cNvPicPr>
              <p:nvPr/>
            </p:nvPicPr>
            <p:blipFill>
              <a:blip r:embed="rId1" cstate="print"/>
              <a:srcRect/>
              <a:stretch>
                <a:fillRect/>
              </a:stretch>
            </p:blipFill>
            <p:spPr bwMode="auto">
              <a:xfrm>
                <a:off x="2880" y="2505"/>
                <a:ext cx="2736" cy="1345"/>
              </a:xfrm>
              <a:prstGeom prst="rect">
                <a:avLst/>
              </a:prstGeom>
              <a:noFill/>
              <a:ln w="9525">
                <a:noFill/>
                <a:miter lim="800000"/>
                <a:headEnd/>
                <a:tailEnd/>
              </a:ln>
            </p:spPr>
          </p:pic>
          <p:sp>
            <p:nvSpPr>
              <p:cNvPr id="74761" name="Line 9"/>
              <p:cNvSpPr>
                <a:spLocks noChangeShapeType="1"/>
              </p:cNvSpPr>
              <p:nvPr/>
            </p:nvSpPr>
            <p:spPr bwMode="auto">
              <a:xfrm>
                <a:off x="2880" y="1872"/>
                <a:ext cx="384" cy="0"/>
              </a:xfrm>
              <a:prstGeom prst="line">
                <a:avLst/>
              </a:prstGeom>
              <a:noFill/>
              <a:ln w="28575">
                <a:solidFill>
                  <a:srgbClr val="000066"/>
                </a:solidFill>
                <a:round/>
                <a:tailEnd type="triangle" w="med" len="med"/>
              </a:ln>
            </p:spPr>
            <p:txBody>
              <a:bodyPr/>
              <a:lstStyle/>
              <a:p>
                <a:endParaRPr lang="en-US"/>
              </a:p>
            </p:txBody>
          </p:sp>
          <p:sp>
            <p:nvSpPr>
              <p:cNvPr id="74762" name="Line 10"/>
              <p:cNvSpPr>
                <a:spLocks noChangeShapeType="1"/>
              </p:cNvSpPr>
              <p:nvPr/>
            </p:nvSpPr>
            <p:spPr bwMode="auto">
              <a:xfrm>
                <a:off x="3360" y="2076"/>
                <a:ext cx="384" cy="0"/>
              </a:xfrm>
              <a:prstGeom prst="line">
                <a:avLst/>
              </a:prstGeom>
              <a:noFill/>
              <a:ln w="28575">
                <a:solidFill>
                  <a:srgbClr val="000066"/>
                </a:solidFill>
                <a:round/>
                <a:tailEnd type="triangle" w="med" len="med"/>
              </a:ln>
            </p:spPr>
            <p:txBody>
              <a:bodyPr/>
              <a:lstStyle/>
              <a:p>
                <a:endParaRPr lang="en-US"/>
              </a:p>
            </p:txBody>
          </p:sp>
          <p:sp>
            <p:nvSpPr>
              <p:cNvPr id="74763" name="Line 11"/>
              <p:cNvSpPr>
                <a:spLocks noChangeShapeType="1"/>
              </p:cNvSpPr>
              <p:nvPr/>
            </p:nvSpPr>
            <p:spPr bwMode="auto">
              <a:xfrm>
                <a:off x="3840" y="2280"/>
                <a:ext cx="384" cy="0"/>
              </a:xfrm>
              <a:prstGeom prst="line">
                <a:avLst/>
              </a:prstGeom>
              <a:noFill/>
              <a:ln w="28575">
                <a:solidFill>
                  <a:srgbClr val="000066"/>
                </a:solidFill>
                <a:round/>
                <a:tailEnd type="triangle" w="med" len="med"/>
              </a:ln>
            </p:spPr>
            <p:txBody>
              <a:bodyPr/>
              <a:lstStyle/>
              <a:p>
                <a:endParaRPr lang="en-US"/>
              </a:p>
            </p:txBody>
          </p:sp>
          <p:sp>
            <p:nvSpPr>
              <p:cNvPr id="74764" name="Line 12"/>
              <p:cNvSpPr>
                <a:spLocks noChangeShapeType="1"/>
              </p:cNvSpPr>
              <p:nvPr/>
            </p:nvSpPr>
            <p:spPr bwMode="auto">
              <a:xfrm>
                <a:off x="4320" y="2484"/>
                <a:ext cx="384" cy="0"/>
              </a:xfrm>
              <a:prstGeom prst="line">
                <a:avLst/>
              </a:prstGeom>
              <a:noFill/>
              <a:ln w="28575">
                <a:solidFill>
                  <a:srgbClr val="000066"/>
                </a:solidFill>
                <a:round/>
                <a:tailEnd type="triangle" w="med" len="med"/>
              </a:ln>
            </p:spPr>
            <p:txBody>
              <a:bodyPr/>
              <a:lstStyle/>
              <a:p>
                <a:endParaRPr lang="en-US"/>
              </a:p>
            </p:txBody>
          </p:sp>
          <p:sp>
            <p:nvSpPr>
              <p:cNvPr id="74765" name="Line 13"/>
              <p:cNvSpPr>
                <a:spLocks noChangeShapeType="1"/>
              </p:cNvSpPr>
              <p:nvPr/>
            </p:nvSpPr>
            <p:spPr bwMode="auto">
              <a:xfrm>
                <a:off x="4656" y="2688"/>
                <a:ext cx="912" cy="0"/>
              </a:xfrm>
              <a:prstGeom prst="line">
                <a:avLst/>
              </a:prstGeom>
              <a:noFill/>
              <a:ln w="28575">
                <a:solidFill>
                  <a:srgbClr val="800000"/>
                </a:solidFill>
                <a:prstDash val="sysDot"/>
                <a:round/>
                <a:tailEnd type="triangle" w="med" len="med"/>
              </a:ln>
            </p:spPr>
            <p:txBody>
              <a:bodyPr/>
              <a:lstStyle/>
              <a:p>
                <a:endParaRPr lang="en-US"/>
              </a:p>
            </p:txBody>
          </p:sp>
          <p:sp>
            <p:nvSpPr>
              <p:cNvPr id="74766" name="Line 14"/>
              <p:cNvSpPr>
                <a:spLocks noChangeShapeType="1"/>
              </p:cNvSpPr>
              <p:nvPr/>
            </p:nvSpPr>
            <p:spPr bwMode="auto">
              <a:xfrm>
                <a:off x="2880" y="2688"/>
                <a:ext cx="960" cy="0"/>
              </a:xfrm>
              <a:prstGeom prst="line">
                <a:avLst/>
              </a:prstGeom>
              <a:noFill/>
              <a:ln w="28575">
                <a:solidFill>
                  <a:srgbClr val="800000"/>
                </a:solidFill>
                <a:prstDash val="sysDot"/>
                <a:round/>
              </a:ln>
            </p:spPr>
            <p:txBody>
              <a:bodyPr/>
              <a:lstStyle/>
              <a:p>
                <a:endParaRPr lang="en-US"/>
              </a:p>
            </p:txBody>
          </p:sp>
          <p:sp>
            <p:nvSpPr>
              <p:cNvPr id="74767" name="Line 15"/>
              <p:cNvSpPr>
                <a:spLocks noChangeShapeType="1"/>
              </p:cNvSpPr>
              <p:nvPr/>
            </p:nvSpPr>
            <p:spPr bwMode="auto">
              <a:xfrm>
                <a:off x="4800" y="2688"/>
                <a:ext cx="384" cy="0"/>
              </a:xfrm>
              <a:prstGeom prst="line">
                <a:avLst/>
              </a:prstGeom>
              <a:noFill/>
              <a:ln w="28575">
                <a:solidFill>
                  <a:srgbClr val="000066"/>
                </a:solidFill>
                <a:round/>
                <a:tailEnd type="triangle" w="med" len="med"/>
              </a:ln>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 calcmode="lin" valueType="num">
                                      <p:cBhvr additive="base">
                                        <p:cTn id="7" dur="500" fill="hold"/>
                                        <p:tgtEl>
                                          <p:spTgt spid="71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5779">
                                            <p:txEl>
                                              <p:pRg st="2" end="2"/>
                                            </p:txEl>
                                          </p:spTgt>
                                        </p:tgtEl>
                                        <p:attrNameLst>
                                          <p:attrName>style.visibility</p:attrName>
                                        </p:attrNameLst>
                                      </p:cBhvr>
                                      <p:to>
                                        <p:strVal val="visible"/>
                                      </p:to>
                                    </p:set>
                                    <p:anim calcmode="lin" valueType="num">
                                      <p:cBhvr additive="base">
                                        <p:cTn id="13" dur="500" fill="hold"/>
                                        <p:tgtEl>
                                          <p:spTgt spid="7157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57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714375"/>
            <a:ext cx="8229600" cy="703263"/>
          </a:xfrm>
        </p:spPr>
        <p:txBody>
          <a:bodyPr/>
          <a:lstStyle/>
          <a:p>
            <a:r>
              <a:rPr lang="en-US" sz="2800" dirty="0">
                <a:solidFill>
                  <a:srgbClr val="C00000"/>
                </a:solidFill>
              </a:rPr>
              <a:t>New Product Pricing: Market-Penetration Pricing</a:t>
            </a:r>
            <a:endParaRPr lang="en-US" sz="2800" dirty="0">
              <a:solidFill>
                <a:srgbClr val="C00000"/>
              </a:solidFill>
            </a:endParaRPr>
          </a:p>
        </p:txBody>
      </p:sp>
      <p:sp>
        <p:nvSpPr>
          <p:cNvPr id="716803" name="Rectangle 3"/>
          <p:cNvSpPr>
            <a:spLocks noGrp="1" noChangeArrowheads="1"/>
          </p:cNvSpPr>
          <p:nvPr>
            <p:ph type="body" idx="1"/>
          </p:nvPr>
        </p:nvSpPr>
        <p:spPr/>
        <p:txBody>
          <a:bodyPr/>
          <a:lstStyle/>
          <a:p>
            <a:pPr lvl="0"/>
            <a:r>
              <a:rPr lang="en-US" sz="2800" dirty="0">
                <a:solidFill>
                  <a:srgbClr val="000000"/>
                </a:solidFill>
              </a:rPr>
              <a:t>Setting a low price to attract a large number of buyers and a large market share</a:t>
            </a:r>
            <a:endParaRPr lang="en-US" sz="2800" dirty="0">
              <a:solidFill>
                <a:srgbClr val="000000"/>
              </a:solidFill>
            </a:endParaRPr>
          </a:p>
          <a:p>
            <a:pPr marL="0" indent="0">
              <a:lnSpc>
                <a:spcPct val="80000"/>
              </a:lnSpc>
              <a:buNone/>
            </a:pPr>
            <a:endParaRPr lang="en-US" sz="2400" dirty="0"/>
          </a:p>
          <a:p>
            <a:pPr>
              <a:lnSpc>
                <a:spcPct val="80000"/>
              </a:lnSpc>
            </a:pPr>
            <a:r>
              <a:rPr lang="en-US" sz="2800" dirty="0"/>
              <a:t>Favorable conditions:</a:t>
            </a:r>
            <a:endParaRPr lang="en-US" sz="2800" dirty="0"/>
          </a:p>
          <a:p>
            <a:pPr>
              <a:lnSpc>
                <a:spcPct val="80000"/>
              </a:lnSpc>
            </a:pPr>
            <a:endParaRPr lang="en-US" sz="2000" dirty="0"/>
          </a:p>
          <a:p>
            <a:pPr>
              <a:lnSpc>
                <a:spcPct val="80000"/>
              </a:lnSpc>
            </a:pPr>
            <a:endParaRPr lang="en-US" sz="2000" dirty="0"/>
          </a:p>
          <a:p>
            <a:pPr>
              <a:lnSpc>
                <a:spcPct val="80000"/>
              </a:lnSpc>
            </a:pPr>
            <a:endParaRPr lang="en-US" sz="2000" dirty="0"/>
          </a:p>
          <a:p>
            <a:pPr>
              <a:lnSpc>
                <a:spcPct val="80000"/>
              </a:lnSpc>
            </a:pPr>
            <a:endParaRPr lang="en-US" sz="2000" dirty="0"/>
          </a:p>
          <a:p>
            <a:pPr>
              <a:lnSpc>
                <a:spcPct val="80000"/>
              </a:lnSpc>
            </a:pPr>
            <a:r>
              <a:rPr lang="en-US" sz="2800" dirty="0"/>
              <a:t>However, the low price</a:t>
            </a:r>
            <a:endParaRPr lang="en-US" sz="2800" dirty="0"/>
          </a:p>
          <a:p>
            <a:pPr lvl="1">
              <a:lnSpc>
                <a:spcPct val="80000"/>
              </a:lnSpc>
            </a:pPr>
            <a:r>
              <a:rPr lang="en-US" sz="2400" dirty="0"/>
              <a:t>Usually sacrifices profitability</a:t>
            </a:r>
            <a:endParaRPr lang="en-US" sz="2400" dirty="0"/>
          </a:p>
          <a:p>
            <a:pPr lvl="1">
              <a:lnSpc>
                <a:spcPct val="80000"/>
              </a:lnSpc>
            </a:pPr>
            <a:r>
              <a:rPr lang="en-US" sz="2400" dirty="0"/>
              <a:t>May ignite a price war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03">
                                            <p:txEl>
                                              <p:pRg st="2" end="2"/>
                                            </p:txEl>
                                          </p:spTgt>
                                        </p:tgtEl>
                                        <p:attrNameLst>
                                          <p:attrName>style.visibility</p:attrName>
                                        </p:attrNameLst>
                                      </p:cBhvr>
                                      <p:to>
                                        <p:strVal val="visible"/>
                                      </p:to>
                                    </p:set>
                                    <p:anim calcmode="lin" valueType="num">
                                      <p:cBhvr additive="base">
                                        <p:cTn id="7" dur="500" fill="hold"/>
                                        <p:tgtEl>
                                          <p:spTgt spid="7168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03">
                                            <p:txEl>
                                              <p:pRg st="7" end="7"/>
                                            </p:txEl>
                                          </p:spTgt>
                                        </p:tgtEl>
                                        <p:attrNameLst>
                                          <p:attrName>style.visibility</p:attrName>
                                        </p:attrNameLst>
                                      </p:cBhvr>
                                      <p:to>
                                        <p:strVal val="visible"/>
                                      </p:to>
                                    </p:set>
                                    <p:anim calcmode="lin" valueType="num">
                                      <p:cBhvr additive="base">
                                        <p:cTn id="13" dur="500" fill="hold"/>
                                        <p:tgtEl>
                                          <p:spTgt spid="71680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6803">
                                            <p:txEl>
                                              <p:pRg st="8" end="8"/>
                                            </p:txEl>
                                          </p:spTgt>
                                        </p:tgtEl>
                                        <p:attrNameLst>
                                          <p:attrName>style.visibility</p:attrName>
                                        </p:attrNameLst>
                                      </p:cBhvr>
                                      <p:to>
                                        <p:strVal val="visible"/>
                                      </p:to>
                                    </p:set>
                                    <p:anim calcmode="lin" valueType="num">
                                      <p:cBhvr additive="base">
                                        <p:cTn id="19" dur="500" fill="hold"/>
                                        <p:tgtEl>
                                          <p:spTgt spid="71680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0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16803">
                                            <p:txEl>
                                              <p:pRg st="9" end="9"/>
                                            </p:txEl>
                                          </p:spTgt>
                                        </p:tgtEl>
                                        <p:attrNameLst>
                                          <p:attrName>style.visibility</p:attrName>
                                        </p:attrNameLst>
                                      </p:cBhvr>
                                      <p:to>
                                        <p:strVal val="visible"/>
                                      </p:to>
                                    </p:set>
                                    <p:anim calcmode="lin" valueType="num">
                                      <p:cBhvr additive="base">
                                        <p:cTn id="23" dur="500" fill="hold"/>
                                        <p:tgtEl>
                                          <p:spTgt spid="71680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68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C00000"/>
                </a:solidFill>
                <a:ea typeface="MS PGothic" panose="020B0600070205080204" pitchFamily="34" charset="-128"/>
              </a:rPr>
              <a:t>Product Mix Pricing Strategies</a:t>
            </a:r>
            <a:endParaRPr lang="en-AU" dirty="0">
              <a:solidFill>
                <a:srgbClr val="C00000"/>
              </a:solidFill>
            </a:endParaRPr>
          </a:p>
        </p:txBody>
      </p:sp>
      <p:sp>
        <p:nvSpPr>
          <p:cNvPr id="3" name="Content Placeholder 2"/>
          <p:cNvSpPr>
            <a:spLocks noGrp="1"/>
          </p:cNvSpPr>
          <p:nvPr>
            <p:ph idx="1"/>
          </p:nvPr>
        </p:nvSpPr>
        <p:spPr>
          <a:xfrm>
            <a:off x="457200" y="1611868"/>
            <a:ext cx="8229600" cy="461665"/>
          </a:xfrm>
        </p:spPr>
        <p:txBody>
          <a:bodyPr>
            <a:spAutoFit/>
          </a:bodyPr>
          <a:lstStyle/>
          <a:p>
            <a:pPr marL="0" indent="0">
              <a:buNone/>
            </a:pPr>
            <a:endParaRPr lang="en-US" sz="2400" dirty="0"/>
          </a:p>
        </p:txBody>
      </p:sp>
      <p:graphicFrame>
        <p:nvGraphicFramePr>
          <p:cNvPr id="5" name="Table 1"/>
          <p:cNvGraphicFramePr/>
          <p:nvPr/>
        </p:nvGraphicFramePr>
        <p:xfrm>
          <a:off x="304800" y="1611868"/>
          <a:ext cx="8686800" cy="4560334"/>
        </p:xfrm>
        <a:graphic>
          <a:graphicData uri="http://schemas.openxmlformats.org/drawingml/2006/table">
            <a:tbl>
              <a:tblPr firstRow="1">
                <a:tableStyleId>{7DF18680-E054-41AD-8BC1-D1AEF772440D}</a:tableStyleId>
              </a:tblPr>
              <a:tblGrid>
                <a:gridCol w="2191996"/>
                <a:gridCol w="6494804"/>
              </a:tblGrid>
              <a:tr h="703504">
                <a:tc>
                  <a:txBody>
                    <a:bodyPr/>
                    <a:lstStyle/>
                    <a:p>
                      <a:pPr algn="l"/>
                      <a:r>
                        <a:rPr lang="en-US" sz="2100" kern="1200" baseline="0" dirty="0"/>
                        <a:t>Pricing Situation</a:t>
                      </a:r>
                      <a:endParaRPr lang="en-US" sz="2100" b="1" kern="1200" baseline="0" dirty="0">
                        <a:solidFill>
                          <a:schemeClr val="bg1"/>
                        </a:solidFill>
                      </a:endParaRPr>
                    </a:p>
                  </a:txBody>
                  <a:tcPr marL="46307" marR="46307" marT="0" marB="0" anchor="ctr">
                    <a:lnL w="12700" cap="flat" cmpd="sng" algn="ctr">
                      <a:solidFill>
                        <a:srgbClr val="007FA3"/>
                      </a:solidFill>
                      <a:prstDash val="solid"/>
                      <a:round/>
                      <a:headEnd type="none" w="med" len="med"/>
                      <a:tailEnd type="none" w="med" len="med"/>
                    </a:lnL>
                    <a:lnT w="12700" cap="flat" cmpd="sng" algn="ctr">
                      <a:solidFill>
                        <a:srgbClr val="007FA3"/>
                      </a:solidFill>
                      <a:prstDash val="solid"/>
                      <a:round/>
                      <a:headEnd type="none" w="med" len="med"/>
                      <a:tailEnd type="none" w="med" len="med"/>
                    </a:lnT>
                    <a:solidFill>
                      <a:srgbClr val="1A6C7C"/>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defRPr/>
                      </a:pPr>
                      <a:r>
                        <a:rPr lang="en-US" sz="2100" dirty="0"/>
                        <a:t>Description</a:t>
                      </a:r>
                      <a:endParaRPr lang="en-US" sz="2100" b="1" dirty="0">
                        <a:solidFill>
                          <a:schemeClr val="bg1"/>
                        </a:solidFill>
                      </a:endParaRPr>
                    </a:p>
                  </a:txBody>
                  <a:tcPr marL="46307" marR="46307" marT="0" marB="0" anchor="ctr">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solidFill>
                      <a:srgbClr val="1A6C7C"/>
                    </a:solidFill>
                  </a:tcPr>
                </a:tc>
              </a:tr>
              <a:tr h="771525">
                <a:tc>
                  <a:txBody>
                    <a:bodyPr/>
                    <a:lstStyle/>
                    <a:p>
                      <a:r>
                        <a:rPr lang="en-US" sz="2100" u="none" strike="noStrike" kern="1200" baseline="0" dirty="0"/>
                        <a:t>Product line pricing</a:t>
                      </a:r>
                      <a:endParaRPr lang="en-US" sz="2100" dirty="0"/>
                    </a:p>
                  </a:txBody>
                  <a:tcPr marL="61744" marR="61744" marT="30872" marB="30872">
                    <a:lnL w="12700" cap="flat" cmpd="sng" algn="ctr">
                      <a:solidFill>
                        <a:srgbClr val="007FA3"/>
                      </a:solidFill>
                      <a:prstDash val="solid"/>
                      <a:round/>
                      <a:headEnd type="none" w="med" len="med"/>
                      <a:tailEnd type="none" w="med" len="med"/>
                    </a:lnL>
                    <a:lnB w="12700" cap="flat" cmpd="sng" algn="ctr">
                      <a:solidFill>
                        <a:srgbClr val="007FA3"/>
                      </a:solidFill>
                      <a:prstDash val="solid"/>
                      <a:round/>
                      <a:headEnd type="none" w="med" len="med"/>
                      <a:tailEnd type="none" w="med" len="med"/>
                    </a:lnB>
                    <a:solidFill>
                      <a:schemeClr val="bg1"/>
                    </a:solidFill>
                  </a:tcPr>
                </a:tc>
                <a:tc>
                  <a:txBody>
                    <a:bodyPr/>
                    <a:lstStyle/>
                    <a:p>
                      <a:r>
                        <a:rPr lang="en-US" sz="2100" u="none" strike="noStrike" kern="1200" baseline="0" dirty="0"/>
                        <a:t>Setting prices across an entire product line</a:t>
                      </a:r>
                      <a:endParaRPr lang="en-US" sz="2100" dirty="0"/>
                    </a:p>
                  </a:txBody>
                  <a:tcPr marL="61744" marR="61744" marT="30872" marB="30872">
                    <a:lnR w="12700" cap="flat" cmpd="sng" algn="ctr">
                      <a:solidFill>
                        <a:srgbClr val="007FA3"/>
                      </a:solidFill>
                      <a:prstDash val="solid"/>
                      <a:round/>
                      <a:headEnd type="none" w="med" len="med"/>
                      <a:tailEnd type="none" w="med" len="med"/>
                    </a:lnR>
                    <a:lnB w="12700" cap="flat" cmpd="sng" algn="ctr">
                      <a:solidFill>
                        <a:srgbClr val="007FA3"/>
                      </a:solidFill>
                      <a:prstDash val="solid"/>
                      <a:round/>
                      <a:headEnd type="none" w="med" len="med"/>
                      <a:tailEnd type="none" w="med" len="med"/>
                    </a:lnB>
                    <a:solidFill>
                      <a:schemeClr val="bg1"/>
                    </a:solidFill>
                  </a:tcPr>
                </a:tc>
              </a:tr>
              <a:tr h="771366">
                <a:tc>
                  <a:txBody>
                    <a:bodyPr/>
                    <a:lstStyle/>
                    <a:p>
                      <a:r>
                        <a:rPr lang="en-US" sz="2100" u="none" strike="noStrike" kern="1200" baseline="0" dirty="0"/>
                        <a:t>Optional-product pricing</a:t>
                      </a:r>
                      <a:endParaRPr lang="en-US" sz="2100" dirty="0"/>
                    </a:p>
                  </a:txBody>
                  <a:tcPr marL="61744" marR="61744" marT="30872" marB="30872">
                    <a:lnL w="12700" cap="flat" cmpd="sng" algn="ctr">
                      <a:solidFill>
                        <a:srgbClr val="007FA3"/>
                      </a:solidFill>
                      <a:prstDash val="solid"/>
                      <a:round/>
                      <a:headEnd type="none" w="med" len="med"/>
                      <a:tailEnd type="none" w="med" len="med"/>
                    </a:lnL>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solidFill>
                      <a:schemeClr val="bg1"/>
                    </a:solidFill>
                  </a:tcPr>
                </a:tc>
                <a:tc>
                  <a:txBody>
                    <a:bodyPr/>
                    <a:lstStyle/>
                    <a:p>
                      <a:r>
                        <a:rPr lang="en-US" sz="2100" dirty="0"/>
                        <a:t>Pricing optional or accessory products sold with the main product</a:t>
                      </a:r>
                      <a:endParaRPr lang="en-US" sz="2100" dirty="0"/>
                    </a:p>
                  </a:txBody>
                  <a:tcPr marL="61744" marR="61744" marT="30872" marB="30872">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solidFill>
                      <a:schemeClr val="bg1"/>
                    </a:solidFill>
                  </a:tcPr>
                </a:tc>
              </a:tr>
              <a:tr h="771366">
                <a:tc>
                  <a:txBody>
                    <a:bodyPr/>
                    <a:lstStyle/>
                    <a:p>
                      <a:r>
                        <a:rPr lang="en-US" sz="2100" u="none" strike="noStrike" kern="1200" baseline="0" dirty="0"/>
                        <a:t>Captive-product pricing</a:t>
                      </a:r>
                      <a:endParaRPr lang="en-US" sz="2100" dirty="0"/>
                    </a:p>
                  </a:txBody>
                  <a:tcPr marL="61744" marR="61744" marT="30872" marB="30872">
                    <a:lnL w="12700" cap="flat" cmpd="sng" algn="ctr">
                      <a:solidFill>
                        <a:srgbClr val="007FA3"/>
                      </a:solidFill>
                      <a:prstDash val="solid"/>
                      <a:round/>
                      <a:headEnd type="none" w="med" len="med"/>
                      <a:tailEnd type="none" w="med" len="med"/>
                    </a:lnL>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solidFill>
                      <a:schemeClr val="bg1"/>
                    </a:solidFill>
                  </a:tcPr>
                </a:tc>
                <a:tc>
                  <a:txBody>
                    <a:bodyPr/>
                    <a:lstStyle/>
                    <a:p>
                      <a:r>
                        <a:rPr lang="en-US" sz="2100" dirty="0"/>
                        <a:t>Pricing products that must be used with the main product</a:t>
                      </a:r>
                      <a:endParaRPr lang="en-US" sz="2100" dirty="0"/>
                    </a:p>
                  </a:txBody>
                  <a:tcPr marL="61744" marR="61744" marT="30872" marB="30872">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solidFill>
                      <a:schemeClr val="bg1"/>
                    </a:solidFill>
                  </a:tcPr>
                </a:tc>
              </a:tr>
              <a:tr h="771366">
                <a:tc>
                  <a:txBody>
                    <a:bodyPr/>
                    <a:lstStyle/>
                    <a:p>
                      <a:r>
                        <a:rPr lang="en-US" sz="2100" u="none" strike="noStrike" kern="1200" baseline="0" dirty="0"/>
                        <a:t>By-product pricing</a:t>
                      </a:r>
                      <a:endParaRPr lang="en-US" sz="2100" dirty="0"/>
                    </a:p>
                  </a:txBody>
                  <a:tcPr marL="61744" marR="61744" marT="30872" marB="30872">
                    <a:lnL w="12700" cap="flat" cmpd="sng" algn="ctr">
                      <a:solidFill>
                        <a:srgbClr val="007FA3"/>
                      </a:solidFill>
                      <a:prstDash val="solid"/>
                      <a:round/>
                      <a:headEnd type="none" w="med" len="med"/>
                      <a:tailEnd type="none" w="med" len="med"/>
                    </a:lnL>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solidFill>
                      <a:schemeClr val="bg1"/>
                    </a:solidFill>
                  </a:tcPr>
                </a:tc>
                <a:tc>
                  <a:txBody>
                    <a:bodyPr/>
                    <a:lstStyle/>
                    <a:p>
                      <a:r>
                        <a:rPr lang="en-US" sz="2100" dirty="0"/>
                        <a:t>Pricing low-value by-products to get rid of or make money on them</a:t>
                      </a:r>
                      <a:endParaRPr lang="en-US" sz="2100" dirty="0"/>
                    </a:p>
                  </a:txBody>
                  <a:tcPr marL="61744" marR="61744" marT="30872" marB="30872">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solidFill>
                      <a:schemeClr val="bg1"/>
                    </a:solidFill>
                  </a:tcPr>
                </a:tc>
              </a:tr>
              <a:tr h="771366">
                <a:tc>
                  <a:txBody>
                    <a:bodyPr/>
                    <a:lstStyle/>
                    <a:p>
                      <a:r>
                        <a:rPr lang="en-US" sz="2100" dirty="0"/>
                        <a:t>Product bundle pricing</a:t>
                      </a:r>
                      <a:endParaRPr lang="en-US" sz="2100" dirty="0"/>
                    </a:p>
                  </a:txBody>
                  <a:tcPr marL="61744" marR="61744" marT="30872" marB="30872">
                    <a:lnL w="12700" cap="flat" cmpd="sng" algn="ctr">
                      <a:solidFill>
                        <a:srgbClr val="007FA3"/>
                      </a:solidFill>
                      <a:prstDash val="solid"/>
                      <a:round/>
                      <a:headEnd type="none" w="med" len="med"/>
                      <a:tailEnd type="none" w="med" len="med"/>
                    </a:lnL>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solidFill>
                      <a:schemeClr val="bg1"/>
                    </a:solidFill>
                  </a:tcPr>
                </a:tc>
                <a:tc>
                  <a:txBody>
                    <a:bodyPr/>
                    <a:lstStyle/>
                    <a:p>
                      <a:r>
                        <a:rPr lang="en-US" sz="2100" dirty="0"/>
                        <a:t>Pricing bundles of products sold together</a:t>
                      </a:r>
                      <a:endParaRPr lang="en-US" sz="2100" dirty="0"/>
                    </a:p>
                  </a:txBody>
                  <a:tcPr marL="61744" marR="61744" marT="30872" marB="30872">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679450"/>
            <a:ext cx="8229600" cy="738188"/>
          </a:xfrm>
        </p:spPr>
        <p:txBody>
          <a:bodyPr/>
          <a:lstStyle/>
          <a:p>
            <a:r>
              <a:rPr lang="en-US" sz="4000">
                <a:solidFill>
                  <a:srgbClr val="C00000"/>
                </a:solidFill>
              </a:rPr>
              <a:t>Bundling</a:t>
            </a:r>
            <a:endParaRPr lang="en-US" sz="4000">
              <a:solidFill>
                <a:srgbClr val="C00000"/>
              </a:solidFill>
            </a:endParaRPr>
          </a:p>
        </p:txBody>
      </p:sp>
      <p:sp>
        <p:nvSpPr>
          <p:cNvPr id="81923" name="Rectangle 3"/>
          <p:cNvSpPr>
            <a:spLocks noGrp="1" noChangeArrowheads="1"/>
          </p:cNvSpPr>
          <p:nvPr>
            <p:ph type="body" idx="1"/>
          </p:nvPr>
        </p:nvSpPr>
        <p:spPr/>
        <p:txBody>
          <a:bodyPr/>
          <a:lstStyle/>
          <a:p>
            <a:r>
              <a:rPr lang="en-US"/>
              <a:t>Bundle</a:t>
            </a:r>
            <a:endParaRPr lang="en-US"/>
          </a:p>
          <a:p>
            <a:pPr lvl="1"/>
            <a:r>
              <a:rPr lang="en-US"/>
              <a:t>The marketing of two or more products for a single package price.</a:t>
            </a:r>
            <a:endParaRPr lang="en-US"/>
          </a:p>
          <a:p>
            <a:pPr lvl="1"/>
            <a:endParaRPr lang="en-US" sz="900"/>
          </a:p>
          <a:p>
            <a:pPr lvl="1"/>
            <a:r>
              <a:rPr lang="en-US"/>
              <a:t>Ex.</a:t>
            </a:r>
            <a:endParaRPr lang="en-US"/>
          </a:p>
          <a:p>
            <a:pPr lvl="2"/>
            <a:r>
              <a:rPr lang="en-US"/>
              <a:t>McDonald’s “Value Meal”</a:t>
            </a:r>
            <a:endParaRPr lang="en-US"/>
          </a:p>
          <a:p>
            <a:pPr lvl="2"/>
            <a:r>
              <a:rPr lang="en-US"/>
              <a:t>Lower car wash price if you buy gas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9450"/>
            <a:ext cx="8229600" cy="738188"/>
          </a:xfrm>
        </p:spPr>
        <p:txBody>
          <a:bodyPr/>
          <a:lstStyle/>
          <a:p>
            <a:r>
              <a:rPr lang="en-US" sz="4000">
                <a:solidFill>
                  <a:srgbClr val="C00000"/>
                </a:solidFill>
              </a:rPr>
              <a:t>Discussion Question </a:t>
            </a:r>
            <a:endParaRPr lang="en-US" sz="4000">
              <a:solidFill>
                <a:srgbClr val="C00000"/>
              </a:solidFill>
            </a:endParaRPr>
          </a:p>
        </p:txBody>
      </p:sp>
      <p:sp>
        <p:nvSpPr>
          <p:cNvPr id="83971" name="Rectangle 3"/>
          <p:cNvSpPr>
            <a:spLocks noGrp="1" noChangeArrowheads="1"/>
          </p:cNvSpPr>
          <p:nvPr>
            <p:ph type="body" idx="1"/>
          </p:nvPr>
        </p:nvSpPr>
        <p:spPr/>
        <p:txBody>
          <a:bodyPr/>
          <a:lstStyle/>
          <a:p>
            <a:r>
              <a:rPr lang="en-US"/>
              <a:t>Why Bundle?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498600" y="381000"/>
            <a:ext cx="7645400" cy="914400"/>
          </a:xfrm>
        </p:spPr>
        <p:txBody>
          <a:bodyPr/>
          <a:lstStyle/>
          <a:p>
            <a:r>
              <a:rPr lang="en-US">
                <a:solidFill>
                  <a:srgbClr val="C00000"/>
                </a:solidFill>
              </a:rPr>
              <a:t>Where are we now …</a:t>
            </a:r>
            <a:endParaRPr lang="en-US">
              <a:solidFill>
                <a:srgbClr val="C00000"/>
              </a:solidFill>
            </a:endParaRPr>
          </a:p>
        </p:txBody>
      </p:sp>
      <p:grpSp>
        <p:nvGrpSpPr>
          <p:cNvPr id="62467" name="Group 3"/>
          <p:cNvGrpSpPr/>
          <p:nvPr/>
        </p:nvGrpSpPr>
        <p:grpSpPr bwMode="auto">
          <a:xfrm>
            <a:off x="457200" y="1643063"/>
            <a:ext cx="8382000" cy="4376737"/>
            <a:chOff x="288" y="1104"/>
            <a:chExt cx="5280" cy="2757"/>
          </a:xfrm>
        </p:grpSpPr>
        <p:sp>
          <p:nvSpPr>
            <p:cNvPr id="62469" name="Text Box 4"/>
            <p:cNvSpPr txBox="1">
              <a:spLocks noChangeArrowheads="1"/>
            </p:cNvSpPr>
            <p:nvPr/>
          </p:nvSpPr>
          <p:spPr bwMode="auto">
            <a:xfrm>
              <a:off x="2167" y="1755"/>
              <a:ext cx="1432" cy="524"/>
            </a:xfrm>
            <a:prstGeom prst="rect">
              <a:avLst/>
            </a:prstGeom>
            <a:solidFill>
              <a:srgbClr val="FF9900"/>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Marketing Management</a:t>
              </a:r>
              <a:endParaRPr lang="en-US" sz="2400" b="1">
                <a:latin typeface="Times New Roman" panose="02020603050405020304" pitchFamily="18" charset="0"/>
              </a:endParaRPr>
            </a:p>
          </p:txBody>
        </p:sp>
        <p:sp>
          <p:nvSpPr>
            <p:cNvPr id="62470" name="Text Box 5"/>
            <p:cNvSpPr txBox="1">
              <a:spLocks noChangeArrowheads="1"/>
            </p:cNvSpPr>
            <p:nvPr/>
          </p:nvSpPr>
          <p:spPr bwMode="auto">
            <a:xfrm>
              <a:off x="1809" y="1433"/>
              <a:ext cx="1969"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Company         Analysis</a:t>
              </a:r>
              <a:endParaRPr lang="en-US" b="1">
                <a:latin typeface="Times New Roman" panose="02020603050405020304" pitchFamily="18" charset="0"/>
              </a:endParaRPr>
            </a:p>
          </p:txBody>
        </p:sp>
        <p:sp>
          <p:nvSpPr>
            <p:cNvPr id="62471" name="Text Box 6"/>
            <p:cNvSpPr txBox="1">
              <a:spLocks noChangeArrowheads="1"/>
            </p:cNvSpPr>
            <p:nvPr/>
          </p:nvSpPr>
          <p:spPr bwMode="auto">
            <a:xfrm>
              <a:off x="2257" y="1104"/>
              <a:ext cx="1118"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Company</a:t>
              </a:r>
              <a:endParaRPr lang="en-US" sz="2400" b="1">
                <a:latin typeface="Times New Roman" panose="02020603050405020304" pitchFamily="18" charset="0"/>
              </a:endParaRPr>
            </a:p>
          </p:txBody>
        </p:sp>
        <p:sp>
          <p:nvSpPr>
            <p:cNvPr id="62472" name="Text Box 7"/>
            <p:cNvSpPr txBox="1">
              <a:spLocks noChangeArrowheads="1"/>
            </p:cNvSpPr>
            <p:nvPr/>
          </p:nvSpPr>
          <p:spPr bwMode="auto">
            <a:xfrm>
              <a:off x="422" y="2336"/>
              <a:ext cx="1208"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Competitor</a:t>
              </a:r>
              <a:endParaRPr lang="en-US" sz="2400" b="1">
                <a:latin typeface="Times New Roman" panose="02020603050405020304" pitchFamily="18" charset="0"/>
              </a:endParaRPr>
            </a:p>
          </p:txBody>
        </p:sp>
        <p:sp>
          <p:nvSpPr>
            <p:cNvPr id="62473" name="Text Box 8"/>
            <p:cNvSpPr txBox="1">
              <a:spLocks noChangeArrowheads="1"/>
            </p:cNvSpPr>
            <p:nvPr/>
          </p:nvSpPr>
          <p:spPr bwMode="auto">
            <a:xfrm>
              <a:off x="4226" y="2290"/>
              <a:ext cx="1253"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Consumer</a:t>
              </a:r>
              <a:endParaRPr lang="en-US" sz="2400" b="1">
                <a:latin typeface="Times New Roman" panose="02020603050405020304" pitchFamily="18" charset="0"/>
              </a:endParaRPr>
            </a:p>
          </p:txBody>
        </p:sp>
        <p:sp>
          <p:nvSpPr>
            <p:cNvPr id="62474" name="Text Box 9"/>
            <p:cNvSpPr txBox="1">
              <a:spLocks noChangeArrowheads="1"/>
            </p:cNvSpPr>
            <p:nvPr/>
          </p:nvSpPr>
          <p:spPr bwMode="auto">
            <a:xfrm>
              <a:off x="2033" y="3567"/>
              <a:ext cx="1835" cy="294"/>
            </a:xfrm>
            <a:prstGeom prst="rect">
              <a:avLst/>
            </a:prstGeom>
            <a:solidFill>
              <a:srgbClr val="FF6600"/>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Product - Market</a:t>
              </a:r>
              <a:endParaRPr lang="en-US" sz="2400" b="1">
                <a:latin typeface="Times New Roman" panose="02020603050405020304" pitchFamily="18" charset="0"/>
              </a:endParaRPr>
            </a:p>
          </p:txBody>
        </p:sp>
        <p:sp>
          <p:nvSpPr>
            <p:cNvPr id="62475" name="Text Box 10"/>
            <p:cNvSpPr txBox="1">
              <a:spLocks noChangeArrowheads="1"/>
            </p:cNvSpPr>
            <p:nvPr/>
          </p:nvSpPr>
          <p:spPr bwMode="auto">
            <a:xfrm>
              <a:off x="1765" y="2655"/>
              <a:ext cx="850"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Product</a:t>
              </a:r>
              <a:endParaRPr lang="en-US" sz="2400" b="1">
                <a:latin typeface="Times New Roman" panose="02020603050405020304" pitchFamily="18" charset="0"/>
              </a:endParaRPr>
            </a:p>
          </p:txBody>
        </p:sp>
        <p:sp>
          <p:nvSpPr>
            <p:cNvPr id="62476" name="Text Box 11"/>
            <p:cNvSpPr txBox="1">
              <a:spLocks noChangeArrowheads="1"/>
            </p:cNvSpPr>
            <p:nvPr/>
          </p:nvSpPr>
          <p:spPr bwMode="auto">
            <a:xfrm>
              <a:off x="3062" y="2655"/>
              <a:ext cx="1074"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Promotion</a:t>
              </a:r>
              <a:endParaRPr lang="en-US" sz="2400" b="1">
                <a:latin typeface="Times New Roman" panose="02020603050405020304" pitchFamily="18" charset="0"/>
              </a:endParaRPr>
            </a:p>
          </p:txBody>
        </p:sp>
        <p:sp>
          <p:nvSpPr>
            <p:cNvPr id="62477" name="Text Box 12"/>
            <p:cNvSpPr txBox="1">
              <a:spLocks noChangeArrowheads="1"/>
            </p:cNvSpPr>
            <p:nvPr/>
          </p:nvSpPr>
          <p:spPr bwMode="auto">
            <a:xfrm>
              <a:off x="1765" y="3066"/>
              <a:ext cx="850"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Price</a:t>
              </a:r>
              <a:endParaRPr lang="en-US" sz="2400" b="1">
                <a:latin typeface="Times New Roman" panose="02020603050405020304" pitchFamily="18" charset="0"/>
              </a:endParaRPr>
            </a:p>
          </p:txBody>
        </p:sp>
        <p:sp>
          <p:nvSpPr>
            <p:cNvPr id="62478" name="Text Box 13"/>
            <p:cNvSpPr txBox="1">
              <a:spLocks noChangeArrowheads="1"/>
            </p:cNvSpPr>
            <p:nvPr/>
          </p:nvSpPr>
          <p:spPr bwMode="auto">
            <a:xfrm>
              <a:off x="3062" y="3066"/>
              <a:ext cx="1208"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Distribution</a:t>
              </a:r>
              <a:endParaRPr lang="en-US" sz="2400" b="1">
                <a:latin typeface="Times New Roman" panose="02020603050405020304" pitchFamily="18" charset="0"/>
              </a:endParaRPr>
            </a:p>
          </p:txBody>
        </p:sp>
        <p:sp>
          <p:nvSpPr>
            <p:cNvPr id="62479" name="Line 14"/>
            <p:cNvSpPr>
              <a:spLocks noChangeShapeType="1"/>
            </p:cNvSpPr>
            <p:nvPr/>
          </p:nvSpPr>
          <p:spPr bwMode="auto">
            <a:xfrm>
              <a:off x="2839" y="2370"/>
              <a:ext cx="0" cy="1186"/>
            </a:xfrm>
            <a:prstGeom prst="line">
              <a:avLst/>
            </a:prstGeom>
            <a:noFill/>
            <a:ln w="76200">
              <a:solidFill>
                <a:schemeClr val="tx1"/>
              </a:solidFill>
              <a:round/>
              <a:headEnd type="none" w="sm" len="sm"/>
              <a:tailEnd type="triangle" w="sm" len="sm"/>
            </a:ln>
          </p:spPr>
          <p:txBody>
            <a:bodyPr lIns="90488" tIns="44450" rIns="90488" bIns="44450" anchor="ctr">
              <a:spAutoFit/>
            </a:bodyPr>
            <a:lstStyle/>
            <a:p>
              <a:endParaRPr lang="en-US"/>
            </a:p>
          </p:txBody>
        </p:sp>
        <p:sp>
          <p:nvSpPr>
            <p:cNvPr id="62480" name="Text Box 15"/>
            <p:cNvSpPr txBox="1">
              <a:spLocks noChangeArrowheads="1"/>
            </p:cNvSpPr>
            <p:nvPr/>
          </p:nvSpPr>
          <p:spPr bwMode="auto">
            <a:xfrm>
              <a:off x="3912" y="1616"/>
              <a:ext cx="1656"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Consumer Analysis</a:t>
              </a:r>
              <a:endParaRPr lang="en-US" b="1">
                <a:latin typeface="Times New Roman" panose="02020603050405020304" pitchFamily="18" charset="0"/>
              </a:endParaRPr>
            </a:p>
          </p:txBody>
        </p:sp>
        <p:sp>
          <p:nvSpPr>
            <p:cNvPr id="62481" name="Text Box 16"/>
            <p:cNvSpPr txBox="1">
              <a:spLocks noChangeArrowheads="1"/>
            </p:cNvSpPr>
            <p:nvPr/>
          </p:nvSpPr>
          <p:spPr bwMode="auto">
            <a:xfrm>
              <a:off x="288" y="1616"/>
              <a:ext cx="1745"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Competitor Analysis</a:t>
              </a:r>
              <a:endParaRPr lang="en-US" b="1">
                <a:latin typeface="Times New Roman" panose="02020603050405020304" pitchFamily="18" charset="0"/>
              </a:endParaRPr>
            </a:p>
          </p:txBody>
        </p:sp>
        <p:sp>
          <p:nvSpPr>
            <p:cNvPr id="62482" name="Line 17"/>
            <p:cNvSpPr>
              <a:spLocks noChangeShapeType="1"/>
            </p:cNvSpPr>
            <p:nvPr/>
          </p:nvSpPr>
          <p:spPr bwMode="auto">
            <a:xfrm flipV="1">
              <a:off x="914" y="1914"/>
              <a:ext cx="0" cy="365"/>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62483" name="Line 18"/>
            <p:cNvSpPr>
              <a:spLocks noChangeShapeType="1"/>
            </p:cNvSpPr>
            <p:nvPr/>
          </p:nvSpPr>
          <p:spPr bwMode="auto">
            <a:xfrm>
              <a:off x="914" y="1914"/>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62484" name="Line 19"/>
            <p:cNvSpPr>
              <a:spLocks noChangeShapeType="1"/>
            </p:cNvSpPr>
            <p:nvPr/>
          </p:nvSpPr>
          <p:spPr bwMode="auto">
            <a:xfrm>
              <a:off x="914" y="3693"/>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62485" name="Line 20"/>
            <p:cNvSpPr>
              <a:spLocks noChangeShapeType="1"/>
            </p:cNvSpPr>
            <p:nvPr/>
          </p:nvSpPr>
          <p:spPr bwMode="auto">
            <a:xfrm>
              <a:off x="914" y="2735"/>
              <a:ext cx="0" cy="958"/>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62486" name="Line 21"/>
            <p:cNvSpPr>
              <a:spLocks noChangeShapeType="1"/>
            </p:cNvSpPr>
            <p:nvPr/>
          </p:nvSpPr>
          <p:spPr bwMode="auto">
            <a:xfrm>
              <a:off x="2839" y="1412"/>
              <a:ext cx="0" cy="319"/>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62487" name="Line 22"/>
            <p:cNvSpPr>
              <a:spLocks noChangeShapeType="1"/>
            </p:cNvSpPr>
            <p:nvPr/>
          </p:nvSpPr>
          <p:spPr bwMode="auto">
            <a:xfrm flipV="1">
              <a:off x="4852" y="1914"/>
              <a:ext cx="0" cy="365"/>
            </a:xfrm>
            <a:prstGeom prst="line">
              <a:avLst/>
            </a:prstGeom>
            <a:noFill/>
            <a:ln w="76200">
              <a:solidFill>
                <a:schemeClr val="tx1"/>
              </a:solidFill>
              <a:round/>
              <a:headEnd type="none" w="sm" len="sm"/>
              <a:tailEnd type="none" w="sm" len="sm"/>
            </a:ln>
          </p:spPr>
          <p:txBody>
            <a:bodyPr wrap="none" lIns="90488" tIns="44450" rIns="90488" bIns="44450" anchor="ctr">
              <a:spAutoFit/>
            </a:bodyPr>
            <a:lstStyle/>
            <a:p>
              <a:endParaRPr lang="en-US"/>
            </a:p>
          </p:txBody>
        </p:sp>
        <p:sp>
          <p:nvSpPr>
            <p:cNvPr id="62488" name="Line 23"/>
            <p:cNvSpPr>
              <a:spLocks noChangeShapeType="1"/>
            </p:cNvSpPr>
            <p:nvPr/>
          </p:nvSpPr>
          <p:spPr bwMode="auto">
            <a:xfrm flipH="1">
              <a:off x="3778" y="1914"/>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62489" name="Line 24"/>
            <p:cNvSpPr>
              <a:spLocks noChangeShapeType="1"/>
            </p:cNvSpPr>
            <p:nvPr/>
          </p:nvSpPr>
          <p:spPr bwMode="auto">
            <a:xfrm>
              <a:off x="4852" y="2644"/>
              <a:ext cx="0" cy="1094"/>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62490" name="Line 25"/>
            <p:cNvSpPr>
              <a:spLocks noChangeShapeType="1"/>
            </p:cNvSpPr>
            <p:nvPr/>
          </p:nvSpPr>
          <p:spPr bwMode="auto">
            <a:xfrm flipH="1">
              <a:off x="3957" y="3738"/>
              <a:ext cx="895" cy="0"/>
            </a:xfrm>
            <a:prstGeom prst="line">
              <a:avLst/>
            </a:prstGeom>
            <a:noFill/>
            <a:ln w="76200">
              <a:solidFill>
                <a:schemeClr val="tx1"/>
              </a:solidFill>
              <a:round/>
              <a:headEnd type="none" w="sm" len="sm"/>
              <a:tailEnd type="triangle" w="sm" len="sm"/>
            </a:ln>
          </p:spPr>
          <p:txBody>
            <a:bodyPr lIns="90488" tIns="44450" rIns="90488" bIns="44450" anchor="ctr">
              <a:spAutoFit/>
            </a:bodyPr>
            <a:lstStyle/>
            <a:p>
              <a:endParaRPr lang="en-US"/>
            </a:p>
          </p:txBody>
        </p:sp>
      </p:grpSp>
      <p:pic>
        <p:nvPicPr>
          <p:cNvPr id="62468" name="Picture 26" descr="MCj04059720000[1]"/>
          <p:cNvPicPr>
            <a:picLocks noChangeAspect="1" noChangeArrowheads="1"/>
          </p:cNvPicPr>
          <p:nvPr/>
        </p:nvPicPr>
        <p:blipFill>
          <a:blip r:embed="rId1" cstate="print"/>
          <a:srcRect/>
          <a:stretch>
            <a:fillRect/>
          </a:stretch>
        </p:blipFill>
        <p:spPr bwMode="auto">
          <a:xfrm>
            <a:off x="1905000" y="4673600"/>
            <a:ext cx="863600" cy="889000"/>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228600" y="1600200"/>
            <a:ext cx="8458200" cy="4800600"/>
          </a:xfrm>
        </p:spPr>
        <p:txBody>
          <a:bodyPr/>
          <a:lstStyle/>
          <a:p>
            <a:pPr algn="ctr">
              <a:buFontTx/>
              <a:buNone/>
            </a:pPr>
            <a:endParaRPr lang="en-US"/>
          </a:p>
          <a:p>
            <a:pPr algn="ctr">
              <a:buFontTx/>
              <a:buNone/>
            </a:pPr>
            <a:endParaRPr lang="en-US"/>
          </a:p>
          <a:p>
            <a:pPr algn="ctr">
              <a:buFontTx/>
              <a:buNone/>
            </a:pPr>
            <a:endParaRPr lang="en-US"/>
          </a:p>
          <a:p>
            <a:pPr algn="ctr">
              <a:buFontTx/>
              <a:buNone/>
            </a:pPr>
            <a:endParaRPr lang="en-US" sz="3600"/>
          </a:p>
          <a:p>
            <a:pPr algn="ctr">
              <a:buFontTx/>
              <a:buNone/>
            </a:pPr>
            <a:r>
              <a:rPr lang="en-US"/>
              <a:t>(Based on Kahneman &amp;Tversky 1979)</a:t>
            </a:r>
            <a:endParaRPr lang="en-US" i="1"/>
          </a:p>
        </p:txBody>
      </p:sp>
      <p:sp>
        <p:nvSpPr>
          <p:cNvPr id="47107" name="Rectangle 3"/>
          <p:cNvSpPr>
            <a:spLocks noChangeArrowheads="1"/>
          </p:cNvSpPr>
          <p:nvPr/>
        </p:nvSpPr>
        <p:spPr bwMode="auto">
          <a:xfrm>
            <a:off x="3216275" y="2800350"/>
            <a:ext cx="2736850" cy="914400"/>
          </a:xfrm>
          <a:prstGeom prst="rect">
            <a:avLst/>
          </a:prstGeom>
          <a:noFill/>
          <a:ln w="9525">
            <a:noFill/>
            <a:miter lim="800000"/>
          </a:ln>
        </p:spPr>
        <p:txBody>
          <a:bodyPr wrap="none">
            <a:spAutoFit/>
          </a:bodyPr>
          <a:lstStyle/>
          <a:p>
            <a:pPr algn="ctr"/>
            <a:r>
              <a:rPr lang="en-US" sz="5400" b="1">
                <a:solidFill>
                  <a:schemeClr val="accent2"/>
                </a:solidFill>
                <a:latin typeface="Times New Roman" panose="02020603050405020304" pitchFamily="18" charset="0"/>
              </a:rPr>
              <a:t>Framing</a:t>
            </a:r>
            <a:endParaRPr lang="en-US" sz="5400" b="1">
              <a:solidFill>
                <a:schemeClr val="accent2"/>
              </a:solidFill>
              <a:latin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solidFill>
                  <a:srgbClr val="C00000"/>
                </a:solidFill>
              </a:rPr>
              <a:t>Some Phenomena</a:t>
            </a:r>
            <a:endParaRPr lang="en-US" sz="4000">
              <a:solidFill>
                <a:srgbClr val="C00000"/>
              </a:solidFill>
            </a:endParaRPr>
          </a:p>
        </p:txBody>
      </p:sp>
      <p:sp>
        <p:nvSpPr>
          <p:cNvPr id="48131" name="Rectangle 3"/>
          <p:cNvSpPr>
            <a:spLocks noGrp="1" noChangeArrowheads="1"/>
          </p:cNvSpPr>
          <p:nvPr>
            <p:ph type="body" idx="1"/>
          </p:nvPr>
        </p:nvSpPr>
        <p:spPr>
          <a:xfrm>
            <a:off x="609600" y="1447800"/>
            <a:ext cx="7772400" cy="4648200"/>
          </a:xfrm>
        </p:spPr>
        <p:txBody>
          <a:bodyPr/>
          <a:lstStyle/>
          <a:p>
            <a:r>
              <a:rPr lang="en-US" sz="2800" i="1"/>
              <a:t>A store lists 10% off outside the store. Inside the store, it offers another 10% off on the price tag. Why doesn’t it just list as 20% off directly?</a:t>
            </a:r>
            <a:endParaRPr lang="en-US" sz="2800" i="1"/>
          </a:p>
          <a:p>
            <a:r>
              <a:rPr lang="en-US" sz="2800" i="1"/>
              <a:t>Why people spend more with credit card than with cash?</a:t>
            </a:r>
            <a:endParaRPr lang="en-US" sz="2800" i="1"/>
          </a:p>
          <a:p>
            <a:r>
              <a:rPr lang="en-US" sz="2800" i="1"/>
              <a:t>Why people usually prefer a monthly plan to  one with pay per minute, even when they will be much better off by choosing the second plan?</a:t>
            </a:r>
            <a:endParaRPr lang="en-US" sz="2800" i="1"/>
          </a:p>
          <a:p>
            <a:endParaRPr lang="en-US" i="1"/>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idx="4294967295"/>
          </p:nvPr>
        </p:nvSpPr>
        <p:spPr/>
        <p:txBody>
          <a:bodyPr/>
          <a:lstStyle/>
          <a:p>
            <a:endParaRPr lang="en-CA"/>
          </a:p>
        </p:txBody>
      </p:sp>
      <p:sp>
        <p:nvSpPr>
          <p:cNvPr id="96259" name="Content Placeholder 2"/>
          <p:cNvSpPr>
            <a:spLocks noGrp="1"/>
          </p:cNvSpPr>
          <p:nvPr>
            <p:ph idx="4294967295"/>
          </p:nvPr>
        </p:nvSpPr>
        <p:spPr/>
        <p:txBody>
          <a:bodyPr/>
          <a:lstStyle/>
          <a:p>
            <a:r>
              <a:rPr lang="en-US" dirty="0"/>
              <a:t>Read Chapter 10</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749300"/>
            <a:ext cx="8229600" cy="668338"/>
          </a:xfrm>
        </p:spPr>
        <p:txBody>
          <a:bodyPr/>
          <a:lstStyle/>
          <a:p>
            <a:r>
              <a:rPr lang="en-US" sz="4000">
                <a:solidFill>
                  <a:srgbClr val="C00000"/>
                </a:solidFill>
              </a:rPr>
              <a:t>What Is a Price?</a:t>
            </a:r>
            <a:endParaRPr lang="en-US" sz="4000">
              <a:solidFill>
                <a:srgbClr val="C00000"/>
              </a:solidFill>
            </a:endParaRPr>
          </a:p>
        </p:txBody>
      </p:sp>
      <p:sp>
        <p:nvSpPr>
          <p:cNvPr id="63491" name="Rectangle 3"/>
          <p:cNvSpPr>
            <a:spLocks noGrp="1" noChangeArrowheads="1"/>
          </p:cNvSpPr>
          <p:nvPr>
            <p:ph type="body" sz="half" idx="1"/>
          </p:nvPr>
        </p:nvSpPr>
        <p:spPr>
          <a:xfrm>
            <a:off x="457200" y="1600200"/>
            <a:ext cx="8181975" cy="1817688"/>
          </a:xfrm>
        </p:spPr>
        <p:txBody>
          <a:bodyPr/>
          <a:lstStyle/>
          <a:p>
            <a:r>
              <a:rPr lang="en-US" b="1">
                <a:solidFill>
                  <a:srgbClr val="000066"/>
                </a:solidFill>
              </a:rPr>
              <a:t>Price:</a:t>
            </a:r>
            <a:r>
              <a:rPr lang="en-US"/>
              <a:t> </a:t>
            </a:r>
            <a:r>
              <a:rPr lang="en-US" sz="2400"/>
              <a:t>the amount of money charged for a product or service, or the sum of values exchanged for the benefits of having or using the product or service</a:t>
            </a:r>
            <a:endParaRPr lang="en-US" sz="2400"/>
          </a:p>
        </p:txBody>
      </p:sp>
      <p:sp>
        <p:nvSpPr>
          <p:cNvPr id="63492" name="Rectangle 4"/>
          <p:cNvSpPr>
            <a:spLocks noGrp="1" noChangeArrowheads="1"/>
          </p:cNvSpPr>
          <p:nvPr>
            <p:ph type="body" sz="half" idx="2"/>
          </p:nvPr>
        </p:nvSpPr>
        <p:spPr>
          <a:xfrm>
            <a:off x="469900" y="2757488"/>
            <a:ext cx="4038600" cy="3497262"/>
          </a:xfrm>
        </p:spPr>
        <p:txBody>
          <a:bodyPr/>
          <a:lstStyle/>
          <a:p>
            <a:r>
              <a:rPr lang="en-US" sz="2400"/>
              <a:t>Price is the only marketing mix element that produces revenue</a:t>
            </a:r>
            <a:endParaRPr lang="en-US" sz="2400"/>
          </a:p>
        </p:txBody>
      </p:sp>
      <p:sp>
        <p:nvSpPr>
          <p:cNvPr id="63493" name="Rectangle 5"/>
          <p:cNvSpPr>
            <a:spLocks noChangeArrowheads="1"/>
          </p:cNvSpPr>
          <p:nvPr/>
        </p:nvSpPr>
        <p:spPr bwMode="auto">
          <a:xfrm>
            <a:off x="4519613" y="2862263"/>
            <a:ext cx="4075112" cy="3411537"/>
          </a:xfrm>
          <a:prstGeom prst="rect">
            <a:avLst/>
          </a:prstGeom>
          <a:solidFill>
            <a:srgbClr val="DDDDDD"/>
          </a:solidFill>
          <a:ln w="9525">
            <a:solidFill>
              <a:schemeClr val="tx1"/>
            </a:solidFill>
            <a:miter lim="800000"/>
          </a:ln>
        </p:spPr>
        <p:txBody>
          <a:bodyPr/>
          <a:lstStyle/>
          <a:p>
            <a:pPr marL="342900" indent="-342900">
              <a:spcBef>
                <a:spcPct val="20000"/>
              </a:spcBef>
              <a:buFontTx/>
              <a:buChar char="•"/>
            </a:pPr>
            <a:r>
              <a:rPr lang="en-US" sz="2000" b="1">
                <a:solidFill>
                  <a:srgbClr val="000066"/>
                </a:solidFill>
                <a:latin typeface="Times New Roman" panose="02020603050405020304" pitchFamily="18" charset="0"/>
              </a:rPr>
              <a:t>Pricing best practices:</a:t>
            </a:r>
            <a:endParaRPr lang="en-US" sz="2000" b="1">
              <a:solidFill>
                <a:srgbClr val="000066"/>
              </a:solidFill>
              <a:latin typeface="Times New Roman" panose="02020603050405020304" pitchFamily="18" charset="0"/>
            </a:endParaRPr>
          </a:p>
          <a:p>
            <a:pPr marL="742950" lvl="1" indent="-285750">
              <a:spcBef>
                <a:spcPct val="20000"/>
              </a:spcBef>
              <a:buFontTx/>
              <a:buChar char="–"/>
            </a:pPr>
            <a:r>
              <a:rPr lang="en-US">
                <a:latin typeface="Times New Roman" panose="02020603050405020304" pitchFamily="18" charset="0"/>
              </a:rPr>
              <a:t>Develop a 1% pricing mindset</a:t>
            </a:r>
            <a:endParaRPr lang="en-US">
              <a:latin typeface="Times New Roman" panose="02020603050405020304" pitchFamily="18" charset="0"/>
            </a:endParaRPr>
          </a:p>
          <a:p>
            <a:pPr marL="742950" lvl="1" indent="-285750">
              <a:spcBef>
                <a:spcPct val="20000"/>
              </a:spcBef>
              <a:buFontTx/>
              <a:buChar char="–"/>
            </a:pPr>
            <a:r>
              <a:rPr lang="en-US">
                <a:latin typeface="Times New Roman" panose="02020603050405020304" pitchFamily="18" charset="0"/>
              </a:rPr>
              <a:t>Consistently deliver more value</a:t>
            </a:r>
            <a:endParaRPr lang="en-US">
              <a:latin typeface="Times New Roman" panose="02020603050405020304" pitchFamily="18" charset="0"/>
            </a:endParaRPr>
          </a:p>
          <a:p>
            <a:pPr marL="742950" lvl="1" indent="-285750">
              <a:spcBef>
                <a:spcPct val="20000"/>
              </a:spcBef>
              <a:buFontTx/>
              <a:buChar char="–"/>
            </a:pPr>
            <a:r>
              <a:rPr lang="en-US">
                <a:latin typeface="Times New Roman" panose="02020603050405020304" pitchFamily="18" charset="0"/>
              </a:rPr>
              <a:t>Price strategically, not opportunistically</a:t>
            </a:r>
            <a:endParaRPr lang="en-US">
              <a:latin typeface="Times New Roman" panose="02020603050405020304" pitchFamily="18" charset="0"/>
            </a:endParaRPr>
          </a:p>
          <a:p>
            <a:pPr marL="742950" lvl="1" indent="-285750">
              <a:spcBef>
                <a:spcPct val="20000"/>
              </a:spcBef>
              <a:buFontTx/>
              <a:buChar char="–"/>
            </a:pPr>
            <a:r>
              <a:rPr lang="en-US">
                <a:latin typeface="Times New Roman" panose="02020603050405020304" pitchFamily="18" charset="0"/>
              </a:rPr>
              <a:t>Know your competition</a:t>
            </a:r>
            <a:endParaRPr lang="en-US">
              <a:latin typeface="Times New Roman" panose="02020603050405020304" pitchFamily="18" charset="0"/>
            </a:endParaRPr>
          </a:p>
          <a:p>
            <a:pPr marL="742950" lvl="1" indent="-285750">
              <a:spcBef>
                <a:spcPct val="20000"/>
              </a:spcBef>
              <a:buFontTx/>
              <a:buChar char="–"/>
            </a:pPr>
            <a:r>
              <a:rPr lang="en-US">
                <a:latin typeface="Times New Roman" panose="02020603050405020304" pitchFamily="18" charset="0"/>
              </a:rPr>
              <a:t>Make pricing a process</a:t>
            </a:r>
            <a:endParaRPr lang="en-US">
              <a:latin typeface="Times New Roman" panose="02020603050405020304" pitchFamily="18" charset="0"/>
            </a:endParaRPr>
          </a:p>
          <a:p>
            <a:pPr marL="742950" lvl="1" indent="-285750">
              <a:spcBef>
                <a:spcPct val="20000"/>
              </a:spcBef>
              <a:buFontTx/>
              <a:buChar char="–"/>
            </a:pPr>
            <a:endParaRPr lang="en-US">
              <a:latin typeface="Times New Roman" panose="02020603050405020304" pitchFamily="18" charset="0"/>
            </a:endParaRPr>
          </a:p>
          <a:p>
            <a:pPr marL="342900" indent="-342900" algn="ctr">
              <a:spcBef>
                <a:spcPct val="20000"/>
              </a:spcBef>
            </a:pPr>
            <a:r>
              <a:rPr lang="en-US" sz="1400" b="1">
                <a:latin typeface="Times New Roman" panose="02020603050405020304" pitchFamily="18" charset="0"/>
              </a:rPr>
              <a:t>Source: Paul Hunt, Strategic Pricing Division, The Advantage Group, Toronto, Ontario</a:t>
            </a:r>
            <a:endParaRPr lang="en-CA" sz="1400" b="1">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2800">
                <a:solidFill>
                  <a:srgbClr val="C00000"/>
                </a:solidFill>
              </a:rPr>
              <a:t>Pricing: An Important but Difficult Decision</a:t>
            </a:r>
            <a:endParaRPr lang="en-US" sz="2800">
              <a:solidFill>
                <a:srgbClr val="C00000"/>
              </a:solidFill>
            </a:endParaRPr>
          </a:p>
        </p:txBody>
      </p:sp>
      <p:sp>
        <p:nvSpPr>
          <p:cNvPr id="173059" name="Rectangle 3"/>
          <p:cNvSpPr>
            <a:spLocks noGrp="1" noChangeArrowheads="1"/>
          </p:cNvSpPr>
          <p:nvPr>
            <p:ph type="body" idx="1"/>
          </p:nvPr>
        </p:nvSpPr>
        <p:spPr/>
        <p:txBody>
          <a:bodyPr/>
          <a:lstStyle/>
          <a:p>
            <a:r>
              <a:rPr lang="en-US" dirty="0"/>
              <a:t>Price and the Marketing Mix</a:t>
            </a:r>
            <a:endParaRPr lang="en-US" dirty="0"/>
          </a:p>
          <a:p>
            <a:pPr lvl="1"/>
            <a:r>
              <a:rPr lang="en-US" dirty="0"/>
              <a:t>Only element to produce revenues</a:t>
            </a:r>
            <a:endParaRPr lang="en-US" dirty="0"/>
          </a:p>
          <a:p>
            <a:pPr lvl="1"/>
            <a:r>
              <a:rPr lang="en-US" dirty="0"/>
              <a:t>Most flexible element</a:t>
            </a:r>
            <a:endParaRPr lang="en-US" dirty="0"/>
          </a:p>
          <a:p>
            <a:pPr lvl="1"/>
            <a:r>
              <a:rPr lang="en-US" dirty="0"/>
              <a:t>Can be changed quickly</a:t>
            </a:r>
            <a:endParaRPr lang="en-US" dirty="0"/>
          </a:p>
          <a:p>
            <a:r>
              <a:rPr lang="en-US" dirty="0"/>
              <a:t>Common Pricing Mistakes</a:t>
            </a:r>
            <a:endParaRPr lang="en-US" dirty="0"/>
          </a:p>
          <a:p>
            <a:pPr lvl="1"/>
            <a:r>
              <a:rPr lang="en-US" dirty="0"/>
              <a:t>Reducing prices too quickly </a:t>
            </a:r>
            <a:endParaRPr lang="en-US" dirty="0"/>
          </a:p>
          <a:p>
            <a:pPr marL="457200" lvl="1" indent="0">
              <a:buNone/>
            </a:pPr>
            <a:r>
              <a:rPr lang="en-US" dirty="0"/>
              <a:t>   to get sales</a:t>
            </a:r>
            <a:endParaRPr lang="en-US" dirty="0"/>
          </a:p>
          <a:p>
            <a:pPr lvl="1"/>
            <a:r>
              <a:rPr lang="en-US" dirty="0"/>
              <a:t>Pricing based on costs, </a:t>
            </a:r>
            <a:endParaRPr lang="en-US" dirty="0"/>
          </a:p>
          <a:p>
            <a:pPr marL="457200" lvl="1" indent="0">
              <a:buNone/>
            </a:pPr>
            <a:r>
              <a:rPr lang="en-US" dirty="0"/>
              <a:t>   not customer value</a:t>
            </a:r>
            <a:endParaRPr lang="en-US" dirty="0"/>
          </a:p>
        </p:txBody>
      </p:sp>
      <p:pic>
        <p:nvPicPr>
          <p:cNvPr id="5" name="Picture 4" descr="An image shows a price tag in which the word “price” is struck out and replaced with the word “value.”"/>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6172200" y="2841065"/>
            <a:ext cx="1980167" cy="3285098"/>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checkerboard(across)">
                                      <p:cBhvr>
                                        <p:cTn id="7" dur="500"/>
                                        <p:tgtEl>
                                          <p:spTgt spid="17305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3059">
                                            <p:txEl>
                                              <p:pRg st="1" end="1"/>
                                            </p:txEl>
                                          </p:spTgt>
                                        </p:tgtEl>
                                        <p:attrNameLst>
                                          <p:attrName>style.visibility</p:attrName>
                                        </p:attrNameLst>
                                      </p:cBhvr>
                                      <p:to>
                                        <p:strVal val="visible"/>
                                      </p:to>
                                    </p:set>
                                    <p:animEffect transition="in" filter="checkerboard(across)">
                                      <p:cBhvr>
                                        <p:cTn id="10" dur="500"/>
                                        <p:tgtEl>
                                          <p:spTgt spid="173059">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3059">
                                            <p:txEl>
                                              <p:pRg st="2" end="2"/>
                                            </p:txEl>
                                          </p:spTgt>
                                        </p:tgtEl>
                                        <p:attrNameLst>
                                          <p:attrName>style.visibility</p:attrName>
                                        </p:attrNameLst>
                                      </p:cBhvr>
                                      <p:to>
                                        <p:strVal val="visible"/>
                                      </p:to>
                                    </p:set>
                                    <p:animEffect transition="in" filter="checkerboard(across)">
                                      <p:cBhvr>
                                        <p:cTn id="13" dur="500"/>
                                        <p:tgtEl>
                                          <p:spTgt spid="173059">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73059">
                                            <p:txEl>
                                              <p:pRg st="3" end="3"/>
                                            </p:txEl>
                                          </p:spTgt>
                                        </p:tgtEl>
                                        <p:attrNameLst>
                                          <p:attrName>style.visibility</p:attrName>
                                        </p:attrNameLst>
                                      </p:cBhvr>
                                      <p:to>
                                        <p:strVal val="visible"/>
                                      </p:to>
                                    </p:set>
                                    <p:animEffect transition="in" filter="checkerboard(across)">
                                      <p:cBhvr>
                                        <p:cTn id="16" dur="500"/>
                                        <p:tgtEl>
                                          <p:spTgt spid="17305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73059">
                                            <p:txEl>
                                              <p:pRg st="4" end="4"/>
                                            </p:txEl>
                                          </p:spTgt>
                                        </p:tgtEl>
                                        <p:attrNameLst>
                                          <p:attrName>style.visibility</p:attrName>
                                        </p:attrNameLst>
                                      </p:cBhvr>
                                      <p:to>
                                        <p:strVal val="visible"/>
                                      </p:to>
                                    </p:set>
                                    <p:animEffect transition="in" filter="checkerboard(across)">
                                      <p:cBhvr>
                                        <p:cTn id="21" dur="500"/>
                                        <p:tgtEl>
                                          <p:spTgt spid="173059">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73059">
                                            <p:txEl>
                                              <p:pRg st="5" end="5"/>
                                            </p:txEl>
                                          </p:spTgt>
                                        </p:tgtEl>
                                        <p:attrNameLst>
                                          <p:attrName>style.visibility</p:attrName>
                                        </p:attrNameLst>
                                      </p:cBhvr>
                                      <p:to>
                                        <p:strVal val="visible"/>
                                      </p:to>
                                    </p:set>
                                    <p:animEffect transition="in" filter="checkerboard(across)">
                                      <p:cBhvr>
                                        <p:cTn id="24" dur="500"/>
                                        <p:tgtEl>
                                          <p:spTgt spid="173059">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73059">
                                            <p:txEl>
                                              <p:pRg st="6" end="6"/>
                                            </p:txEl>
                                          </p:spTgt>
                                        </p:tgtEl>
                                        <p:attrNameLst>
                                          <p:attrName>style.visibility</p:attrName>
                                        </p:attrNameLst>
                                      </p:cBhvr>
                                      <p:to>
                                        <p:strVal val="visible"/>
                                      </p:to>
                                    </p:set>
                                    <p:animEffect transition="in" filter="checkerboard(across)">
                                      <p:cBhvr>
                                        <p:cTn id="27" dur="500"/>
                                        <p:tgtEl>
                                          <p:spTgt spid="173059">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73059">
                                            <p:txEl>
                                              <p:pRg st="7" end="7"/>
                                            </p:txEl>
                                          </p:spTgt>
                                        </p:tgtEl>
                                        <p:attrNameLst>
                                          <p:attrName>style.visibility</p:attrName>
                                        </p:attrNameLst>
                                      </p:cBhvr>
                                      <p:to>
                                        <p:strVal val="visible"/>
                                      </p:to>
                                    </p:set>
                                    <p:animEffect transition="in" filter="checkerboard(across)">
                                      <p:cBhvr>
                                        <p:cTn id="30" dur="500"/>
                                        <p:tgtEl>
                                          <p:spTgt spid="173059">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73059">
                                            <p:txEl>
                                              <p:pRg st="8" end="8"/>
                                            </p:txEl>
                                          </p:spTgt>
                                        </p:tgtEl>
                                        <p:attrNameLst>
                                          <p:attrName>style.visibility</p:attrName>
                                        </p:attrNameLst>
                                      </p:cBhvr>
                                      <p:to>
                                        <p:strVal val="visible"/>
                                      </p:to>
                                    </p:set>
                                    <p:animEffect transition="in" filter="checkerboard(across)">
                                      <p:cBhvr>
                                        <p:cTn id="33" dur="500"/>
                                        <p:tgtEl>
                                          <p:spTgt spid="173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5"/>
          <p:cNvSpPr>
            <a:spLocks noGrp="1" noChangeArrowheads="1"/>
          </p:cNvSpPr>
          <p:nvPr>
            <p:ph type="title"/>
          </p:nvPr>
        </p:nvSpPr>
        <p:spPr>
          <a:xfrm>
            <a:off x="457200" y="533400"/>
            <a:ext cx="8229600" cy="1143000"/>
          </a:xfrm>
        </p:spPr>
        <p:txBody>
          <a:bodyPr/>
          <a:lstStyle/>
          <a:p>
            <a:r>
              <a:rPr lang="en-US" sz="2800">
                <a:solidFill>
                  <a:srgbClr val="C00000"/>
                </a:solidFill>
              </a:rPr>
              <a:t>Major Considerations in Setting Price</a:t>
            </a:r>
            <a:endParaRPr lang="en-CA" sz="2800">
              <a:solidFill>
                <a:srgbClr val="C00000"/>
              </a:solidFill>
            </a:endParaRPr>
          </a:p>
        </p:txBody>
      </p:sp>
      <p:pic>
        <p:nvPicPr>
          <p:cNvPr id="5" name="Picture 2" descr="The three boxes in the figure show the following text: &#10;• Product costs&#10;• Competition and other external factors: Competitors’ strategies and prices; Marketing strategy, objectives, and mix; Nature of the market and demand.&#10;• Consumer perceptions of value&#10;The center box is connected to boxes on either side by double-headed arrows. &#10;A long double-headed arrow at the bottom of the figure is labeled “Price.” The left corner of it has a single dollar symbol with the text: “Price floor: No profits below this price” and the right corner of it has two dollar symbols with the text: “Price ceiling: No demand above this price.”&#10;If customers perceive that a product’s price is greater than its value, they won’t buy it. If the company prices the product below its costs, profits will suffer. Between the two extremes, the “right” pricing strategy is one that delivers both value to the customer and profits to the company."/>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65803" y="2362200"/>
            <a:ext cx="901239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rPr>
              <a:t>Pricing Strategy: Cost-Based Pricing</a:t>
            </a:r>
            <a:endParaRPr lang="en-US" sz="3200" dirty="0"/>
          </a:p>
        </p:txBody>
      </p:sp>
      <p:sp>
        <p:nvSpPr>
          <p:cNvPr id="3" name="Content Placeholder 2"/>
          <p:cNvSpPr>
            <a:spLocks noGrp="1"/>
          </p:cNvSpPr>
          <p:nvPr>
            <p:ph idx="1"/>
          </p:nvPr>
        </p:nvSpPr>
        <p:spPr/>
        <p:txBody>
          <a:bodyPr/>
          <a:lstStyle/>
          <a:p>
            <a:r>
              <a:rPr lang="en-US" altLang="en-US" dirty="0">
                <a:ea typeface="MS PGothic" panose="020B0600070205080204" pitchFamily="34" charset="-128"/>
              </a:rPr>
              <a:t>Based on the costs of producing, distributing, and selling the product plus a fair rate of return for effort and risk</a:t>
            </a:r>
            <a:endParaRPr lang="en-US" altLang="en-US" dirty="0">
              <a:ea typeface="MS PGothic" panose="020B0600070205080204" pitchFamily="34" charset="-128"/>
            </a:endParaRPr>
          </a:p>
          <a:p>
            <a:r>
              <a:rPr lang="en-US" altLang="en-US" dirty="0">
                <a:ea typeface="MS PGothic" panose="020B0600070205080204" pitchFamily="34" charset="-128"/>
              </a:rPr>
              <a:t>Types of costs:</a:t>
            </a:r>
            <a:endParaRPr lang="en-US" altLang="en-US" dirty="0">
              <a:ea typeface="MS PGothic" panose="020B0600070205080204" pitchFamily="34" charset="-128"/>
            </a:endParaRPr>
          </a:p>
          <a:p>
            <a:pPr lvl="1"/>
            <a:r>
              <a:rPr lang="en-US" altLang="en-US" dirty="0">
                <a:ea typeface="MS PGothic" panose="020B0600070205080204" pitchFamily="34" charset="-128"/>
              </a:rPr>
              <a:t>Fixed costs (overhead)</a:t>
            </a:r>
            <a:endParaRPr lang="en-US" altLang="en-US" dirty="0">
              <a:ea typeface="MS PGothic" panose="020B0600070205080204" pitchFamily="34" charset="-128"/>
            </a:endParaRPr>
          </a:p>
          <a:p>
            <a:pPr lvl="1"/>
            <a:r>
              <a:rPr lang="en-US" altLang="en-US" dirty="0">
                <a:ea typeface="MS PGothic" panose="020B0600070205080204" pitchFamily="34" charset="-128"/>
              </a:rPr>
              <a:t>Variable costs</a:t>
            </a:r>
            <a:endParaRPr lang="en-US" altLang="en-US" dirty="0">
              <a:ea typeface="MS PGothic" panose="020B0600070205080204" pitchFamily="34" charset="-128"/>
            </a:endParaRPr>
          </a:p>
          <a:p>
            <a:pPr lvl="1"/>
            <a:r>
              <a:rPr lang="en-US" altLang="en-US" dirty="0">
                <a:ea typeface="MS PGothic" panose="020B0600070205080204" pitchFamily="34" charset="-128"/>
              </a:rPr>
              <a:t>Total costs</a:t>
            </a:r>
            <a:endParaRPr lang="en-AU" dirty="0"/>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533400"/>
            <a:ext cx="8229600" cy="587375"/>
          </a:xfrm>
        </p:spPr>
        <p:txBody>
          <a:bodyPr/>
          <a:lstStyle/>
          <a:p>
            <a:r>
              <a:rPr lang="en-US" sz="3200" dirty="0">
                <a:solidFill>
                  <a:srgbClr val="C00000"/>
                </a:solidFill>
              </a:rPr>
              <a:t>Pricing Strategy: Cost-Based Pricing</a:t>
            </a:r>
            <a:endParaRPr lang="en-US" sz="3200" dirty="0">
              <a:solidFill>
                <a:srgbClr val="C00000"/>
              </a:solidFill>
            </a:endParaRPr>
          </a:p>
        </p:txBody>
      </p:sp>
      <p:sp>
        <p:nvSpPr>
          <p:cNvPr id="25603" name="Rectangle 3"/>
          <p:cNvSpPr>
            <a:spLocks noGrp="1" noChangeArrowheads="1"/>
          </p:cNvSpPr>
          <p:nvPr>
            <p:ph type="body" sz="half" idx="1"/>
          </p:nvPr>
        </p:nvSpPr>
        <p:spPr>
          <a:xfrm>
            <a:off x="457200" y="1473200"/>
            <a:ext cx="8251825" cy="1343025"/>
          </a:xfrm>
        </p:spPr>
        <p:txBody>
          <a:bodyPr/>
          <a:lstStyle/>
          <a:p>
            <a:pPr>
              <a:lnSpc>
                <a:spcPct val="90000"/>
              </a:lnSpc>
            </a:pPr>
            <a:r>
              <a:rPr lang="en-US" sz="2400" b="1" dirty="0"/>
              <a:t>Cost-plus pricing</a:t>
            </a:r>
            <a:r>
              <a:rPr lang="en-US" sz="2400" dirty="0"/>
              <a:t>: adding a standard markup to the cost of the product</a:t>
            </a:r>
            <a:endParaRPr lang="en-US" sz="2400" dirty="0"/>
          </a:p>
        </p:txBody>
      </p:sp>
      <p:sp>
        <p:nvSpPr>
          <p:cNvPr id="25604" name="Rectangle 4"/>
          <p:cNvSpPr>
            <a:spLocks noGrp="1" noChangeArrowheads="1"/>
          </p:cNvSpPr>
          <p:nvPr>
            <p:ph type="body" sz="half" idx="2"/>
          </p:nvPr>
        </p:nvSpPr>
        <p:spPr>
          <a:xfrm>
            <a:off x="433388" y="2249488"/>
            <a:ext cx="4038600" cy="1168400"/>
          </a:xfrm>
        </p:spPr>
        <p:txBody>
          <a:bodyPr/>
          <a:lstStyle/>
          <a:p>
            <a:pPr>
              <a:lnSpc>
                <a:spcPct val="90000"/>
              </a:lnSpc>
            </a:pPr>
            <a:r>
              <a:rPr lang="en-US" sz="2400"/>
              <a:t>Simplest pricing method:</a:t>
            </a:r>
            <a:endParaRPr lang="en-US" sz="2400"/>
          </a:p>
          <a:p>
            <a:pPr lvl="1">
              <a:lnSpc>
                <a:spcPct val="90000"/>
              </a:lnSpc>
            </a:pPr>
            <a:r>
              <a:rPr lang="en-US" sz="2000"/>
              <a:t>Figure out the unit cost </a:t>
            </a:r>
            <a:endParaRPr lang="en-US" sz="2000"/>
          </a:p>
          <a:p>
            <a:pPr lvl="1">
              <a:lnSpc>
                <a:spcPct val="90000"/>
              </a:lnSpc>
            </a:pPr>
            <a:r>
              <a:rPr lang="en-US" sz="2000"/>
              <a:t>Add a standard markup</a:t>
            </a:r>
            <a:endParaRPr lang="en-US" sz="2000"/>
          </a:p>
          <a:p>
            <a:pPr>
              <a:lnSpc>
                <a:spcPct val="90000"/>
              </a:lnSpc>
            </a:pPr>
            <a:endParaRPr lang="en-US" sz="2400"/>
          </a:p>
        </p:txBody>
      </p:sp>
      <p:sp>
        <p:nvSpPr>
          <p:cNvPr id="25605" name="Rectangle 5"/>
          <p:cNvSpPr>
            <a:spLocks noChangeArrowheads="1"/>
          </p:cNvSpPr>
          <p:nvPr/>
        </p:nvSpPr>
        <p:spPr bwMode="auto">
          <a:xfrm>
            <a:off x="4413250" y="2325688"/>
            <a:ext cx="4267200" cy="1066800"/>
          </a:xfrm>
          <a:prstGeom prst="rect">
            <a:avLst/>
          </a:prstGeom>
          <a:solidFill>
            <a:srgbClr val="FF99FF"/>
          </a:solidFill>
          <a:ln w="9525">
            <a:noFill/>
            <a:miter lim="800000"/>
          </a:ln>
        </p:spPr>
        <p:txBody>
          <a:bodyPr/>
          <a:lstStyle/>
          <a:p>
            <a:pPr marL="2057400" lvl="4" indent="-228600">
              <a:spcBef>
                <a:spcPct val="20000"/>
              </a:spcBef>
            </a:pPr>
            <a:r>
              <a:rPr lang="en-US" sz="2400"/>
              <a:t>Unit cost</a:t>
            </a:r>
            <a:endParaRPr lang="en-US" sz="2400"/>
          </a:p>
          <a:p>
            <a:pPr marL="342900" indent="-342900">
              <a:lnSpc>
                <a:spcPct val="70000"/>
              </a:lnSpc>
              <a:spcBef>
                <a:spcPct val="20000"/>
              </a:spcBef>
              <a:buFontTx/>
              <a:buChar char="•"/>
            </a:pPr>
            <a:r>
              <a:rPr lang="en-US" sz="2400"/>
              <a:t>price  = ----------------------</a:t>
            </a:r>
            <a:endParaRPr lang="en-US" sz="2400"/>
          </a:p>
          <a:p>
            <a:pPr marL="342900" indent="-342900">
              <a:lnSpc>
                <a:spcPct val="70000"/>
              </a:lnSpc>
            </a:pPr>
            <a:r>
              <a:rPr lang="en-US" sz="2400"/>
              <a:t>                 (1- desired return)</a:t>
            </a:r>
            <a:endParaRPr lang="en-US" sz="2400"/>
          </a:p>
          <a:p>
            <a:pPr marL="342900" indent="-342900">
              <a:spcBef>
                <a:spcPct val="20000"/>
              </a:spcBef>
            </a:pPr>
            <a:endParaRPr lang="zh-CN" altLang="fr-FR" sz="2400">
              <a:ea typeface="SimSun" panose="02010600030101010101" pitchFamily="2" charset="-122"/>
            </a:endParaRPr>
          </a:p>
        </p:txBody>
      </p:sp>
      <p:sp>
        <p:nvSpPr>
          <p:cNvPr id="677894" name="Rectangle 6"/>
          <p:cNvSpPr>
            <a:spLocks noChangeArrowheads="1"/>
          </p:cNvSpPr>
          <p:nvPr/>
        </p:nvSpPr>
        <p:spPr bwMode="auto">
          <a:xfrm>
            <a:off x="457200" y="3408363"/>
            <a:ext cx="4035425" cy="2835275"/>
          </a:xfrm>
          <a:prstGeom prst="rect">
            <a:avLst/>
          </a:prstGeom>
          <a:noFill/>
          <a:ln w="9525">
            <a:noFill/>
            <a:miter lim="800000"/>
          </a:ln>
        </p:spPr>
        <p:txBody>
          <a:bodyPr/>
          <a:lstStyle/>
          <a:p>
            <a:pPr marL="342900" indent="-342900" algn="ctr">
              <a:lnSpc>
                <a:spcPct val="90000"/>
              </a:lnSpc>
              <a:spcBef>
                <a:spcPct val="20000"/>
              </a:spcBef>
              <a:buClr>
                <a:schemeClr val="bg2"/>
              </a:buClr>
              <a:buSzPct val="75000"/>
              <a:buFont typeface="Wingdings" panose="05000000000000000000" pitchFamily="2" charset="2"/>
              <a:buNone/>
            </a:pPr>
            <a:r>
              <a:rPr lang="en-US" sz="2800" b="1" dirty="0"/>
              <a:t>Pros</a:t>
            </a:r>
            <a:endParaRPr lang="en-US" sz="2800" b="1" dirty="0"/>
          </a:p>
          <a:p>
            <a:pPr marL="342900" indent="-342900">
              <a:lnSpc>
                <a:spcPct val="90000"/>
              </a:lnSpc>
              <a:spcBef>
                <a:spcPct val="20000"/>
              </a:spcBef>
              <a:buClr>
                <a:schemeClr val="bg2"/>
              </a:buClr>
              <a:buSzPct val="75000"/>
              <a:buFont typeface="Wingdings" panose="05000000000000000000" pitchFamily="2" charset="2"/>
              <a:buChar char="n"/>
            </a:pPr>
            <a:endParaRPr lang="en-US" sz="1400" b="1" dirty="0"/>
          </a:p>
        </p:txBody>
      </p:sp>
      <p:sp>
        <p:nvSpPr>
          <p:cNvPr id="677895" name="Rectangle 7"/>
          <p:cNvSpPr>
            <a:spLocks noChangeArrowheads="1"/>
          </p:cNvSpPr>
          <p:nvPr/>
        </p:nvSpPr>
        <p:spPr bwMode="auto">
          <a:xfrm>
            <a:off x="4708525" y="3395663"/>
            <a:ext cx="4035425" cy="2209800"/>
          </a:xfrm>
          <a:prstGeom prst="rect">
            <a:avLst/>
          </a:prstGeom>
          <a:noFill/>
          <a:ln w="9525">
            <a:noFill/>
            <a:miter lim="800000"/>
          </a:ln>
        </p:spPr>
        <p:txBody>
          <a:bodyPr/>
          <a:lstStyle/>
          <a:p>
            <a:pPr marL="342900" indent="-342900" algn="ctr">
              <a:spcBef>
                <a:spcPct val="20000"/>
              </a:spcBef>
              <a:buClr>
                <a:schemeClr val="bg2"/>
              </a:buClr>
              <a:buSzPct val="75000"/>
              <a:buFont typeface="Wingdings" panose="05000000000000000000" pitchFamily="2" charset="2"/>
              <a:buNone/>
            </a:pPr>
            <a:r>
              <a:rPr lang="en-US" sz="2800" b="1" dirty="0"/>
              <a:t>Cons</a:t>
            </a:r>
            <a:endParaRPr lang="en-US" sz="2800" b="1" dirty="0"/>
          </a:p>
          <a:p>
            <a:pPr marL="342900" indent="-342900">
              <a:spcBef>
                <a:spcPct val="20000"/>
              </a:spcBef>
              <a:buClr>
                <a:schemeClr val="bg2"/>
              </a:buClr>
              <a:buSzPct val="75000"/>
              <a:buFont typeface="Wingdings" panose="05000000000000000000" pitchFamily="2" charset="2"/>
              <a:buChar char="n"/>
            </a:pPr>
            <a:endParaRPr lang="en-US" sz="1200" b="1" dirty="0"/>
          </a:p>
          <a:p>
            <a:pPr marL="342900" indent="-342900">
              <a:spcBef>
                <a:spcPct val="20000"/>
              </a:spcBef>
              <a:buClr>
                <a:schemeClr val="bg2"/>
              </a:buClr>
              <a:buSzPct val="75000"/>
              <a:buFont typeface="Wingdings" panose="05000000000000000000" pitchFamily="2" charset="2"/>
              <a:buChar char="n"/>
            </a:pPr>
            <a:endParaRPr lang="zh-CN" altLang="fr-FR" sz="2000" dirty="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7894">
                                            <p:txEl>
                                              <p:pRg st="0" end="0"/>
                                            </p:txEl>
                                          </p:spTgt>
                                        </p:tgtEl>
                                        <p:attrNameLst>
                                          <p:attrName>style.visibility</p:attrName>
                                        </p:attrNameLst>
                                      </p:cBhvr>
                                      <p:to>
                                        <p:strVal val="visible"/>
                                      </p:to>
                                    </p:set>
                                    <p:anim calcmode="lin" valueType="num">
                                      <p:cBhvr additive="base">
                                        <p:cTn id="7" dur="500" fill="hold"/>
                                        <p:tgtEl>
                                          <p:spTgt spid="6778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78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7895">
                                            <p:txEl>
                                              <p:pRg st="0" end="0"/>
                                            </p:txEl>
                                          </p:spTgt>
                                        </p:tgtEl>
                                        <p:attrNameLst>
                                          <p:attrName>style.visibility</p:attrName>
                                        </p:attrNameLst>
                                      </p:cBhvr>
                                      <p:to>
                                        <p:strVal val="visible"/>
                                      </p:to>
                                    </p:set>
                                    <p:anim calcmode="lin" valueType="num">
                                      <p:cBhvr additive="base">
                                        <p:cTn id="13" dur="500" fill="hold"/>
                                        <p:tgtEl>
                                          <p:spTgt spid="6778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78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200" dirty="0">
                <a:solidFill>
                  <a:srgbClr val="C00000"/>
                </a:solidFill>
              </a:rPr>
              <a:t>Pricing Strategy: Cost-Based Pricing</a:t>
            </a:r>
            <a:endParaRPr lang="en-US" sz="3200" dirty="0">
              <a:solidFill>
                <a:srgbClr val="C00000"/>
              </a:solidFill>
            </a:endParaRPr>
          </a:p>
        </p:txBody>
      </p:sp>
      <p:sp>
        <p:nvSpPr>
          <p:cNvPr id="26627" name="Rectangle 3"/>
          <p:cNvSpPr>
            <a:spLocks noGrp="1" noChangeArrowheads="1"/>
          </p:cNvSpPr>
          <p:nvPr>
            <p:ph type="body" idx="1"/>
          </p:nvPr>
        </p:nvSpPr>
        <p:spPr/>
        <p:txBody>
          <a:bodyPr/>
          <a:lstStyle/>
          <a:p>
            <a:pPr algn="ctr">
              <a:lnSpc>
                <a:spcPct val="80000"/>
              </a:lnSpc>
              <a:buFontTx/>
              <a:buNone/>
            </a:pPr>
            <a:r>
              <a:rPr lang="en-US" dirty="0"/>
              <a:t>Cost-Plus Pricing Example</a:t>
            </a:r>
            <a:endParaRPr lang="en-US" dirty="0"/>
          </a:p>
          <a:p>
            <a:pPr algn="ctr">
              <a:lnSpc>
                <a:spcPct val="80000"/>
              </a:lnSpc>
              <a:buFontTx/>
              <a:buNone/>
            </a:pPr>
            <a:endParaRPr lang="en-US" sz="1600" dirty="0"/>
          </a:p>
          <a:p>
            <a:pPr lvl="1">
              <a:lnSpc>
                <a:spcPct val="80000"/>
              </a:lnSpc>
              <a:buFontTx/>
              <a:buNone/>
            </a:pPr>
            <a:r>
              <a:rPr lang="en-US" sz="2400" dirty="0"/>
              <a:t>- </a:t>
            </a:r>
            <a:r>
              <a:rPr lang="en-US" sz="2000" dirty="0"/>
              <a:t>Variable costs:  $20      		- Fixed costs: $ 500,000</a:t>
            </a:r>
            <a:endParaRPr lang="en-US" sz="2000" dirty="0"/>
          </a:p>
          <a:p>
            <a:pPr lvl="1">
              <a:lnSpc>
                <a:spcPct val="80000"/>
              </a:lnSpc>
              <a:buFontTx/>
              <a:buNone/>
            </a:pPr>
            <a:r>
              <a:rPr lang="en-US" sz="2000" dirty="0"/>
              <a:t>- Expected sales:  100,000 units   	- Desired Sales Markup:  20%</a:t>
            </a:r>
            <a:r>
              <a:rPr lang="en-US" sz="2400" dirty="0"/>
              <a:t> </a:t>
            </a:r>
            <a:endParaRPr lang="en-US" sz="2400" dirty="0"/>
          </a:p>
          <a:p>
            <a:pPr lvl="1">
              <a:lnSpc>
                <a:spcPct val="80000"/>
              </a:lnSpc>
              <a:buFontTx/>
              <a:buNone/>
            </a:pPr>
            <a:endParaRPr lang="en-US" sz="1800" dirty="0"/>
          </a:p>
          <a:p>
            <a:pPr lvl="1">
              <a:lnSpc>
                <a:spcPct val="80000"/>
              </a:lnSpc>
              <a:buFontTx/>
              <a:buNone/>
            </a:pPr>
            <a:endParaRPr lang="en-US" sz="1800" dirty="0"/>
          </a:p>
          <a:p>
            <a:pPr lvl="1" algn="ctr">
              <a:lnSpc>
                <a:spcPct val="80000"/>
              </a:lnSpc>
              <a:buFontTx/>
              <a:buNone/>
            </a:pPr>
            <a:r>
              <a:rPr lang="en-US" sz="2400" dirty="0">
                <a:solidFill>
                  <a:srgbClr val="761214"/>
                </a:solidFill>
              </a:rPr>
              <a:t>Variable Cost + Fixed Costs/Unit Sales = Unit Cost</a:t>
            </a:r>
            <a:endParaRPr lang="en-US" sz="2400" dirty="0">
              <a:solidFill>
                <a:srgbClr val="761214"/>
              </a:solidFill>
            </a:endParaRPr>
          </a:p>
          <a:p>
            <a:pPr lvl="1" algn="ctr">
              <a:lnSpc>
                <a:spcPct val="80000"/>
              </a:lnSpc>
              <a:buFontTx/>
              <a:buNone/>
            </a:pPr>
            <a:r>
              <a:rPr lang="en-US" sz="2400" i="1" dirty="0"/>
              <a:t>$20 + $500,000/100,000 = $25 per unit</a:t>
            </a:r>
            <a:endParaRPr lang="en-US" sz="2400" i="1" dirty="0"/>
          </a:p>
          <a:p>
            <a:pPr lvl="1" algn="ctr">
              <a:lnSpc>
                <a:spcPct val="80000"/>
              </a:lnSpc>
              <a:buFontTx/>
              <a:buNone/>
            </a:pPr>
            <a:endParaRPr lang="en-US" sz="2400" i="1" dirty="0">
              <a:solidFill>
                <a:schemeClr val="tx2"/>
              </a:solidFill>
            </a:endParaRPr>
          </a:p>
          <a:p>
            <a:pPr lvl="1" algn="ctr">
              <a:lnSpc>
                <a:spcPct val="80000"/>
              </a:lnSpc>
              <a:buFontTx/>
              <a:buNone/>
            </a:pPr>
            <a:r>
              <a:rPr lang="en-US" sz="2400" dirty="0">
                <a:solidFill>
                  <a:srgbClr val="761214"/>
                </a:solidFill>
              </a:rPr>
              <a:t>Unit Cost/(1 – Desired Return on Sales) = Markup Price</a:t>
            </a:r>
            <a:endParaRPr lang="en-US" sz="2400" dirty="0">
              <a:solidFill>
                <a:srgbClr val="761214"/>
              </a:solidFill>
            </a:endParaRPr>
          </a:p>
          <a:p>
            <a:pPr lvl="1" algn="ctr">
              <a:lnSpc>
                <a:spcPct val="80000"/>
              </a:lnSpc>
              <a:buFontTx/>
              <a:buNone/>
            </a:pPr>
            <a:r>
              <a:rPr lang="en-US" sz="2400" i="1" dirty="0"/>
              <a:t>$25 / (1 - .20) = $31.25</a:t>
            </a:r>
            <a:endParaRPr lang="en-US" sz="2400" i="1" dirty="0"/>
          </a:p>
        </p:txBody>
      </p:sp>
    </p:spTree>
  </p:cSld>
  <p:clrMapOvr>
    <a:masterClrMapping/>
  </p:clrMapOvr>
  <p:transition>
    <p:wipe dir="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8076</Words>
  <Application>WPS Presentation</Application>
  <PresentationFormat>On-screen Show (4:3)</PresentationFormat>
  <Paragraphs>368</Paragraphs>
  <Slides>32</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SimSun</vt:lpstr>
      <vt:lpstr>Wingdings</vt:lpstr>
      <vt:lpstr>Times New Roman</vt:lpstr>
      <vt:lpstr>MS PGothic</vt:lpstr>
      <vt:lpstr>Microsoft YaHei</vt:lpstr>
      <vt:lpstr>Arial Unicode MS</vt:lpstr>
      <vt:lpstr>Default Design</vt:lpstr>
      <vt:lpstr>COMM223 Marketing Management 	</vt:lpstr>
      <vt:lpstr>Agenda </vt:lpstr>
      <vt:lpstr>Where are we now …</vt:lpstr>
      <vt:lpstr>What Is a Price?</vt:lpstr>
      <vt:lpstr>Pricing: An Important but Difficult Decision</vt:lpstr>
      <vt:lpstr>Major Considerations in Setting Price</vt:lpstr>
      <vt:lpstr>Pricing Strategy: Cost-Based Pricing</vt:lpstr>
      <vt:lpstr>Pricing Strategy: Cost-Based Pricing</vt:lpstr>
      <vt:lpstr>Pricing Strategy: Cost-Based Pricing</vt:lpstr>
      <vt:lpstr>Pricing Strategy: Cost-Based Pricing</vt:lpstr>
      <vt:lpstr>Break-even and Target Return Pricing</vt:lpstr>
      <vt:lpstr>Pricing Strategy: Customer Value-Based Pricing</vt:lpstr>
      <vt:lpstr>Cost-Based versus Value-Based Pricing</vt:lpstr>
      <vt:lpstr>Pricing Strategy: Customer Value-Based Pricing</vt:lpstr>
      <vt:lpstr>Pricing Strategy: Competition-Based Pricing</vt:lpstr>
      <vt:lpstr>Competition-Based Pricing</vt:lpstr>
      <vt:lpstr>Factors Affecting Pricing Decisions</vt:lpstr>
      <vt:lpstr>Factors to Consider When Setting Price</vt:lpstr>
      <vt:lpstr>Factors to Consider When Setting Price</vt:lpstr>
      <vt:lpstr>Factors to Consider When Setting Price</vt:lpstr>
      <vt:lpstr>Factors to Consider When Setting Price</vt:lpstr>
      <vt:lpstr>The Price-Demand Relationship</vt:lpstr>
      <vt:lpstr>Factors to Consider When Setting Price</vt:lpstr>
      <vt:lpstr>Factors to Consider When Setting Price</vt:lpstr>
      <vt:lpstr>New Product Pricing: Market-Skimming Pricing</vt:lpstr>
      <vt:lpstr>New Product Pricing: Market-Penetration Pricing</vt:lpstr>
      <vt:lpstr>Product Mix Pricing Strategies</vt:lpstr>
      <vt:lpstr>Bundling</vt:lpstr>
      <vt:lpstr>Discussion Question </vt:lpstr>
      <vt:lpstr>PowerPoint 演示文稿</vt:lpstr>
      <vt:lpstr>Some Phenomena</vt:lpstr>
      <vt:lpstr>PowerPoint 演示文稿</vt:lpstr>
    </vt:vector>
  </TitlesOfParts>
  <Company>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TLiLaptop</dc:creator>
  <cp:lastModifiedBy>shanshan</cp:lastModifiedBy>
  <cp:revision>151</cp:revision>
  <dcterms:created xsi:type="dcterms:W3CDTF">2007-03-08T15:23:00Z</dcterms:created>
  <dcterms:modified xsi:type="dcterms:W3CDTF">2022-04-15T03:23:33Z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128D59B91B0D4951A6067EBF24F8C088</vt:lpwstr>
  </property>
  <property fmtid="{D5CDD505-2E9C-101B-9397-08002B2CF9AE}" pid="3" name="KSOProductBuildVer">
    <vt:lpwstr>1033-11.2.0.11074</vt:lpwstr>
  </property>
</Properties>
</file>