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7" r:id="rId3"/>
    <p:sldId id="258" r:id="rId5"/>
    <p:sldId id="261" r:id="rId6"/>
    <p:sldId id="260" r:id="rId7"/>
    <p:sldId id="313" r:id="rId8"/>
    <p:sldId id="336" r:id="rId9"/>
    <p:sldId id="263" r:id="rId10"/>
    <p:sldId id="339" r:id="rId11"/>
    <p:sldId id="265" r:id="rId12"/>
    <p:sldId id="267" r:id="rId13"/>
    <p:sldId id="337" r:id="rId14"/>
    <p:sldId id="338" r:id="rId15"/>
    <p:sldId id="272" r:id="rId16"/>
    <p:sldId id="274" r:id="rId17"/>
    <p:sldId id="277" r:id="rId18"/>
    <p:sldId id="279" r:id="rId19"/>
    <p:sldId id="284" r:id="rId20"/>
    <p:sldId id="286" r:id="rId21"/>
    <p:sldId id="291" r:id="rId22"/>
    <p:sldId id="292" r:id="rId23"/>
    <p:sldId id="293" r:id="rId24"/>
    <p:sldId id="326" r:id="rId25"/>
    <p:sldId id="311" r:id="rId26"/>
    <p:sldId id="297" r:id="rId27"/>
    <p:sldId id="298" r:id="rId28"/>
    <p:sldId id="334" r:id="rId29"/>
    <p:sldId id="315" r:id="rId30"/>
    <p:sldId id="316" r:id="rId31"/>
    <p:sldId id="318" r:id="rId32"/>
    <p:sldId id="319" r:id="rId33"/>
    <p:sldId id="322" r:id="rId34"/>
    <p:sldId id="328" r:id="rId35"/>
    <p:sldId id="325" r:id="rId36"/>
    <p:sldId id="331" r:id="rId37"/>
    <p:sldId id="31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82111" autoAdjust="0"/>
  </p:normalViewPr>
  <p:slideViewPr>
    <p:cSldViewPr>
      <p:cViewPr varScale="1">
        <p:scale>
          <a:sx n="94" d="100"/>
          <a:sy n="94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F643172-AA9C-453E-9F25-830ABEB262CB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84DC63-829E-4F58-A82A-E8E409E70A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B5FBD4E-8A2D-4069-A6B9-DCD61A1170E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C5357-B598-4A09-A05C-6325CF8671AC}" type="slidenum">
              <a:rPr lang="en-US" smtClean="0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6BCE0-1A5C-42AD-9710-07CA489E88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0BA3C-42AB-4879-A682-F4DF96E3EFCC}" type="slidenum">
              <a:rPr lang="en-US" smtClean="0"/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F5A43-C9DF-49C2-B21C-5069E1EF94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625A8-25DB-4310-BEAE-D011DD036738}" type="slidenum">
              <a:rPr lang="en-US" smtClean="0"/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178DC-597C-4D35-B399-E974E5DB63D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Bank, telephone industry – switching cost</a:t>
            </a: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1D72-7B75-4263-81CA-7F23C8BD48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7618E-3C2A-4468-A6DF-5E7354A24136}" type="slidenum">
              <a:rPr lang="en-US" smtClean="0"/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206CB-1FAC-4CF6-8FCD-39886F61C5EC}" type="slidenum">
              <a:rPr lang="en-US" smtClean="0"/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CEFDF-DA5E-4CA2-A445-C1FDB49830BE}" type="slidenum">
              <a:rPr lang="en-US" smtClean="0"/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6FC85-534D-4EE9-962E-F9795121E471}" type="slidenum">
              <a:rPr lang="en-US" smtClean="0"/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9E398-4EC6-41B2-9D9E-8EEADF3809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A2A3B-42A6-4791-B515-AAC9DF1C49B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61932-91F4-4D29-88D4-405D7C70B76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892-61C0-4587-9E98-924F363FA1A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6D15-0608-4078-825E-958C68215DA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F97ED-BE63-40DA-8F50-74940B50EB5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3EA7-27E4-4A67-A0BE-8FF149B64A4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CCC1-5058-4551-93C0-F272A3F0450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DE00-BA34-4283-B75D-3E618533E7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315DA-5BDC-4F57-A391-E4D8665791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A2261-1B8F-435C-89FC-1DF9AEA7AB2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516E9EB-DE6E-4328-94D7-8576068F9A6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tieshan.li@concordia.c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fr-CA" sz="3600" dirty="0"/>
              <a:t>COMM223 Marketing Management</a:t>
            </a:r>
            <a:endParaRPr lang="en-US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/>
          </a:p>
          <a:p>
            <a:pPr eaLnBrk="1" hangingPunct="1"/>
            <a:r>
              <a:rPr lang="fr-CA"/>
              <a:t>Lecture 1 – Introduction </a:t>
            </a:r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Why Study Marketing?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Because firms ultimately exist to serve customers and compete in the market</a:t>
            </a:r>
            <a:endParaRPr lang="en-US" sz="2800"/>
          </a:p>
          <a:p>
            <a:pPr lvl="1"/>
            <a:r>
              <a:rPr lang="en-US" sz="2400"/>
              <a:t>Hence all functional areas need to understand marketing needs</a:t>
            </a:r>
            <a:endParaRPr lang="en-US" sz="2400"/>
          </a:p>
          <a:p>
            <a:r>
              <a:rPr lang="en-US" sz="2800"/>
              <a:t>Marketing is an important  component of a business strategy</a:t>
            </a:r>
            <a:endParaRPr lang="en-US" sz="2800"/>
          </a:p>
          <a:p>
            <a:pPr lvl="1"/>
            <a:r>
              <a:rPr lang="en-US" sz="2400"/>
              <a:t>About 50% of total product costs are marketing costs</a:t>
            </a:r>
            <a:endParaRPr lang="en-US" sz="2400"/>
          </a:p>
          <a:p>
            <a:r>
              <a:rPr lang="en-US" sz="2800"/>
              <a:t>Career – about 25% to 33% of the work force hold marketing positions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What is marketing?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Marketing is about engaging customers and managing profitable customer relationships</a:t>
            </a:r>
            <a:endParaRPr lang="en-US" sz="2800" dirty="0"/>
          </a:p>
          <a:p>
            <a:pPr lvl="1"/>
            <a:r>
              <a:rPr lang="en-US" sz="2400" dirty="0"/>
              <a:t>Attracting new customers</a:t>
            </a:r>
            <a:endParaRPr lang="en-US" sz="2400" dirty="0"/>
          </a:p>
          <a:p>
            <a:pPr lvl="1"/>
            <a:r>
              <a:rPr lang="en-US" sz="2400" dirty="0"/>
              <a:t>Retaining and growing current customers</a:t>
            </a:r>
            <a:endParaRPr lang="en-US" sz="2400" dirty="0"/>
          </a:p>
          <a:p>
            <a:r>
              <a:rPr lang="en-US" sz="2800" dirty="0"/>
              <a:t>Marketing Defined:</a:t>
            </a:r>
            <a:endParaRPr lang="en-US" sz="2800" dirty="0"/>
          </a:p>
          <a:p>
            <a:pPr lvl="1"/>
            <a:r>
              <a:rPr lang="en-US" sz="2400" dirty="0"/>
              <a:t> “the process by which companies engage customers, build strong customer relationships, and create customer value in order to capture value from customers in return”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The Marketing Process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The heading above the chart reads: Create value for customers and build customer relationships.&#10;The stages of the flow chart from the left to the right are as follows:&#10;• Understand the marketplace and customer needs and wants&#10;• Design a customer value-driven marketing strategy&#10;• Construct an integrated marketing program that delivers superior value&#10;• Engage customers, build profitable relationships, and create customer delight&#10;• Capture value from customers in return: capture value from customers to create profits and customer equity&#10;Note: This important figure shows marketing in a nutshell. By creating value for customers, marketers capture value from customers in return. This five-step process forms the marketing framework for the rest of the chapter and the remainder of the text.&#10;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35" y="2362200"/>
            <a:ext cx="8812565" cy="24290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1: Understanding the Marketplace</a:t>
            </a: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14339" name="Picture 4" descr="kotler+f01-0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852613" y="1600200"/>
            <a:ext cx="5438775" cy="4525963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162800" cy="1143000"/>
          </a:xfrm>
        </p:spPr>
        <p:txBody>
          <a:bodyPr/>
          <a:lstStyle/>
          <a:p>
            <a:r>
              <a:rPr lang="en-US" sz="3000">
                <a:solidFill>
                  <a:srgbClr val="C00000"/>
                </a:solidFill>
              </a:rPr>
              <a:t>Step 1: Understanding the Marketplace</a:t>
            </a:r>
            <a:endParaRPr lang="en-US" sz="300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0"/>
            <a:ext cx="3989388" cy="3352800"/>
          </a:xfrm>
          <a:noFill/>
        </p:spPr>
        <p:txBody>
          <a:bodyPr/>
          <a:lstStyle/>
          <a:p>
            <a:pPr marL="381000" indent="-381000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400"/>
              <a:t>Needs, wants, and demands</a:t>
            </a:r>
            <a:endParaRPr lang="en-US" sz="2400"/>
          </a:p>
          <a:p>
            <a:pPr marL="381000" indent="-381000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400">
                <a:solidFill>
                  <a:schemeClr val="bg2"/>
                </a:solidFill>
              </a:rPr>
              <a:t>Marketing offers: including products, services and experiences</a:t>
            </a:r>
            <a:endParaRPr lang="en-US" sz="2400">
              <a:solidFill>
                <a:schemeClr val="bg2"/>
              </a:solidFill>
            </a:endParaRPr>
          </a:p>
          <a:p>
            <a:pPr marL="381000" indent="-381000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400">
                <a:solidFill>
                  <a:schemeClr val="bg2"/>
                </a:solidFill>
              </a:rPr>
              <a:t>Value and satisfaction </a:t>
            </a:r>
            <a:endParaRPr lang="en-US" sz="2400">
              <a:solidFill>
                <a:schemeClr val="bg2"/>
              </a:solidFill>
            </a:endParaRPr>
          </a:p>
          <a:p>
            <a:pPr marL="381000" indent="-381000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400">
                <a:solidFill>
                  <a:schemeClr val="bg2"/>
                </a:solidFill>
              </a:rPr>
              <a:t>Exchange, transactions and relationships</a:t>
            </a:r>
            <a:endParaRPr lang="en-US" sz="2400">
              <a:solidFill>
                <a:schemeClr val="bg2"/>
              </a:solidFill>
            </a:endParaRPr>
          </a:p>
          <a:p>
            <a:pPr marL="381000" indent="-381000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400">
                <a:solidFill>
                  <a:schemeClr val="bg2"/>
                </a:solidFill>
              </a:rPr>
              <a:t> Markets</a:t>
            </a:r>
            <a:endParaRPr lang="en-US" sz="2400">
              <a:solidFill>
                <a:schemeClr val="bg2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sz="2400">
              <a:solidFill>
                <a:schemeClr val="bg2"/>
              </a:solidFill>
            </a:endParaRPr>
          </a:p>
          <a:p>
            <a:pPr marL="381000" indent="-381000">
              <a:lnSpc>
                <a:spcPct val="90000"/>
              </a:lnSpc>
            </a:pPr>
            <a:endParaRPr lang="en-US" sz="2400" i="1">
              <a:solidFill>
                <a:schemeClr val="bg2"/>
              </a:solidFill>
            </a:endParaRPr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151313" cy="4876800"/>
          </a:xfrm>
        </p:spPr>
        <p:txBody>
          <a:bodyPr/>
          <a:lstStyle/>
          <a:p>
            <a:pPr marL="279400" indent="-279400">
              <a:lnSpc>
                <a:spcPct val="90000"/>
              </a:lnSpc>
            </a:pPr>
            <a:r>
              <a:rPr lang="en-US" sz="2000"/>
              <a:t>Needs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State of felt deprivation; include physical /social/individual needs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Not created by marketers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E.g. I am thirsty</a:t>
            </a:r>
            <a:endParaRPr lang="en-US" sz="1800"/>
          </a:p>
          <a:p>
            <a:pPr marL="279400" indent="-279400">
              <a:lnSpc>
                <a:spcPct val="90000"/>
              </a:lnSpc>
            </a:pPr>
            <a:r>
              <a:rPr lang="en-US" sz="2000"/>
              <a:t>Wants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The form of needs as shaped by culture and the individual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E.g. I am thirsty, so I want coke.</a:t>
            </a:r>
            <a:endParaRPr lang="en-US" sz="1800"/>
          </a:p>
          <a:p>
            <a:pPr marL="279400" indent="-279400">
              <a:lnSpc>
                <a:spcPct val="90000"/>
              </a:lnSpc>
            </a:pPr>
            <a:r>
              <a:rPr lang="en-US" sz="2000"/>
              <a:t>Demands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Wants which are backed by buying power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I have money to buy coke</a:t>
            </a:r>
            <a:endParaRPr lang="en-US" sz="1800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447800"/>
            <a:ext cx="30670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Core Concepts</a:t>
            </a:r>
            <a:endParaRPr 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95800" y="1447800"/>
            <a:ext cx="76200" cy="44196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38200" y="2057400"/>
            <a:ext cx="3657600" cy="76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3998913" cy="4572000"/>
          </a:xfrm>
        </p:spPr>
        <p:txBody>
          <a:bodyPr/>
          <a:lstStyle/>
          <a:p>
            <a:pPr marL="279400" indent="-279400">
              <a:lnSpc>
                <a:spcPct val="90000"/>
              </a:lnSpc>
            </a:pPr>
            <a:r>
              <a:rPr lang="en-US"/>
              <a:t>Marketing offer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Combination of products, services, information or experiences that satisfy a need or want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Should focus on providing a solution </a:t>
            </a:r>
            <a:endParaRPr lang="en-US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295400" y="1447800"/>
            <a:ext cx="30670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Core Concepts</a:t>
            </a:r>
            <a:endParaRPr 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724400" y="1371600"/>
            <a:ext cx="76200" cy="44196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066800" y="2133600"/>
            <a:ext cx="3657600" cy="76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219200" y="2362200"/>
            <a:ext cx="34290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Needs, wants, and demands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accent2"/>
                </a:solidFill>
                <a:latin typeface="Garamond" panose="02020404030301010803" pitchFamily="18" charset="0"/>
              </a:rPr>
              <a:t>Marketing offers: including products, services and experiences</a:t>
            </a:r>
            <a:endParaRPr lang="en-US" sz="2400" b="1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Value and satisfaction 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Exchange, transactions and relationships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 Markets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1" i="1">
              <a:solidFill>
                <a:schemeClr val="bg2"/>
              </a:solidFill>
              <a:latin typeface="Garamond" panose="02020404030301010803" pitchFamily="18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990600" y="22860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rgbClr val="C00000"/>
                </a:solidFill>
              </a:rPr>
              <a:t>Step 1: Understanding the Marketplace</a:t>
            </a:r>
            <a:endParaRPr lang="en-US" sz="3000" b="1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524000"/>
            <a:ext cx="4267200" cy="4800600"/>
          </a:xfrm>
        </p:spPr>
        <p:txBody>
          <a:bodyPr/>
          <a:lstStyle/>
          <a:p>
            <a:pPr marL="279400" indent="-279400"/>
            <a:r>
              <a:rPr lang="en-US" sz="2400"/>
              <a:t>Value</a:t>
            </a:r>
            <a:endParaRPr lang="en-US" sz="2400"/>
          </a:p>
          <a:p>
            <a:pPr marL="635000" lvl="1" indent="-177800"/>
            <a:r>
              <a:rPr lang="en-US"/>
              <a:t>Customers form expectations regarding value</a:t>
            </a:r>
            <a:endParaRPr lang="en-US"/>
          </a:p>
          <a:p>
            <a:pPr marL="635000" lvl="1" indent="-177800"/>
            <a:r>
              <a:rPr lang="en-US"/>
              <a:t>Marketers must deliver value to consumers</a:t>
            </a:r>
            <a:endParaRPr lang="en-US"/>
          </a:p>
          <a:p>
            <a:pPr marL="279400" indent="-279400"/>
            <a:r>
              <a:rPr lang="en-US" sz="2400"/>
              <a:t>Satisfaction</a:t>
            </a:r>
            <a:endParaRPr lang="en-US" sz="2400"/>
          </a:p>
          <a:p>
            <a:pPr marL="635000" lvl="1" indent="-177800"/>
            <a:r>
              <a:rPr lang="en-US"/>
              <a:t>A satisfied customer will buy again and tell others about their good experience</a:t>
            </a:r>
            <a:endParaRPr lang="en-US" sz="200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219200" y="1371600"/>
            <a:ext cx="30670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Core Concepts</a:t>
            </a:r>
            <a:endParaRPr 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724400" y="1447800"/>
            <a:ext cx="76200" cy="44196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066800" y="2133600"/>
            <a:ext cx="3657600" cy="76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143000" y="2286000"/>
            <a:ext cx="34290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Needs, wants, and demands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Marketing offers: including products, services and experiences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accent2"/>
                </a:solidFill>
                <a:latin typeface="Garamond" panose="02020404030301010803" pitchFamily="18" charset="0"/>
              </a:rPr>
              <a:t>Value and satisfaction</a:t>
            </a: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 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Exchange, transactions and relationships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 Markets</a:t>
            </a:r>
            <a:endParaRPr lang="en-US" sz="2400" b="1" i="1">
              <a:solidFill>
                <a:schemeClr val="bg2"/>
              </a:solidFill>
              <a:latin typeface="Garamond" panose="02020404030301010803" pitchFamily="18" charset="0"/>
            </a:endParaRPr>
          </a:p>
        </p:txBody>
      </p:sp>
      <p:sp>
        <p:nvSpPr>
          <p:cNvPr id="17415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1143000"/>
          </a:xfrm>
          <a:noFill/>
        </p:spPr>
        <p:txBody>
          <a:bodyPr/>
          <a:lstStyle/>
          <a:p>
            <a:r>
              <a:rPr lang="en-US" sz="3000">
                <a:solidFill>
                  <a:srgbClr val="C00000"/>
                </a:solidFill>
              </a:rPr>
              <a:t>Step 1: Understanding the Marketplace</a:t>
            </a:r>
            <a:endParaRPr lang="en-US" sz="3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30688" y="1981200"/>
            <a:ext cx="4608512" cy="4876800"/>
          </a:xfrm>
        </p:spPr>
        <p:txBody>
          <a:bodyPr/>
          <a:lstStyle/>
          <a:p>
            <a:pPr marL="224155" indent="-224155">
              <a:lnSpc>
                <a:spcPct val="80000"/>
              </a:lnSpc>
            </a:pPr>
            <a:r>
              <a:rPr lang="en-US" sz="2400"/>
              <a:t>Exchange</a:t>
            </a:r>
            <a:endParaRPr lang="en-US" sz="2400"/>
          </a:p>
          <a:p>
            <a:pPr marL="522605" lvl="1" indent="-184150">
              <a:lnSpc>
                <a:spcPct val="80000"/>
              </a:lnSpc>
            </a:pPr>
            <a:endParaRPr lang="en-US"/>
          </a:p>
          <a:p>
            <a:pPr marL="522605" lvl="1" indent="-184150">
              <a:lnSpc>
                <a:spcPct val="80000"/>
              </a:lnSpc>
            </a:pPr>
            <a:r>
              <a:rPr lang="en-US"/>
              <a:t>The act of obtaining a desired object from someone by offering something in return</a:t>
            </a:r>
            <a:endParaRPr lang="en-US"/>
          </a:p>
          <a:p>
            <a:pPr marL="522605" lvl="1" indent="-184150">
              <a:lnSpc>
                <a:spcPct val="80000"/>
              </a:lnSpc>
            </a:pPr>
            <a:r>
              <a:rPr lang="en-US"/>
              <a:t>One exchange is not the goal, relationships with several exchanges are the goal </a:t>
            </a:r>
            <a:endParaRPr lang="en-US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66750" y="1828800"/>
            <a:ext cx="30670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Core Concepts</a:t>
            </a:r>
            <a:endParaRPr 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114800" y="1905000"/>
            <a:ext cx="76200" cy="44196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57200" y="2438400"/>
            <a:ext cx="3657600" cy="76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2590800"/>
            <a:ext cx="3429000" cy="365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Needs, wants, and demands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Marketing offers: including products, services and experiences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Value and satisfaction 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accent2"/>
                </a:solidFill>
                <a:latin typeface="Garamond" panose="02020404030301010803" pitchFamily="18" charset="0"/>
              </a:rPr>
              <a:t>Exchange, transactions and relationships</a:t>
            </a:r>
            <a:endParaRPr lang="en-US" sz="2400" b="1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 Markets</a:t>
            </a:r>
            <a:endParaRPr lang="en-US" sz="2400" b="1" i="1">
              <a:solidFill>
                <a:schemeClr val="bg2"/>
              </a:solidFill>
              <a:latin typeface="Garamond" panose="02020404030301010803" pitchFamily="18" charset="0"/>
            </a:endParaRPr>
          </a:p>
        </p:txBody>
      </p:sp>
      <p:sp>
        <p:nvSpPr>
          <p:cNvPr id="1946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162800" cy="1143000"/>
          </a:xfrm>
          <a:noFill/>
        </p:spPr>
        <p:txBody>
          <a:bodyPr/>
          <a:lstStyle/>
          <a:p>
            <a:r>
              <a:rPr lang="en-US" sz="3000">
                <a:solidFill>
                  <a:srgbClr val="C00000"/>
                </a:solidFill>
              </a:rPr>
              <a:t>Step 1: Understanding the Marketplace</a:t>
            </a:r>
            <a:endParaRPr lang="en-US" sz="3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1981200"/>
            <a:ext cx="4151312" cy="4191000"/>
          </a:xfrm>
        </p:spPr>
        <p:txBody>
          <a:bodyPr/>
          <a:lstStyle/>
          <a:p>
            <a:pPr marL="279400" indent="-279400"/>
            <a:r>
              <a:rPr lang="en-US" sz="2400"/>
              <a:t>Market</a:t>
            </a:r>
            <a:endParaRPr lang="en-US" sz="2400"/>
          </a:p>
          <a:p>
            <a:pPr lvl="1"/>
            <a:r>
              <a:rPr lang="en-US"/>
              <a:t>Set of actual and potential buyers of  a product</a:t>
            </a:r>
            <a:endParaRPr lang="en-US"/>
          </a:p>
          <a:p>
            <a:pPr lvl="1"/>
            <a:r>
              <a:rPr lang="en-US"/>
              <a:t>Marketers seek buyers that are profitable</a:t>
            </a:r>
            <a:endParaRPr 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581150" y="1828800"/>
            <a:ext cx="30670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Core Concepts</a:t>
            </a:r>
            <a:endParaRPr 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029200" y="1905000"/>
            <a:ext cx="76200" cy="44196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371600" y="2438400"/>
            <a:ext cx="3657600" cy="762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1447800" y="2590800"/>
            <a:ext cx="34290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Needs, wants, and demands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Marketing offers: including products, services and experiences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Value and satisfaction 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Exchange, transactions and relationships</a:t>
            </a:r>
            <a:endParaRPr lang="en-US" sz="2400" b="1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 b="1">
                <a:solidFill>
                  <a:schemeClr val="bg2"/>
                </a:solidFill>
                <a:latin typeface="Garamond" panose="02020404030301010803" pitchFamily="18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Garamond" panose="02020404030301010803" pitchFamily="18" charset="0"/>
              </a:rPr>
              <a:t>Markets</a:t>
            </a:r>
            <a:endParaRPr lang="en-US" sz="2400" b="1" i="1">
              <a:solidFill>
                <a:schemeClr val="bg2"/>
              </a:solidFill>
              <a:latin typeface="Garamond" panose="02020404030301010803" pitchFamily="18" charset="0"/>
            </a:endParaRPr>
          </a:p>
        </p:txBody>
      </p:sp>
      <p:sp>
        <p:nvSpPr>
          <p:cNvPr id="2048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  <a:noFill/>
        </p:spPr>
        <p:txBody>
          <a:bodyPr/>
          <a:lstStyle/>
          <a:p>
            <a:r>
              <a:rPr lang="en-US" sz="3000">
                <a:solidFill>
                  <a:srgbClr val="C00000"/>
                </a:solidFill>
              </a:rPr>
              <a:t>Step 1: Understanding the Marketplace</a:t>
            </a:r>
            <a:endParaRPr lang="en-US" sz="3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Step 2: Designing a Customer-Driven Marketing Strategy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Marketing management  is “the art and science of choosing target markets and building profitable relationships with them.”</a:t>
            </a: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</a:t>
            </a:r>
            <a:r>
              <a:rPr lang="en-US"/>
              <a:t> 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pPr>
              <a:spcBef>
                <a:spcPct val="5000"/>
              </a:spcBef>
            </a:pPr>
            <a:r>
              <a:rPr lang="en-US" dirty="0"/>
              <a:t>Overview of textbook &amp; course outline</a:t>
            </a:r>
            <a:endParaRPr lang="en-US" dirty="0"/>
          </a:p>
          <a:p>
            <a:pPr>
              <a:spcBef>
                <a:spcPct val="5000"/>
              </a:spcBef>
            </a:pPr>
            <a:r>
              <a:rPr lang="en-US" dirty="0"/>
              <a:t>Chapter 1: what is marketing?</a:t>
            </a:r>
            <a:endParaRPr lang="en-US" dirty="0"/>
          </a:p>
          <a:p>
            <a:pPr lvl="1">
              <a:spcBef>
                <a:spcPct val="5000"/>
              </a:spcBef>
            </a:pPr>
            <a:r>
              <a:rPr lang="en-US" dirty="0"/>
              <a:t>Definition of marketing</a:t>
            </a:r>
            <a:endParaRPr lang="en-US" dirty="0"/>
          </a:p>
          <a:p>
            <a:pPr lvl="1">
              <a:spcBef>
                <a:spcPct val="5000"/>
              </a:spcBef>
            </a:pPr>
            <a:r>
              <a:rPr lang="en-US" dirty="0"/>
              <a:t>5 steps of marketing process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Step 2: Designing a Customer-Driven Marketing Strategy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000">
                <a:solidFill>
                  <a:srgbClr val="C00000"/>
                </a:solidFill>
              </a:rPr>
              <a:t>a winning marketing strategy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customers will we serve?</a:t>
            </a:r>
            <a:endParaRPr lang="en-US"/>
          </a:p>
          <a:p>
            <a:pPr lvl="1"/>
            <a:r>
              <a:rPr lang="en-US" sz="2400"/>
              <a:t>Market segmentation and target marketing</a:t>
            </a:r>
            <a:endParaRPr lang="en-US" sz="2400"/>
          </a:p>
          <a:p>
            <a:pPr lvl="1"/>
            <a:r>
              <a:rPr lang="en-US" sz="2400"/>
              <a:t>Marketers select customers that can be served profitably</a:t>
            </a:r>
            <a:endParaRPr lang="en-US" sz="2400"/>
          </a:p>
          <a:p>
            <a:r>
              <a:rPr lang="en-US"/>
              <a:t>How can we serve these customers best?</a:t>
            </a:r>
            <a:endParaRPr lang="en-US"/>
          </a:p>
          <a:p>
            <a:pPr lvl="1"/>
            <a:r>
              <a:rPr lang="en-US" sz="2400"/>
              <a:t>By defining a value proposition that will differentiate and position the brand in the marketplace</a:t>
            </a:r>
            <a:endParaRPr lang="en-US" sz="2400"/>
          </a:p>
          <a:p>
            <a:pPr lvl="1"/>
            <a:r>
              <a:rPr lang="en-US" sz="2400"/>
              <a:t>Is set of benefits or values a company promises to deliver to consumers in order to satisfy their needs</a:t>
            </a:r>
            <a:endParaRPr lang="en-US" sz="2400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Step 2: Designing a Customer-Driven Marketing Strategy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2200">
                <a:solidFill>
                  <a:srgbClr val="C00000"/>
                </a:solidFill>
              </a:rPr>
              <a:t>Marketing Management Orientations</a:t>
            </a:r>
            <a:endParaRPr lang="en-US" sz="2200">
              <a:solidFill>
                <a:srgbClr val="C00000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Production Concept</a:t>
            </a:r>
            <a:endParaRPr lang="en-US" sz="2400"/>
          </a:p>
          <a:p>
            <a:pPr lvl="1"/>
            <a:r>
              <a:rPr lang="en-US" sz="2000"/>
              <a:t>Consumers will favor available/affordable products</a:t>
            </a:r>
            <a:endParaRPr lang="en-US" sz="2000"/>
          </a:p>
          <a:p>
            <a:pPr lvl="1"/>
            <a:r>
              <a:rPr lang="en-US" sz="2000"/>
              <a:t>Focus on improving production/distribution efficiency</a:t>
            </a:r>
            <a:endParaRPr lang="en-US" sz="2000"/>
          </a:p>
          <a:p>
            <a:pPr lvl="1"/>
            <a:r>
              <a:rPr lang="en-US" sz="2000"/>
              <a:t>Still useful when demand exceeds supply</a:t>
            </a:r>
            <a:endParaRPr lang="en-US" sz="2000"/>
          </a:p>
          <a:p>
            <a:r>
              <a:rPr lang="en-US" sz="2400"/>
              <a:t>Product Concept</a:t>
            </a:r>
            <a:endParaRPr lang="en-CA" sz="2400"/>
          </a:p>
          <a:p>
            <a:pPr lvl="1"/>
            <a:r>
              <a:rPr lang="en-US" sz="2000"/>
              <a:t>Consumers favor products with the best:</a:t>
            </a:r>
            <a:endParaRPr lang="en-US" sz="2000"/>
          </a:p>
          <a:p>
            <a:pPr lvl="2"/>
            <a:r>
              <a:rPr lang="en-US" sz="1800"/>
              <a:t>Quality</a:t>
            </a:r>
            <a:endParaRPr lang="en-US" sz="1800"/>
          </a:p>
          <a:p>
            <a:pPr lvl="2"/>
            <a:r>
              <a:rPr lang="en-US" sz="1800"/>
              <a:t>Performance</a:t>
            </a:r>
            <a:endParaRPr lang="en-US" sz="1800"/>
          </a:p>
          <a:p>
            <a:pPr lvl="2"/>
            <a:r>
              <a:rPr lang="en-US" sz="1800"/>
              <a:t>Features</a:t>
            </a:r>
            <a:endParaRPr lang="en-US" sz="1800"/>
          </a:p>
          <a:p>
            <a:pPr lvl="1"/>
            <a:r>
              <a:rPr lang="en-US" sz="2000"/>
              <a:t>Focus on continuous product improvements</a:t>
            </a:r>
            <a:endParaRPr 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914400"/>
          </a:xfrm>
        </p:spPr>
        <p:txBody>
          <a:bodyPr/>
          <a:lstStyle/>
          <a:p>
            <a:r>
              <a:rPr lang="en-US" sz="2200">
                <a:solidFill>
                  <a:srgbClr val="C00000"/>
                </a:solidFill>
              </a:rPr>
              <a:t>Step 2: Designing a Customer-Driven Marketing Strategy</a:t>
            </a:r>
            <a:br>
              <a:rPr lang="en-US" sz="4800">
                <a:solidFill>
                  <a:srgbClr val="C00000"/>
                </a:solidFill>
              </a:rPr>
            </a:br>
            <a:r>
              <a:rPr lang="en-US" sz="2000">
                <a:solidFill>
                  <a:srgbClr val="C00000"/>
                </a:solidFill>
              </a:rPr>
              <a:t>Marketing Management Orientations</a:t>
            </a:r>
            <a:endParaRPr lang="en-CA" sz="200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2819400"/>
          </a:xfrm>
        </p:spPr>
        <p:txBody>
          <a:bodyPr/>
          <a:lstStyle/>
          <a:p>
            <a:r>
              <a:rPr lang="en-US" sz="2400"/>
              <a:t>Selling concept:</a:t>
            </a:r>
            <a:endParaRPr lang="en-US" sz="2400"/>
          </a:p>
          <a:p>
            <a:pPr lvl="1"/>
            <a:r>
              <a:rPr lang="en-US"/>
              <a:t>Products need large-scale selling/promotion effort</a:t>
            </a:r>
            <a:endParaRPr lang="en-US"/>
          </a:p>
          <a:p>
            <a:pPr lvl="1"/>
            <a:r>
              <a:rPr lang="en-US"/>
              <a:t>Focus on the hard sell</a:t>
            </a:r>
            <a:endParaRPr lang="en-US"/>
          </a:p>
          <a:p>
            <a:pPr lvl="1"/>
            <a:r>
              <a:rPr lang="en-US"/>
              <a:t>Unsought goods, or when company has overcapacity</a:t>
            </a:r>
            <a:endParaRPr lang="en-CA"/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z="2200">
                <a:solidFill>
                  <a:srgbClr val="C00000"/>
                </a:solidFill>
              </a:rPr>
              <a:t>Step 2: Designing a Customer-Driven Marketing Strategy</a:t>
            </a:r>
            <a:br>
              <a:rPr lang="en-US" sz="4800">
                <a:solidFill>
                  <a:srgbClr val="C00000"/>
                </a:solidFill>
              </a:rPr>
            </a:br>
            <a:r>
              <a:rPr lang="en-US" sz="2000">
                <a:solidFill>
                  <a:srgbClr val="C00000"/>
                </a:solidFill>
              </a:rPr>
              <a:t>Marketing Management Orientations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sz="2400"/>
              <a:t>The marketing concept:</a:t>
            </a:r>
            <a:endParaRPr lang="en-US" sz="2400"/>
          </a:p>
          <a:p>
            <a:pPr lvl="1"/>
            <a:r>
              <a:rPr lang="en-US" sz="2400"/>
              <a:t>Achieve organizational objectives by</a:t>
            </a:r>
            <a:endParaRPr lang="en-US" sz="2400"/>
          </a:p>
          <a:p>
            <a:pPr lvl="2"/>
            <a:r>
              <a:rPr lang="en-US" sz="2200"/>
              <a:t>Determining needs and wants of target consumers</a:t>
            </a:r>
            <a:endParaRPr lang="en-US" sz="2200"/>
          </a:p>
          <a:p>
            <a:pPr lvl="2"/>
            <a:r>
              <a:rPr lang="en-US" sz="2200"/>
              <a:t>Delivering satisfaction</a:t>
            </a:r>
            <a:endParaRPr lang="en-US" sz="2200"/>
          </a:p>
          <a:p>
            <a:pPr lvl="2"/>
            <a:r>
              <a:rPr lang="en-US" sz="2200"/>
              <a:t>Better than competitors</a:t>
            </a:r>
            <a:endParaRPr lang="en-CA" sz="2200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5604" name="Picture 7" descr="kotler+f01-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3000" y="2286000"/>
            <a:ext cx="3733800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>
                <a:solidFill>
                  <a:srgbClr val="C00000"/>
                </a:solidFill>
              </a:rPr>
              <a:t>Step 2: Designing a Customer-Driven Marketing Strategy</a:t>
            </a:r>
            <a:r>
              <a:rPr lang="en-US" sz="36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Marketing Management Orientations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724400"/>
          </a:xfrm>
        </p:spPr>
        <p:txBody>
          <a:bodyPr/>
          <a:lstStyle/>
          <a:p>
            <a:r>
              <a:rPr lang="en-US" sz="2800"/>
              <a:t>The Societal Marketing Concept</a:t>
            </a:r>
            <a:endParaRPr lang="en-US" sz="2800"/>
          </a:p>
          <a:p>
            <a:pPr lvl="1"/>
            <a:r>
              <a:rPr lang="en-US" sz="2400"/>
              <a:t>Consumer’s wants</a:t>
            </a:r>
            <a:endParaRPr lang="en-US" sz="2400"/>
          </a:p>
          <a:p>
            <a:pPr lvl="1"/>
            <a:r>
              <a:rPr lang="en-US" sz="2400"/>
              <a:t>Company’s requirement</a:t>
            </a:r>
            <a:endParaRPr lang="en-US" sz="2400"/>
          </a:p>
          <a:p>
            <a:pPr lvl="1"/>
            <a:r>
              <a:rPr lang="en-US" sz="2400"/>
              <a:t>Consumer’s long-run interest</a:t>
            </a:r>
            <a:endParaRPr lang="en-US" sz="2400"/>
          </a:p>
          <a:p>
            <a:pPr lvl="1"/>
            <a:r>
              <a:rPr lang="en-US" sz="2400"/>
              <a:t>Society’s long-run interest</a:t>
            </a:r>
            <a:endParaRPr lang="en-US" sz="2400"/>
          </a:p>
        </p:txBody>
      </p:sp>
      <p:pic>
        <p:nvPicPr>
          <p:cNvPr id="26628" name="Picture 4" descr="kotler+f01-0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10200" y="2438400"/>
            <a:ext cx="3429000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Step 3: Preparing a Marketing Plan and Program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Build customer relationships by transforming the marketing strategy into action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Includes the marketing mix and the 4Ps of marketing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Product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Price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Place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Promotion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4: Building Customer Relationships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895600" y="1447800"/>
            <a:ext cx="5486400" cy="4525963"/>
          </a:xfrm>
        </p:spPr>
        <p:txBody>
          <a:bodyPr/>
          <a:lstStyle/>
          <a:p>
            <a:r>
              <a:rPr lang="en-US" sz="2800" dirty="0"/>
              <a:t>CRM – Customer relationship  management . . .</a:t>
            </a:r>
            <a:br>
              <a:rPr lang="en-US" sz="2800" dirty="0"/>
            </a:br>
            <a:r>
              <a:rPr lang="en-US" sz="2800" dirty="0"/>
              <a:t>“is the overall process of building and maintaining profitable customer relationships by delivering superior customer value and satisfaction.  It deals with all aspects of acquiring, keeping and growing customers.”</a:t>
            </a:r>
            <a:endParaRPr lang="en-US" sz="2800" dirty="0"/>
          </a:p>
        </p:txBody>
      </p:sp>
      <p:pic>
        <p:nvPicPr>
          <p:cNvPr id="4" name="Picture 10" descr="shutterstock_2923882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1" y="2057400"/>
            <a:ext cx="2438399" cy="244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4: Building Customer Relationships</a:t>
            </a:r>
            <a:br>
              <a:rPr lang="en-US" sz="27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Relationship Building Blocks: Value and satisfaction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Customer Perceived Value</a:t>
            </a:r>
            <a:endParaRPr lang="en-US"/>
          </a:p>
          <a:p>
            <a:pPr lvl="1"/>
            <a:r>
              <a:rPr lang="en-US"/>
              <a:t>The customers’ evaluation of the difference between benefits and costs.</a:t>
            </a:r>
            <a:endParaRPr lang="en-US"/>
          </a:p>
          <a:p>
            <a:pPr lvl="1"/>
            <a:r>
              <a:rPr lang="en-US"/>
              <a:t>Customers often do not judge values and costs accurately or objectively.</a:t>
            </a:r>
            <a:endParaRPr lang="en-US"/>
          </a:p>
          <a:p>
            <a:r>
              <a:rPr lang="en-US"/>
              <a:t>Customer Satisfaction</a:t>
            </a:r>
            <a:endParaRPr lang="en-US"/>
          </a:p>
          <a:p>
            <a:pPr lvl="1"/>
            <a:r>
              <a:rPr lang="en-US"/>
              <a:t>Product’s perceived performance relative to customers’ expectations.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4: Building Customer Relationships</a:t>
            </a:r>
            <a:br>
              <a:rPr lang="en-US" sz="28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Customer Relationship Levels and Tools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Basic relationships 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low margin customers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Full partnerships 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key customers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Frequency marketing programs 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Reward customers who buy frequently or in large amounts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Club marketing programs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Offer members special discounts and create member communities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4: Building Customer Relationships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Partnership Relationship Management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Working closely with partners in other company departments and outside the company to jointly bring greater value to customers</a:t>
            </a:r>
            <a:endParaRPr lang="en-US"/>
          </a:p>
          <a:p>
            <a:r>
              <a:rPr lang="en-US"/>
              <a:t>Partners Inside the Company</a:t>
            </a:r>
            <a:endParaRPr lang="en-US"/>
          </a:p>
          <a:p>
            <a:r>
              <a:rPr lang="en-US"/>
              <a:t>Partners Outside the Firm</a:t>
            </a:r>
            <a:endParaRPr lang="en-US"/>
          </a:p>
          <a:p>
            <a:pPr lvl="1"/>
            <a:r>
              <a:rPr lang="en-US"/>
              <a:t>Strategic partners</a:t>
            </a:r>
            <a:endParaRPr lang="en-US"/>
          </a:p>
          <a:p>
            <a:pPr lvl="1"/>
            <a:r>
              <a:rPr lang="en-US"/>
              <a:t>Supply chain management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1038"/>
            <a:ext cx="8229600" cy="7366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Introduction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Tieshan</a:t>
            </a:r>
            <a:r>
              <a:rPr lang="en-US" dirty="0"/>
              <a:t> Li</a:t>
            </a:r>
            <a:endParaRPr lang="en-US" dirty="0"/>
          </a:p>
          <a:p>
            <a:r>
              <a:rPr lang="en-US" dirty="0"/>
              <a:t>Phone: 514-848-2424 ext 2953</a:t>
            </a:r>
            <a:endParaRPr lang="en-US" dirty="0"/>
          </a:p>
          <a:p>
            <a:r>
              <a:rPr lang="en-US" dirty="0"/>
              <a:t>Office: MB13-315</a:t>
            </a:r>
            <a:endParaRPr lang="en-US" dirty="0"/>
          </a:p>
          <a:p>
            <a:r>
              <a:rPr lang="en-US" dirty="0"/>
              <a:t>Office hour: 14:30 to 15:30 on Thursday or by appointment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1"/>
              </a:rPr>
              <a:t>tieshan.li@concordia.ca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5: Capturing Value from Customers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Creating Customer Loyalty and Retention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Customer delight leads to emotional relationships and loyalty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Customer lifetime value shows true worth of a customer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Growing Share of Customer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portion of the customer’s purchasing that a company gets in its product categories.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Achieved through offering greater variety, cross-sell and up-sell strategies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5: Capturing Value from Customers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customer equity 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Building Customer Equity</a:t>
            </a:r>
            <a:endParaRPr lang="en-US"/>
          </a:p>
          <a:p>
            <a:pPr lvl="1"/>
            <a:r>
              <a:rPr lang="en-US"/>
              <a:t>The combined customer lifetime values of all current and potential customers</a:t>
            </a:r>
            <a:endParaRPr lang="en-US"/>
          </a:p>
          <a:p>
            <a:pPr lvl="1"/>
            <a:r>
              <a:rPr lang="en-US"/>
              <a:t>Measures a firm’s performance, but in a manner that looks to the future</a:t>
            </a:r>
            <a:endParaRPr lang="en-US"/>
          </a:p>
          <a:p>
            <a:pPr lvl="1"/>
            <a:r>
              <a:rPr lang="en-US"/>
              <a:t>Choosing the “best” customers is key</a:t>
            </a:r>
            <a:endParaRPr lang="en-US"/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Step 5: Capturing Value from Customers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customer equity 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Customer equity vs. Market share</a:t>
            </a:r>
            <a:endParaRPr lang="en-US" sz="26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Market share: Measurement of past/current performance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Customer equity: Measurement of future performance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Cadillac vs. BMW in 70s and 80s</a:t>
            </a:r>
            <a:endParaRPr lang="en-US" dirty="0"/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Cadillac:</a:t>
            </a:r>
            <a:endParaRPr lang="en-US" sz="2200" dirty="0"/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Higher market share &amp; “North American Luxury” </a:t>
            </a:r>
            <a:endParaRPr lang="en-US" sz="1800" dirty="0"/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Brand image was old &amp; traditional 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Couldn’t attract young buyers 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Customer equity was falling as time goes on</a:t>
            </a:r>
            <a:endParaRPr lang="en-US" sz="1800" dirty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BMW:</a:t>
            </a:r>
            <a:endParaRPr lang="en-US" sz="2200" dirty="0"/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Lower market share, but “youthful &amp; vigorous” image</a:t>
            </a:r>
            <a:endParaRPr lang="en-US" sz="1800" dirty="0"/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Could attract younger buyers 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>
                <a:sym typeface="Wingdings" panose="05000000000000000000" pitchFamily="2" charset="2"/>
              </a:rPr>
              <a:t> Higher customer equity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What is marketing?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The process of building profitable customer relationships by creating value for customers and capturing value in return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Expanded model of marketing process</a:t>
            </a: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36867" name="Picture 4" descr="fig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675" y="1143000"/>
            <a:ext cx="77311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Chapters 2 &amp;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Course Description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Get to know the definition and domain of Marketing</a:t>
            </a:r>
            <a:endParaRPr lang="en-US">
              <a:cs typeface="Times New Roman" panose="02020603050405020304" pitchFamily="18" charset="0"/>
            </a:endParaRPr>
          </a:p>
          <a:p>
            <a:r>
              <a:rPr lang="en-US">
                <a:cs typeface="Times New Roman" panose="02020603050405020304" pitchFamily="18" charset="0"/>
              </a:rPr>
              <a:t>Analyze marketing questions</a:t>
            </a:r>
            <a:endParaRPr lang="en-US">
              <a:cs typeface="Times New Roman" panose="02020603050405020304" pitchFamily="18" charset="0"/>
            </a:endParaRPr>
          </a:p>
          <a:p>
            <a:r>
              <a:rPr lang="en-US">
                <a:cs typeface="Times New Roman" panose="02020603050405020304" pitchFamily="18" charset="0"/>
              </a:rPr>
              <a:t>Develop Marketing Plan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A Framework for Marketing Management</a:t>
            </a:r>
            <a:endParaRPr lang="en-US" sz="3200">
              <a:solidFill>
                <a:srgbClr val="C00000"/>
              </a:solidFill>
            </a:endParaRPr>
          </a:p>
        </p:txBody>
      </p:sp>
      <p:grpSp>
        <p:nvGrpSpPr>
          <p:cNvPr id="6147" name="Group 27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88" y="1104"/>
            <a:chExt cx="5280" cy="2757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Textbook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7171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i="1" dirty="0"/>
              <a:t>Marketing An Introduction </a:t>
            </a:r>
            <a:endParaRPr lang="en-US" sz="2600" i="1" dirty="0"/>
          </a:p>
          <a:p>
            <a:pPr>
              <a:buFontTx/>
              <a:buNone/>
            </a:pPr>
            <a:r>
              <a:rPr lang="en-US" sz="2400" dirty="0"/>
              <a:t>7</a:t>
            </a:r>
            <a:r>
              <a:rPr lang="en-US" sz="2400" baseline="30000" dirty="0"/>
              <a:t>th</a:t>
            </a:r>
            <a:r>
              <a:rPr lang="en-US" sz="2400" dirty="0"/>
              <a:t> Canadian Edition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By Armstrong, Kotler, </a:t>
            </a:r>
            <a:r>
              <a:rPr lang="en-US" sz="2400" dirty="0" err="1"/>
              <a:t>Trifts</a:t>
            </a:r>
            <a:r>
              <a:rPr lang="en-US" sz="2400" dirty="0"/>
              <a:t>, and </a:t>
            </a:r>
            <a:r>
              <a:rPr lang="en-US" sz="2400" dirty="0" err="1"/>
              <a:t>Buchwitz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Pedagogy</a:t>
            </a:r>
            <a:r>
              <a:rPr lang="en-US"/>
              <a:t> </a:t>
            </a:r>
            <a:endParaRPr lang="en-US"/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lectures </a:t>
            </a:r>
            <a:endParaRPr lang="en-US"/>
          </a:p>
          <a:p>
            <a:r>
              <a:rPr lang="en-US"/>
              <a:t>class discussion</a:t>
            </a:r>
            <a:endParaRPr lang="en-US"/>
          </a:p>
          <a:p>
            <a:r>
              <a:rPr lang="en-US"/>
              <a:t>video presentations </a:t>
            </a:r>
            <a:endParaRPr lang="en-US"/>
          </a:p>
          <a:p>
            <a:r>
              <a:rPr lang="en-US"/>
              <a:t>group-work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Grading</a:t>
            </a:r>
            <a:r>
              <a:rPr lang="en-US"/>
              <a:t> </a:t>
            </a: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Marketing Research Practicum        4%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Quiz 1 (Class 4)                                8%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Quiz 2 (Class 11)                              8%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Mid-term (Class 7)                           25% 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Team Project (Class 13)                  25%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Final Exam                                       </a:t>
            </a:r>
            <a:r>
              <a:rPr lang="en-US" sz="2800" u="sng" dirty="0"/>
              <a:t>30%</a:t>
            </a:r>
            <a:endParaRPr lang="en-US" sz="2800" u="sng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Total                                                </a:t>
            </a:r>
            <a:r>
              <a:rPr lang="en-US" sz="2800" u="sng" dirty="0"/>
              <a:t>100%</a:t>
            </a:r>
            <a:endParaRPr lang="en-US" sz="28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Team Project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Forming group (</a:t>
            </a:r>
            <a:r>
              <a:rPr lang="en-US" sz="3000" dirty="0"/>
              <a:t>6 members each group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Start as early as possible</a:t>
            </a:r>
            <a:endParaRPr lang="en-US" dirty="0"/>
          </a:p>
          <a:p>
            <a:r>
              <a:rPr lang="en-US" dirty="0"/>
              <a:t>Peer evaluation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8357</Words>
  <Application>WPS Presentation</Application>
  <PresentationFormat>On-screen Show (4:3)</PresentationFormat>
  <Paragraphs>323</Paragraphs>
  <Slides>35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Microsoft YaHei</vt:lpstr>
      <vt:lpstr>Arial Unicode MS</vt:lpstr>
      <vt:lpstr>Garamond</vt:lpstr>
      <vt:lpstr>Default Design</vt:lpstr>
      <vt:lpstr>COMM223 Marketing Management</vt:lpstr>
      <vt:lpstr>Agenda </vt:lpstr>
      <vt:lpstr>Introduction</vt:lpstr>
      <vt:lpstr>Course Description</vt:lpstr>
      <vt:lpstr>A Framework for Marketing Management</vt:lpstr>
      <vt:lpstr>Textbook</vt:lpstr>
      <vt:lpstr>Pedagogy </vt:lpstr>
      <vt:lpstr>Grading </vt:lpstr>
      <vt:lpstr>Team Project</vt:lpstr>
      <vt:lpstr>Why Study Marketing?</vt:lpstr>
      <vt:lpstr>What is marketing?</vt:lpstr>
      <vt:lpstr>The Marketing Process</vt:lpstr>
      <vt:lpstr>Step 1: Understanding the Marketplace</vt:lpstr>
      <vt:lpstr>Step 1: Understanding the Marketplace</vt:lpstr>
      <vt:lpstr>PowerPoint 演示文稿</vt:lpstr>
      <vt:lpstr>Step 1: Understanding the Marketplace</vt:lpstr>
      <vt:lpstr>Step 1: Understanding the Marketplace</vt:lpstr>
      <vt:lpstr>Step 1: Understanding the Marketplace</vt:lpstr>
      <vt:lpstr>Step 2: Designing a Customer-Driven Marketing Strategy</vt:lpstr>
      <vt:lpstr>Step 2: Designing a Customer-Driven Marketing Strategy a winning marketing strategy</vt:lpstr>
      <vt:lpstr>Step 2: Designing a Customer-Driven Marketing Strategy Marketing Management Orientations</vt:lpstr>
      <vt:lpstr>Step 2: Designing a Customer-Driven Marketing Strategy Marketing Management Orientations</vt:lpstr>
      <vt:lpstr>Step 2: Designing a Customer-Driven Marketing Strategy Marketing Management Orientations</vt:lpstr>
      <vt:lpstr>Step 2: Designing a Customer-Driven Marketing Strategy Marketing Management Orientations</vt:lpstr>
      <vt:lpstr>Step 3: Preparing a Marketing Plan and Program</vt:lpstr>
      <vt:lpstr>Step 4: Building Customer Relationships</vt:lpstr>
      <vt:lpstr>Step 4: Building Customer Relationships Relationship Building Blocks: Value and satisfaction</vt:lpstr>
      <vt:lpstr>Step 4: Building Customer Relationships Customer Relationship Levels and Tools</vt:lpstr>
      <vt:lpstr>Step 4: Building Customer Relationships Partnership Relationship Management</vt:lpstr>
      <vt:lpstr>Step 5: Capturing Value from Customers</vt:lpstr>
      <vt:lpstr>Step 5: Capturing Value from Customers customer equity </vt:lpstr>
      <vt:lpstr>Step 5: Capturing Value from Customers customer equity </vt:lpstr>
      <vt:lpstr>What is marketing?</vt:lpstr>
      <vt:lpstr>Expanded model of marketing process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TLiLaptop</dc:creator>
  <cp:lastModifiedBy>shanshan</cp:lastModifiedBy>
  <cp:revision>174</cp:revision>
  <dcterms:created xsi:type="dcterms:W3CDTF">2013-08-31T16:07:00Z</dcterms:created>
  <dcterms:modified xsi:type="dcterms:W3CDTF">2022-04-01T22:12:42Z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E37CE23A2CF7458A98A5731F40CFEC80</vt:lpwstr>
  </property>
  <property fmtid="{D5CDD505-2E9C-101B-9397-08002B2CF9AE}" pid="3" name="KSOProductBuildVer">
    <vt:lpwstr>1033-11.2.0.11042</vt:lpwstr>
  </property>
</Properties>
</file>