
<file path=[Content_Types].xml><?xml version="1.0" encoding="utf-8"?>
<Types xmlns="http://schemas.openxmlformats.org/package/2006/content-types">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2"/>
  </p:handoutMasterIdLst>
  <p:sldIdLst>
    <p:sldId id="257" r:id="rId3"/>
    <p:sldId id="258" r:id="rId5"/>
    <p:sldId id="506" r:id="rId6"/>
    <p:sldId id="465" r:id="rId7"/>
    <p:sldId id="467" r:id="rId8"/>
    <p:sldId id="468" r:id="rId9"/>
    <p:sldId id="387" r:id="rId10"/>
    <p:sldId id="449" r:id="rId11"/>
    <p:sldId id="470" r:id="rId12"/>
    <p:sldId id="472" r:id="rId13"/>
    <p:sldId id="503" r:id="rId14"/>
    <p:sldId id="490" r:id="rId15"/>
    <p:sldId id="656" r:id="rId16"/>
    <p:sldId id="471" r:id="rId17"/>
    <p:sldId id="491" r:id="rId18"/>
    <p:sldId id="510" r:id="rId19"/>
    <p:sldId id="511" r:id="rId20"/>
    <p:sldId id="512" r:id="rId21"/>
    <p:sldId id="474" r:id="rId22"/>
    <p:sldId id="518" r:id="rId23"/>
    <p:sldId id="523" r:id="rId24"/>
    <p:sldId id="524" r:id="rId25"/>
    <p:sldId id="526" r:id="rId26"/>
    <p:sldId id="527" r:id="rId27"/>
    <p:sldId id="657" r:id="rId28"/>
    <p:sldId id="473" r:id="rId29"/>
    <p:sldId id="535" r:id="rId30"/>
    <p:sldId id="658"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66841" autoAdjust="0"/>
  </p:normalViewPr>
  <p:slideViewPr>
    <p:cSldViewPr>
      <p:cViewPr varScale="1">
        <p:scale>
          <a:sx n="75" d="100"/>
          <a:sy n="75" d="100"/>
        </p:scale>
        <p:origin x="2680"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0C1ABA34-E6F4-49D3-BEB8-230234D19ACA}"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pPr>
              <a:defRPr/>
            </a:pPr>
            <a:fld id="{1588170C-33C3-4195-8652-AE32860594D0}"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47B9B07A-23F9-4FE2-8145-7238FE947A43}"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EB100293-E021-4412-89A4-0ABFB1A23EBB}" type="slidenum">
              <a:rPr lang="en-US" smtClean="0"/>
            </a:fld>
            <a:endParaRPr lang="en-US"/>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p:sp>
      <p:sp>
        <p:nvSpPr>
          <p:cNvPr id="81923"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73D6722-9B4D-4E29-B226-C325925A8118}"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p:sp>
      <p:sp>
        <p:nvSpPr>
          <p:cNvPr id="88067"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p:sp>
      <p:sp>
        <p:nvSpPr>
          <p:cNvPr id="93187"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p:sp>
      <p:sp>
        <p:nvSpPr>
          <p:cNvPr id="94211"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p:sp>
      <p:sp>
        <p:nvSpPr>
          <p:cNvPr id="100355"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p:sp>
      <p:sp>
        <p:nvSpPr>
          <p:cNvPr id="101379"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1200" b="0" i="0" u="none" strike="noStrike" kern="1200" cap="none" spc="0" normalizeH="0" baseline="0" noProof="0" dirty="0">
              <a:ln>
                <a:noFill/>
              </a:ln>
              <a:solidFill>
                <a:srgbClr val="008000"/>
              </a:solidFill>
              <a:effectLst/>
              <a:uLnTx/>
              <a:uFillTx/>
              <a:latin typeface="Arial" panose="020B0604020202020204" pitchFamily="34" charset="0"/>
              <a:ea typeface="MS PGothic" panose="020B0600070205080204" pitchFamily="34" charset="-128"/>
              <a:cs typeface="+mn-cs"/>
            </a:endParaRPr>
          </a:p>
        </p:txBody>
      </p:sp>
      <p:sp>
        <p:nvSpPr>
          <p:cNvPr id="4" name="Slide Number Placeholder 3"/>
          <p:cNvSpPr>
            <a:spLocks noGrp="1"/>
          </p:cNvSpPr>
          <p:nvPr>
            <p:ph type="sldNum" sz="quarter" idx="5"/>
          </p:nvPr>
        </p:nvSpPr>
        <p:spPr/>
        <p:txBody>
          <a:bodyPr/>
          <a:lstStyle/>
          <a:p>
            <a:fld id="{A73D6722-9B4D-4E29-B226-C325925A8118}"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p:sp>
      <p:sp>
        <p:nvSpPr>
          <p:cNvPr id="109571" name="Rectangle 3"/>
          <p:cNvSpPr>
            <a:spLocks noGrp="1" noChangeArrowheads="1"/>
          </p:cNvSpPr>
          <p:nvPr>
            <p:ph type="body" idx="1"/>
          </p:nvPr>
        </p:nvSpPr>
        <p:spPr>
          <a:noFill/>
        </p:spPr>
        <p:txBody>
          <a:bodyPr/>
          <a:lstStyle/>
          <a:p>
            <a:endParaRPr lang="en-CA"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1CCC713E-427F-4F91-94AF-3758F907D29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endParaRPr lang="en-C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p:sp>
      <p:sp>
        <p:nvSpPr>
          <p:cNvPr id="146435"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B4BE4049-4085-4A6F-A13E-FCFAF128727C}" type="slidenum">
              <a:rPr lang="en-US" smtClean="0"/>
            </a:fld>
            <a:endParaRPr lang="en-US"/>
          </a:p>
        </p:txBody>
      </p:sp>
      <p:sp>
        <p:nvSpPr>
          <p:cNvPr id="39939" name="Rectangle 2"/>
          <p:cNvSpPr>
            <a:spLocks noGrp="1" noRot="1" noChangeAspect="1" noChangeArrowheads="1" noTextEdit="1"/>
          </p:cNvSpPr>
          <p:nvPr>
            <p:ph type="sldImg"/>
          </p:nvPr>
        </p:nvSpPr>
        <p:spPr>
          <a:xfrm>
            <a:off x="1152525" y="692150"/>
            <a:ext cx="4552950" cy="3414713"/>
          </a:xfrm>
        </p:spPr>
      </p:sp>
      <p:sp>
        <p:nvSpPr>
          <p:cNvPr id="39940" name="Rectangle 3"/>
          <p:cNvSpPr>
            <a:spLocks noGrp="1" noChangeArrowheads="1"/>
          </p:cNvSpPr>
          <p:nvPr>
            <p:ph type="body" idx="1"/>
          </p:nvPr>
        </p:nvSpPr>
        <p:spPr>
          <a:xfrm>
            <a:off x="914400" y="4343400"/>
            <a:ext cx="5029200" cy="4113213"/>
          </a:xfrm>
          <a:noFill/>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73D6722-9B4D-4E29-B226-C325925A8118}"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p:sp>
      <p:sp>
        <p:nvSpPr>
          <p:cNvPr id="79875"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p:sp>
      <p:sp>
        <p:nvSpPr>
          <p:cNvPr id="80899" name="Rectangle 3"/>
          <p:cNvSpPr>
            <a:spLocks noGrp="1" noChangeArrowheads="1"/>
          </p:cNvSpPr>
          <p:nvPr>
            <p:ph type="body" idx="1"/>
          </p:nvPr>
        </p:nvSpPr>
        <p:spPr>
          <a:noFill/>
        </p:spPr>
        <p:txBody>
          <a:bodyPr/>
          <a:lstStyle/>
          <a:p>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6" name="Rectangle 6"/>
          <p:cNvSpPr>
            <a:spLocks noGrp="1" noChangeArrowheads="1"/>
          </p:cNvSpPr>
          <p:nvPr>
            <p:ph type="sldNum" sz="quarter" idx="12"/>
          </p:nvPr>
        </p:nvSpPr>
        <p:spPr/>
        <p:txBody>
          <a:bodyPr/>
          <a:lstStyle>
            <a:lvl1pPr>
              <a:defRPr/>
            </a:lvl1pPr>
          </a:lstStyle>
          <a:p>
            <a:pPr>
              <a:defRPr/>
            </a:pPr>
            <a:fld id="{FE1795D4-4D24-4C0B-A94D-388C0A237A3C}"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6" name="Rectangle 6"/>
          <p:cNvSpPr>
            <a:spLocks noGrp="1" noChangeArrowheads="1"/>
          </p:cNvSpPr>
          <p:nvPr>
            <p:ph type="sldNum" sz="quarter" idx="12"/>
          </p:nvPr>
        </p:nvSpPr>
        <p:spPr/>
        <p:txBody>
          <a:bodyPr/>
          <a:lstStyle>
            <a:lvl1pPr>
              <a:defRPr/>
            </a:lvl1pPr>
          </a:lstStyle>
          <a:p>
            <a:pPr>
              <a:defRPr/>
            </a:pPr>
            <a:fld id="{20CBB096-06AC-45ED-8450-0732340CA13C}"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6" name="Rectangle 6"/>
          <p:cNvSpPr>
            <a:spLocks noGrp="1" noChangeArrowheads="1"/>
          </p:cNvSpPr>
          <p:nvPr>
            <p:ph type="sldNum" sz="quarter" idx="12"/>
          </p:nvPr>
        </p:nvSpPr>
        <p:spPr/>
        <p:txBody>
          <a:bodyPr/>
          <a:lstStyle>
            <a:lvl1pPr>
              <a:defRPr/>
            </a:lvl1pPr>
          </a:lstStyle>
          <a:p>
            <a:pPr>
              <a:defRPr/>
            </a:pPr>
            <a:fld id="{3589D48C-4A43-4A13-B39F-D3964FAC6308}"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6" name="Rectangle 6"/>
          <p:cNvSpPr>
            <a:spLocks noGrp="1" noChangeArrowheads="1"/>
          </p:cNvSpPr>
          <p:nvPr>
            <p:ph type="sldNum" sz="quarter" idx="12"/>
          </p:nvPr>
        </p:nvSpPr>
        <p:spPr/>
        <p:txBody>
          <a:bodyPr/>
          <a:lstStyle>
            <a:lvl1pPr>
              <a:defRPr/>
            </a:lvl1pPr>
          </a:lstStyle>
          <a:p>
            <a:pPr>
              <a:defRPr/>
            </a:pPr>
            <a:fld id="{1371EEBA-C07C-406B-9731-B9E65E3CBF17}"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6" name="Rectangle 6"/>
          <p:cNvSpPr>
            <a:spLocks noGrp="1" noChangeArrowheads="1"/>
          </p:cNvSpPr>
          <p:nvPr>
            <p:ph type="sldNum" sz="quarter" idx="12"/>
          </p:nvPr>
        </p:nvSpPr>
        <p:spPr/>
        <p:txBody>
          <a:bodyPr/>
          <a:lstStyle>
            <a:lvl1pPr>
              <a:defRPr/>
            </a:lvl1pPr>
          </a:lstStyle>
          <a:p>
            <a:pPr>
              <a:defRPr/>
            </a:pPr>
            <a:fld id="{A50D6278-24F5-4942-BA16-157337D13FD3}"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7" name="Rectangle 6"/>
          <p:cNvSpPr>
            <a:spLocks noGrp="1" noChangeArrowheads="1"/>
          </p:cNvSpPr>
          <p:nvPr>
            <p:ph type="sldNum" sz="quarter" idx="12"/>
          </p:nvPr>
        </p:nvSpPr>
        <p:spPr/>
        <p:txBody>
          <a:bodyPr/>
          <a:lstStyle>
            <a:lvl1pPr>
              <a:defRPr/>
            </a:lvl1pPr>
          </a:lstStyle>
          <a:p>
            <a:pPr>
              <a:defRPr/>
            </a:pPr>
            <a:fld id="{5711462C-0C76-44B2-AA03-032B83255DE1}"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9" name="Rectangle 6"/>
          <p:cNvSpPr>
            <a:spLocks noGrp="1" noChangeArrowheads="1"/>
          </p:cNvSpPr>
          <p:nvPr>
            <p:ph type="sldNum" sz="quarter" idx="12"/>
          </p:nvPr>
        </p:nvSpPr>
        <p:spPr/>
        <p:txBody>
          <a:bodyPr/>
          <a:lstStyle>
            <a:lvl1pPr>
              <a:defRPr/>
            </a:lvl1pPr>
          </a:lstStyle>
          <a:p>
            <a:pPr>
              <a:defRPr/>
            </a:pPr>
            <a:fld id="{8B7E084A-199A-483A-B516-1C43DE205232}"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5" name="Rectangle 6"/>
          <p:cNvSpPr>
            <a:spLocks noGrp="1" noChangeArrowheads="1"/>
          </p:cNvSpPr>
          <p:nvPr>
            <p:ph type="sldNum" sz="quarter" idx="12"/>
          </p:nvPr>
        </p:nvSpPr>
        <p:spPr/>
        <p:txBody>
          <a:bodyPr/>
          <a:lstStyle>
            <a:lvl1pPr>
              <a:defRPr/>
            </a:lvl1pPr>
          </a:lstStyle>
          <a:p>
            <a:pPr>
              <a:defRPr/>
            </a:pPr>
            <a:fld id="{1893E137-CF61-4CA5-91C2-CEFD8AF099B1}"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4" name="Rectangle 6"/>
          <p:cNvSpPr>
            <a:spLocks noGrp="1" noChangeArrowheads="1"/>
          </p:cNvSpPr>
          <p:nvPr>
            <p:ph type="sldNum" sz="quarter" idx="12"/>
          </p:nvPr>
        </p:nvSpPr>
        <p:spPr/>
        <p:txBody>
          <a:bodyPr/>
          <a:lstStyle>
            <a:lvl1pPr>
              <a:defRPr/>
            </a:lvl1pPr>
          </a:lstStyle>
          <a:p>
            <a:pPr>
              <a:defRPr/>
            </a:pPr>
            <a:fld id="{9527BA66-7985-44BE-B535-06C4528A5623}"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7" name="Rectangle 6"/>
          <p:cNvSpPr>
            <a:spLocks noGrp="1" noChangeArrowheads="1"/>
          </p:cNvSpPr>
          <p:nvPr>
            <p:ph type="sldNum" sz="quarter" idx="12"/>
          </p:nvPr>
        </p:nvSpPr>
        <p:spPr/>
        <p:txBody>
          <a:bodyPr/>
          <a:lstStyle>
            <a:lvl1pPr>
              <a:defRPr/>
            </a:lvl1pPr>
          </a:lstStyle>
          <a:p>
            <a:pPr>
              <a:defRPr/>
            </a:pPr>
            <a:fld id="{8F730B2D-A36F-41A1-8495-3D95A403EAD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7" name="Rectangle 6"/>
          <p:cNvSpPr>
            <a:spLocks noGrp="1" noChangeArrowheads="1"/>
          </p:cNvSpPr>
          <p:nvPr>
            <p:ph type="sldNum" sz="quarter" idx="12"/>
          </p:nvPr>
        </p:nvSpPr>
        <p:spPr/>
        <p:txBody>
          <a:bodyPr/>
          <a:lstStyle>
            <a:lvl1pPr>
              <a:defRPr/>
            </a:lvl1pPr>
          </a:lstStyle>
          <a:p>
            <a:pPr>
              <a:defRPr/>
            </a:pPr>
            <a:fld id="{694AD30B-4477-4EBA-B398-27D7E4A76AB9}"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defRPr>
            </a:lvl1pPr>
          </a:lstStyle>
          <a:p>
            <a:pPr>
              <a:defRPr/>
            </a:pPr>
            <a:r>
              <a:rPr lang="en-US"/>
              <a:t>THE UNIVERSITY OF BRITISH COLUMBIA                  COMM465</a:t>
            </a: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defRPr>
            </a:lvl1pPr>
          </a:lstStyle>
          <a:p>
            <a:pPr>
              <a:defRPr/>
            </a:pPr>
            <a:fld id="{516E054A-7A4E-4C4C-AB8A-53DF62CECCDA}"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fr-CA" sz="3600" dirty="0"/>
              <a:t>COMM223 Marketing Management </a:t>
            </a:r>
            <a:r>
              <a:rPr lang="fr-CA" dirty="0"/>
              <a:t>	</a:t>
            </a:r>
            <a:endParaRPr lang="en-US" dirty="0"/>
          </a:p>
        </p:txBody>
      </p:sp>
      <p:sp>
        <p:nvSpPr>
          <p:cNvPr id="3075" name="Rectangle 5"/>
          <p:cNvSpPr>
            <a:spLocks noGrp="1" noChangeArrowheads="1"/>
          </p:cNvSpPr>
          <p:nvPr>
            <p:ph type="subTitle" idx="1"/>
          </p:nvPr>
        </p:nvSpPr>
        <p:spPr/>
        <p:txBody>
          <a:bodyPr/>
          <a:lstStyle/>
          <a:p>
            <a:pPr eaLnBrk="1" hangingPunct="1"/>
            <a:endParaRPr lang="fr-CA" dirty="0"/>
          </a:p>
          <a:p>
            <a:pPr eaLnBrk="1" hangingPunct="1"/>
            <a:r>
              <a:rPr lang="fr-CA" dirty="0"/>
              <a:t>Lecture 10 - IMC</a:t>
            </a:r>
            <a:endParaRPr lang="fr-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9" name="Rectangle 3"/>
          <p:cNvSpPr>
            <a:spLocks noGrp="1" noChangeArrowheads="1"/>
          </p:cNvSpPr>
          <p:nvPr>
            <p:ph type="body" idx="1"/>
          </p:nvPr>
        </p:nvSpPr>
        <p:spPr/>
        <p:txBody>
          <a:bodyPr/>
          <a:lstStyle/>
          <a:p>
            <a:r>
              <a:rPr lang="en-US"/>
              <a:t>Integrated Marketing Communications</a:t>
            </a:r>
            <a:endParaRPr lang="en-US"/>
          </a:p>
          <a:p>
            <a:pPr lvl="1"/>
            <a:r>
              <a:rPr lang="en-US"/>
              <a:t>The concept under which a company carefully integrates and coordinates its many communications channels to deliver a clear, consistent, and compelling message about the organization and its products.公司在此概念下仔细整合和协调其众多沟通渠道，以传达有关组织及其产品的清晰、一致和引人注目的信息。</a:t>
            </a:r>
            <a:endParaRPr lang="en-US"/>
          </a:p>
          <a:p>
            <a:pPr lvl="1"/>
            <a:endParaRPr lang="en-US"/>
          </a:p>
          <a:p>
            <a:pPr lvl="1"/>
            <a:endParaRPr lang="en-US"/>
          </a:p>
        </p:txBody>
      </p:sp>
      <p:sp>
        <p:nvSpPr>
          <p:cNvPr id="11267" name="Rectangle 4"/>
          <p:cNvSpPr>
            <a:spLocks noGrp="1" noChangeArrowheads="1"/>
          </p:cNvSpPr>
          <p:nvPr>
            <p:ph type="title"/>
          </p:nvPr>
        </p:nvSpPr>
        <p:spPr/>
        <p:txBody>
          <a:bodyPr/>
          <a:lstStyle/>
          <a:p>
            <a:r>
              <a:rPr lang="en-US" sz="3600">
                <a:solidFill>
                  <a:srgbClr val="C00000"/>
                </a:solidFill>
              </a:rPr>
              <a:t>Integrated Marketing Communications</a:t>
            </a:r>
            <a:endParaRPr lang="en-CA" sz="3600">
              <a:solidFill>
                <a:srgbClr val="C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Effect transition="in" filter="circle(in)">
                                      <p:cBhvr>
                                        <p:cTn id="7" dur="500"/>
                                        <p:tgtEl>
                                          <p:spTgt spid="260099">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60099">
                                            <p:txEl>
                                              <p:pRg st="1" end="1"/>
                                            </p:txEl>
                                          </p:spTgt>
                                        </p:tgtEl>
                                        <p:attrNameLst>
                                          <p:attrName>style.visibility</p:attrName>
                                        </p:attrNameLst>
                                      </p:cBhvr>
                                      <p:to>
                                        <p:strVal val="visible"/>
                                      </p:to>
                                    </p:set>
                                    <p:animEffect transition="in" filter="circle(in)">
                                      <p:cBhvr>
                                        <p:cTn id="10" dur="500"/>
                                        <p:tgtEl>
                                          <p:spTgt spid="260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0"/>
          <p:cNvSpPr>
            <a:spLocks noGrp="1" noChangeArrowheads="1"/>
          </p:cNvSpPr>
          <p:nvPr>
            <p:ph type="title"/>
          </p:nvPr>
        </p:nvSpPr>
        <p:spPr>
          <a:xfrm>
            <a:off x="457200" y="381000"/>
            <a:ext cx="8229600" cy="1143000"/>
          </a:xfrm>
        </p:spPr>
        <p:txBody>
          <a:bodyPr/>
          <a:lstStyle/>
          <a:p>
            <a:r>
              <a:rPr lang="en-CA" sz="3600">
                <a:solidFill>
                  <a:srgbClr val="C00000"/>
                </a:solidFill>
              </a:rPr>
              <a:t>Integrated Marketing Communications</a:t>
            </a:r>
            <a:endParaRPr lang="en-CA" sz="3600">
              <a:solidFill>
                <a:srgbClr val="C00000"/>
              </a:solidFill>
            </a:endParaRPr>
          </a:p>
        </p:txBody>
      </p:sp>
      <p:pic>
        <p:nvPicPr>
          <p:cNvPr id="4" name="Content Placeholder 3" descr="The diagram shows the following information:&#10;Carefully blended mix of promotion tools&#10;The center box has the text: Consistent, clear, and compelling company and brand messages. &#10;The boxes surrounding the center box forming a circle are labeled advertising, personal selling, public relations, direct and digital marketing, and sales promotion. These boxes are connected to each other by double-headed arrows. &#10;Today’s customers are bombarded by brand content from all directions. For example, think about all the ways you interact with companies such as Nike, Apple, or Coca-Cola. Integrated marketing communications means that companies must carefully coordinate all of these customer touch points to ensure clear brand messages."/>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04800" y="1295400"/>
            <a:ext cx="8534400" cy="538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3200" dirty="0">
                <a:solidFill>
                  <a:srgbClr val="C00000"/>
                </a:solidFill>
              </a:rPr>
              <a:t>Shaping the Overall Communication Mix</a:t>
            </a:r>
            <a:endParaRPr lang="en-US" sz="3200" dirty="0">
              <a:solidFill>
                <a:srgbClr val="C00000"/>
              </a:solidFill>
            </a:endParaRPr>
          </a:p>
        </p:txBody>
      </p:sp>
      <p:sp>
        <p:nvSpPr>
          <p:cNvPr id="271363" name="Rectangle 3"/>
          <p:cNvSpPr>
            <a:spLocks noGrp="1" noChangeArrowheads="1"/>
          </p:cNvSpPr>
          <p:nvPr>
            <p:ph type="body" idx="1"/>
          </p:nvPr>
        </p:nvSpPr>
        <p:spPr/>
        <p:txBody>
          <a:bodyPr/>
          <a:lstStyle/>
          <a:p>
            <a:r>
              <a:rPr lang="en-US" dirty="0"/>
              <a:t>Determined by the nature of each promotion tool and the selected </a:t>
            </a:r>
            <a:br>
              <a:rPr lang="en-US" dirty="0"/>
            </a:br>
            <a:r>
              <a:rPr lang="en-US" dirty="0"/>
              <a:t>promotion mix strategy</a:t>
            </a: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Effect transition="in" filter="diamond(in)">
                                      <p:cBhvr>
                                        <p:cTn id="7" dur="500"/>
                                        <p:tgtEl>
                                          <p:spTgt spid="2713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ea typeface="MS PGothic" panose="020B0600070205080204" pitchFamily="34" charset="-128"/>
              </a:rPr>
              <a:t>Nature of the Promotion Tools</a:t>
            </a:r>
            <a:endParaRPr lang="en-AU" dirty="0">
              <a:solidFill>
                <a:srgbClr val="C00000"/>
              </a:solidFill>
            </a:endParaRPr>
          </a:p>
        </p:txBody>
      </p:sp>
      <p:graphicFrame>
        <p:nvGraphicFramePr>
          <p:cNvPr id="4" name="Table 4"/>
          <p:cNvGraphicFramePr>
            <a:graphicFrameLocks noGrp="1"/>
          </p:cNvGraphicFramePr>
          <p:nvPr>
            <p:ph idx="1"/>
          </p:nvPr>
        </p:nvGraphicFramePr>
        <p:xfrm>
          <a:off x="304800" y="1219200"/>
          <a:ext cx="8686800" cy="5029200"/>
        </p:xfrm>
        <a:graphic>
          <a:graphicData uri="http://schemas.openxmlformats.org/drawingml/2006/table">
            <a:tbl>
              <a:tblPr firstRow="1" bandRow="1">
                <a:tableStyleId>{3B4B98B0-60AC-42C2-AFA5-B58CD77FA1E5}</a:tableStyleId>
              </a:tblPr>
              <a:tblGrid>
                <a:gridCol w="2332566"/>
                <a:gridCol w="6354234"/>
              </a:tblGrid>
              <a:tr h="438797">
                <a:tc>
                  <a:txBody>
                    <a:bodyPr/>
                    <a:lstStyle/>
                    <a:p>
                      <a:pPr algn="l"/>
                      <a:r>
                        <a:rPr lang="en-US" sz="2000" dirty="0">
                          <a:solidFill>
                            <a:schemeClr val="bg1"/>
                          </a:solidFill>
                        </a:rPr>
                        <a:t>Promotion</a:t>
                      </a:r>
                      <a:r>
                        <a:rPr lang="en-US" sz="2000" baseline="0" dirty="0">
                          <a:solidFill>
                            <a:schemeClr val="bg1"/>
                          </a:solidFill>
                        </a:rPr>
                        <a:t> tool</a:t>
                      </a:r>
                      <a:endParaRPr lang="en-US" sz="2000" b="1" dirty="0">
                        <a:solidFill>
                          <a:schemeClr val="bg1"/>
                        </a:solidFill>
                      </a:endParaRPr>
                    </a:p>
                  </a:txBody>
                  <a:tcPr marT="45724" marB="45724" anchor="ctr">
                    <a:lnL w="6350" cap="flat" cmpd="sng" algn="ctr">
                      <a:solidFill>
                        <a:srgbClr val="007FA3"/>
                      </a:solidFill>
                      <a:prstDash val="solid"/>
                      <a:round/>
                      <a:headEnd type="none" w="med" len="med"/>
                      <a:tailEnd type="none" w="med" len="med"/>
                    </a:lnL>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rgbClr val="007FA3"/>
                    </a:solidFill>
                  </a:tcPr>
                </a:tc>
                <a:tc>
                  <a:txBody>
                    <a:bodyPr/>
                    <a:lstStyle/>
                    <a:p>
                      <a:pPr algn="ctr"/>
                      <a:r>
                        <a:rPr lang="en-US" sz="2000" dirty="0">
                          <a:solidFill>
                            <a:schemeClr val="bg1"/>
                          </a:solidFill>
                        </a:rPr>
                        <a:t>Description</a:t>
                      </a:r>
                      <a:endParaRPr lang="en-US" sz="2000" b="1" dirty="0">
                        <a:solidFill>
                          <a:schemeClr val="bg1"/>
                        </a:solidFill>
                      </a:endParaRPr>
                    </a:p>
                  </a:txBody>
                  <a:tcPr marT="45724" marB="45724" anchor="ctr">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rgbClr val="007FA3"/>
                    </a:solidFill>
                  </a:tcPr>
                </a:tc>
              </a:tr>
              <a:tr h="2801490">
                <a:tc>
                  <a:txBody>
                    <a:bodyPr/>
                    <a:lstStyle/>
                    <a:p>
                      <a:r>
                        <a:rPr lang="en-US" sz="2000" dirty="0"/>
                        <a:t>Advertising</a:t>
                      </a:r>
                      <a:endParaRPr lang="en-US" sz="2000" dirty="0">
                        <a:solidFill>
                          <a:srgbClr val="000000"/>
                        </a:solidFill>
                      </a:endParaRPr>
                    </a:p>
                  </a:txBody>
                  <a:tcPr marT="45724" marB="45724">
                    <a:lnL w="6350" cap="flat" cmpd="sng" algn="ctr">
                      <a:solidFill>
                        <a:srgbClr val="007FA3"/>
                      </a:solidFill>
                      <a:prstDash val="solid"/>
                      <a:round/>
                      <a:headEnd type="none" w="med" len="med"/>
                      <a:tailEnd type="none" w="med" len="med"/>
                    </a:lnL>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c>
                  <a:txBody>
                    <a:bodyPr/>
                    <a:lstStyle/>
                    <a:p>
                      <a:pPr marL="255905" indent="-255905">
                        <a:buClr>
                          <a:schemeClr val="bg2"/>
                        </a:buClr>
                        <a:buFont typeface="Arial" panose="020B0604020202020204" pitchFamily="34" charset="0"/>
                        <a:buChar char="•"/>
                      </a:pPr>
                      <a:r>
                        <a:rPr lang="en-US" sz="2000" dirty="0"/>
                        <a:t>Reaches masses of buyers at a low cost per exposure</a:t>
                      </a:r>
                      <a:endParaRPr lang="en-US" sz="2000" dirty="0"/>
                    </a:p>
                    <a:p>
                      <a:pPr marL="255905" indent="-255905">
                        <a:buClr>
                          <a:schemeClr val="bg2"/>
                        </a:buClr>
                        <a:buFont typeface="Arial" panose="020B0604020202020204" pitchFamily="34" charset="0"/>
                        <a:buChar char="•"/>
                      </a:pPr>
                      <a:r>
                        <a:rPr lang="en-US" sz="2000" u="none" strike="noStrike" kern="1200" baseline="0" dirty="0"/>
                        <a:t>Builds a long-term image for a product</a:t>
                      </a:r>
                      <a:endParaRPr lang="en-US" sz="2000" dirty="0"/>
                    </a:p>
                    <a:p>
                      <a:pPr marL="255905" indent="-255905">
                        <a:buClr>
                          <a:schemeClr val="bg2"/>
                        </a:buClr>
                        <a:buFont typeface="Arial" panose="020B0604020202020204" pitchFamily="34" charset="0"/>
                        <a:buChar char="•"/>
                      </a:pPr>
                      <a:r>
                        <a:rPr lang="en-US" sz="2000" dirty="0"/>
                        <a:t>Can trigger quick sales</a:t>
                      </a:r>
                      <a:endParaRPr lang="en-US" sz="2000" dirty="0"/>
                    </a:p>
                    <a:p>
                      <a:pPr marL="255905" indent="-255905">
                        <a:buClr>
                          <a:schemeClr val="bg2"/>
                        </a:buClr>
                        <a:buFont typeface="Arial" panose="020B0604020202020204" pitchFamily="34" charset="0"/>
                        <a:buChar char="•"/>
                      </a:pPr>
                      <a:r>
                        <a:rPr lang="en-US" sz="2000" dirty="0"/>
                        <a:t>Has a </a:t>
                      </a:r>
                      <a:r>
                        <a:rPr lang="en-US" sz="2000" u="none" strike="noStrike" kern="1200" baseline="0" dirty="0"/>
                        <a:t>public nature and is viewed as legitimate</a:t>
                      </a:r>
                      <a:endParaRPr lang="en-US" sz="2000" u="none" strike="noStrike" kern="1200" baseline="0" dirty="0"/>
                    </a:p>
                    <a:p>
                      <a:pPr marL="255905" indent="-255905">
                        <a:buClr>
                          <a:schemeClr val="bg2"/>
                        </a:buClr>
                        <a:buFont typeface="Arial" panose="020B0604020202020204" pitchFamily="34" charset="0"/>
                        <a:buChar char="•"/>
                      </a:pPr>
                      <a:r>
                        <a:rPr lang="en-US" sz="2000" u="none" strike="noStrike" kern="1200" baseline="0" dirty="0"/>
                        <a:t>Very expressive</a:t>
                      </a:r>
                      <a:endParaRPr lang="en-US" sz="2000" u="none" strike="noStrike" kern="1200" baseline="0" dirty="0"/>
                    </a:p>
                    <a:p>
                      <a:pPr marL="255905" indent="-255905">
                        <a:buClr>
                          <a:schemeClr val="bg2"/>
                        </a:buClr>
                        <a:buFont typeface="Arial" panose="020B0604020202020204" pitchFamily="34" charset="0"/>
                        <a:buChar char="•"/>
                      </a:pPr>
                      <a:r>
                        <a:rPr lang="en-US" sz="2000" u="none" strike="noStrike" kern="1200" baseline="0" dirty="0"/>
                        <a:t>Impersonal and lacks the direct persuasiveness of salespeople</a:t>
                      </a:r>
                      <a:endParaRPr lang="en-US" sz="2000" dirty="0">
                        <a:solidFill>
                          <a:srgbClr val="000000"/>
                        </a:solidFill>
                      </a:endParaRPr>
                    </a:p>
                  </a:txBody>
                  <a:tcPr>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r>
              <a:tr h="1788913">
                <a:tc>
                  <a:txBody>
                    <a:bodyPr/>
                    <a:lstStyle/>
                    <a:p>
                      <a:r>
                        <a:rPr lang="en-US" sz="2000" dirty="0"/>
                        <a:t>Personal selling</a:t>
                      </a:r>
                      <a:endParaRPr lang="en-US" sz="2000" dirty="0">
                        <a:solidFill>
                          <a:srgbClr val="000000"/>
                        </a:solidFill>
                      </a:endParaRPr>
                    </a:p>
                  </a:txBody>
                  <a:tcPr marT="45724" marB="45724">
                    <a:lnL w="6350" cap="flat" cmpd="sng" algn="ctr">
                      <a:solidFill>
                        <a:srgbClr val="007FA3"/>
                      </a:solidFill>
                      <a:prstDash val="solid"/>
                      <a:round/>
                      <a:headEnd type="none" w="med" len="med"/>
                      <a:tailEnd type="none" w="med" len="med"/>
                    </a:lnL>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c>
                  <a:txBody>
                    <a:bodyPr/>
                    <a:lstStyle/>
                    <a:p>
                      <a:pPr marL="255905" indent="-255905">
                        <a:buClr>
                          <a:schemeClr val="bg2"/>
                        </a:buClr>
                        <a:buFont typeface="Arial" panose="020B0604020202020204" pitchFamily="34" charset="0"/>
                        <a:buChar char="•"/>
                      </a:pPr>
                      <a:r>
                        <a:rPr lang="en-US" sz="2000" u="none" strike="noStrike" kern="1200" baseline="0" dirty="0"/>
                        <a:t>Personal interaction between two or more people</a:t>
                      </a:r>
                      <a:endParaRPr lang="en-US" sz="2000" u="none" strike="noStrike" kern="1200" baseline="0" dirty="0"/>
                    </a:p>
                    <a:p>
                      <a:pPr marL="255905" indent="-255905">
                        <a:buClr>
                          <a:schemeClr val="bg2"/>
                        </a:buClr>
                        <a:buFont typeface="Arial" panose="020B0604020202020204" pitchFamily="34" charset="0"/>
                        <a:buChar char="•"/>
                      </a:pPr>
                      <a:r>
                        <a:rPr lang="en-US" sz="2000" dirty="0"/>
                        <a:t>Allows all kinds of customer relationships to spring up</a:t>
                      </a:r>
                      <a:endParaRPr lang="en-US" sz="2000" dirty="0"/>
                    </a:p>
                    <a:p>
                      <a:pPr marL="255905" indent="-255905">
                        <a:buClr>
                          <a:schemeClr val="bg2"/>
                        </a:buClr>
                        <a:buFont typeface="Arial" panose="020B0604020202020204" pitchFamily="34" charset="0"/>
                        <a:buChar char="•"/>
                      </a:pPr>
                      <a:r>
                        <a:rPr lang="en-US" sz="2000" u="none" strike="noStrike" kern="1200" baseline="0" dirty="0"/>
                        <a:t>Buyer feels a greater need to listen and respond</a:t>
                      </a:r>
                      <a:endParaRPr lang="en-US" sz="2000" u="none" strike="noStrike" kern="1200" baseline="0" dirty="0"/>
                    </a:p>
                    <a:p>
                      <a:pPr marL="255905" indent="-255905">
                        <a:buClr>
                          <a:schemeClr val="bg2"/>
                        </a:buClr>
                        <a:buFont typeface="Arial" panose="020B0604020202020204" pitchFamily="34" charset="0"/>
                        <a:buChar char="•"/>
                      </a:pPr>
                      <a:r>
                        <a:rPr lang="en-US" sz="2000" u="none" strike="noStrike" kern="1200" baseline="0" dirty="0"/>
                        <a:t>Most expensive promotion tool</a:t>
                      </a:r>
                      <a:endParaRPr lang="en-US" sz="2000" dirty="0">
                        <a:solidFill>
                          <a:srgbClr val="000000"/>
                        </a:solidFill>
                      </a:endParaRPr>
                    </a:p>
                  </a:txBody>
                  <a:tcPr marT="45724" marB="45724">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ea typeface="MS PGothic" panose="020B0600070205080204" pitchFamily="34" charset="-128"/>
              </a:rPr>
              <a:t>Nature of the Promotion Tools</a:t>
            </a:r>
            <a:endParaRPr lang="en-AU" dirty="0">
              <a:solidFill>
                <a:srgbClr val="C00000"/>
              </a:solidFill>
            </a:endParaRPr>
          </a:p>
        </p:txBody>
      </p:sp>
      <p:graphicFrame>
        <p:nvGraphicFramePr>
          <p:cNvPr id="4" name="Table 4"/>
          <p:cNvGraphicFramePr>
            <a:graphicFrameLocks noGrp="1"/>
          </p:cNvGraphicFramePr>
          <p:nvPr>
            <p:ph idx="1"/>
          </p:nvPr>
        </p:nvGraphicFramePr>
        <p:xfrm>
          <a:off x="304800" y="1219200"/>
          <a:ext cx="8610600" cy="4876800"/>
        </p:xfrm>
        <a:graphic>
          <a:graphicData uri="http://schemas.openxmlformats.org/drawingml/2006/table">
            <a:tbl>
              <a:tblPr firstRow="1" bandRow="1">
                <a:tableStyleId>{3B4B98B0-60AC-42C2-AFA5-B58CD77FA1E5}</a:tableStyleId>
              </a:tblPr>
              <a:tblGrid>
                <a:gridCol w="2312106"/>
                <a:gridCol w="6298494"/>
              </a:tblGrid>
              <a:tr h="446474">
                <a:tc>
                  <a:txBody>
                    <a:bodyPr/>
                    <a:lstStyle/>
                    <a:p>
                      <a:pPr algn="l"/>
                      <a:r>
                        <a:rPr lang="en-US" sz="2000" dirty="0">
                          <a:solidFill>
                            <a:schemeClr val="bg1"/>
                          </a:solidFill>
                        </a:rPr>
                        <a:t>Promotion</a:t>
                      </a:r>
                      <a:r>
                        <a:rPr lang="en-US" sz="2000" baseline="0" dirty="0">
                          <a:solidFill>
                            <a:schemeClr val="bg1"/>
                          </a:solidFill>
                        </a:rPr>
                        <a:t> tool</a:t>
                      </a:r>
                      <a:endParaRPr lang="en-US" sz="2000" b="1" dirty="0">
                        <a:solidFill>
                          <a:schemeClr val="bg1"/>
                        </a:solidFill>
                      </a:endParaRPr>
                    </a:p>
                  </a:txBody>
                  <a:tcPr marT="45724" marB="45724" anchor="ctr">
                    <a:lnL w="6350" cap="flat" cmpd="sng" algn="ctr">
                      <a:solidFill>
                        <a:srgbClr val="007FA3"/>
                      </a:solidFill>
                      <a:prstDash val="solid"/>
                      <a:round/>
                      <a:headEnd type="none" w="med" len="med"/>
                      <a:tailEnd type="none" w="med" len="med"/>
                    </a:lnL>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rgbClr val="007FA3"/>
                    </a:solidFill>
                  </a:tcPr>
                </a:tc>
                <a:tc>
                  <a:txBody>
                    <a:bodyPr/>
                    <a:lstStyle/>
                    <a:p>
                      <a:pPr algn="ctr"/>
                      <a:r>
                        <a:rPr lang="en-US" sz="2000" dirty="0">
                          <a:solidFill>
                            <a:schemeClr val="bg1"/>
                          </a:solidFill>
                        </a:rPr>
                        <a:t>Description</a:t>
                      </a:r>
                      <a:endParaRPr lang="en-US" sz="2000" b="1" dirty="0">
                        <a:solidFill>
                          <a:schemeClr val="bg1"/>
                        </a:solidFill>
                      </a:endParaRPr>
                    </a:p>
                  </a:txBody>
                  <a:tcPr marT="45724" marB="45724" anchor="ctr">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rgbClr val="007FA3"/>
                    </a:solidFill>
                  </a:tcPr>
                </a:tc>
              </a:tr>
              <a:tr h="2163639">
                <a:tc>
                  <a:txBody>
                    <a:bodyPr/>
                    <a:lstStyle/>
                    <a:p>
                      <a:r>
                        <a:rPr lang="en-US" sz="2000" u="none" strike="noStrike" kern="1200" baseline="0" dirty="0"/>
                        <a:t>Sales promotion</a:t>
                      </a:r>
                      <a:endParaRPr lang="en-US" sz="2000" dirty="0">
                        <a:solidFill>
                          <a:srgbClr val="000000"/>
                        </a:solidFill>
                      </a:endParaRPr>
                    </a:p>
                  </a:txBody>
                  <a:tcPr marT="45724" marB="45724">
                    <a:lnL w="6350" cap="flat" cmpd="sng" algn="ctr">
                      <a:solidFill>
                        <a:srgbClr val="007FA3"/>
                      </a:solidFill>
                      <a:prstDash val="solid"/>
                      <a:round/>
                      <a:headEnd type="none" w="med" len="med"/>
                      <a:tailEnd type="none" w="med" len="med"/>
                    </a:lnL>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c>
                  <a:txBody>
                    <a:bodyPr/>
                    <a:lstStyle/>
                    <a:p>
                      <a:pPr marL="255905" indent="-255905">
                        <a:buClr>
                          <a:schemeClr val="bg2"/>
                        </a:buClr>
                        <a:buFont typeface="Arial" panose="020B0604020202020204" pitchFamily="34" charset="0"/>
                        <a:buChar char="•"/>
                      </a:pPr>
                      <a:r>
                        <a:rPr lang="en-US" sz="2000" u="none" strike="noStrike" kern="1200" baseline="0" dirty="0"/>
                        <a:t>Wide assortment of tools with unique qualities</a:t>
                      </a:r>
                      <a:endParaRPr lang="en-US" sz="2000" u="none" strike="noStrike" kern="1200" baseline="0" dirty="0"/>
                    </a:p>
                    <a:p>
                      <a:pPr marL="255905" indent="-255905">
                        <a:buClr>
                          <a:schemeClr val="bg2"/>
                        </a:buClr>
                        <a:buFont typeface="Arial" panose="020B0604020202020204" pitchFamily="34" charset="0"/>
                        <a:buChar char="•"/>
                      </a:pPr>
                      <a:r>
                        <a:rPr lang="en-US" sz="2000" u="none" strike="noStrike" kern="1200" baseline="0" dirty="0"/>
                        <a:t>Attracts attention and offers incentives to purchase</a:t>
                      </a:r>
                      <a:endParaRPr lang="en-US" sz="2000" u="none" strike="noStrike" kern="1200" baseline="0" dirty="0"/>
                    </a:p>
                    <a:p>
                      <a:pPr marL="255905" indent="-255905">
                        <a:buClr>
                          <a:schemeClr val="bg2"/>
                        </a:buClr>
                        <a:buFont typeface="Arial" panose="020B0604020202020204" pitchFamily="34" charset="0"/>
                        <a:buChar char="•"/>
                      </a:pPr>
                      <a:r>
                        <a:rPr lang="en-US" sz="2000" u="none" strike="noStrike" kern="1200" baseline="0" dirty="0"/>
                        <a:t>Used to dramatize product offers and boost sales</a:t>
                      </a:r>
                      <a:endParaRPr lang="en-US" sz="2000" u="none" strike="noStrike" kern="1200" baseline="0" dirty="0"/>
                    </a:p>
                    <a:p>
                      <a:pPr marL="255905" indent="-255905">
                        <a:buClr>
                          <a:schemeClr val="bg2"/>
                        </a:buClr>
                        <a:buFont typeface="Arial" panose="020B0604020202020204" pitchFamily="34" charset="0"/>
                        <a:buChar char="•"/>
                      </a:pPr>
                      <a:r>
                        <a:rPr lang="en-US" sz="2000" u="none" strike="noStrike" kern="1200" baseline="0" dirty="0"/>
                        <a:t>Invites and rewards quick response but has short-lived effects</a:t>
                      </a:r>
                      <a:endParaRPr lang="en-US" sz="2000" b="0" i="0" u="none" strike="noStrike" kern="1200" baseline="0" dirty="0">
                        <a:solidFill>
                          <a:srgbClr val="000000"/>
                        </a:solidFill>
                        <a:latin typeface="+mn-lt"/>
                        <a:ea typeface="+mn-ea"/>
                        <a:cs typeface="+mn-cs"/>
                      </a:endParaRPr>
                    </a:p>
                  </a:txBody>
                  <a:tcPr>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r>
              <a:tr h="1476778">
                <a:tc>
                  <a:txBody>
                    <a:bodyPr/>
                    <a:lstStyle/>
                    <a:p>
                      <a:r>
                        <a:rPr lang="en-US" sz="2000" dirty="0"/>
                        <a:t>Public relations</a:t>
                      </a:r>
                      <a:endParaRPr lang="en-US" sz="2000" dirty="0">
                        <a:solidFill>
                          <a:srgbClr val="000000"/>
                        </a:solidFill>
                      </a:endParaRPr>
                    </a:p>
                  </a:txBody>
                  <a:tcPr marT="45724" marB="45724">
                    <a:lnL w="6350" cap="flat" cmpd="sng" algn="ctr">
                      <a:solidFill>
                        <a:srgbClr val="007FA3"/>
                      </a:solidFill>
                      <a:prstDash val="solid"/>
                      <a:round/>
                      <a:headEnd type="none" w="med" len="med"/>
                      <a:tailEnd type="none" w="med" len="med"/>
                    </a:lnL>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c>
                  <a:txBody>
                    <a:bodyPr/>
                    <a:lstStyle/>
                    <a:p>
                      <a:pPr marL="255905" indent="-255905">
                        <a:buClr>
                          <a:schemeClr val="bg2"/>
                        </a:buClr>
                        <a:buFont typeface="Arial" panose="020B0604020202020204" pitchFamily="34" charset="0"/>
                        <a:buChar char="•"/>
                      </a:pPr>
                      <a:r>
                        <a:rPr lang="en-US" sz="2000" u="none" strike="noStrike" kern="1200" baseline="0" dirty="0"/>
                        <a:t>Very believable to readers</a:t>
                      </a:r>
                      <a:endParaRPr lang="en-US" sz="2000" u="none" strike="noStrike" kern="1200" baseline="0" dirty="0"/>
                    </a:p>
                    <a:p>
                      <a:pPr marL="255905" indent="-255905">
                        <a:buClr>
                          <a:schemeClr val="bg2"/>
                        </a:buClr>
                        <a:buFont typeface="Arial" panose="020B0604020202020204" pitchFamily="34" charset="0"/>
                        <a:buChar char="•"/>
                      </a:pPr>
                      <a:r>
                        <a:rPr lang="en-US" sz="2000" u="none" strike="noStrike" kern="1200" baseline="0" dirty="0"/>
                        <a:t>Can dramatize a company or product</a:t>
                      </a:r>
                      <a:endParaRPr lang="en-US" sz="2000" u="none" strike="noStrike" kern="1200" baseline="0" dirty="0"/>
                    </a:p>
                    <a:p>
                      <a:pPr marL="255905" marR="0" indent="-255905" algn="l" defTabSz="914400" rtl="0" eaLnBrk="1" fontAlgn="auto" latinLnBrk="0" hangingPunct="1">
                        <a:lnSpc>
                          <a:spcPct val="100000"/>
                        </a:lnSpc>
                        <a:spcBef>
                          <a:spcPts val="0"/>
                        </a:spcBef>
                        <a:spcAft>
                          <a:spcPts val="0"/>
                        </a:spcAft>
                        <a:buClr>
                          <a:schemeClr val="bg2"/>
                        </a:buClr>
                        <a:buSzTx/>
                        <a:buFont typeface="Arial" panose="020B0604020202020204" pitchFamily="34" charset="0"/>
                        <a:buChar char="•"/>
                        <a:defRPr/>
                      </a:pPr>
                      <a:r>
                        <a:rPr lang="en-US" altLang="en-US" sz="2000" dirty="0"/>
                        <a:t>Reaches many prospects</a:t>
                      </a:r>
                      <a:endParaRPr lang="en-US" altLang="en-US" sz="2000" dirty="0"/>
                    </a:p>
                    <a:p>
                      <a:pPr marL="255905" indent="-255905">
                        <a:buClr>
                          <a:schemeClr val="bg2"/>
                        </a:buClr>
                        <a:buFont typeface="Arial" panose="020B0604020202020204" pitchFamily="34" charset="0"/>
                        <a:buChar char="•"/>
                      </a:pPr>
                      <a:r>
                        <a:rPr lang="en-US" sz="2000" u="none" strike="noStrike" kern="1200" baseline="0" dirty="0"/>
                        <a:t>Effective and economical when well thought out</a:t>
                      </a:r>
                      <a:endParaRPr lang="en-US" sz="2000" dirty="0">
                        <a:solidFill>
                          <a:srgbClr val="000000"/>
                        </a:solidFill>
                      </a:endParaRPr>
                    </a:p>
                  </a:txBody>
                  <a:tcPr marT="45724" marB="45724">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r>
              <a:tr h="78990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dirty="0"/>
                        <a:t>Direct and</a:t>
                      </a:r>
                      <a:r>
                        <a:rPr lang="en-US" sz="2000" baseline="0" dirty="0"/>
                        <a:t> </a:t>
                      </a:r>
                      <a:r>
                        <a:rPr lang="en-US" sz="2000" dirty="0"/>
                        <a:t>digital</a:t>
                      </a:r>
                      <a:r>
                        <a:rPr lang="en-US" sz="2000" baseline="0" dirty="0"/>
                        <a:t> </a:t>
                      </a:r>
                      <a:r>
                        <a:rPr lang="en-US" sz="2000" dirty="0"/>
                        <a:t>marketing</a:t>
                      </a:r>
                      <a:endParaRPr lang="en-US" sz="2000" dirty="0">
                        <a:solidFill>
                          <a:srgbClr val="000000"/>
                        </a:solidFill>
                      </a:endParaRPr>
                    </a:p>
                  </a:txBody>
                  <a:tcPr marT="45724" marB="45724">
                    <a:lnL w="6350" cap="flat" cmpd="sng" algn="ctr">
                      <a:solidFill>
                        <a:srgbClr val="007FA3"/>
                      </a:solidFill>
                      <a:prstDash val="solid"/>
                      <a:round/>
                      <a:headEnd type="none" w="med" len="med"/>
                      <a:tailEnd type="none" w="med" len="med"/>
                    </a:lnL>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c>
                  <a:txBody>
                    <a:bodyPr/>
                    <a:lstStyle/>
                    <a:p>
                      <a:pPr marL="255905" lvl="0" indent="-255905">
                        <a:buClr>
                          <a:schemeClr val="bg2"/>
                        </a:buClr>
                        <a:buFont typeface="Arial" panose="020B0604020202020204" pitchFamily="34" charset="0"/>
                        <a:buChar char="•"/>
                      </a:pPr>
                      <a:r>
                        <a:rPr lang="en-US" sz="2000" u="none" strike="noStrike" kern="1200" baseline="0" dirty="0"/>
                        <a:t>More targeted and interactive</a:t>
                      </a:r>
                      <a:endParaRPr lang="en-US" sz="2000" u="none" strike="noStrike" kern="1200" baseline="0" dirty="0"/>
                    </a:p>
                    <a:p>
                      <a:pPr marL="255905" lvl="0" indent="-255905">
                        <a:buClr>
                          <a:schemeClr val="bg2"/>
                        </a:buClr>
                        <a:buFont typeface="Arial" panose="020B0604020202020204" pitchFamily="34" charset="0"/>
                        <a:buChar char="•"/>
                      </a:pPr>
                      <a:r>
                        <a:rPr lang="en-US" sz="2000" u="none" strike="noStrike" kern="1200" baseline="0" dirty="0"/>
                        <a:t>Immediate and personalized</a:t>
                      </a:r>
                      <a:endParaRPr lang="en-US" sz="2000" b="0" i="0" u="none" strike="noStrike" kern="1200" baseline="0" dirty="0">
                        <a:solidFill>
                          <a:srgbClr val="000000"/>
                        </a:solidFill>
                        <a:latin typeface="+mn-lt"/>
                        <a:ea typeface="+mn-ea"/>
                        <a:cs typeface="+mn-cs"/>
                      </a:endParaRPr>
                    </a:p>
                  </a:txBody>
                  <a:tcPr marT="45724" marB="45724">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10"/>
          <p:cNvSpPr>
            <a:spLocks noGrp="1" noChangeArrowheads="1"/>
          </p:cNvSpPr>
          <p:nvPr>
            <p:ph type="title"/>
          </p:nvPr>
        </p:nvSpPr>
        <p:spPr/>
        <p:txBody>
          <a:bodyPr/>
          <a:lstStyle/>
          <a:p>
            <a:r>
              <a:rPr lang="en-CA" sz="4000">
                <a:solidFill>
                  <a:srgbClr val="C00000"/>
                </a:solidFill>
              </a:rPr>
              <a:t>Push vs. Pull Promotion Strategy</a:t>
            </a:r>
            <a:endParaRPr lang="en-CA" sz="4000">
              <a:solidFill>
                <a:srgbClr val="C00000"/>
              </a:solidFill>
            </a:endParaRPr>
          </a:p>
        </p:txBody>
      </p:sp>
      <p:pic>
        <p:nvPicPr>
          <p:cNvPr id="4" name="Picture 4" descr="The flowcharts show the following information:&#10;Push strategy: &#10;An arrow labeled “Producer marketing activities (personal selling, trade promotion, other)” points from Producer to Retailers and wholesalers. Another arrow labeled “Reseller marketing activities (personal selling, advertising, sales promotion, other)” points from Retailers and wholesalers to Consumers. &#10;In a push strategy, the company “pushes” the product to resellers, which in turn “push” it to consumers.&#10;&#10;Pull strategy: &#10;An arrow labeled “Producer marketing activities (advertising, sales promotion, online and social media, other)” points from Producer directly to Consumers. Two arrows labeled “Demand” point from Consumers to Retailers and wholesalers and then from Retailers and wholesalers to Producer, thus forming a cyclic flowchart.  &#10;In a pull strategy, the company promotes directly to final consumers, creating a demand vacuum that “pulls” the product through the channel. Most companies use some combination of push and pull."/>
          <p:cNvPicPr>
            <a:picLocks noGrp="1" noChangeAspect="1"/>
          </p:cNvPicPr>
          <p:nvPr>
            <p:ph idx="1"/>
          </p:nvPr>
        </p:nvPicPr>
        <p:blipFill>
          <a:blip r:embed="rId1" cstate="print">
            <a:extLst>
              <a:ext uri="{28A0092B-C50C-407E-A947-70E740481C1C}">
                <a14:useLocalDpi xmlns:a14="http://schemas.microsoft.com/office/drawing/2010/main" val="0"/>
              </a:ext>
            </a:extLst>
          </a:blip>
          <a:srcRect/>
          <a:stretch>
            <a:fillRect/>
          </a:stretch>
        </p:blipFill>
        <p:spPr bwMode="auto">
          <a:xfrm>
            <a:off x="233212" y="1981200"/>
            <a:ext cx="867757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solidFill>
                  <a:srgbClr val="C00000"/>
                </a:solidFill>
              </a:rPr>
              <a:t>Advertising</a:t>
            </a:r>
            <a:endParaRPr lang="en-US">
              <a:solidFill>
                <a:srgbClr val="C00000"/>
              </a:solidFill>
            </a:endParaRPr>
          </a:p>
        </p:txBody>
      </p:sp>
      <p:sp>
        <p:nvSpPr>
          <p:cNvPr id="8195" name="Rectangle 3"/>
          <p:cNvSpPr>
            <a:spLocks noGrp="1" noChangeArrowheads="1"/>
          </p:cNvSpPr>
          <p:nvPr>
            <p:ph type="body" idx="1"/>
          </p:nvPr>
        </p:nvSpPr>
        <p:spPr/>
        <p:txBody>
          <a:bodyPr/>
          <a:lstStyle/>
          <a:p>
            <a:r>
              <a:rPr lang="en-US" dirty="0"/>
              <a:t>Advertising</a:t>
            </a:r>
            <a:endParaRPr lang="en-US" dirty="0"/>
          </a:p>
          <a:p>
            <a:pPr lvl="1"/>
            <a:r>
              <a:rPr lang="en-US" dirty="0"/>
              <a:t>Any paid form of nonpersonal presentation and promotion of ideas, goods, or services by an identified sponsor.</a:t>
            </a:r>
            <a:endParaRPr lang="en-US" dirty="0"/>
          </a:p>
          <a:p>
            <a:r>
              <a:rPr lang="en-US" dirty="0"/>
              <a:t>Business firms, not-for-profit, social agencies, and professionals all advertise</a:t>
            </a:r>
            <a:endParaRPr lang="en-US" dirty="0"/>
          </a:p>
          <a:p>
            <a:r>
              <a:rPr lang="en-US" dirty="0"/>
              <a:t>由特定赞助商进行的任何有偿形式的非个人展示和宣传创意、商品或服务。</a:t>
            </a:r>
            <a:endParaRPr lang="en-US" dirty="0"/>
          </a:p>
          <a:p>
            <a:r>
              <a:rPr lang="en-US" dirty="0"/>
              <a:t>商业公司、非营利组织、社会机构和专业人士都在做广告</a:t>
            </a:r>
            <a:endParaRPr lang="en-US" dirty="0"/>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4000">
                <a:solidFill>
                  <a:srgbClr val="C00000"/>
                </a:solidFill>
              </a:rPr>
              <a:t>Major Advertising Decisions</a:t>
            </a:r>
            <a:endParaRPr lang="en-US" sz="3200" i="1">
              <a:solidFill>
                <a:srgbClr val="C00000"/>
              </a:solidFill>
            </a:endParaRPr>
          </a:p>
        </p:txBody>
      </p:sp>
      <p:pic>
        <p:nvPicPr>
          <p:cNvPr id="4" name="Picture 4" descr="The flowchart shows the following information:&#10;• Objectives setting: Communication objectives; Sales objectives&#10;• Budget decisions: Affordable approach; Percent of sales; Competitive parity; Objective and task&#10;• Message decisions: Message strategy; Message execution&#10;Media decisions: Impact and engagement; Major media types; Specific media vehicles; Media timing&#10;• Advertising evaluation: Communication impact; Sales and profit impact; Return on advertising. &#10;Arrows point from Objectives setting to Budget decisions to Message decisions and Media decisions to Advertising evaluation. &#10;Don’t forget—advertising is only part of a broader set of marketing and company decisions. Its job is to help communicate the brand’s value proposition to target customers. Advertising must blend well with other promotion and marketing mix decisions."/>
          <p:cNvPicPr>
            <a:picLocks noGrp="1" noChangeAspect="1"/>
          </p:cNvPicPr>
          <p:nvPr>
            <p:ph idx="1"/>
          </p:nvPr>
        </p:nvPicPr>
        <p:blipFill>
          <a:blip r:embed="rId1" cstate="print">
            <a:extLst>
              <a:ext uri="{28A0092B-C50C-407E-A947-70E740481C1C}">
                <a14:useLocalDpi xmlns:a14="http://schemas.microsoft.com/office/drawing/2010/main" val="0"/>
              </a:ext>
            </a:extLst>
          </a:blip>
          <a:srcRect/>
          <a:stretch>
            <a:fillRect/>
          </a:stretch>
        </p:blipFill>
        <p:spPr>
          <a:xfrm>
            <a:off x="228600" y="1828800"/>
            <a:ext cx="8687232" cy="35814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solidFill>
                  <a:srgbClr val="C00000"/>
                </a:solidFill>
              </a:rPr>
              <a:t>Key Advertising Decisions</a:t>
            </a:r>
            <a:endParaRPr lang="en-US">
              <a:solidFill>
                <a:srgbClr val="C00000"/>
              </a:solidFill>
            </a:endParaRPr>
          </a:p>
        </p:txBody>
      </p:sp>
      <p:sp>
        <p:nvSpPr>
          <p:cNvPr id="10243" name="Rectangle 6"/>
          <p:cNvSpPr>
            <a:spLocks noChangeArrowheads="1"/>
          </p:cNvSpPr>
          <p:nvPr/>
        </p:nvSpPr>
        <p:spPr bwMode="auto">
          <a:xfrm>
            <a:off x="4495800" y="1524000"/>
            <a:ext cx="76200" cy="4800600"/>
          </a:xfrm>
          <a:prstGeom prst="rect">
            <a:avLst/>
          </a:prstGeom>
          <a:solidFill>
            <a:srgbClr val="761214"/>
          </a:solidFill>
          <a:ln w="9525">
            <a:solidFill>
              <a:srgbClr val="761214"/>
            </a:solidFill>
            <a:miter lim="800000"/>
          </a:ln>
        </p:spPr>
        <p:txBody>
          <a:bodyPr wrap="none" anchor="ctr"/>
          <a:lstStyle/>
          <a:p>
            <a:endParaRPr lang="en-CA"/>
          </a:p>
        </p:txBody>
      </p:sp>
      <p:sp>
        <p:nvSpPr>
          <p:cNvPr id="10244" name="Rectangle 8"/>
          <p:cNvSpPr>
            <a:spLocks noGrp="1" noChangeArrowheads="1"/>
          </p:cNvSpPr>
          <p:nvPr>
            <p:ph type="body" sz="half" idx="1"/>
          </p:nvPr>
        </p:nvSpPr>
        <p:spPr/>
        <p:txBody>
          <a:bodyPr/>
          <a:lstStyle/>
          <a:p>
            <a:r>
              <a:rPr lang="en-US" sz="2400" i="1"/>
              <a:t>Setting objectives</a:t>
            </a:r>
            <a:endParaRPr lang="en-US" sz="2400" i="1"/>
          </a:p>
          <a:p>
            <a:r>
              <a:rPr lang="en-US" sz="2400" i="1">
                <a:solidFill>
                  <a:schemeClr val="bg2"/>
                </a:solidFill>
              </a:rPr>
              <a:t>Setting the budget</a:t>
            </a:r>
            <a:endParaRPr lang="en-US" sz="2400" i="1">
              <a:solidFill>
                <a:schemeClr val="bg2"/>
              </a:solidFill>
            </a:endParaRPr>
          </a:p>
          <a:p>
            <a:r>
              <a:rPr lang="en-US" sz="2400" i="1">
                <a:solidFill>
                  <a:schemeClr val="bg2"/>
                </a:solidFill>
              </a:rPr>
              <a:t>Developing the advertising strategy</a:t>
            </a:r>
            <a:endParaRPr lang="en-US" sz="2400" i="1">
              <a:solidFill>
                <a:schemeClr val="bg2"/>
              </a:solidFill>
            </a:endParaRPr>
          </a:p>
          <a:p>
            <a:r>
              <a:rPr lang="en-US" sz="2400" i="1">
                <a:solidFill>
                  <a:schemeClr val="bg2"/>
                </a:solidFill>
              </a:rPr>
              <a:t>Evaluating advertising campaigns</a:t>
            </a:r>
            <a:endParaRPr lang="en-US" sz="2400" i="1">
              <a:solidFill>
                <a:schemeClr val="bg2"/>
              </a:solidFill>
            </a:endParaRPr>
          </a:p>
        </p:txBody>
      </p:sp>
      <p:sp>
        <p:nvSpPr>
          <p:cNvPr id="10245" name="Rectangle 9"/>
          <p:cNvSpPr>
            <a:spLocks noGrp="1" noChangeArrowheads="1"/>
          </p:cNvSpPr>
          <p:nvPr>
            <p:ph type="body" sz="half" idx="2"/>
          </p:nvPr>
        </p:nvSpPr>
        <p:spPr/>
        <p:txBody>
          <a:bodyPr/>
          <a:lstStyle/>
          <a:p>
            <a:r>
              <a:rPr lang="en-US" sz="2400"/>
              <a:t>Advertising objectives can be classified by primary purpose:</a:t>
            </a:r>
            <a:endParaRPr lang="en-US" sz="2400"/>
          </a:p>
          <a:p>
            <a:pPr lvl="1"/>
            <a:r>
              <a:rPr lang="en-US" sz="2000"/>
              <a:t>Inform</a:t>
            </a:r>
            <a:endParaRPr lang="en-US" sz="2000"/>
          </a:p>
          <a:p>
            <a:pPr lvl="2"/>
            <a:r>
              <a:rPr lang="en-US" sz="1800"/>
              <a:t>Introducing new products通知</a:t>
            </a:r>
            <a:endParaRPr lang="en-US" sz="1800"/>
          </a:p>
          <a:p>
            <a:pPr lvl="2"/>
            <a:r>
              <a:rPr lang="en-US" sz="1800"/>
              <a:t>推出新产品</a:t>
            </a:r>
            <a:endParaRPr lang="en-US" sz="1800"/>
          </a:p>
          <a:p>
            <a:pPr lvl="1"/>
            <a:r>
              <a:rPr lang="en-US" sz="2000"/>
              <a:t>Persuade</a:t>
            </a:r>
            <a:endParaRPr lang="en-US" sz="2000"/>
          </a:p>
          <a:p>
            <a:pPr lvl="2"/>
            <a:r>
              <a:rPr lang="en-US" sz="1800"/>
              <a:t>Becomes more important as competition increases</a:t>
            </a:r>
            <a:endParaRPr lang="en-US" sz="1800"/>
          </a:p>
          <a:p>
            <a:pPr lvl="2"/>
            <a:r>
              <a:rPr lang="en-US" sz="1800"/>
              <a:t>Comparative advertising</a:t>
            </a:r>
            <a:endParaRPr lang="en-US" sz="1800"/>
          </a:p>
          <a:p>
            <a:pPr lvl="1"/>
            <a:r>
              <a:rPr lang="en-US" sz="2000"/>
              <a:t>Remind</a:t>
            </a:r>
            <a:endParaRPr lang="en-US" sz="2000"/>
          </a:p>
          <a:p>
            <a:pPr lvl="2"/>
            <a:r>
              <a:rPr lang="en-US" sz="1800"/>
              <a:t>Most important for mature products</a:t>
            </a:r>
            <a:endParaRPr lang="en-US" sz="1800"/>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dirty="0">
                <a:solidFill>
                  <a:srgbClr val="C00000"/>
                </a:solidFill>
                <a:ea typeface="MS PGothic" panose="020B0600070205080204" pitchFamily="34" charset="-128"/>
              </a:rPr>
              <a:t>Possible Advertising Objectives</a:t>
            </a:r>
            <a:endParaRPr lang="en-AU" sz="3200" dirty="0">
              <a:solidFill>
                <a:srgbClr val="C00000"/>
              </a:solidFill>
            </a:endParaRPr>
          </a:p>
        </p:txBody>
      </p:sp>
      <p:graphicFrame>
        <p:nvGraphicFramePr>
          <p:cNvPr id="4" name="Table 4"/>
          <p:cNvGraphicFramePr>
            <a:graphicFrameLocks noGrp="1"/>
          </p:cNvGraphicFramePr>
          <p:nvPr>
            <p:ph idx="1"/>
          </p:nvPr>
        </p:nvGraphicFramePr>
        <p:xfrm>
          <a:off x="304800" y="1219200"/>
          <a:ext cx="8686800" cy="5105398"/>
        </p:xfrm>
        <a:graphic>
          <a:graphicData uri="http://schemas.openxmlformats.org/drawingml/2006/table">
            <a:tbl>
              <a:tblPr firstRow="1" bandRow="1">
                <a:tableStyleId>{3B4B98B0-60AC-42C2-AFA5-B58CD77FA1E5}</a:tableStyleId>
              </a:tblPr>
              <a:tblGrid>
                <a:gridCol w="3941233"/>
                <a:gridCol w="4745567"/>
              </a:tblGrid>
              <a:tr h="39903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CA" sz="1600" dirty="0"/>
                        <a:t>Informative Advertising</a:t>
                      </a:r>
                      <a:endParaRPr lang="en-CA" sz="1600" dirty="0"/>
                    </a:p>
                  </a:txBody>
                  <a:tcPr>
                    <a:lnL w="6350" cap="flat" cmpd="sng" algn="ctr">
                      <a:solidFill>
                        <a:srgbClr val="007FA3"/>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AU" sz="1600" dirty="0"/>
                    </a:p>
                  </a:txBody>
                  <a:tcPr>
                    <a:lnL w="6350" cap="flat" cmpd="sng" algn="ctr">
                      <a:no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9030">
                <a:tc>
                  <a:txBody>
                    <a:bodyPr/>
                    <a:lstStyle/>
                    <a:p>
                      <a:r>
                        <a:rPr lang="en-CA" sz="1400" dirty="0"/>
                        <a:t>Communicating customer value</a:t>
                      </a:r>
                      <a:endParaRPr lang="en-CA" sz="1400" dirty="0"/>
                    </a:p>
                  </a:txBody>
                  <a:tcPr>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c>
                  <a:txBody>
                    <a:bodyPr/>
                    <a:lstStyle/>
                    <a:p>
                      <a:r>
                        <a:rPr lang="en-CA" sz="1400"/>
                        <a:t>Suggesting new uses for a product</a:t>
                      </a:r>
                      <a:endParaRPr lang="en-CA" sz="1400" dirty="0"/>
                    </a:p>
                  </a:txBody>
                  <a:tcPr>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r>
              <a:tr h="399030">
                <a:tc>
                  <a:txBody>
                    <a:bodyPr/>
                    <a:lstStyle/>
                    <a:p>
                      <a:r>
                        <a:rPr lang="en-CA" sz="1400" dirty="0"/>
                        <a:t>Building a brand and company image</a:t>
                      </a:r>
                      <a:endParaRPr lang="en-CA" sz="1400" dirty="0"/>
                    </a:p>
                  </a:txBody>
                  <a:tcPr>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c>
                  <a:txBody>
                    <a:bodyPr/>
                    <a:lstStyle/>
                    <a:p>
                      <a:r>
                        <a:rPr lang="en-CA" sz="1400"/>
                        <a:t>Informing the market of a price change</a:t>
                      </a:r>
                      <a:endParaRPr lang="en-CA" sz="1400" dirty="0"/>
                    </a:p>
                  </a:txBody>
                  <a:tcPr>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r>
              <a:tr h="399030">
                <a:tc>
                  <a:txBody>
                    <a:bodyPr/>
                    <a:lstStyle/>
                    <a:p>
                      <a:r>
                        <a:rPr lang="en-CA" sz="1400" dirty="0"/>
                        <a:t>Telling the market about a new product</a:t>
                      </a:r>
                      <a:endParaRPr lang="en-CA" sz="1400" dirty="0"/>
                    </a:p>
                  </a:txBody>
                  <a:tcPr>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c>
                  <a:txBody>
                    <a:bodyPr/>
                    <a:lstStyle/>
                    <a:p>
                      <a:r>
                        <a:rPr lang="en-CA" sz="1400" dirty="0"/>
                        <a:t>Describing available services and support</a:t>
                      </a:r>
                      <a:endParaRPr lang="en-CA" sz="1400" dirty="0"/>
                    </a:p>
                  </a:txBody>
                  <a:tcPr>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r>
              <a:tr h="399030">
                <a:tc>
                  <a:txBody>
                    <a:bodyPr/>
                    <a:lstStyle/>
                    <a:p>
                      <a:r>
                        <a:rPr lang="en-CA" sz="1400" dirty="0"/>
                        <a:t>Explaining how a product works</a:t>
                      </a:r>
                      <a:endParaRPr lang="en-CA" sz="1400" dirty="0"/>
                    </a:p>
                  </a:txBody>
                  <a:tcPr>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c>
                  <a:txBody>
                    <a:bodyPr/>
                    <a:lstStyle/>
                    <a:p>
                      <a:r>
                        <a:rPr lang="en-CA" sz="1400" dirty="0"/>
                        <a:t>Correcting false impressions</a:t>
                      </a:r>
                      <a:endParaRPr lang="en-CA" sz="1400" dirty="0"/>
                    </a:p>
                  </a:txBody>
                  <a:tcPr>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r>
              <a:tr h="39903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CA" sz="1600" b="1" dirty="0"/>
                        <a:t>Persuasive Advertising</a:t>
                      </a:r>
                      <a:endParaRPr lang="en-CA" sz="1600" b="1" dirty="0"/>
                    </a:p>
                  </a:txBody>
                  <a:tcPr>
                    <a:lnL w="6350" cap="flat" cmpd="sng" algn="ctr">
                      <a:solidFill>
                        <a:srgbClr val="007FA3"/>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AU" sz="1600" dirty="0"/>
                    </a:p>
                  </a:txBody>
                  <a:tcPr>
                    <a:lnL w="6350" cap="flat" cmpd="sng" algn="ctr">
                      <a:no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9030">
                <a:tc>
                  <a:txBody>
                    <a:bodyPr/>
                    <a:lstStyle/>
                    <a:p>
                      <a:r>
                        <a:rPr lang="en-CA" sz="1400" dirty="0"/>
                        <a:t>Building a brand preference</a:t>
                      </a:r>
                      <a:endParaRPr lang="en-CA" sz="1400" dirty="0"/>
                    </a:p>
                  </a:txBody>
                  <a:tcPr>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c>
                  <a:txBody>
                    <a:bodyPr/>
                    <a:lstStyle/>
                    <a:p>
                      <a:r>
                        <a:rPr lang="en-CA" sz="1400" dirty="0"/>
                        <a:t>Persuading customers to purchase now</a:t>
                      </a:r>
                      <a:endParaRPr lang="en-CA" sz="1400" dirty="0"/>
                    </a:p>
                  </a:txBody>
                  <a:tcPr>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r>
              <a:tr h="399030">
                <a:tc>
                  <a:txBody>
                    <a:bodyPr/>
                    <a:lstStyle/>
                    <a:p>
                      <a:r>
                        <a:rPr lang="en-CA" sz="1400" dirty="0"/>
                        <a:t>Encouraging switching to a brand</a:t>
                      </a:r>
                      <a:endParaRPr lang="en-CA" sz="1400" dirty="0"/>
                    </a:p>
                  </a:txBody>
                  <a:tcPr>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c>
                  <a:txBody>
                    <a:bodyPr/>
                    <a:lstStyle/>
                    <a:p>
                      <a:r>
                        <a:rPr lang="en-CA" sz="1400" dirty="0"/>
                        <a:t>Creating customer engagement</a:t>
                      </a:r>
                      <a:endParaRPr lang="en-CA" sz="1400" dirty="0"/>
                    </a:p>
                  </a:txBody>
                  <a:tcPr>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r>
              <a:tr h="557549">
                <a:tc>
                  <a:txBody>
                    <a:bodyPr/>
                    <a:lstStyle/>
                    <a:p>
                      <a:r>
                        <a:rPr lang="en-CA" sz="1400" dirty="0"/>
                        <a:t>Changing customer perceptions of product value</a:t>
                      </a:r>
                      <a:endParaRPr lang="en-CA" sz="1400" dirty="0"/>
                    </a:p>
                  </a:txBody>
                  <a:tcPr>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c>
                  <a:txBody>
                    <a:bodyPr/>
                    <a:lstStyle/>
                    <a:p>
                      <a:r>
                        <a:rPr lang="en-CA" sz="1400" dirty="0"/>
                        <a:t>Building brand community</a:t>
                      </a:r>
                      <a:endParaRPr lang="en-CA" sz="1400" dirty="0"/>
                    </a:p>
                  </a:txBody>
                  <a:tcPr>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r>
              <a:tr h="39903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CA" sz="1600" b="1" dirty="0"/>
                        <a:t>Reminder Advertising</a:t>
                      </a:r>
                      <a:endParaRPr lang="en-CA" sz="1600" b="1" dirty="0"/>
                    </a:p>
                  </a:txBody>
                  <a:tcPr>
                    <a:lnL w="6350" cap="flat" cmpd="sng" algn="ctr">
                      <a:solidFill>
                        <a:srgbClr val="007FA3"/>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AU" sz="1600" dirty="0"/>
                    </a:p>
                  </a:txBody>
                  <a:tcPr>
                    <a:lnL w="6350" cap="flat" cmpd="sng" algn="ctr">
                      <a:no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9030">
                <a:tc>
                  <a:txBody>
                    <a:bodyPr/>
                    <a:lstStyle/>
                    <a:p>
                      <a:r>
                        <a:rPr lang="en-CA" sz="1400" dirty="0"/>
                        <a:t>Maintaining customer relationships</a:t>
                      </a:r>
                      <a:endParaRPr lang="en-CA" sz="1400" dirty="0"/>
                    </a:p>
                  </a:txBody>
                  <a:tcPr>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c>
                  <a:txBody>
                    <a:bodyPr/>
                    <a:lstStyle/>
                    <a:p>
                      <a:r>
                        <a:rPr lang="en-CA" sz="1400" dirty="0"/>
                        <a:t>Reminding consumers where to buy the product</a:t>
                      </a:r>
                      <a:endParaRPr lang="en-CA" sz="1400" dirty="0"/>
                    </a:p>
                  </a:txBody>
                  <a:tcPr>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r>
              <a:tr h="557549">
                <a:tc>
                  <a:txBody>
                    <a:bodyPr/>
                    <a:lstStyle/>
                    <a:p>
                      <a:r>
                        <a:rPr lang="en-CA" sz="1400" dirty="0"/>
                        <a:t>Reminding consumers that the product may be needed in the near future</a:t>
                      </a:r>
                      <a:endParaRPr lang="en-CA" sz="1400" dirty="0"/>
                    </a:p>
                  </a:txBody>
                  <a:tcPr>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c>
                  <a:txBody>
                    <a:bodyPr/>
                    <a:lstStyle/>
                    <a:p>
                      <a:r>
                        <a:rPr lang="en-CA" sz="1400" dirty="0"/>
                        <a:t>Keeping the brand in a customer’s mind during off-seasons</a:t>
                      </a:r>
                      <a:endParaRPr lang="en-CA" sz="1400" dirty="0"/>
                    </a:p>
                  </a:txBody>
                  <a:tcPr>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solidFill>
                  <a:srgbClr val="C00000"/>
                </a:solidFill>
              </a:rPr>
              <a:t>Agenda</a:t>
            </a:r>
            <a:r>
              <a:rPr lang="en-US"/>
              <a:t> </a:t>
            </a:r>
            <a:endParaRPr lang="en-US"/>
          </a:p>
        </p:txBody>
      </p:sp>
      <p:sp>
        <p:nvSpPr>
          <p:cNvPr id="4099" name="Rectangle 3"/>
          <p:cNvSpPr>
            <a:spLocks noGrp="1" noChangeArrowheads="1"/>
          </p:cNvSpPr>
          <p:nvPr>
            <p:ph type="body" idx="1"/>
          </p:nvPr>
        </p:nvSpPr>
        <p:spPr/>
        <p:txBody>
          <a:bodyPr/>
          <a:lstStyle/>
          <a:p>
            <a:r>
              <a:rPr lang="en-US" dirty="0"/>
              <a:t>Integrated marketing communication</a:t>
            </a:r>
            <a:endParaRPr lang="en-US" dirty="0"/>
          </a:p>
          <a:p>
            <a:r>
              <a:rPr lang="en-US" dirty="0"/>
              <a:t>Advertising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solidFill>
                  <a:srgbClr val="C00000"/>
                </a:solidFill>
              </a:rPr>
              <a:t>Key Advertising Decisions</a:t>
            </a:r>
            <a:endParaRPr lang="en-US">
              <a:solidFill>
                <a:srgbClr val="C00000"/>
              </a:solidFill>
            </a:endParaRPr>
          </a:p>
        </p:txBody>
      </p:sp>
      <p:sp>
        <p:nvSpPr>
          <p:cNvPr id="16387" name="Rectangle 3"/>
          <p:cNvSpPr>
            <a:spLocks noChangeArrowheads="1"/>
          </p:cNvSpPr>
          <p:nvPr/>
        </p:nvSpPr>
        <p:spPr bwMode="auto">
          <a:xfrm>
            <a:off x="4495800" y="1524000"/>
            <a:ext cx="76200" cy="4800600"/>
          </a:xfrm>
          <a:prstGeom prst="rect">
            <a:avLst/>
          </a:prstGeom>
          <a:solidFill>
            <a:srgbClr val="761214"/>
          </a:solidFill>
          <a:ln w="9525">
            <a:solidFill>
              <a:srgbClr val="761214"/>
            </a:solidFill>
            <a:miter lim="800000"/>
          </a:ln>
        </p:spPr>
        <p:txBody>
          <a:bodyPr wrap="none" anchor="ctr"/>
          <a:lstStyle/>
          <a:p>
            <a:endParaRPr lang="en-CA"/>
          </a:p>
        </p:txBody>
      </p:sp>
      <p:sp>
        <p:nvSpPr>
          <p:cNvPr id="16388" name="Rectangle 4"/>
          <p:cNvSpPr>
            <a:spLocks noGrp="1" noChangeArrowheads="1"/>
          </p:cNvSpPr>
          <p:nvPr>
            <p:ph type="body" sz="half" idx="1"/>
          </p:nvPr>
        </p:nvSpPr>
        <p:spPr/>
        <p:txBody>
          <a:bodyPr/>
          <a:lstStyle/>
          <a:p>
            <a:r>
              <a:rPr lang="en-US" sz="2400" i="1" dirty="0">
                <a:solidFill>
                  <a:schemeClr val="bg2"/>
                </a:solidFill>
              </a:rPr>
              <a:t>Setting objectives</a:t>
            </a:r>
            <a:endParaRPr lang="en-US" sz="2400" i="1" dirty="0">
              <a:solidFill>
                <a:schemeClr val="bg2"/>
              </a:solidFill>
            </a:endParaRPr>
          </a:p>
          <a:p>
            <a:r>
              <a:rPr lang="en-US" sz="2400" i="1" dirty="0"/>
              <a:t>Setting the budget</a:t>
            </a:r>
            <a:endParaRPr lang="en-US" sz="2400" i="1" dirty="0"/>
          </a:p>
          <a:p>
            <a:r>
              <a:rPr lang="en-US" sz="2400" i="1" dirty="0">
                <a:solidFill>
                  <a:schemeClr val="bg2"/>
                </a:solidFill>
              </a:rPr>
              <a:t>Developing the advertising strategy</a:t>
            </a:r>
            <a:endParaRPr lang="en-US" sz="2400" i="1" dirty="0">
              <a:solidFill>
                <a:schemeClr val="bg2"/>
              </a:solidFill>
            </a:endParaRPr>
          </a:p>
          <a:p>
            <a:r>
              <a:rPr lang="en-US" sz="2400" i="1" dirty="0">
                <a:solidFill>
                  <a:schemeClr val="bg2"/>
                </a:solidFill>
              </a:rPr>
              <a:t>Evaluating advertising campaigns</a:t>
            </a:r>
            <a:endParaRPr lang="en-US" sz="2400" i="1" dirty="0">
              <a:solidFill>
                <a:schemeClr val="bg2"/>
              </a:solidFill>
            </a:endParaRPr>
          </a:p>
        </p:txBody>
      </p:sp>
      <p:sp>
        <p:nvSpPr>
          <p:cNvPr id="16389" name="Rectangle 5"/>
          <p:cNvSpPr>
            <a:spLocks noGrp="1" noChangeArrowheads="1"/>
          </p:cNvSpPr>
          <p:nvPr>
            <p:ph type="body" sz="half" idx="2"/>
          </p:nvPr>
        </p:nvSpPr>
        <p:spPr/>
        <p:txBody>
          <a:bodyPr/>
          <a:lstStyle/>
          <a:p>
            <a:r>
              <a:rPr lang="en-US" sz="2400" dirty="0"/>
              <a:t>Affordable method</a:t>
            </a:r>
            <a:endParaRPr lang="en-US" sz="2400" dirty="0"/>
          </a:p>
          <a:p>
            <a:r>
              <a:rPr lang="en-US" sz="2400" dirty="0"/>
              <a:t>Percentage-of-sales method</a:t>
            </a:r>
            <a:endParaRPr lang="en-US" sz="2400" dirty="0"/>
          </a:p>
          <a:p>
            <a:r>
              <a:rPr lang="en-US" sz="2400" dirty="0"/>
              <a:t>Competitive-parity method</a:t>
            </a:r>
            <a:endParaRPr lang="en-US" sz="2400" dirty="0"/>
          </a:p>
          <a:p>
            <a:r>
              <a:rPr lang="en-US" sz="2400" dirty="0"/>
              <a:t>Objective-and-task method</a:t>
            </a:r>
            <a:endParaRPr lang="en-US" sz="2400" dirty="0"/>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solidFill>
                  <a:srgbClr val="C00000"/>
                </a:solidFill>
              </a:rPr>
              <a:t>Key Advertising Decisions</a:t>
            </a:r>
            <a:endParaRPr lang="en-US">
              <a:solidFill>
                <a:srgbClr val="C00000"/>
              </a:solidFill>
            </a:endParaRPr>
          </a:p>
        </p:txBody>
      </p:sp>
      <p:sp>
        <p:nvSpPr>
          <p:cNvPr id="21507" name="Rectangle 3"/>
          <p:cNvSpPr>
            <a:spLocks noChangeArrowheads="1"/>
          </p:cNvSpPr>
          <p:nvPr/>
        </p:nvSpPr>
        <p:spPr bwMode="auto">
          <a:xfrm>
            <a:off x="4495800" y="1524000"/>
            <a:ext cx="76200" cy="4800600"/>
          </a:xfrm>
          <a:prstGeom prst="rect">
            <a:avLst/>
          </a:prstGeom>
          <a:solidFill>
            <a:srgbClr val="761214"/>
          </a:solidFill>
          <a:ln w="9525">
            <a:solidFill>
              <a:srgbClr val="761214"/>
            </a:solidFill>
            <a:miter lim="800000"/>
          </a:ln>
        </p:spPr>
        <p:txBody>
          <a:bodyPr wrap="none" anchor="ctr"/>
          <a:lstStyle/>
          <a:p>
            <a:endParaRPr lang="en-CA"/>
          </a:p>
        </p:txBody>
      </p:sp>
      <p:sp>
        <p:nvSpPr>
          <p:cNvPr id="21508" name="Rectangle 4"/>
          <p:cNvSpPr>
            <a:spLocks noGrp="1" noChangeArrowheads="1"/>
          </p:cNvSpPr>
          <p:nvPr>
            <p:ph type="body" sz="half" idx="1"/>
          </p:nvPr>
        </p:nvSpPr>
        <p:spPr/>
        <p:txBody>
          <a:bodyPr/>
          <a:lstStyle/>
          <a:p>
            <a:r>
              <a:rPr lang="en-US" sz="2400" i="1">
                <a:solidFill>
                  <a:schemeClr val="bg2"/>
                </a:solidFill>
              </a:rPr>
              <a:t>Setting objectives</a:t>
            </a:r>
            <a:endParaRPr lang="en-US" sz="2400" i="1">
              <a:solidFill>
                <a:schemeClr val="bg2"/>
              </a:solidFill>
            </a:endParaRPr>
          </a:p>
          <a:p>
            <a:r>
              <a:rPr lang="en-US" sz="2400" i="1">
                <a:solidFill>
                  <a:schemeClr val="bg2"/>
                </a:solidFill>
              </a:rPr>
              <a:t>Setting the budget</a:t>
            </a:r>
            <a:endParaRPr lang="en-US" sz="2400" i="1">
              <a:solidFill>
                <a:schemeClr val="bg2"/>
              </a:solidFill>
            </a:endParaRPr>
          </a:p>
          <a:p>
            <a:r>
              <a:rPr lang="en-US" sz="2400" i="1"/>
              <a:t>Developing the advertising strategy</a:t>
            </a:r>
            <a:endParaRPr lang="en-US" sz="2400" i="1"/>
          </a:p>
          <a:p>
            <a:r>
              <a:rPr lang="en-US" sz="2400" i="1">
                <a:solidFill>
                  <a:schemeClr val="bg2"/>
                </a:solidFill>
              </a:rPr>
              <a:t>Evaluating advertising campaigns</a:t>
            </a:r>
            <a:endParaRPr lang="en-US" sz="2400" i="1">
              <a:solidFill>
                <a:schemeClr val="bg2"/>
              </a:solidFill>
            </a:endParaRPr>
          </a:p>
        </p:txBody>
      </p:sp>
      <p:sp>
        <p:nvSpPr>
          <p:cNvPr id="21509" name="Rectangle 5"/>
          <p:cNvSpPr>
            <a:spLocks noGrp="1" noChangeArrowheads="1"/>
          </p:cNvSpPr>
          <p:nvPr>
            <p:ph type="body" sz="half" idx="2"/>
          </p:nvPr>
        </p:nvSpPr>
        <p:spPr>
          <a:xfrm>
            <a:off x="4648200" y="1600200"/>
            <a:ext cx="4038600" cy="4876800"/>
          </a:xfrm>
        </p:spPr>
        <p:txBody>
          <a:bodyPr/>
          <a:lstStyle/>
          <a:p>
            <a:r>
              <a:rPr lang="en-US" altLang="en-US" sz="2200" dirty="0">
                <a:ea typeface="MS PGothic" panose="020B0600070205080204" pitchFamily="34" charset="-128"/>
              </a:rPr>
              <a:t>Accomplishes the company’s advertising objectives</a:t>
            </a:r>
            <a:endParaRPr lang="en-US" sz="2200" dirty="0"/>
          </a:p>
          <a:p>
            <a:r>
              <a:rPr lang="en-US" sz="2200" dirty="0"/>
              <a:t>Creating ad messages</a:t>
            </a:r>
            <a:endParaRPr lang="en-US" sz="2200" dirty="0"/>
          </a:p>
          <a:p>
            <a:pPr lvl="1"/>
            <a:r>
              <a:rPr lang="en-US" altLang="en-US" sz="1800" dirty="0">
                <a:ea typeface="MS PGothic" panose="020B0600070205080204" pitchFamily="34" charset="-128"/>
              </a:rPr>
              <a:t>Breaking through the clutter</a:t>
            </a:r>
            <a:endParaRPr lang="en-US" altLang="en-US" sz="1800" dirty="0">
              <a:ea typeface="MS PGothic" panose="020B0600070205080204" pitchFamily="34" charset="-128"/>
            </a:endParaRPr>
          </a:p>
          <a:p>
            <a:pPr lvl="1"/>
            <a:r>
              <a:rPr lang="en-US" altLang="en-US" sz="1800" dirty="0">
                <a:ea typeface="MS PGothic" panose="020B0600070205080204" pitchFamily="34" charset="-128"/>
              </a:rPr>
              <a:t>Merging advertising and entertainment</a:t>
            </a:r>
            <a:endParaRPr lang="en-US" altLang="en-US" sz="1800" dirty="0">
              <a:ea typeface="MS PGothic" panose="020B0600070205080204" pitchFamily="34" charset="-128"/>
            </a:endParaRPr>
          </a:p>
          <a:p>
            <a:pPr lvl="1"/>
            <a:r>
              <a:rPr lang="en-US" altLang="en-US" sz="1800" dirty="0">
                <a:ea typeface="MS PGothic" panose="020B0600070205080204" pitchFamily="34" charset="-128"/>
              </a:rPr>
              <a:t>Message and content strategy</a:t>
            </a:r>
            <a:endParaRPr lang="en-US" altLang="en-US" sz="1800" dirty="0">
              <a:ea typeface="MS PGothic" panose="020B0600070205080204" pitchFamily="34" charset="-128"/>
            </a:endParaRPr>
          </a:p>
          <a:p>
            <a:pPr lvl="1"/>
            <a:r>
              <a:rPr lang="en-US" altLang="en-US" sz="1800" dirty="0">
                <a:ea typeface="MS PGothic" panose="020B0600070205080204" pitchFamily="34" charset="-128"/>
              </a:rPr>
              <a:t>Message execution </a:t>
            </a:r>
            <a:endParaRPr lang="en-US" altLang="en-US" sz="1800" dirty="0">
              <a:ea typeface="MS PGothic" panose="020B0600070205080204" pitchFamily="34" charset="-128"/>
            </a:endParaRPr>
          </a:p>
          <a:p>
            <a:pPr lvl="1"/>
            <a:r>
              <a:rPr lang="en-US" altLang="en-US" sz="1800" dirty="0">
                <a:ea typeface="MS PGothic" panose="020B0600070205080204" pitchFamily="34" charset="-128"/>
              </a:rPr>
              <a:t>Consumer-generated content</a:t>
            </a:r>
            <a:endParaRPr lang="en-US" sz="1800" dirty="0"/>
          </a:p>
        </p:txBody>
      </p:sp>
      <p:pic>
        <p:nvPicPr>
          <p:cNvPr id="21510" name="Picture 9" descr="shutterstock_43277320"/>
          <p:cNvPicPr>
            <a:picLocks noChangeAspect="1" noChangeArrowheads="1"/>
          </p:cNvPicPr>
          <p:nvPr/>
        </p:nvPicPr>
        <p:blipFill>
          <a:blip r:embed="rId1" cstate="print"/>
          <a:srcRect/>
          <a:stretch>
            <a:fillRect/>
          </a:stretch>
        </p:blipFill>
        <p:spPr bwMode="auto">
          <a:xfrm>
            <a:off x="5486400" y="5105259"/>
            <a:ext cx="2133600" cy="1227808"/>
          </a:xfrm>
          <a:prstGeom prst="rect">
            <a:avLst/>
          </a:prstGeom>
          <a:noFill/>
          <a:ln w="9525">
            <a:noFill/>
            <a:miter lim="800000"/>
            <a:headEnd/>
            <a:tailEnd/>
          </a:ln>
        </p:spPr>
      </p:pic>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a:xfrm>
            <a:off x="762000" y="228600"/>
            <a:ext cx="7772400" cy="1143000"/>
          </a:xfrm>
        </p:spPr>
        <p:txBody>
          <a:bodyPr/>
          <a:lstStyle/>
          <a:p>
            <a:r>
              <a:rPr lang="en-US">
                <a:solidFill>
                  <a:srgbClr val="C00000"/>
                </a:solidFill>
              </a:rPr>
              <a:t>Advertising</a:t>
            </a:r>
            <a:endParaRPr lang="en-US">
              <a:solidFill>
                <a:srgbClr val="C00000"/>
              </a:solidFill>
            </a:endParaRPr>
          </a:p>
        </p:txBody>
      </p:sp>
      <p:sp>
        <p:nvSpPr>
          <p:cNvPr id="22531" name="Rectangle 9"/>
          <p:cNvSpPr>
            <a:spLocks noGrp="1" noChangeArrowheads="1"/>
          </p:cNvSpPr>
          <p:nvPr>
            <p:ph type="body" sz="half" idx="1"/>
          </p:nvPr>
        </p:nvSpPr>
        <p:spPr>
          <a:xfrm>
            <a:off x="457200" y="2209800"/>
            <a:ext cx="4038600" cy="3001963"/>
          </a:xfrm>
        </p:spPr>
        <p:txBody>
          <a:bodyPr/>
          <a:lstStyle/>
          <a:p>
            <a:pPr lvl="1">
              <a:buClr>
                <a:srgbClr val="847149"/>
              </a:buClr>
            </a:pPr>
            <a:r>
              <a:rPr lang="en-US"/>
              <a:t>Slice of Life</a:t>
            </a:r>
            <a:endParaRPr lang="en-US"/>
          </a:p>
          <a:p>
            <a:pPr lvl="1">
              <a:buClr>
                <a:srgbClr val="847149"/>
              </a:buClr>
            </a:pPr>
            <a:r>
              <a:rPr lang="en-US"/>
              <a:t>Lifestyle</a:t>
            </a:r>
            <a:endParaRPr lang="en-US"/>
          </a:p>
          <a:p>
            <a:pPr lvl="1">
              <a:buClr>
                <a:srgbClr val="847149"/>
              </a:buClr>
            </a:pPr>
            <a:r>
              <a:rPr lang="en-US"/>
              <a:t>Fantasy</a:t>
            </a:r>
            <a:endParaRPr lang="en-US"/>
          </a:p>
          <a:p>
            <a:pPr lvl="1">
              <a:buClr>
                <a:srgbClr val="847149"/>
              </a:buClr>
            </a:pPr>
            <a:r>
              <a:rPr lang="en-US"/>
              <a:t>Mood or Image</a:t>
            </a:r>
            <a:endParaRPr lang="en-US"/>
          </a:p>
          <a:p>
            <a:pPr lvl="1">
              <a:buClr>
                <a:srgbClr val="847149"/>
              </a:buClr>
            </a:pPr>
            <a:r>
              <a:rPr lang="en-US"/>
              <a:t>Musical</a:t>
            </a:r>
            <a:endParaRPr lang="en-US"/>
          </a:p>
        </p:txBody>
      </p:sp>
      <p:sp>
        <p:nvSpPr>
          <p:cNvPr id="22532" name="Rectangle 10"/>
          <p:cNvSpPr>
            <a:spLocks noGrp="1" noChangeArrowheads="1"/>
          </p:cNvSpPr>
          <p:nvPr>
            <p:ph type="body" sz="half" idx="2"/>
          </p:nvPr>
        </p:nvSpPr>
        <p:spPr>
          <a:xfrm>
            <a:off x="4267200" y="2209800"/>
            <a:ext cx="4038600" cy="3001963"/>
          </a:xfrm>
        </p:spPr>
        <p:txBody>
          <a:bodyPr/>
          <a:lstStyle/>
          <a:p>
            <a:pPr lvl="1">
              <a:buClr>
                <a:srgbClr val="847149"/>
              </a:buClr>
            </a:pPr>
            <a:r>
              <a:rPr lang="en-US"/>
              <a:t>Testimonial Evidence or Endorsement</a:t>
            </a:r>
            <a:endParaRPr lang="en-US"/>
          </a:p>
          <a:p>
            <a:pPr lvl="1">
              <a:buClr>
                <a:srgbClr val="847149"/>
              </a:buClr>
            </a:pPr>
            <a:r>
              <a:rPr lang="en-US"/>
              <a:t>Personality Symbol </a:t>
            </a:r>
            <a:endParaRPr lang="en-US"/>
          </a:p>
          <a:p>
            <a:pPr lvl="1">
              <a:buClr>
                <a:srgbClr val="847149"/>
              </a:buClr>
            </a:pPr>
            <a:r>
              <a:rPr lang="en-US"/>
              <a:t>Technical Expertise</a:t>
            </a:r>
            <a:endParaRPr lang="en-US"/>
          </a:p>
          <a:p>
            <a:pPr lvl="1">
              <a:buClr>
                <a:srgbClr val="847149"/>
              </a:buClr>
            </a:pPr>
            <a:r>
              <a:rPr lang="en-US"/>
              <a:t>Scientific Evidence</a:t>
            </a:r>
            <a:endParaRPr lang="en-US"/>
          </a:p>
        </p:txBody>
      </p:sp>
      <p:sp>
        <p:nvSpPr>
          <p:cNvPr id="22533" name="Rectangle 11"/>
          <p:cNvSpPr>
            <a:spLocks noChangeArrowheads="1"/>
          </p:cNvSpPr>
          <p:nvPr/>
        </p:nvSpPr>
        <p:spPr bwMode="auto">
          <a:xfrm>
            <a:off x="457200" y="1600200"/>
            <a:ext cx="8229600" cy="762000"/>
          </a:xfrm>
          <a:prstGeom prst="rect">
            <a:avLst/>
          </a:prstGeom>
          <a:noFill/>
          <a:ln w="9525">
            <a:noFill/>
            <a:miter lim="800000"/>
          </a:ln>
        </p:spPr>
        <p:txBody>
          <a:bodyPr/>
          <a:lstStyle/>
          <a:p>
            <a:pPr marL="342900" indent="-342900">
              <a:spcBef>
                <a:spcPct val="20000"/>
              </a:spcBef>
              <a:buFontTx/>
              <a:buChar char="•"/>
            </a:pPr>
            <a:r>
              <a:rPr lang="en-US" sz="3200">
                <a:solidFill>
                  <a:srgbClr val="847149"/>
                </a:solidFill>
              </a:rPr>
              <a:t>Creative Execution Styles</a:t>
            </a:r>
            <a:endParaRPr lang="en-US" sz="3200">
              <a:solidFill>
                <a:srgbClr val="847149"/>
              </a:solidFill>
            </a:endParaRP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solidFill>
                  <a:srgbClr val="C00000"/>
                </a:solidFill>
              </a:rPr>
              <a:t>Key Advertising Decisions</a:t>
            </a:r>
            <a:endParaRPr lang="en-US">
              <a:solidFill>
                <a:srgbClr val="C00000"/>
              </a:solidFill>
            </a:endParaRPr>
          </a:p>
        </p:txBody>
      </p:sp>
      <p:sp>
        <p:nvSpPr>
          <p:cNvPr id="27652" name="Rectangle 4"/>
          <p:cNvSpPr>
            <a:spLocks noGrp="1" noChangeArrowheads="1"/>
          </p:cNvSpPr>
          <p:nvPr>
            <p:ph type="body" sz="half" idx="1"/>
          </p:nvPr>
        </p:nvSpPr>
        <p:spPr>
          <a:xfrm>
            <a:off x="-228600" y="1165860"/>
            <a:ext cx="4038600" cy="4525963"/>
          </a:xfrm>
        </p:spPr>
        <p:txBody>
          <a:bodyPr/>
          <a:lstStyle/>
          <a:p>
            <a:r>
              <a:rPr lang="en-US" sz="2400" i="1">
                <a:solidFill>
                  <a:schemeClr val="bg2"/>
                </a:solidFill>
              </a:rPr>
              <a:t>Setting objectives</a:t>
            </a:r>
            <a:endParaRPr lang="en-US" sz="2400" i="1">
              <a:solidFill>
                <a:schemeClr val="bg2"/>
              </a:solidFill>
            </a:endParaRPr>
          </a:p>
          <a:p>
            <a:r>
              <a:rPr lang="en-US" sz="2400" i="1">
                <a:solidFill>
                  <a:schemeClr val="bg2"/>
                </a:solidFill>
              </a:rPr>
              <a:t>Setting the budget</a:t>
            </a:r>
            <a:endParaRPr lang="en-US" sz="2400" i="1">
              <a:solidFill>
                <a:schemeClr val="bg2"/>
              </a:solidFill>
            </a:endParaRPr>
          </a:p>
          <a:p>
            <a:r>
              <a:rPr lang="en-US" sz="2400" i="1"/>
              <a:t>Developing the advertising strategy (cont.)</a:t>
            </a:r>
            <a:endParaRPr lang="en-US" sz="2400" i="1"/>
          </a:p>
          <a:p>
            <a:r>
              <a:rPr lang="en-US" sz="2400" i="1">
                <a:solidFill>
                  <a:schemeClr val="bg2"/>
                </a:solidFill>
              </a:rPr>
              <a:t>Evaluating advertising campaigns</a:t>
            </a:r>
            <a:endParaRPr lang="en-US" sz="2400" i="1">
              <a:solidFill>
                <a:schemeClr val="bg2"/>
              </a:solidFill>
            </a:endParaRPr>
          </a:p>
        </p:txBody>
      </p:sp>
      <p:sp>
        <p:nvSpPr>
          <p:cNvPr id="27653" name="Rectangle 5"/>
          <p:cNvSpPr>
            <a:spLocks noGrp="1" noChangeArrowheads="1"/>
          </p:cNvSpPr>
          <p:nvPr>
            <p:ph type="body" sz="half" idx="2"/>
          </p:nvPr>
        </p:nvSpPr>
        <p:spPr>
          <a:xfrm>
            <a:off x="2519680" y="1066800"/>
            <a:ext cx="6497320" cy="5016500"/>
          </a:xfrm>
        </p:spPr>
        <p:txBody>
          <a:bodyPr/>
          <a:lstStyle/>
          <a:p>
            <a:r>
              <a:rPr lang="en-US" sz="2400" dirty="0"/>
              <a:t>Select advertising media选择广告媒体</a:t>
            </a:r>
            <a:endParaRPr lang="en-US" sz="2400" dirty="0"/>
          </a:p>
          <a:p>
            <a:pPr lvl="1"/>
            <a:r>
              <a:rPr lang="en-US" sz="2000" dirty="0"/>
              <a:t>Decide on level of reach, frequency, impact and engagement</a:t>
            </a:r>
            <a:r>
              <a:rPr lang="en-US" dirty="0"/>
              <a:t>确定覆盖范围、频率、影响和参与度</a:t>
            </a:r>
            <a:endParaRPr lang="en-US" sz="2000" dirty="0"/>
          </a:p>
          <a:p>
            <a:pPr lvl="1"/>
            <a:r>
              <a:rPr lang="en-US" sz="2000" dirty="0"/>
              <a:t>Choose among the major media types by considering:</a:t>
            </a:r>
            <a:r>
              <a:rPr lang="en-US" dirty="0"/>
              <a:t>通过考虑以下因素在主要媒体类型中进行选择：</a:t>
            </a:r>
            <a:endParaRPr lang="en-US" sz="2000" dirty="0"/>
          </a:p>
          <a:p>
            <a:pPr lvl="2"/>
            <a:r>
              <a:rPr lang="en-US" sz="1800" dirty="0"/>
              <a:t>Consumer media habits, nature of the product, types of messages, and costs </a:t>
            </a:r>
            <a:r>
              <a:rPr lang="en-US" dirty="0"/>
              <a:t>消费者媒体习惯、产品性质、信息类型和成本</a:t>
            </a:r>
            <a:endParaRPr lang="en-US" sz="1800" dirty="0"/>
          </a:p>
          <a:p>
            <a:pPr lvl="1"/>
            <a:r>
              <a:rPr lang="en-US" sz="2000" dirty="0"/>
              <a:t>Select  specific media vehicles</a:t>
            </a:r>
            <a:endParaRPr lang="en-US" sz="2000" dirty="0"/>
          </a:p>
          <a:p>
            <a:pPr lvl="1"/>
            <a:r>
              <a:rPr lang="en-US" sz="2000" dirty="0"/>
              <a:t>Decide on media timing</a:t>
            </a:r>
            <a:endParaRPr lang="en-US" sz="2000" dirty="0"/>
          </a:p>
          <a:p>
            <a:pPr lvl="1"/>
            <a:r>
              <a:rPr lang="en-US" sz="2000" dirty="0"/>
              <a:t>选择特定的媒体工具</a:t>
            </a:r>
            <a:endParaRPr lang="en-US" sz="2000" dirty="0"/>
          </a:p>
          <a:p>
            <a:pPr lvl="1"/>
            <a:r>
              <a:rPr lang="en-US" sz="2000" dirty="0"/>
              <a:t>决定媒体时间</a:t>
            </a:r>
            <a:endParaRPr lang="en-US" sz="2000" dirty="0"/>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body" sz="half" idx="1"/>
          </p:nvPr>
        </p:nvSpPr>
        <p:spPr>
          <a:xfrm>
            <a:off x="457200" y="2209800"/>
            <a:ext cx="3544888" cy="3244850"/>
          </a:xfrm>
          <a:noFill/>
        </p:spPr>
        <p:txBody>
          <a:bodyPr/>
          <a:lstStyle/>
          <a:p>
            <a:pPr lvl="1">
              <a:buClr>
                <a:srgbClr val="847149"/>
              </a:buClr>
            </a:pPr>
            <a:r>
              <a:rPr lang="en-US" sz="2800" dirty="0"/>
              <a:t>Newspapers</a:t>
            </a:r>
            <a:endParaRPr lang="en-US" sz="2800" dirty="0"/>
          </a:p>
          <a:p>
            <a:pPr lvl="1">
              <a:buClr>
                <a:srgbClr val="847149"/>
              </a:buClr>
            </a:pPr>
            <a:r>
              <a:rPr lang="en-US" sz="2800" dirty="0"/>
              <a:t>Television</a:t>
            </a:r>
            <a:endParaRPr lang="en-US" sz="2800" dirty="0"/>
          </a:p>
          <a:p>
            <a:pPr lvl="1">
              <a:buClr>
                <a:srgbClr val="847149"/>
              </a:buClr>
            </a:pPr>
            <a:r>
              <a:rPr lang="en-US" sz="2800" dirty="0"/>
              <a:t>Direct Mail</a:t>
            </a:r>
            <a:endParaRPr lang="en-US" sz="2800" dirty="0"/>
          </a:p>
          <a:p>
            <a:pPr lvl="1">
              <a:buClr>
                <a:srgbClr val="847149"/>
              </a:buClr>
            </a:pPr>
            <a:r>
              <a:rPr lang="en-US" sz="2800" dirty="0"/>
              <a:t>Digital, mobile, and social media</a:t>
            </a:r>
            <a:endParaRPr lang="en-US" sz="2800" dirty="0"/>
          </a:p>
        </p:txBody>
      </p:sp>
      <p:sp>
        <p:nvSpPr>
          <p:cNvPr id="28675" name="Rectangle 6"/>
          <p:cNvSpPr>
            <a:spLocks noGrp="1" noChangeArrowheads="1"/>
          </p:cNvSpPr>
          <p:nvPr>
            <p:ph type="body" sz="half" idx="2"/>
          </p:nvPr>
        </p:nvSpPr>
        <p:spPr>
          <a:xfrm>
            <a:off x="4002088" y="2254250"/>
            <a:ext cx="3657600" cy="2763838"/>
          </a:xfrm>
          <a:noFill/>
        </p:spPr>
        <p:txBody>
          <a:bodyPr/>
          <a:lstStyle/>
          <a:p>
            <a:pPr lvl="1">
              <a:buClr>
                <a:srgbClr val="847149"/>
              </a:buClr>
            </a:pPr>
            <a:r>
              <a:rPr lang="en-US" sz="2800" dirty="0"/>
              <a:t>Magazines</a:t>
            </a:r>
            <a:endParaRPr lang="en-US" sz="2800" dirty="0"/>
          </a:p>
          <a:p>
            <a:pPr lvl="1">
              <a:buClr>
                <a:srgbClr val="847149"/>
              </a:buClr>
            </a:pPr>
            <a:r>
              <a:rPr lang="en-US" sz="2800" dirty="0"/>
              <a:t>Outdoor</a:t>
            </a:r>
            <a:endParaRPr lang="en-US" sz="2800" dirty="0"/>
          </a:p>
          <a:p>
            <a:pPr lvl="1">
              <a:buClr>
                <a:srgbClr val="847149"/>
              </a:buClr>
            </a:pPr>
            <a:r>
              <a:rPr lang="en-US" sz="2800" dirty="0"/>
              <a:t>Radio</a:t>
            </a:r>
            <a:endParaRPr lang="en-US" sz="2800" dirty="0"/>
          </a:p>
        </p:txBody>
      </p:sp>
      <p:sp>
        <p:nvSpPr>
          <p:cNvPr id="28676" name="Rectangle 8"/>
          <p:cNvSpPr>
            <a:spLocks noGrp="1" noChangeArrowheads="1"/>
          </p:cNvSpPr>
          <p:nvPr>
            <p:ph type="title"/>
          </p:nvPr>
        </p:nvSpPr>
        <p:spPr/>
        <p:txBody>
          <a:bodyPr/>
          <a:lstStyle/>
          <a:p>
            <a:r>
              <a:rPr lang="en-US">
                <a:solidFill>
                  <a:srgbClr val="C00000"/>
                </a:solidFill>
              </a:rPr>
              <a:t>Advertising</a:t>
            </a:r>
            <a:endParaRPr lang="en-US">
              <a:solidFill>
                <a:srgbClr val="C00000"/>
              </a:solidFill>
            </a:endParaRPr>
          </a:p>
        </p:txBody>
      </p:sp>
      <p:sp>
        <p:nvSpPr>
          <p:cNvPr id="28677" name="Rectangle 9"/>
          <p:cNvSpPr>
            <a:spLocks noChangeArrowheads="1"/>
          </p:cNvSpPr>
          <p:nvPr/>
        </p:nvSpPr>
        <p:spPr bwMode="auto">
          <a:xfrm>
            <a:off x="457200" y="1600200"/>
            <a:ext cx="8229600" cy="762000"/>
          </a:xfrm>
          <a:prstGeom prst="rect">
            <a:avLst/>
          </a:prstGeom>
          <a:noFill/>
          <a:ln w="9525">
            <a:noFill/>
            <a:miter lim="800000"/>
          </a:ln>
        </p:spPr>
        <p:txBody>
          <a:bodyPr/>
          <a:lstStyle/>
          <a:p>
            <a:pPr marL="342900" indent="-342900">
              <a:spcBef>
                <a:spcPct val="20000"/>
              </a:spcBef>
              <a:buFontTx/>
              <a:buChar char="•"/>
            </a:pPr>
            <a:r>
              <a:rPr lang="en-US" sz="3200">
                <a:solidFill>
                  <a:srgbClr val="847149"/>
                </a:solidFill>
              </a:rPr>
              <a:t>Major Media Types</a:t>
            </a:r>
            <a:endParaRPr lang="en-US" sz="3200">
              <a:solidFill>
                <a:srgbClr val="847149"/>
              </a:solidFill>
            </a:endParaRPr>
          </a:p>
        </p:txBody>
      </p:sp>
      <p:pic>
        <p:nvPicPr>
          <p:cNvPr id="28678" name="Picture 4" descr="ph15_09.jpg"/>
          <p:cNvPicPr>
            <a:picLocks noChangeAspect="1"/>
          </p:cNvPicPr>
          <p:nvPr/>
        </p:nvPicPr>
        <p:blipFill>
          <a:blip r:embed="rId1" cstate="print"/>
          <a:srcRect/>
          <a:stretch>
            <a:fillRect/>
          </a:stretch>
        </p:blipFill>
        <p:spPr bwMode="auto">
          <a:xfrm>
            <a:off x="4327525" y="3867150"/>
            <a:ext cx="4033838" cy="2738438"/>
          </a:xfrm>
          <a:prstGeom prst="rect">
            <a:avLst/>
          </a:prstGeom>
          <a:noFill/>
          <a:ln w="9525">
            <a:noFill/>
            <a:miter lim="800000"/>
            <a:headEnd/>
            <a:tailEnd/>
          </a:ln>
        </p:spPr>
      </p:pic>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IN" altLang="en-US" sz="3600" dirty="0">
                <a:solidFill>
                  <a:srgbClr val="C00000"/>
                </a:solidFill>
                <a:ea typeface="MS PGothic" panose="020B0600070205080204" pitchFamily="34" charset="-128"/>
              </a:rPr>
              <a:t>Profiles of Major Media Types</a:t>
            </a:r>
            <a:endParaRPr lang="en-AU" sz="3600" b="0" dirty="0">
              <a:solidFill>
                <a:srgbClr val="C00000"/>
              </a:solidFill>
            </a:endParaRPr>
          </a:p>
        </p:txBody>
      </p:sp>
      <p:graphicFrame>
        <p:nvGraphicFramePr>
          <p:cNvPr id="4" name="Table 4"/>
          <p:cNvGraphicFramePr>
            <a:graphicFrameLocks noGrp="1"/>
          </p:cNvGraphicFramePr>
          <p:nvPr>
            <p:ph idx="1"/>
          </p:nvPr>
        </p:nvGraphicFramePr>
        <p:xfrm>
          <a:off x="304800" y="1320800"/>
          <a:ext cx="8610600" cy="4927600"/>
        </p:xfrm>
        <a:graphic>
          <a:graphicData uri="http://schemas.openxmlformats.org/drawingml/2006/table">
            <a:tbl>
              <a:tblPr firstRow="1" bandRow="1">
                <a:tableStyleId>{3B4B98B0-60AC-42C2-AFA5-B58CD77FA1E5}</a:tableStyleId>
              </a:tblPr>
              <a:tblGrid>
                <a:gridCol w="1674283"/>
                <a:gridCol w="4066117"/>
                <a:gridCol w="2870200"/>
              </a:tblGrid>
              <a:tr h="400256">
                <a:tc>
                  <a:txBody>
                    <a:bodyPr/>
                    <a:lstStyle/>
                    <a:p>
                      <a:pPr algn="ctr"/>
                      <a:r>
                        <a:rPr lang="en-US" sz="1700" kern="1200" baseline="0" dirty="0">
                          <a:solidFill>
                            <a:schemeClr val="bg1"/>
                          </a:solidFill>
                        </a:rPr>
                        <a:t>Medium</a:t>
                      </a:r>
                      <a:endParaRPr lang="en-US" sz="1700" b="1" kern="1200" baseline="0" dirty="0">
                        <a:solidFill>
                          <a:schemeClr val="bg1"/>
                        </a:solidFill>
                      </a:endParaRPr>
                    </a:p>
                  </a:txBody>
                  <a:tcPr marL="66401" marR="66401" marT="0" marB="0" anchor="ctr">
                    <a:lnL w="6350" cap="flat" cmpd="sng" algn="ctr">
                      <a:solidFill>
                        <a:srgbClr val="007FA3"/>
                      </a:solidFill>
                      <a:prstDash val="solid"/>
                      <a:round/>
                      <a:headEnd type="none" w="med" len="med"/>
                      <a:tailEnd type="none" w="med" len="med"/>
                    </a:lnL>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rgbClr val="007FA3"/>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defRPr/>
                      </a:pPr>
                      <a:r>
                        <a:rPr lang="en-US" sz="1700" dirty="0">
                          <a:solidFill>
                            <a:schemeClr val="bg1"/>
                          </a:solidFill>
                        </a:rPr>
                        <a:t>Advantages</a:t>
                      </a:r>
                      <a:endParaRPr lang="en-US" sz="1700" b="1" dirty="0">
                        <a:solidFill>
                          <a:schemeClr val="bg1"/>
                        </a:solidFill>
                      </a:endParaRPr>
                    </a:p>
                  </a:txBody>
                  <a:tcPr marL="66401" marR="66401" marT="0" marB="0" anchor="ct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rgbClr val="007FA3"/>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defRPr/>
                      </a:pPr>
                      <a:r>
                        <a:rPr lang="en-US" sz="1700" dirty="0">
                          <a:solidFill>
                            <a:schemeClr val="bg1"/>
                          </a:solidFill>
                        </a:rPr>
                        <a:t>Limitations</a:t>
                      </a:r>
                      <a:endParaRPr lang="en-US" sz="1700" b="1" dirty="0">
                        <a:solidFill>
                          <a:schemeClr val="bg1"/>
                        </a:solidFill>
                      </a:endParaRPr>
                    </a:p>
                  </a:txBody>
                  <a:tcPr marL="66401" marR="66401" marT="0" marB="0" anchor="ctr">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rgbClr val="007FA3"/>
                    </a:solidFill>
                  </a:tcPr>
                </a:tc>
              </a:tr>
              <a:tr h="1279876">
                <a:tc>
                  <a:txBody>
                    <a:bodyPr/>
                    <a:lstStyle/>
                    <a:p>
                      <a:r>
                        <a:rPr lang="en-US" sz="1800" u="none" strike="noStrike" kern="1200" baseline="0" dirty="0"/>
                        <a:t>Television</a:t>
                      </a:r>
                      <a:endParaRPr lang="en-US" sz="1800" dirty="0"/>
                    </a:p>
                  </a:txBody>
                  <a:tcPr marL="88536" marR="88536" marT="44267" marB="44267">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c>
                  <a:txBody>
                    <a:bodyPr/>
                    <a:lstStyle/>
                    <a:p>
                      <a:r>
                        <a:rPr lang="en-US" sz="1800" u="none" strike="noStrike" kern="1200" baseline="0" dirty="0"/>
                        <a:t>Good mass-marketing coverage; low cost per exposure; combines sight, sound, and motion; appealing to the senses</a:t>
                      </a:r>
                      <a:endParaRPr lang="en-US" sz="1800" dirty="0"/>
                    </a:p>
                  </a:txBody>
                  <a:tcPr marL="88536" marR="88536" marT="44267" marB="44267">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c>
                  <a:txBody>
                    <a:bodyPr/>
                    <a:lstStyle/>
                    <a:p>
                      <a:r>
                        <a:rPr lang="en-US" sz="1800" dirty="0"/>
                        <a:t>High absolute costs; high clutter; fleeting exposure; less</a:t>
                      </a:r>
                      <a:r>
                        <a:rPr lang="en-US" sz="1800" baseline="0" dirty="0"/>
                        <a:t> </a:t>
                      </a:r>
                      <a:r>
                        <a:rPr lang="en-US" sz="1800" dirty="0"/>
                        <a:t>audience selectivity</a:t>
                      </a:r>
                      <a:endParaRPr lang="en-US" sz="1800" dirty="0"/>
                    </a:p>
                  </a:txBody>
                  <a:tcPr marL="88536" marR="88536" marT="44267" marB="44267">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r>
              <a:tr h="983796">
                <a:tc>
                  <a:txBody>
                    <a:bodyPr/>
                    <a:lstStyle/>
                    <a:p>
                      <a:r>
                        <a:rPr lang="en-US" sz="1800" u="none" strike="noStrike" kern="1200" baseline="0" dirty="0"/>
                        <a:t>Digital, mobile, and social media</a:t>
                      </a:r>
                      <a:endParaRPr lang="en-US" sz="1800" dirty="0"/>
                    </a:p>
                  </a:txBody>
                  <a:tcPr marL="88536" marR="88536" marT="44267" marB="44267">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c>
                  <a:txBody>
                    <a:bodyPr/>
                    <a:lstStyle/>
                    <a:p>
                      <a:r>
                        <a:rPr lang="en-US" sz="1800" dirty="0"/>
                        <a:t>High selectivity; low cost;</a:t>
                      </a:r>
                      <a:r>
                        <a:rPr lang="en-US" sz="1800" baseline="0" dirty="0"/>
                        <a:t> </a:t>
                      </a:r>
                      <a:r>
                        <a:rPr lang="en-US" sz="1800" dirty="0"/>
                        <a:t>immediacy; engagement</a:t>
                      </a:r>
                      <a:r>
                        <a:rPr lang="en-US" sz="1800" baseline="0" dirty="0"/>
                        <a:t> </a:t>
                      </a:r>
                      <a:r>
                        <a:rPr lang="en-US" sz="1800" dirty="0"/>
                        <a:t>Capabilities</a:t>
                      </a:r>
                      <a:endParaRPr lang="en-US" sz="1800" dirty="0"/>
                    </a:p>
                  </a:txBody>
                  <a:tcPr marL="88536" marR="88536" marT="44267" marB="44267">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c>
                  <a:txBody>
                    <a:bodyPr/>
                    <a:lstStyle/>
                    <a:p>
                      <a:r>
                        <a:rPr lang="en-US" sz="1800" dirty="0"/>
                        <a:t>Potentially low impact; high audience control of content and</a:t>
                      </a:r>
                      <a:r>
                        <a:rPr lang="en-US" sz="1800" baseline="0" dirty="0"/>
                        <a:t> </a:t>
                      </a:r>
                      <a:r>
                        <a:rPr lang="en-US" sz="1800" dirty="0"/>
                        <a:t>exposure</a:t>
                      </a:r>
                      <a:endParaRPr lang="en-US" sz="1800" dirty="0"/>
                    </a:p>
                  </a:txBody>
                  <a:tcPr marL="88536" marR="88536" marT="44267" marB="44267">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r>
              <a:tr h="1279876">
                <a:tc>
                  <a:txBody>
                    <a:bodyPr/>
                    <a:lstStyle/>
                    <a:p>
                      <a:r>
                        <a:rPr lang="en-US" sz="1800" u="none" strike="noStrike" kern="1200" baseline="0" dirty="0"/>
                        <a:t>Newspapers</a:t>
                      </a:r>
                      <a:endParaRPr lang="en-US" sz="1800" dirty="0"/>
                    </a:p>
                  </a:txBody>
                  <a:tcPr marL="88536" marR="88536" marT="44267" marB="44267">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c>
                  <a:txBody>
                    <a:bodyPr/>
                    <a:lstStyle/>
                    <a:p>
                      <a:r>
                        <a:rPr lang="en-US" sz="1800" dirty="0"/>
                        <a:t>Flexibility; timeliness; good local market coverage; broad</a:t>
                      </a:r>
                      <a:r>
                        <a:rPr lang="en-US" sz="1800" baseline="0" dirty="0"/>
                        <a:t> </a:t>
                      </a:r>
                      <a:r>
                        <a:rPr lang="en-US" sz="1800" dirty="0"/>
                        <a:t>acceptability; high believability</a:t>
                      </a:r>
                      <a:endParaRPr lang="en-US" sz="1800" dirty="0"/>
                    </a:p>
                  </a:txBody>
                  <a:tcPr marL="88536" marR="88536" marT="44267" marB="44267">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c>
                  <a:txBody>
                    <a:bodyPr/>
                    <a:lstStyle/>
                    <a:p>
                      <a:r>
                        <a:rPr lang="en-US" sz="1800" dirty="0"/>
                        <a:t>Short life; poor reproduction quality; small pass-along</a:t>
                      </a:r>
                      <a:r>
                        <a:rPr lang="en-US" sz="1800" baseline="0" dirty="0"/>
                        <a:t> </a:t>
                      </a:r>
                      <a:r>
                        <a:rPr lang="en-US" sz="1800" dirty="0"/>
                        <a:t>audience</a:t>
                      </a:r>
                      <a:r>
                        <a:rPr lang="en-IN" sz="1800" dirty="0"/>
                        <a:t>.</a:t>
                      </a:r>
                      <a:endParaRPr lang="en-US" sz="1800" dirty="0"/>
                    </a:p>
                  </a:txBody>
                  <a:tcPr marL="88536" marR="88536" marT="44267" marB="44267">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r>
              <a:tr h="98379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u="none" strike="noStrike" kern="1200" baseline="0" dirty="0"/>
                        <a:t>Direct mail</a:t>
                      </a:r>
                      <a:endParaRPr lang="en-US" sz="1800" dirty="0"/>
                    </a:p>
                  </a:txBody>
                  <a:tcPr marL="88536" marR="88536" marT="44267" marB="44267">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c>
                  <a:txBody>
                    <a:bodyPr/>
                    <a:lstStyle/>
                    <a:p>
                      <a:r>
                        <a:rPr lang="en-US" sz="1800" dirty="0"/>
                        <a:t>High audience selectivity; flexibility;</a:t>
                      </a:r>
                      <a:r>
                        <a:rPr lang="en-US" sz="1800" baseline="0" dirty="0"/>
                        <a:t> </a:t>
                      </a:r>
                      <a:r>
                        <a:rPr lang="en-US" sz="1800" dirty="0"/>
                        <a:t>no ad competition</a:t>
                      </a:r>
                      <a:r>
                        <a:rPr lang="en-US" sz="1800" baseline="0" dirty="0"/>
                        <a:t> </a:t>
                      </a:r>
                      <a:r>
                        <a:rPr lang="en-US" sz="1800" dirty="0"/>
                        <a:t>within the same medium;</a:t>
                      </a:r>
                      <a:r>
                        <a:rPr lang="en-US" sz="1800" baseline="0" dirty="0"/>
                        <a:t> </a:t>
                      </a:r>
                      <a:r>
                        <a:rPr lang="en-US" sz="1800" dirty="0"/>
                        <a:t>allows personalization</a:t>
                      </a:r>
                      <a:endParaRPr lang="en-US" sz="1800" dirty="0"/>
                    </a:p>
                  </a:txBody>
                  <a:tcPr marL="88536" marR="88536" marT="44267" marB="44267">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a:t>Relatively high cost per exposure; “junk mail”</a:t>
                      </a:r>
                      <a:r>
                        <a:rPr lang="en-US" sz="1800" baseline="0" dirty="0"/>
                        <a:t> </a:t>
                      </a:r>
                      <a:r>
                        <a:rPr lang="en-US" sz="1800" dirty="0"/>
                        <a:t>image</a:t>
                      </a:r>
                      <a:r>
                        <a:rPr lang="en-IN" sz="1800" dirty="0"/>
                        <a:t>.</a:t>
                      </a:r>
                      <a:endParaRPr lang="en-US" sz="1800" dirty="0"/>
                    </a:p>
                  </a:txBody>
                  <a:tcPr marL="88536" marR="88536" marT="44267" marB="44267">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dirty="0">
                <a:solidFill>
                  <a:srgbClr val="C00000"/>
                </a:solidFill>
                <a:ea typeface="MS PGothic" panose="020B0600070205080204" pitchFamily="34" charset="-128"/>
              </a:rPr>
              <a:t>Profiles of Major Media Types</a:t>
            </a:r>
            <a:endParaRPr lang="en-AU" sz="3600" b="0" dirty="0">
              <a:solidFill>
                <a:srgbClr val="C00000"/>
              </a:solidFill>
            </a:endParaRPr>
          </a:p>
        </p:txBody>
      </p:sp>
      <p:graphicFrame>
        <p:nvGraphicFramePr>
          <p:cNvPr id="4" name="Table 4"/>
          <p:cNvGraphicFramePr>
            <a:graphicFrameLocks noGrp="1"/>
          </p:cNvGraphicFramePr>
          <p:nvPr>
            <p:ph idx="1"/>
          </p:nvPr>
        </p:nvGraphicFramePr>
        <p:xfrm>
          <a:off x="304800" y="1295400"/>
          <a:ext cx="8686800" cy="4419600"/>
        </p:xfrm>
        <a:graphic>
          <a:graphicData uri="http://schemas.openxmlformats.org/drawingml/2006/table">
            <a:tbl>
              <a:tblPr firstRow="1" bandRow="1">
                <a:tableStyleId>{3B4B98B0-60AC-42C2-AFA5-B58CD77FA1E5}</a:tableStyleId>
              </a:tblPr>
              <a:tblGrid>
                <a:gridCol w="1689100"/>
                <a:gridCol w="3217333"/>
                <a:gridCol w="3780367"/>
              </a:tblGrid>
              <a:tr h="460007">
                <a:tc>
                  <a:txBody>
                    <a:bodyPr/>
                    <a:lstStyle/>
                    <a:p>
                      <a:pPr algn="ctr"/>
                      <a:r>
                        <a:rPr lang="en-US" sz="1700" kern="1200" baseline="0" dirty="0">
                          <a:solidFill>
                            <a:schemeClr val="bg1"/>
                          </a:solidFill>
                        </a:rPr>
                        <a:t>Medium</a:t>
                      </a:r>
                      <a:endParaRPr lang="en-US" sz="1700" b="1" kern="1200" baseline="0" dirty="0">
                        <a:solidFill>
                          <a:schemeClr val="bg1"/>
                        </a:solidFill>
                      </a:endParaRPr>
                    </a:p>
                  </a:txBody>
                  <a:tcPr marL="66401" marR="66401" marT="0" marB="0" anchor="ctr">
                    <a:lnL w="6350" cap="flat" cmpd="sng" algn="ctr">
                      <a:solidFill>
                        <a:srgbClr val="007FA3"/>
                      </a:solidFill>
                      <a:prstDash val="solid"/>
                      <a:round/>
                      <a:headEnd type="none" w="med" len="med"/>
                      <a:tailEnd type="none" w="med" len="med"/>
                    </a:lnL>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rgbClr val="007FA3"/>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defRPr/>
                      </a:pPr>
                      <a:r>
                        <a:rPr lang="en-US" sz="1700" dirty="0">
                          <a:solidFill>
                            <a:schemeClr val="bg1"/>
                          </a:solidFill>
                        </a:rPr>
                        <a:t>Advantages</a:t>
                      </a:r>
                      <a:endParaRPr lang="en-US" sz="1700" b="1" dirty="0">
                        <a:solidFill>
                          <a:schemeClr val="bg1"/>
                        </a:solidFill>
                      </a:endParaRPr>
                    </a:p>
                  </a:txBody>
                  <a:tcPr marL="66401" marR="66401" marT="0" marB="0" anchor="ct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rgbClr val="007FA3"/>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defRPr/>
                      </a:pPr>
                      <a:r>
                        <a:rPr lang="en-US" sz="1700" dirty="0">
                          <a:solidFill>
                            <a:schemeClr val="bg1"/>
                          </a:solidFill>
                        </a:rPr>
                        <a:t>Limitations</a:t>
                      </a:r>
                      <a:endParaRPr lang="en-US" sz="1700" b="1" dirty="0">
                        <a:solidFill>
                          <a:schemeClr val="bg1"/>
                        </a:solidFill>
                      </a:endParaRPr>
                    </a:p>
                  </a:txBody>
                  <a:tcPr marL="66401" marR="66401" marT="0" marB="0" anchor="ctr">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rgbClr val="007FA3"/>
                    </a:solidFill>
                  </a:tcPr>
                </a:tc>
              </a:tr>
              <a:tr h="192480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t>Magazines</a:t>
                      </a:r>
                      <a:endParaRPr lang="en-US" sz="1600" dirty="0"/>
                    </a:p>
                  </a:txBody>
                  <a:tcPr marL="88665" marR="88665" marT="44332" marB="44332">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c>
                  <a:txBody>
                    <a:bodyPr/>
                    <a:lstStyle/>
                    <a:p>
                      <a:r>
                        <a:rPr lang="en-US" sz="1600" dirty="0"/>
                        <a:t>High geographic and demographic selectivity; credibility</a:t>
                      </a:r>
                      <a:r>
                        <a:rPr lang="en-US" sz="1600" baseline="0" dirty="0"/>
                        <a:t> </a:t>
                      </a:r>
                      <a:r>
                        <a:rPr lang="en-US" sz="1600" dirty="0"/>
                        <a:t>and prestige; high-quality reproduction; long life and good</a:t>
                      </a:r>
                      <a:r>
                        <a:rPr lang="en-US" sz="1600" baseline="0" dirty="0"/>
                        <a:t> </a:t>
                      </a:r>
                      <a:r>
                        <a:rPr lang="en-US" sz="1600" dirty="0"/>
                        <a:t>pass-along readership</a:t>
                      </a:r>
                      <a:endParaRPr lang="en-US" sz="1600" dirty="0"/>
                    </a:p>
                  </a:txBody>
                  <a:tcPr marL="88665" marR="88665" marT="44332" marB="44332">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c>
                  <a:txBody>
                    <a:bodyPr/>
                    <a:lstStyle/>
                    <a:p>
                      <a:r>
                        <a:rPr lang="en-US" sz="1600" dirty="0"/>
                        <a:t>Long ad purchase lead time; high cost; no</a:t>
                      </a:r>
                      <a:r>
                        <a:rPr lang="en-US" sz="1600" baseline="0" dirty="0"/>
                        <a:t> </a:t>
                      </a:r>
                      <a:r>
                        <a:rPr lang="en-US" sz="1600" dirty="0"/>
                        <a:t>guarantee of</a:t>
                      </a:r>
                      <a:r>
                        <a:rPr lang="en-US" sz="1600" baseline="0" dirty="0"/>
                        <a:t> </a:t>
                      </a:r>
                      <a:r>
                        <a:rPr lang="en-US" sz="1600" dirty="0"/>
                        <a:t>position</a:t>
                      </a:r>
                      <a:endParaRPr lang="en-US" sz="1600" dirty="0"/>
                    </a:p>
                  </a:txBody>
                  <a:tcPr marL="88665" marR="88665" marT="44332" marB="44332">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r>
              <a:tr h="101739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t>Radio</a:t>
                      </a:r>
                      <a:endParaRPr lang="en-US" sz="1600" dirty="0"/>
                    </a:p>
                  </a:txBody>
                  <a:tcPr marL="88665" marR="88665" marT="44332" marB="44332">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c>
                  <a:txBody>
                    <a:bodyPr/>
                    <a:lstStyle/>
                    <a:p>
                      <a:r>
                        <a:rPr lang="en-US" sz="1600" dirty="0"/>
                        <a:t>Good local acceptance; high geographic and demographic</a:t>
                      </a:r>
                      <a:endParaRPr lang="en-US" sz="1600" dirty="0"/>
                    </a:p>
                    <a:p>
                      <a:r>
                        <a:rPr lang="en-US" sz="1600" dirty="0"/>
                        <a:t>selectivity; low cost</a:t>
                      </a:r>
                      <a:r>
                        <a:rPr lang="en-IN" sz="1600" dirty="0"/>
                        <a:t>.</a:t>
                      </a:r>
                      <a:endParaRPr lang="en-US" sz="1600" dirty="0"/>
                    </a:p>
                  </a:txBody>
                  <a:tcPr marL="88665" marR="88665" marT="44332" marB="44332">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c>
                  <a:txBody>
                    <a:bodyPr/>
                    <a:lstStyle/>
                    <a:p>
                      <a:r>
                        <a:rPr lang="en-US" sz="1600" dirty="0"/>
                        <a:t>Audio only; fleeting exposure; low attention (“the half-heard”</a:t>
                      </a:r>
                      <a:r>
                        <a:rPr lang="en-US" sz="1600" baseline="0" dirty="0"/>
                        <a:t> </a:t>
                      </a:r>
                      <a:r>
                        <a:rPr lang="en-US" sz="1600" dirty="0"/>
                        <a:t>medium); fragmented audiences</a:t>
                      </a:r>
                      <a:endParaRPr lang="en-US" sz="1600" dirty="0"/>
                    </a:p>
                  </a:txBody>
                  <a:tcPr marL="88665" marR="88665" marT="44332" marB="44332">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r>
              <a:tr h="1017394">
                <a:tc>
                  <a:txBody>
                    <a:bodyPr/>
                    <a:lstStyle/>
                    <a:p>
                      <a:r>
                        <a:rPr lang="en-US" sz="1600" dirty="0"/>
                        <a:t>Outdoor</a:t>
                      </a:r>
                      <a:endParaRPr lang="en-US" sz="1600" dirty="0"/>
                    </a:p>
                  </a:txBody>
                  <a:tcPr marL="88665" marR="88665" marT="44332" marB="44332">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c>
                  <a:txBody>
                    <a:bodyPr/>
                    <a:lstStyle/>
                    <a:p>
                      <a:r>
                        <a:rPr lang="en-US" sz="1600" dirty="0"/>
                        <a:t>Flexibility; high repeat exposure; low cost; good positional</a:t>
                      </a:r>
                      <a:r>
                        <a:rPr lang="en-US" sz="1600" baseline="0" dirty="0"/>
                        <a:t> </a:t>
                      </a:r>
                      <a:r>
                        <a:rPr lang="en-US" sz="1600" dirty="0"/>
                        <a:t>selectivity</a:t>
                      </a:r>
                      <a:endParaRPr lang="en-US" sz="1600" dirty="0"/>
                    </a:p>
                  </a:txBody>
                  <a:tcPr marL="88665" marR="88665" marT="44332" marB="44332">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c>
                  <a:txBody>
                    <a:bodyPr/>
                    <a:lstStyle/>
                    <a:p>
                      <a:r>
                        <a:rPr lang="en-US" sz="1600" dirty="0"/>
                        <a:t>Little audience selectivity; creative limitations</a:t>
                      </a:r>
                      <a:endParaRPr lang="en-US" sz="1600" dirty="0"/>
                    </a:p>
                  </a:txBody>
                  <a:tcPr marL="88665" marR="88665" marT="44332" marB="44332">
                    <a:lnL w="6350" cap="flat" cmpd="sng" algn="ctr">
                      <a:solidFill>
                        <a:srgbClr val="007FA3"/>
                      </a:solidFill>
                      <a:prstDash val="solid"/>
                      <a:round/>
                      <a:headEnd type="none" w="med" len="med"/>
                      <a:tailEnd type="none" w="med" len="med"/>
                    </a:lnL>
                    <a:lnR w="6350" cap="flat" cmpd="sng" algn="ctr">
                      <a:solidFill>
                        <a:srgbClr val="007FA3"/>
                      </a:solidFill>
                      <a:prstDash val="solid"/>
                      <a:round/>
                      <a:headEnd type="none" w="med" len="med"/>
                      <a:tailEnd type="none" w="med" len="med"/>
                    </a:lnR>
                    <a:lnT w="6350" cap="flat" cmpd="sng" algn="ctr">
                      <a:solidFill>
                        <a:srgbClr val="007FA3"/>
                      </a:solidFill>
                      <a:prstDash val="solid"/>
                      <a:round/>
                      <a:headEnd type="none" w="med" len="med"/>
                      <a:tailEnd type="none" w="med" len="med"/>
                    </a:lnT>
                    <a:lnB w="6350" cap="flat" cmpd="sng" algn="ctr">
                      <a:solidFill>
                        <a:srgbClr val="007FA3"/>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solidFill>
                  <a:srgbClr val="C00000"/>
                </a:solidFill>
              </a:rPr>
              <a:t>Key Advertising Decisions</a:t>
            </a:r>
            <a:endParaRPr lang="en-US">
              <a:solidFill>
                <a:srgbClr val="C00000"/>
              </a:solidFill>
            </a:endParaRPr>
          </a:p>
        </p:txBody>
      </p:sp>
      <p:sp>
        <p:nvSpPr>
          <p:cNvPr id="36867" name="Rectangle 3"/>
          <p:cNvSpPr>
            <a:spLocks noChangeArrowheads="1"/>
          </p:cNvSpPr>
          <p:nvPr/>
        </p:nvSpPr>
        <p:spPr bwMode="auto">
          <a:xfrm>
            <a:off x="4495800" y="1524000"/>
            <a:ext cx="76200" cy="4800600"/>
          </a:xfrm>
          <a:prstGeom prst="rect">
            <a:avLst/>
          </a:prstGeom>
          <a:solidFill>
            <a:srgbClr val="761214"/>
          </a:solidFill>
          <a:ln w="9525">
            <a:solidFill>
              <a:srgbClr val="761214"/>
            </a:solidFill>
            <a:miter lim="800000"/>
          </a:ln>
        </p:spPr>
        <p:txBody>
          <a:bodyPr wrap="none" anchor="ctr"/>
          <a:lstStyle/>
          <a:p>
            <a:endParaRPr lang="en-CA"/>
          </a:p>
        </p:txBody>
      </p:sp>
      <p:sp>
        <p:nvSpPr>
          <p:cNvPr id="36868" name="Rectangle 4"/>
          <p:cNvSpPr>
            <a:spLocks noGrp="1" noChangeArrowheads="1"/>
          </p:cNvSpPr>
          <p:nvPr>
            <p:ph type="body" sz="half" idx="1"/>
          </p:nvPr>
        </p:nvSpPr>
        <p:spPr/>
        <p:txBody>
          <a:bodyPr/>
          <a:lstStyle/>
          <a:p>
            <a:r>
              <a:rPr lang="en-US" i="1" dirty="0">
                <a:solidFill>
                  <a:schemeClr val="bg2"/>
                </a:solidFill>
              </a:rPr>
              <a:t>Setting objectives</a:t>
            </a:r>
            <a:endParaRPr lang="en-US" i="1" dirty="0">
              <a:solidFill>
                <a:schemeClr val="bg2"/>
              </a:solidFill>
            </a:endParaRPr>
          </a:p>
          <a:p>
            <a:r>
              <a:rPr lang="en-US" i="1" dirty="0">
                <a:solidFill>
                  <a:schemeClr val="bg2"/>
                </a:solidFill>
              </a:rPr>
              <a:t>Setting the budget</a:t>
            </a:r>
            <a:endParaRPr lang="en-US" i="1" dirty="0">
              <a:solidFill>
                <a:schemeClr val="bg2"/>
              </a:solidFill>
            </a:endParaRPr>
          </a:p>
          <a:p>
            <a:r>
              <a:rPr lang="en-US" i="1" dirty="0">
                <a:solidFill>
                  <a:schemeClr val="bg2"/>
                </a:solidFill>
              </a:rPr>
              <a:t>Developing the advertising strategy (cont.)</a:t>
            </a:r>
            <a:endParaRPr lang="en-US" i="1" dirty="0">
              <a:solidFill>
                <a:schemeClr val="bg2"/>
              </a:solidFill>
            </a:endParaRPr>
          </a:p>
          <a:p>
            <a:r>
              <a:rPr lang="en-US" i="1" dirty="0"/>
              <a:t>Evaluating advertising effectiveness</a:t>
            </a:r>
            <a:endParaRPr lang="en-US" i="1" dirty="0"/>
          </a:p>
        </p:txBody>
      </p:sp>
      <p:sp>
        <p:nvSpPr>
          <p:cNvPr id="36869" name="Rectangle 5"/>
          <p:cNvSpPr>
            <a:spLocks noGrp="1" noChangeArrowheads="1"/>
          </p:cNvSpPr>
          <p:nvPr>
            <p:ph type="body" sz="half" idx="2"/>
          </p:nvPr>
        </p:nvSpPr>
        <p:spPr/>
        <p:txBody>
          <a:bodyPr/>
          <a:lstStyle/>
          <a:p>
            <a:r>
              <a:rPr lang="en-US" altLang="en-US" sz="2400" b="1" dirty="0">
                <a:ea typeface="MS PGothic" panose="020B0600070205080204" pitchFamily="34" charset="-128"/>
              </a:rPr>
              <a:t>Return on advertising investment</a:t>
            </a:r>
            <a:r>
              <a:rPr lang="en-US" altLang="en-US" sz="2400" dirty="0">
                <a:ea typeface="MS PGothic" panose="020B0600070205080204" pitchFamily="34" charset="-128"/>
              </a:rPr>
              <a:t>:</a:t>
            </a:r>
            <a:r>
              <a:rPr lang="en-US" altLang="en-US" sz="2400" b="1" dirty="0">
                <a:ea typeface="MS PGothic" panose="020B0600070205080204" pitchFamily="34" charset="-128"/>
              </a:rPr>
              <a:t> </a:t>
            </a:r>
            <a:r>
              <a:rPr lang="en-US" altLang="en-US" sz="2400" dirty="0">
                <a:ea typeface="MS PGothic" panose="020B0600070205080204" pitchFamily="34" charset="-128"/>
              </a:rPr>
              <a:t>Net return on advertising investment divided by the costs of the advertising investment</a:t>
            </a:r>
            <a:endParaRPr lang="en-US" altLang="en-US" sz="2400" dirty="0">
              <a:ea typeface="MS PGothic" panose="020B0600070205080204" pitchFamily="34" charset="-128"/>
            </a:endParaRPr>
          </a:p>
          <a:p>
            <a:r>
              <a:rPr lang="en-US" altLang="en-US" sz="2400" dirty="0">
                <a:ea typeface="MS PGothic" panose="020B0600070205080204" pitchFamily="34" charset="-128"/>
              </a:rPr>
              <a:t>Advertisers should regularly evaluate</a:t>
            </a:r>
            <a:endParaRPr lang="en-US" altLang="en-US" sz="2400" dirty="0">
              <a:ea typeface="MS PGothic" panose="020B0600070205080204" pitchFamily="34" charset="-128"/>
            </a:endParaRPr>
          </a:p>
          <a:p>
            <a:pPr lvl="1"/>
            <a:r>
              <a:rPr lang="en-US" altLang="en-US" dirty="0">
                <a:ea typeface="MS PGothic" panose="020B0600070205080204" pitchFamily="34" charset="-128"/>
              </a:rPr>
              <a:t>Communication effects</a:t>
            </a:r>
            <a:endParaRPr lang="en-US" altLang="en-US" dirty="0">
              <a:ea typeface="MS PGothic" panose="020B0600070205080204" pitchFamily="34" charset="-128"/>
            </a:endParaRPr>
          </a:p>
          <a:p>
            <a:pPr lvl="1"/>
            <a:r>
              <a:rPr lang="en-US" altLang="en-US" dirty="0">
                <a:ea typeface="MS PGothic" panose="020B0600070205080204" pitchFamily="34" charset="-128"/>
              </a:rPr>
              <a:t>Sales and profit effects</a:t>
            </a:r>
            <a:endParaRPr lang="en-AU" dirty="0"/>
          </a:p>
          <a:p>
            <a:pPr lvl="1"/>
            <a:endParaRPr lang="en-US" dirty="0"/>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p:txBody>
          <a:bodyPr/>
          <a:lstStyle/>
          <a:p>
            <a:endParaRPr lang="en-CA"/>
          </a:p>
        </p:txBody>
      </p:sp>
      <p:sp>
        <p:nvSpPr>
          <p:cNvPr id="73731" name="Content Placeholder 2"/>
          <p:cNvSpPr>
            <a:spLocks noGrp="1"/>
          </p:cNvSpPr>
          <p:nvPr>
            <p:ph idx="4294967295"/>
          </p:nvPr>
        </p:nvSpPr>
        <p:spPr/>
        <p:txBody>
          <a:bodyPr/>
          <a:lstStyle/>
          <a:p>
            <a:r>
              <a:rPr lang="en-US" dirty="0"/>
              <a:t>Read Chapter 12, 13 &amp; 14</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381000"/>
            <a:ext cx="7645400" cy="914400"/>
          </a:xfrm>
        </p:spPr>
        <p:txBody>
          <a:bodyPr/>
          <a:lstStyle/>
          <a:p>
            <a:r>
              <a:rPr lang="en-US">
                <a:solidFill>
                  <a:srgbClr val="C00000"/>
                </a:solidFill>
              </a:rPr>
              <a:t>Where are we now …</a:t>
            </a:r>
            <a:endParaRPr lang="en-US">
              <a:solidFill>
                <a:srgbClr val="C00000"/>
              </a:solidFill>
            </a:endParaRPr>
          </a:p>
        </p:txBody>
      </p:sp>
      <p:grpSp>
        <p:nvGrpSpPr>
          <p:cNvPr id="5123" name="Group 3"/>
          <p:cNvGrpSpPr/>
          <p:nvPr/>
        </p:nvGrpSpPr>
        <p:grpSpPr bwMode="auto">
          <a:xfrm>
            <a:off x="457200" y="1643063"/>
            <a:ext cx="8382000" cy="4376737"/>
            <a:chOff x="288" y="1104"/>
            <a:chExt cx="5280" cy="2757"/>
          </a:xfrm>
        </p:grpSpPr>
        <p:sp>
          <p:nvSpPr>
            <p:cNvPr id="5125" name="Text Box 4"/>
            <p:cNvSpPr txBox="1">
              <a:spLocks noChangeArrowheads="1"/>
            </p:cNvSpPr>
            <p:nvPr/>
          </p:nvSpPr>
          <p:spPr bwMode="auto">
            <a:xfrm>
              <a:off x="2167" y="1755"/>
              <a:ext cx="1432" cy="524"/>
            </a:xfrm>
            <a:prstGeom prst="rect">
              <a:avLst/>
            </a:prstGeom>
            <a:solidFill>
              <a:srgbClr val="FF9900"/>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Marketing Management</a:t>
              </a:r>
              <a:endParaRPr lang="en-US" sz="2400" b="1">
                <a:latin typeface="Times New Roman" panose="02020603050405020304" pitchFamily="18" charset="0"/>
              </a:endParaRPr>
            </a:p>
          </p:txBody>
        </p:sp>
        <p:sp>
          <p:nvSpPr>
            <p:cNvPr id="5126" name="Text Box 5"/>
            <p:cNvSpPr txBox="1">
              <a:spLocks noChangeArrowheads="1"/>
            </p:cNvSpPr>
            <p:nvPr/>
          </p:nvSpPr>
          <p:spPr bwMode="auto">
            <a:xfrm>
              <a:off x="1809" y="1433"/>
              <a:ext cx="1969" cy="229"/>
            </a:xfrm>
            <a:prstGeom prst="rect">
              <a:avLst/>
            </a:prstGeom>
            <a:noFill/>
            <a:ln w="12700">
              <a:no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b="1">
                  <a:latin typeface="Times New Roman" panose="02020603050405020304" pitchFamily="18" charset="0"/>
                </a:rPr>
                <a:t>Company         Analysis</a:t>
              </a:r>
              <a:endParaRPr lang="en-US" b="1">
                <a:latin typeface="Times New Roman" panose="02020603050405020304" pitchFamily="18" charset="0"/>
              </a:endParaRPr>
            </a:p>
          </p:txBody>
        </p:sp>
        <p:sp>
          <p:nvSpPr>
            <p:cNvPr id="5127" name="Text Box 6"/>
            <p:cNvSpPr txBox="1">
              <a:spLocks noChangeArrowheads="1"/>
            </p:cNvSpPr>
            <p:nvPr/>
          </p:nvSpPr>
          <p:spPr bwMode="auto">
            <a:xfrm>
              <a:off x="2257" y="1104"/>
              <a:ext cx="1118" cy="294"/>
            </a:xfrm>
            <a:prstGeom prst="rect">
              <a:avLst/>
            </a:prstGeom>
            <a:solidFill>
              <a:srgbClr val="FFFF99"/>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Company</a:t>
              </a:r>
              <a:endParaRPr lang="en-US" sz="2400" b="1">
                <a:latin typeface="Times New Roman" panose="02020603050405020304" pitchFamily="18" charset="0"/>
              </a:endParaRPr>
            </a:p>
          </p:txBody>
        </p:sp>
        <p:sp>
          <p:nvSpPr>
            <p:cNvPr id="5128" name="Text Box 7"/>
            <p:cNvSpPr txBox="1">
              <a:spLocks noChangeArrowheads="1"/>
            </p:cNvSpPr>
            <p:nvPr/>
          </p:nvSpPr>
          <p:spPr bwMode="auto">
            <a:xfrm>
              <a:off x="422" y="2336"/>
              <a:ext cx="1208" cy="294"/>
            </a:xfrm>
            <a:prstGeom prst="rect">
              <a:avLst/>
            </a:prstGeom>
            <a:solidFill>
              <a:srgbClr val="FFFF99"/>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Competitor</a:t>
              </a:r>
              <a:endParaRPr lang="en-US" sz="2400" b="1">
                <a:latin typeface="Times New Roman" panose="02020603050405020304" pitchFamily="18" charset="0"/>
              </a:endParaRPr>
            </a:p>
          </p:txBody>
        </p:sp>
        <p:sp>
          <p:nvSpPr>
            <p:cNvPr id="5129" name="Text Box 8"/>
            <p:cNvSpPr txBox="1">
              <a:spLocks noChangeArrowheads="1"/>
            </p:cNvSpPr>
            <p:nvPr/>
          </p:nvSpPr>
          <p:spPr bwMode="auto">
            <a:xfrm>
              <a:off x="4226" y="2290"/>
              <a:ext cx="1253" cy="294"/>
            </a:xfrm>
            <a:prstGeom prst="rect">
              <a:avLst/>
            </a:prstGeom>
            <a:solidFill>
              <a:srgbClr val="FFFF99"/>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Consumer</a:t>
              </a:r>
              <a:endParaRPr lang="en-US" sz="2400" b="1">
                <a:latin typeface="Times New Roman" panose="02020603050405020304" pitchFamily="18" charset="0"/>
              </a:endParaRPr>
            </a:p>
          </p:txBody>
        </p:sp>
        <p:sp>
          <p:nvSpPr>
            <p:cNvPr id="5130" name="Text Box 9"/>
            <p:cNvSpPr txBox="1">
              <a:spLocks noChangeArrowheads="1"/>
            </p:cNvSpPr>
            <p:nvPr/>
          </p:nvSpPr>
          <p:spPr bwMode="auto">
            <a:xfrm>
              <a:off x="2033" y="3567"/>
              <a:ext cx="1835" cy="294"/>
            </a:xfrm>
            <a:prstGeom prst="rect">
              <a:avLst/>
            </a:prstGeom>
            <a:solidFill>
              <a:srgbClr val="FF6600"/>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Product - Market</a:t>
              </a:r>
              <a:endParaRPr lang="en-US" sz="2400" b="1">
                <a:latin typeface="Times New Roman" panose="02020603050405020304" pitchFamily="18" charset="0"/>
              </a:endParaRPr>
            </a:p>
          </p:txBody>
        </p:sp>
        <p:sp>
          <p:nvSpPr>
            <p:cNvPr id="5131" name="Text Box 10"/>
            <p:cNvSpPr txBox="1">
              <a:spLocks noChangeArrowheads="1"/>
            </p:cNvSpPr>
            <p:nvPr/>
          </p:nvSpPr>
          <p:spPr bwMode="auto">
            <a:xfrm>
              <a:off x="1765" y="2655"/>
              <a:ext cx="850" cy="294"/>
            </a:xfrm>
            <a:prstGeom prst="rect">
              <a:avLst/>
            </a:prstGeom>
            <a:solidFill>
              <a:srgbClr val="99CCFF"/>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Product</a:t>
              </a:r>
              <a:endParaRPr lang="en-US" sz="2400" b="1">
                <a:latin typeface="Times New Roman" panose="02020603050405020304" pitchFamily="18" charset="0"/>
              </a:endParaRPr>
            </a:p>
          </p:txBody>
        </p:sp>
        <p:sp>
          <p:nvSpPr>
            <p:cNvPr id="5132" name="Text Box 11"/>
            <p:cNvSpPr txBox="1">
              <a:spLocks noChangeArrowheads="1"/>
            </p:cNvSpPr>
            <p:nvPr/>
          </p:nvSpPr>
          <p:spPr bwMode="auto">
            <a:xfrm>
              <a:off x="3062" y="2655"/>
              <a:ext cx="1074" cy="294"/>
            </a:xfrm>
            <a:prstGeom prst="rect">
              <a:avLst/>
            </a:prstGeom>
            <a:solidFill>
              <a:srgbClr val="99CCFF"/>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Promotion</a:t>
              </a:r>
              <a:endParaRPr lang="en-US" sz="2400" b="1">
                <a:latin typeface="Times New Roman" panose="02020603050405020304" pitchFamily="18" charset="0"/>
              </a:endParaRPr>
            </a:p>
          </p:txBody>
        </p:sp>
        <p:sp>
          <p:nvSpPr>
            <p:cNvPr id="5133" name="Text Box 12"/>
            <p:cNvSpPr txBox="1">
              <a:spLocks noChangeArrowheads="1"/>
            </p:cNvSpPr>
            <p:nvPr/>
          </p:nvSpPr>
          <p:spPr bwMode="auto">
            <a:xfrm>
              <a:off x="1765" y="3066"/>
              <a:ext cx="850" cy="294"/>
            </a:xfrm>
            <a:prstGeom prst="rect">
              <a:avLst/>
            </a:prstGeom>
            <a:solidFill>
              <a:srgbClr val="99CCFF"/>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Price</a:t>
              </a:r>
              <a:endParaRPr lang="en-US" sz="2400" b="1">
                <a:latin typeface="Times New Roman" panose="02020603050405020304" pitchFamily="18" charset="0"/>
              </a:endParaRPr>
            </a:p>
          </p:txBody>
        </p:sp>
        <p:sp>
          <p:nvSpPr>
            <p:cNvPr id="5134" name="Text Box 13"/>
            <p:cNvSpPr txBox="1">
              <a:spLocks noChangeArrowheads="1"/>
            </p:cNvSpPr>
            <p:nvPr/>
          </p:nvSpPr>
          <p:spPr bwMode="auto">
            <a:xfrm>
              <a:off x="3062" y="3066"/>
              <a:ext cx="1208" cy="294"/>
            </a:xfrm>
            <a:prstGeom prst="rect">
              <a:avLst/>
            </a:prstGeom>
            <a:solidFill>
              <a:srgbClr val="99CCFF"/>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Distribution</a:t>
              </a:r>
              <a:endParaRPr lang="en-US" sz="2400" b="1">
                <a:latin typeface="Times New Roman" panose="02020603050405020304" pitchFamily="18" charset="0"/>
              </a:endParaRPr>
            </a:p>
          </p:txBody>
        </p:sp>
        <p:sp>
          <p:nvSpPr>
            <p:cNvPr id="5135" name="Line 14"/>
            <p:cNvSpPr>
              <a:spLocks noChangeShapeType="1"/>
            </p:cNvSpPr>
            <p:nvPr/>
          </p:nvSpPr>
          <p:spPr bwMode="auto">
            <a:xfrm>
              <a:off x="2839" y="2370"/>
              <a:ext cx="0" cy="1186"/>
            </a:xfrm>
            <a:prstGeom prst="line">
              <a:avLst/>
            </a:prstGeom>
            <a:noFill/>
            <a:ln w="76200">
              <a:solidFill>
                <a:schemeClr val="tx1"/>
              </a:solidFill>
              <a:round/>
              <a:headEnd type="none" w="sm" len="sm"/>
              <a:tailEnd type="triangle" w="sm" len="sm"/>
            </a:ln>
          </p:spPr>
          <p:txBody>
            <a:bodyPr lIns="90488" tIns="44450" rIns="90488" bIns="44450" anchor="ctr">
              <a:spAutoFit/>
            </a:bodyPr>
            <a:lstStyle/>
            <a:p>
              <a:endParaRPr lang="en-US"/>
            </a:p>
          </p:txBody>
        </p:sp>
        <p:sp>
          <p:nvSpPr>
            <p:cNvPr id="5136" name="Text Box 15"/>
            <p:cNvSpPr txBox="1">
              <a:spLocks noChangeArrowheads="1"/>
            </p:cNvSpPr>
            <p:nvPr/>
          </p:nvSpPr>
          <p:spPr bwMode="auto">
            <a:xfrm>
              <a:off x="3912" y="1616"/>
              <a:ext cx="1656" cy="229"/>
            </a:xfrm>
            <a:prstGeom prst="rect">
              <a:avLst/>
            </a:prstGeom>
            <a:noFill/>
            <a:ln w="12700">
              <a:no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b="1">
                  <a:latin typeface="Times New Roman" panose="02020603050405020304" pitchFamily="18" charset="0"/>
                </a:rPr>
                <a:t>Consumer Analysis</a:t>
              </a:r>
              <a:endParaRPr lang="en-US" b="1">
                <a:latin typeface="Times New Roman" panose="02020603050405020304" pitchFamily="18" charset="0"/>
              </a:endParaRPr>
            </a:p>
          </p:txBody>
        </p:sp>
        <p:sp>
          <p:nvSpPr>
            <p:cNvPr id="5137" name="Text Box 16"/>
            <p:cNvSpPr txBox="1">
              <a:spLocks noChangeArrowheads="1"/>
            </p:cNvSpPr>
            <p:nvPr/>
          </p:nvSpPr>
          <p:spPr bwMode="auto">
            <a:xfrm>
              <a:off x="288" y="1616"/>
              <a:ext cx="1745" cy="229"/>
            </a:xfrm>
            <a:prstGeom prst="rect">
              <a:avLst/>
            </a:prstGeom>
            <a:noFill/>
            <a:ln w="12700">
              <a:no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b="1">
                  <a:latin typeface="Times New Roman" panose="02020603050405020304" pitchFamily="18" charset="0"/>
                </a:rPr>
                <a:t>Competitor Analysis</a:t>
              </a:r>
              <a:endParaRPr lang="en-US" b="1">
                <a:latin typeface="Times New Roman" panose="02020603050405020304" pitchFamily="18" charset="0"/>
              </a:endParaRPr>
            </a:p>
          </p:txBody>
        </p:sp>
        <p:sp>
          <p:nvSpPr>
            <p:cNvPr id="5138" name="Line 17"/>
            <p:cNvSpPr>
              <a:spLocks noChangeShapeType="1"/>
            </p:cNvSpPr>
            <p:nvPr/>
          </p:nvSpPr>
          <p:spPr bwMode="auto">
            <a:xfrm flipV="1">
              <a:off x="914" y="1914"/>
              <a:ext cx="0" cy="365"/>
            </a:xfrm>
            <a:prstGeom prst="line">
              <a:avLst/>
            </a:prstGeom>
            <a:noFill/>
            <a:ln w="76200">
              <a:solidFill>
                <a:schemeClr val="tx1"/>
              </a:solidFill>
              <a:round/>
              <a:headEnd type="none" w="sm" len="sm"/>
              <a:tailEnd type="none" w="sm" len="sm"/>
            </a:ln>
          </p:spPr>
          <p:txBody>
            <a:bodyPr lIns="90488" tIns="44450" rIns="90488" bIns="44450" anchor="ctr">
              <a:spAutoFit/>
            </a:bodyPr>
            <a:lstStyle/>
            <a:p>
              <a:endParaRPr lang="en-US"/>
            </a:p>
          </p:txBody>
        </p:sp>
        <p:sp>
          <p:nvSpPr>
            <p:cNvPr id="5139" name="Line 18"/>
            <p:cNvSpPr>
              <a:spLocks noChangeShapeType="1"/>
            </p:cNvSpPr>
            <p:nvPr/>
          </p:nvSpPr>
          <p:spPr bwMode="auto">
            <a:xfrm>
              <a:off x="914" y="1914"/>
              <a:ext cx="1074" cy="0"/>
            </a:xfrm>
            <a:prstGeom prst="line">
              <a:avLst/>
            </a:prstGeom>
            <a:noFill/>
            <a:ln w="76200">
              <a:solidFill>
                <a:schemeClr val="tx1"/>
              </a:solidFill>
              <a:round/>
              <a:headEnd type="none" w="sm" len="sm"/>
              <a:tailEnd type="triangle" w="sm" len="sm"/>
            </a:ln>
          </p:spPr>
          <p:txBody>
            <a:bodyPr wrap="none" lIns="90488" tIns="44450" rIns="90488" bIns="44450" anchor="ctr">
              <a:spAutoFit/>
            </a:bodyPr>
            <a:lstStyle/>
            <a:p>
              <a:endParaRPr lang="en-US"/>
            </a:p>
          </p:txBody>
        </p:sp>
        <p:sp>
          <p:nvSpPr>
            <p:cNvPr id="5140" name="Line 19"/>
            <p:cNvSpPr>
              <a:spLocks noChangeShapeType="1"/>
            </p:cNvSpPr>
            <p:nvPr/>
          </p:nvSpPr>
          <p:spPr bwMode="auto">
            <a:xfrm>
              <a:off x="914" y="3693"/>
              <a:ext cx="1074" cy="0"/>
            </a:xfrm>
            <a:prstGeom prst="line">
              <a:avLst/>
            </a:prstGeom>
            <a:noFill/>
            <a:ln w="76200">
              <a:solidFill>
                <a:schemeClr val="tx1"/>
              </a:solidFill>
              <a:round/>
              <a:headEnd type="none" w="sm" len="sm"/>
              <a:tailEnd type="triangle" w="sm" len="sm"/>
            </a:ln>
          </p:spPr>
          <p:txBody>
            <a:bodyPr wrap="none" lIns="90488" tIns="44450" rIns="90488" bIns="44450" anchor="ctr">
              <a:spAutoFit/>
            </a:bodyPr>
            <a:lstStyle/>
            <a:p>
              <a:endParaRPr lang="en-US"/>
            </a:p>
          </p:txBody>
        </p:sp>
        <p:sp>
          <p:nvSpPr>
            <p:cNvPr id="5141" name="Line 20"/>
            <p:cNvSpPr>
              <a:spLocks noChangeShapeType="1"/>
            </p:cNvSpPr>
            <p:nvPr/>
          </p:nvSpPr>
          <p:spPr bwMode="auto">
            <a:xfrm>
              <a:off x="914" y="2735"/>
              <a:ext cx="0" cy="958"/>
            </a:xfrm>
            <a:prstGeom prst="line">
              <a:avLst/>
            </a:prstGeom>
            <a:noFill/>
            <a:ln w="76200">
              <a:solidFill>
                <a:schemeClr val="tx1"/>
              </a:solidFill>
              <a:round/>
              <a:headEnd type="none" w="sm" len="sm"/>
              <a:tailEnd type="none" w="sm" len="sm"/>
            </a:ln>
          </p:spPr>
          <p:txBody>
            <a:bodyPr lIns="90488" tIns="44450" rIns="90488" bIns="44450" anchor="ctr">
              <a:spAutoFit/>
            </a:bodyPr>
            <a:lstStyle/>
            <a:p>
              <a:endParaRPr lang="en-US"/>
            </a:p>
          </p:txBody>
        </p:sp>
        <p:sp>
          <p:nvSpPr>
            <p:cNvPr id="5142" name="Line 21"/>
            <p:cNvSpPr>
              <a:spLocks noChangeShapeType="1"/>
            </p:cNvSpPr>
            <p:nvPr/>
          </p:nvSpPr>
          <p:spPr bwMode="auto">
            <a:xfrm>
              <a:off x="2839" y="1412"/>
              <a:ext cx="0" cy="319"/>
            </a:xfrm>
            <a:prstGeom prst="line">
              <a:avLst/>
            </a:prstGeom>
            <a:noFill/>
            <a:ln w="76200">
              <a:solidFill>
                <a:schemeClr val="tx1"/>
              </a:solidFill>
              <a:round/>
              <a:headEnd type="none" w="sm" len="sm"/>
              <a:tailEnd type="triangle" w="sm" len="sm"/>
            </a:ln>
          </p:spPr>
          <p:txBody>
            <a:bodyPr wrap="none" lIns="90488" tIns="44450" rIns="90488" bIns="44450" anchor="ctr">
              <a:spAutoFit/>
            </a:bodyPr>
            <a:lstStyle/>
            <a:p>
              <a:endParaRPr lang="en-US"/>
            </a:p>
          </p:txBody>
        </p:sp>
        <p:sp>
          <p:nvSpPr>
            <p:cNvPr id="5143" name="Line 22"/>
            <p:cNvSpPr>
              <a:spLocks noChangeShapeType="1"/>
            </p:cNvSpPr>
            <p:nvPr/>
          </p:nvSpPr>
          <p:spPr bwMode="auto">
            <a:xfrm flipV="1">
              <a:off x="4852" y="1914"/>
              <a:ext cx="0" cy="365"/>
            </a:xfrm>
            <a:prstGeom prst="line">
              <a:avLst/>
            </a:prstGeom>
            <a:noFill/>
            <a:ln w="76200">
              <a:solidFill>
                <a:schemeClr val="tx1"/>
              </a:solidFill>
              <a:round/>
              <a:headEnd type="none" w="sm" len="sm"/>
              <a:tailEnd type="none" w="sm" len="sm"/>
            </a:ln>
          </p:spPr>
          <p:txBody>
            <a:bodyPr wrap="none" lIns="90488" tIns="44450" rIns="90488" bIns="44450" anchor="ctr">
              <a:spAutoFit/>
            </a:bodyPr>
            <a:lstStyle/>
            <a:p>
              <a:endParaRPr lang="en-US"/>
            </a:p>
          </p:txBody>
        </p:sp>
        <p:sp>
          <p:nvSpPr>
            <p:cNvPr id="5144" name="Line 23"/>
            <p:cNvSpPr>
              <a:spLocks noChangeShapeType="1"/>
            </p:cNvSpPr>
            <p:nvPr/>
          </p:nvSpPr>
          <p:spPr bwMode="auto">
            <a:xfrm flipH="1">
              <a:off x="3778" y="1914"/>
              <a:ext cx="1074" cy="0"/>
            </a:xfrm>
            <a:prstGeom prst="line">
              <a:avLst/>
            </a:prstGeom>
            <a:noFill/>
            <a:ln w="76200">
              <a:solidFill>
                <a:schemeClr val="tx1"/>
              </a:solidFill>
              <a:round/>
              <a:headEnd type="none" w="sm" len="sm"/>
              <a:tailEnd type="triangle" w="sm" len="sm"/>
            </a:ln>
          </p:spPr>
          <p:txBody>
            <a:bodyPr wrap="none" lIns="90488" tIns="44450" rIns="90488" bIns="44450" anchor="ctr">
              <a:spAutoFit/>
            </a:bodyPr>
            <a:lstStyle/>
            <a:p>
              <a:endParaRPr lang="en-US"/>
            </a:p>
          </p:txBody>
        </p:sp>
        <p:sp>
          <p:nvSpPr>
            <p:cNvPr id="5145" name="Line 24"/>
            <p:cNvSpPr>
              <a:spLocks noChangeShapeType="1"/>
            </p:cNvSpPr>
            <p:nvPr/>
          </p:nvSpPr>
          <p:spPr bwMode="auto">
            <a:xfrm>
              <a:off x="4852" y="2644"/>
              <a:ext cx="0" cy="1094"/>
            </a:xfrm>
            <a:prstGeom prst="line">
              <a:avLst/>
            </a:prstGeom>
            <a:noFill/>
            <a:ln w="76200">
              <a:solidFill>
                <a:schemeClr val="tx1"/>
              </a:solidFill>
              <a:round/>
              <a:headEnd type="none" w="sm" len="sm"/>
              <a:tailEnd type="none" w="sm" len="sm"/>
            </a:ln>
          </p:spPr>
          <p:txBody>
            <a:bodyPr lIns="90488" tIns="44450" rIns="90488" bIns="44450" anchor="ctr">
              <a:spAutoFit/>
            </a:bodyPr>
            <a:lstStyle/>
            <a:p>
              <a:endParaRPr lang="en-US"/>
            </a:p>
          </p:txBody>
        </p:sp>
        <p:sp>
          <p:nvSpPr>
            <p:cNvPr id="5146" name="Line 25"/>
            <p:cNvSpPr>
              <a:spLocks noChangeShapeType="1"/>
            </p:cNvSpPr>
            <p:nvPr/>
          </p:nvSpPr>
          <p:spPr bwMode="auto">
            <a:xfrm flipH="1">
              <a:off x="3957" y="3738"/>
              <a:ext cx="895" cy="0"/>
            </a:xfrm>
            <a:prstGeom prst="line">
              <a:avLst/>
            </a:prstGeom>
            <a:noFill/>
            <a:ln w="76200">
              <a:solidFill>
                <a:schemeClr val="tx1"/>
              </a:solidFill>
              <a:round/>
              <a:headEnd type="none" w="sm" len="sm"/>
              <a:tailEnd type="triangle" w="sm" len="sm"/>
            </a:ln>
          </p:spPr>
          <p:txBody>
            <a:bodyPr lIns="90488" tIns="44450" rIns="90488" bIns="44450" anchor="ctr">
              <a:spAutoFit/>
            </a:bodyPr>
            <a:lstStyle/>
            <a:p>
              <a:endParaRPr lang="en-US"/>
            </a:p>
          </p:txBody>
        </p:sp>
      </p:grpSp>
      <p:pic>
        <p:nvPicPr>
          <p:cNvPr id="5124" name="Picture 26" descr="MCj04059720000[1]"/>
          <p:cNvPicPr>
            <a:picLocks noChangeAspect="1" noChangeArrowheads="1"/>
          </p:cNvPicPr>
          <p:nvPr/>
        </p:nvPicPr>
        <p:blipFill>
          <a:blip r:embed="rId1" cstate="print"/>
          <a:srcRect/>
          <a:stretch>
            <a:fillRect/>
          </a:stretch>
        </p:blipFill>
        <p:spPr bwMode="auto">
          <a:xfrm>
            <a:off x="4114800" y="4038600"/>
            <a:ext cx="863600" cy="889000"/>
          </a:xfrm>
          <a:prstGeom prst="rect">
            <a:avLst/>
          </a:prstGeom>
          <a:noFill/>
          <a:ln w="9525">
            <a:noFill/>
            <a:miter lim="800000"/>
            <a:headEnd/>
            <a:tailEnd/>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z="3600">
                <a:solidFill>
                  <a:srgbClr val="C00000"/>
                </a:solidFill>
              </a:rPr>
              <a:t>The Marketing Communications Mix</a:t>
            </a:r>
            <a:endParaRPr lang="en-US" sz="3600">
              <a:solidFill>
                <a:srgbClr val="C00000"/>
              </a:solidFill>
            </a:endParaRPr>
          </a:p>
        </p:txBody>
      </p:sp>
      <p:sp>
        <p:nvSpPr>
          <p:cNvPr id="6147" name="Rectangle 3"/>
          <p:cNvSpPr>
            <a:spLocks noGrp="1" noChangeArrowheads="1"/>
          </p:cNvSpPr>
          <p:nvPr>
            <p:ph type="body" idx="1"/>
          </p:nvPr>
        </p:nvSpPr>
        <p:spPr/>
        <p:txBody>
          <a:bodyPr/>
          <a:lstStyle/>
          <a:p>
            <a:r>
              <a:rPr lang="en-US" altLang="en-US" dirty="0">
                <a:ea typeface="MS PGothic" panose="020B0600070205080204" pitchFamily="34" charset="-128"/>
              </a:rPr>
              <a:t>A promotion mix, or marketing communications mix, is a specific blend of promotion tools:</a:t>
            </a:r>
            <a:endParaRPr lang="en-US" altLang="en-US" dirty="0">
              <a:ea typeface="MS PGothic" panose="020B0600070205080204" pitchFamily="34" charset="-128"/>
            </a:endParaRPr>
          </a:p>
          <a:p>
            <a:pPr lvl="1"/>
            <a:r>
              <a:rPr lang="en-US" altLang="en-US" dirty="0">
                <a:ea typeface="MS PGothic" panose="020B0600070205080204" pitchFamily="34" charset="-128"/>
              </a:rPr>
              <a:t>Advertising</a:t>
            </a:r>
            <a:endParaRPr lang="en-US" altLang="en-US" dirty="0">
              <a:ea typeface="MS PGothic" panose="020B0600070205080204" pitchFamily="34" charset="-128"/>
            </a:endParaRPr>
          </a:p>
          <a:p>
            <a:pPr lvl="1"/>
            <a:r>
              <a:rPr lang="en-US" altLang="en-US" dirty="0">
                <a:ea typeface="MS PGothic" panose="020B0600070205080204" pitchFamily="34" charset="-128"/>
              </a:rPr>
              <a:t>Sales promotion</a:t>
            </a:r>
            <a:endParaRPr lang="en-US" altLang="en-US" dirty="0">
              <a:ea typeface="MS PGothic" panose="020B0600070205080204" pitchFamily="34" charset="-128"/>
            </a:endParaRPr>
          </a:p>
          <a:p>
            <a:pPr lvl="1"/>
            <a:r>
              <a:rPr lang="en-US" altLang="en-US" dirty="0">
                <a:ea typeface="MS PGothic" panose="020B0600070205080204" pitchFamily="34" charset="-128"/>
              </a:rPr>
              <a:t>Personal selling</a:t>
            </a:r>
            <a:endParaRPr lang="en-US" altLang="en-US" dirty="0">
              <a:ea typeface="MS PGothic" panose="020B0600070205080204" pitchFamily="34" charset="-128"/>
            </a:endParaRPr>
          </a:p>
          <a:p>
            <a:pPr lvl="1"/>
            <a:r>
              <a:rPr lang="en-US" altLang="en-US" dirty="0">
                <a:ea typeface="MS PGothic" panose="020B0600070205080204" pitchFamily="34" charset="-128"/>
              </a:rPr>
              <a:t>Public relations (PR)</a:t>
            </a:r>
            <a:endParaRPr lang="en-US" altLang="en-US" dirty="0">
              <a:ea typeface="MS PGothic" panose="020B0600070205080204" pitchFamily="34" charset="-128"/>
            </a:endParaRPr>
          </a:p>
          <a:p>
            <a:pPr lvl="1"/>
            <a:r>
              <a:rPr lang="en-US" altLang="en-US" dirty="0">
                <a:ea typeface="MS PGothic" panose="020B0600070205080204" pitchFamily="34" charset="-128"/>
              </a:rPr>
              <a:t>Direct and digital marketing</a:t>
            </a:r>
            <a:endParaRPr lang="en-AU" dirty="0"/>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r>
              <a:rPr lang="en-CA" sz="3600">
                <a:solidFill>
                  <a:srgbClr val="C00000"/>
                </a:solidFill>
              </a:rPr>
              <a:t>The Marketing Communications Mix</a:t>
            </a:r>
            <a:endParaRPr lang="en-CA" sz="3600">
              <a:solidFill>
                <a:srgbClr val="C00000"/>
              </a:solidFill>
            </a:endParaRPr>
          </a:p>
        </p:txBody>
      </p:sp>
      <p:sp>
        <p:nvSpPr>
          <p:cNvPr id="8195" name="Rectangle 5"/>
          <p:cNvSpPr>
            <a:spLocks noGrp="1" noChangeArrowheads="1"/>
          </p:cNvSpPr>
          <p:nvPr>
            <p:ph type="body" sz="half" idx="1"/>
          </p:nvPr>
        </p:nvSpPr>
        <p:spPr>
          <a:xfrm>
            <a:off x="457200" y="1600200"/>
            <a:ext cx="4038600" cy="4724400"/>
          </a:xfrm>
        </p:spPr>
        <p:txBody>
          <a:bodyPr/>
          <a:lstStyle/>
          <a:p>
            <a:pPr>
              <a:lnSpc>
                <a:spcPct val="80000"/>
              </a:lnSpc>
            </a:pPr>
            <a:r>
              <a:rPr lang="en-US" sz="2400"/>
              <a:t>Advertising: </a:t>
            </a:r>
            <a:endParaRPr lang="en-US" sz="2400"/>
          </a:p>
          <a:p>
            <a:pPr lvl="1">
              <a:lnSpc>
                <a:spcPct val="80000"/>
              </a:lnSpc>
            </a:pPr>
            <a:r>
              <a:rPr lang="en-US" sz="2000"/>
              <a:t>Any paid form of non-personal presentation and promotion of ideas, goods, or services by an identified sponsor</a:t>
            </a:r>
            <a:endParaRPr lang="en-US" sz="2000"/>
          </a:p>
          <a:p>
            <a:pPr>
              <a:lnSpc>
                <a:spcPct val="80000"/>
              </a:lnSpc>
            </a:pPr>
            <a:r>
              <a:rPr lang="en-US" sz="2400"/>
              <a:t>Sales promotion:</a:t>
            </a:r>
            <a:endParaRPr lang="en-US" sz="2400"/>
          </a:p>
          <a:p>
            <a:pPr lvl="1">
              <a:lnSpc>
                <a:spcPct val="80000"/>
              </a:lnSpc>
            </a:pPr>
            <a:r>
              <a:rPr lang="en-US" sz="2000"/>
              <a:t>Short-term incentives to encourage purchase or sale of a product or service</a:t>
            </a:r>
            <a:endParaRPr lang="en-US" sz="2000"/>
          </a:p>
          <a:p>
            <a:pPr>
              <a:lnSpc>
                <a:spcPct val="80000"/>
              </a:lnSpc>
            </a:pPr>
            <a:r>
              <a:rPr lang="en-US" sz="2400"/>
              <a:t>Public relations:</a:t>
            </a:r>
            <a:endParaRPr lang="en-US" sz="2400"/>
          </a:p>
          <a:p>
            <a:pPr lvl="1">
              <a:lnSpc>
                <a:spcPct val="80000"/>
              </a:lnSpc>
            </a:pPr>
            <a:r>
              <a:rPr lang="en-US" sz="2000"/>
              <a:t>Building good relations and corporate image with the company’s publics using publicity, and handling unfavourable events</a:t>
            </a:r>
            <a:endParaRPr lang="en-CA" sz="2000"/>
          </a:p>
        </p:txBody>
      </p:sp>
      <p:sp>
        <p:nvSpPr>
          <p:cNvPr id="8196" name="Rectangle 6"/>
          <p:cNvSpPr>
            <a:spLocks noGrp="1" noChangeArrowheads="1"/>
          </p:cNvSpPr>
          <p:nvPr>
            <p:ph type="body" sz="half" idx="2"/>
          </p:nvPr>
        </p:nvSpPr>
        <p:spPr>
          <a:xfrm>
            <a:off x="4648200" y="1600200"/>
            <a:ext cx="4038600" cy="4724400"/>
          </a:xfrm>
        </p:spPr>
        <p:txBody>
          <a:bodyPr/>
          <a:lstStyle/>
          <a:p>
            <a:pPr>
              <a:lnSpc>
                <a:spcPct val="80000"/>
              </a:lnSpc>
            </a:pPr>
            <a:r>
              <a:rPr lang="en-US" sz="2400"/>
              <a:t>Personal selling:</a:t>
            </a:r>
            <a:endParaRPr lang="en-US" sz="2400"/>
          </a:p>
          <a:p>
            <a:pPr lvl="1">
              <a:lnSpc>
                <a:spcPct val="80000"/>
              </a:lnSpc>
            </a:pPr>
            <a:r>
              <a:rPr lang="en-US" sz="2000"/>
              <a:t>Personal presentation by the firm’s sales force for the purpose of making sales and building customer relationships</a:t>
            </a:r>
            <a:endParaRPr lang="en-US" sz="2000"/>
          </a:p>
          <a:p>
            <a:pPr>
              <a:lnSpc>
                <a:spcPct val="80000"/>
              </a:lnSpc>
            </a:pPr>
            <a:r>
              <a:rPr lang="en-US" sz="2400"/>
              <a:t>Direct marketing:</a:t>
            </a:r>
            <a:endParaRPr lang="en-US" sz="2400"/>
          </a:p>
          <a:p>
            <a:pPr lvl="1">
              <a:lnSpc>
                <a:spcPct val="80000"/>
              </a:lnSpc>
            </a:pPr>
            <a:r>
              <a:rPr lang="en-US" sz="2000"/>
              <a:t>Direct communications with targeted individuals to obtain an immediate response and lasting customer relationships</a:t>
            </a:r>
            <a:endParaRPr lang="en-CA"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3"/>
          <p:cNvSpPr>
            <a:spLocks noGrp="1" noChangeArrowheads="1"/>
          </p:cNvSpPr>
          <p:nvPr>
            <p:ph type="body" idx="1"/>
          </p:nvPr>
        </p:nvSpPr>
        <p:spPr/>
        <p:txBody>
          <a:bodyPr/>
          <a:lstStyle/>
          <a:p>
            <a:r>
              <a:rPr lang="en-US" altLang="en-US" dirty="0">
                <a:ea typeface="MS PGothic" panose="020B0600070205080204" pitchFamily="34" charset="-128"/>
              </a:rPr>
              <a:t>Factors changing the face of today’s marketing communications: </a:t>
            </a:r>
            <a:endParaRPr lang="en-US" altLang="en-US" dirty="0">
              <a:ea typeface="MS PGothic" panose="020B0600070205080204" pitchFamily="34" charset="-128"/>
            </a:endParaRPr>
          </a:p>
          <a:p>
            <a:pPr lvl="1"/>
            <a:r>
              <a:rPr lang="en-US" altLang="en-US" dirty="0">
                <a:ea typeface="MS PGothic" panose="020B0600070205080204" pitchFamily="34" charset="-128"/>
              </a:rPr>
              <a:t>Changing consumers</a:t>
            </a:r>
            <a:endParaRPr lang="en-US" altLang="en-US" dirty="0">
              <a:ea typeface="MS PGothic" panose="020B0600070205080204" pitchFamily="34" charset="-128"/>
            </a:endParaRPr>
          </a:p>
          <a:p>
            <a:pPr lvl="1"/>
            <a:r>
              <a:rPr lang="en-US" altLang="en-US" dirty="0">
                <a:ea typeface="MS PGothic" panose="020B0600070205080204" pitchFamily="34" charset="-128"/>
              </a:rPr>
              <a:t>Changing marketing strategies</a:t>
            </a:r>
            <a:endParaRPr lang="en-US" altLang="en-US" dirty="0">
              <a:ea typeface="MS PGothic" panose="020B0600070205080204" pitchFamily="34" charset="-128"/>
            </a:endParaRPr>
          </a:p>
          <a:p>
            <a:pPr lvl="1"/>
            <a:r>
              <a:rPr lang="en-US" altLang="en-US" dirty="0">
                <a:ea typeface="MS PGothic" panose="020B0600070205080204" pitchFamily="34" charset="-128"/>
              </a:rPr>
              <a:t>Advancements in digital technology</a:t>
            </a:r>
            <a:endParaRPr lang="en-US" sz="2400" dirty="0"/>
          </a:p>
        </p:txBody>
      </p:sp>
      <p:sp>
        <p:nvSpPr>
          <p:cNvPr id="9219" name="Rectangle 4"/>
          <p:cNvSpPr>
            <a:spLocks noGrp="1" noChangeArrowheads="1"/>
          </p:cNvSpPr>
          <p:nvPr>
            <p:ph type="title"/>
          </p:nvPr>
        </p:nvSpPr>
        <p:spPr/>
        <p:txBody>
          <a:bodyPr/>
          <a:lstStyle/>
          <a:p>
            <a:r>
              <a:rPr lang="en-CA" sz="3600" dirty="0">
                <a:solidFill>
                  <a:srgbClr val="C00000"/>
                </a:solidFill>
              </a:rPr>
              <a:t>Integrated Marketing Communications</a:t>
            </a:r>
            <a:endParaRPr lang="en-CA" sz="3600" dirty="0">
              <a:solidFill>
                <a:srgbClr val="C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animEffect transition="in" filter="box(in)">
                                      <p:cBhvr>
                                        <p:cTn id="7" dur="500"/>
                                        <p:tgtEl>
                                          <p:spTgt spid="257027">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57027">
                                            <p:txEl>
                                              <p:pRg st="1" end="1"/>
                                            </p:txEl>
                                          </p:spTgt>
                                        </p:tgtEl>
                                        <p:attrNameLst>
                                          <p:attrName>style.visibility</p:attrName>
                                        </p:attrNameLst>
                                      </p:cBhvr>
                                      <p:to>
                                        <p:strVal val="visible"/>
                                      </p:to>
                                    </p:set>
                                    <p:animEffect transition="in" filter="box(in)">
                                      <p:cBhvr>
                                        <p:cTn id="10" dur="500"/>
                                        <p:tgtEl>
                                          <p:spTgt spid="257027">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57027">
                                            <p:txEl>
                                              <p:pRg st="2" end="2"/>
                                            </p:txEl>
                                          </p:spTgt>
                                        </p:tgtEl>
                                        <p:attrNameLst>
                                          <p:attrName>style.visibility</p:attrName>
                                        </p:attrNameLst>
                                      </p:cBhvr>
                                      <p:to>
                                        <p:strVal val="visible"/>
                                      </p:to>
                                    </p:set>
                                    <p:animEffect transition="in" filter="box(in)">
                                      <p:cBhvr>
                                        <p:cTn id="13" dur="500"/>
                                        <p:tgtEl>
                                          <p:spTgt spid="257027">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57027">
                                            <p:txEl>
                                              <p:pRg st="3" end="3"/>
                                            </p:txEl>
                                          </p:spTgt>
                                        </p:tgtEl>
                                        <p:attrNameLst>
                                          <p:attrName>style.visibility</p:attrName>
                                        </p:attrNameLst>
                                      </p:cBhvr>
                                      <p:to>
                                        <p:strVal val="visible"/>
                                      </p:to>
                                    </p:set>
                                    <p:animEffect transition="in" filter="box(in)">
                                      <p:cBhvr>
                                        <p:cTn id="16" dur="500"/>
                                        <p:tgtEl>
                                          <p:spTgt spid="2570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sz="3600" dirty="0">
                <a:solidFill>
                  <a:srgbClr val="C00000"/>
                </a:solidFill>
              </a:rPr>
              <a:t>Integrated Marketing Communications</a:t>
            </a:r>
            <a:endParaRPr lang="en-AU" sz="3600" b="0" dirty="0"/>
          </a:p>
        </p:txBody>
      </p:sp>
      <p:sp>
        <p:nvSpPr>
          <p:cNvPr id="3" name="Content Placeholder 2"/>
          <p:cNvSpPr>
            <a:spLocks noGrp="1"/>
          </p:cNvSpPr>
          <p:nvPr>
            <p:ph idx="1"/>
          </p:nvPr>
        </p:nvSpPr>
        <p:spPr>
          <a:xfrm>
            <a:off x="457200" y="1600200"/>
            <a:ext cx="3352800" cy="1600438"/>
          </a:xfrm>
        </p:spPr>
        <p:txBody>
          <a:bodyPr wrap="square">
            <a:spAutoFit/>
          </a:bodyPr>
          <a:lstStyle/>
          <a:p>
            <a:pPr marL="0" indent="0">
              <a:buNone/>
            </a:pPr>
            <a:r>
              <a:rPr lang="en-US" dirty="0"/>
              <a:t>Adidas now uses only digital channels to engage its younger consumers.</a:t>
            </a:r>
            <a:endParaRPr lang="en-IN" dirty="0"/>
          </a:p>
        </p:txBody>
      </p:sp>
      <p:pic>
        <p:nvPicPr>
          <p:cNvPr id="5" name="Picture 4" descr="A photo shows an Adidas store as seen through a mobile phone."/>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315920" y="1678543"/>
            <a:ext cx="4321853" cy="44288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sz="3600" dirty="0">
                <a:solidFill>
                  <a:srgbClr val="C00000"/>
                </a:solidFill>
              </a:rPr>
              <a:t>Integrated Marketing Communications</a:t>
            </a:r>
            <a:endParaRPr lang="en-AU" sz="3600" b="0" dirty="0"/>
          </a:p>
        </p:txBody>
      </p:sp>
      <p:sp>
        <p:nvSpPr>
          <p:cNvPr id="3" name="Content Placeholder 2"/>
          <p:cNvSpPr>
            <a:spLocks noGrp="1"/>
          </p:cNvSpPr>
          <p:nvPr>
            <p:ph idx="1"/>
          </p:nvPr>
        </p:nvSpPr>
        <p:spPr>
          <a:xfrm>
            <a:off x="457200" y="1600200"/>
            <a:ext cx="8229600" cy="4153535"/>
          </a:xfrm>
        </p:spPr>
        <p:txBody>
          <a:bodyPr>
            <a:spAutoFit/>
          </a:bodyPr>
          <a:lstStyle/>
          <a:p>
            <a:r>
              <a:rPr lang="en-US" altLang="en-US" sz="2400" dirty="0">
                <a:ea typeface="MS PGothic" panose="020B0600070205080204" pitchFamily="34" charset="-128"/>
              </a:rPr>
              <a:t>Marketers reach smaller consumer segments in interactive and engaging ways.</a:t>
            </a:r>
            <a:endParaRPr lang="en-US" altLang="en-US" sz="2400" dirty="0">
              <a:ea typeface="MS PGothic" panose="020B0600070205080204" pitchFamily="34" charset="-128"/>
            </a:endParaRPr>
          </a:p>
          <a:p>
            <a:r>
              <a:rPr lang="en-US" altLang="en-US" sz="2400" dirty="0">
                <a:ea typeface="MS PGothic" panose="020B0600070205080204" pitchFamily="34" charset="-128"/>
              </a:rPr>
              <a:t>Mix of traditional mass media and a wide array of online, mobile, and social media</a:t>
            </a:r>
            <a:endParaRPr lang="en-US" altLang="en-US" sz="2400" dirty="0">
              <a:ea typeface="MS PGothic" panose="020B0600070205080204" pitchFamily="34" charset="-128"/>
            </a:endParaRPr>
          </a:p>
          <a:p>
            <a:r>
              <a:rPr lang="en-US" altLang="en-US" sz="2400" b="1" dirty="0">
                <a:ea typeface="MS PGothic" panose="020B0600070205080204" pitchFamily="34" charset="-128"/>
              </a:rPr>
              <a:t>Content marketing </a:t>
            </a:r>
            <a:r>
              <a:rPr lang="en-US" altLang="en-US" sz="2400" dirty="0">
                <a:ea typeface="MS PGothic" panose="020B0600070205080204" pitchFamily="34" charset="-128"/>
              </a:rPr>
              <a:t>managers create, inspire and share brand messages and conversations.</a:t>
            </a:r>
            <a:endParaRPr lang="en-US" altLang="en-US" sz="2400" dirty="0">
              <a:ea typeface="MS PGothic" panose="020B0600070205080204" pitchFamily="34" charset="-128"/>
            </a:endParaRPr>
          </a:p>
          <a:p>
            <a:r>
              <a:rPr lang="en-IN" sz="2400" dirty="0"/>
              <a:t>营销人员以互动和引人入胜的方式接触较小的消费者群体。</a:t>
            </a:r>
            <a:endParaRPr lang="en-IN" sz="2400" dirty="0"/>
          </a:p>
          <a:p>
            <a:r>
              <a:rPr lang="en-IN" sz="2400" dirty="0"/>
              <a:t>传统大众媒体与各种在线、移动和社交媒体的混合</a:t>
            </a:r>
            <a:endParaRPr lang="en-IN" sz="2400" dirty="0"/>
          </a:p>
          <a:p>
            <a:r>
              <a:rPr lang="en-IN" sz="2400" dirty="0"/>
              <a:t>内容营销经理创建、激发和分享品牌信息和对话。</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1" name="Rectangle 3"/>
          <p:cNvSpPr>
            <a:spLocks noGrp="1" noChangeArrowheads="1"/>
          </p:cNvSpPr>
          <p:nvPr>
            <p:ph type="body" idx="1"/>
          </p:nvPr>
        </p:nvSpPr>
        <p:spPr/>
        <p:txBody>
          <a:bodyPr/>
          <a:lstStyle/>
          <a:p>
            <a:r>
              <a:rPr lang="en-US" sz="2800"/>
              <a:t>The Need for Integrated Marketing Communications</a:t>
            </a:r>
            <a:endParaRPr lang="en-US" sz="2800"/>
          </a:p>
          <a:p>
            <a:pPr lvl="1"/>
            <a:r>
              <a:rPr lang="en-US" sz="2400"/>
              <a:t>Conflicting messages from different sources or promotional approaches can confuse company or brand images来自不同来源或促销方式的冲突信息可能会混淆公司或品牌形象</a:t>
            </a:r>
            <a:endParaRPr lang="en-US" sz="2400"/>
          </a:p>
          <a:p>
            <a:pPr lvl="1"/>
            <a:r>
              <a:rPr lang="en-US" sz="2400"/>
              <a:t>The problem is particularly prevalent when </a:t>
            </a:r>
            <a:br>
              <a:rPr lang="en-US" sz="2400"/>
            </a:br>
            <a:r>
              <a:rPr lang="en-US" sz="2400"/>
              <a:t>functional specialists handle individual forms of marketing communications independently当职能专家独立处理个别形式的营销传播时，这个问题尤其普遍</a:t>
            </a:r>
            <a:endParaRPr lang="en-US" sz="2400"/>
          </a:p>
        </p:txBody>
      </p:sp>
      <p:sp>
        <p:nvSpPr>
          <p:cNvPr id="10243" name="Rectangle 4"/>
          <p:cNvSpPr>
            <a:spLocks noGrp="1" noChangeArrowheads="1"/>
          </p:cNvSpPr>
          <p:nvPr>
            <p:ph type="title"/>
          </p:nvPr>
        </p:nvSpPr>
        <p:spPr/>
        <p:txBody>
          <a:bodyPr/>
          <a:lstStyle/>
          <a:p>
            <a:r>
              <a:rPr lang="en-US" sz="3600">
                <a:solidFill>
                  <a:srgbClr val="C00000"/>
                </a:solidFill>
              </a:rPr>
              <a:t>Integrated Marketing Communications</a:t>
            </a:r>
            <a:endParaRPr lang="en-CA" sz="3600">
              <a:solidFill>
                <a:srgbClr val="C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Effect transition="in" filter="checkerboard(across)">
                                      <p:cBhvr>
                                        <p:cTn id="7" dur="500"/>
                                        <p:tgtEl>
                                          <p:spTgt spid="258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58051">
                                            <p:txEl>
                                              <p:pRg st="1" end="1"/>
                                            </p:txEl>
                                          </p:spTgt>
                                        </p:tgtEl>
                                        <p:attrNameLst>
                                          <p:attrName>style.visibility</p:attrName>
                                        </p:attrNameLst>
                                      </p:cBhvr>
                                      <p:to>
                                        <p:strVal val="visible"/>
                                      </p:to>
                                    </p:set>
                                    <p:animEffect transition="in" filter="checkerboard(across)">
                                      <p:cBhvr>
                                        <p:cTn id="12" dur="500"/>
                                        <p:tgtEl>
                                          <p:spTgt spid="258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58051">
                                            <p:txEl>
                                              <p:pRg st="2" end="2"/>
                                            </p:txEl>
                                          </p:spTgt>
                                        </p:tgtEl>
                                        <p:attrNameLst>
                                          <p:attrName>style.visibility</p:attrName>
                                        </p:attrNameLst>
                                      </p:cBhvr>
                                      <p:to>
                                        <p:strVal val="visible"/>
                                      </p:to>
                                    </p:set>
                                    <p:animEffect transition="in" filter="checkerboard(across)">
                                      <p:cBhvr>
                                        <p:cTn id="17" dur="500"/>
                                        <p:tgtEl>
                                          <p:spTgt spid="2580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8057</Words>
  <Application>WPS Presentation</Application>
  <PresentationFormat>On-screen Show (4:3)</PresentationFormat>
  <Paragraphs>362</Paragraphs>
  <Slides>28</Slides>
  <Notes>20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Arial</vt:lpstr>
      <vt:lpstr>SimSun</vt:lpstr>
      <vt:lpstr>Wingdings</vt:lpstr>
      <vt:lpstr>Times New Roman</vt:lpstr>
      <vt:lpstr>MS PGothic</vt:lpstr>
      <vt:lpstr>Microsoft YaHei</vt:lpstr>
      <vt:lpstr>Arial Unicode MS</vt:lpstr>
      <vt:lpstr>Default Design</vt:lpstr>
      <vt:lpstr>COMM223 Marketing Management 	</vt:lpstr>
      <vt:lpstr>Agenda </vt:lpstr>
      <vt:lpstr>Where are we now …</vt:lpstr>
      <vt:lpstr>The Marketing Communications Mix</vt:lpstr>
      <vt:lpstr>The Marketing Communications Mix</vt:lpstr>
      <vt:lpstr>Integrated Marketing Communications</vt:lpstr>
      <vt:lpstr>Integrated Marketing Communications</vt:lpstr>
      <vt:lpstr>Integrated Marketing Communications</vt:lpstr>
      <vt:lpstr>Integrated Marketing Communications</vt:lpstr>
      <vt:lpstr>Integrated Marketing Communications</vt:lpstr>
      <vt:lpstr>Integrated Marketing Communications</vt:lpstr>
      <vt:lpstr>Shaping the Overall Communication Mix</vt:lpstr>
      <vt:lpstr>Nature of the Promotion Tools</vt:lpstr>
      <vt:lpstr>Nature of the Promotion Tools</vt:lpstr>
      <vt:lpstr>Push vs. Pull Promotion Strategy</vt:lpstr>
      <vt:lpstr>Advertising</vt:lpstr>
      <vt:lpstr>Major Advertising Decisions</vt:lpstr>
      <vt:lpstr>Key Advertising Decisions</vt:lpstr>
      <vt:lpstr>Possible Advertising Objectives</vt:lpstr>
      <vt:lpstr>Key Advertising Decisions</vt:lpstr>
      <vt:lpstr>Key Advertising Decisions</vt:lpstr>
      <vt:lpstr>Advertising</vt:lpstr>
      <vt:lpstr>Key Advertising Decisions</vt:lpstr>
      <vt:lpstr>Advertising</vt:lpstr>
      <vt:lpstr>Profiles of Major Media Types</vt:lpstr>
      <vt:lpstr>Profiles of Major Media Types</vt:lpstr>
      <vt:lpstr>Key Advertising Decisions</vt:lpstr>
      <vt:lpstr>PowerPoint 演示文稿</vt:lpstr>
    </vt:vector>
  </TitlesOfParts>
  <Company>cu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TLiLaptop</dc:creator>
  <cp:lastModifiedBy>shan J</cp:lastModifiedBy>
  <cp:revision>217</cp:revision>
  <dcterms:created xsi:type="dcterms:W3CDTF">2007-03-08T15:23:00Z</dcterms:created>
  <dcterms:modified xsi:type="dcterms:W3CDTF">2022-04-19T12:34:18Z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B0A221054EBB43A49E6B0720C11281FB</vt:lpwstr>
  </property>
  <property fmtid="{D5CDD505-2E9C-101B-9397-08002B2CF9AE}" pid="3" name="KSOProductBuildVer">
    <vt:lpwstr>1033-11.2.0.11074</vt:lpwstr>
  </property>
</Properties>
</file>