
<file path=[Content_Types].xml><?xml version="1.0" encoding="utf-8"?>
<Types xmlns="http://schemas.openxmlformats.org/package/2006/content-types">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6"/>
  </p:handoutMasterIdLst>
  <p:sldIdLst>
    <p:sldId id="257" r:id="rId3"/>
    <p:sldId id="258" r:id="rId5"/>
    <p:sldId id="506" r:id="rId6"/>
    <p:sldId id="655" r:id="rId7"/>
    <p:sldId id="657" r:id="rId8"/>
    <p:sldId id="658" r:id="rId9"/>
    <p:sldId id="659" r:id="rId10"/>
    <p:sldId id="537" r:id="rId11"/>
    <p:sldId id="532" r:id="rId12"/>
    <p:sldId id="538" r:id="rId13"/>
    <p:sldId id="481" r:id="rId14"/>
    <p:sldId id="482" r:id="rId15"/>
    <p:sldId id="541" r:id="rId16"/>
    <p:sldId id="542" r:id="rId17"/>
    <p:sldId id="543" r:id="rId18"/>
    <p:sldId id="549" r:id="rId19"/>
    <p:sldId id="385" r:id="rId20"/>
    <p:sldId id="388" r:id="rId21"/>
    <p:sldId id="389" r:id="rId22"/>
    <p:sldId id="391" r:id="rId23"/>
    <p:sldId id="392" r:id="rId24"/>
    <p:sldId id="393" r:id="rId25"/>
    <p:sldId id="394" r:id="rId26"/>
    <p:sldId id="395" r:id="rId27"/>
    <p:sldId id="397" r:id="rId28"/>
    <p:sldId id="399" r:id="rId29"/>
    <p:sldId id="400" r:id="rId30"/>
    <p:sldId id="401" r:id="rId31"/>
    <p:sldId id="566" r:id="rId32"/>
    <p:sldId id="575" r:id="rId33"/>
    <p:sldId id="489" r:id="rId34"/>
    <p:sldId id="422" r:id="rId35"/>
    <p:sldId id="492" r:id="rId36"/>
    <p:sldId id="495" r:id="rId37"/>
    <p:sldId id="496" r:id="rId38"/>
    <p:sldId id="497" r:id="rId39"/>
    <p:sldId id="498" r:id="rId40"/>
    <p:sldId id="499" r:id="rId41"/>
    <p:sldId id="502" r:id="rId42"/>
    <p:sldId id="423" r:id="rId43"/>
    <p:sldId id="504" r:id="rId44"/>
    <p:sldId id="505" r:id="rId45"/>
    <p:sldId id="508" r:id="rId46"/>
    <p:sldId id="509" r:id="rId47"/>
    <p:sldId id="511" r:id="rId48"/>
    <p:sldId id="412" r:id="rId49"/>
    <p:sldId id="414" r:id="rId50"/>
    <p:sldId id="415" r:id="rId51"/>
    <p:sldId id="416" r:id="rId52"/>
    <p:sldId id="513" r:id="rId53"/>
    <p:sldId id="606" r:id="rId54"/>
    <p:sldId id="312"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7"/>
    <p:restoredTop sz="66841" autoAdjust="0"/>
  </p:normalViewPr>
  <p:slideViewPr>
    <p:cSldViewPr>
      <p:cViewPr varScale="1">
        <p:scale>
          <a:sx n="75" d="100"/>
          <a:sy n="75" d="100"/>
        </p:scale>
        <p:origin x="2512"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0C1ABA34-E6F4-49D3-BEB8-230234D19ACA}"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pPr>
              <a:defRPr/>
            </a:pPr>
            <a:fld id="{1588170C-33C3-4195-8652-AE32860594D0}"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47B9B07A-23F9-4FE2-8145-7238FE947A43}"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B100293-E021-4412-89A4-0ABFB1A23EBB}" type="slidenum">
              <a:rPr lang="en-US" smtClean="0"/>
            </a:fld>
            <a:endParaRPr lang="en-US"/>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p:sp>
      <p:sp>
        <p:nvSpPr>
          <p:cNvPr id="113667"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73D6722-9B4D-4E29-B226-C325925A8118}"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solidFill>
                <a:srgbClr val="008000"/>
              </a:solidFill>
              <a:latin typeface="Arial" panose="020B0604020202020204" pitchFamily="34" charset="0"/>
              <a:ea typeface="MS PGothic" panose="020B0600070205080204" pitchFamily="34" charset="-128"/>
            </a:endParaRPr>
          </a:p>
        </p:txBody>
      </p:sp>
      <p:sp>
        <p:nvSpPr>
          <p:cNvPr id="4" name="Slide Number Placeholder 3"/>
          <p:cNvSpPr>
            <a:spLocks noGrp="1"/>
          </p:cNvSpPr>
          <p:nvPr>
            <p:ph type="sldNum" sz="quarter" idx="5"/>
          </p:nvPr>
        </p:nvSpPr>
        <p:spPr/>
        <p:txBody>
          <a:bodyPr/>
          <a:lstStyle/>
          <a:p>
            <a:fld id="{A73D6722-9B4D-4E29-B226-C325925A8118}"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p:sp>
      <p:sp>
        <p:nvSpPr>
          <p:cNvPr id="116739"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p:sp>
      <p:sp>
        <p:nvSpPr>
          <p:cNvPr id="117763"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p:sp>
      <p:sp>
        <p:nvSpPr>
          <p:cNvPr id="118787"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p:sp>
      <p:sp>
        <p:nvSpPr>
          <p:cNvPr id="124931"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CCC713E-427F-4F91-94AF-3758F907D29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p:sp>
      <p:sp>
        <p:nvSpPr>
          <p:cNvPr id="126979"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4BE4049-4085-4A6F-A13E-FCFAF128727C}" type="slidenum">
              <a:rPr lang="en-US" smtClean="0"/>
            </a:fld>
            <a:endParaRPr lang="en-US"/>
          </a:p>
        </p:txBody>
      </p:sp>
      <p:sp>
        <p:nvSpPr>
          <p:cNvPr id="39939" name="Rectangle 2"/>
          <p:cNvSpPr>
            <a:spLocks noGrp="1" noRot="1" noChangeAspect="1" noChangeArrowheads="1" noTextEdit="1"/>
          </p:cNvSpPr>
          <p:nvPr>
            <p:ph type="sldImg"/>
          </p:nvPr>
        </p:nvSpPr>
        <p:spPr>
          <a:xfrm>
            <a:off x="1152525" y="692150"/>
            <a:ext cx="4552950" cy="3414713"/>
          </a:xfrm>
        </p:spPr>
      </p:sp>
      <p:sp>
        <p:nvSpPr>
          <p:cNvPr id="39940" name="Rectangle 3"/>
          <p:cNvSpPr>
            <a:spLocks noGrp="1" noChangeArrowheads="1"/>
          </p:cNvSpPr>
          <p:nvPr>
            <p:ph type="body" idx="1"/>
          </p:nvPr>
        </p:nvSpPr>
        <p:spPr>
          <a:xfrm>
            <a:off x="914400" y="4343400"/>
            <a:ext cx="5029200" cy="4113213"/>
          </a:xfrm>
          <a:noFill/>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p:sp>
      <p:sp>
        <p:nvSpPr>
          <p:cNvPr id="136195"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solidFill>
                <a:srgbClr val="008000"/>
              </a:solidFill>
              <a:latin typeface="Arial" panose="020B0604020202020204" pitchFamily="34" charset="0"/>
              <a:ea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solidFill>
                <a:srgbClr val="008000"/>
              </a:solidFill>
              <a:latin typeface="Arial" panose="020B0604020202020204" pitchFamily="34" charset="0"/>
              <a:ea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p:sp>
      <p:sp>
        <p:nvSpPr>
          <p:cNvPr id="119811"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solidFill>
                <a:srgbClr val="008000"/>
              </a:solidFill>
              <a:latin typeface="Arial" panose="020B0604020202020204" pitchFamily="34" charset="0"/>
              <a:ea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solidFill>
                <a:srgbClr val="008000"/>
              </a:solidFill>
              <a:latin typeface="Arial" panose="020B0604020202020204" pitchFamily="34" charset="0"/>
              <a:ea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solidFill>
                <a:srgbClr val="008000"/>
              </a:solidFill>
              <a:latin typeface="Arial" panose="020B0604020202020204" pitchFamily="34" charset="0"/>
              <a:ea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solidFill>
                <a:srgbClr val="008000"/>
              </a:solidFill>
              <a:latin typeface="Arial" panose="020B0604020202020204" pitchFamily="34" charset="0"/>
              <a:ea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p:sp>
      <p:sp>
        <p:nvSpPr>
          <p:cNvPr id="121859"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solidFill>
                <a:srgbClr val="008000"/>
              </a:solidFill>
              <a:latin typeface="Arial" panose="020B0604020202020204" pitchFamily="34" charset="0"/>
              <a:ea typeface="MS PGothic" panose="020B0600070205080204"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xfrm>
            <a:off x="917575" y="4572345"/>
            <a:ext cx="5046663" cy="4025212"/>
          </a:xfrm>
          <a:noFill/>
        </p:spPr>
        <p:txBody>
          <a:bodyPr lIns="93972" tIns="46986" rIns="93972" bIns="46986"/>
          <a:lstStyle/>
          <a:p>
            <a:pPr>
              <a:spcBef>
                <a:spcPct val="0"/>
              </a:spcBef>
            </a:pPr>
            <a:endParaRPr lang="en-CA" sz="2400"/>
          </a:p>
        </p:txBody>
      </p:sp>
      <p:sp>
        <p:nvSpPr>
          <p:cNvPr id="144387" name="Rectangle 3"/>
          <p:cNvSpPr>
            <a:spLocks noGrp="1" noRot="1" noChangeAspect="1" noChangeArrowheads="1" noTextEdit="1"/>
          </p:cNvSpPr>
          <p:nvPr>
            <p:ph type="sldImg"/>
          </p:nvPr>
        </p:nvSpPr>
        <p:spPr>
          <a:xfrm>
            <a:off x="668338" y="360363"/>
            <a:ext cx="5545137" cy="4159250"/>
          </a:xfrm>
          <a:ln w="12700" cap="flat">
            <a:solidFill>
              <a:schemeClr val="tx1"/>
            </a:solid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p:sp>
      <p:sp>
        <p:nvSpPr>
          <p:cNvPr id="146435"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p:sp>
      <p:sp>
        <p:nvSpPr>
          <p:cNvPr id="122883" name="Rectangle 3"/>
          <p:cNvSpPr>
            <a:spLocks noGrp="1" noChangeArrowheads="1"/>
          </p:cNvSpPr>
          <p:nvPr>
            <p:ph type="body" idx="1"/>
          </p:nvPr>
        </p:nvSpPr>
        <p:spPr>
          <a:noFill/>
        </p:spPr>
        <p:txBody>
          <a:bodyPr/>
          <a:lstStyle/>
          <a:p>
            <a:endParaRPr lang="en-CA"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p:sp>
      <p:sp>
        <p:nvSpPr>
          <p:cNvPr id="123907"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p:spPr>
        <p:txBody>
          <a:bodyP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a:noFill/>
        </p:spPr>
        <p:txBody>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FE1795D4-4D24-4C0B-A94D-388C0A237A3C}"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20CBB096-06AC-45ED-8450-0732340CA13C}"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3589D48C-4A43-4A13-B39F-D3964FAC6308}"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a:p>
            <a:pPr lvl="5"/>
            <a:r>
              <a:rPr lang="en-US" dirty="0"/>
              <a:t>Sixth</a:t>
            </a:r>
            <a:endParaRPr lang="en-US" dirty="0"/>
          </a:p>
          <a:p>
            <a:pPr lvl="6"/>
            <a:r>
              <a:rPr lang="en-US" dirty="0"/>
              <a:t>Seventh</a:t>
            </a:r>
            <a:endParaRPr lang="en-US" dirty="0"/>
          </a:p>
          <a:p>
            <a:pPr lvl="7"/>
            <a:r>
              <a:rPr lang="en-US" dirty="0"/>
              <a:t>Eighth</a:t>
            </a:r>
            <a:endParaRPr lang="en-US" dirty="0"/>
          </a:p>
          <a:p>
            <a:pPr lvl="8"/>
            <a:r>
              <a:rPr lang="en-US" dirty="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fld>
            <a:endParaRPr lang="en-US" dirty="0"/>
          </a:p>
        </p:txBody>
      </p:sp>
      <p:sp>
        <p:nvSpPr>
          <p:cNvPr id="4" name="Content Placeholder 3"/>
          <p:cNvSpPr>
            <a:spLocks noGrp="1"/>
          </p:cNvSpPr>
          <p:nvPr>
            <p:ph sz="quarter" idx="13"/>
          </p:nvPr>
        </p:nvSpPr>
        <p:spPr>
          <a:xfrm>
            <a:off x="457200" y="3048000"/>
            <a:ext cx="8229600" cy="12192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7" name="Content Placeholder 6"/>
          <p:cNvSpPr>
            <a:spLocks noGrp="1"/>
          </p:cNvSpPr>
          <p:nvPr>
            <p:ph sz="quarter" idx="14"/>
          </p:nvPr>
        </p:nvSpPr>
        <p:spPr>
          <a:xfrm>
            <a:off x="457200" y="4648200"/>
            <a:ext cx="8229600" cy="10668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1371EEBA-C07C-406B-9731-B9E65E3CBF17}"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A50D6278-24F5-4942-BA16-157337D13FD3}"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5711462C-0C76-44B2-AA03-032B83255DE1}"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9" name="Rectangle 6"/>
          <p:cNvSpPr>
            <a:spLocks noGrp="1" noChangeArrowheads="1"/>
          </p:cNvSpPr>
          <p:nvPr>
            <p:ph type="sldNum" sz="quarter" idx="12"/>
          </p:nvPr>
        </p:nvSpPr>
        <p:spPr/>
        <p:txBody>
          <a:bodyPr/>
          <a:lstStyle>
            <a:lvl1pPr>
              <a:defRPr/>
            </a:lvl1pPr>
          </a:lstStyle>
          <a:p>
            <a:pPr>
              <a:defRPr/>
            </a:pPr>
            <a:fld id="{8B7E084A-199A-483A-B516-1C43DE205232}"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5" name="Rectangle 6"/>
          <p:cNvSpPr>
            <a:spLocks noGrp="1" noChangeArrowheads="1"/>
          </p:cNvSpPr>
          <p:nvPr>
            <p:ph type="sldNum" sz="quarter" idx="12"/>
          </p:nvPr>
        </p:nvSpPr>
        <p:spPr/>
        <p:txBody>
          <a:bodyPr/>
          <a:lstStyle>
            <a:lvl1pPr>
              <a:defRPr/>
            </a:lvl1pPr>
          </a:lstStyle>
          <a:p>
            <a:pPr>
              <a:defRPr/>
            </a:pPr>
            <a:fld id="{1893E137-CF61-4CA5-91C2-CEFD8AF099B1}"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4" name="Rectangle 6"/>
          <p:cNvSpPr>
            <a:spLocks noGrp="1" noChangeArrowheads="1"/>
          </p:cNvSpPr>
          <p:nvPr>
            <p:ph type="sldNum" sz="quarter" idx="12"/>
          </p:nvPr>
        </p:nvSpPr>
        <p:spPr/>
        <p:txBody>
          <a:bodyPr/>
          <a:lstStyle>
            <a:lvl1pPr>
              <a:defRPr/>
            </a:lvl1pPr>
          </a:lstStyle>
          <a:p>
            <a:pPr>
              <a:defRPr/>
            </a:pPr>
            <a:fld id="{9527BA66-7985-44BE-B535-06C4528A5623}"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8F730B2D-A36F-41A1-8495-3D95A403EAD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THE UNIVERSITY OF BRITISH COLUMBIA                  COMM465</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694AD30B-4477-4EBA-B398-27D7E4A76AB9}"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a:defRPr/>
            </a:pPr>
            <a:r>
              <a:rPr lang="en-US"/>
              <a:t>THE UNIVERSITY OF BRITISH COLUMBIA                  COMM465</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defRPr>
            </a:lvl1pPr>
          </a:lstStyle>
          <a:p>
            <a:pPr>
              <a:defRPr/>
            </a:pPr>
            <a:fld id="{516E054A-7A4E-4C4C-AB8A-53DF62CECCDA}"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fr-CA" sz="3600" dirty="0"/>
              <a:t>COMM223 Marketing Management </a:t>
            </a:r>
            <a:r>
              <a:rPr lang="fr-CA" dirty="0"/>
              <a:t>	</a:t>
            </a:r>
            <a:endParaRPr lang="en-US" dirty="0"/>
          </a:p>
        </p:txBody>
      </p:sp>
      <p:sp>
        <p:nvSpPr>
          <p:cNvPr id="3075" name="Rectangle 5"/>
          <p:cNvSpPr>
            <a:spLocks noGrp="1" noChangeArrowheads="1"/>
          </p:cNvSpPr>
          <p:nvPr>
            <p:ph type="subTitle" idx="1"/>
          </p:nvPr>
        </p:nvSpPr>
        <p:spPr/>
        <p:txBody>
          <a:bodyPr/>
          <a:lstStyle/>
          <a:p>
            <a:pPr eaLnBrk="1" hangingPunct="1"/>
            <a:endParaRPr lang="fr-CA" dirty="0"/>
          </a:p>
          <a:p>
            <a:pPr eaLnBrk="1" hangingPunct="1"/>
            <a:r>
              <a:rPr lang="fr-CA" dirty="0"/>
              <a:t>Lecture 11 – IMC II</a:t>
            </a:r>
            <a:endParaRPr lang="fr-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solidFill>
                  <a:srgbClr val="C00000"/>
                </a:solidFill>
              </a:rPr>
              <a:t>Sales Promotion Objectives</a:t>
            </a:r>
            <a:endParaRPr lang="en-US">
              <a:solidFill>
                <a:srgbClr val="C00000"/>
              </a:solidFill>
            </a:endParaRPr>
          </a:p>
        </p:txBody>
      </p:sp>
      <p:sp>
        <p:nvSpPr>
          <p:cNvPr id="306179" name="Rectangle 3"/>
          <p:cNvSpPr>
            <a:spLocks noGrp="1" noChangeArrowheads="1"/>
          </p:cNvSpPr>
          <p:nvPr>
            <p:ph type="body" idx="1"/>
          </p:nvPr>
        </p:nvSpPr>
        <p:spPr/>
        <p:txBody>
          <a:bodyPr/>
          <a:lstStyle/>
          <a:p>
            <a:pPr marL="0" lvl="0" indent="0">
              <a:buNone/>
            </a:pPr>
            <a:r>
              <a:rPr lang="en-US" sz="2800" b="1" dirty="0">
                <a:solidFill>
                  <a:srgbClr val="000000"/>
                </a:solidFill>
              </a:rPr>
              <a:t>Consumer promotions </a:t>
            </a:r>
            <a:endParaRPr lang="en-US" sz="2800" b="1" dirty="0">
              <a:solidFill>
                <a:srgbClr val="000000"/>
              </a:solidFill>
            </a:endParaRPr>
          </a:p>
          <a:p>
            <a:pPr lvl="0"/>
            <a:r>
              <a:rPr lang="en-US" sz="2400" dirty="0">
                <a:solidFill>
                  <a:srgbClr val="000000"/>
                </a:solidFill>
              </a:rPr>
              <a:t>To urge short-term customer buying or boost customer-brand engagement</a:t>
            </a:r>
            <a:endParaRPr lang="en-US" sz="2400" dirty="0">
              <a:solidFill>
                <a:srgbClr val="000000"/>
              </a:solidFill>
            </a:endParaRPr>
          </a:p>
          <a:p>
            <a:pPr marL="0" indent="0">
              <a:buNone/>
            </a:pPr>
            <a:r>
              <a:rPr lang="en-US" sz="2400" b="1" dirty="0">
                <a:solidFill>
                  <a:srgbClr val="000000"/>
                </a:solidFill>
                <a:sym typeface="+mn-ea"/>
              </a:rPr>
              <a:t>消费者促销</a:t>
            </a:r>
            <a:endParaRPr lang="en-US" sz="2400" b="1" dirty="0">
              <a:solidFill>
                <a:srgbClr val="000000"/>
              </a:solidFill>
              <a:sym typeface="+mn-ea"/>
            </a:endParaRPr>
          </a:p>
          <a:p>
            <a:pPr marL="0" indent="0">
              <a:buNone/>
            </a:pPr>
            <a:r>
              <a:rPr lang="en-US" sz="2400" b="1" dirty="0">
                <a:solidFill>
                  <a:srgbClr val="000000"/>
                </a:solidFill>
                <a:sym typeface="+mn-ea"/>
              </a:rPr>
              <a:t>敦促短期客户购买或提高客户品牌参与度</a:t>
            </a:r>
            <a:r>
              <a:rPr lang="en-US" sz="2800" b="1" dirty="0">
                <a:solidFill>
                  <a:srgbClr val="000000"/>
                </a:solidFill>
              </a:rPr>
              <a:t>Trade promotions</a:t>
            </a:r>
            <a:endParaRPr lang="en-US" sz="2800" b="1" dirty="0">
              <a:solidFill>
                <a:srgbClr val="000000"/>
              </a:solidFill>
            </a:endParaRPr>
          </a:p>
          <a:p>
            <a:r>
              <a:rPr lang="en-US" sz="2400" dirty="0">
                <a:solidFill>
                  <a:srgbClr val="000000"/>
                </a:solidFill>
              </a:rPr>
              <a:t>To get retailers to carry new items and more inventory, buy ahead, or promote the company’s products and give them more shelf space贸易促销</a:t>
            </a:r>
            <a:endParaRPr lang="en-US" sz="2400" dirty="0">
              <a:solidFill>
                <a:srgbClr val="000000"/>
              </a:solidFill>
            </a:endParaRPr>
          </a:p>
          <a:p>
            <a:r>
              <a:rPr lang="en-US" sz="2400" dirty="0">
                <a:solidFill>
                  <a:srgbClr val="000000"/>
                </a:solidFill>
              </a:rPr>
              <a:t>为了让零售商携带新商品和更多库存，提前购买或推广公司的产品并给他们更多的货架空间</a:t>
            </a:r>
            <a:endParaRPr lang="en-US" sz="2400" dirty="0">
              <a:solidFill>
                <a:srgbClr val="000000"/>
              </a:solidFill>
            </a:endParaRPr>
          </a:p>
          <a:p>
            <a:endParaRPr lang="en-US" sz="2400" dirty="0">
              <a:solidFill>
                <a:srgbClr val="000000"/>
              </a:solidFill>
            </a:endParaRPr>
          </a:p>
          <a:p>
            <a:r>
              <a:rPr lang="en-US" sz="2400" dirty="0">
                <a:solidFill>
                  <a:srgbClr val="000000"/>
                </a:solidFill>
              </a:rPr>
              <a:t>商业促销</a:t>
            </a:r>
            <a:endParaRPr lang="en-US" sz="2400" dirty="0">
              <a:solidFill>
                <a:srgbClr val="000000"/>
              </a:solidFill>
            </a:endParaRPr>
          </a:p>
          <a:p>
            <a:r>
              <a:rPr lang="en-US" sz="2400" dirty="0">
                <a:solidFill>
                  <a:srgbClr val="000000"/>
                </a:solidFill>
              </a:rPr>
              <a:t>产生业务线索、刺激购买、奖励客户和激励销售人员</a:t>
            </a:r>
            <a:endParaRPr lang="en-US" sz="2400" dirty="0">
              <a:solidFill>
                <a:srgbClr val="000000"/>
              </a:solidFill>
            </a:endParaRPr>
          </a:p>
          <a:p>
            <a:pPr marL="0" indent="0">
              <a:buNone/>
            </a:pPr>
            <a:r>
              <a:rPr lang="en-US" sz="2800" b="1" dirty="0">
                <a:solidFill>
                  <a:srgbClr val="000000"/>
                </a:solidFill>
              </a:rPr>
              <a:t>Business promotions</a:t>
            </a:r>
            <a:endParaRPr lang="en-US" sz="2800" b="1" dirty="0">
              <a:solidFill>
                <a:srgbClr val="000000"/>
              </a:solidFill>
            </a:endParaRPr>
          </a:p>
          <a:p>
            <a:r>
              <a:rPr lang="en-US" sz="2400" dirty="0">
                <a:solidFill>
                  <a:srgbClr val="000000"/>
                </a:solidFill>
              </a:rPr>
              <a:t>To generate business leads, stimulate purchases, reward customers, and motivate salespeople</a:t>
            </a:r>
            <a:endParaRPr lang="en-US" sz="2400" dirty="0">
              <a:solidFill>
                <a:srgbClr val="000000"/>
              </a:solidFill>
            </a:endParaRPr>
          </a:p>
          <a:p>
            <a:pPr lvl="1">
              <a:lnSpc>
                <a:spcPct val="90000"/>
              </a:lnSpc>
            </a:pPr>
            <a:endParaRPr lang="en-US" sz="24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Effect transition="in" filter="wipe(down)">
                                      <p:cBhvr>
                                        <p:cTn id="7" dur="500"/>
                                        <p:tgtEl>
                                          <p:spTgt spid="306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6179">
                                            <p:txEl>
                                              <p:pRg st="1" end="1"/>
                                            </p:txEl>
                                          </p:spTgt>
                                        </p:tgtEl>
                                        <p:attrNameLst>
                                          <p:attrName>style.visibility</p:attrName>
                                        </p:attrNameLst>
                                      </p:cBhvr>
                                      <p:to>
                                        <p:strVal val="visible"/>
                                      </p:to>
                                    </p:set>
                                    <p:animEffect transition="in" filter="wipe(down)">
                                      <p:cBhvr>
                                        <p:cTn id="12" dur="500"/>
                                        <p:tgtEl>
                                          <p:spTgt spid="306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6179">
                                            <p:txEl>
                                              <p:pRg st="2" end="2"/>
                                            </p:txEl>
                                          </p:spTgt>
                                        </p:tgtEl>
                                        <p:attrNameLst>
                                          <p:attrName>style.visibility</p:attrName>
                                        </p:attrNameLst>
                                      </p:cBhvr>
                                      <p:to>
                                        <p:strVal val="visible"/>
                                      </p:to>
                                    </p:set>
                                    <p:animEffect transition="in" filter="wipe(down)">
                                      <p:cBhvr>
                                        <p:cTn id="17" dur="500"/>
                                        <p:tgtEl>
                                          <p:spTgt spid="306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6179">
                                            <p:txEl>
                                              <p:pRg st="3" end="3"/>
                                            </p:txEl>
                                          </p:spTgt>
                                        </p:tgtEl>
                                        <p:attrNameLst>
                                          <p:attrName>style.visibility</p:attrName>
                                        </p:attrNameLst>
                                      </p:cBhvr>
                                      <p:to>
                                        <p:strVal val="visible"/>
                                      </p:to>
                                    </p:set>
                                    <p:animEffect transition="in" filter="wipe(down)">
                                      <p:cBhvr>
                                        <p:cTn id="22" dur="500"/>
                                        <p:tgtEl>
                                          <p:spTgt spid="306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6179">
                                            <p:txEl>
                                              <p:pRg st="4" end="4"/>
                                            </p:txEl>
                                          </p:spTgt>
                                        </p:tgtEl>
                                        <p:attrNameLst>
                                          <p:attrName>style.visibility</p:attrName>
                                        </p:attrNameLst>
                                      </p:cBhvr>
                                      <p:to>
                                        <p:strVal val="visible"/>
                                      </p:to>
                                    </p:set>
                                    <p:animEffect transition="in" filter="wipe(down)">
                                      <p:cBhvr>
                                        <p:cTn id="27" dur="500"/>
                                        <p:tgtEl>
                                          <p:spTgt spid="306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06179">
                                            <p:txEl>
                                              <p:pRg st="5" end="5"/>
                                            </p:txEl>
                                          </p:spTgt>
                                        </p:tgtEl>
                                        <p:attrNameLst>
                                          <p:attrName>style.visibility</p:attrName>
                                        </p:attrNameLst>
                                      </p:cBhvr>
                                      <p:to>
                                        <p:strVal val="visible"/>
                                      </p:to>
                                    </p:set>
                                    <p:animEffect transition="in" filter="wipe(down)">
                                      <p:cBhvr>
                                        <p:cTn id="32" dur="500"/>
                                        <p:tgtEl>
                                          <p:spTgt spid="306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06179">
                                            <p:txEl>
                                              <p:pRg st="7" end="7"/>
                                            </p:txEl>
                                          </p:spTgt>
                                        </p:tgtEl>
                                        <p:attrNameLst>
                                          <p:attrName>style.visibility</p:attrName>
                                        </p:attrNameLst>
                                      </p:cBhvr>
                                      <p:to>
                                        <p:strVal val="visible"/>
                                      </p:to>
                                    </p:set>
                                    <p:animEffect transition="in" filter="wipe(down)">
                                      <p:cBhvr>
                                        <p:cTn id="37" dur="500"/>
                                        <p:tgtEl>
                                          <p:spTgt spid="30617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6179">
                                            <p:txEl>
                                              <p:pRg st="8" end="8"/>
                                            </p:txEl>
                                          </p:spTgt>
                                        </p:tgtEl>
                                        <p:attrNameLst>
                                          <p:attrName>style.visibility</p:attrName>
                                        </p:attrNameLst>
                                      </p:cBhvr>
                                      <p:to>
                                        <p:strVal val="visible"/>
                                      </p:to>
                                    </p:set>
                                    <p:animEffect transition="in" filter="wipe(down)">
                                      <p:cBhvr>
                                        <p:cTn id="42" dur="500"/>
                                        <p:tgtEl>
                                          <p:spTgt spid="30617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06179">
                                            <p:txEl>
                                              <p:pRg st="9" end="9"/>
                                            </p:txEl>
                                          </p:spTgt>
                                        </p:tgtEl>
                                        <p:attrNameLst>
                                          <p:attrName>style.visibility</p:attrName>
                                        </p:attrNameLst>
                                      </p:cBhvr>
                                      <p:to>
                                        <p:strVal val="visible"/>
                                      </p:to>
                                    </p:set>
                                    <p:animEffect transition="in" filter="wipe(down)">
                                      <p:cBhvr>
                                        <p:cTn id="47" dur="500"/>
                                        <p:tgtEl>
                                          <p:spTgt spid="30617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06179">
                                            <p:txEl>
                                              <p:pRg st="10" end="10"/>
                                            </p:txEl>
                                          </p:spTgt>
                                        </p:tgtEl>
                                        <p:attrNameLst>
                                          <p:attrName>style.visibility</p:attrName>
                                        </p:attrNameLst>
                                      </p:cBhvr>
                                      <p:to>
                                        <p:strVal val="visible"/>
                                      </p:to>
                                    </p:set>
                                    <p:animEffect transition="in" filter="wipe(down)">
                                      <p:cBhvr>
                                        <p:cTn id="52" dur="500"/>
                                        <p:tgtEl>
                                          <p:spTgt spid="3061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ea typeface="MS PGothic" panose="020B0600070205080204" pitchFamily="34" charset="-128"/>
              </a:rPr>
              <a:t>Consumer Promotion Tools</a:t>
            </a:r>
            <a:endParaRPr lang="en-AU" sz="2000" dirty="0">
              <a:solidFill>
                <a:srgbClr val="C00000"/>
              </a:solidFill>
            </a:endParaRPr>
          </a:p>
        </p:txBody>
      </p:sp>
      <p:graphicFrame>
        <p:nvGraphicFramePr>
          <p:cNvPr id="4" name="Table 4"/>
          <p:cNvGraphicFramePr>
            <a:graphicFrameLocks noGrp="1"/>
          </p:cNvGraphicFramePr>
          <p:nvPr>
            <p:ph idx="1"/>
          </p:nvPr>
        </p:nvGraphicFramePr>
        <p:xfrm>
          <a:off x="228600" y="1600200"/>
          <a:ext cx="8686800" cy="4571662"/>
        </p:xfrm>
        <a:graphic>
          <a:graphicData uri="http://schemas.openxmlformats.org/drawingml/2006/table">
            <a:tbl>
              <a:tblPr firstRow="1" bandRow="1">
                <a:tableStyleId>{3B4B98B0-60AC-42C2-AFA5-B58CD77FA1E5}</a:tableStyleId>
              </a:tblPr>
              <a:tblGrid>
                <a:gridCol w="2815167"/>
                <a:gridCol w="5871633"/>
              </a:tblGrid>
              <a:tr h="42087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000" kern="1200" baseline="0" dirty="0">
                          <a:solidFill>
                            <a:schemeClr val="bg1"/>
                          </a:solidFill>
                        </a:rPr>
                        <a:t>Tools</a:t>
                      </a:r>
                      <a:endParaRPr lang="en-US" sz="2000" b="1" dirty="0">
                        <a:solidFill>
                          <a:schemeClr val="bg1"/>
                        </a:solidFill>
                      </a:endParaRPr>
                    </a:p>
                  </a:txBody>
                  <a:tcPr marL="68580" marR="68580" marT="0" marB="0" anchor="ctr">
                    <a:lnL w="12700" cap="flat" cmpd="sng" algn="ctr">
                      <a:solidFill>
                        <a:srgbClr val="007FA3"/>
                      </a:solidFill>
                      <a:prstDash val="solid"/>
                      <a:round/>
                      <a:headEnd type="none" w="med" len="med"/>
                      <a:tailEnd type="none" w="med" len="med"/>
                    </a:lnL>
                    <a:lnT w="12700" cap="flat" cmpd="sng" algn="ctr">
                      <a:solidFill>
                        <a:srgbClr val="007FA3"/>
                      </a:solidFill>
                      <a:prstDash val="solid"/>
                      <a:round/>
                      <a:headEnd type="none" w="med" len="med"/>
                      <a:tailEnd type="none" w="med" len="med"/>
                    </a:lnT>
                    <a:solidFill>
                      <a:srgbClr val="007FA3"/>
                    </a:solidFill>
                  </a:tcPr>
                </a:tc>
                <a:tc>
                  <a:txBody>
                    <a:bodyPr/>
                    <a:lstStyle/>
                    <a:p>
                      <a:pPr marL="0" marR="0" algn="ctr">
                        <a:lnSpc>
                          <a:spcPct val="115000"/>
                        </a:lnSpc>
                        <a:spcBef>
                          <a:spcPts val="0"/>
                        </a:spcBef>
                        <a:spcAft>
                          <a:spcPts val="0"/>
                        </a:spcAft>
                      </a:pPr>
                      <a:r>
                        <a:rPr lang="en-US" sz="2000" dirty="0">
                          <a:solidFill>
                            <a:schemeClr val="bg1"/>
                          </a:solidFill>
                          <a:effectLst/>
                        </a:rPr>
                        <a:t>Description</a:t>
                      </a:r>
                      <a:endParaRPr lang="en-US" sz="2000" b="1" dirty="0">
                        <a:solidFill>
                          <a:schemeClr val="bg1"/>
                        </a:solidFill>
                        <a:effectLst/>
                        <a:latin typeface="+mn-lt"/>
                        <a:ea typeface="Calibri" panose="020F0502020204030204"/>
                        <a:cs typeface="Times New Roman" panose="02020603050405020304"/>
                      </a:endParaRPr>
                    </a:p>
                  </a:txBody>
                  <a:tcPr marL="68580" marR="68580" marT="0" marB="0" anchor="ctr">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solidFill>
                      <a:srgbClr val="007FA3"/>
                    </a:solidFill>
                  </a:tcPr>
                </a:tc>
              </a:tr>
              <a:tr h="691515">
                <a:tc>
                  <a:txBody>
                    <a:bodyPr/>
                    <a:lstStyle/>
                    <a:p>
                      <a:r>
                        <a:rPr lang="en-US" sz="2000" dirty="0"/>
                        <a:t>Samples</a:t>
                      </a:r>
                      <a:endParaRPr lang="en-US" sz="2000" dirty="0"/>
                    </a:p>
                  </a:txBody>
                  <a:tcPr marL="68580" marR="68580" marT="0" marB="0" anchor="ctr">
                    <a:lnL w="12700" cap="flat" cmpd="sng" algn="ctr">
                      <a:solidFill>
                        <a:srgbClr val="007FA3"/>
                      </a:solidFill>
                      <a:prstDash val="solid"/>
                      <a:round/>
                      <a:headEnd type="none" w="med" len="med"/>
                      <a:tailEnd type="none" w="med" len="med"/>
                    </a:lnL>
                    <a:solidFill>
                      <a:schemeClr val="bg1"/>
                    </a:solidFill>
                  </a:tcPr>
                </a:tc>
                <a:tc>
                  <a:txBody>
                    <a:bodyPr/>
                    <a:lstStyle/>
                    <a:p>
                      <a:pPr marL="255905" indent="-255905">
                        <a:buClr>
                          <a:schemeClr val="bg2"/>
                        </a:buClr>
                        <a:buFont typeface="Arial" panose="020B0604020202020204" pitchFamily="34" charset="0"/>
                        <a:buChar char="•"/>
                      </a:pPr>
                      <a:r>
                        <a:rPr lang="en-US" sz="2000" dirty="0"/>
                        <a:t>Offers of a trial amount of a product</a:t>
                      </a:r>
                      <a:endParaRPr lang="en-US" sz="2000" dirty="0"/>
                    </a:p>
                    <a:p>
                      <a:pPr marL="255905" indent="-255905">
                        <a:buClr>
                          <a:schemeClr val="bg2"/>
                        </a:buClr>
                        <a:buFont typeface="Arial" panose="020B0604020202020204" pitchFamily="34" charset="0"/>
                        <a:buChar char="•"/>
                      </a:pPr>
                      <a:r>
                        <a:rPr lang="en-US" sz="2000" dirty="0"/>
                        <a:t>Most effective and expensive</a:t>
                      </a:r>
                      <a:endParaRPr lang="en-US" sz="2000" dirty="0">
                        <a:solidFill>
                          <a:srgbClr val="000000"/>
                        </a:solidFill>
                      </a:endParaRPr>
                    </a:p>
                  </a:txBody>
                  <a:tcPr marL="68580" marR="68580" marT="0" marB="0" anchor="ctr">
                    <a:lnR w="12700" cap="flat" cmpd="sng" algn="ctr">
                      <a:solidFill>
                        <a:srgbClr val="007FA3"/>
                      </a:solidFill>
                      <a:prstDash val="solid"/>
                      <a:round/>
                      <a:headEnd type="none" w="med" len="med"/>
                      <a:tailEnd type="none" w="med" len="med"/>
                    </a:lnR>
                    <a:solidFill>
                      <a:schemeClr val="bg1"/>
                    </a:solidFill>
                  </a:tcPr>
                </a:tc>
              </a:tr>
              <a:tr h="691854">
                <a:tc>
                  <a:txBody>
                    <a:bodyPr/>
                    <a:lstStyle/>
                    <a:p>
                      <a:r>
                        <a:rPr lang="en-US" sz="2000" dirty="0"/>
                        <a:t>Coupons</a:t>
                      </a:r>
                      <a:endParaRPr lang="en-US" sz="2000" dirty="0">
                        <a:solidFill>
                          <a:srgbClr val="000000"/>
                        </a:solidFill>
                      </a:endParaRPr>
                    </a:p>
                  </a:txBody>
                  <a:tcPr marL="68580" marR="68580" marT="0" marB="0" anchor="ctr">
                    <a:lnL w="12700" cap="flat" cmpd="sng" algn="ctr">
                      <a:solidFill>
                        <a:srgbClr val="007FA3"/>
                      </a:solidFill>
                      <a:prstDash val="solid"/>
                      <a:round/>
                      <a:headEnd type="none" w="med" len="med"/>
                      <a:tailEnd type="none" w="med" len="med"/>
                    </a:lnL>
                    <a:solidFill>
                      <a:schemeClr val="bg1"/>
                    </a:solidFill>
                  </a:tcPr>
                </a:tc>
                <a:tc>
                  <a:txBody>
                    <a:bodyPr/>
                    <a:lstStyle/>
                    <a:p>
                      <a:pPr marL="255905" indent="-255905">
                        <a:buClr>
                          <a:schemeClr val="bg2"/>
                        </a:buClr>
                        <a:buFont typeface="Arial" panose="020B0604020202020204" pitchFamily="34" charset="0"/>
                        <a:buChar char="•"/>
                      </a:pPr>
                      <a:r>
                        <a:rPr lang="en-US" sz="2000" dirty="0"/>
                        <a:t>Certificates that save buyers money when they purchase specified products</a:t>
                      </a:r>
                      <a:endParaRPr lang="en-US" sz="2000" dirty="0">
                        <a:solidFill>
                          <a:srgbClr val="000000"/>
                        </a:solidFill>
                      </a:endParaRPr>
                    </a:p>
                  </a:txBody>
                  <a:tcPr marL="68580" marR="68580" marT="0" marB="0" anchor="ctr">
                    <a:lnR w="12700" cap="flat" cmpd="sng" algn="ctr">
                      <a:solidFill>
                        <a:srgbClr val="007FA3"/>
                      </a:solidFill>
                      <a:prstDash val="solid"/>
                      <a:round/>
                      <a:headEnd type="none" w="med" len="med"/>
                      <a:tailEnd type="none" w="med" len="med"/>
                    </a:lnR>
                    <a:solidFill>
                      <a:schemeClr val="bg1"/>
                    </a:solidFill>
                  </a:tcPr>
                </a:tc>
              </a:tr>
              <a:tr h="1383707">
                <a:tc>
                  <a:txBody>
                    <a:bodyPr/>
                    <a:lstStyle/>
                    <a:p>
                      <a:r>
                        <a:rPr lang="en-US" sz="2000" dirty="0"/>
                        <a:t>Rebates (cash refunds)</a:t>
                      </a:r>
                      <a:endParaRPr lang="en-US" sz="2000" dirty="0">
                        <a:solidFill>
                          <a:srgbClr val="000000"/>
                        </a:solidFill>
                      </a:endParaRPr>
                    </a:p>
                  </a:txBody>
                  <a:tcPr marL="68580" marR="68580" marT="0" marB="0" anchor="ctr">
                    <a:lnL w="12700" cap="flat" cmpd="sng" algn="ctr">
                      <a:solidFill>
                        <a:srgbClr val="007FA3"/>
                      </a:solidFill>
                      <a:prstDash val="solid"/>
                      <a:round/>
                      <a:headEnd type="none" w="med" len="med"/>
                      <a:tailEnd type="none" w="med" len="med"/>
                    </a:lnL>
                    <a:solidFill>
                      <a:schemeClr val="bg1"/>
                    </a:solidFill>
                  </a:tcPr>
                </a:tc>
                <a:tc>
                  <a:txBody>
                    <a:bodyPr/>
                    <a:lstStyle/>
                    <a:p>
                      <a:pPr marL="255905" indent="-255905">
                        <a:buClr>
                          <a:schemeClr val="bg2"/>
                        </a:buClr>
                        <a:buFont typeface="Arial" panose="020B0604020202020204" pitchFamily="34" charset="0"/>
                        <a:buChar char="•"/>
                      </a:pPr>
                      <a:r>
                        <a:rPr lang="en-US" sz="2000" dirty="0"/>
                        <a:t>Price reduction occurs after the purchase</a:t>
                      </a:r>
                      <a:endParaRPr lang="en-US" sz="2000" dirty="0"/>
                    </a:p>
                    <a:p>
                      <a:pPr marL="255905" indent="-255905">
                        <a:buClr>
                          <a:schemeClr val="bg2"/>
                        </a:buClr>
                        <a:buFont typeface="Arial" panose="020B0604020202020204" pitchFamily="34" charset="0"/>
                        <a:buChar char="•"/>
                      </a:pPr>
                      <a:r>
                        <a:rPr lang="en-US" sz="2000" dirty="0"/>
                        <a:t>Customer sends proof of purchase to the manufacturer, which then refunds part of the purchase price by mail</a:t>
                      </a:r>
                      <a:endParaRPr lang="en-US" sz="2000" dirty="0">
                        <a:solidFill>
                          <a:srgbClr val="000000"/>
                        </a:solidFill>
                      </a:endParaRPr>
                    </a:p>
                  </a:txBody>
                  <a:tcPr marL="68580" marR="68580" marT="0" marB="0" anchor="ctr">
                    <a:lnR w="12700" cap="flat" cmpd="sng" algn="ctr">
                      <a:solidFill>
                        <a:srgbClr val="007FA3"/>
                      </a:solidFill>
                      <a:prstDash val="solid"/>
                      <a:round/>
                      <a:headEnd type="none" w="med" len="med"/>
                      <a:tailEnd type="none" w="med" len="med"/>
                    </a:lnR>
                    <a:solidFill>
                      <a:schemeClr val="bg1"/>
                    </a:solidFill>
                  </a:tcPr>
                </a:tc>
              </a:tr>
              <a:tr h="691854">
                <a:tc>
                  <a:txBody>
                    <a:bodyPr/>
                    <a:lstStyle/>
                    <a:p>
                      <a:r>
                        <a:rPr lang="en-US" sz="2000" dirty="0"/>
                        <a:t>Price packs (cents-off deals)</a:t>
                      </a:r>
                      <a:endParaRPr lang="en-US" sz="2000" dirty="0">
                        <a:solidFill>
                          <a:srgbClr val="000000"/>
                        </a:solidFill>
                      </a:endParaRPr>
                    </a:p>
                  </a:txBody>
                  <a:tcPr marL="68580" marR="68580" marT="0" marB="0" anchor="ctr">
                    <a:lnL w="12700" cap="flat" cmpd="sng" algn="ctr">
                      <a:solidFill>
                        <a:srgbClr val="007FA3"/>
                      </a:solidFill>
                      <a:prstDash val="solid"/>
                      <a:round/>
                      <a:headEnd type="none" w="med" len="med"/>
                      <a:tailEnd type="none" w="med" len="med"/>
                    </a:lnL>
                    <a:solidFill>
                      <a:schemeClr val="bg1"/>
                    </a:solidFill>
                  </a:tcPr>
                </a:tc>
                <a:tc>
                  <a:txBody>
                    <a:bodyPr/>
                    <a:lstStyle/>
                    <a:p>
                      <a:pPr marL="255905" indent="-255905">
                        <a:buClr>
                          <a:schemeClr val="bg2"/>
                        </a:buClr>
                        <a:buFont typeface="Arial" panose="020B0604020202020204" pitchFamily="34" charset="0"/>
                        <a:buChar char="•"/>
                      </a:pPr>
                      <a:r>
                        <a:rPr lang="en-US" sz="2000" dirty="0"/>
                        <a:t>Offers consumers savings off the regular price of a product</a:t>
                      </a:r>
                      <a:endParaRPr lang="en-US" sz="2000" dirty="0">
                        <a:solidFill>
                          <a:srgbClr val="000000"/>
                        </a:solidFill>
                      </a:endParaRPr>
                    </a:p>
                  </a:txBody>
                  <a:tcPr marL="68580" marR="68580" marT="0" marB="0" anchor="ctr">
                    <a:lnR w="12700" cap="flat" cmpd="sng" algn="ctr">
                      <a:solidFill>
                        <a:srgbClr val="007FA3"/>
                      </a:solidFill>
                      <a:prstDash val="solid"/>
                      <a:round/>
                      <a:headEnd type="none" w="med" len="med"/>
                      <a:tailEnd type="none" w="med" len="med"/>
                    </a:lnR>
                    <a:solidFill>
                      <a:schemeClr val="bg1"/>
                    </a:solidFill>
                  </a:tcPr>
                </a:tc>
              </a:tr>
              <a:tr h="691854">
                <a:tc>
                  <a:txBody>
                    <a:bodyPr/>
                    <a:lstStyle/>
                    <a:p>
                      <a:r>
                        <a:rPr lang="en-US" sz="2000" dirty="0"/>
                        <a:t>Premiums</a:t>
                      </a:r>
                      <a:endParaRPr lang="en-US" sz="2000" dirty="0">
                        <a:solidFill>
                          <a:srgbClr val="000000"/>
                        </a:solidFill>
                      </a:endParaRPr>
                    </a:p>
                  </a:txBody>
                  <a:tcPr marL="68580" marR="68580" marT="0" marB="0" anchor="ctr">
                    <a:lnL w="12700" cap="flat" cmpd="sng" algn="ctr">
                      <a:solidFill>
                        <a:srgbClr val="007FA3"/>
                      </a:solidFill>
                      <a:prstDash val="solid"/>
                      <a:round/>
                      <a:headEnd type="none" w="med" len="med"/>
                      <a:tailEnd type="none" w="med" len="med"/>
                    </a:lnL>
                    <a:lnB w="12700" cap="flat" cmpd="sng" algn="ctr">
                      <a:solidFill>
                        <a:srgbClr val="007FA3"/>
                      </a:solidFill>
                      <a:prstDash val="solid"/>
                      <a:round/>
                      <a:headEnd type="none" w="med" len="med"/>
                      <a:tailEnd type="none" w="med" len="med"/>
                    </a:lnB>
                    <a:solidFill>
                      <a:schemeClr val="bg1"/>
                    </a:solidFill>
                  </a:tcPr>
                </a:tc>
                <a:tc>
                  <a:txBody>
                    <a:bodyPr/>
                    <a:lstStyle/>
                    <a:p>
                      <a:pPr marL="255905" indent="-255905">
                        <a:buClr>
                          <a:schemeClr val="bg2"/>
                        </a:buClr>
                        <a:buFont typeface="Arial" panose="020B0604020202020204" pitchFamily="34" charset="0"/>
                        <a:buChar char="•"/>
                      </a:pPr>
                      <a:r>
                        <a:rPr lang="en-US" sz="2000" dirty="0"/>
                        <a:t>Goods offered either free or at low cost as an incentive to buy a product</a:t>
                      </a:r>
                      <a:endParaRPr lang="en-US" sz="2000" dirty="0">
                        <a:solidFill>
                          <a:srgbClr val="000000"/>
                        </a:solidFill>
                      </a:endParaRPr>
                    </a:p>
                  </a:txBody>
                  <a:tcPr marL="68580" marR="68580" marT="0" marB="0" anchor="ctr">
                    <a:lnR w="12700" cap="flat" cmpd="sng" algn="ctr">
                      <a:solidFill>
                        <a:srgbClr val="007FA3"/>
                      </a:solidFill>
                      <a:prstDash val="solid"/>
                      <a:round/>
                      <a:headEnd type="none" w="med" len="med"/>
                      <a:tailEnd type="none" w="med" len="med"/>
                    </a:lnR>
                    <a:lnB w="12700" cap="flat" cmpd="sng" algn="ctr">
                      <a:solidFill>
                        <a:srgbClr val="007FA3"/>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ea typeface="MS PGothic" panose="020B0600070205080204" pitchFamily="34" charset="-128"/>
              </a:rPr>
              <a:t>Consumer Promotion Tools</a:t>
            </a:r>
            <a:endParaRPr lang="en-AU" sz="2000" dirty="0">
              <a:solidFill>
                <a:srgbClr val="C00000"/>
              </a:solidFill>
            </a:endParaRPr>
          </a:p>
        </p:txBody>
      </p:sp>
      <p:graphicFrame>
        <p:nvGraphicFramePr>
          <p:cNvPr id="4" name="Table 4"/>
          <p:cNvGraphicFramePr>
            <a:graphicFrameLocks noGrp="1"/>
          </p:cNvGraphicFramePr>
          <p:nvPr>
            <p:ph idx="1"/>
          </p:nvPr>
        </p:nvGraphicFramePr>
        <p:xfrm>
          <a:off x="228600" y="1600200"/>
          <a:ext cx="8686800" cy="4495800"/>
        </p:xfrm>
        <a:graphic>
          <a:graphicData uri="http://schemas.openxmlformats.org/drawingml/2006/table">
            <a:tbl>
              <a:tblPr firstRow="1" bandRow="1">
                <a:tableStyleId>{3B4B98B0-60AC-42C2-AFA5-B58CD77FA1E5}</a:tableStyleId>
              </a:tblPr>
              <a:tblGrid>
                <a:gridCol w="2815167"/>
                <a:gridCol w="5871633"/>
              </a:tblGrid>
              <a:tr h="44132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2000" kern="1200" baseline="0" dirty="0">
                          <a:solidFill>
                            <a:schemeClr val="bg1"/>
                          </a:solidFill>
                        </a:rPr>
                        <a:t>Tools</a:t>
                      </a:r>
                      <a:endParaRPr lang="en-US" sz="2000" b="1" dirty="0">
                        <a:solidFill>
                          <a:schemeClr val="bg1"/>
                        </a:solidFill>
                      </a:endParaRPr>
                    </a:p>
                  </a:txBody>
                  <a:tcPr marL="68580" marR="68580" marT="0" marB="0" anchor="ctr">
                    <a:lnL w="12700" cap="flat" cmpd="sng" algn="ctr">
                      <a:solidFill>
                        <a:srgbClr val="007FA3"/>
                      </a:solidFill>
                      <a:prstDash val="solid"/>
                      <a:round/>
                      <a:headEnd type="none" w="med" len="med"/>
                      <a:tailEnd type="none" w="med" len="med"/>
                    </a:lnL>
                    <a:lnT w="12700" cap="flat" cmpd="sng" algn="ctr">
                      <a:solidFill>
                        <a:srgbClr val="007FA3"/>
                      </a:solidFill>
                      <a:prstDash val="solid"/>
                      <a:round/>
                      <a:headEnd type="none" w="med" len="med"/>
                      <a:tailEnd type="none" w="med" len="med"/>
                    </a:lnT>
                    <a:solidFill>
                      <a:srgbClr val="007FA3"/>
                    </a:solidFill>
                  </a:tcPr>
                </a:tc>
                <a:tc>
                  <a:txBody>
                    <a:bodyPr/>
                    <a:lstStyle/>
                    <a:p>
                      <a:pPr marL="0" marR="0" algn="ctr">
                        <a:lnSpc>
                          <a:spcPct val="115000"/>
                        </a:lnSpc>
                        <a:spcBef>
                          <a:spcPts val="0"/>
                        </a:spcBef>
                        <a:spcAft>
                          <a:spcPts val="0"/>
                        </a:spcAft>
                      </a:pPr>
                      <a:r>
                        <a:rPr lang="en-US" sz="2000" dirty="0">
                          <a:solidFill>
                            <a:schemeClr val="bg1"/>
                          </a:solidFill>
                          <a:effectLst/>
                        </a:rPr>
                        <a:t>Description</a:t>
                      </a:r>
                      <a:endParaRPr lang="en-US" sz="2000" b="1" dirty="0">
                        <a:solidFill>
                          <a:schemeClr val="bg1"/>
                        </a:solidFill>
                        <a:effectLst/>
                        <a:latin typeface="+mn-lt"/>
                        <a:ea typeface="Calibri" panose="020F0502020204030204"/>
                        <a:cs typeface="Times New Roman" panose="02020603050405020304"/>
                      </a:endParaRPr>
                    </a:p>
                  </a:txBody>
                  <a:tcPr marL="68580" marR="68580" marT="0" marB="0" anchor="ctr">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solidFill>
                      <a:srgbClr val="007FA3"/>
                    </a:solidFill>
                  </a:tcPr>
                </a:tc>
              </a:tr>
              <a:tr h="1194984">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2000" u="none" strike="noStrike" cap="none" normalizeH="0" baseline="0" dirty="0">
                          <a:ln>
                            <a:noFill/>
                          </a:ln>
                          <a:effectLst/>
                        </a:rPr>
                        <a:t>Advertising specialties</a:t>
                      </a:r>
                      <a:endParaRPr kumimoji="0" lang="en-US" altLang="en-US" sz="2000" b="0" i="0" u="none" strike="noStrike" cap="none" normalizeH="0" baseline="0" dirty="0">
                        <a:ln>
                          <a:noFill/>
                        </a:ln>
                        <a:solidFill>
                          <a:srgbClr val="000000"/>
                        </a:solidFill>
                        <a:effectLst/>
                        <a:latin typeface="+mn-lt"/>
                        <a:ea typeface="MS PGothic" panose="020B0600070205080204" pitchFamily="34" charset="-128"/>
                      </a:endParaRPr>
                    </a:p>
                  </a:txBody>
                  <a:tcPr marL="89747" marR="89747" marT="44871" marB="44871" horzOverflow="overflow">
                    <a:lnL w="12700" cap="flat" cmpd="sng" algn="ctr">
                      <a:solidFill>
                        <a:srgbClr val="007FA3"/>
                      </a:solidFill>
                      <a:prstDash val="solid"/>
                      <a:round/>
                      <a:headEnd type="none" w="med" len="med"/>
                      <a:tailEnd type="none" w="med" len="med"/>
                    </a:lnL>
                    <a:solidFill>
                      <a:schemeClr val="bg1"/>
                    </a:solidFill>
                  </a:tcPr>
                </a:tc>
                <a:tc>
                  <a:txBody>
                    <a:bodyPr/>
                    <a:lstStyle>
                      <a:lvl1pPr marL="285750" indent="-285750"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255905" marR="0" lvl="0" indent="-255905" algn="l" defTabSz="914400" rtl="0" eaLnBrk="1" fontAlgn="base" latinLnBrk="0" hangingPunct="1">
                        <a:lnSpc>
                          <a:spcPct val="100000"/>
                        </a:lnSpc>
                        <a:spcBef>
                          <a:spcPct val="0"/>
                        </a:spcBef>
                        <a:spcAft>
                          <a:spcPct val="0"/>
                        </a:spcAft>
                        <a:buClr>
                          <a:schemeClr val="bg2"/>
                        </a:buClr>
                        <a:buSzTx/>
                        <a:buFont typeface="Arial" panose="020B0604020202020204" pitchFamily="34" charset="0"/>
                        <a:buChar char="•"/>
                      </a:pPr>
                      <a:r>
                        <a:rPr kumimoji="0" lang="en-US" altLang="en-US" sz="2000" u="none" strike="noStrike" cap="none" normalizeH="0" baseline="0" dirty="0">
                          <a:ln>
                            <a:noFill/>
                          </a:ln>
                          <a:effectLst/>
                        </a:rPr>
                        <a:t>Useful articles imprinted with an advertiser’</a:t>
                      </a:r>
                      <a:r>
                        <a:rPr kumimoji="0" lang="en-US" altLang="ja-JP" sz="2000" u="none" strike="noStrike" cap="none" normalizeH="0" baseline="0" dirty="0">
                          <a:ln>
                            <a:noFill/>
                          </a:ln>
                          <a:effectLst/>
                        </a:rPr>
                        <a:t>s name, logo, or message that are given as gifts to consumers</a:t>
                      </a:r>
                      <a:endParaRPr kumimoji="0" lang="en-US" altLang="en-US" sz="2000" b="0" i="0" u="none" strike="noStrike" cap="none" normalizeH="0" baseline="0" dirty="0">
                        <a:ln>
                          <a:noFill/>
                        </a:ln>
                        <a:solidFill>
                          <a:srgbClr val="000000"/>
                        </a:solidFill>
                        <a:effectLst/>
                        <a:latin typeface="+mn-lt"/>
                        <a:ea typeface="MS PGothic" panose="020B0600070205080204" pitchFamily="34" charset="-128"/>
                      </a:endParaRPr>
                    </a:p>
                  </a:txBody>
                  <a:tcPr marL="89747" marR="89747" marT="44871" marB="44871" horzOverflow="overflow">
                    <a:lnR w="12700" cap="flat" cmpd="sng" algn="ctr">
                      <a:solidFill>
                        <a:srgbClr val="007FA3"/>
                      </a:solidFill>
                      <a:prstDash val="solid"/>
                      <a:round/>
                      <a:headEnd type="none" w="med" len="med"/>
                      <a:tailEnd type="none" w="med" len="med"/>
                    </a:lnR>
                    <a:solidFill>
                      <a:schemeClr val="bg1"/>
                    </a:solidFill>
                  </a:tcPr>
                </a:tc>
              </a:tr>
              <a:tr h="832256">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2000" u="none" strike="noStrike" cap="none" normalizeH="0" baseline="0" dirty="0">
                          <a:ln>
                            <a:noFill/>
                          </a:ln>
                          <a:effectLst/>
                        </a:rPr>
                        <a:t>Point-of-purchase (POP) promotions</a:t>
                      </a:r>
                      <a:endParaRPr kumimoji="0" lang="en-US" altLang="en-US" sz="2000" b="0" i="0" u="none" strike="noStrike" cap="none" normalizeH="0" baseline="0" dirty="0">
                        <a:ln>
                          <a:noFill/>
                        </a:ln>
                        <a:solidFill>
                          <a:srgbClr val="000000"/>
                        </a:solidFill>
                        <a:effectLst/>
                        <a:latin typeface="+mn-lt"/>
                        <a:ea typeface="MS PGothic" panose="020B0600070205080204" pitchFamily="34" charset="-128"/>
                      </a:endParaRPr>
                    </a:p>
                  </a:txBody>
                  <a:tcPr marL="89747" marR="89747" marT="44871" marB="44871" horzOverflow="overflow">
                    <a:lnL w="12700" cap="flat" cmpd="sng" algn="ctr">
                      <a:solidFill>
                        <a:srgbClr val="007FA3"/>
                      </a:solidFill>
                      <a:prstDash val="solid"/>
                      <a:round/>
                      <a:headEnd type="none" w="med" len="med"/>
                      <a:tailEnd type="none" w="med" len="med"/>
                    </a:lnL>
                    <a:solidFill>
                      <a:schemeClr val="bg1"/>
                    </a:solidFill>
                  </a:tcPr>
                </a:tc>
                <a:tc>
                  <a:txBody>
                    <a:bodyPr/>
                    <a:lstStyle>
                      <a:lvl1pPr marL="285750" indent="-285750"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255905" marR="0" lvl="0" indent="-255905" algn="l" defTabSz="914400" rtl="0" eaLnBrk="1" fontAlgn="base" latinLnBrk="0" hangingPunct="1">
                        <a:lnSpc>
                          <a:spcPct val="100000"/>
                        </a:lnSpc>
                        <a:spcBef>
                          <a:spcPct val="0"/>
                        </a:spcBef>
                        <a:spcAft>
                          <a:spcPct val="0"/>
                        </a:spcAft>
                        <a:buClr>
                          <a:schemeClr val="bg2"/>
                        </a:buClr>
                        <a:buSzTx/>
                        <a:buFont typeface="Arial" panose="020B0604020202020204" pitchFamily="34" charset="0"/>
                        <a:buChar char="•"/>
                      </a:pPr>
                      <a:r>
                        <a:rPr kumimoji="0" lang="en-US" altLang="en-US" sz="2000" u="none" strike="noStrike" cap="none" normalizeH="0" baseline="0" dirty="0">
                          <a:ln>
                            <a:noFill/>
                          </a:ln>
                          <a:effectLst/>
                        </a:rPr>
                        <a:t>Displays and demonstrations that take place at the point of sale</a:t>
                      </a:r>
                      <a:endParaRPr kumimoji="0" lang="en-US" altLang="en-US" sz="2000" b="0" i="0" u="none" strike="noStrike" cap="none" normalizeH="0" baseline="0" dirty="0">
                        <a:ln>
                          <a:noFill/>
                        </a:ln>
                        <a:solidFill>
                          <a:srgbClr val="000000"/>
                        </a:solidFill>
                        <a:effectLst/>
                        <a:latin typeface="+mn-lt"/>
                        <a:ea typeface="MS PGothic" panose="020B0600070205080204" pitchFamily="34" charset="-128"/>
                      </a:endParaRPr>
                    </a:p>
                  </a:txBody>
                  <a:tcPr marL="89747" marR="89747" marT="44871" marB="44871" horzOverflow="overflow">
                    <a:lnR w="12700" cap="flat" cmpd="sng" algn="ctr">
                      <a:solidFill>
                        <a:srgbClr val="007FA3"/>
                      </a:solidFill>
                      <a:prstDash val="solid"/>
                      <a:round/>
                      <a:headEnd type="none" w="med" len="med"/>
                      <a:tailEnd type="none" w="med" len="med"/>
                    </a:lnR>
                    <a:solidFill>
                      <a:schemeClr val="bg1"/>
                    </a:solidFill>
                  </a:tcPr>
                </a:tc>
              </a:tr>
              <a:tr h="832256">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2000" u="none" strike="noStrike" cap="none" normalizeH="0" baseline="0" dirty="0">
                          <a:ln>
                            <a:noFill/>
                          </a:ln>
                          <a:effectLst/>
                        </a:rPr>
                        <a:t>Contests, sweepstakes, and games</a:t>
                      </a:r>
                      <a:endParaRPr kumimoji="0" lang="en-US" altLang="en-US" sz="2000" b="0" i="0" u="none" strike="noStrike" cap="none" normalizeH="0" baseline="0" dirty="0">
                        <a:ln>
                          <a:noFill/>
                        </a:ln>
                        <a:solidFill>
                          <a:srgbClr val="000000"/>
                        </a:solidFill>
                        <a:effectLst/>
                        <a:latin typeface="+mn-lt"/>
                        <a:ea typeface="MS PGothic" panose="020B0600070205080204" pitchFamily="34" charset="-128"/>
                      </a:endParaRPr>
                    </a:p>
                  </a:txBody>
                  <a:tcPr marL="89747" marR="89747" marT="44871" marB="44871" horzOverflow="overflow">
                    <a:lnL w="12700" cap="flat" cmpd="sng" algn="ctr">
                      <a:solidFill>
                        <a:srgbClr val="007FA3"/>
                      </a:solidFill>
                      <a:prstDash val="solid"/>
                      <a:round/>
                      <a:headEnd type="none" w="med" len="med"/>
                      <a:tailEnd type="none" w="med" len="med"/>
                    </a:lnL>
                    <a:solidFill>
                      <a:schemeClr val="bg1"/>
                    </a:solidFill>
                  </a:tcPr>
                </a:tc>
                <a:tc>
                  <a:txBody>
                    <a:bodyPr/>
                    <a:lstStyle>
                      <a:lvl1pPr marL="285750" indent="-285750"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255905" marR="0" lvl="0" indent="-255905" algn="l" defTabSz="914400" rtl="0" eaLnBrk="1" fontAlgn="base" latinLnBrk="0" hangingPunct="1">
                        <a:lnSpc>
                          <a:spcPct val="100000"/>
                        </a:lnSpc>
                        <a:spcBef>
                          <a:spcPct val="0"/>
                        </a:spcBef>
                        <a:spcAft>
                          <a:spcPct val="0"/>
                        </a:spcAft>
                        <a:buClr>
                          <a:schemeClr val="bg2"/>
                        </a:buClr>
                        <a:buSzTx/>
                        <a:buFont typeface="Arial" panose="020B0604020202020204" pitchFamily="34" charset="0"/>
                        <a:buChar char="•"/>
                      </a:pPr>
                      <a:r>
                        <a:rPr kumimoji="0" lang="en-US" altLang="en-US" sz="2000" u="none" strike="noStrike" cap="none" normalizeH="0" baseline="0" dirty="0">
                          <a:ln>
                            <a:noFill/>
                          </a:ln>
                          <a:effectLst/>
                        </a:rPr>
                        <a:t>Give consumers the chance to win something</a:t>
                      </a:r>
                      <a:endParaRPr kumimoji="0" lang="en-US" altLang="en-US" sz="2000" b="0" i="0" u="none" strike="noStrike" cap="none" normalizeH="0" baseline="0" dirty="0">
                        <a:ln>
                          <a:noFill/>
                        </a:ln>
                        <a:solidFill>
                          <a:srgbClr val="000000"/>
                        </a:solidFill>
                        <a:effectLst/>
                        <a:latin typeface="+mn-lt"/>
                        <a:ea typeface="MS PGothic" panose="020B0600070205080204" pitchFamily="34" charset="-128"/>
                      </a:endParaRPr>
                    </a:p>
                  </a:txBody>
                  <a:tcPr marL="89747" marR="89747" marT="44871" marB="44871" horzOverflow="overflow">
                    <a:lnR w="12700" cap="flat" cmpd="sng" algn="ctr">
                      <a:solidFill>
                        <a:srgbClr val="007FA3"/>
                      </a:solidFill>
                      <a:prstDash val="solid"/>
                      <a:round/>
                      <a:headEnd type="none" w="med" len="med"/>
                      <a:tailEnd type="none" w="med" len="med"/>
                    </a:lnR>
                    <a:solidFill>
                      <a:schemeClr val="bg1"/>
                    </a:solidFill>
                  </a:tcPr>
                </a:tc>
              </a:tr>
              <a:tr h="1194984">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2000" u="none" strike="noStrike" cap="none" normalizeH="0" baseline="0" dirty="0">
                          <a:ln>
                            <a:noFill/>
                          </a:ln>
                          <a:effectLst/>
                        </a:rPr>
                        <a:t>Event marketing</a:t>
                      </a:r>
                      <a:endParaRPr kumimoji="0" lang="en-US" altLang="en-US" sz="2000" u="none" strike="noStrike" cap="none" normalizeH="0" baseline="0" dirty="0">
                        <a:ln>
                          <a:noFill/>
                        </a:ln>
                        <a:effectLst/>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2000" u="none" strike="noStrike" cap="none" normalizeH="0" baseline="0" dirty="0">
                          <a:ln>
                            <a:noFill/>
                          </a:ln>
                          <a:effectLst/>
                        </a:rPr>
                        <a:t>(or event sponsorships)</a:t>
                      </a:r>
                      <a:endParaRPr kumimoji="0" lang="en-US" altLang="en-US" sz="2000" b="0" i="0" u="none" strike="noStrike" cap="none" normalizeH="0" baseline="0" dirty="0">
                        <a:ln>
                          <a:noFill/>
                        </a:ln>
                        <a:solidFill>
                          <a:srgbClr val="000000"/>
                        </a:solidFill>
                        <a:effectLst/>
                        <a:latin typeface="+mn-lt"/>
                        <a:ea typeface="MS PGothic" panose="020B0600070205080204" pitchFamily="34" charset="-128"/>
                      </a:endParaRPr>
                    </a:p>
                  </a:txBody>
                  <a:tcPr marL="89747" marR="89747" marT="44871" marB="44871" horzOverflow="overflow">
                    <a:lnL w="12700" cap="flat" cmpd="sng" algn="ctr">
                      <a:solidFill>
                        <a:srgbClr val="007FA3"/>
                      </a:solidFill>
                      <a:prstDash val="solid"/>
                      <a:round/>
                      <a:headEnd type="none" w="med" len="med"/>
                      <a:tailEnd type="none" w="med" len="med"/>
                    </a:lnL>
                    <a:solidFill>
                      <a:schemeClr val="bg1"/>
                    </a:solidFill>
                  </a:tcPr>
                </a:tc>
                <a:tc>
                  <a:txBody>
                    <a:bodyPr/>
                    <a:lstStyle>
                      <a:lvl1pPr marL="285750" indent="-285750" eaLnBrk="0" hangingPunct="0">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255905" marR="0" lvl="0" indent="-255905" algn="l" defTabSz="914400" rtl="0" eaLnBrk="1" fontAlgn="base" latinLnBrk="0" hangingPunct="1">
                        <a:lnSpc>
                          <a:spcPct val="100000"/>
                        </a:lnSpc>
                        <a:spcBef>
                          <a:spcPct val="0"/>
                        </a:spcBef>
                        <a:spcAft>
                          <a:spcPct val="0"/>
                        </a:spcAft>
                        <a:buClr>
                          <a:schemeClr val="bg2"/>
                        </a:buClr>
                        <a:buSzTx/>
                        <a:buFont typeface="Arial" panose="020B0604020202020204" pitchFamily="34" charset="0"/>
                        <a:buChar char="•"/>
                      </a:pPr>
                      <a:r>
                        <a:rPr kumimoji="0" lang="en-US" altLang="en-US" sz="2000" u="none" strike="noStrike" cap="none" normalizeH="0" baseline="0" dirty="0">
                          <a:ln>
                            <a:noFill/>
                          </a:ln>
                          <a:effectLst/>
                        </a:rPr>
                        <a:t>Creating a brand-marketing event or serving as a sole or participating sponsor of events created by others</a:t>
                      </a:r>
                      <a:endParaRPr kumimoji="0" lang="en-US" altLang="en-US" sz="2000" b="0" i="0" u="none" strike="noStrike" cap="none" normalizeH="0" baseline="0" dirty="0">
                        <a:ln>
                          <a:noFill/>
                        </a:ln>
                        <a:solidFill>
                          <a:srgbClr val="000000"/>
                        </a:solidFill>
                        <a:effectLst/>
                        <a:latin typeface="+mn-lt"/>
                        <a:ea typeface="MS PGothic" panose="020B0600070205080204" pitchFamily="34" charset="-128"/>
                      </a:endParaRPr>
                    </a:p>
                  </a:txBody>
                  <a:tcPr marL="89747" marR="89747" marT="44871" marB="44871" horzOverflow="overflow">
                    <a:lnR w="12700" cap="flat" cmpd="sng" algn="ctr">
                      <a:solidFill>
                        <a:srgbClr val="007FA3"/>
                      </a:solidFill>
                      <a:prstDash val="solid"/>
                      <a:round/>
                      <a:headEnd type="none" w="med" len="med"/>
                      <a:tailEnd type="none" w="med" len="med"/>
                    </a:lnR>
                    <a:solidFill>
                      <a:schemeClr val="bg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solidFill>
                  <a:srgbClr val="C00000"/>
                </a:solidFill>
              </a:rPr>
              <a:t>Major Sales Promotion Tools</a:t>
            </a:r>
            <a:endParaRPr lang="en-US">
              <a:solidFill>
                <a:srgbClr val="C00000"/>
              </a:solidFill>
            </a:endParaRPr>
          </a:p>
        </p:txBody>
      </p:sp>
      <p:sp>
        <p:nvSpPr>
          <p:cNvPr id="308227" name="Rectangle 3"/>
          <p:cNvSpPr>
            <a:spLocks noGrp="1" noChangeArrowheads="1"/>
          </p:cNvSpPr>
          <p:nvPr>
            <p:ph type="body" idx="1"/>
          </p:nvPr>
        </p:nvSpPr>
        <p:spPr/>
        <p:txBody>
          <a:bodyPr/>
          <a:lstStyle/>
          <a:p>
            <a:pPr>
              <a:lnSpc>
                <a:spcPct val="90000"/>
              </a:lnSpc>
            </a:pPr>
            <a:r>
              <a:rPr lang="en-US" dirty="0"/>
              <a:t>Trade Promotion Tools</a:t>
            </a:r>
            <a:endParaRPr lang="en-US" dirty="0"/>
          </a:p>
          <a:p>
            <a:pPr lvl="1"/>
            <a:r>
              <a:rPr lang="en-US" altLang="en-US" dirty="0">
                <a:ea typeface="MS PGothic" panose="020B0600070205080204" pitchFamily="34" charset="-128"/>
              </a:rPr>
              <a:t>Used to persuade resellers to carry a brand, give it shelf space, and promote it in ads </a:t>
            </a:r>
            <a:endParaRPr lang="en-US" altLang="en-US" dirty="0">
              <a:ea typeface="MS PGothic" panose="020B0600070205080204" pitchFamily="34" charset="-128"/>
            </a:endParaRPr>
          </a:p>
          <a:p>
            <a:pPr lvl="1"/>
            <a:r>
              <a:rPr lang="en-US" altLang="en-US" dirty="0">
                <a:ea typeface="MS PGothic" panose="020B0600070205080204" pitchFamily="34" charset="-128"/>
              </a:rPr>
              <a:t>Trade promotion tools: </a:t>
            </a:r>
            <a:endParaRPr lang="en-US" altLang="en-US" dirty="0">
              <a:ea typeface="MS PGothic" panose="020B0600070205080204" pitchFamily="34" charset="-128"/>
            </a:endParaRPr>
          </a:p>
          <a:p>
            <a:pPr lvl="2"/>
            <a:r>
              <a:rPr lang="en-US" altLang="en-US" dirty="0">
                <a:ea typeface="MS PGothic" panose="020B0600070205080204" pitchFamily="34" charset="-128"/>
              </a:rPr>
              <a:t>Contests, premiums, and displays</a:t>
            </a:r>
            <a:endParaRPr lang="en-US" altLang="en-US" dirty="0">
              <a:ea typeface="MS PGothic" panose="020B0600070205080204" pitchFamily="34" charset="-128"/>
            </a:endParaRPr>
          </a:p>
          <a:p>
            <a:pPr lvl="2"/>
            <a:r>
              <a:rPr lang="en-US" altLang="en-US" dirty="0">
                <a:ea typeface="MS PGothic" panose="020B0600070205080204" pitchFamily="34" charset="-128"/>
              </a:rPr>
              <a:t>Discounts and allowances</a:t>
            </a:r>
            <a:endParaRPr lang="en-US" altLang="en-US" dirty="0">
              <a:ea typeface="MS PGothic" panose="020B0600070205080204" pitchFamily="34" charset="-128"/>
            </a:endParaRPr>
          </a:p>
          <a:p>
            <a:pPr lvl="2"/>
            <a:r>
              <a:rPr lang="en-US" altLang="en-US" dirty="0">
                <a:ea typeface="MS PGothic" panose="020B0600070205080204" pitchFamily="34" charset="-128"/>
              </a:rPr>
              <a:t>Free goods</a:t>
            </a:r>
            <a:endParaRPr lang="en-US" altLang="en-US" dirty="0">
              <a:ea typeface="MS PGothic" panose="020B0600070205080204" pitchFamily="34" charset="-128"/>
            </a:endParaRPr>
          </a:p>
          <a:p>
            <a:pPr lvl="2"/>
            <a:r>
              <a:rPr lang="en-US" altLang="en-US" dirty="0">
                <a:ea typeface="MS PGothic" panose="020B0600070205080204" pitchFamily="34" charset="-128"/>
              </a:rPr>
              <a:t>Push money </a:t>
            </a:r>
            <a:endParaRPr lang="en-US" altLang="en-US" dirty="0">
              <a:ea typeface="MS PGothic" panose="020B0600070205080204" pitchFamily="34" charset="-128"/>
            </a:endParaRPr>
          </a:p>
          <a:p>
            <a:pPr lvl="2"/>
            <a:r>
              <a:rPr lang="en-US" altLang="en-US" dirty="0">
                <a:ea typeface="MS PGothic" panose="020B0600070205080204" pitchFamily="34" charset="-128"/>
              </a:rPr>
              <a:t>Specialty advertising items</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 calcmode="lin" valueType="num">
                                      <p:cBhvr>
                                        <p:cTn id="7" dur="500" fill="hold"/>
                                        <p:tgtEl>
                                          <p:spTgt spid="308227">
                                            <p:txEl>
                                              <p:pRg st="0" end="0"/>
                                            </p:txEl>
                                          </p:spTgt>
                                        </p:tgtEl>
                                        <p:attrNameLst>
                                          <p:attrName>ppt_w</p:attrName>
                                        </p:attrNameLst>
                                      </p:cBhvr>
                                      <p:tavLst>
                                        <p:tav tm="0">
                                          <p:val>
                                            <p:strVal val="#ppt_w*0.70"/>
                                          </p:val>
                                        </p:tav>
                                        <p:tav tm="100000">
                                          <p:val>
                                            <p:strVal val="#ppt_w"/>
                                          </p:val>
                                        </p:tav>
                                      </p:tavLst>
                                    </p:anim>
                                    <p:anim calcmode="lin" valueType="num">
                                      <p:cBhvr>
                                        <p:cTn id="8" dur="500" fill="hold"/>
                                        <p:tgtEl>
                                          <p:spTgt spid="308227">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308227">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08227">
                                            <p:txEl>
                                              <p:pRg st="1" end="1"/>
                                            </p:txEl>
                                          </p:spTgt>
                                        </p:tgtEl>
                                        <p:attrNameLst>
                                          <p:attrName>style.visibility</p:attrName>
                                        </p:attrNameLst>
                                      </p:cBhvr>
                                      <p:to>
                                        <p:strVal val="visible"/>
                                      </p:to>
                                    </p:set>
                                    <p:anim calcmode="lin" valueType="num">
                                      <p:cBhvr>
                                        <p:cTn id="12" dur="500" fill="hold"/>
                                        <p:tgtEl>
                                          <p:spTgt spid="308227">
                                            <p:txEl>
                                              <p:pRg st="1" end="1"/>
                                            </p:txEl>
                                          </p:spTgt>
                                        </p:tgtEl>
                                        <p:attrNameLst>
                                          <p:attrName>ppt_w</p:attrName>
                                        </p:attrNameLst>
                                      </p:cBhvr>
                                      <p:tavLst>
                                        <p:tav tm="0">
                                          <p:val>
                                            <p:strVal val="#ppt_w*0.70"/>
                                          </p:val>
                                        </p:tav>
                                        <p:tav tm="100000">
                                          <p:val>
                                            <p:strVal val="#ppt_w"/>
                                          </p:val>
                                        </p:tav>
                                      </p:tavLst>
                                    </p:anim>
                                    <p:anim calcmode="lin" valueType="num">
                                      <p:cBhvr>
                                        <p:cTn id="13" dur="500" fill="hold"/>
                                        <p:tgtEl>
                                          <p:spTgt spid="308227">
                                            <p:txEl>
                                              <p:pRg st="1" end="1"/>
                                            </p:txEl>
                                          </p:spTgt>
                                        </p:tgtEl>
                                        <p:attrNameLst>
                                          <p:attrName>ppt_h</p:attrName>
                                        </p:attrNameLst>
                                      </p:cBhvr>
                                      <p:tavLst>
                                        <p:tav tm="0">
                                          <p:val>
                                            <p:strVal val="#ppt_h"/>
                                          </p:val>
                                        </p:tav>
                                        <p:tav tm="100000">
                                          <p:val>
                                            <p:strVal val="#ppt_h"/>
                                          </p:val>
                                        </p:tav>
                                      </p:tavLst>
                                    </p:anim>
                                    <p:animEffect transition="in" filter="fade">
                                      <p:cBhvr>
                                        <p:cTn id="14" dur="500"/>
                                        <p:tgtEl>
                                          <p:spTgt spid="308227">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308227">
                                            <p:txEl>
                                              <p:pRg st="2" end="2"/>
                                            </p:txEl>
                                          </p:spTgt>
                                        </p:tgtEl>
                                        <p:attrNameLst>
                                          <p:attrName>style.visibility</p:attrName>
                                        </p:attrNameLst>
                                      </p:cBhvr>
                                      <p:to>
                                        <p:strVal val="visible"/>
                                      </p:to>
                                    </p:set>
                                    <p:anim calcmode="lin" valueType="num">
                                      <p:cBhvr>
                                        <p:cTn id="17" dur="500" fill="hold"/>
                                        <p:tgtEl>
                                          <p:spTgt spid="308227">
                                            <p:txEl>
                                              <p:pRg st="2" end="2"/>
                                            </p:txEl>
                                          </p:spTgt>
                                        </p:tgtEl>
                                        <p:attrNameLst>
                                          <p:attrName>ppt_w</p:attrName>
                                        </p:attrNameLst>
                                      </p:cBhvr>
                                      <p:tavLst>
                                        <p:tav tm="0">
                                          <p:val>
                                            <p:strVal val="#ppt_w*0.70"/>
                                          </p:val>
                                        </p:tav>
                                        <p:tav tm="100000">
                                          <p:val>
                                            <p:strVal val="#ppt_w"/>
                                          </p:val>
                                        </p:tav>
                                      </p:tavLst>
                                    </p:anim>
                                    <p:anim calcmode="lin" valueType="num">
                                      <p:cBhvr>
                                        <p:cTn id="18" dur="500" fill="hold"/>
                                        <p:tgtEl>
                                          <p:spTgt spid="308227">
                                            <p:txEl>
                                              <p:pRg st="2" end="2"/>
                                            </p:txEl>
                                          </p:spTgt>
                                        </p:tgtEl>
                                        <p:attrNameLst>
                                          <p:attrName>ppt_h</p:attrName>
                                        </p:attrNameLst>
                                      </p:cBhvr>
                                      <p:tavLst>
                                        <p:tav tm="0">
                                          <p:val>
                                            <p:strVal val="#ppt_h"/>
                                          </p:val>
                                        </p:tav>
                                        <p:tav tm="100000">
                                          <p:val>
                                            <p:strVal val="#ppt_h"/>
                                          </p:val>
                                        </p:tav>
                                      </p:tavLst>
                                    </p:anim>
                                    <p:animEffect transition="in" filter="fade">
                                      <p:cBhvr>
                                        <p:cTn id="19" dur="500"/>
                                        <p:tgtEl>
                                          <p:spTgt spid="308227">
                                            <p:txEl>
                                              <p:pRg st="2" end="2"/>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308227">
                                            <p:txEl>
                                              <p:pRg st="3" end="3"/>
                                            </p:txEl>
                                          </p:spTgt>
                                        </p:tgtEl>
                                        <p:attrNameLst>
                                          <p:attrName>style.visibility</p:attrName>
                                        </p:attrNameLst>
                                      </p:cBhvr>
                                      <p:to>
                                        <p:strVal val="visible"/>
                                      </p:to>
                                    </p:set>
                                    <p:anim calcmode="lin" valueType="num">
                                      <p:cBhvr>
                                        <p:cTn id="22" dur="500" fill="hold"/>
                                        <p:tgtEl>
                                          <p:spTgt spid="308227">
                                            <p:txEl>
                                              <p:pRg st="3" end="3"/>
                                            </p:txEl>
                                          </p:spTgt>
                                        </p:tgtEl>
                                        <p:attrNameLst>
                                          <p:attrName>ppt_w</p:attrName>
                                        </p:attrNameLst>
                                      </p:cBhvr>
                                      <p:tavLst>
                                        <p:tav tm="0">
                                          <p:val>
                                            <p:strVal val="#ppt_w*0.70"/>
                                          </p:val>
                                        </p:tav>
                                        <p:tav tm="100000">
                                          <p:val>
                                            <p:strVal val="#ppt_w"/>
                                          </p:val>
                                        </p:tav>
                                      </p:tavLst>
                                    </p:anim>
                                    <p:anim calcmode="lin" valueType="num">
                                      <p:cBhvr>
                                        <p:cTn id="23" dur="500" fill="hold"/>
                                        <p:tgtEl>
                                          <p:spTgt spid="308227">
                                            <p:txEl>
                                              <p:pRg st="3" end="3"/>
                                            </p:txEl>
                                          </p:spTgt>
                                        </p:tgtEl>
                                        <p:attrNameLst>
                                          <p:attrName>ppt_h</p:attrName>
                                        </p:attrNameLst>
                                      </p:cBhvr>
                                      <p:tavLst>
                                        <p:tav tm="0">
                                          <p:val>
                                            <p:strVal val="#ppt_h"/>
                                          </p:val>
                                        </p:tav>
                                        <p:tav tm="100000">
                                          <p:val>
                                            <p:strVal val="#ppt_h"/>
                                          </p:val>
                                        </p:tav>
                                      </p:tavLst>
                                    </p:anim>
                                    <p:animEffect transition="in" filter="fade">
                                      <p:cBhvr>
                                        <p:cTn id="24" dur="500"/>
                                        <p:tgtEl>
                                          <p:spTgt spid="308227">
                                            <p:txEl>
                                              <p:pRg st="3" end="3"/>
                                            </p:txEl>
                                          </p:spTgt>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308227">
                                            <p:txEl>
                                              <p:pRg st="4" end="4"/>
                                            </p:txEl>
                                          </p:spTgt>
                                        </p:tgtEl>
                                        <p:attrNameLst>
                                          <p:attrName>style.visibility</p:attrName>
                                        </p:attrNameLst>
                                      </p:cBhvr>
                                      <p:to>
                                        <p:strVal val="visible"/>
                                      </p:to>
                                    </p:set>
                                    <p:anim calcmode="lin" valueType="num">
                                      <p:cBhvr>
                                        <p:cTn id="27" dur="500" fill="hold"/>
                                        <p:tgtEl>
                                          <p:spTgt spid="308227">
                                            <p:txEl>
                                              <p:pRg st="4" end="4"/>
                                            </p:txEl>
                                          </p:spTgt>
                                        </p:tgtEl>
                                        <p:attrNameLst>
                                          <p:attrName>ppt_w</p:attrName>
                                        </p:attrNameLst>
                                      </p:cBhvr>
                                      <p:tavLst>
                                        <p:tav tm="0">
                                          <p:val>
                                            <p:strVal val="#ppt_w*0.70"/>
                                          </p:val>
                                        </p:tav>
                                        <p:tav tm="100000">
                                          <p:val>
                                            <p:strVal val="#ppt_w"/>
                                          </p:val>
                                        </p:tav>
                                      </p:tavLst>
                                    </p:anim>
                                    <p:anim calcmode="lin" valueType="num">
                                      <p:cBhvr>
                                        <p:cTn id="28" dur="500" fill="hold"/>
                                        <p:tgtEl>
                                          <p:spTgt spid="308227">
                                            <p:txEl>
                                              <p:pRg st="4" end="4"/>
                                            </p:txEl>
                                          </p:spTgt>
                                        </p:tgtEl>
                                        <p:attrNameLst>
                                          <p:attrName>ppt_h</p:attrName>
                                        </p:attrNameLst>
                                      </p:cBhvr>
                                      <p:tavLst>
                                        <p:tav tm="0">
                                          <p:val>
                                            <p:strVal val="#ppt_h"/>
                                          </p:val>
                                        </p:tav>
                                        <p:tav tm="100000">
                                          <p:val>
                                            <p:strVal val="#ppt_h"/>
                                          </p:val>
                                        </p:tav>
                                      </p:tavLst>
                                    </p:anim>
                                    <p:animEffect transition="in" filter="fade">
                                      <p:cBhvr>
                                        <p:cTn id="29" dur="500"/>
                                        <p:tgtEl>
                                          <p:spTgt spid="308227">
                                            <p:txEl>
                                              <p:pRg st="4" end="4"/>
                                            </p:txEl>
                                          </p:spTgt>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308227">
                                            <p:txEl>
                                              <p:pRg st="5" end="5"/>
                                            </p:txEl>
                                          </p:spTgt>
                                        </p:tgtEl>
                                        <p:attrNameLst>
                                          <p:attrName>style.visibility</p:attrName>
                                        </p:attrNameLst>
                                      </p:cBhvr>
                                      <p:to>
                                        <p:strVal val="visible"/>
                                      </p:to>
                                    </p:set>
                                    <p:anim calcmode="lin" valueType="num">
                                      <p:cBhvr>
                                        <p:cTn id="32" dur="500" fill="hold"/>
                                        <p:tgtEl>
                                          <p:spTgt spid="308227">
                                            <p:txEl>
                                              <p:pRg st="5" end="5"/>
                                            </p:txEl>
                                          </p:spTgt>
                                        </p:tgtEl>
                                        <p:attrNameLst>
                                          <p:attrName>ppt_w</p:attrName>
                                        </p:attrNameLst>
                                      </p:cBhvr>
                                      <p:tavLst>
                                        <p:tav tm="0">
                                          <p:val>
                                            <p:strVal val="#ppt_w*0.70"/>
                                          </p:val>
                                        </p:tav>
                                        <p:tav tm="100000">
                                          <p:val>
                                            <p:strVal val="#ppt_w"/>
                                          </p:val>
                                        </p:tav>
                                      </p:tavLst>
                                    </p:anim>
                                    <p:anim calcmode="lin" valueType="num">
                                      <p:cBhvr>
                                        <p:cTn id="33" dur="500" fill="hold"/>
                                        <p:tgtEl>
                                          <p:spTgt spid="308227">
                                            <p:txEl>
                                              <p:pRg st="5" end="5"/>
                                            </p:txEl>
                                          </p:spTgt>
                                        </p:tgtEl>
                                        <p:attrNameLst>
                                          <p:attrName>ppt_h</p:attrName>
                                        </p:attrNameLst>
                                      </p:cBhvr>
                                      <p:tavLst>
                                        <p:tav tm="0">
                                          <p:val>
                                            <p:strVal val="#ppt_h"/>
                                          </p:val>
                                        </p:tav>
                                        <p:tav tm="100000">
                                          <p:val>
                                            <p:strVal val="#ppt_h"/>
                                          </p:val>
                                        </p:tav>
                                      </p:tavLst>
                                    </p:anim>
                                    <p:animEffect transition="in" filter="fade">
                                      <p:cBhvr>
                                        <p:cTn id="34" dur="500"/>
                                        <p:tgtEl>
                                          <p:spTgt spid="308227">
                                            <p:txEl>
                                              <p:pRg st="5" end="5"/>
                                            </p:txEl>
                                          </p:spTgt>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308227">
                                            <p:txEl>
                                              <p:pRg st="6" end="6"/>
                                            </p:txEl>
                                          </p:spTgt>
                                        </p:tgtEl>
                                        <p:attrNameLst>
                                          <p:attrName>style.visibility</p:attrName>
                                        </p:attrNameLst>
                                      </p:cBhvr>
                                      <p:to>
                                        <p:strVal val="visible"/>
                                      </p:to>
                                    </p:set>
                                    <p:anim calcmode="lin" valueType="num">
                                      <p:cBhvr>
                                        <p:cTn id="37" dur="500" fill="hold"/>
                                        <p:tgtEl>
                                          <p:spTgt spid="308227">
                                            <p:txEl>
                                              <p:pRg st="6" end="6"/>
                                            </p:txEl>
                                          </p:spTgt>
                                        </p:tgtEl>
                                        <p:attrNameLst>
                                          <p:attrName>ppt_w</p:attrName>
                                        </p:attrNameLst>
                                      </p:cBhvr>
                                      <p:tavLst>
                                        <p:tav tm="0">
                                          <p:val>
                                            <p:strVal val="#ppt_w*0.70"/>
                                          </p:val>
                                        </p:tav>
                                        <p:tav tm="100000">
                                          <p:val>
                                            <p:strVal val="#ppt_w"/>
                                          </p:val>
                                        </p:tav>
                                      </p:tavLst>
                                    </p:anim>
                                    <p:anim calcmode="lin" valueType="num">
                                      <p:cBhvr>
                                        <p:cTn id="38" dur="500" fill="hold"/>
                                        <p:tgtEl>
                                          <p:spTgt spid="308227">
                                            <p:txEl>
                                              <p:pRg st="6" end="6"/>
                                            </p:txEl>
                                          </p:spTgt>
                                        </p:tgtEl>
                                        <p:attrNameLst>
                                          <p:attrName>ppt_h</p:attrName>
                                        </p:attrNameLst>
                                      </p:cBhvr>
                                      <p:tavLst>
                                        <p:tav tm="0">
                                          <p:val>
                                            <p:strVal val="#ppt_h"/>
                                          </p:val>
                                        </p:tav>
                                        <p:tav tm="100000">
                                          <p:val>
                                            <p:strVal val="#ppt_h"/>
                                          </p:val>
                                        </p:tav>
                                      </p:tavLst>
                                    </p:anim>
                                    <p:animEffect transition="in" filter="fade">
                                      <p:cBhvr>
                                        <p:cTn id="39" dur="500"/>
                                        <p:tgtEl>
                                          <p:spTgt spid="308227">
                                            <p:txEl>
                                              <p:pRg st="6" end="6"/>
                                            </p:txEl>
                                          </p:spTgt>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308227">
                                            <p:txEl>
                                              <p:pRg st="7" end="7"/>
                                            </p:txEl>
                                          </p:spTgt>
                                        </p:tgtEl>
                                        <p:attrNameLst>
                                          <p:attrName>style.visibility</p:attrName>
                                        </p:attrNameLst>
                                      </p:cBhvr>
                                      <p:to>
                                        <p:strVal val="visible"/>
                                      </p:to>
                                    </p:set>
                                    <p:anim calcmode="lin" valueType="num">
                                      <p:cBhvr>
                                        <p:cTn id="42" dur="500" fill="hold"/>
                                        <p:tgtEl>
                                          <p:spTgt spid="308227">
                                            <p:txEl>
                                              <p:pRg st="7" end="7"/>
                                            </p:txEl>
                                          </p:spTgt>
                                        </p:tgtEl>
                                        <p:attrNameLst>
                                          <p:attrName>ppt_w</p:attrName>
                                        </p:attrNameLst>
                                      </p:cBhvr>
                                      <p:tavLst>
                                        <p:tav tm="0">
                                          <p:val>
                                            <p:strVal val="#ppt_w*0.70"/>
                                          </p:val>
                                        </p:tav>
                                        <p:tav tm="100000">
                                          <p:val>
                                            <p:strVal val="#ppt_w"/>
                                          </p:val>
                                        </p:tav>
                                      </p:tavLst>
                                    </p:anim>
                                    <p:anim calcmode="lin" valueType="num">
                                      <p:cBhvr>
                                        <p:cTn id="43" dur="500" fill="hold"/>
                                        <p:tgtEl>
                                          <p:spTgt spid="308227">
                                            <p:txEl>
                                              <p:pRg st="7" end="7"/>
                                            </p:txEl>
                                          </p:spTgt>
                                        </p:tgtEl>
                                        <p:attrNameLst>
                                          <p:attrName>ppt_h</p:attrName>
                                        </p:attrNameLst>
                                      </p:cBhvr>
                                      <p:tavLst>
                                        <p:tav tm="0">
                                          <p:val>
                                            <p:strVal val="#ppt_h"/>
                                          </p:val>
                                        </p:tav>
                                        <p:tav tm="100000">
                                          <p:val>
                                            <p:strVal val="#ppt_h"/>
                                          </p:val>
                                        </p:tav>
                                      </p:tavLst>
                                    </p:anim>
                                    <p:animEffect transition="in" filter="fade">
                                      <p:cBhvr>
                                        <p:cTn id="44" dur="500"/>
                                        <p:tgtEl>
                                          <p:spTgt spid="308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solidFill>
                  <a:srgbClr val="C00000"/>
                </a:solidFill>
              </a:rPr>
              <a:t>Major Sales Promotion Tools</a:t>
            </a:r>
            <a:endParaRPr lang="en-US">
              <a:solidFill>
                <a:srgbClr val="C00000"/>
              </a:solidFill>
            </a:endParaRPr>
          </a:p>
        </p:txBody>
      </p:sp>
      <p:sp>
        <p:nvSpPr>
          <p:cNvPr id="309251" name="Rectangle 3"/>
          <p:cNvSpPr>
            <a:spLocks noGrp="1" noChangeArrowheads="1"/>
          </p:cNvSpPr>
          <p:nvPr>
            <p:ph type="body" idx="1"/>
          </p:nvPr>
        </p:nvSpPr>
        <p:spPr>
          <a:xfrm>
            <a:off x="457200" y="1600200"/>
            <a:ext cx="5181600" cy="4525963"/>
          </a:xfrm>
        </p:spPr>
        <p:txBody>
          <a:bodyPr/>
          <a:lstStyle/>
          <a:p>
            <a:r>
              <a:rPr lang="en-US" sz="3000" dirty="0"/>
              <a:t>Business Promotion Tools</a:t>
            </a:r>
            <a:endParaRPr lang="en-US" sz="3000" dirty="0"/>
          </a:p>
          <a:p>
            <a:pPr lvl="1"/>
            <a:r>
              <a:rPr lang="en-US" altLang="en-US" dirty="0">
                <a:ea typeface="MS PGothic" panose="020B0600070205080204" pitchFamily="34" charset="-128"/>
              </a:rPr>
              <a:t>Used to generate business leads, stimulate purchases, reward customers, and motivate salespeople</a:t>
            </a:r>
            <a:endParaRPr lang="en-US" altLang="en-US" dirty="0">
              <a:ea typeface="MS PGothic" panose="020B0600070205080204" pitchFamily="34" charset="-128"/>
            </a:endParaRPr>
          </a:p>
          <a:p>
            <a:pPr lvl="1">
              <a:spcBef>
                <a:spcPts val="1200"/>
              </a:spcBef>
            </a:pPr>
            <a:r>
              <a:rPr lang="en-US" altLang="en-US" dirty="0">
                <a:ea typeface="MS PGothic" panose="020B0600070205080204" pitchFamily="34" charset="-128"/>
              </a:rPr>
              <a:t>Business promotion tools:</a:t>
            </a:r>
            <a:endParaRPr lang="en-US" altLang="en-US" dirty="0">
              <a:ea typeface="MS PGothic" panose="020B0600070205080204" pitchFamily="34" charset="-128"/>
            </a:endParaRPr>
          </a:p>
          <a:p>
            <a:pPr lvl="2"/>
            <a:r>
              <a:rPr lang="en-US" altLang="en-US" dirty="0">
                <a:ea typeface="MS PGothic" panose="020B0600070205080204" pitchFamily="34" charset="-128"/>
              </a:rPr>
              <a:t>Conventions and trade shows</a:t>
            </a:r>
            <a:endParaRPr lang="en-US" altLang="en-US" dirty="0">
              <a:ea typeface="MS PGothic" panose="020B0600070205080204" pitchFamily="34" charset="-128"/>
            </a:endParaRPr>
          </a:p>
          <a:p>
            <a:pPr lvl="2"/>
            <a:r>
              <a:rPr lang="en-US" altLang="en-US" dirty="0">
                <a:ea typeface="MS PGothic" panose="020B0600070205080204" pitchFamily="34" charset="-128"/>
              </a:rPr>
              <a:t>Sales contests</a:t>
            </a:r>
            <a:endParaRPr lang="en-AU" dirty="0"/>
          </a:p>
          <a:p>
            <a:pPr lvl="1"/>
            <a:endParaRPr lang="en-US" dirty="0"/>
          </a:p>
        </p:txBody>
      </p:sp>
      <p:pic>
        <p:nvPicPr>
          <p:cNvPr id="45060" name="Picture 4" descr="D:\data\imagelib\ch16\pho16_p540.jpg"/>
          <p:cNvPicPr>
            <a:picLocks noChangeAspect="1" noChangeArrowheads="1"/>
          </p:cNvPicPr>
          <p:nvPr/>
        </p:nvPicPr>
        <p:blipFill>
          <a:blip r:embed="rId1" cstate="print"/>
          <a:srcRect/>
          <a:stretch>
            <a:fillRect/>
          </a:stretch>
        </p:blipFill>
        <p:spPr bwMode="auto">
          <a:xfrm>
            <a:off x="5513388" y="2286000"/>
            <a:ext cx="3630612" cy="31813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Effect transition="in" filter="barn(inHorizontal)">
                                      <p:cBhvr>
                                        <p:cTn id="7" dur="500"/>
                                        <p:tgtEl>
                                          <p:spTgt spid="3092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solidFill>
                  <a:srgbClr val="C00000"/>
                </a:solidFill>
              </a:rPr>
              <a:t>Sales Promotion</a:t>
            </a:r>
            <a:endParaRPr lang="en-US">
              <a:solidFill>
                <a:srgbClr val="C00000"/>
              </a:solidFill>
            </a:endParaRPr>
          </a:p>
        </p:txBody>
      </p:sp>
      <p:sp>
        <p:nvSpPr>
          <p:cNvPr id="310275" name="Rectangle 3"/>
          <p:cNvSpPr>
            <a:spLocks noGrp="1" noChangeArrowheads="1"/>
          </p:cNvSpPr>
          <p:nvPr>
            <p:ph type="body" idx="1"/>
          </p:nvPr>
        </p:nvSpPr>
        <p:spPr/>
        <p:txBody>
          <a:bodyPr/>
          <a:lstStyle/>
          <a:p>
            <a:r>
              <a:rPr lang="en-US"/>
              <a:t>Key Decisions When Developing the Sales Promotion Program:</a:t>
            </a:r>
            <a:endParaRPr lang="en-US"/>
          </a:p>
          <a:p>
            <a:pPr lvl="1"/>
            <a:r>
              <a:rPr lang="en-US"/>
              <a:t>Size of the incentive</a:t>
            </a:r>
            <a:endParaRPr lang="en-US"/>
          </a:p>
          <a:p>
            <a:pPr lvl="1"/>
            <a:r>
              <a:rPr lang="en-US"/>
              <a:t>Conditions for participation</a:t>
            </a:r>
            <a:endParaRPr lang="en-US"/>
          </a:p>
          <a:p>
            <a:pPr lvl="1"/>
            <a:r>
              <a:rPr lang="en-US"/>
              <a:t>Promotion and distribution of the actual sales promotion program</a:t>
            </a:r>
            <a:endParaRPr lang="en-US"/>
          </a:p>
          <a:p>
            <a:pPr lvl="1"/>
            <a:r>
              <a:rPr lang="en-US"/>
              <a:t>Length of the promotional program</a:t>
            </a:r>
            <a:endParaRPr lang="en-US"/>
          </a:p>
          <a:p>
            <a:pPr lvl="1"/>
            <a:r>
              <a:rPr lang="en-US"/>
              <a:t>Evaluation</a:t>
            </a:r>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 calcmode="lin" valueType="num">
                                      <p:cBhvr>
                                        <p:cTn id="7" dur="1000" fill="hold"/>
                                        <p:tgtEl>
                                          <p:spTgt spid="31027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1027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1027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10275">
                                            <p:txEl>
                                              <p:pRg st="1" end="1"/>
                                            </p:txEl>
                                          </p:spTgt>
                                        </p:tgtEl>
                                        <p:attrNameLst>
                                          <p:attrName>style.visibility</p:attrName>
                                        </p:attrNameLst>
                                      </p:cBhvr>
                                      <p:to>
                                        <p:strVal val="visible"/>
                                      </p:to>
                                    </p:set>
                                    <p:anim calcmode="lin" valueType="num">
                                      <p:cBhvr>
                                        <p:cTn id="14" dur="1000" fill="hold"/>
                                        <p:tgtEl>
                                          <p:spTgt spid="310275">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10275">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1027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10275">
                                            <p:txEl>
                                              <p:pRg st="2" end="2"/>
                                            </p:txEl>
                                          </p:spTgt>
                                        </p:tgtEl>
                                        <p:attrNameLst>
                                          <p:attrName>style.visibility</p:attrName>
                                        </p:attrNameLst>
                                      </p:cBhvr>
                                      <p:to>
                                        <p:strVal val="visible"/>
                                      </p:to>
                                    </p:set>
                                    <p:anim calcmode="lin" valueType="num">
                                      <p:cBhvr>
                                        <p:cTn id="21" dur="1000" fill="hold"/>
                                        <p:tgtEl>
                                          <p:spTgt spid="310275">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10275">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1027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10275">
                                            <p:txEl>
                                              <p:pRg st="3" end="3"/>
                                            </p:txEl>
                                          </p:spTgt>
                                        </p:tgtEl>
                                        <p:attrNameLst>
                                          <p:attrName>style.visibility</p:attrName>
                                        </p:attrNameLst>
                                      </p:cBhvr>
                                      <p:to>
                                        <p:strVal val="visible"/>
                                      </p:to>
                                    </p:set>
                                    <p:anim calcmode="lin" valueType="num">
                                      <p:cBhvr>
                                        <p:cTn id="28" dur="1000" fill="hold"/>
                                        <p:tgtEl>
                                          <p:spTgt spid="310275">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10275">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1027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10275">
                                            <p:txEl>
                                              <p:pRg st="4" end="4"/>
                                            </p:txEl>
                                          </p:spTgt>
                                        </p:tgtEl>
                                        <p:attrNameLst>
                                          <p:attrName>style.visibility</p:attrName>
                                        </p:attrNameLst>
                                      </p:cBhvr>
                                      <p:to>
                                        <p:strVal val="visible"/>
                                      </p:to>
                                    </p:set>
                                    <p:anim calcmode="lin" valueType="num">
                                      <p:cBhvr>
                                        <p:cTn id="35" dur="1000" fill="hold"/>
                                        <p:tgtEl>
                                          <p:spTgt spid="310275">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10275">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1027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310275">
                                            <p:txEl>
                                              <p:pRg st="5" end="5"/>
                                            </p:txEl>
                                          </p:spTgt>
                                        </p:tgtEl>
                                        <p:attrNameLst>
                                          <p:attrName>style.visibility</p:attrName>
                                        </p:attrNameLst>
                                      </p:cBhvr>
                                      <p:to>
                                        <p:strVal val="visible"/>
                                      </p:to>
                                    </p:set>
                                    <p:anim calcmode="lin" valueType="num">
                                      <p:cBhvr>
                                        <p:cTn id="42" dur="1000" fill="hold"/>
                                        <p:tgtEl>
                                          <p:spTgt spid="310275">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310275">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10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r>
              <a:rPr lang="en-US">
                <a:solidFill>
                  <a:srgbClr val="C00000"/>
                </a:solidFill>
              </a:rPr>
              <a:t>Personal Selling</a:t>
            </a:r>
            <a:endParaRPr lang="en-US">
              <a:solidFill>
                <a:srgbClr val="C00000"/>
              </a:solidFill>
            </a:endParaRPr>
          </a:p>
        </p:txBody>
      </p:sp>
      <p:sp>
        <p:nvSpPr>
          <p:cNvPr id="292869" name="Rectangle 5"/>
          <p:cNvSpPr>
            <a:spLocks noGrp="1" noChangeArrowheads="1"/>
          </p:cNvSpPr>
          <p:nvPr>
            <p:ph type="body" idx="1"/>
          </p:nvPr>
        </p:nvSpPr>
        <p:spPr/>
        <p:txBody>
          <a:bodyPr/>
          <a:lstStyle/>
          <a:p>
            <a:r>
              <a:rPr lang="en-US" sz="3000" dirty="0"/>
              <a:t>Personal presentations by a sales force to engage customers, make sales, and build customer relationships</a:t>
            </a:r>
            <a:endParaRPr lang="en-US" sz="3000" dirty="0"/>
          </a:p>
          <a:p>
            <a:r>
              <a:rPr lang="en-US" sz="3000" dirty="0"/>
              <a:t>销售人员进行个人演示，以吸引客户、进行销售和建立客户关系</a:t>
            </a:r>
            <a:endParaRPr lang="en-US" sz="3000" dirty="0"/>
          </a:p>
          <a:p>
            <a:r>
              <a:rPr lang="en-US" altLang="en-US" sz="3000" b="1" dirty="0">
                <a:ea typeface="MS PGothic" panose="020B0600070205080204" pitchFamily="34" charset="-128"/>
              </a:rPr>
              <a:t>Salesperson</a:t>
            </a:r>
            <a:r>
              <a:rPr lang="en-US" altLang="en-US" sz="3000" dirty="0">
                <a:ea typeface="MS PGothic" panose="020B0600070205080204" pitchFamily="34" charset="-128"/>
              </a:rPr>
              <a:t>: Represents a company to customers by performing the following activities:</a:t>
            </a:r>
            <a:endParaRPr lang="en-US" altLang="en-US" sz="3000" dirty="0">
              <a:ea typeface="MS PGothic" panose="020B0600070205080204" pitchFamily="34" charset="-128"/>
            </a:endParaRPr>
          </a:p>
          <a:p>
            <a:pPr lvl="1"/>
            <a:r>
              <a:rPr lang="en-US" altLang="en-US" sz="2600" dirty="0">
                <a:ea typeface="MS PGothic" panose="020B0600070205080204" pitchFamily="34" charset="-128"/>
              </a:rPr>
              <a:t>Prospecting and communicating</a:t>
            </a:r>
            <a:endParaRPr lang="en-US" altLang="en-US" sz="2600" dirty="0">
              <a:ea typeface="MS PGothic" panose="020B0600070205080204" pitchFamily="34" charset="-128"/>
            </a:endParaRPr>
          </a:p>
          <a:p>
            <a:pPr lvl="1"/>
            <a:r>
              <a:rPr lang="en-US" altLang="en-US" sz="2600" dirty="0">
                <a:ea typeface="MS PGothic" panose="020B0600070205080204" pitchFamily="34" charset="-128"/>
              </a:rPr>
              <a:t>Selling and servicing </a:t>
            </a:r>
            <a:endParaRPr lang="en-US" altLang="en-US" sz="2600" dirty="0">
              <a:ea typeface="MS PGothic" panose="020B0600070205080204" pitchFamily="34" charset="-128"/>
            </a:endParaRPr>
          </a:p>
          <a:p>
            <a:pPr lvl="1"/>
            <a:r>
              <a:rPr lang="en-US" altLang="en-US" sz="2600" dirty="0">
                <a:ea typeface="MS PGothic" panose="020B0600070205080204" pitchFamily="34" charset="-128"/>
              </a:rPr>
              <a:t>Gathering information and building relationships</a:t>
            </a:r>
            <a:endParaRPr lang="en-US" altLang="en-US" sz="2600" dirty="0">
              <a:ea typeface="MS PGothic" panose="020B0600070205080204" pitchFamily="34" charset="-128"/>
            </a:endParaRPr>
          </a:p>
          <a:p>
            <a:pPr lvl="1"/>
            <a:r>
              <a:rPr lang="en-AU" sz="2600" dirty="0"/>
              <a:t>销售人员：通过执行以下活动向客户代表公司：</a:t>
            </a:r>
            <a:endParaRPr lang="en-AU" sz="2600" dirty="0"/>
          </a:p>
          <a:p>
            <a:pPr lvl="1"/>
            <a:r>
              <a:rPr lang="en-AU" sz="2600" dirty="0"/>
              <a:t>勘探与交流</a:t>
            </a:r>
            <a:endParaRPr lang="en-AU" sz="2600" dirty="0"/>
          </a:p>
          <a:p>
            <a:pPr lvl="1"/>
            <a:r>
              <a:rPr lang="en-AU" sz="2600" dirty="0"/>
              <a:t>销售和服务</a:t>
            </a:r>
            <a:endParaRPr lang="en-AU" sz="2600" dirty="0"/>
          </a:p>
          <a:p>
            <a:pPr lvl="1"/>
            <a:r>
              <a:rPr lang="en-AU" sz="2600" dirty="0"/>
              <a:t>收集信息和建立关系</a:t>
            </a:r>
            <a:endParaRPr lang="en-AU" sz="2600" dirty="0"/>
          </a:p>
          <a:p>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2869">
                                            <p:txEl>
                                              <p:pRg st="0" end="0"/>
                                            </p:txEl>
                                          </p:spTgt>
                                        </p:tgtEl>
                                        <p:attrNameLst>
                                          <p:attrName>style.visibility</p:attrName>
                                        </p:attrNameLst>
                                      </p:cBhvr>
                                      <p:to>
                                        <p:strVal val="visible"/>
                                      </p:to>
                                    </p:set>
                                    <p:animEffect transition="in" filter="diamond(in)">
                                      <p:cBhvr>
                                        <p:cTn id="7" dur="500"/>
                                        <p:tgtEl>
                                          <p:spTgt spid="2928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92869">
                                            <p:txEl>
                                              <p:pRg st="1" end="1"/>
                                            </p:txEl>
                                          </p:spTgt>
                                        </p:tgtEl>
                                        <p:attrNameLst>
                                          <p:attrName>style.visibility</p:attrName>
                                        </p:attrNameLst>
                                      </p:cBhvr>
                                      <p:to>
                                        <p:strVal val="visible"/>
                                      </p:to>
                                    </p:set>
                                    <p:animEffect transition="in" filter="diamond(in)">
                                      <p:cBhvr>
                                        <p:cTn id="12" dur="500"/>
                                        <p:tgtEl>
                                          <p:spTgt spid="2928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92869">
                                            <p:txEl>
                                              <p:pRg st="2" end="2"/>
                                            </p:txEl>
                                          </p:spTgt>
                                        </p:tgtEl>
                                        <p:attrNameLst>
                                          <p:attrName>style.visibility</p:attrName>
                                        </p:attrNameLst>
                                      </p:cBhvr>
                                      <p:to>
                                        <p:strVal val="visible"/>
                                      </p:to>
                                    </p:set>
                                    <p:animEffect transition="in" filter="diamond(in)">
                                      <p:cBhvr>
                                        <p:cTn id="17" dur="500"/>
                                        <p:tgtEl>
                                          <p:spTgt spid="292869">
                                            <p:txEl>
                                              <p:pRg st="2" end="2"/>
                                            </p:txEl>
                                          </p:spTgt>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292869">
                                            <p:txEl>
                                              <p:pRg st="3" end="3"/>
                                            </p:txEl>
                                          </p:spTgt>
                                        </p:tgtEl>
                                        <p:attrNameLst>
                                          <p:attrName>style.visibility</p:attrName>
                                        </p:attrNameLst>
                                      </p:cBhvr>
                                      <p:to>
                                        <p:strVal val="visible"/>
                                      </p:to>
                                    </p:set>
                                    <p:animEffect transition="in" filter="diamond(in)">
                                      <p:cBhvr>
                                        <p:cTn id="20" dur="500"/>
                                        <p:tgtEl>
                                          <p:spTgt spid="292869">
                                            <p:txEl>
                                              <p:pRg st="3" end="3"/>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292869">
                                            <p:txEl>
                                              <p:pRg st="4" end="4"/>
                                            </p:txEl>
                                          </p:spTgt>
                                        </p:tgtEl>
                                        <p:attrNameLst>
                                          <p:attrName>style.visibility</p:attrName>
                                        </p:attrNameLst>
                                      </p:cBhvr>
                                      <p:to>
                                        <p:strVal val="visible"/>
                                      </p:to>
                                    </p:set>
                                    <p:animEffect transition="in" filter="diamond(in)">
                                      <p:cBhvr>
                                        <p:cTn id="23" dur="500"/>
                                        <p:tgtEl>
                                          <p:spTgt spid="292869">
                                            <p:txEl>
                                              <p:pRg st="4" end="4"/>
                                            </p:txEl>
                                          </p:spTgt>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292869">
                                            <p:txEl>
                                              <p:pRg st="5" end="5"/>
                                            </p:txEl>
                                          </p:spTgt>
                                        </p:tgtEl>
                                        <p:attrNameLst>
                                          <p:attrName>style.visibility</p:attrName>
                                        </p:attrNameLst>
                                      </p:cBhvr>
                                      <p:to>
                                        <p:strVal val="visible"/>
                                      </p:to>
                                    </p:set>
                                    <p:animEffect transition="in" filter="diamond(in)">
                                      <p:cBhvr>
                                        <p:cTn id="26" dur="500"/>
                                        <p:tgtEl>
                                          <p:spTgt spid="292869">
                                            <p:txEl>
                                              <p:pRg st="5" end="5"/>
                                            </p:txEl>
                                          </p:spTgt>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292869">
                                            <p:txEl>
                                              <p:pRg st="6" end="6"/>
                                            </p:txEl>
                                          </p:spTgt>
                                        </p:tgtEl>
                                        <p:attrNameLst>
                                          <p:attrName>style.visibility</p:attrName>
                                        </p:attrNameLst>
                                      </p:cBhvr>
                                      <p:to>
                                        <p:strVal val="visible"/>
                                      </p:to>
                                    </p:set>
                                    <p:animEffect transition="in" filter="diamond(in)">
                                      <p:cBhvr>
                                        <p:cTn id="29" dur="500"/>
                                        <p:tgtEl>
                                          <p:spTgt spid="292869">
                                            <p:txEl>
                                              <p:pRg st="6" end="6"/>
                                            </p:txEl>
                                          </p:spTgt>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292869">
                                            <p:txEl>
                                              <p:pRg st="7" end="7"/>
                                            </p:txEl>
                                          </p:spTgt>
                                        </p:tgtEl>
                                        <p:attrNameLst>
                                          <p:attrName>style.visibility</p:attrName>
                                        </p:attrNameLst>
                                      </p:cBhvr>
                                      <p:to>
                                        <p:strVal val="visible"/>
                                      </p:to>
                                    </p:set>
                                    <p:animEffect transition="in" filter="diamond(in)">
                                      <p:cBhvr>
                                        <p:cTn id="32" dur="500"/>
                                        <p:tgtEl>
                                          <p:spTgt spid="292869">
                                            <p:txEl>
                                              <p:pRg st="7" end="7"/>
                                            </p:txEl>
                                          </p:spTgt>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292869">
                                            <p:txEl>
                                              <p:pRg st="8" end="8"/>
                                            </p:txEl>
                                          </p:spTgt>
                                        </p:tgtEl>
                                        <p:attrNameLst>
                                          <p:attrName>style.visibility</p:attrName>
                                        </p:attrNameLst>
                                      </p:cBhvr>
                                      <p:to>
                                        <p:strVal val="visible"/>
                                      </p:to>
                                    </p:set>
                                    <p:animEffect transition="in" filter="diamond(in)">
                                      <p:cBhvr>
                                        <p:cTn id="35" dur="500"/>
                                        <p:tgtEl>
                                          <p:spTgt spid="292869">
                                            <p:txEl>
                                              <p:pRg st="8" end="8"/>
                                            </p:txEl>
                                          </p:spTgt>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292869">
                                            <p:txEl>
                                              <p:pRg st="9" end="9"/>
                                            </p:txEl>
                                          </p:spTgt>
                                        </p:tgtEl>
                                        <p:attrNameLst>
                                          <p:attrName>style.visibility</p:attrName>
                                        </p:attrNameLst>
                                      </p:cBhvr>
                                      <p:to>
                                        <p:strVal val="visible"/>
                                      </p:to>
                                    </p:set>
                                    <p:animEffect transition="in" filter="diamond(in)">
                                      <p:cBhvr>
                                        <p:cTn id="38" dur="500"/>
                                        <p:tgtEl>
                                          <p:spTgt spid="29286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C00000"/>
                </a:solidFill>
                <a:ea typeface="MS PGothic" panose="020B0600070205080204" pitchFamily="34" charset="-128"/>
              </a:rPr>
              <a:t>The Role of the Sales Force</a:t>
            </a:r>
            <a:endParaRPr lang="en-AU" dirty="0">
              <a:solidFill>
                <a:srgbClr val="C00000"/>
              </a:solidFill>
            </a:endParaRPr>
          </a:p>
        </p:txBody>
      </p:sp>
      <p:sp>
        <p:nvSpPr>
          <p:cNvPr id="8" name="Content Placeholder 7"/>
          <p:cNvSpPr>
            <a:spLocks noGrp="1"/>
          </p:cNvSpPr>
          <p:nvPr>
            <p:ph idx="1"/>
          </p:nvPr>
        </p:nvSpPr>
        <p:spPr>
          <a:xfrm>
            <a:off x="474133" y="1417638"/>
            <a:ext cx="8229600" cy="990599"/>
          </a:xfrm>
        </p:spPr>
        <p:txBody>
          <a:bodyPr/>
          <a:lstStyle/>
          <a:p>
            <a:r>
              <a:rPr lang="en-US" altLang="en-US" dirty="0">
                <a:ea typeface="MS PGothic" panose="020B0600070205080204" pitchFamily="34" charset="-128"/>
              </a:rPr>
              <a:t>Links the company with its customers</a:t>
            </a:r>
            <a:endParaRPr lang="en-US" altLang="en-US" dirty="0">
              <a:ea typeface="MS PGothic" panose="020B0600070205080204" pitchFamily="34" charset="-128"/>
            </a:endParaRPr>
          </a:p>
          <a:p>
            <a:pPr>
              <a:spcBef>
                <a:spcPts val="1200"/>
              </a:spcBef>
            </a:pPr>
            <a:r>
              <a:rPr lang="en-US" altLang="en-US" dirty="0">
                <a:ea typeface="MS PGothic" panose="020B0600070205080204" pitchFamily="34" charset="-128"/>
              </a:rPr>
              <a:t>Coordinates</a:t>
            </a:r>
            <a:r>
              <a:rPr lang="en-US" altLang="en-US" dirty="0">
                <a:solidFill>
                  <a:srgbClr val="FF0000"/>
                </a:solidFill>
                <a:ea typeface="MS PGothic" panose="020B0600070205080204" pitchFamily="34" charset="-128"/>
              </a:rPr>
              <a:t> </a:t>
            </a:r>
            <a:r>
              <a:rPr lang="en-US" altLang="en-US" dirty="0">
                <a:ea typeface="MS PGothic" panose="020B0600070205080204" pitchFamily="34" charset="-128"/>
              </a:rPr>
              <a:t>marketing and sales</a:t>
            </a:r>
            <a:endParaRPr lang="en-AU" dirty="0"/>
          </a:p>
        </p:txBody>
      </p:sp>
      <p:pic>
        <p:nvPicPr>
          <p:cNvPr id="10" name="Picture 9" descr="A photo shows a sales professional in a suit smiling and holding a few folders in her hand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42518" y="2724600"/>
            <a:ext cx="5258964" cy="3600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C00000"/>
                </a:solidFill>
                <a:ea typeface="MS PGothic" panose="020B0600070205080204" pitchFamily="34" charset="-128"/>
              </a:rPr>
              <a:t>Sales Force Management</a:t>
            </a:r>
            <a:endParaRPr lang="en-AU" dirty="0">
              <a:solidFill>
                <a:srgbClr val="C00000"/>
              </a:solidFill>
            </a:endParaRPr>
          </a:p>
        </p:txBody>
      </p:sp>
      <p:sp>
        <p:nvSpPr>
          <p:cNvPr id="3" name="Content Placeholder 2"/>
          <p:cNvSpPr>
            <a:spLocks noGrp="1"/>
          </p:cNvSpPr>
          <p:nvPr>
            <p:ph idx="1"/>
          </p:nvPr>
        </p:nvSpPr>
        <p:spPr>
          <a:xfrm>
            <a:off x="469900" y="1600200"/>
            <a:ext cx="8229600" cy="1738938"/>
          </a:xfrm>
        </p:spPr>
        <p:txBody>
          <a:bodyPr>
            <a:spAutoFit/>
          </a:bodyPr>
          <a:lstStyle/>
          <a:p>
            <a:pPr marL="0" indent="0">
              <a:buNone/>
            </a:pPr>
            <a:r>
              <a:rPr lang="en-US" altLang="en-US" sz="2400" b="1" dirty="0"/>
              <a:t>Sales force management—</a:t>
            </a:r>
            <a:r>
              <a:rPr lang="en-US" altLang="en-US" sz="2400" dirty="0"/>
              <a:t>analyzing, planning, implementing, and controlling sales force activities</a:t>
            </a:r>
            <a:endParaRPr lang="en-US" altLang="en-US" sz="2400" dirty="0"/>
          </a:p>
          <a:p>
            <a:pPr marL="0" indent="0">
              <a:spcBef>
                <a:spcPts val="4200"/>
              </a:spcBef>
              <a:buNone/>
            </a:pPr>
            <a:r>
              <a:rPr lang="en-US" sz="2400" b="1" dirty="0"/>
              <a:t>Major Steps in Sales Force Management</a:t>
            </a:r>
            <a:endParaRPr lang="en-IN" sz="2400" dirty="0"/>
          </a:p>
        </p:txBody>
      </p:sp>
      <p:pic>
        <p:nvPicPr>
          <p:cNvPr id="4" name="Picture 3" descr="The flowchart shows the below steps with arrows pointing from top to bottom, as follows:&#10;• Designing sales force strategy and structure&#10;• Recruiting and selecting salespeople&#10;• Training salespeople&#10;• Compensating salespeople&#10;• Supervising salespeople&#10;• Evaluating salespeople&#10;The goal of this process? You guessed it! The company wants to build a skilled and motivated sales team that will help to create customer value, engage customers, and build strong customer relationships.&#1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0883" y="3733800"/>
            <a:ext cx="9103117" cy="163237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2800" dirty="0">
                <a:solidFill>
                  <a:srgbClr val="C00000"/>
                </a:solidFill>
                <a:ea typeface="MS PGothic" panose="020B0600070205080204" pitchFamily="34" charset="-128"/>
              </a:rPr>
              <a:t>Designing the Sales Force Strategy and Structure</a:t>
            </a:r>
            <a:endParaRPr lang="en-AU" sz="2800" dirty="0">
              <a:solidFill>
                <a:srgbClr val="C00000"/>
              </a:solidFill>
            </a:endParaRPr>
          </a:p>
        </p:txBody>
      </p:sp>
      <p:sp>
        <p:nvSpPr>
          <p:cNvPr id="7" name="Content Placeholder 6"/>
          <p:cNvSpPr>
            <a:spLocks noGrp="1"/>
          </p:cNvSpPr>
          <p:nvPr>
            <p:ph idx="1"/>
          </p:nvPr>
        </p:nvSpPr>
        <p:spPr>
          <a:xfrm>
            <a:off x="491067" y="1295400"/>
            <a:ext cx="8229600" cy="4525963"/>
          </a:xfrm>
        </p:spPr>
        <p:txBody>
          <a:bodyPr/>
          <a:lstStyle/>
          <a:p>
            <a:r>
              <a:rPr lang="en-US" altLang="en-US" dirty="0">
                <a:ea typeface="MS PGothic" panose="020B0600070205080204" pitchFamily="34" charset="-128"/>
              </a:rPr>
              <a:t>Types of sales force structures:</a:t>
            </a:r>
            <a:endParaRPr lang="en-US" altLang="en-US" dirty="0">
              <a:ea typeface="MS PGothic" panose="020B0600070205080204" pitchFamily="34" charset="-128"/>
            </a:endParaRPr>
          </a:p>
          <a:p>
            <a:pPr lvl="1"/>
            <a:r>
              <a:rPr lang="en-US" altLang="en-US" dirty="0">
                <a:ea typeface="MS PGothic" panose="020B0600070205080204" pitchFamily="34" charset="-128"/>
              </a:rPr>
              <a:t>Territorial</a:t>
            </a:r>
            <a:endParaRPr lang="en-US" altLang="en-US" dirty="0">
              <a:ea typeface="MS PGothic" panose="020B0600070205080204" pitchFamily="34" charset="-128"/>
            </a:endParaRPr>
          </a:p>
          <a:p>
            <a:pPr lvl="1"/>
            <a:r>
              <a:rPr lang="en-US" altLang="en-US" dirty="0">
                <a:ea typeface="MS PGothic" panose="020B0600070205080204" pitchFamily="34" charset="-128"/>
              </a:rPr>
              <a:t>Product</a:t>
            </a:r>
            <a:endParaRPr lang="en-US" altLang="en-US" dirty="0">
              <a:ea typeface="MS PGothic" panose="020B0600070205080204" pitchFamily="34" charset="-128"/>
            </a:endParaRPr>
          </a:p>
          <a:p>
            <a:pPr lvl="1"/>
            <a:r>
              <a:rPr lang="en-US" altLang="en-US" dirty="0">
                <a:ea typeface="MS PGothic" panose="020B0600070205080204" pitchFamily="34" charset="-128"/>
              </a:rPr>
              <a:t>Customer (or market)</a:t>
            </a:r>
            <a:endParaRPr lang="en-US" altLang="en-US" dirty="0">
              <a:ea typeface="MS PGothic" panose="020B0600070205080204" pitchFamily="34" charset="-128"/>
            </a:endParaRPr>
          </a:p>
          <a:p>
            <a:r>
              <a:rPr lang="en-US" altLang="en-US" dirty="0">
                <a:ea typeface="MS PGothic" panose="020B0600070205080204" pitchFamily="34" charset="-128"/>
              </a:rPr>
              <a:t>Salespeople can be specialized by</a:t>
            </a:r>
            <a:endParaRPr lang="en-US" altLang="en-US" dirty="0">
              <a:ea typeface="MS PGothic" panose="020B0600070205080204" pitchFamily="34" charset="-128"/>
            </a:endParaRPr>
          </a:p>
          <a:p>
            <a:pPr lvl="2"/>
            <a:r>
              <a:rPr lang="en-US" altLang="en-US" dirty="0">
                <a:ea typeface="MS PGothic" panose="020B0600070205080204" pitchFamily="34" charset="-128"/>
              </a:rPr>
              <a:t>Customer and territory客户和地区</a:t>
            </a:r>
            <a:endParaRPr lang="en-US" altLang="en-US" dirty="0">
              <a:ea typeface="MS PGothic" panose="020B0600070205080204" pitchFamily="34" charset="-128"/>
            </a:endParaRPr>
          </a:p>
          <a:p>
            <a:pPr marL="914400" lvl="3"/>
            <a:r>
              <a:rPr lang="en-US" altLang="en-US" dirty="0">
                <a:ea typeface="MS PGothic" panose="020B0600070205080204" pitchFamily="34" charset="-128"/>
              </a:rPr>
              <a:t>Product and territory</a:t>
            </a:r>
            <a:r>
              <a:rPr lang="en-US" altLang="en-US" dirty="0">
                <a:ea typeface="MS PGothic" panose="020B0600070205080204" pitchFamily="34" charset="-128"/>
                <a:sym typeface="+mn-ea"/>
              </a:rPr>
              <a:t>产品和地域</a:t>
            </a:r>
            <a:endParaRPr lang="en-US" altLang="en-US" dirty="0">
              <a:ea typeface="MS PGothic" panose="020B0600070205080204" pitchFamily="34" charset="-128"/>
            </a:endParaRPr>
          </a:p>
          <a:p>
            <a:pPr marL="914400" lvl="3"/>
            <a:r>
              <a:rPr lang="en-US" altLang="en-US" dirty="0">
                <a:ea typeface="MS PGothic" panose="020B0600070205080204" pitchFamily="34" charset="-128"/>
              </a:rPr>
              <a:t>Product and customer</a:t>
            </a:r>
            <a:r>
              <a:rPr lang="en-US" altLang="en-US" dirty="0">
                <a:ea typeface="MS PGothic" panose="020B0600070205080204" pitchFamily="34" charset="-128"/>
                <a:sym typeface="+mn-ea"/>
              </a:rPr>
              <a:t>产品和客户</a:t>
            </a:r>
            <a:endParaRPr lang="en-US" altLang="en-US" dirty="0">
              <a:ea typeface="MS PGothic" panose="020B0600070205080204" pitchFamily="34" charset="-128"/>
            </a:endParaRPr>
          </a:p>
          <a:p>
            <a:pPr lvl="2"/>
            <a:r>
              <a:rPr lang="en-US" altLang="en-US" dirty="0">
                <a:ea typeface="MS PGothic" panose="020B0600070205080204" pitchFamily="34" charset="-128"/>
              </a:rPr>
              <a:t>Territory, product, and customer</a:t>
            </a:r>
            <a:r>
              <a:rPr lang="en-US" altLang="en-US" dirty="0">
                <a:ea typeface="MS PGothic" panose="020B0600070205080204" pitchFamily="34" charset="-128"/>
                <a:sym typeface="+mn-ea"/>
              </a:rPr>
              <a:t>区域、产品和客户</a:t>
            </a:r>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solidFill>
                  <a:srgbClr val="C00000"/>
                </a:solidFill>
              </a:rPr>
              <a:t>Agenda</a:t>
            </a:r>
            <a:r>
              <a:rPr lang="en-US"/>
              <a:t> </a:t>
            </a:r>
            <a:endParaRPr lang="en-US"/>
          </a:p>
        </p:txBody>
      </p:sp>
      <p:sp>
        <p:nvSpPr>
          <p:cNvPr id="4099" name="Rectangle 3"/>
          <p:cNvSpPr>
            <a:spLocks noGrp="1" noChangeArrowheads="1"/>
          </p:cNvSpPr>
          <p:nvPr>
            <p:ph type="body" idx="1"/>
          </p:nvPr>
        </p:nvSpPr>
        <p:spPr/>
        <p:txBody>
          <a:bodyPr/>
          <a:lstStyle/>
          <a:p>
            <a:r>
              <a:rPr lang="en-US" dirty="0"/>
              <a:t>Public relations</a:t>
            </a:r>
            <a:endParaRPr lang="en-US" dirty="0"/>
          </a:p>
          <a:p>
            <a:r>
              <a:rPr lang="en-US" dirty="0"/>
              <a:t>Sales promotion</a:t>
            </a:r>
            <a:endParaRPr lang="en-US" dirty="0"/>
          </a:p>
          <a:p>
            <a:r>
              <a:rPr lang="en-US" dirty="0"/>
              <a:t>Personal selling </a:t>
            </a:r>
            <a:endParaRPr lang="en-US" dirty="0"/>
          </a:p>
          <a:p>
            <a:r>
              <a:rPr lang="en-US" dirty="0"/>
              <a:t>Direct/Digital marketing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solidFill>
                  <a:srgbClr val="C00000"/>
                </a:solidFill>
                <a:ea typeface="MS PGothic" panose="020B0600070205080204" pitchFamily="34" charset="-128"/>
              </a:rPr>
              <a:t>Sales Force Size</a:t>
            </a:r>
            <a:endParaRPr lang="en-AU" dirty="0">
              <a:solidFill>
                <a:srgbClr val="C00000"/>
              </a:solidFill>
            </a:endParaRPr>
          </a:p>
        </p:txBody>
      </p:sp>
      <p:sp>
        <p:nvSpPr>
          <p:cNvPr id="7" name="Content Placeholder 6"/>
          <p:cNvSpPr>
            <a:spLocks noGrp="1"/>
          </p:cNvSpPr>
          <p:nvPr>
            <p:ph idx="1"/>
          </p:nvPr>
        </p:nvSpPr>
        <p:spPr/>
        <p:txBody>
          <a:bodyPr/>
          <a:lstStyle/>
          <a:p>
            <a:r>
              <a:rPr lang="en-US" altLang="en-US" dirty="0">
                <a:ea typeface="MS PGothic" panose="020B0600070205080204" pitchFamily="34" charset="-128"/>
              </a:rPr>
              <a:t>May range from only a few to thousands</a:t>
            </a:r>
            <a:endParaRPr lang="en-US" altLang="en-US" dirty="0">
              <a:ea typeface="MS PGothic" panose="020B0600070205080204" pitchFamily="34" charset="-128"/>
            </a:endParaRPr>
          </a:p>
          <a:p>
            <a:r>
              <a:rPr lang="en-US" altLang="en-US" dirty="0">
                <a:ea typeface="MS PGothic" panose="020B0600070205080204" pitchFamily="34" charset="-128"/>
              </a:rPr>
              <a:t>Companies may use the workload approach to set sales force size.公司可以使用工作量方法来设置销售人员规模。</a:t>
            </a:r>
            <a:endParaRPr lang="en-US" altLang="en-US" dirty="0">
              <a:ea typeface="MS PGothic" panose="020B0600070205080204" pitchFamily="34" charset="-128"/>
            </a:endParaRPr>
          </a:p>
          <a:p>
            <a:pPr lvl="1"/>
            <a:r>
              <a:rPr lang="en-US" altLang="en-US" dirty="0">
                <a:ea typeface="MS PGothic" panose="020B0600070205080204" pitchFamily="34" charset="-128"/>
              </a:rPr>
              <a:t>Accounts grouped into classes based on size, status, or </a:t>
            </a:r>
            <a:r>
              <a:rPr lang="en-US" dirty="0"/>
              <a:t>the amount of effort required to maintain the account</a:t>
            </a:r>
            <a:endParaRPr lang="en-US" altLang="en-US" dirty="0">
              <a:ea typeface="MS PGothic" panose="020B0600070205080204" pitchFamily="34" charset="-128"/>
            </a:endParaRPr>
          </a:p>
          <a:p>
            <a:pPr lvl="1"/>
            <a:r>
              <a:rPr lang="en-US" altLang="en-US" dirty="0">
                <a:ea typeface="MS PGothic" panose="020B0600070205080204" pitchFamily="34" charset="-128"/>
              </a:rPr>
              <a:t>Number of salespeople needed to call on each class of accounts is then determined</a:t>
            </a:r>
            <a:endParaRPr lang="en-US" altLang="en-US" dirty="0">
              <a:ea typeface="MS PGothic" panose="020B0600070205080204" pitchFamily="34" charset="-128"/>
            </a:endParaRPr>
          </a:p>
          <a:p>
            <a:pPr lvl="1"/>
            <a:r>
              <a:rPr lang="en-AU" dirty="0"/>
              <a:t>根据规模、状态或维护帐户所需的工作量将帐户分组</a:t>
            </a:r>
            <a:endParaRPr lang="en-AU" dirty="0"/>
          </a:p>
          <a:p>
            <a:pPr lvl="1"/>
            <a:r>
              <a:rPr lang="en-AU" dirty="0"/>
              <a:t>然后确定需要拜访每类客户的销售人员数量</a:t>
            </a:r>
            <a:endParaRPr lang="en-A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sz="2800" dirty="0">
                <a:solidFill>
                  <a:srgbClr val="C00000"/>
                </a:solidFill>
                <a:ea typeface="MS PGothic" panose="020B0600070205080204" pitchFamily="34" charset="-128"/>
              </a:rPr>
              <a:t>Other Sales Force Strategy and Structure Issues</a:t>
            </a:r>
            <a:endParaRPr lang="en-AU" sz="2800" dirty="0">
              <a:solidFill>
                <a:srgbClr val="C00000"/>
              </a:solidFill>
            </a:endParaRPr>
          </a:p>
        </p:txBody>
      </p:sp>
      <p:sp>
        <p:nvSpPr>
          <p:cNvPr id="3" name="Content Placeholder 2"/>
          <p:cNvSpPr>
            <a:spLocks noGrp="1"/>
          </p:cNvSpPr>
          <p:nvPr>
            <p:ph idx="1"/>
          </p:nvPr>
        </p:nvSpPr>
        <p:spPr>
          <a:xfrm>
            <a:off x="474133" y="1426105"/>
            <a:ext cx="8229600" cy="4637167"/>
          </a:xfrm>
        </p:spPr>
        <p:txBody>
          <a:bodyPr wrap="square">
            <a:spAutoFit/>
          </a:bodyPr>
          <a:lstStyle/>
          <a:p>
            <a:pPr marL="0" lvl="0" indent="0">
              <a:buNone/>
            </a:pPr>
            <a:r>
              <a:rPr lang="en-US" sz="2400" b="1" dirty="0">
                <a:solidFill>
                  <a:srgbClr val="000000"/>
                </a:solidFill>
              </a:rPr>
              <a:t>Outside sales force (field sales force)</a:t>
            </a:r>
            <a:endParaRPr lang="en-US" sz="2400" b="1" dirty="0">
              <a:solidFill>
                <a:srgbClr val="000000"/>
              </a:solidFill>
            </a:endParaRPr>
          </a:p>
          <a:p>
            <a:pPr lvl="0">
              <a:spcBef>
                <a:spcPts val="1000"/>
              </a:spcBef>
            </a:pPr>
            <a:r>
              <a:rPr lang="en-US" sz="2200" dirty="0">
                <a:solidFill>
                  <a:srgbClr val="000000"/>
                </a:solidFill>
              </a:rPr>
              <a:t>T</a:t>
            </a:r>
            <a:r>
              <a:rPr lang="en-IN" sz="2200" dirty="0">
                <a:solidFill>
                  <a:srgbClr val="000000"/>
                </a:solidFill>
              </a:rPr>
              <a:t>ravels to call on customers in the field</a:t>
            </a:r>
            <a:endParaRPr lang="en-IN" sz="2200" dirty="0">
              <a:solidFill>
                <a:srgbClr val="000000"/>
              </a:solidFill>
            </a:endParaRPr>
          </a:p>
          <a:p>
            <a:pPr marL="0" lvl="0" indent="0">
              <a:spcBef>
                <a:spcPts val="1200"/>
              </a:spcBef>
              <a:buNone/>
            </a:pPr>
            <a:r>
              <a:rPr lang="en-US" sz="2400" b="1" dirty="0">
                <a:solidFill>
                  <a:srgbClr val="000000"/>
                </a:solidFill>
              </a:rPr>
              <a:t>Inside sales force</a:t>
            </a:r>
            <a:endParaRPr lang="en-US" sz="2400" b="1" dirty="0">
              <a:solidFill>
                <a:srgbClr val="000000"/>
              </a:solidFill>
            </a:endParaRPr>
          </a:p>
          <a:p>
            <a:pPr lvl="0">
              <a:spcBef>
                <a:spcPts val="600"/>
              </a:spcBef>
            </a:pPr>
            <a:r>
              <a:rPr lang="en-US" sz="2200" dirty="0">
                <a:solidFill>
                  <a:srgbClr val="000000"/>
                </a:solidFill>
              </a:rPr>
              <a:t>C</a:t>
            </a:r>
            <a:r>
              <a:rPr lang="en-IN" sz="2200" dirty="0" err="1">
                <a:solidFill>
                  <a:srgbClr val="000000"/>
                </a:solidFill>
              </a:rPr>
              <a:t>onducts</a:t>
            </a:r>
            <a:r>
              <a:rPr lang="en-IN" sz="2200" dirty="0">
                <a:solidFill>
                  <a:srgbClr val="000000"/>
                </a:solidFill>
              </a:rPr>
              <a:t> business from their offices via telephone, the Internet, or visits from prospective buyers</a:t>
            </a:r>
            <a:endParaRPr lang="en-US" sz="2200" dirty="0">
              <a:solidFill>
                <a:srgbClr val="000000"/>
              </a:solidFill>
            </a:endParaRPr>
          </a:p>
          <a:p>
            <a:pPr lvl="1"/>
            <a:r>
              <a:rPr lang="en-US" sz="2200" dirty="0">
                <a:solidFill>
                  <a:srgbClr val="000000"/>
                </a:solidFill>
              </a:rPr>
              <a:t>Technical sales support people</a:t>
            </a:r>
            <a:endParaRPr lang="en-US" sz="2200" dirty="0">
              <a:solidFill>
                <a:srgbClr val="000000"/>
              </a:solidFill>
            </a:endParaRPr>
          </a:p>
          <a:p>
            <a:pPr lvl="1"/>
            <a:r>
              <a:rPr lang="en-IN" sz="2200" dirty="0">
                <a:solidFill>
                  <a:srgbClr val="000000"/>
                </a:solidFill>
              </a:rPr>
              <a:t>Sales assistants</a:t>
            </a:r>
            <a:endParaRPr lang="en-US" sz="2200" dirty="0">
              <a:solidFill>
                <a:srgbClr val="000000"/>
              </a:solidFill>
            </a:endParaRPr>
          </a:p>
          <a:p>
            <a:pPr lvl="1"/>
            <a:r>
              <a:rPr lang="en-IN" sz="2200" dirty="0">
                <a:solidFill>
                  <a:srgbClr val="000000"/>
                </a:solidFill>
              </a:rPr>
              <a:t>Telemarketers and online sellers</a:t>
            </a:r>
            <a:endParaRPr lang="en-IN" sz="2200" dirty="0">
              <a:solidFill>
                <a:srgbClr val="000000"/>
              </a:solidFill>
            </a:endParaRPr>
          </a:p>
          <a:p>
            <a:pPr marL="0" lvl="0" indent="0">
              <a:spcBef>
                <a:spcPts val="1200"/>
              </a:spcBef>
              <a:buNone/>
            </a:pPr>
            <a:r>
              <a:rPr lang="en-US" sz="2400" b="1" dirty="0">
                <a:solidFill>
                  <a:srgbClr val="000000"/>
                </a:solidFill>
              </a:rPr>
              <a:t>Team selling</a:t>
            </a:r>
            <a:endParaRPr lang="en-US" sz="2400" b="1" dirty="0">
              <a:solidFill>
                <a:srgbClr val="000000"/>
              </a:solidFill>
            </a:endParaRPr>
          </a:p>
          <a:p>
            <a:pPr lvl="0">
              <a:spcBef>
                <a:spcPts val="600"/>
              </a:spcBef>
            </a:pPr>
            <a:r>
              <a:rPr lang="en-US" sz="2200" dirty="0">
                <a:solidFill>
                  <a:srgbClr val="000000"/>
                </a:solidFill>
              </a:rPr>
              <a:t>Teams of people from different departments used to service large, complex accounts</a:t>
            </a:r>
            <a:endParaRPr lang="en-IN" sz="2200"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3600" dirty="0">
                <a:solidFill>
                  <a:srgbClr val="C00000"/>
                </a:solidFill>
                <a:ea typeface="MS PGothic" panose="020B0600070205080204" pitchFamily="34" charset="-128"/>
              </a:rPr>
              <a:t>Recruiting and Selecting Salespeople</a:t>
            </a:r>
            <a:endParaRPr lang="en-AU" sz="3600" dirty="0">
              <a:solidFill>
                <a:srgbClr val="C00000"/>
              </a:solidFill>
            </a:endParaRPr>
          </a:p>
        </p:txBody>
      </p:sp>
      <p:sp>
        <p:nvSpPr>
          <p:cNvPr id="7" name="Content Placeholder 6"/>
          <p:cNvSpPr>
            <a:spLocks noGrp="1"/>
          </p:cNvSpPr>
          <p:nvPr>
            <p:ph idx="1"/>
          </p:nvPr>
        </p:nvSpPr>
        <p:spPr>
          <a:xfrm>
            <a:off x="457200" y="1600201"/>
            <a:ext cx="8229600" cy="4191000"/>
          </a:xfrm>
        </p:spPr>
        <p:txBody>
          <a:bodyPr/>
          <a:lstStyle/>
          <a:p>
            <a:r>
              <a:rPr lang="en-US" altLang="en-US" sz="2800" dirty="0">
                <a:ea typeface="MS PGothic" panose="020B0600070205080204" pitchFamily="34" charset="-128"/>
              </a:rPr>
              <a:t>A company should analyze the sales job and the characteristics of its most successful salespeople.</a:t>
            </a:r>
            <a:endParaRPr lang="en-US" altLang="en-US" sz="2800" dirty="0">
              <a:ea typeface="MS PGothic" panose="020B0600070205080204" pitchFamily="34" charset="-128"/>
            </a:endParaRPr>
          </a:p>
          <a:p>
            <a:r>
              <a:rPr lang="en-US" altLang="en-US" sz="2800" dirty="0">
                <a:ea typeface="MS PGothic" panose="020B0600070205080204" pitchFamily="34" charset="-128"/>
              </a:rPr>
              <a:t>Sources for the recruitment of salespeople:</a:t>
            </a:r>
            <a:endParaRPr lang="en-US" altLang="en-US" sz="2800" dirty="0">
              <a:ea typeface="MS PGothic" panose="020B0600070205080204" pitchFamily="34" charset="-128"/>
            </a:endParaRPr>
          </a:p>
          <a:p>
            <a:pPr lvl="1"/>
            <a:r>
              <a:rPr lang="en-US" altLang="en-US" sz="2400" dirty="0">
                <a:ea typeface="MS PGothic" panose="020B0600070205080204" pitchFamily="34" charset="-128"/>
              </a:rPr>
              <a:t>Referrals from current salespeople</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Employment agencies</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Internet and online social media</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Posting ads and notices</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College placement services</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Salespeople at other companies</a:t>
            </a:r>
            <a:endParaRPr lang="en-AU"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solidFill>
                  <a:srgbClr val="C00000"/>
                </a:solidFill>
                <a:ea typeface="MS PGothic" panose="020B0600070205080204" pitchFamily="34" charset="-128"/>
              </a:rPr>
              <a:t>Training Salespeople</a:t>
            </a:r>
            <a:endParaRPr lang="en-AU" dirty="0">
              <a:solidFill>
                <a:srgbClr val="C00000"/>
              </a:solidFill>
            </a:endParaRPr>
          </a:p>
        </p:txBody>
      </p:sp>
      <p:sp>
        <p:nvSpPr>
          <p:cNvPr id="7" name="Content Placeholder 6"/>
          <p:cNvSpPr>
            <a:spLocks noGrp="1"/>
          </p:cNvSpPr>
          <p:nvPr>
            <p:ph idx="1"/>
          </p:nvPr>
        </p:nvSpPr>
        <p:spPr/>
        <p:txBody>
          <a:bodyPr/>
          <a:lstStyle/>
          <a:p>
            <a:r>
              <a:rPr lang="en-US" altLang="en-US" dirty="0">
                <a:ea typeface="MS PGothic" panose="020B0600070205080204" pitchFamily="34" charset="-128"/>
              </a:rPr>
              <a:t>Goals of training are to teach salespeople</a:t>
            </a:r>
            <a:endParaRPr lang="en-US" altLang="en-US" dirty="0">
              <a:ea typeface="MS PGothic" panose="020B0600070205080204" pitchFamily="34" charset="-128"/>
            </a:endParaRPr>
          </a:p>
          <a:p>
            <a:pPr lvl="1"/>
            <a:r>
              <a:rPr lang="en-US" altLang="en-US" sz="2400" dirty="0">
                <a:ea typeface="MS PGothic" panose="020B0600070205080204" pitchFamily="34" charset="-128"/>
              </a:rPr>
              <a:t>About different types of customers </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How to sell effectively </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About the company’s objectives, organization, products, and the strategies of competitors</a:t>
            </a:r>
            <a:endParaRPr lang="en-US" altLang="en-US" sz="2400" dirty="0">
              <a:ea typeface="MS PGothic" panose="020B0600070205080204" pitchFamily="34" charset="-128"/>
            </a:endParaRPr>
          </a:p>
          <a:p>
            <a:r>
              <a:rPr lang="en-US" altLang="en-US" dirty="0">
                <a:ea typeface="MS PGothic" panose="020B0600070205080204" pitchFamily="34" charset="-128"/>
              </a:rPr>
              <a:t>Online training builds sales skills using videos, Internet-based exercises, or simulations.</a:t>
            </a:r>
            <a:endParaRPr lang="en-US" altLang="en-US" dirty="0">
              <a:ea typeface="MS PGothic" panose="020B0600070205080204" pitchFamily="34" charset="-128"/>
            </a:endParaRPr>
          </a:p>
          <a:p>
            <a:pPr lvl="1"/>
            <a:r>
              <a:rPr lang="en-US" altLang="en-US" sz="2400" dirty="0">
                <a:ea typeface="MS PGothic" panose="020B0600070205080204" pitchFamily="34" charset="-128"/>
              </a:rPr>
              <a:t>Virtual instructor-led training (VILT)</a:t>
            </a:r>
            <a:endParaRPr lang="en-AU"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solidFill>
                  <a:srgbClr val="C00000"/>
                </a:solidFill>
                <a:ea typeface="MS PGothic" panose="020B0600070205080204" pitchFamily="34" charset="-128"/>
              </a:rPr>
              <a:t>Compensating Salespeople</a:t>
            </a:r>
            <a:endParaRPr lang="en-AU" sz="2000" b="0" dirty="0">
              <a:solidFill>
                <a:srgbClr val="C00000"/>
              </a:solidFill>
            </a:endParaRPr>
          </a:p>
        </p:txBody>
      </p:sp>
      <p:sp>
        <p:nvSpPr>
          <p:cNvPr id="7" name="Content Placeholder 6"/>
          <p:cNvSpPr>
            <a:spLocks noGrp="1"/>
          </p:cNvSpPr>
          <p:nvPr>
            <p:ph idx="1"/>
          </p:nvPr>
        </p:nvSpPr>
        <p:spPr/>
        <p:txBody>
          <a:bodyPr/>
          <a:lstStyle/>
          <a:p>
            <a:pPr lvl="0"/>
            <a:r>
              <a:rPr lang="en-US" dirty="0"/>
              <a:t>Elements of compensation</a:t>
            </a:r>
            <a:endParaRPr lang="en-US" dirty="0"/>
          </a:p>
          <a:p>
            <a:pPr lvl="1"/>
            <a:r>
              <a:rPr lang="en-US" dirty="0"/>
              <a:t>Fixed amount—salary</a:t>
            </a:r>
            <a:endParaRPr lang="en-US" dirty="0"/>
          </a:p>
          <a:p>
            <a:pPr lvl="1"/>
            <a:r>
              <a:rPr lang="en-US" dirty="0"/>
              <a:t>Variable amount—commissions or bonuses</a:t>
            </a:r>
            <a:endParaRPr lang="en-US" dirty="0"/>
          </a:p>
          <a:p>
            <a:pPr lvl="1"/>
            <a:r>
              <a:rPr lang="en-AU" dirty="0"/>
              <a:t>补偿要素</a:t>
            </a:r>
            <a:endParaRPr lang="en-AU" dirty="0"/>
          </a:p>
          <a:p>
            <a:pPr lvl="1"/>
            <a:r>
              <a:rPr lang="en-AU" dirty="0"/>
              <a:t>固定金额——工资</a:t>
            </a:r>
            <a:endParaRPr lang="en-AU" dirty="0"/>
          </a:p>
          <a:p>
            <a:pPr lvl="1"/>
            <a:r>
              <a:rPr lang="en-AU" dirty="0"/>
              <a:t>可变金额——佣金或奖金</a:t>
            </a:r>
            <a:endParaRPr lang="en-AU" dirty="0"/>
          </a:p>
          <a:p>
            <a:pPr lvl="1"/>
            <a:endParaRPr lang="en-A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solidFill>
                  <a:srgbClr val="C00000"/>
                </a:solidFill>
                <a:ea typeface="MS PGothic" panose="020B0600070205080204" pitchFamily="34" charset="-128"/>
              </a:rPr>
              <a:t>Supervising Salespeople</a:t>
            </a:r>
            <a:endParaRPr lang="en-AU" dirty="0">
              <a:solidFill>
                <a:srgbClr val="C00000"/>
              </a:solidFill>
            </a:endParaRPr>
          </a:p>
        </p:txBody>
      </p:sp>
      <p:sp>
        <p:nvSpPr>
          <p:cNvPr id="7" name="Content Placeholder 6"/>
          <p:cNvSpPr>
            <a:spLocks noGrp="1"/>
          </p:cNvSpPr>
          <p:nvPr>
            <p:ph idx="1"/>
          </p:nvPr>
        </p:nvSpPr>
        <p:spPr/>
        <p:txBody>
          <a:bodyPr/>
          <a:lstStyle/>
          <a:p>
            <a:r>
              <a:rPr lang="en-US" altLang="en-US" dirty="0">
                <a:ea typeface="MS PGothic" panose="020B0600070205080204" pitchFamily="34" charset="-128"/>
              </a:rPr>
              <a:t>Help salespeople work smart by doing the right things in the right ways</a:t>
            </a:r>
            <a:endParaRPr lang="en-US" altLang="en-US" dirty="0">
              <a:ea typeface="MS PGothic" panose="020B0600070205080204" pitchFamily="34" charset="-128"/>
            </a:endParaRPr>
          </a:p>
          <a:p>
            <a:r>
              <a:rPr lang="en-US" altLang="en-US" dirty="0">
                <a:ea typeface="MS PGothic" panose="020B0600070205080204" pitchFamily="34" charset="-128"/>
              </a:rPr>
              <a:t>Tools of supervision:</a:t>
            </a:r>
            <a:endParaRPr lang="en-US" altLang="en-US" dirty="0">
              <a:ea typeface="MS PGothic" panose="020B0600070205080204" pitchFamily="34" charset="-128"/>
            </a:endParaRPr>
          </a:p>
          <a:p>
            <a:pPr lvl="1"/>
            <a:r>
              <a:rPr lang="en-US" altLang="en-US" dirty="0">
                <a:ea typeface="MS PGothic" panose="020B0600070205080204" pitchFamily="34" charset="-128"/>
              </a:rPr>
              <a:t>Call plan</a:t>
            </a:r>
            <a:endParaRPr lang="en-US" altLang="en-US" dirty="0">
              <a:ea typeface="MS PGothic" panose="020B0600070205080204" pitchFamily="34" charset="-128"/>
            </a:endParaRPr>
          </a:p>
          <a:p>
            <a:pPr lvl="1"/>
            <a:r>
              <a:rPr lang="en-US" altLang="en-US" dirty="0">
                <a:ea typeface="MS PGothic" panose="020B0600070205080204" pitchFamily="34" charset="-128"/>
              </a:rPr>
              <a:t>Time-and-duty analysis </a:t>
            </a:r>
            <a:endParaRPr lang="en-US" altLang="en-US" dirty="0">
              <a:ea typeface="MS PGothic" panose="020B0600070205080204" pitchFamily="34" charset="-128"/>
            </a:endParaRPr>
          </a:p>
          <a:p>
            <a:pPr lvl="1"/>
            <a:r>
              <a:rPr lang="en-US" altLang="en-US" dirty="0">
                <a:ea typeface="MS PGothic" panose="020B0600070205080204" pitchFamily="34" charset="-128"/>
              </a:rPr>
              <a:t>Sales force automation system</a:t>
            </a:r>
            <a:endParaRPr lang="en-US" altLang="en-US" dirty="0">
              <a:ea typeface="MS PGothic" panose="020B0600070205080204" pitchFamily="34" charset="-128"/>
            </a:endParaRPr>
          </a:p>
          <a:p>
            <a:pPr lvl="1"/>
            <a:r>
              <a:rPr lang="en-AU" dirty="0"/>
              <a:t>监督工具：</a:t>
            </a:r>
            <a:endParaRPr lang="en-AU" dirty="0"/>
          </a:p>
          <a:p>
            <a:pPr lvl="1"/>
            <a:r>
              <a:rPr lang="en-AU" dirty="0"/>
              <a:t>通话计划</a:t>
            </a:r>
            <a:endParaRPr lang="en-AU" dirty="0"/>
          </a:p>
          <a:p>
            <a:pPr lvl="1"/>
            <a:r>
              <a:rPr lang="en-AU" dirty="0"/>
              <a:t>时间和任务分析</a:t>
            </a:r>
            <a:endParaRPr lang="en-AU" dirty="0"/>
          </a:p>
          <a:p>
            <a:pPr lvl="1"/>
            <a:r>
              <a:rPr lang="en-AU" dirty="0"/>
              <a:t>销售人员自动化系统</a:t>
            </a:r>
            <a:endParaRPr lang="en-A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solidFill>
                  <a:srgbClr val="C00000"/>
                </a:solidFill>
                <a:ea typeface="MS PGothic" panose="020B0600070205080204" pitchFamily="34" charset="-128"/>
              </a:rPr>
              <a:t>Motivating Salespeople</a:t>
            </a:r>
            <a:endParaRPr lang="en-AU" dirty="0">
              <a:solidFill>
                <a:srgbClr val="C00000"/>
              </a:solidFill>
            </a:endParaRPr>
          </a:p>
        </p:txBody>
      </p:sp>
      <p:sp>
        <p:nvSpPr>
          <p:cNvPr id="7" name="Content Placeholder 6"/>
          <p:cNvSpPr>
            <a:spLocks noGrp="1"/>
          </p:cNvSpPr>
          <p:nvPr>
            <p:ph idx="1"/>
          </p:nvPr>
        </p:nvSpPr>
        <p:spPr/>
        <p:txBody>
          <a:bodyPr/>
          <a:lstStyle/>
          <a:p>
            <a:r>
              <a:rPr lang="en-US" altLang="en-US" dirty="0">
                <a:ea typeface="MS PGothic" panose="020B0600070205080204" pitchFamily="34" charset="-128"/>
              </a:rPr>
              <a:t>Encourage salespeople to work hard and energetically toward sales force goals</a:t>
            </a:r>
            <a:endParaRPr lang="en-US" altLang="en-US" dirty="0">
              <a:ea typeface="MS PGothic" panose="020B0600070205080204" pitchFamily="34" charset="-128"/>
            </a:endParaRPr>
          </a:p>
          <a:p>
            <a:pPr>
              <a:spcBef>
                <a:spcPts val="1200"/>
              </a:spcBef>
            </a:pPr>
            <a:r>
              <a:rPr lang="en-US" altLang="en-US" dirty="0">
                <a:ea typeface="MS PGothic" panose="020B0600070205080204" pitchFamily="34" charset="-128"/>
              </a:rPr>
              <a:t>Management can boost sales force morale and performance through its</a:t>
            </a:r>
            <a:endParaRPr lang="en-US" altLang="en-US" dirty="0">
              <a:ea typeface="MS PGothic" panose="020B0600070205080204" pitchFamily="34" charset="-128"/>
            </a:endParaRPr>
          </a:p>
          <a:p>
            <a:pPr lvl="1"/>
            <a:r>
              <a:rPr lang="en-US" altLang="en-US" dirty="0">
                <a:ea typeface="MS PGothic" panose="020B0600070205080204" pitchFamily="34" charset="-128"/>
              </a:rPr>
              <a:t>Organizational climate</a:t>
            </a:r>
            <a:endParaRPr lang="en-US" altLang="en-US" dirty="0">
              <a:ea typeface="MS PGothic" panose="020B0600070205080204" pitchFamily="34" charset="-128"/>
            </a:endParaRPr>
          </a:p>
          <a:p>
            <a:pPr lvl="1"/>
            <a:r>
              <a:rPr lang="en-US" altLang="en-US" dirty="0">
                <a:ea typeface="MS PGothic" panose="020B0600070205080204" pitchFamily="34" charset="-128"/>
              </a:rPr>
              <a:t>Sales quotas</a:t>
            </a:r>
            <a:endParaRPr lang="en-US" altLang="en-US" dirty="0">
              <a:ea typeface="MS PGothic" panose="020B0600070205080204" pitchFamily="34" charset="-128"/>
            </a:endParaRPr>
          </a:p>
          <a:p>
            <a:pPr lvl="1"/>
            <a:r>
              <a:rPr lang="en-US" altLang="en-US" dirty="0">
                <a:ea typeface="MS PGothic" panose="020B0600070205080204" pitchFamily="34" charset="-128"/>
              </a:rPr>
              <a:t>Positive incentives</a:t>
            </a:r>
            <a:endParaRPr lang="en-US" altLang="en-US" dirty="0">
              <a:ea typeface="MS PGothic" panose="020B0600070205080204" pitchFamily="34" charset="-128"/>
            </a:endParaRPr>
          </a:p>
          <a:p>
            <a:pPr marL="457200" lvl="1" indent="0">
              <a:buNone/>
            </a:pPr>
            <a:r>
              <a:rPr lang="en-AU" dirty="0"/>
              <a:t>鼓励销售人员为销售人员的目标努力而积极地工作</a:t>
            </a:r>
            <a:endParaRPr lang="en-AU" dirty="0"/>
          </a:p>
          <a:p>
            <a:pPr marL="457200" lvl="1" indent="0">
              <a:buNone/>
            </a:pPr>
            <a:r>
              <a:rPr lang="en-AU" dirty="0"/>
              <a:t>管理层可以通过其提高销售人员的士气和绩效</a:t>
            </a:r>
            <a:endParaRPr lang="en-AU" dirty="0"/>
          </a:p>
          <a:p>
            <a:pPr marL="457200" lvl="1" indent="0">
              <a:buNone/>
            </a:pPr>
            <a:r>
              <a:rPr lang="en-AU" dirty="0"/>
              <a:t>组织氛围</a:t>
            </a:r>
            <a:endParaRPr lang="en-AU" dirty="0"/>
          </a:p>
          <a:p>
            <a:pPr marL="457200" lvl="1" indent="0">
              <a:buNone/>
            </a:pPr>
            <a:r>
              <a:rPr lang="en-AU" dirty="0"/>
              <a:t>销售配额</a:t>
            </a:r>
            <a:endParaRPr lang="en-AU" dirty="0"/>
          </a:p>
          <a:p>
            <a:pPr marL="457200" lvl="1" indent="0">
              <a:buNone/>
            </a:pPr>
            <a:r>
              <a:rPr lang="en-AU" dirty="0"/>
              <a:t>积极的激励</a:t>
            </a:r>
            <a:endParaRPr lang="en-A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2800" dirty="0">
                <a:solidFill>
                  <a:srgbClr val="C00000"/>
                </a:solidFill>
                <a:ea typeface="MS PGothic" panose="020B0600070205080204" pitchFamily="34" charset="-128"/>
              </a:rPr>
              <a:t>Evaluating Salespeople and Sales Force Performance</a:t>
            </a:r>
            <a:endParaRPr lang="en-AU" sz="2800" dirty="0">
              <a:solidFill>
                <a:srgbClr val="C00000"/>
              </a:solidFill>
            </a:endParaRPr>
          </a:p>
        </p:txBody>
      </p:sp>
      <p:sp>
        <p:nvSpPr>
          <p:cNvPr id="7" name="Content Placeholder 6"/>
          <p:cNvSpPr>
            <a:spLocks noGrp="1"/>
          </p:cNvSpPr>
          <p:nvPr>
            <p:ph idx="1"/>
          </p:nvPr>
        </p:nvSpPr>
        <p:spPr/>
        <p:txBody>
          <a:bodyPr/>
          <a:lstStyle/>
          <a:p>
            <a:r>
              <a:rPr lang="en-US" altLang="en-US" sz="2800" dirty="0">
                <a:ea typeface="MS PGothic" panose="020B0600070205080204" pitchFamily="34" charset="-128"/>
              </a:rPr>
              <a:t>Management gets information about its salespeople</a:t>
            </a:r>
            <a:endParaRPr lang="en-US" altLang="en-US" sz="2800" dirty="0">
              <a:ea typeface="MS PGothic" panose="020B0600070205080204" pitchFamily="34" charset="-128"/>
            </a:endParaRPr>
          </a:p>
          <a:p>
            <a:pPr lvl="1"/>
            <a:r>
              <a:rPr lang="en-US" altLang="en-US" sz="2400" dirty="0">
                <a:ea typeface="MS PGothic" panose="020B0600070205080204" pitchFamily="34" charset="-128"/>
              </a:rPr>
              <a:t>From sales, call, and expense reports </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By monitoring the sales and profit performance data in the salesperson’s territory</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Through personal observation, customer surveys, and talks with other salespeople</a:t>
            </a:r>
            <a:endParaRPr lang="en-US" altLang="en-US" sz="2400" dirty="0">
              <a:ea typeface="MS PGothic" panose="020B0600070205080204" pitchFamily="34" charset="-128"/>
            </a:endParaRPr>
          </a:p>
          <a:p>
            <a:r>
              <a:rPr lang="en-US" altLang="en-US" sz="2800" dirty="0">
                <a:ea typeface="MS PGothic" panose="020B0600070205080204" pitchFamily="34" charset="-128"/>
              </a:rPr>
              <a:t>Formal evaluations force management to develop standards for judging performance.</a:t>
            </a:r>
            <a:endParaRPr lang="en-US" altLang="en-US" sz="2800" dirty="0">
              <a:ea typeface="MS PGothic" panose="020B0600070205080204" pitchFamily="34" charset="-128"/>
            </a:endParaRPr>
          </a:p>
          <a:p>
            <a:r>
              <a:rPr lang="en-AU" sz="2800" dirty="0"/>
              <a:t>管理层获取有关其销售人员的信息</a:t>
            </a:r>
            <a:endParaRPr lang="en-AU" sz="2800" dirty="0"/>
          </a:p>
          <a:p>
            <a:r>
              <a:rPr lang="en-AU" sz="2800" dirty="0"/>
              <a:t>来自销售、电话和费用报告</a:t>
            </a:r>
            <a:endParaRPr lang="en-AU" sz="2800" dirty="0"/>
          </a:p>
          <a:p>
            <a:r>
              <a:rPr lang="en-AU" sz="2800" dirty="0"/>
              <a:t>通过监控销售人员所在区域的销售和利润表现数据</a:t>
            </a:r>
            <a:endParaRPr lang="en-AU" sz="2800" dirty="0"/>
          </a:p>
          <a:p>
            <a:r>
              <a:rPr lang="en-AU" sz="2800" dirty="0"/>
              <a:t>通过个人观察、客户调查以及与其他销售人员的交谈</a:t>
            </a:r>
            <a:endParaRPr lang="en-AU" sz="2800" dirty="0"/>
          </a:p>
          <a:p>
            <a:r>
              <a:rPr lang="en-AU" sz="2800" dirty="0"/>
              <a:t>正式的评估迫使管理层制定绩效评判标准。</a:t>
            </a:r>
            <a:endParaRPr lang="en-AU"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solidFill>
                  <a:srgbClr val="C00000"/>
                </a:solidFill>
                <a:ea typeface="MS PGothic" panose="020B0600070205080204" pitchFamily="34" charset="-128"/>
              </a:rPr>
              <a:t>Social Selling: Online, Mobile, and Social Media Tools</a:t>
            </a:r>
            <a:endParaRPr lang="en-AU" dirty="0">
              <a:solidFill>
                <a:srgbClr val="C00000"/>
              </a:solidFill>
            </a:endParaRPr>
          </a:p>
        </p:txBody>
      </p:sp>
      <p:sp>
        <p:nvSpPr>
          <p:cNvPr id="7" name="Content Placeholder 6"/>
          <p:cNvSpPr>
            <a:spLocks noGrp="1"/>
          </p:cNvSpPr>
          <p:nvPr>
            <p:ph idx="1"/>
          </p:nvPr>
        </p:nvSpPr>
        <p:spPr/>
        <p:txBody>
          <a:bodyPr/>
          <a:lstStyle/>
          <a:p>
            <a:r>
              <a:rPr lang="en-US" altLang="en-US" dirty="0">
                <a:ea typeface="MS PGothic" panose="020B0600070205080204" pitchFamily="34" charset="-128"/>
              </a:rPr>
              <a:t>Provide salespeople with powerful tools for</a:t>
            </a:r>
            <a:endParaRPr lang="en-US" altLang="en-US" dirty="0">
              <a:ea typeface="MS PGothic" panose="020B0600070205080204" pitchFamily="34" charset="-128"/>
            </a:endParaRPr>
          </a:p>
          <a:p>
            <a:pPr lvl="1"/>
            <a:r>
              <a:rPr lang="en-US" altLang="en-US" dirty="0">
                <a:ea typeface="MS PGothic" panose="020B0600070205080204" pitchFamily="34" charset="-128"/>
              </a:rPr>
              <a:t>Identifying and learning about prospects</a:t>
            </a:r>
            <a:endParaRPr lang="en-US" altLang="en-US" dirty="0">
              <a:ea typeface="MS PGothic" panose="020B0600070205080204" pitchFamily="34" charset="-128"/>
            </a:endParaRPr>
          </a:p>
          <a:p>
            <a:pPr lvl="1"/>
            <a:r>
              <a:rPr lang="en-US" altLang="en-US" dirty="0">
                <a:ea typeface="MS PGothic" panose="020B0600070205080204" pitchFamily="34" charset="-128"/>
              </a:rPr>
              <a:t>Engaging customers</a:t>
            </a:r>
            <a:endParaRPr lang="en-US" altLang="en-US" dirty="0">
              <a:ea typeface="MS PGothic" panose="020B0600070205080204" pitchFamily="34" charset="-128"/>
            </a:endParaRPr>
          </a:p>
          <a:p>
            <a:pPr lvl="1"/>
            <a:r>
              <a:rPr lang="en-US" altLang="en-US" dirty="0">
                <a:ea typeface="MS PGothic" panose="020B0600070205080204" pitchFamily="34" charset="-128"/>
              </a:rPr>
              <a:t>Creating customer value</a:t>
            </a:r>
            <a:endParaRPr lang="en-US" altLang="en-US" dirty="0">
              <a:ea typeface="MS PGothic" panose="020B0600070205080204" pitchFamily="34" charset="-128"/>
            </a:endParaRPr>
          </a:p>
          <a:p>
            <a:pPr lvl="1"/>
            <a:r>
              <a:rPr lang="en-US" altLang="en-US" dirty="0">
                <a:ea typeface="MS PGothic" panose="020B0600070205080204" pitchFamily="34" charset="-128"/>
              </a:rPr>
              <a:t>Closing sales</a:t>
            </a:r>
            <a:endParaRPr lang="en-US" altLang="en-US" dirty="0">
              <a:ea typeface="MS PGothic" panose="020B0600070205080204" pitchFamily="34" charset="-128"/>
            </a:endParaRPr>
          </a:p>
          <a:p>
            <a:pPr lvl="1"/>
            <a:r>
              <a:rPr lang="en-US" altLang="en-US" dirty="0">
                <a:ea typeface="MS PGothic" panose="020B0600070205080204" pitchFamily="34" charset="-128"/>
              </a:rPr>
              <a:t>Nurturing customer relationships</a:t>
            </a:r>
            <a:endParaRPr lang="en-US" altLang="en-US" dirty="0">
              <a:ea typeface="MS PGothic" panose="020B0600070205080204" pitchFamily="34" charset="-128"/>
            </a:endParaRPr>
          </a:p>
          <a:p>
            <a:r>
              <a:rPr lang="en-US" altLang="en-US" dirty="0">
                <a:ea typeface="MS PGothic" panose="020B0600070205080204" pitchFamily="34" charset="-128"/>
              </a:rPr>
              <a:t>Help sales forces to be more efficient, cost-effective, and productive</a:t>
            </a:r>
            <a:endParaRPr lang="en-US" altLang="en-US" dirty="0">
              <a:ea typeface="MS PGothic" panose="020B0600070205080204" pitchFamily="34" charset="-128"/>
            </a:endParaRPr>
          </a:p>
          <a:p>
            <a:r>
              <a:rPr lang="en-AU" dirty="0"/>
              <a:t>为销售人员提供强大的工具</a:t>
            </a:r>
            <a:endParaRPr lang="en-AU" dirty="0"/>
          </a:p>
          <a:p>
            <a:r>
              <a:rPr lang="en-AU" dirty="0"/>
              <a:t>识别和了解潜在客户</a:t>
            </a:r>
            <a:endParaRPr lang="en-AU" dirty="0"/>
          </a:p>
          <a:p>
            <a:r>
              <a:rPr lang="en-AU" dirty="0"/>
              <a:t>吸引客户</a:t>
            </a:r>
            <a:endParaRPr lang="en-AU" dirty="0"/>
          </a:p>
          <a:p>
            <a:r>
              <a:rPr lang="en-AU" dirty="0"/>
              <a:t>创造客户价值</a:t>
            </a:r>
            <a:endParaRPr lang="en-AU" dirty="0"/>
          </a:p>
          <a:p>
            <a:r>
              <a:rPr lang="en-AU" dirty="0"/>
              <a:t>结束销售</a:t>
            </a:r>
            <a:endParaRPr lang="en-AU" dirty="0"/>
          </a:p>
          <a:p>
            <a:r>
              <a:rPr lang="en-AU" dirty="0"/>
              <a:t>培养客户关系</a:t>
            </a:r>
            <a:endParaRPr lang="en-AU" dirty="0"/>
          </a:p>
          <a:p>
            <a:r>
              <a:rPr lang="en-AU" dirty="0"/>
              <a:t>帮助销售人员提高效率、成本效益和生产力</a:t>
            </a:r>
            <a:endParaRPr lang="en-A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304800"/>
            <a:ext cx="8229600" cy="1143000"/>
          </a:xfrm>
        </p:spPr>
        <p:txBody>
          <a:bodyPr/>
          <a:lstStyle/>
          <a:p>
            <a:r>
              <a:rPr lang="en-US" sz="4000" dirty="0">
                <a:solidFill>
                  <a:srgbClr val="C00000"/>
                </a:solidFill>
              </a:rPr>
              <a:t>The Personal Selling Process</a:t>
            </a:r>
            <a:endParaRPr lang="en-US" sz="3200" i="1" dirty="0">
              <a:solidFill>
                <a:srgbClr val="C00000"/>
              </a:solidFill>
            </a:endParaRPr>
          </a:p>
        </p:txBody>
      </p:sp>
      <p:pic>
        <p:nvPicPr>
          <p:cNvPr id="4" name="Content Placeholder 3" descr="The flowchart shows the major steps in selling process with arrows pointing from top to bottom, as follows:&#10;• Prospecting and qualifying&#10;• Pre-approach &#10;• Approach &#10;• Presentation and demonstration&#10;• Handling objections&#10;• Closing&#10;• Follow-up&#10;&#10;Building and maintaining profitable customer relationships&#10;As shown here, these steps are transaction-oriented—aimed at closing a specific sale with the customer. But remember that in the long run, a single sale is only one element of a long-term customer relationship. So the selling process steps must be understood in the broader context of maintaining profitable customer relationships."/>
          <p:cNvPicPr>
            <a:picLocks noGrp="1"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76434" y="2514600"/>
            <a:ext cx="899113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381000"/>
            <a:ext cx="7645400" cy="914400"/>
          </a:xfrm>
        </p:spPr>
        <p:txBody>
          <a:bodyPr/>
          <a:lstStyle/>
          <a:p>
            <a:r>
              <a:rPr lang="en-US">
                <a:solidFill>
                  <a:srgbClr val="C00000"/>
                </a:solidFill>
              </a:rPr>
              <a:t>Where are we now …</a:t>
            </a:r>
            <a:endParaRPr lang="en-US">
              <a:solidFill>
                <a:srgbClr val="C00000"/>
              </a:solidFill>
            </a:endParaRPr>
          </a:p>
        </p:txBody>
      </p:sp>
      <p:grpSp>
        <p:nvGrpSpPr>
          <p:cNvPr id="5123" name="Group 3"/>
          <p:cNvGrpSpPr/>
          <p:nvPr/>
        </p:nvGrpSpPr>
        <p:grpSpPr bwMode="auto">
          <a:xfrm>
            <a:off x="457200" y="1643063"/>
            <a:ext cx="8382000" cy="4376737"/>
            <a:chOff x="288" y="1104"/>
            <a:chExt cx="5280" cy="2757"/>
          </a:xfrm>
        </p:grpSpPr>
        <p:sp>
          <p:nvSpPr>
            <p:cNvPr id="5125" name="Text Box 4"/>
            <p:cNvSpPr txBox="1">
              <a:spLocks noChangeArrowheads="1"/>
            </p:cNvSpPr>
            <p:nvPr/>
          </p:nvSpPr>
          <p:spPr bwMode="auto">
            <a:xfrm>
              <a:off x="2167" y="1755"/>
              <a:ext cx="1432" cy="524"/>
            </a:xfrm>
            <a:prstGeom prst="rect">
              <a:avLst/>
            </a:prstGeom>
            <a:solidFill>
              <a:srgbClr val="FF9900"/>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Marketing Management</a:t>
              </a:r>
              <a:endParaRPr lang="en-US" sz="2400" b="1">
                <a:latin typeface="Times New Roman" panose="02020603050405020304" pitchFamily="18" charset="0"/>
              </a:endParaRPr>
            </a:p>
          </p:txBody>
        </p:sp>
        <p:sp>
          <p:nvSpPr>
            <p:cNvPr id="5126" name="Text Box 5"/>
            <p:cNvSpPr txBox="1">
              <a:spLocks noChangeArrowheads="1"/>
            </p:cNvSpPr>
            <p:nvPr/>
          </p:nvSpPr>
          <p:spPr bwMode="auto">
            <a:xfrm>
              <a:off x="1809" y="1433"/>
              <a:ext cx="1969"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Company         Analysis</a:t>
              </a:r>
              <a:endParaRPr lang="en-US" b="1">
                <a:latin typeface="Times New Roman" panose="02020603050405020304" pitchFamily="18" charset="0"/>
              </a:endParaRPr>
            </a:p>
          </p:txBody>
        </p:sp>
        <p:sp>
          <p:nvSpPr>
            <p:cNvPr id="5127" name="Text Box 6"/>
            <p:cNvSpPr txBox="1">
              <a:spLocks noChangeArrowheads="1"/>
            </p:cNvSpPr>
            <p:nvPr/>
          </p:nvSpPr>
          <p:spPr bwMode="auto">
            <a:xfrm>
              <a:off x="2257" y="1104"/>
              <a:ext cx="1118"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Company</a:t>
              </a:r>
              <a:endParaRPr lang="en-US" sz="2400" b="1">
                <a:latin typeface="Times New Roman" panose="02020603050405020304" pitchFamily="18" charset="0"/>
              </a:endParaRPr>
            </a:p>
          </p:txBody>
        </p:sp>
        <p:sp>
          <p:nvSpPr>
            <p:cNvPr id="5128" name="Text Box 7"/>
            <p:cNvSpPr txBox="1">
              <a:spLocks noChangeArrowheads="1"/>
            </p:cNvSpPr>
            <p:nvPr/>
          </p:nvSpPr>
          <p:spPr bwMode="auto">
            <a:xfrm>
              <a:off x="422" y="2336"/>
              <a:ext cx="1208"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Competitor</a:t>
              </a:r>
              <a:endParaRPr lang="en-US" sz="2400" b="1">
                <a:latin typeface="Times New Roman" panose="02020603050405020304" pitchFamily="18" charset="0"/>
              </a:endParaRPr>
            </a:p>
          </p:txBody>
        </p:sp>
        <p:sp>
          <p:nvSpPr>
            <p:cNvPr id="5129" name="Text Box 8"/>
            <p:cNvSpPr txBox="1">
              <a:spLocks noChangeArrowheads="1"/>
            </p:cNvSpPr>
            <p:nvPr/>
          </p:nvSpPr>
          <p:spPr bwMode="auto">
            <a:xfrm>
              <a:off x="4226" y="2290"/>
              <a:ext cx="1253" cy="294"/>
            </a:xfrm>
            <a:prstGeom prst="rect">
              <a:avLst/>
            </a:prstGeom>
            <a:solidFill>
              <a:srgbClr val="FFFF99"/>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Consumer</a:t>
              </a:r>
              <a:endParaRPr lang="en-US" sz="2400" b="1">
                <a:latin typeface="Times New Roman" panose="02020603050405020304" pitchFamily="18" charset="0"/>
              </a:endParaRPr>
            </a:p>
          </p:txBody>
        </p:sp>
        <p:sp>
          <p:nvSpPr>
            <p:cNvPr id="5130" name="Text Box 9"/>
            <p:cNvSpPr txBox="1">
              <a:spLocks noChangeArrowheads="1"/>
            </p:cNvSpPr>
            <p:nvPr/>
          </p:nvSpPr>
          <p:spPr bwMode="auto">
            <a:xfrm>
              <a:off x="2033" y="3567"/>
              <a:ext cx="1835" cy="294"/>
            </a:xfrm>
            <a:prstGeom prst="rect">
              <a:avLst/>
            </a:prstGeom>
            <a:solidFill>
              <a:srgbClr val="FF6600"/>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Product - Market</a:t>
              </a:r>
              <a:endParaRPr lang="en-US" sz="2400" b="1">
                <a:latin typeface="Times New Roman" panose="02020603050405020304" pitchFamily="18" charset="0"/>
              </a:endParaRPr>
            </a:p>
          </p:txBody>
        </p:sp>
        <p:sp>
          <p:nvSpPr>
            <p:cNvPr id="5131" name="Text Box 10"/>
            <p:cNvSpPr txBox="1">
              <a:spLocks noChangeArrowheads="1"/>
            </p:cNvSpPr>
            <p:nvPr/>
          </p:nvSpPr>
          <p:spPr bwMode="auto">
            <a:xfrm>
              <a:off x="1765" y="2655"/>
              <a:ext cx="850"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Product</a:t>
              </a:r>
              <a:endParaRPr lang="en-US" sz="2400" b="1">
                <a:latin typeface="Times New Roman" panose="02020603050405020304" pitchFamily="18" charset="0"/>
              </a:endParaRPr>
            </a:p>
          </p:txBody>
        </p:sp>
        <p:sp>
          <p:nvSpPr>
            <p:cNvPr id="5132" name="Text Box 11"/>
            <p:cNvSpPr txBox="1">
              <a:spLocks noChangeArrowheads="1"/>
            </p:cNvSpPr>
            <p:nvPr/>
          </p:nvSpPr>
          <p:spPr bwMode="auto">
            <a:xfrm>
              <a:off x="3062" y="2655"/>
              <a:ext cx="1074"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Promotion</a:t>
              </a:r>
              <a:endParaRPr lang="en-US" sz="2400" b="1">
                <a:latin typeface="Times New Roman" panose="02020603050405020304" pitchFamily="18" charset="0"/>
              </a:endParaRPr>
            </a:p>
          </p:txBody>
        </p:sp>
        <p:sp>
          <p:nvSpPr>
            <p:cNvPr id="5133" name="Text Box 12"/>
            <p:cNvSpPr txBox="1">
              <a:spLocks noChangeArrowheads="1"/>
            </p:cNvSpPr>
            <p:nvPr/>
          </p:nvSpPr>
          <p:spPr bwMode="auto">
            <a:xfrm>
              <a:off x="1765" y="3066"/>
              <a:ext cx="850"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Price</a:t>
              </a:r>
              <a:endParaRPr lang="en-US" sz="2400" b="1">
                <a:latin typeface="Times New Roman" panose="02020603050405020304" pitchFamily="18" charset="0"/>
              </a:endParaRPr>
            </a:p>
          </p:txBody>
        </p:sp>
        <p:sp>
          <p:nvSpPr>
            <p:cNvPr id="5134" name="Text Box 13"/>
            <p:cNvSpPr txBox="1">
              <a:spLocks noChangeArrowheads="1"/>
            </p:cNvSpPr>
            <p:nvPr/>
          </p:nvSpPr>
          <p:spPr bwMode="auto">
            <a:xfrm>
              <a:off x="3062" y="3066"/>
              <a:ext cx="1208" cy="294"/>
            </a:xfrm>
            <a:prstGeom prst="rect">
              <a:avLst/>
            </a:prstGeom>
            <a:solidFill>
              <a:srgbClr val="99CCFF"/>
            </a:solidFill>
            <a:ln w="12700">
              <a:solidFill>
                <a:schemeClr val="tx1"/>
              </a:solid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sz="2400" b="1">
                  <a:latin typeface="Times New Roman" panose="02020603050405020304" pitchFamily="18" charset="0"/>
                </a:rPr>
                <a:t>Distribution</a:t>
              </a:r>
              <a:endParaRPr lang="en-US" sz="2400" b="1">
                <a:latin typeface="Times New Roman" panose="02020603050405020304" pitchFamily="18" charset="0"/>
              </a:endParaRPr>
            </a:p>
          </p:txBody>
        </p:sp>
        <p:sp>
          <p:nvSpPr>
            <p:cNvPr id="5135" name="Line 14"/>
            <p:cNvSpPr>
              <a:spLocks noChangeShapeType="1"/>
            </p:cNvSpPr>
            <p:nvPr/>
          </p:nvSpPr>
          <p:spPr bwMode="auto">
            <a:xfrm>
              <a:off x="2839" y="2370"/>
              <a:ext cx="0" cy="1186"/>
            </a:xfrm>
            <a:prstGeom prst="line">
              <a:avLst/>
            </a:prstGeom>
            <a:noFill/>
            <a:ln w="76200">
              <a:solidFill>
                <a:schemeClr val="tx1"/>
              </a:solidFill>
              <a:round/>
              <a:headEnd type="none" w="sm" len="sm"/>
              <a:tailEnd type="triangle" w="sm" len="sm"/>
            </a:ln>
          </p:spPr>
          <p:txBody>
            <a:bodyPr lIns="90488" tIns="44450" rIns="90488" bIns="44450" anchor="ctr">
              <a:spAutoFit/>
            </a:bodyPr>
            <a:lstStyle/>
            <a:p>
              <a:endParaRPr lang="en-US"/>
            </a:p>
          </p:txBody>
        </p:sp>
        <p:sp>
          <p:nvSpPr>
            <p:cNvPr id="5136" name="Text Box 15"/>
            <p:cNvSpPr txBox="1">
              <a:spLocks noChangeArrowheads="1"/>
            </p:cNvSpPr>
            <p:nvPr/>
          </p:nvSpPr>
          <p:spPr bwMode="auto">
            <a:xfrm>
              <a:off x="3912" y="1616"/>
              <a:ext cx="1656"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Consumer Analysis</a:t>
              </a:r>
              <a:endParaRPr lang="en-US" b="1">
                <a:latin typeface="Times New Roman" panose="02020603050405020304" pitchFamily="18" charset="0"/>
              </a:endParaRPr>
            </a:p>
          </p:txBody>
        </p:sp>
        <p:sp>
          <p:nvSpPr>
            <p:cNvPr id="5137" name="Text Box 16"/>
            <p:cNvSpPr txBox="1">
              <a:spLocks noChangeArrowheads="1"/>
            </p:cNvSpPr>
            <p:nvPr/>
          </p:nvSpPr>
          <p:spPr bwMode="auto">
            <a:xfrm>
              <a:off x="288" y="1616"/>
              <a:ext cx="1745" cy="229"/>
            </a:xfrm>
            <a:prstGeom prst="rect">
              <a:avLst/>
            </a:prstGeom>
            <a:noFill/>
            <a:ln w="12700">
              <a:noFill/>
              <a:miter lim="800000"/>
              <a:headEnd type="none" w="sm" len="sm"/>
              <a:tailEnd type="none" w="sm" len="sm"/>
            </a:ln>
          </p:spPr>
          <p:txBody>
            <a:bodyPr lIns="90488" tIns="44450" rIns="90488" bIns="44450" anchor="ctr" anchorCtr="1">
              <a:spAutoFit/>
            </a:bodyPr>
            <a:lstStyle/>
            <a:p>
              <a:pPr algn="ctr" eaLnBrk="0" hangingPunct="0">
                <a:spcBef>
                  <a:spcPct val="50000"/>
                </a:spcBef>
              </a:pPr>
              <a:r>
                <a:rPr lang="en-US" b="1">
                  <a:latin typeface="Times New Roman" panose="02020603050405020304" pitchFamily="18" charset="0"/>
                </a:rPr>
                <a:t>Competitor Analysis</a:t>
              </a:r>
              <a:endParaRPr lang="en-US" b="1">
                <a:latin typeface="Times New Roman" panose="02020603050405020304" pitchFamily="18" charset="0"/>
              </a:endParaRPr>
            </a:p>
          </p:txBody>
        </p:sp>
        <p:sp>
          <p:nvSpPr>
            <p:cNvPr id="5138" name="Line 17"/>
            <p:cNvSpPr>
              <a:spLocks noChangeShapeType="1"/>
            </p:cNvSpPr>
            <p:nvPr/>
          </p:nvSpPr>
          <p:spPr bwMode="auto">
            <a:xfrm flipV="1">
              <a:off x="914" y="1914"/>
              <a:ext cx="0" cy="365"/>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5139" name="Line 18"/>
            <p:cNvSpPr>
              <a:spLocks noChangeShapeType="1"/>
            </p:cNvSpPr>
            <p:nvPr/>
          </p:nvSpPr>
          <p:spPr bwMode="auto">
            <a:xfrm>
              <a:off x="914" y="1914"/>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5140" name="Line 19"/>
            <p:cNvSpPr>
              <a:spLocks noChangeShapeType="1"/>
            </p:cNvSpPr>
            <p:nvPr/>
          </p:nvSpPr>
          <p:spPr bwMode="auto">
            <a:xfrm>
              <a:off x="914" y="3693"/>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5141" name="Line 20"/>
            <p:cNvSpPr>
              <a:spLocks noChangeShapeType="1"/>
            </p:cNvSpPr>
            <p:nvPr/>
          </p:nvSpPr>
          <p:spPr bwMode="auto">
            <a:xfrm>
              <a:off x="914" y="2735"/>
              <a:ext cx="0" cy="958"/>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5142" name="Line 21"/>
            <p:cNvSpPr>
              <a:spLocks noChangeShapeType="1"/>
            </p:cNvSpPr>
            <p:nvPr/>
          </p:nvSpPr>
          <p:spPr bwMode="auto">
            <a:xfrm>
              <a:off x="2839" y="1412"/>
              <a:ext cx="0" cy="319"/>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5143" name="Line 22"/>
            <p:cNvSpPr>
              <a:spLocks noChangeShapeType="1"/>
            </p:cNvSpPr>
            <p:nvPr/>
          </p:nvSpPr>
          <p:spPr bwMode="auto">
            <a:xfrm flipV="1">
              <a:off x="4852" y="1914"/>
              <a:ext cx="0" cy="365"/>
            </a:xfrm>
            <a:prstGeom prst="line">
              <a:avLst/>
            </a:prstGeom>
            <a:noFill/>
            <a:ln w="76200">
              <a:solidFill>
                <a:schemeClr val="tx1"/>
              </a:solidFill>
              <a:round/>
              <a:headEnd type="none" w="sm" len="sm"/>
              <a:tailEnd type="none" w="sm" len="sm"/>
            </a:ln>
          </p:spPr>
          <p:txBody>
            <a:bodyPr wrap="none" lIns="90488" tIns="44450" rIns="90488" bIns="44450" anchor="ctr">
              <a:spAutoFit/>
            </a:bodyPr>
            <a:lstStyle/>
            <a:p>
              <a:endParaRPr lang="en-US"/>
            </a:p>
          </p:txBody>
        </p:sp>
        <p:sp>
          <p:nvSpPr>
            <p:cNvPr id="5144" name="Line 23"/>
            <p:cNvSpPr>
              <a:spLocks noChangeShapeType="1"/>
            </p:cNvSpPr>
            <p:nvPr/>
          </p:nvSpPr>
          <p:spPr bwMode="auto">
            <a:xfrm flipH="1">
              <a:off x="3778" y="1914"/>
              <a:ext cx="1074" cy="0"/>
            </a:xfrm>
            <a:prstGeom prst="line">
              <a:avLst/>
            </a:prstGeom>
            <a:noFill/>
            <a:ln w="76200">
              <a:solidFill>
                <a:schemeClr val="tx1"/>
              </a:solidFill>
              <a:round/>
              <a:headEnd type="none" w="sm" len="sm"/>
              <a:tailEnd type="triangle" w="sm" len="sm"/>
            </a:ln>
          </p:spPr>
          <p:txBody>
            <a:bodyPr wrap="none" lIns="90488" tIns="44450" rIns="90488" bIns="44450" anchor="ctr">
              <a:spAutoFit/>
            </a:bodyPr>
            <a:lstStyle/>
            <a:p>
              <a:endParaRPr lang="en-US"/>
            </a:p>
          </p:txBody>
        </p:sp>
        <p:sp>
          <p:nvSpPr>
            <p:cNvPr id="5145" name="Line 24"/>
            <p:cNvSpPr>
              <a:spLocks noChangeShapeType="1"/>
            </p:cNvSpPr>
            <p:nvPr/>
          </p:nvSpPr>
          <p:spPr bwMode="auto">
            <a:xfrm>
              <a:off x="4852" y="2644"/>
              <a:ext cx="0" cy="1094"/>
            </a:xfrm>
            <a:prstGeom prst="line">
              <a:avLst/>
            </a:prstGeom>
            <a:noFill/>
            <a:ln w="76200">
              <a:solidFill>
                <a:schemeClr val="tx1"/>
              </a:solidFill>
              <a:round/>
              <a:headEnd type="none" w="sm" len="sm"/>
              <a:tailEnd type="none" w="sm" len="sm"/>
            </a:ln>
          </p:spPr>
          <p:txBody>
            <a:bodyPr lIns="90488" tIns="44450" rIns="90488" bIns="44450" anchor="ctr">
              <a:spAutoFit/>
            </a:bodyPr>
            <a:lstStyle/>
            <a:p>
              <a:endParaRPr lang="en-US"/>
            </a:p>
          </p:txBody>
        </p:sp>
        <p:sp>
          <p:nvSpPr>
            <p:cNvPr id="5146" name="Line 25"/>
            <p:cNvSpPr>
              <a:spLocks noChangeShapeType="1"/>
            </p:cNvSpPr>
            <p:nvPr/>
          </p:nvSpPr>
          <p:spPr bwMode="auto">
            <a:xfrm flipH="1">
              <a:off x="3957" y="3738"/>
              <a:ext cx="895" cy="0"/>
            </a:xfrm>
            <a:prstGeom prst="line">
              <a:avLst/>
            </a:prstGeom>
            <a:noFill/>
            <a:ln w="76200">
              <a:solidFill>
                <a:schemeClr val="tx1"/>
              </a:solidFill>
              <a:round/>
              <a:headEnd type="none" w="sm" len="sm"/>
              <a:tailEnd type="triangle" w="sm" len="sm"/>
            </a:ln>
          </p:spPr>
          <p:txBody>
            <a:bodyPr lIns="90488" tIns="44450" rIns="90488" bIns="44450" anchor="ctr">
              <a:spAutoFit/>
            </a:bodyPr>
            <a:lstStyle/>
            <a:p>
              <a:endParaRPr lang="en-US"/>
            </a:p>
          </p:txBody>
        </p:sp>
      </p:grpSp>
      <p:pic>
        <p:nvPicPr>
          <p:cNvPr id="5124" name="Picture 26" descr="MCj04059720000[1]"/>
          <p:cNvPicPr>
            <a:picLocks noChangeAspect="1" noChangeArrowheads="1"/>
          </p:cNvPicPr>
          <p:nvPr/>
        </p:nvPicPr>
        <p:blipFill>
          <a:blip r:embed="rId1" cstate="print"/>
          <a:srcRect/>
          <a:stretch>
            <a:fillRect/>
          </a:stretch>
        </p:blipFill>
        <p:spPr bwMode="auto">
          <a:xfrm>
            <a:off x="4114800" y="4038600"/>
            <a:ext cx="863600" cy="889000"/>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solidFill>
                  <a:srgbClr val="C00000"/>
                </a:solidFill>
              </a:rPr>
              <a:t>Direct and Digital Marketing</a:t>
            </a:r>
            <a:endParaRPr lang="en-US" dirty="0">
              <a:solidFill>
                <a:srgbClr val="C00000"/>
              </a:solidFill>
            </a:endParaRPr>
          </a:p>
        </p:txBody>
      </p:sp>
      <p:sp>
        <p:nvSpPr>
          <p:cNvPr id="309251" name="Rectangle 3"/>
          <p:cNvSpPr>
            <a:spLocks noGrp="1" noChangeArrowheads="1"/>
          </p:cNvSpPr>
          <p:nvPr>
            <p:ph type="body" idx="1"/>
          </p:nvPr>
        </p:nvSpPr>
        <p:spPr/>
        <p:txBody>
          <a:bodyPr/>
          <a:lstStyle/>
          <a:p>
            <a:r>
              <a:rPr lang="en-US" altLang="en-US" sz="3600" dirty="0"/>
              <a:t>Engage directly with targeted individual consumers and customer communities to </a:t>
            </a:r>
            <a:endParaRPr lang="en-US" altLang="en-US" sz="3600" dirty="0"/>
          </a:p>
          <a:p>
            <a:pPr lvl="1"/>
            <a:r>
              <a:rPr lang="en-US" altLang="en-US" sz="3200" dirty="0"/>
              <a:t>obtain an immediate response</a:t>
            </a:r>
            <a:endParaRPr lang="en-US" altLang="en-US" sz="3200" dirty="0"/>
          </a:p>
          <a:p>
            <a:pPr lvl="1"/>
            <a:r>
              <a:rPr lang="en-US" altLang="en-US" sz="3200" dirty="0"/>
              <a:t>Build lasting customer relationships, engagement, brand community, and sales</a:t>
            </a:r>
            <a:endParaRPr lang="en-US" altLang="en-US" sz="3200" dirty="0"/>
          </a:p>
          <a:p>
            <a:pPr lvl="1"/>
            <a:r>
              <a:rPr lang="en-IN" sz="3200" dirty="0"/>
              <a:t>直接与目标个人消费者和客户社区互动，以</a:t>
            </a:r>
            <a:endParaRPr lang="en-IN" sz="3200" dirty="0"/>
          </a:p>
          <a:p>
            <a:pPr lvl="1"/>
            <a:r>
              <a:rPr lang="en-IN" sz="3200" dirty="0"/>
              <a:t>立即得到回应</a:t>
            </a:r>
            <a:endParaRPr lang="en-IN" sz="3200" dirty="0"/>
          </a:p>
          <a:p>
            <a:pPr lvl="1"/>
            <a:r>
              <a:rPr lang="en-IN" sz="3200" dirty="0"/>
              <a:t>建立持久的客户关系、参与度、品牌社区和销售</a:t>
            </a:r>
            <a:endParaRPr lang="en-I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309251">
                                            <p:txEl>
                                              <p:pRg st="0" end="0"/>
                                            </p:txEl>
                                          </p:spTgt>
                                        </p:tgtEl>
                                        <p:attrNameLst>
                                          <p:attrName>style.visibility</p:attrName>
                                        </p:attrNameLst>
                                      </p:cBhvr>
                                      <p:to>
                                        <p:strVal val="visible"/>
                                      </p:to>
                                    </p:set>
                                    <p:anim calcmode="lin" valueType="num">
                                      <p:cBhvr additive="base">
                                        <p:cTn id="7" dur="500" fill="hold"/>
                                        <p:tgtEl>
                                          <p:spTgt spid="3092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9251">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09251">
                                            <p:txEl>
                                              <p:pRg st="1" end="1"/>
                                            </p:txEl>
                                          </p:spTgt>
                                        </p:tgtEl>
                                        <p:attrNameLst>
                                          <p:attrName>style.visibility</p:attrName>
                                        </p:attrNameLst>
                                      </p:cBhvr>
                                      <p:to>
                                        <p:strVal val="visible"/>
                                      </p:to>
                                    </p:set>
                                    <p:anim calcmode="lin" valueType="num">
                                      <p:cBhvr additive="base">
                                        <p:cTn id="11" dur="500" fill="hold"/>
                                        <p:tgtEl>
                                          <p:spTgt spid="3092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09251">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309251">
                                            <p:txEl>
                                              <p:pRg st="2" end="2"/>
                                            </p:txEl>
                                          </p:spTgt>
                                        </p:tgtEl>
                                        <p:attrNameLst>
                                          <p:attrName>style.visibility</p:attrName>
                                        </p:attrNameLst>
                                      </p:cBhvr>
                                      <p:to>
                                        <p:strVal val="visible"/>
                                      </p:to>
                                    </p:set>
                                    <p:anim calcmode="lin" valueType="num">
                                      <p:cBhvr additive="base">
                                        <p:cTn id="15" dur="500" fill="hold"/>
                                        <p:tgtEl>
                                          <p:spTgt spid="30925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9251">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09251">
                                            <p:txEl>
                                              <p:pRg st="3" end="3"/>
                                            </p:txEl>
                                          </p:spTgt>
                                        </p:tgtEl>
                                        <p:attrNameLst>
                                          <p:attrName>style.visibility</p:attrName>
                                        </p:attrNameLst>
                                      </p:cBhvr>
                                      <p:to>
                                        <p:strVal val="visible"/>
                                      </p:to>
                                    </p:set>
                                    <p:anim calcmode="lin" valueType="num">
                                      <p:cBhvr additive="base">
                                        <p:cTn id="19" dur="500" fill="hold"/>
                                        <p:tgtEl>
                                          <p:spTgt spid="30925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09251">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309251">
                                            <p:txEl>
                                              <p:pRg st="4" end="4"/>
                                            </p:txEl>
                                          </p:spTgt>
                                        </p:tgtEl>
                                        <p:attrNameLst>
                                          <p:attrName>style.visibility</p:attrName>
                                        </p:attrNameLst>
                                      </p:cBhvr>
                                      <p:to>
                                        <p:strVal val="visible"/>
                                      </p:to>
                                    </p:set>
                                    <p:anim calcmode="lin" valueType="num">
                                      <p:cBhvr additive="base">
                                        <p:cTn id="23" dur="500" fill="hold"/>
                                        <p:tgtEl>
                                          <p:spTgt spid="30925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09251">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3" fill="hold" grpId="0" nodeType="withEffect">
                                  <p:stCondLst>
                                    <p:cond delay="0"/>
                                  </p:stCondLst>
                                  <p:childTnLst>
                                    <p:set>
                                      <p:cBhvr>
                                        <p:cTn id="26" dur="1" fill="hold">
                                          <p:stCondLst>
                                            <p:cond delay="0"/>
                                          </p:stCondLst>
                                        </p:cTn>
                                        <p:tgtEl>
                                          <p:spTgt spid="309251">
                                            <p:txEl>
                                              <p:pRg st="5" end="5"/>
                                            </p:txEl>
                                          </p:spTgt>
                                        </p:tgtEl>
                                        <p:attrNameLst>
                                          <p:attrName>style.visibility</p:attrName>
                                        </p:attrNameLst>
                                      </p:cBhvr>
                                      <p:to>
                                        <p:strVal val="visible"/>
                                      </p:to>
                                    </p:set>
                                    <p:anim calcmode="lin" valueType="num">
                                      <p:cBhvr additive="base">
                                        <p:cTn id="27" dur="500" fill="hold"/>
                                        <p:tgtEl>
                                          <p:spTgt spid="309251">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09251">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solidFill>
                  <a:srgbClr val="C00000"/>
                </a:solidFill>
              </a:rPr>
              <a:t>Rapid Growth of Direct and Digital Marketing</a:t>
            </a:r>
            <a:endParaRPr lang="en-IN" sz="3200" dirty="0">
              <a:solidFill>
                <a:srgbClr val="C00000"/>
              </a:solidFill>
            </a:endParaRPr>
          </a:p>
        </p:txBody>
      </p:sp>
      <p:sp>
        <p:nvSpPr>
          <p:cNvPr id="3" name="Content Placeholder 2"/>
          <p:cNvSpPr>
            <a:spLocks noGrp="1"/>
          </p:cNvSpPr>
          <p:nvPr>
            <p:ph idx="1"/>
          </p:nvPr>
        </p:nvSpPr>
        <p:spPr/>
        <p:txBody>
          <a:bodyPr/>
          <a:lstStyle/>
          <a:p>
            <a:r>
              <a:rPr lang="en-US" altLang="en-US" dirty="0"/>
              <a:t>Fastest-growing form of marketing</a:t>
            </a:r>
            <a:endParaRPr lang="en-US" altLang="en-US" dirty="0"/>
          </a:p>
          <a:p>
            <a:r>
              <a:rPr lang="en-US" altLang="en-US" dirty="0"/>
              <a:t>Direct marketing becoming more Internet-based</a:t>
            </a:r>
            <a:endParaRPr lang="en-US" altLang="en-US" dirty="0"/>
          </a:p>
          <a:p>
            <a:r>
              <a:rPr lang="en-US" altLang="en-US" dirty="0"/>
              <a:t>Direct marketing claims a surging share of marketing spending and sales</a:t>
            </a:r>
            <a:endParaRPr lang="en-US" altLang="en-US" dirty="0"/>
          </a:p>
          <a:p>
            <a:pPr lvl="1"/>
            <a:r>
              <a:rPr lang="en-US" altLang="en-US" dirty="0"/>
              <a:t>Includes online display and search advertising, video, social media, mobile, email</a:t>
            </a:r>
            <a:endParaRPr lang="en-US" altLang="en-US" dirty="0"/>
          </a:p>
          <a:p>
            <a:pPr lvl="1"/>
            <a:r>
              <a:rPr lang="en-IN" dirty="0"/>
              <a:t>增长最快的营销形式</a:t>
            </a:r>
            <a:endParaRPr lang="en-IN" dirty="0"/>
          </a:p>
          <a:p>
            <a:pPr lvl="1"/>
            <a:r>
              <a:rPr lang="en-IN" dirty="0"/>
              <a:t>直销越来越基于互联网</a:t>
            </a:r>
            <a:endParaRPr lang="en-IN" dirty="0"/>
          </a:p>
          <a:p>
            <a:pPr lvl="1"/>
            <a:r>
              <a:rPr lang="en-IN" dirty="0"/>
              <a:t>直销在营销支出和销售中所占份额飙升</a:t>
            </a:r>
            <a:endParaRPr lang="en-IN" dirty="0"/>
          </a:p>
          <a:p>
            <a:pPr lvl="1"/>
            <a:r>
              <a:rPr lang="en-IN" dirty="0"/>
              <a:t>包括在线展示和搜索广告、视频、社交媒体、移动设备、电子邮件</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solidFill>
                  <a:srgbClr val="C00000"/>
                </a:solidFill>
                <a:latin typeface="+mj-lt"/>
              </a:rPr>
              <a:t>Benefits of Direct and Digital Marketing to Buyers</a:t>
            </a:r>
            <a:endParaRPr lang="en-IN" sz="2800" dirty="0">
              <a:solidFill>
                <a:srgbClr val="C00000"/>
              </a:solidFill>
              <a:latin typeface="+mj-lt"/>
            </a:endParaRPr>
          </a:p>
        </p:txBody>
      </p:sp>
      <p:sp>
        <p:nvSpPr>
          <p:cNvPr id="3" name="Content Placeholder 2"/>
          <p:cNvSpPr>
            <a:spLocks noGrp="1"/>
          </p:cNvSpPr>
          <p:nvPr>
            <p:ph idx="1"/>
          </p:nvPr>
        </p:nvSpPr>
        <p:spPr/>
        <p:txBody>
          <a:bodyPr/>
          <a:lstStyle/>
          <a:p>
            <a:r>
              <a:rPr lang="en-US" altLang="en-US" sz="2400" dirty="0"/>
              <a:t>Buyers</a:t>
            </a:r>
            <a:endParaRPr lang="en-US" altLang="en-US" sz="2400" dirty="0"/>
          </a:p>
          <a:p>
            <a:pPr lvl="1"/>
            <a:r>
              <a:rPr lang="en-US" altLang="en-US" sz="2400" dirty="0"/>
              <a:t>Convenient, easy, and private</a:t>
            </a:r>
            <a:endParaRPr lang="en-US" altLang="en-US" sz="2400" dirty="0"/>
          </a:p>
          <a:p>
            <a:pPr lvl="1"/>
            <a:r>
              <a:rPr lang="en-US" altLang="en-US" sz="2400" dirty="0"/>
              <a:t>Easy buyer-seller interaction</a:t>
            </a:r>
            <a:endParaRPr lang="en-US" altLang="en-US" sz="2400" dirty="0"/>
          </a:p>
          <a:p>
            <a:pPr lvl="1"/>
            <a:r>
              <a:rPr lang="en-US" altLang="en-US" sz="2400" dirty="0"/>
              <a:t>Quick access to products and relevant information</a:t>
            </a:r>
            <a:endParaRPr lang="en-US" altLang="en-US" sz="2400" dirty="0"/>
          </a:p>
          <a:p>
            <a:pPr lvl="1"/>
            <a:r>
              <a:rPr lang="en-US" altLang="en-US" sz="2400" dirty="0"/>
              <a:t>Brand engagement and community</a:t>
            </a:r>
            <a:endParaRPr lang="en-US" altLang="en-US" sz="2400" dirty="0"/>
          </a:p>
          <a:p>
            <a:r>
              <a:rPr lang="en-US" altLang="en-US" sz="2400" dirty="0"/>
              <a:t>Sellers</a:t>
            </a:r>
            <a:endParaRPr lang="en-US" altLang="en-US" sz="2400" dirty="0"/>
          </a:p>
          <a:p>
            <a:pPr lvl="1"/>
            <a:r>
              <a:rPr lang="en-US" altLang="en-US" sz="2400" dirty="0"/>
              <a:t>Low-cost, efficient, and speedy</a:t>
            </a:r>
            <a:endParaRPr lang="en-US" altLang="en-US" sz="2400" dirty="0"/>
          </a:p>
          <a:p>
            <a:pPr lvl="1"/>
            <a:r>
              <a:rPr lang="en-US" altLang="en-US" sz="2400" dirty="0"/>
              <a:t>Build close, personalized, interactive, one-to-one customer relationships</a:t>
            </a:r>
            <a:endParaRPr lang="en-US" altLang="en-US" sz="2400" dirty="0"/>
          </a:p>
          <a:p>
            <a:pPr lvl="1"/>
            <a:r>
              <a:rPr lang="en-US" altLang="en-US" sz="2400" dirty="0"/>
              <a:t>Greater flexibility</a:t>
            </a:r>
            <a:endParaRPr lang="en-US" altLang="en-US" sz="2400" dirty="0"/>
          </a:p>
          <a:p>
            <a:pPr lvl="1"/>
            <a:r>
              <a:rPr lang="en-US" altLang="en-US" sz="2400" dirty="0"/>
              <a:t>买家</a:t>
            </a:r>
            <a:endParaRPr lang="en-US" altLang="en-US" sz="2400" dirty="0"/>
          </a:p>
          <a:p>
            <a:pPr lvl="1"/>
            <a:r>
              <a:rPr lang="en-US" altLang="en-US" sz="2400" dirty="0"/>
              <a:t>方便、轻松、私密</a:t>
            </a:r>
            <a:endParaRPr lang="en-US" altLang="en-US" sz="2400" dirty="0"/>
          </a:p>
          <a:p>
            <a:pPr lvl="1"/>
            <a:r>
              <a:rPr lang="en-US" altLang="en-US" sz="2400" dirty="0"/>
              <a:t>轻松的买卖双方互动</a:t>
            </a:r>
            <a:endParaRPr lang="en-US" altLang="en-US" sz="2400" dirty="0"/>
          </a:p>
          <a:p>
            <a:pPr lvl="1"/>
            <a:r>
              <a:rPr lang="en-US" altLang="en-US" sz="2400" dirty="0"/>
              <a:t>快速访问产品和相关信息</a:t>
            </a:r>
            <a:endParaRPr lang="en-US" altLang="en-US" sz="2400" dirty="0"/>
          </a:p>
          <a:p>
            <a:pPr lvl="1"/>
            <a:r>
              <a:rPr lang="en-US" altLang="en-US" sz="2400" dirty="0"/>
              <a:t>品牌参与和社区</a:t>
            </a:r>
            <a:endParaRPr lang="en-US" altLang="en-US" sz="2400" dirty="0"/>
          </a:p>
          <a:p>
            <a:pPr lvl="1"/>
            <a:r>
              <a:rPr lang="en-US" altLang="en-US" sz="2400" dirty="0"/>
              <a:t>卖家</a:t>
            </a:r>
            <a:endParaRPr lang="en-US" altLang="en-US" sz="2400" dirty="0"/>
          </a:p>
          <a:p>
            <a:pPr lvl="1"/>
            <a:r>
              <a:rPr lang="en-US" altLang="en-US" sz="2400" dirty="0"/>
              <a:t>低成本、高效、快速</a:t>
            </a:r>
            <a:endParaRPr lang="en-US" altLang="en-US" sz="2400" dirty="0"/>
          </a:p>
          <a:p>
            <a:pPr lvl="1"/>
            <a:r>
              <a:rPr lang="en-US" altLang="en-US" sz="2400" dirty="0"/>
              <a:t>建立密切、个性化、互动、一对一的客户关系</a:t>
            </a:r>
            <a:endParaRPr lang="en-US" altLang="en-US" sz="2400" dirty="0"/>
          </a:p>
          <a:p>
            <a:pPr lvl="1"/>
            <a:r>
              <a:rPr lang="en-US" altLang="en-US" sz="2400" dirty="0"/>
              <a:t>更大的灵活性</a:t>
            </a:r>
            <a:endParaRPr lang="en-US"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US" altLang="en-US" sz="3600" dirty="0">
                <a:solidFill>
                  <a:srgbClr val="C00000"/>
                </a:solidFill>
              </a:rPr>
              <a:t>Forms of Direct and Digital Marketing</a:t>
            </a:r>
            <a:endParaRPr lang="en-IN" sz="3600" dirty="0">
              <a:solidFill>
                <a:srgbClr val="C00000"/>
              </a:solidFill>
            </a:endParaRPr>
          </a:p>
        </p:txBody>
      </p:sp>
      <p:pic>
        <p:nvPicPr>
          <p:cNvPr id="4" name="Picture 1" descr="The figure shows the following information:&#10;A circle in the center has the text: Build direct customer engagement and community. &#10;Two boxes on either side point to the center circle and have the text: &#10;Digital and social media marketing: Online marketing (websites, online advertising, email, online videos, blogs); Social media marketing; and Mobile marketing.&#10;Traditional direct marketing: Face-to-face selling; Direct-mail marketing; Catalog marketing; Telemarketing; Direct-response TV marketing; and Kiosk marketing. &#10;Note: We’ll begin with the exciting new digital forms of direct marketing. But remember that the traditional forms are still heavily used and that the new and old must be integrated for maximum impact."/>
          <p:cNvPicPr>
            <a:picLocks noGrp="1"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704776" y="3112958"/>
            <a:ext cx="7734447" cy="1500447"/>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solidFill>
                  <a:srgbClr val="C00000"/>
                </a:solidFill>
              </a:rPr>
              <a:t>Marketing, the Internet, and the Digital Age</a:t>
            </a:r>
            <a:endParaRPr lang="en-IN" sz="3200" dirty="0">
              <a:solidFill>
                <a:srgbClr val="C00000"/>
              </a:solidFill>
            </a:endParaRPr>
          </a:p>
        </p:txBody>
      </p:sp>
      <p:sp>
        <p:nvSpPr>
          <p:cNvPr id="3" name="Content Placeholder 2"/>
          <p:cNvSpPr>
            <a:spLocks noGrp="1"/>
          </p:cNvSpPr>
          <p:nvPr>
            <p:ph idx="1"/>
          </p:nvPr>
        </p:nvSpPr>
        <p:spPr/>
        <p:txBody>
          <a:bodyPr/>
          <a:lstStyle/>
          <a:p>
            <a:r>
              <a:rPr lang="en-US" altLang="en-US" sz="2800" b="1" dirty="0"/>
              <a:t>Digital and social media marketing:</a:t>
            </a:r>
            <a:r>
              <a:rPr lang="en-US" altLang="en-US" sz="2800" dirty="0"/>
              <a:t> Using digital marketing tools to engage consumers anywhere, anytime via their digital devices</a:t>
            </a:r>
            <a:endParaRPr lang="en-US" altLang="en-US" sz="2800" dirty="0"/>
          </a:p>
          <a:p>
            <a:r>
              <a:rPr lang="en-US" altLang="en-US" sz="2800" b="1" dirty="0"/>
              <a:t>Digital age:</a:t>
            </a:r>
            <a:r>
              <a:rPr lang="en-US" altLang="en-US" sz="2800" dirty="0"/>
              <a:t> Changing customers’ notions of convenience, speed, price, product information, service, and brand interactions</a:t>
            </a:r>
            <a:endParaRPr lang="en-US" altLang="en-US" sz="2800" dirty="0"/>
          </a:p>
          <a:p>
            <a:r>
              <a:rPr lang="en-US" sz="2800" b="1" dirty="0"/>
              <a:t>Omni-channel retailing:</a:t>
            </a:r>
            <a:r>
              <a:rPr lang="en-US" sz="2800" dirty="0"/>
              <a:t> Creating a seamless cross-channel buying experience that integrates in-store, online, and mobile shopping</a:t>
            </a:r>
            <a:endParaRPr lang="en-US" sz="2800" dirty="0"/>
          </a:p>
          <a:p>
            <a:r>
              <a:rPr lang="en-IN" sz="2800" dirty="0"/>
              <a:t>数字和社交媒体营销：使用数字营销工具随时随地通过数字设备吸引消费者</a:t>
            </a:r>
            <a:endParaRPr lang="en-IN" sz="2800" dirty="0"/>
          </a:p>
          <a:p>
            <a:r>
              <a:rPr lang="en-IN" sz="2800" dirty="0"/>
              <a:t>数字时代：改变客户对便利、速度、价格、产品信息、服务和品牌互动的观念</a:t>
            </a:r>
            <a:endParaRPr lang="en-IN" sz="2800" dirty="0"/>
          </a:p>
          <a:p>
            <a:r>
              <a:rPr lang="en-IN" sz="2800" dirty="0"/>
              <a:t>全渠道零售：打造无缝的跨渠道购买体验，整合店内、在线和移动购物</a:t>
            </a:r>
            <a:endParaRPr lang="en-I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Online Marketing</a:t>
            </a:r>
            <a:endParaRPr lang="en-IN" dirty="0">
              <a:solidFill>
                <a:srgbClr val="C00000"/>
              </a:solidFill>
            </a:endParaRPr>
          </a:p>
        </p:txBody>
      </p:sp>
      <p:sp>
        <p:nvSpPr>
          <p:cNvPr id="3" name="Content Placeholder 2"/>
          <p:cNvSpPr>
            <a:spLocks noGrp="1"/>
          </p:cNvSpPr>
          <p:nvPr>
            <p:ph idx="1"/>
          </p:nvPr>
        </p:nvSpPr>
        <p:spPr/>
        <p:txBody>
          <a:bodyPr/>
          <a:lstStyle/>
          <a:p>
            <a:r>
              <a:rPr lang="en-US" altLang="en-US" dirty="0"/>
              <a:t>Marketing via the Internet using company Web sites, online ads and promotions, email, online video, and blogs</a:t>
            </a:r>
            <a:endParaRPr lang="en-US" altLang="en-US" dirty="0"/>
          </a:p>
          <a:p>
            <a:r>
              <a:rPr lang="en-US" altLang="en-US" b="1" dirty="0"/>
              <a:t>Marketing Web sites:</a:t>
            </a:r>
            <a:r>
              <a:rPr lang="en-US" altLang="en-US" dirty="0"/>
              <a:t> Engage consumers to move them closer to a direct purchase or other marketing outcome</a:t>
            </a:r>
            <a:endParaRPr lang="en-US" altLang="en-US" dirty="0"/>
          </a:p>
          <a:p>
            <a:r>
              <a:rPr lang="en-US" altLang="en-US" b="1" dirty="0"/>
              <a:t>Branded community Web sites:</a:t>
            </a:r>
            <a:r>
              <a:rPr lang="en-US" altLang="en-US" dirty="0"/>
              <a:t> Present brand content that engages consumers and creates customer-brand community</a:t>
            </a:r>
            <a:endParaRPr lang="en-US" altLang="en-US" dirty="0"/>
          </a:p>
          <a:p>
            <a:endParaRPr lang="en-IN" dirty="0"/>
          </a:p>
          <a:p>
            <a:r>
              <a:rPr lang="en-IN" dirty="0"/>
              <a:t>使用公司网站、在线广告和促销、电子邮件、在线视频和博客通过 Internet 进行营销</a:t>
            </a:r>
            <a:endParaRPr lang="en-IN" dirty="0"/>
          </a:p>
          <a:p>
            <a:r>
              <a:rPr lang="en-IN" dirty="0"/>
              <a:t>营销网站：吸引消费者，使他们更接近直接购买或其他营销结果</a:t>
            </a:r>
            <a:endParaRPr lang="en-IN" dirty="0"/>
          </a:p>
          <a:p>
            <a:r>
              <a:rPr lang="en-IN" dirty="0"/>
              <a:t>品牌社区网站：展示吸引消费者并创建客户品牌社区的品牌内容</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rgbClr val="C00000"/>
                </a:solidFill>
              </a:rPr>
              <a:t>Online Advertising and Email Marketing</a:t>
            </a:r>
            <a:endParaRPr lang="en-IN" sz="3600" dirty="0">
              <a:solidFill>
                <a:srgbClr val="C00000"/>
              </a:solidFill>
            </a:endParaRPr>
          </a:p>
        </p:txBody>
      </p:sp>
      <p:sp>
        <p:nvSpPr>
          <p:cNvPr id="3" name="Content Placeholder 2"/>
          <p:cNvSpPr>
            <a:spLocks noGrp="1"/>
          </p:cNvSpPr>
          <p:nvPr>
            <p:ph idx="1"/>
          </p:nvPr>
        </p:nvSpPr>
        <p:spPr/>
        <p:txBody>
          <a:bodyPr/>
          <a:lstStyle/>
          <a:p>
            <a:r>
              <a:rPr lang="en-US" altLang="en-US" b="1" dirty="0"/>
              <a:t>Online advertising:</a:t>
            </a:r>
            <a:r>
              <a:rPr lang="en-US" altLang="en-US" dirty="0"/>
              <a:t> Appears while consumers are browsing online</a:t>
            </a:r>
            <a:endParaRPr lang="en-US" altLang="en-US" dirty="0"/>
          </a:p>
          <a:p>
            <a:r>
              <a:rPr lang="en-US" altLang="en-US" b="1" dirty="0"/>
              <a:t>Email marketing:</a:t>
            </a:r>
            <a:r>
              <a:rPr lang="en-US" altLang="en-US" dirty="0"/>
              <a:t> Sending highly targeted, highly personalized, relationship-building marketing messages via email</a:t>
            </a:r>
            <a:endParaRPr lang="en-US" altLang="en-US" dirty="0"/>
          </a:p>
          <a:p>
            <a:pPr lvl="1"/>
            <a:r>
              <a:rPr lang="en-US" altLang="en-US" b="1" dirty="0"/>
              <a:t>Spam:</a:t>
            </a:r>
            <a:r>
              <a:rPr lang="en-US" altLang="en-US" dirty="0"/>
              <a:t> Unsolicited, unwanted commercial email messages</a:t>
            </a:r>
            <a:endParaRPr lang="en-US" altLang="en-US" dirty="0"/>
          </a:p>
          <a:p>
            <a:pPr lvl="1"/>
            <a:r>
              <a:rPr lang="en-IN" dirty="0"/>
              <a:t>在线广告：在消费者在线浏览时出现</a:t>
            </a:r>
            <a:endParaRPr lang="en-IN" dirty="0"/>
          </a:p>
          <a:p>
            <a:pPr lvl="1"/>
            <a:r>
              <a:rPr lang="en-IN" dirty="0"/>
              <a:t>电子邮件营销：通过电子邮件发送高度针对性、高度个性化、建立关系的营销信息</a:t>
            </a:r>
            <a:endParaRPr lang="en-IN" dirty="0"/>
          </a:p>
          <a:p>
            <a:pPr lvl="1"/>
            <a:r>
              <a:rPr lang="en-IN" dirty="0"/>
              <a:t>垃圾邮件：未经请求的、不需要的商业电子邮件</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Online Videos</a:t>
            </a:r>
            <a:endParaRPr lang="en-IN" dirty="0">
              <a:solidFill>
                <a:srgbClr val="C00000"/>
              </a:solidFill>
            </a:endParaRPr>
          </a:p>
        </p:txBody>
      </p:sp>
      <p:sp>
        <p:nvSpPr>
          <p:cNvPr id="3" name="Content Placeholder 2"/>
          <p:cNvSpPr>
            <a:spLocks noGrp="1"/>
          </p:cNvSpPr>
          <p:nvPr>
            <p:ph idx="1"/>
          </p:nvPr>
        </p:nvSpPr>
        <p:spPr/>
        <p:txBody>
          <a:bodyPr/>
          <a:lstStyle/>
          <a:p>
            <a:r>
              <a:rPr lang="en-US" altLang="en-US" dirty="0"/>
              <a:t>Posting digital video content on brand Web sites or social media</a:t>
            </a:r>
            <a:endParaRPr lang="en-US" altLang="en-US" dirty="0"/>
          </a:p>
          <a:p>
            <a:r>
              <a:rPr lang="en-US" altLang="en-US" b="1" dirty="0"/>
              <a:t>Viral marketing:</a:t>
            </a:r>
            <a:r>
              <a:rPr lang="en-US" altLang="en-US" dirty="0"/>
              <a:t> Videos, ads, and other marketing content that customers seek out or pass along to friends</a:t>
            </a:r>
            <a:endParaRPr lang="en-US" altLang="en-US" dirty="0"/>
          </a:p>
          <a:p>
            <a:r>
              <a:rPr lang="en-IN" dirty="0"/>
              <a:t>在品牌网站或社交媒体上发布数字视频内容</a:t>
            </a:r>
            <a:endParaRPr lang="en-IN" dirty="0"/>
          </a:p>
          <a:p>
            <a:r>
              <a:rPr lang="en-IN" dirty="0"/>
              <a:t>病毒式营销：客户寻找或传递给朋友的视频、广告和其他营销内容</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Blogs and Other Online Forums</a:t>
            </a:r>
            <a:endParaRPr lang="en-IN" sz="2000" b="0" dirty="0"/>
          </a:p>
        </p:txBody>
      </p:sp>
      <p:sp>
        <p:nvSpPr>
          <p:cNvPr id="3" name="Content Placeholder 2"/>
          <p:cNvSpPr>
            <a:spLocks noGrp="1"/>
          </p:cNvSpPr>
          <p:nvPr>
            <p:ph idx="1"/>
          </p:nvPr>
        </p:nvSpPr>
        <p:spPr/>
        <p:txBody>
          <a:bodyPr/>
          <a:lstStyle/>
          <a:p>
            <a:r>
              <a:rPr lang="en-US" dirty="0"/>
              <a:t>Online journals of narrowly defined topics where people and companies post their thoughts and other content</a:t>
            </a:r>
            <a:endParaRPr lang="en-US" dirty="0"/>
          </a:p>
          <a:p>
            <a:pPr lvl="1"/>
            <a:r>
              <a:rPr lang="en-US" dirty="0"/>
              <a:t>Benefits: A fresh, original, personal, and inexpensive way to enter into consumer online conversations</a:t>
            </a:r>
            <a:endParaRPr lang="en-US" dirty="0"/>
          </a:p>
          <a:p>
            <a:pPr lvl="1"/>
            <a:r>
              <a:rPr lang="en-US" dirty="0"/>
              <a:t>Limitations: C</a:t>
            </a:r>
            <a:r>
              <a:rPr lang="en-US" altLang="en-US" dirty="0"/>
              <a:t>luttered, difficult to control and largely a c</a:t>
            </a:r>
            <a:r>
              <a:rPr lang="en-US" dirty="0"/>
              <a:t>onsumer-controlled medium</a:t>
            </a:r>
            <a:endParaRPr lang="en-US" dirty="0"/>
          </a:p>
          <a:p>
            <a:pPr lvl="1"/>
            <a:r>
              <a:rPr lang="en-IN" dirty="0"/>
              <a:t>狭义主题的在线期刊，人们和公司在其中发表他们的想法和其他内容</a:t>
            </a:r>
            <a:endParaRPr lang="en-IN" dirty="0"/>
          </a:p>
          <a:p>
            <a:pPr lvl="1"/>
            <a:r>
              <a:rPr lang="en-IN" dirty="0"/>
              <a:t>好处：一种新颖、新颖、个性化且廉价的方式进入消费者在线对话</a:t>
            </a:r>
            <a:endParaRPr lang="en-IN" dirty="0"/>
          </a:p>
          <a:p>
            <a:pPr lvl="1"/>
            <a:r>
              <a:rPr lang="en-IN" dirty="0"/>
              <a:t>局限性：杂乱无章，难以控制，主要是消费者控制的媒体</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Social Media Marketing</a:t>
            </a:r>
            <a:endParaRPr lang="en-IN" sz="2000" b="0" dirty="0"/>
          </a:p>
        </p:txBody>
      </p:sp>
      <p:sp>
        <p:nvSpPr>
          <p:cNvPr id="3" name="Content Placeholder 2"/>
          <p:cNvSpPr>
            <a:spLocks noGrp="1"/>
          </p:cNvSpPr>
          <p:nvPr>
            <p:ph idx="1"/>
          </p:nvPr>
        </p:nvSpPr>
        <p:spPr/>
        <p:txBody>
          <a:bodyPr/>
          <a:lstStyle/>
          <a:p>
            <a:r>
              <a:rPr lang="en-US" altLang="en-US" b="1" dirty="0"/>
              <a:t>Social media:</a:t>
            </a:r>
            <a:r>
              <a:rPr lang="en-US" altLang="en-US" dirty="0"/>
              <a:t> Independent and commercial online communities where people congregate, </a:t>
            </a:r>
            <a:r>
              <a:rPr lang="en-US" dirty="0"/>
              <a:t>to socialize and share messages, opinions, pictures, videos, and other content</a:t>
            </a:r>
            <a:endParaRPr lang="en-US" dirty="0"/>
          </a:p>
          <a:p>
            <a:r>
              <a:rPr lang="en-US" altLang="en-US" dirty="0"/>
              <a:t>Marketers engage social media in two ways:</a:t>
            </a:r>
            <a:endParaRPr lang="en-US" altLang="en-US" dirty="0"/>
          </a:p>
          <a:p>
            <a:pPr lvl="1"/>
            <a:r>
              <a:rPr lang="en-US" altLang="en-US" dirty="0"/>
              <a:t>Using the existing ones</a:t>
            </a:r>
            <a:endParaRPr lang="en-US" altLang="en-US" dirty="0"/>
          </a:p>
          <a:p>
            <a:pPr lvl="1"/>
            <a:r>
              <a:rPr lang="en-US" altLang="en-US" dirty="0"/>
              <a:t>Setting up their own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solidFill>
                  <a:srgbClr val="C00000"/>
                </a:solidFill>
              </a:rPr>
              <a:t>Public Relations</a:t>
            </a:r>
            <a:endParaRPr lang="en-US">
              <a:solidFill>
                <a:srgbClr val="C00000"/>
              </a:solidFill>
            </a:endParaRPr>
          </a:p>
        </p:txBody>
      </p:sp>
      <p:sp>
        <p:nvSpPr>
          <p:cNvPr id="311299" name="Rectangle 3"/>
          <p:cNvSpPr>
            <a:spLocks noGrp="1" noChangeArrowheads="1"/>
          </p:cNvSpPr>
          <p:nvPr>
            <p:ph type="body" idx="1"/>
          </p:nvPr>
        </p:nvSpPr>
        <p:spPr>
          <a:xfrm>
            <a:off x="457200" y="1600200"/>
            <a:ext cx="4343400" cy="4525963"/>
          </a:xfrm>
        </p:spPr>
        <p:txBody>
          <a:bodyPr/>
          <a:lstStyle/>
          <a:p>
            <a:r>
              <a:rPr lang="en-US" sz="2800"/>
              <a:t>Public Relations:</a:t>
            </a:r>
            <a:endParaRPr lang="en-US" sz="2800"/>
          </a:p>
          <a:p>
            <a:pPr lvl="1"/>
            <a:r>
              <a:rPr lang="en-US" sz="2600"/>
              <a:t>Building good relations with the company’s various publics by obtaining favorable publicity, building up a good corporate image, and handling or heading off unfavorable rumors, stories, and events.</a:t>
            </a:r>
            <a:endParaRPr lang="en-US" sz="2600"/>
          </a:p>
        </p:txBody>
      </p:sp>
      <p:pic>
        <p:nvPicPr>
          <p:cNvPr id="47108" name="Picture 4" descr="D:\data\imagelib\ch15\pho15_p506.jpg"/>
          <p:cNvPicPr>
            <a:picLocks noChangeAspect="1" noChangeArrowheads="1"/>
          </p:cNvPicPr>
          <p:nvPr/>
        </p:nvPicPr>
        <p:blipFill>
          <a:blip r:embed="rId1" cstate="print"/>
          <a:srcRect/>
          <a:stretch>
            <a:fillRect/>
          </a:stretch>
        </p:blipFill>
        <p:spPr bwMode="auto">
          <a:xfrm>
            <a:off x="4953000" y="1905000"/>
            <a:ext cx="3871913" cy="3276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Effect transition="in" filter="barn(inHorizontal)">
                                      <p:cBhvr>
                                        <p:cTn id="7" dur="500"/>
                                        <p:tgtEl>
                                          <p:spTgt spid="311299">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311299">
                                            <p:txEl>
                                              <p:pRg st="1" end="1"/>
                                            </p:txEl>
                                          </p:spTgt>
                                        </p:tgtEl>
                                        <p:attrNameLst>
                                          <p:attrName>style.visibility</p:attrName>
                                        </p:attrNameLst>
                                      </p:cBhvr>
                                      <p:to>
                                        <p:strVal val="visible"/>
                                      </p:to>
                                    </p:set>
                                    <p:animEffect transition="in" filter="barn(inHorizontal)">
                                      <p:cBhvr>
                                        <p:cTn id="10" dur="500"/>
                                        <p:tgtEl>
                                          <p:spTgt spid="311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sz="3200" dirty="0">
                <a:solidFill>
                  <a:srgbClr val="C00000"/>
                </a:solidFill>
                <a:latin typeface="+mj-lt"/>
                <a:ea typeface="MS PGothic" panose="020B0600070205080204" pitchFamily="34" charset="-128"/>
              </a:rPr>
              <a:t>Social Media Marketing Advantages and Challenges</a:t>
            </a:r>
            <a:endParaRPr lang="en-AU" sz="3200" dirty="0">
              <a:solidFill>
                <a:srgbClr val="C00000"/>
              </a:solidFill>
              <a:latin typeface="+mj-lt"/>
            </a:endParaRPr>
          </a:p>
        </p:txBody>
      </p:sp>
      <p:sp>
        <p:nvSpPr>
          <p:cNvPr id="3" name="Content Placeholder 2"/>
          <p:cNvSpPr>
            <a:spLocks noGrp="1"/>
          </p:cNvSpPr>
          <p:nvPr>
            <p:ph idx="1"/>
          </p:nvPr>
        </p:nvSpPr>
        <p:spPr>
          <a:xfrm>
            <a:off x="381000" y="1905000"/>
            <a:ext cx="3657600" cy="6073140"/>
          </a:xfrm>
        </p:spPr>
        <p:txBody>
          <a:bodyPr>
            <a:spAutoFit/>
          </a:bodyPr>
          <a:lstStyle/>
          <a:p>
            <a:pPr marL="0" lvl="0" indent="0">
              <a:buNone/>
            </a:pPr>
            <a:r>
              <a:rPr lang="en-US" sz="2400" b="1" dirty="0">
                <a:solidFill>
                  <a:srgbClr val="000000"/>
                </a:solidFill>
              </a:rPr>
              <a:t>Advantages</a:t>
            </a:r>
            <a:endParaRPr lang="en-US" sz="2400" b="1" dirty="0">
              <a:solidFill>
                <a:srgbClr val="000000"/>
              </a:solidFill>
            </a:endParaRPr>
          </a:p>
          <a:p>
            <a:pPr lvl="0"/>
            <a:r>
              <a:rPr lang="en-US" sz="2400" dirty="0">
                <a:solidFill>
                  <a:srgbClr val="000000"/>
                </a:solidFill>
              </a:rPr>
              <a:t>Targeted and personal</a:t>
            </a:r>
            <a:endParaRPr lang="en-US" sz="2400" dirty="0">
              <a:solidFill>
                <a:srgbClr val="000000"/>
              </a:solidFill>
            </a:endParaRPr>
          </a:p>
          <a:p>
            <a:pPr lvl="0"/>
            <a:r>
              <a:rPr lang="en-US" sz="2400" dirty="0">
                <a:solidFill>
                  <a:srgbClr val="000000"/>
                </a:solidFill>
              </a:rPr>
              <a:t>Interactive</a:t>
            </a:r>
            <a:endParaRPr lang="en-US" sz="2400" dirty="0">
              <a:solidFill>
                <a:srgbClr val="000000"/>
              </a:solidFill>
            </a:endParaRPr>
          </a:p>
          <a:p>
            <a:pPr lvl="0"/>
            <a:r>
              <a:rPr lang="en-US" sz="2400" dirty="0">
                <a:solidFill>
                  <a:srgbClr val="000000"/>
                </a:solidFill>
              </a:rPr>
              <a:t>Immediate and timely</a:t>
            </a:r>
            <a:endParaRPr lang="en-US" sz="2400" dirty="0">
              <a:solidFill>
                <a:srgbClr val="000000"/>
              </a:solidFill>
            </a:endParaRPr>
          </a:p>
          <a:p>
            <a:pPr lvl="0"/>
            <a:r>
              <a:rPr lang="en-US" sz="2400" dirty="0">
                <a:solidFill>
                  <a:srgbClr val="000000"/>
                </a:solidFill>
              </a:rPr>
              <a:t>Cost effective</a:t>
            </a:r>
            <a:endParaRPr lang="en-US" sz="2400" dirty="0">
              <a:solidFill>
                <a:srgbClr val="000000"/>
              </a:solidFill>
            </a:endParaRPr>
          </a:p>
          <a:p>
            <a:pPr lvl="0"/>
            <a:r>
              <a:rPr lang="en-US" sz="2400" dirty="0">
                <a:solidFill>
                  <a:srgbClr val="000000"/>
                </a:solidFill>
              </a:rPr>
              <a:t>Engagement and social sharing capabilities</a:t>
            </a:r>
            <a:endParaRPr lang="en-US" sz="2400" dirty="0">
              <a:solidFill>
                <a:srgbClr val="000000"/>
              </a:solidFill>
            </a:endParaRPr>
          </a:p>
          <a:p>
            <a:pPr lvl="0"/>
            <a:r>
              <a:rPr lang="en-US" sz="2400" dirty="0">
                <a:solidFill>
                  <a:srgbClr val="000000"/>
                </a:solidFill>
              </a:rPr>
              <a:t>好处</a:t>
            </a:r>
            <a:endParaRPr lang="en-US" sz="2400" dirty="0">
              <a:solidFill>
                <a:srgbClr val="000000"/>
              </a:solidFill>
            </a:endParaRPr>
          </a:p>
          <a:p>
            <a:pPr lvl="0"/>
            <a:r>
              <a:rPr lang="en-US" sz="2400" dirty="0">
                <a:solidFill>
                  <a:srgbClr val="000000"/>
                </a:solidFill>
              </a:rPr>
              <a:t>有针对性和个性化</a:t>
            </a:r>
            <a:endParaRPr lang="en-US" sz="2400" dirty="0">
              <a:solidFill>
                <a:srgbClr val="000000"/>
              </a:solidFill>
            </a:endParaRPr>
          </a:p>
          <a:p>
            <a:pPr lvl="0"/>
            <a:r>
              <a:rPr lang="en-US" sz="2400" dirty="0">
                <a:solidFill>
                  <a:srgbClr val="000000"/>
                </a:solidFill>
              </a:rPr>
              <a:t>交互的</a:t>
            </a:r>
            <a:endParaRPr lang="en-US" sz="2400" dirty="0">
              <a:solidFill>
                <a:srgbClr val="000000"/>
              </a:solidFill>
            </a:endParaRPr>
          </a:p>
          <a:p>
            <a:pPr lvl="0"/>
            <a:r>
              <a:rPr lang="en-US" sz="2400" dirty="0">
                <a:solidFill>
                  <a:srgbClr val="000000"/>
                </a:solidFill>
              </a:rPr>
              <a:t>即时和及时</a:t>
            </a:r>
            <a:endParaRPr lang="en-US" sz="2400" dirty="0">
              <a:solidFill>
                <a:srgbClr val="000000"/>
              </a:solidFill>
            </a:endParaRPr>
          </a:p>
          <a:p>
            <a:pPr lvl="0"/>
            <a:r>
              <a:rPr lang="en-US" sz="2400" dirty="0">
                <a:solidFill>
                  <a:srgbClr val="000000"/>
                </a:solidFill>
              </a:rPr>
              <a:t>成本效益</a:t>
            </a:r>
            <a:endParaRPr lang="en-US" sz="2400" dirty="0">
              <a:solidFill>
                <a:srgbClr val="000000"/>
              </a:solidFill>
            </a:endParaRPr>
          </a:p>
          <a:p>
            <a:pPr lvl="0"/>
            <a:r>
              <a:rPr lang="en-US" sz="2400" dirty="0">
                <a:solidFill>
                  <a:srgbClr val="000000"/>
                </a:solidFill>
              </a:rPr>
              <a:t>参与和社交分享能力</a:t>
            </a:r>
            <a:endParaRPr lang="en-US" sz="2400" dirty="0">
              <a:solidFill>
                <a:srgbClr val="000000"/>
              </a:solidFill>
            </a:endParaRPr>
          </a:p>
        </p:txBody>
      </p:sp>
      <p:sp>
        <p:nvSpPr>
          <p:cNvPr id="4" name="Content Placeholder 3"/>
          <p:cNvSpPr>
            <a:spLocks noGrp="1"/>
          </p:cNvSpPr>
          <p:nvPr>
            <p:ph idx="13"/>
          </p:nvPr>
        </p:nvSpPr>
        <p:spPr>
          <a:xfrm>
            <a:off x="4570462" y="1599893"/>
            <a:ext cx="3657600" cy="4744085"/>
          </a:xfrm>
        </p:spPr>
        <p:txBody>
          <a:bodyPr>
            <a:spAutoFit/>
          </a:bodyPr>
          <a:lstStyle/>
          <a:p>
            <a:pPr marL="0" lvl="0" indent="0">
              <a:buNone/>
            </a:pPr>
            <a:r>
              <a:rPr lang="en-US" sz="2400" b="1" dirty="0">
                <a:solidFill>
                  <a:srgbClr val="000000"/>
                </a:solidFill>
              </a:rPr>
              <a:t>Challenges</a:t>
            </a:r>
            <a:endParaRPr lang="en-US" sz="2400" b="1" dirty="0">
              <a:solidFill>
                <a:srgbClr val="000000"/>
              </a:solidFill>
            </a:endParaRPr>
          </a:p>
          <a:p>
            <a:pPr lvl="0"/>
            <a:r>
              <a:rPr lang="en-US" sz="2400" dirty="0">
                <a:solidFill>
                  <a:srgbClr val="000000"/>
                </a:solidFill>
              </a:rPr>
              <a:t>Effective usage uncertain</a:t>
            </a:r>
            <a:endParaRPr lang="en-US" sz="2400" dirty="0">
              <a:solidFill>
                <a:srgbClr val="000000"/>
              </a:solidFill>
            </a:endParaRPr>
          </a:p>
          <a:p>
            <a:pPr lvl="0"/>
            <a:r>
              <a:rPr lang="en-US" sz="2400" dirty="0">
                <a:solidFill>
                  <a:srgbClr val="000000"/>
                </a:solidFill>
              </a:rPr>
              <a:t>Difficult to measure results</a:t>
            </a:r>
            <a:endParaRPr lang="en-US" sz="2400" dirty="0">
              <a:solidFill>
                <a:srgbClr val="000000"/>
              </a:solidFill>
            </a:endParaRPr>
          </a:p>
          <a:p>
            <a:pPr lvl="0"/>
            <a:r>
              <a:rPr lang="en-US" sz="2400" dirty="0">
                <a:solidFill>
                  <a:srgbClr val="000000"/>
                </a:solidFill>
              </a:rPr>
              <a:t>Largely user controlled</a:t>
            </a:r>
            <a:endParaRPr lang="en-US" sz="2400" dirty="0">
              <a:solidFill>
                <a:srgbClr val="000000"/>
              </a:solidFill>
            </a:endParaRPr>
          </a:p>
          <a:p>
            <a:pPr lvl="0"/>
            <a:r>
              <a:rPr lang="en-US" sz="2400" dirty="0">
                <a:solidFill>
                  <a:srgbClr val="000000"/>
                </a:solidFill>
              </a:rPr>
              <a:t>挑战</a:t>
            </a:r>
            <a:endParaRPr lang="en-US" sz="2400" dirty="0">
              <a:solidFill>
                <a:srgbClr val="000000"/>
              </a:solidFill>
            </a:endParaRPr>
          </a:p>
          <a:p>
            <a:pPr lvl="0"/>
            <a:r>
              <a:rPr lang="en-US" sz="2400" dirty="0">
                <a:solidFill>
                  <a:srgbClr val="000000"/>
                </a:solidFill>
              </a:rPr>
              <a:t>有效使用不确定</a:t>
            </a:r>
            <a:endParaRPr lang="en-US" sz="2400" dirty="0">
              <a:solidFill>
                <a:srgbClr val="000000"/>
              </a:solidFill>
            </a:endParaRPr>
          </a:p>
          <a:p>
            <a:pPr lvl="0"/>
            <a:r>
              <a:rPr lang="en-US" sz="2400" dirty="0">
                <a:solidFill>
                  <a:srgbClr val="000000"/>
                </a:solidFill>
              </a:rPr>
              <a:t>难以衡量结果</a:t>
            </a:r>
            <a:endParaRPr lang="en-US" sz="2400" dirty="0">
              <a:solidFill>
                <a:srgbClr val="000000"/>
              </a:solidFill>
            </a:endParaRPr>
          </a:p>
          <a:p>
            <a:pPr lvl="0"/>
            <a:r>
              <a:rPr lang="en-US" sz="2400" dirty="0">
                <a:solidFill>
                  <a:srgbClr val="000000"/>
                </a:solidFill>
              </a:rPr>
              <a:t>主要由用户控制</a:t>
            </a:r>
            <a:endParaRPr lang="en-US" sz="2400" dirty="0">
              <a:solidFill>
                <a:srgbClr val="000000"/>
              </a:solidFill>
            </a:endParaRPr>
          </a:p>
          <a:p>
            <a:pPr marL="0" lvl="0" indent="0">
              <a:buNone/>
            </a:pPr>
            <a:endParaRPr lang="en-US" sz="2400" dirty="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solidFill>
                  <a:srgbClr val="C00000"/>
                </a:solidFill>
              </a:rPr>
              <a:t>Integrated Social Media Marketing</a:t>
            </a:r>
            <a:endParaRPr lang="en-IN" sz="4000" dirty="0">
              <a:solidFill>
                <a:srgbClr val="C00000"/>
              </a:solidFill>
            </a:endParaRPr>
          </a:p>
        </p:txBody>
      </p:sp>
      <p:sp>
        <p:nvSpPr>
          <p:cNvPr id="3" name="Content Placeholder 2"/>
          <p:cNvSpPr>
            <a:spLocks noGrp="1"/>
          </p:cNvSpPr>
          <p:nvPr>
            <p:ph idx="1"/>
          </p:nvPr>
        </p:nvSpPr>
        <p:spPr/>
        <p:txBody>
          <a:bodyPr/>
          <a:lstStyle/>
          <a:p>
            <a:r>
              <a:rPr lang="en-US" altLang="en-US" dirty="0"/>
              <a:t>Large companies design social media efforts that blend with and support other elements of a brand’</a:t>
            </a:r>
            <a:r>
              <a:rPr lang="en-US" altLang="ja-JP" dirty="0"/>
              <a:t>s marketing strategy and tactics.</a:t>
            </a:r>
            <a:endParaRPr lang="en-US" altLang="ja-JP" dirty="0"/>
          </a:p>
          <a:p>
            <a:r>
              <a:rPr lang="en-US" altLang="en-US" dirty="0"/>
              <a:t>Firms that use social media effectively create brand-related social sharing, engagement, and customer community.</a:t>
            </a:r>
            <a:endParaRPr lang="en-US" altLang="en-US" dirty="0"/>
          </a:p>
          <a:p>
            <a:r>
              <a:rPr lang="en-IN" dirty="0"/>
              <a:t>大公司设计的社交媒体努力融合并支持品牌营销战略和策略的其他元素。</a:t>
            </a:r>
            <a:endParaRPr lang="en-IN" dirty="0"/>
          </a:p>
          <a:p>
            <a:r>
              <a:rPr lang="en-IN" dirty="0"/>
              <a:t>使用社交媒体的公司有效地创建了与品牌相关的社交分享、参与和客户社区。</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Mobile Marketing</a:t>
            </a:r>
            <a:endParaRPr lang="en-IN" dirty="0">
              <a:solidFill>
                <a:srgbClr val="C00000"/>
              </a:solidFill>
            </a:endParaRPr>
          </a:p>
        </p:txBody>
      </p:sp>
      <p:sp>
        <p:nvSpPr>
          <p:cNvPr id="3" name="Content Placeholder 2"/>
          <p:cNvSpPr>
            <a:spLocks noGrp="1"/>
          </p:cNvSpPr>
          <p:nvPr>
            <p:ph idx="1"/>
          </p:nvPr>
        </p:nvSpPr>
        <p:spPr/>
        <p:txBody>
          <a:bodyPr/>
          <a:lstStyle/>
          <a:p>
            <a:r>
              <a:rPr lang="en-US" altLang="en-US" dirty="0"/>
              <a:t>Promotional content delivered to consumers through their mobile devices</a:t>
            </a:r>
            <a:endParaRPr lang="en-US" altLang="en-US" dirty="0"/>
          </a:p>
          <a:p>
            <a:r>
              <a:rPr lang="en-US" altLang="en-US" dirty="0"/>
              <a:t>Engages customers anywhere, anytime during the buying and relationship-building processes</a:t>
            </a:r>
            <a:endParaRPr lang="en-US" altLang="en-US" dirty="0"/>
          </a:p>
          <a:p>
            <a:r>
              <a:rPr lang="en-IN" dirty="0"/>
              <a:t>通过移动设备向消费者发送的促销内容</a:t>
            </a:r>
            <a:endParaRPr lang="en-IN" dirty="0"/>
          </a:p>
          <a:p>
            <a:r>
              <a:rPr lang="en-IN" dirty="0"/>
              <a:t>在购买和建立关系的过程中随时随地与客户互动</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Direct-Mail Marketing</a:t>
            </a:r>
            <a:endParaRPr lang="en-IN" dirty="0">
              <a:solidFill>
                <a:srgbClr val="C00000"/>
              </a:solidFill>
            </a:endParaRPr>
          </a:p>
        </p:txBody>
      </p:sp>
      <p:sp>
        <p:nvSpPr>
          <p:cNvPr id="3" name="Content Placeholder 2"/>
          <p:cNvSpPr>
            <a:spLocks noGrp="1"/>
          </p:cNvSpPr>
          <p:nvPr>
            <p:ph idx="1"/>
          </p:nvPr>
        </p:nvSpPr>
        <p:spPr/>
        <p:txBody>
          <a:bodyPr/>
          <a:lstStyle/>
          <a:p>
            <a:r>
              <a:rPr lang="en-US" altLang="en-US" dirty="0"/>
              <a:t>Sending an offer, announcement, reminder, or other item directly to a person at a particular address</a:t>
            </a:r>
            <a:endParaRPr lang="en-US" altLang="en-US" dirty="0"/>
          </a:p>
          <a:p>
            <a:pPr lvl="1"/>
            <a:r>
              <a:rPr lang="en-US" altLang="en-US" dirty="0"/>
              <a:t>Tangible and creates emotional connection with customers</a:t>
            </a:r>
            <a:endParaRPr lang="en-US" altLang="en-US" dirty="0"/>
          </a:p>
          <a:p>
            <a:pPr lvl="1"/>
            <a:r>
              <a:rPr lang="en-US" altLang="en-US" dirty="0"/>
              <a:t>Effective component of a broader integrated marketing campaign</a:t>
            </a:r>
            <a:endParaRPr lang="en-US" altLang="en-US" dirty="0"/>
          </a:p>
          <a:p>
            <a:pPr lvl="1"/>
            <a:r>
              <a:rPr lang="en-US" altLang="en-US" dirty="0"/>
              <a:t>Direct and personalized</a:t>
            </a:r>
            <a:endParaRPr lang="en-US" altLang="en-US" dirty="0"/>
          </a:p>
          <a:p>
            <a:pPr lvl="1"/>
            <a:r>
              <a:rPr lang="en-US" altLang="en-US" dirty="0"/>
              <a:t>Sent to consumers who want to receive it</a:t>
            </a:r>
            <a:endParaRPr lang="en-US" altLang="en-US" dirty="0"/>
          </a:p>
          <a:p>
            <a:pPr lvl="1"/>
            <a:r>
              <a:rPr lang="en-IN" dirty="0"/>
              <a:t>直接向特定地址的人发送报价、公告、提醒或其他项目</a:t>
            </a:r>
            <a:endParaRPr lang="en-IN" dirty="0"/>
          </a:p>
          <a:p>
            <a:pPr lvl="1"/>
            <a:r>
              <a:rPr lang="en-IN" dirty="0"/>
              <a:t>有形并与客户建立情感联系</a:t>
            </a:r>
            <a:endParaRPr lang="en-IN" dirty="0"/>
          </a:p>
          <a:p>
            <a:pPr lvl="1"/>
            <a:r>
              <a:rPr lang="en-IN" dirty="0"/>
              <a:t>更广泛的整合营销活动的有效组成部分</a:t>
            </a:r>
            <a:endParaRPr lang="en-IN" dirty="0"/>
          </a:p>
          <a:p>
            <a:pPr lvl="1"/>
            <a:r>
              <a:rPr lang="en-IN" dirty="0"/>
              <a:t>直接和个性化</a:t>
            </a:r>
            <a:endParaRPr lang="en-IN" dirty="0"/>
          </a:p>
          <a:p>
            <a:pPr lvl="1"/>
            <a:r>
              <a:rPr lang="en-IN" dirty="0"/>
              <a:t>发送给想要接收的消费者</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Catalogue Marketing</a:t>
            </a:r>
            <a:endParaRPr lang="en-IN" sz="2000" b="0" dirty="0"/>
          </a:p>
        </p:txBody>
      </p:sp>
      <p:sp>
        <p:nvSpPr>
          <p:cNvPr id="3" name="Content Placeholder 2"/>
          <p:cNvSpPr>
            <a:spLocks noGrp="1"/>
          </p:cNvSpPr>
          <p:nvPr>
            <p:ph idx="1"/>
          </p:nvPr>
        </p:nvSpPr>
        <p:spPr/>
        <p:txBody>
          <a:bodyPr/>
          <a:lstStyle/>
          <a:p>
            <a:r>
              <a:rPr lang="en-US" altLang="en-US" dirty="0"/>
              <a:t>Print, video, or digital catalogues that are mailed to select customers, made available in stores, or presented online</a:t>
            </a:r>
            <a:endParaRPr lang="en-US" altLang="en-US" dirty="0"/>
          </a:p>
          <a:p>
            <a:pPr lvl="1"/>
            <a:r>
              <a:rPr lang="en-US" altLang="en-US" dirty="0"/>
              <a:t>Eliminates printing and mailing costs</a:t>
            </a:r>
            <a:endParaRPr lang="en-US" altLang="en-US" dirty="0"/>
          </a:p>
          <a:p>
            <a:pPr lvl="1"/>
            <a:r>
              <a:rPr lang="en-US" altLang="en-US" dirty="0"/>
              <a:t>No space constraints</a:t>
            </a:r>
            <a:endParaRPr lang="en-US" altLang="en-US" dirty="0"/>
          </a:p>
          <a:p>
            <a:pPr lvl="1"/>
            <a:r>
              <a:rPr lang="en-US" altLang="en-US" dirty="0"/>
              <a:t>Broader assortment of presentation formats</a:t>
            </a:r>
            <a:endParaRPr lang="en-US" altLang="en-US" dirty="0"/>
          </a:p>
          <a:p>
            <a:pPr lvl="1"/>
            <a:r>
              <a:rPr lang="en-US" altLang="en-US" dirty="0"/>
              <a:t>Real-time merchandising capabilities</a:t>
            </a:r>
            <a:endParaRPr lang="en-US" altLang="en-US" dirty="0"/>
          </a:p>
          <a:p>
            <a:pPr lvl="1"/>
            <a:r>
              <a:rPr lang="en-US" altLang="en-US" dirty="0"/>
              <a:t>Prices can be adjusted instantly</a:t>
            </a:r>
            <a:endParaRPr lang="en-US" altLang="en-US" dirty="0"/>
          </a:p>
          <a:p>
            <a:pPr lvl="1"/>
            <a:r>
              <a:rPr lang="en-IN" dirty="0"/>
              <a:t>邮寄给选定客户、在商店提供或在线展示的印刷、视频或数字目录</a:t>
            </a:r>
            <a:endParaRPr lang="en-IN" dirty="0"/>
          </a:p>
          <a:p>
            <a:pPr lvl="1"/>
            <a:r>
              <a:rPr lang="en-IN" dirty="0"/>
              <a:t>消除打印和邮寄成本</a:t>
            </a:r>
            <a:endParaRPr lang="en-IN" dirty="0"/>
          </a:p>
          <a:p>
            <a:pPr lvl="1"/>
            <a:r>
              <a:rPr lang="en-IN" dirty="0"/>
              <a:t>没有空间限制</a:t>
            </a:r>
            <a:endParaRPr lang="en-IN" dirty="0"/>
          </a:p>
          <a:p>
            <a:pPr lvl="1"/>
            <a:r>
              <a:rPr lang="en-IN" dirty="0"/>
              <a:t>更广泛的演示格式</a:t>
            </a:r>
            <a:endParaRPr lang="en-IN" dirty="0"/>
          </a:p>
          <a:p>
            <a:pPr lvl="1"/>
            <a:r>
              <a:rPr lang="en-IN" dirty="0"/>
              <a:t>实时销售能力</a:t>
            </a:r>
            <a:endParaRPr lang="en-IN" dirty="0"/>
          </a:p>
          <a:p>
            <a:pPr lvl="1"/>
            <a:r>
              <a:rPr lang="en-IN" dirty="0"/>
              <a:t>价格可以即时调整</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rgbClr val="C00000"/>
                </a:solidFill>
              </a:rPr>
              <a:t>Telemarketing and Direct-Response Television (DRTV) Marketing</a:t>
            </a:r>
            <a:endParaRPr lang="en-IN" sz="3600" dirty="0">
              <a:solidFill>
                <a:srgbClr val="C00000"/>
              </a:solidFill>
            </a:endParaRPr>
          </a:p>
        </p:txBody>
      </p:sp>
      <p:sp>
        <p:nvSpPr>
          <p:cNvPr id="3" name="Content Placeholder 2"/>
          <p:cNvSpPr>
            <a:spLocks noGrp="1"/>
          </p:cNvSpPr>
          <p:nvPr>
            <p:ph idx="1"/>
          </p:nvPr>
        </p:nvSpPr>
        <p:spPr/>
        <p:txBody>
          <a:bodyPr/>
          <a:lstStyle/>
          <a:p>
            <a:r>
              <a:rPr lang="en-US" altLang="en-US" b="1" dirty="0"/>
              <a:t>Telemarketing:</a:t>
            </a:r>
            <a:r>
              <a:rPr lang="en-US" altLang="en-US" dirty="0"/>
              <a:t> Selling directly to customers using the telephone</a:t>
            </a:r>
            <a:endParaRPr lang="en-US" altLang="en-US" dirty="0"/>
          </a:p>
          <a:p>
            <a:pPr lvl="1"/>
            <a:r>
              <a:rPr lang="en-US" altLang="en-US" dirty="0"/>
              <a:t>Outbound and inbound telephone marketing</a:t>
            </a:r>
            <a:endParaRPr lang="en-US" altLang="en-US" dirty="0"/>
          </a:p>
          <a:p>
            <a:pPr lvl="1"/>
            <a:r>
              <a:rPr lang="en-US" altLang="en-US" dirty="0"/>
              <a:t>Rise of do-not-call legislation resulted in opt-in calling systems</a:t>
            </a:r>
            <a:endParaRPr lang="en-US" altLang="en-US" dirty="0"/>
          </a:p>
          <a:p>
            <a:r>
              <a:rPr lang="en-US" altLang="en-US" b="1" dirty="0"/>
              <a:t>Direct-response television (DRTV) marketing</a:t>
            </a:r>
            <a:endParaRPr lang="en-US" altLang="en-US" b="1" dirty="0"/>
          </a:p>
          <a:p>
            <a:pPr lvl="1"/>
            <a:r>
              <a:rPr lang="en-US" altLang="en-US" dirty="0"/>
              <a:t>Direct-response television advertising</a:t>
            </a:r>
            <a:endParaRPr lang="en-US" altLang="en-US" dirty="0"/>
          </a:p>
          <a:p>
            <a:pPr lvl="1"/>
            <a:r>
              <a:rPr lang="en-US" altLang="en-US" dirty="0"/>
              <a:t>Interactive TV (iTV) advertising</a:t>
            </a:r>
            <a:endParaRPr lang="en-US" altLang="en-US" dirty="0"/>
          </a:p>
          <a:p>
            <a:pPr lvl="1"/>
            <a:r>
              <a:rPr lang="en-IN" dirty="0"/>
              <a:t>电话营销：使用电话直接向客户销售</a:t>
            </a:r>
            <a:endParaRPr lang="en-IN" dirty="0"/>
          </a:p>
          <a:p>
            <a:pPr lvl="1"/>
            <a:r>
              <a:rPr lang="en-IN" dirty="0"/>
              <a:t>呼出和呼入电话营销</a:t>
            </a:r>
            <a:endParaRPr lang="en-IN" dirty="0"/>
          </a:p>
          <a:p>
            <a:pPr lvl="1"/>
            <a:r>
              <a:rPr lang="en-IN" dirty="0"/>
              <a:t>禁止呼叫立法的兴起导致选择加入呼叫系统</a:t>
            </a:r>
            <a:endParaRPr lang="en-IN" dirty="0"/>
          </a:p>
          <a:p>
            <a:pPr lvl="1"/>
            <a:r>
              <a:rPr lang="en-IN" dirty="0"/>
              <a:t>直接响应电视 (DRTV) 营销</a:t>
            </a:r>
            <a:endParaRPr lang="en-IN" dirty="0"/>
          </a:p>
          <a:p>
            <a:pPr lvl="1"/>
            <a:r>
              <a:rPr lang="en-IN" dirty="0"/>
              <a:t>直接反应的电视广告</a:t>
            </a:r>
            <a:endParaRPr lang="en-IN" dirty="0"/>
          </a:p>
          <a:p>
            <a:pPr lvl="1"/>
            <a:r>
              <a:rPr lang="en-IN" dirty="0"/>
              <a:t>互动电视 (iTV) 广告</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Kiosk Marketing</a:t>
            </a:r>
            <a:endParaRPr lang="en-IN" sz="2000" b="0" dirty="0"/>
          </a:p>
        </p:txBody>
      </p:sp>
      <p:sp>
        <p:nvSpPr>
          <p:cNvPr id="3" name="Content Placeholder 2"/>
          <p:cNvSpPr>
            <a:spLocks noGrp="1"/>
          </p:cNvSpPr>
          <p:nvPr>
            <p:ph idx="1"/>
          </p:nvPr>
        </p:nvSpPr>
        <p:spPr/>
        <p:txBody>
          <a:bodyPr/>
          <a:lstStyle/>
          <a:p>
            <a:r>
              <a:rPr lang="en-US" altLang="en-US" dirty="0"/>
              <a:t>Product or service information and ordering machines placed by companies</a:t>
            </a:r>
            <a:endParaRPr lang="en-US" altLang="en-US" dirty="0"/>
          </a:p>
          <a:p>
            <a:r>
              <a:rPr lang="en-US" altLang="en-US" dirty="0"/>
              <a:t>Smart kiosks</a:t>
            </a:r>
            <a:endParaRPr lang="en-US" altLang="en-US" dirty="0"/>
          </a:p>
          <a:p>
            <a:pPr lvl="1"/>
            <a:r>
              <a:rPr lang="en-US" altLang="en-US" dirty="0"/>
              <a:t>Wireless-enabled</a:t>
            </a:r>
            <a:endParaRPr lang="en-US" altLang="en-US" dirty="0"/>
          </a:p>
          <a:p>
            <a:pPr lvl="1"/>
            <a:r>
              <a:rPr lang="en-US" altLang="en-US" dirty="0"/>
              <a:t>Facial recognition</a:t>
            </a:r>
            <a:endParaRPr lang="en-US" altLang="en-US" dirty="0"/>
          </a:p>
          <a:p>
            <a:pPr lvl="1"/>
            <a:r>
              <a:rPr lang="en-IN" dirty="0"/>
              <a:t>公司放置的产品或服务信息和订购机器</a:t>
            </a:r>
            <a:endParaRPr lang="en-IN" dirty="0"/>
          </a:p>
          <a:p>
            <a:pPr lvl="1"/>
            <a:r>
              <a:rPr lang="en-IN" dirty="0"/>
              <a:t>智能信息亭</a:t>
            </a:r>
            <a:endParaRPr lang="en-IN" dirty="0"/>
          </a:p>
          <a:p>
            <a:pPr lvl="1"/>
            <a:r>
              <a:rPr lang="en-IN" dirty="0"/>
              <a:t>无线启用</a:t>
            </a:r>
            <a:endParaRPr lang="en-IN" dirty="0"/>
          </a:p>
          <a:p>
            <a:pPr lvl="1"/>
            <a:r>
              <a:rPr lang="en-IN" dirty="0"/>
              <a:t>面部识别</a:t>
            </a:r>
            <a:endParaRPr lang="en-IN" dirty="0"/>
          </a:p>
        </p:txBody>
      </p:sp>
      <p:pic>
        <p:nvPicPr>
          <p:cNvPr id="4" name="Picture 3" descr="A photo shows an in-store Home Depot Appliance Finder kiosk to search, compare, and buy products like kitchen laundry and so on."/>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4343400" y="2927464"/>
            <a:ext cx="4619057" cy="316483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rgbClr val="C00000"/>
                </a:solidFill>
              </a:rPr>
              <a:t>Public Policy Issues in Direct and Digital Marketing</a:t>
            </a:r>
            <a:endParaRPr lang="en-IN" sz="3600" dirty="0">
              <a:solidFill>
                <a:srgbClr val="C00000"/>
              </a:solidFill>
            </a:endParaRPr>
          </a:p>
        </p:txBody>
      </p:sp>
      <p:sp>
        <p:nvSpPr>
          <p:cNvPr id="3" name="Content Placeholder 2"/>
          <p:cNvSpPr>
            <a:spLocks noGrp="1"/>
          </p:cNvSpPr>
          <p:nvPr>
            <p:ph idx="1"/>
          </p:nvPr>
        </p:nvSpPr>
        <p:spPr/>
        <p:txBody>
          <a:bodyPr/>
          <a:lstStyle/>
          <a:p>
            <a:pPr lvl="0"/>
            <a:r>
              <a:rPr lang="en-US" dirty="0"/>
              <a:t>Irritation, Unfairness, Deception, and Fraud</a:t>
            </a:r>
            <a:endParaRPr lang="en-US" dirty="0"/>
          </a:p>
          <a:p>
            <a:pPr lvl="0"/>
            <a:r>
              <a:rPr lang="en-US" dirty="0"/>
              <a:t>Consumer Privacy</a:t>
            </a:r>
            <a:endParaRPr lang="en-US" dirty="0"/>
          </a:p>
          <a:p>
            <a:pPr lvl="0"/>
            <a:r>
              <a:rPr lang="en-US" dirty="0"/>
              <a:t>A Need for Action</a:t>
            </a:r>
            <a:endParaRPr lang="en-US" dirty="0"/>
          </a:p>
          <a:p>
            <a:pPr lvl="0"/>
            <a:r>
              <a:rPr lang="en-IN" dirty="0"/>
              <a:t>刺激、不公平、欺骗和欺诈</a:t>
            </a:r>
            <a:endParaRPr lang="en-IN" dirty="0"/>
          </a:p>
          <a:p>
            <a:pPr lvl="0"/>
            <a:r>
              <a:rPr lang="en-IN" dirty="0"/>
              <a:t>消费者隐私</a:t>
            </a:r>
            <a:endParaRPr lang="en-IN" dirty="0"/>
          </a:p>
          <a:p>
            <a:pPr lvl="0"/>
            <a:r>
              <a:rPr lang="en-IN" dirty="0"/>
              <a:t>需要采取行动</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en-US" sz="3200" dirty="0">
                <a:solidFill>
                  <a:srgbClr val="C00000"/>
                </a:solidFill>
                <a:latin typeface="+mj-lt"/>
                <a:ea typeface="MS PGothic" panose="020B0600070205080204" pitchFamily="34" charset="-128"/>
              </a:rPr>
              <a:t>Irritation, Unfairness, Deception, and Fraud</a:t>
            </a:r>
            <a:endParaRPr lang="en-AU" sz="3200" dirty="0">
              <a:solidFill>
                <a:srgbClr val="C00000"/>
              </a:solidFill>
              <a:latin typeface="+mj-lt"/>
            </a:endParaRPr>
          </a:p>
        </p:txBody>
      </p:sp>
      <p:sp>
        <p:nvSpPr>
          <p:cNvPr id="3" name="Content Placeholder 2"/>
          <p:cNvSpPr>
            <a:spLocks noGrp="1"/>
          </p:cNvSpPr>
          <p:nvPr>
            <p:ph idx="1"/>
          </p:nvPr>
        </p:nvSpPr>
        <p:spPr>
          <a:xfrm>
            <a:off x="457200" y="1443616"/>
            <a:ext cx="8229600" cy="9886315"/>
          </a:xfrm>
        </p:spPr>
        <p:txBody>
          <a:bodyPr>
            <a:spAutoFit/>
          </a:bodyPr>
          <a:lstStyle/>
          <a:p>
            <a:pPr marL="0" lvl="0" indent="0">
              <a:buNone/>
            </a:pPr>
            <a:r>
              <a:rPr lang="en-US" sz="2400" b="1" dirty="0">
                <a:solidFill>
                  <a:srgbClr val="000000"/>
                </a:solidFill>
              </a:rPr>
              <a:t>Irritation</a:t>
            </a:r>
            <a:endParaRPr lang="en-US" sz="2400" b="1" dirty="0">
              <a:solidFill>
                <a:srgbClr val="000000"/>
              </a:solidFill>
            </a:endParaRPr>
          </a:p>
          <a:p>
            <a:pPr lvl="0">
              <a:spcBef>
                <a:spcPts val="700"/>
              </a:spcBef>
            </a:pPr>
            <a:r>
              <a:rPr lang="en-US" sz="2300" dirty="0">
                <a:solidFill>
                  <a:srgbClr val="000000"/>
                </a:solidFill>
              </a:rPr>
              <a:t>Loud, long, and insistent TV commercials</a:t>
            </a:r>
            <a:endParaRPr lang="en-US" sz="2300" dirty="0">
              <a:solidFill>
                <a:srgbClr val="000000"/>
              </a:solidFill>
            </a:endParaRPr>
          </a:p>
          <a:p>
            <a:pPr lvl="0">
              <a:spcBef>
                <a:spcPts val="700"/>
              </a:spcBef>
            </a:pPr>
            <a:r>
              <a:rPr lang="en-US" sz="2300" dirty="0">
                <a:solidFill>
                  <a:srgbClr val="000000"/>
                </a:solidFill>
              </a:rPr>
              <a:t>Junk mail and spam</a:t>
            </a:r>
            <a:endParaRPr lang="en-US" sz="2300" dirty="0">
              <a:solidFill>
                <a:srgbClr val="000000"/>
              </a:solidFill>
            </a:endParaRPr>
          </a:p>
          <a:p>
            <a:pPr marL="0" lvl="0" indent="0">
              <a:spcBef>
                <a:spcPts val="1000"/>
              </a:spcBef>
              <a:buNone/>
            </a:pPr>
            <a:r>
              <a:rPr lang="en-US" sz="2400" b="1" dirty="0">
                <a:solidFill>
                  <a:srgbClr val="000000"/>
                </a:solidFill>
              </a:rPr>
              <a:t>Unfairness</a:t>
            </a:r>
            <a:endParaRPr lang="en-US" sz="2400" b="1" dirty="0">
              <a:solidFill>
                <a:srgbClr val="000000"/>
              </a:solidFill>
            </a:endParaRPr>
          </a:p>
          <a:p>
            <a:pPr lvl="0">
              <a:spcBef>
                <a:spcPts val="700"/>
              </a:spcBef>
            </a:pPr>
            <a:r>
              <a:rPr lang="en-US" sz="2300" dirty="0">
                <a:solidFill>
                  <a:srgbClr val="000000"/>
                </a:solidFill>
              </a:rPr>
              <a:t>Taking unfair advantage of impulsive buyers</a:t>
            </a:r>
            <a:endParaRPr lang="en-US" sz="2300" dirty="0">
              <a:solidFill>
                <a:srgbClr val="000000"/>
              </a:solidFill>
            </a:endParaRPr>
          </a:p>
          <a:p>
            <a:pPr marL="0" lvl="0" indent="0">
              <a:spcBef>
                <a:spcPts val="1000"/>
              </a:spcBef>
              <a:buNone/>
            </a:pPr>
            <a:r>
              <a:rPr lang="en-US" sz="2400" b="1" dirty="0">
                <a:solidFill>
                  <a:srgbClr val="000000"/>
                </a:solidFill>
              </a:rPr>
              <a:t>Deception and fraud</a:t>
            </a:r>
            <a:endParaRPr lang="en-US" sz="2400" b="1" dirty="0">
              <a:solidFill>
                <a:srgbClr val="000000"/>
              </a:solidFill>
            </a:endParaRPr>
          </a:p>
          <a:p>
            <a:pPr lvl="0">
              <a:spcBef>
                <a:spcPts val="700"/>
              </a:spcBef>
            </a:pPr>
            <a:r>
              <a:rPr lang="en-US" sz="2300" dirty="0">
                <a:solidFill>
                  <a:srgbClr val="000000"/>
                </a:solidFill>
              </a:rPr>
              <a:t>Investment scams or phony collections for charity</a:t>
            </a:r>
            <a:endParaRPr lang="en-US" sz="2300" dirty="0">
              <a:solidFill>
                <a:srgbClr val="000000"/>
              </a:solidFill>
            </a:endParaRPr>
          </a:p>
          <a:p>
            <a:pPr lvl="0">
              <a:spcBef>
                <a:spcPts val="700"/>
              </a:spcBef>
            </a:pPr>
            <a:r>
              <a:rPr lang="en-US" sz="2300" dirty="0">
                <a:solidFill>
                  <a:srgbClr val="000000"/>
                </a:solidFill>
              </a:rPr>
              <a:t>Internet fraud</a:t>
            </a:r>
            <a:endParaRPr lang="en-US" sz="2300" dirty="0">
              <a:solidFill>
                <a:srgbClr val="000000"/>
              </a:solidFill>
            </a:endParaRPr>
          </a:p>
          <a:p>
            <a:pPr lvl="0">
              <a:spcBef>
                <a:spcPts val="700"/>
              </a:spcBef>
            </a:pPr>
            <a:r>
              <a:rPr lang="en-US" sz="2300" dirty="0">
                <a:solidFill>
                  <a:srgbClr val="000000"/>
                </a:solidFill>
              </a:rPr>
              <a:t>Phishing</a:t>
            </a:r>
            <a:endParaRPr lang="en-US" sz="2300" dirty="0">
              <a:solidFill>
                <a:srgbClr val="000000"/>
              </a:solidFill>
            </a:endParaRPr>
          </a:p>
          <a:p>
            <a:pPr lvl="0">
              <a:spcBef>
                <a:spcPts val="700"/>
              </a:spcBef>
            </a:pPr>
            <a:r>
              <a:rPr lang="en-US" sz="2300" dirty="0">
                <a:solidFill>
                  <a:srgbClr val="000000"/>
                </a:solidFill>
              </a:rPr>
              <a:t>Online and digital security</a:t>
            </a:r>
            <a:endParaRPr lang="en-US" sz="2300" dirty="0">
              <a:solidFill>
                <a:srgbClr val="000000"/>
              </a:solidFill>
            </a:endParaRPr>
          </a:p>
          <a:p>
            <a:pPr lvl="0">
              <a:spcBef>
                <a:spcPts val="700"/>
              </a:spcBef>
            </a:pPr>
            <a:r>
              <a:rPr lang="en-US" sz="2300" dirty="0">
                <a:solidFill>
                  <a:srgbClr val="000000"/>
                </a:solidFill>
              </a:rPr>
              <a:t>Access by vulnerable or unauthorized groups</a:t>
            </a:r>
            <a:endParaRPr lang="en-US" sz="2300" dirty="0">
              <a:solidFill>
                <a:srgbClr val="000000"/>
              </a:solidFill>
            </a:endParaRPr>
          </a:p>
          <a:p>
            <a:pPr lvl="0">
              <a:spcBef>
                <a:spcPts val="700"/>
              </a:spcBef>
            </a:pPr>
            <a:r>
              <a:rPr lang="en-US" sz="2300" dirty="0">
                <a:solidFill>
                  <a:srgbClr val="000000"/>
                </a:solidFill>
              </a:rPr>
              <a:t>刺激</a:t>
            </a:r>
            <a:endParaRPr lang="en-US" sz="2300" dirty="0">
              <a:solidFill>
                <a:srgbClr val="000000"/>
              </a:solidFill>
            </a:endParaRPr>
          </a:p>
          <a:p>
            <a:pPr lvl="0">
              <a:spcBef>
                <a:spcPts val="700"/>
              </a:spcBef>
            </a:pPr>
            <a:r>
              <a:rPr lang="en-US" sz="2300" dirty="0">
                <a:solidFill>
                  <a:srgbClr val="000000"/>
                </a:solidFill>
              </a:rPr>
              <a:t>响亮、冗长、持续不断的电视广告</a:t>
            </a:r>
            <a:endParaRPr lang="en-US" sz="2300" dirty="0">
              <a:solidFill>
                <a:srgbClr val="000000"/>
              </a:solidFill>
            </a:endParaRPr>
          </a:p>
          <a:p>
            <a:pPr lvl="0">
              <a:spcBef>
                <a:spcPts val="700"/>
              </a:spcBef>
            </a:pPr>
            <a:r>
              <a:rPr lang="en-US" sz="2300" dirty="0">
                <a:solidFill>
                  <a:srgbClr val="000000"/>
                </a:solidFill>
              </a:rPr>
              <a:t>垃圾邮件和垃圾邮件</a:t>
            </a:r>
            <a:endParaRPr lang="en-US" sz="2300" dirty="0">
              <a:solidFill>
                <a:srgbClr val="000000"/>
              </a:solidFill>
            </a:endParaRPr>
          </a:p>
          <a:p>
            <a:pPr lvl="0">
              <a:spcBef>
                <a:spcPts val="700"/>
              </a:spcBef>
            </a:pPr>
            <a:r>
              <a:rPr lang="en-US" sz="2300" dirty="0">
                <a:solidFill>
                  <a:srgbClr val="000000"/>
                </a:solidFill>
              </a:rPr>
              <a:t>不公平</a:t>
            </a:r>
            <a:endParaRPr lang="en-US" sz="2300" dirty="0">
              <a:solidFill>
                <a:srgbClr val="000000"/>
              </a:solidFill>
            </a:endParaRPr>
          </a:p>
          <a:p>
            <a:pPr lvl="0">
              <a:spcBef>
                <a:spcPts val="700"/>
              </a:spcBef>
            </a:pPr>
            <a:r>
              <a:rPr lang="en-US" sz="2300" dirty="0">
                <a:solidFill>
                  <a:srgbClr val="000000"/>
                </a:solidFill>
              </a:rPr>
              <a:t>不公平地利用冲动的买家</a:t>
            </a:r>
            <a:endParaRPr lang="en-US" sz="2300" dirty="0">
              <a:solidFill>
                <a:srgbClr val="000000"/>
              </a:solidFill>
            </a:endParaRPr>
          </a:p>
          <a:p>
            <a:pPr lvl="0">
              <a:spcBef>
                <a:spcPts val="700"/>
              </a:spcBef>
            </a:pPr>
            <a:r>
              <a:rPr lang="en-US" sz="2300" dirty="0">
                <a:solidFill>
                  <a:srgbClr val="000000"/>
                </a:solidFill>
              </a:rPr>
              <a:t>欺骗和欺诈</a:t>
            </a:r>
            <a:endParaRPr lang="en-US" sz="2300" dirty="0">
              <a:solidFill>
                <a:srgbClr val="000000"/>
              </a:solidFill>
            </a:endParaRPr>
          </a:p>
          <a:p>
            <a:pPr lvl="0">
              <a:spcBef>
                <a:spcPts val="700"/>
              </a:spcBef>
            </a:pPr>
            <a:r>
              <a:rPr lang="en-US" sz="2300" dirty="0">
                <a:solidFill>
                  <a:srgbClr val="000000"/>
                </a:solidFill>
              </a:rPr>
              <a:t>投资诈骗或慈善募捐</a:t>
            </a:r>
            <a:endParaRPr lang="en-US" sz="2300" dirty="0">
              <a:solidFill>
                <a:srgbClr val="000000"/>
              </a:solidFill>
            </a:endParaRPr>
          </a:p>
          <a:p>
            <a:pPr lvl="0">
              <a:spcBef>
                <a:spcPts val="700"/>
              </a:spcBef>
            </a:pPr>
            <a:r>
              <a:rPr lang="en-US" sz="2300" dirty="0">
                <a:solidFill>
                  <a:srgbClr val="000000"/>
                </a:solidFill>
              </a:rPr>
              <a:t>网络诈骗</a:t>
            </a:r>
            <a:endParaRPr lang="en-US" sz="2300" dirty="0">
              <a:solidFill>
                <a:srgbClr val="000000"/>
              </a:solidFill>
            </a:endParaRPr>
          </a:p>
          <a:p>
            <a:pPr lvl="0">
              <a:spcBef>
                <a:spcPts val="700"/>
              </a:spcBef>
            </a:pPr>
            <a:r>
              <a:rPr lang="en-US" sz="2300" dirty="0">
                <a:solidFill>
                  <a:srgbClr val="000000"/>
                </a:solidFill>
              </a:rPr>
              <a:t>网络钓鱼</a:t>
            </a:r>
            <a:endParaRPr lang="en-US" sz="2300" dirty="0">
              <a:solidFill>
                <a:srgbClr val="000000"/>
              </a:solidFill>
            </a:endParaRPr>
          </a:p>
          <a:p>
            <a:pPr lvl="0">
              <a:spcBef>
                <a:spcPts val="700"/>
              </a:spcBef>
            </a:pPr>
            <a:r>
              <a:rPr lang="en-US" sz="2300" dirty="0">
                <a:solidFill>
                  <a:srgbClr val="000000"/>
                </a:solidFill>
              </a:rPr>
              <a:t>在线和数字安全</a:t>
            </a:r>
            <a:endParaRPr lang="en-US" sz="2300" dirty="0">
              <a:solidFill>
                <a:srgbClr val="000000"/>
              </a:solidFill>
            </a:endParaRPr>
          </a:p>
          <a:p>
            <a:pPr lvl="0">
              <a:spcBef>
                <a:spcPts val="700"/>
              </a:spcBef>
            </a:pPr>
            <a:r>
              <a:rPr lang="en-US" sz="2300" dirty="0">
                <a:solidFill>
                  <a:srgbClr val="000000"/>
                </a:solidFill>
              </a:rPr>
              <a:t>易受攻击或未经授权的团体访问</a:t>
            </a:r>
            <a:endParaRPr lang="en-US" sz="2300" dirty="0">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Consumer Privacy</a:t>
            </a:r>
            <a:endParaRPr lang="en-IN" dirty="0">
              <a:solidFill>
                <a:srgbClr val="C00000"/>
              </a:solidFill>
            </a:endParaRPr>
          </a:p>
        </p:txBody>
      </p:sp>
      <p:sp>
        <p:nvSpPr>
          <p:cNvPr id="3" name="Content Placeholder 2"/>
          <p:cNvSpPr>
            <a:spLocks noGrp="1"/>
          </p:cNvSpPr>
          <p:nvPr>
            <p:ph idx="1"/>
          </p:nvPr>
        </p:nvSpPr>
        <p:spPr/>
        <p:txBody>
          <a:bodyPr/>
          <a:lstStyle/>
          <a:p>
            <a:r>
              <a:rPr lang="en-US" dirty="0"/>
              <a:t>Fear of invasion of privacy </a:t>
            </a:r>
            <a:endParaRPr lang="en-US" dirty="0"/>
          </a:p>
          <a:p>
            <a:r>
              <a:rPr lang="en-US" altLang="en-US" dirty="0"/>
              <a:t>Ready availability of information leaves consumers open to abuse</a:t>
            </a:r>
            <a:endParaRPr lang="en-US" altLang="en-US" dirty="0"/>
          </a:p>
          <a:p>
            <a:r>
              <a:rPr lang="en-IN" dirty="0"/>
              <a:t>害怕侵犯隐私</a:t>
            </a:r>
            <a:endParaRPr lang="en-IN" dirty="0"/>
          </a:p>
          <a:p>
            <a:r>
              <a:rPr lang="en-IN" dirty="0"/>
              <a:t>随时可用的信息使消费者容易受到滥用</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a:xfrm>
            <a:off x="762000" y="381000"/>
            <a:ext cx="7772400" cy="1143000"/>
          </a:xfrm>
          <a:noFill/>
        </p:spPr>
        <p:txBody>
          <a:bodyPr/>
          <a:lstStyle/>
          <a:p>
            <a:r>
              <a:rPr lang="en-US">
                <a:solidFill>
                  <a:srgbClr val="C00000"/>
                </a:solidFill>
              </a:rPr>
              <a:t>Public Relations Functions</a:t>
            </a:r>
            <a:endParaRPr lang="en-US">
              <a:solidFill>
                <a:srgbClr val="C00000"/>
              </a:solidFill>
            </a:endParaRPr>
          </a:p>
        </p:txBody>
      </p:sp>
      <p:sp>
        <p:nvSpPr>
          <p:cNvPr id="49155" name="Rectangle 7"/>
          <p:cNvSpPr>
            <a:spLocks noGrp="1" noChangeArrowheads="1"/>
          </p:cNvSpPr>
          <p:nvPr>
            <p:ph type="body" sz="half" idx="1"/>
          </p:nvPr>
        </p:nvSpPr>
        <p:spPr/>
        <p:txBody>
          <a:bodyPr/>
          <a:lstStyle/>
          <a:p>
            <a:r>
              <a:rPr lang="en-US" dirty="0"/>
              <a:t>Press Relations</a:t>
            </a:r>
            <a:endParaRPr lang="en-US" dirty="0"/>
          </a:p>
          <a:p>
            <a:r>
              <a:rPr lang="en-US" dirty="0"/>
              <a:t>Product and brand Publicity</a:t>
            </a:r>
            <a:endParaRPr lang="en-US" dirty="0"/>
          </a:p>
          <a:p>
            <a:r>
              <a:rPr lang="en-US" dirty="0"/>
              <a:t>Public Affairs</a:t>
            </a:r>
            <a:endParaRPr lang="en-US" dirty="0"/>
          </a:p>
          <a:p>
            <a:r>
              <a:rPr lang="en-US" dirty="0"/>
              <a:t>Lobbying</a:t>
            </a:r>
            <a:endParaRPr lang="en-US" dirty="0"/>
          </a:p>
          <a:p>
            <a:r>
              <a:rPr lang="en-US" dirty="0"/>
              <a:t>Investor Relations</a:t>
            </a:r>
            <a:endParaRPr lang="en-US" dirty="0"/>
          </a:p>
          <a:p>
            <a:r>
              <a:rPr lang="en-US" dirty="0"/>
              <a:t>Development</a:t>
            </a:r>
            <a:endParaRPr lang="en-US" dirty="0"/>
          </a:p>
          <a:p>
            <a:pPr>
              <a:buFontTx/>
              <a:buNone/>
            </a:pPr>
            <a:endParaRPr lang="en-US" dirty="0"/>
          </a:p>
        </p:txBody>
      </p:sp>
      <p:pic>
        <p:nvPicPr>
          <p:cNvPr id="6" name="Content Placeholder 5" descr="A photo shows Burger King’s mascot appearing in American Pharoah’s owner’s box at the Belmont Stakes."/>
          <p:cNvPicPr>
            <a:picLocks noGrp="1"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4343400" y="2486386"/>
            <a:ext cx="4038600" cy="2753590"/>
          </a:xfrm>
          <a:prstGeom prst="rect">
            <a:avLst/>
          </a:prstGeom>
        </p:spPr>
      </p:pic>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C00000"/>
                </a:solidFill>
              </a:rPr>
              <a:t>A Need for Action</a:t>
            </a:r>
            <a:endParaRPr lang="en-IN" sz="2000" b="0" dirty="0">
              <a:solidFill>
                <a:srgbClr val="C00000"/>
              </a:solidFill>
            </a:endParaRPr>
          </a:p>
        </p:txBody>
      </p:sp>
      <p:sp>
        <p:nvSpPr>
          <p:cNvPr id="3" name="Content Placeholder 2"/>
          <p:cNvSpPr>
            <a:spLocks noGrp="1"/>
          </p:cNvSpPr>
          <p:nvPr>
            <p:ph idx="1"/>
          </p:nvPr>
        </p:nvSpPr>
        <p:spPr>
          <a:xfrm>
            <a:off x="152400" y="1600200"/>
            <a:ext cx="7327408" cy="4525963"/>
          </a:xfrm>
        </p:spPr>
        <p:txBody>
          <a:bodyPr/>
          <a:lstStyle/>
          <a:p>
            <a:r>
              <a:rPr lang="en-US" altLang="en-US" sz="2400" dirty="0"/>
              <a:t>Government actions</a:t>
            </a:r>
            <a:endParaRPr lang="en-US" altLang="en-US" sz="2400" dirty="0"/>
          </a:p>
          <a:p>
            <a:pPr lvl="1"/>
            <a:r>
              <a:rPr lang="en-US" altLang="en-US" sz="2400" dirty="0"/>
              <a:t>Do-not-call, do-not-mail, do-not-track lists</a:t>
            </a:r>
            <a:endParaRPr lang="en-US" altLang="en-US" sz="2400" dirty="0"/>
          </a:p>
          <a:p>
            <a:pPr lvl="1"/>
            <a:r>
              <a:rPr lang="en-US" altLang="en-US" sz="2400" dirty="0"/>
              <a:t>Legislation</a:t>
            </a:r>
            <a:r>
              <a:rPr lang="en-US" sz="2400" dirty="0"/>
              <a:t>—</a:t>
            </a:r>
            <a:r>
              <a:rPr lang="en-US" altLang="en-US" sz="2400" dirty="0"/>
              <a:t>Give more control to consumers over how online information is used</a:t>
            </a:r>
            <a:endParaRPr lang="en-US" altLang="en-US" sz="2400" dirty="0"/>
          </a:p>
          <a:p>
            <a:r>
              <a:rPr lang="en-US" altLang="en-US" sz="2400" dirty="0"/>
              <a:t>Marketers’ </a:t>
            </a:r>
            <a:r>
              <a:rPr lang="en-US" altLang="ja-JP" sz="2400" dirty="0"/>
              <a:t>actions</a:t>
            </a:r>
            <a:endParaRPr lang="en-US" altLang="ja-JP" sz="2400" dirty="0"/>
          </a:p>
          <a:p>
            <a:pPr lvl="1"/>
            <a:r>
              <a:rPr lang="en-US" altLang="en-US" sz="2400" dirty="0"/>
              <a:t>Self-regulatory principles</a:t>
            </a:r>
            <a:endParaRPr lang="en-US" altLang="en-US" sz="2400" dirty="0"/>
          </a:p>
          <a:p>
            <a:pPr lvl="1"/>
            <a:r>
              <a:rPr lang="en-US" altLang="en-US" sz="2400" dirty="0"/>
              <a:t>Advertising option icon</a:t>
            </a:r>
            <a:endParaRPr lang="en-US" altLang="en-US" sz="2400" dirty="0"/>
          </a:p>
          <a:p>
            <a:pPr lvl="1"/>
            <a:r>
              <a:rPr lang="en-US" altLang="en-US" sz="2400" dirty="0"/>
              <a:t>Privacy rights of children</a:t>
            </a:r>
            <a:endParaRPr lang="en-US" altLang="en-US" sz="2400" dirty="0"/>
          </a:p>
          <a:p>
            <a:r>
              <a:rPr lang="en-US" altLang="en-US" sz="2400" dirty="0"/>
              <a:t>Companies’ actions </a:t>
            </a:r>
            <a:endParaRPr lang="en-US" altLang="en-US" sz="2400" dirty="0"/>
          </a:p>
          <a:p>
            <a:pPr lvl="1"/>
            <a:r>
              <a:rPr lang="en-US" altLang="en-US" sz="2400" dirty="0"/>
              <a:t>Own security measures</a:t>
            </a:r>
            <a:endParaRPr lang="en-US" altLang="en-US" sz="2400" dirty="0"/>
          </a:p>
          <a:p>
            <a:pPr lvl="1"/>
            <a:r>
              <a:rPr lang="en-US" altLang="en-US" sz="2400" dirty="0"/>
              <a:t>Industry-wide measures</a:t>
            </a:r>
            <a:endParaRPr lang="en-US" altLang="en-US" sz="2400" dirty="0"/>
          </a:p>
          <a:p>
            <a:pPr lvl="1"/>
            <a:r>
              <a:rPr lang="en-US" altLang="en-US" sz="2400" dirty="0"/>
              <a:t>政府行为</a:t>
            </a:r>
            <a:endParaRPr lang="en-US" altLang="en-US" sz="2400" dirty="0"/>
          </a:p>
          <a:p>
            <a:pPr lvl="1"/>
            <a:r>
              <a:rPr lang="en-US" altLang="en-US" sz="2400" dirty="0"/>
              <a:t>请勿致电、请勿邮寄、请勿追踪列表</a:t>
            </a:r>
            <a:endParaRPr lang="en-US" altLang="en-US" sz="2400" dirty="0"/>
          </a:p>
          <a:p>
            <a:pPr lvl="1"/>
            <a:r>
              <a:rPr lang="en-US" altLang="en-US" sz="2400" dirty="0"/>
              <a:t>立法——让消费者更好地控制在线信息的使用方式</a:t>
            </a:r>
            <a:endParaRPr lang="en-US" altLang="en-US" sz="2400" dirty="0"/>
          </a:p>
          <a:p>
            <a:pPr lvl="1"/>
            <a:r>
              <a:rPr lang="en-US" altLang="en-US" sz="2400" dirty="0"/>
              <a:t>营销人员的行动</a:t>
            </a:r>
            <a:endParaRPr lang="en-US" altLang="en-US" sz="2400" dirty="0"/>
          </a:p>
          <a:p>
            <a:pPr lvl="1"/>
            <a:r>
              <a:rPr lang="en-US" altLang="en-US" sz="2400" dirty="0"/>
              <a:t>自律原则</a:t>
            </a:r>
            <a:endParaRPr lang="en-US" altLang="en-US" sz="2400" dirty="0"/>
          </a:p>
          <a:p>
            <a:pPr lvl="1"/>
            <a:r>
              <a:rPr lang="en-US" altLang="en-US" sz="2400" dirty="0"/>
              <a:t>广告选项图标</a:t>
            </a:r>
            <a:endParaRPr lang="en-US" altLang="en-US" sz="2400" dirty="0"/>
          </a:p>
          <a:p>
            <a:pPr lvl="1"/>
            <a:r>
              <a:rPr lang="en-US" altLang="en-US" sz="2400" dirty="0"/>
              <a:t>儿童的隐私权</a:t>
            </a:r>
            <a:endParaRPr lang="en-US" altLang="en-US" sz="2400" dirty="0"/>
          </a:p>
          <a:p>
            <a:pPr lvl="1"/>
            <a:r>
              <a:rPr lang="en-US" altLang="en-US" sz="2400" dirty="0"/>
              <a:t>公司的行动</a:t>
            </a:r>
            <a:endParaRPr lang="en-US" altLang="en-US" sz="2400" dirty="0"/>
          </a:p>
          <a:p>
            <a:pPr lvl="1"/>
            <a:r>
              <a:rPr lang="en-US" altLang="en-US" sz="2400" dirty="0"/>
              <a:t>自己的安全措施</a:t>
            </a:r>
            <a:endParaRPr lang="en-US" altLang="en-US" sz="2400" dirty="0"/>
          </a:p>
          <a:p>
            <a:pPr lvl="1"/>
            <a:r>
              <a:rPr lang="en-US" altLang="en-US" sz="2400" dirty="0"/>
              <a:t>全行业措施</a:t>
            </a:r>
            <a:endParaRPr lang="en-US" altLang="en-US" sz="2400" dirty="0"/>
          </a:p>
        </p:txBody>
      </p:sp>
      <p:pic>
        <p:nvPicPr>
          <p:cNvPr id="4" name="Picture 3" descr="An image of the advertising option icon shows a light-blue small letter “i” extended to the shape of an arrow-head facing right."/>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79808" y="2590800"/>
            <a:ext cx="16303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681038"/>
            <a:ext cx="8229600" cy="736600"/>
          </a:xfrm>
        </p:spPr>
        <p:txBody>
          <a:bodyPr/>
          <a:lstStyle/>
          <a:p>
            <a:r>
              <a:rPr lang="en-CA" sz="3200">
                <a:solidFill>
                  <a:srgbClr val="C00000"/>
                </a:solidFill>
              </a:rPr>
              <a:t>Integrated Marketing Communication</a:t>
            </a:r>
            <a:endParaRPr lang="en-CA" sz="3200">
              <a:solidFill>
                <a:srgbClr val="C00000"/>
              </a:solidFill>
            </a:endParaRPr>
          </a:p>
        </p:txBody>
      </p:sp>
      <p:sp>
        <p:nvSpPr>
          <p:cNvPr id="226307" name="Rectangle 3"/>
          <p:cNvSpPr>
            <a:spLocks noGrp="1" noChangeArrowheads="1"/>
          </p:cNvSpPr>
          <p:nvPr>
            <p:ph type="body" idx="1"/>
          </p:nvPr>
        </p:nvSpPr>
        <p:spPr>
          <a:xfrm>
            <a:off x="931863" y="1522413"/>
            <a:ext cx="7705725" cy="4714875"/>
          </a:xfrm>
        </p:spPr>
        <p:txBody>
          <a:bodyPr/>
          <a:lstStyle/>
          <a:p>
            <a:pPr marL="347980" indent="-347980">
              <a:lnSpc>
                <a:spcPct val="80000"/>
              </a:lnSpc>
            </a:pPr>
            <a:r>
              <a:rPr lang="en-CA" sz="3000" dirty="0"/>
              <a:t>Coordinate across different promotion mix elements to achieve the promotion objectives</a:t>
            </a:r>
            <a:endParaRPr lang="en-CA" sz="3000" dirty="0"/>
          </a:p>
          <a:p>
            <a:pPr marL="347980" indent="-347980">
              <a:lnSpc>
                <a:spcPct val="80000"/>
              </a:lnSpc>
            </a:pPr>
            <a:r>
              <a:rPr lang="en-CA" sz="3000" dirty="0"/>
              <a:t>Factors affecting the promotion mix:</a:t>
            </a:r>
            <a:endParaRPr lang="en-CA" sz="3000" dirty="0"/>
          </a:p>
          <a:p>
            <a:pPr marL="796925" lvl="1" indent="-335280">
              <a:lnSpc>
                <a:spcPct val="75000"/>
              </a:lnSpc>
            </a:pPr>
            <a:r>
              <a:rPr lang="en-CA" sz="2400" dirty="0"/>
              <a:t>Objectives (e.g., Target Audience, Pull vs. Push)</a:t>
            </a:r>
            <a:endParaRPr lang="en-CA" sz="2400" dirty="0"/>
          </a:p>
          <a:p>
            <a:pPr marL="796925" lvl="1" indent="-335280">
              <a:lnSpc>
                <a:spcPct val="75000"/>
              </a:lnSpc>
            </a:pPr>
            <a:r>
              <a:rPr lang="en-CA" sz="2400" dirty="0"/>
              <a:t>Unique nature of individual promotion mix elements</a:t>
            </a:r>
            <a:endParaRPr lang="en-CA" sz="2400" dirty="0"/>
          </a:p>
          <a:p>
            <a:pPr marL="796925" lvl="1" indent="-335280">
              <a:lnSpc>
                <a:spcPct val="75000"/>
              </a:lnSpc>
            </a:pPr>
            <a:r>
              <a:rPr lang="en-CA" sz="2400" dirty="0"/>
              <a:t>Nature of the product</a:t>
            </a:r>
            <a:endParaRPr lang="en-CA" sz="2400" dirty="0"/>
          </a:p>
          <a:p>
            <a:pPr marL="796925" lvl="1" indent="-335280">
              <a:lnSpc>
                <a:spcPct val="75000"/>
              </a:lnSpc>
            </a:pPr>
            <a:r>
              <a:rPr lang="en-CA" sz="2400" dirty="0"/>
              <a:t>Stages in the Product Life Cycle</a:t>
            </a:r>
            <a:endParaRPr lang="en-CA" sz="2400" dirty="0"/>
          </a:p>
          <a:p>
            <a:pPr marL="796925" lvl="1" indent="-335280">
              <a:lnSpc>
                <a:spcPct val="75000"/>
              </a:lnSpc>
            </a:pPr>
            <a:r>
              <a:rPr lang="en-CA" sz="2400" dirty="0"/>
              <a:t>Stages in the Consumer Problem Solving Process</a:t>
            </a:r>
            <a:endParaRPr lang="en-CA" sz="2400" dirty="0"/>
          </a:p>
          <a:p>
            <a:pPr marL="796925" lvl="1" indent="-335280">
              <a:lnSpc>
                <a:spcPct val="75000"/>
              </a:lnSpc>
            </a:pPr>
            <a:r>
              <a:rPr lang="en-CA" sz="2400" dirty="0"/>
              <a:t>Promotion Budget</a:t>
            </a:r>
            <a:endParaRPr lang="en-CA" sz="2400" dirty="0"/>
          </a:p>
          <a:p>
            <a:pPr marL="796925" lvl="1" indent="-335280">
              <a:lnSpc>
                <a:spcPct val="75000"/>
              </a:lnSpc>
            </a:pPr>
            <a:r>
              <a:rPr lang="en-CA" sz="2400" dirty="0"/>
              <a:t>协调不同的促销组合元素以实现促销目标</a:t>
            </a:r>
            <a:endParaRPr lang="en-CA" sz="2400" dirty="0"/>
          </a:p>
          <a:p>
            <a:pPr marL="796925" lvl="1" indent="-335280">
              <a:lnSpc>
                <a:spcPct val="75000"/>
              </a:lnSpc>
            </a:pPr>
            <a:r>
              <a:rPr lang="en-CA" sz="2400" dirty="0"/>
              <a:t>影响促销组合的因素：</a:t>
            </a:r>
            <a:endParaRPr lang="en-CA" sz="2400" dirty="0"/>
          </a:p>
          <a:p>
            <a:pPr marL="796925" lvl="1" indent="-335280">
              <a:lnSpc>
                <a:spcPct val="75000"/>
              </a:lnSpc>
            </a:pPr>
            <a:r>
              <a:rPr lang="en-CA" sz="2400" dirty="0"/>
              <a:t>目标（例如，目标受众、拉与推）</a:t>
            </a:r>
            <a:endParaRPr lang="en-CA" sz="2400" dirty="0"/>
          </a:p>
          <a:p>
            <a:pPr marL="796925" lvl="1" indent="-335280">
              <a:lnSpc>
                <a:spcPct val="75000"/>
              </a:lnSpc>
            </a:pPr>
            <a:r>
              <a:rPr lang="en-CA" sz="2400" dirty="0"/>
              <a:t>个人促销组合元素的独特性</a:t>
            </a:r>
            <a:endParaRPr lang="en-CA" sz="2400" dirty="0"/>
          </a:p>
          <a:p>
            <a:pPr marL="796925" lvl="1" indent="-335280">
              <a:lnSpc>
                <a:spcPct val="75000"/>
              </a:lnSpc>
            </a:pPr>
            <a:r>
              <a:rPr lang="en-CA" sz="2400" dirty="0"/>
              <a:t>产品性质</a:t>
            </a:r>
            <a:endParaRPr lang="en-CA" sz="2400" dirty="0"/>
          </a:p>
          <a:p>
            <a:pPr marL="796925" lvl="1" indent="-335280">
              <a:lnSpc>
                <a:spcPct val="75000"/>
              </a:lnSpc>
            </a:pPr>
            <a:r>
              <a:rPr lang="en-CA" sz="2400" dirty="0"/>
              <a:t>产品生命周期的阶段</a:t>
            </a:r>
            <a:endParaRPr lang="en-CA" sz="2400" dirty="0"/>
          </a:p>
          <a:p>
            <a:pPr marL="796925" lvl="1" indent="-335280">
              <a:lnSpc>
                <a:spcPct val="75000"/>
              </a:lnSpc>
            </a:pPr>
            <a:r>
              <a:rPr lang="en-CA" sz="2400" dirty="0"/>
              <a:t>消费者问题解决过程的阶段</a:t>
            </a:r>
            <a:endParaRPr lang="en-CA" sz="2400" dirty="0"/>
          </a:p>
          <a:p>
            <a:pPr marL="796925" lvl="1" indent="-335280">
              <a:lnSpc>
                <a:spcPct val="75000"/>
              </a:lnSpc>
            </a:pPr>
            <a:r>
              <a:rPr lang="en-CA" sz="2400" dirty="0"/>
              <a:t>促销预算</a:t>
            </a:r>
            <a:endParaRPr lang="en-CA"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fade">
                                      <p:cBhvr>
                                        <p:cTn id="7" dur="2000"/>
                                        <p:tgtEl>
                                          <p:spTgt spid="226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307">
                                            <p:txEl>
                                              <p:pRg st="1" end="1"/>
                                            </p:txEl>
                                          </p:spTgt>
                                        </p:tgtEl>
                                        <p:attrNameLst>
                                          <p:attrName>style.visibility</p:attrName>
                                        </p:attrNameLst>
                                      </p:cBhvr>
                                      <p:to>
                                        <p:strVal val="visible"/>
                                      </p:to>
                                    </p:set>
                                    <p:animEffect transition="in" filter="fade">
                                      <p:cBhvr>
                                        <p:cTn id="12" dur="2000"/>
                                        <p:tgtEl>
                                          <p:spTgt spid="226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6307">
                                            <p:txEl>
                                              <p:pRg st="2" end="2"/>
                                            </p:txEl>
                                          </p:spTgt>
                                        </p:tgtEl>
                                        <p:attrNameLst>
                                          <p:attrName>style.visibility</p:attrName>
                                        </p:attrNameLst>
                                      </p:cBhvr>
                                      <p:to>
                                        <p:strVal val="visible"/>
                                      </p:to>
                                    </p:set>
                                    <p:animEffect transition="in" filter="fade">
                                      <p:cBhvr>
                                        <p:cTn id="17" dur="2000"/>
                                        <p:tgtEl>
                                          <p:spTgt spid="226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6307">
                                            <p:txEl>
                                              <p:pRg st="3" end="3"/>
                                            </p:txEl>
                                          </p:spTgt>
                                        </p:tgtEl>
                                        <p:attrNameLst>
                                          <p:attrName>style.visibility</p:attrName>
                                        </p:attrNameLst>
                                      </p:cBhvr>
                                      <p:to>
                                        <p:strVal val="visible"/>
                                      </p:to>
                                    </p:set>
                                    <p:animEffect transition="in" filter="fade">
                                      <p:cBhvr>
                                        <p:cTn id="22" dur="2000"/>
                                        <p:tgtEl>
                                          <p:spTgt spid="2263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6307">
                                            <p:txEl>
                                              <p:pRg st="4" end="4"/>
                                            </p:txEl>
                                          </p:spTgt>
                                        </p:tgtEl>
                                        <p:attrNameLst>
                                          <p:attrName>style.visibility</p:attrName>
                                        </p:attrNameLst>
                                      </p:cBhvr>
                                      <p:to>
                                        <p:strVal val="visible"/>
                                      </p:to>
                                    </p:set>
                                    <p:animEffect transition="in" filter="fade">
                                      <p:cBhvr>
                                        <p:cTn id="27" dur="2000"/>
                                        <p:tgtEl>
                                          <p:spTgt spid="2263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6307">
                                            <p:txEl>
                                              <p:pRg st="5" end="5"/>
                                            </p:txEl>
                                          </p:spTgt>
                                        </p:tgtEl>
                                        <p:attrNameLst>
                                          <p:attrName>style.visibility</p:attrName>
                                        </p:attrNameLst>
                                      </p:cBhvr>
                                      <p:to>
                                        <p:strVal val="visible"/>
                                      </p:to>
                                    </p:set>
                                    <p:animEffect transition="in" filter="fade">
                                      <p:cBhvr>
                                        <p:cTn id="32" dur="2000"/>
                                        <p:tgtEl>
                                          <p:spTgt spid="2263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6307">
                                            <p:txEl>
                                              <p:pRg st="6" end="6"/>
                                            </p:txEl>
                                          </p:spTgt>
                                        </p:tgtEl>
                                        <p:attrNameLst>
                                          <p:attrName>style.visibility</p:attrName>
                                        </p:attrNameLst>
                                      </p:cBhvr>
                                      <p:to>
                                        <p:strVal val="visible"/>
                                      </p:to>
                                    </p:set>
                                    <p:animEffect transition="in" filter="fade">
                                      <p:cBhvr>
                                        <p:cTn id="37" dur="2000"/>
                                        <p:tgtEl>
                                          <p:spTgt spid="2263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6307">
                                            <p:txEl>
                                              <p:pRg st="7" end="7"/>
                                            </p:txEl>
                                          </p:spTgt>
                                        </p:tgtEl>
                                        <p:attrNameLst>
                                          <p:attrName>style.visibility</p:attrName>
                                        </p:attrNameLst>
                                      </p:cBhvr>
                                      <p:to>
                                        <p:strVal val="visible"/>
                                      </p:to>
                                    </p:set>
                                    <p:animEffect transition="in" filter="fade">
                                      <p:cBhvr>
                                        <p:cTn id="42" dur="2000"/>
                                        <p:tgtEl>
                                          <p:spTgt spid="2263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6307">
                                            <p:txEl>
                                              <p:pRg st="8" end="8"/>
                                            </p:txEl>
                                          </p:spTgt>
                                        </p:tgtEl>
                                        <p:attrNameLst>
                                          <p:attrName>style.visibility</p:attrName>
                                        </p:attrNameLst>
                                      </p:cBhvr>
                                      <p:to>
                                        <p:strVal val="visible"/>
                                      </p:to>
                                    </p:set>
                                    <p:animEffect transition="in" filter="fade">
                                      <p:cBhvr>
                                        <p:cTn id="47" dur="2000"/>
                                        <p:tgtEl>
                                          <p:spTgt spid="22630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6307">
                                            <p:txEl>
                                              <p:pRg st="9" end="9"/>
                                            </p:txEl>
                                          </p:spTgt>
                                        </p:tgtEl>
                                        <p:attrNameLst>
                                          <p:attrName>style.visibility</p:attrName>
                                        </p:attrNameLst>
                                      </p:cBhvr>
                                      <p:to>
                                        <p:strVal val="visible"/>
                                      </p:to>
                                    </p:set>
                                    <p:animEffect transition="in" filter="fade">
                                      <p:cBhvr>
                                        <p:cTn id="52" dur="2000"/>
                                        <p:tgtEl>
                                          <p:spTgt spid="22630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6307">
                                            <p:txEl>
                                              <p:pRg st="10" end="10"/>
                                            </p:txEl>
                                          </p:spTgt>
                                        </p:tgtEl>
                                        <p:attrNameLst>
                                          <p:attrName>style.visibility</p:attrName>
                                        </p:attrNameLst>
                                      </p:cBhvr>
                                      <p:to>
                                        <p:strVal val="visible"/>
                                      </p:to>
                                    </p:set>
                                    <p:animEffect transition="in" filter="fade">
                                      <p:cBhvr>
                                        <p:cTn id="57" dur="2000"/>
                                        <p:tgtEl>
                                          <p:spTgt spid="22630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6307">
                                            <p:txEl>
                                              <p:pRg st="11" end="11"/>
                                            </p:txEl>
                                          </p:spTgt>
                                        </p:tgtEl>
                                        <p:attrNameLst>
                                          <p:attrName>style.visibility</p:attrName>
                                        </p:attrNameLst>
                                      </p:cBhvr>
                                      <p:to>
                                        <p:strVal val="visible"/>
                                      </p:to>
                                    </p:set>
                                    <p:animEffect transition="in" filter="fade">
                                      <p:cBhvr>
                                        <p:cTn id="62" dur="2000"/>
                                        <p:tgtEl>
                                          <p:spTgt spid="22630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26307">
                                            <p:txEl>
                                              <p:pRg st="12" end="12"/>
                                            </p:txEl>
                                          </p:spTgt>
                                        </p:tgtEl>
                                        <p:attrNameLst>
                                          <p:attrName>style.visibility</p:attrName>
                                        </p:attrNameLst>
                                      </p:cBhvr>
                                      <p:to>
                                        <p:strVal val="visible"/>
                                      </p:to>
                                    </p:set>
                                    <p:animEffect transition="in" filter="fade">
                                      <p:cBhvr>
                                        <p:cTn id="67" dur="2000"/>
                                        <p:tgtEl>
                                          <p:spTgt spid="22630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26307">
                                            <p:txEl>
                                              <p:pRg st="13" end="13"/>
                                            </p:txEl>
                                          </p:spTgt>
                                        </p:tgtEl>
                                        <p:attrNameLst>
                                          <p:attrName>style.visibility</p:attrName>
                                        </p:attrNameLst>
                                      </p:cBhvr>
                                      <p:to>
                                        <p:strVal val="visible"/>
                                      </p:to>
                                    </p:set>
                                    <p:animEffect transition="in" filter="fade">
                                      <p:cBhvr>
                                        <p:cTn id="72" dur="2000"/>
                                        <p:tgtEl>
                                          <p:spTgt spid="226307">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26307">
                                            <p:txEl>
                                              <p:pRg st="14" end="14"/>
                                            </p:txEl>
                                          </p:spTgt>
                                        </p:tgtEl>
                                        <p:attrNameLst>
                                          <p:attrName>style.visibility</p:attrName>
                                        </p:attrNameLst>
                                      </p:cBhvr>
                                      <p:to>
                                        <p:strVal val="visible"/>
                                      </p:to>
                                    </p:set>
                                    <p:animEffect transition="in" filter="fade">
                                      <p:cBhvr>
                                        <p:cTn id="77" dur="2000"/>
                                        <p:tgtEl>
                                          <p:spTgt spid="226307">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26307">
                                            <p:txEl>
                                              <p:pRg st="15" end="15"/>
                                            </p:txEl>
                                          </p:spTgt>
                                        </p:tgtEl>
                                        <p:attrNameLst>
                                          <p:attrName>style.visibility</p:attrName>
                                        </p:attrNameLst>
                                      </p:cBhvr>
                                      <p:to>
                                        <p:strVal val="visible"/>
                                      </p:to>
                                    </p:set>
                                    <p:animEffect transition="in" filter="fade">
                                      <p:cBhvr>
                                        <p:cTn id="82" dur="2000"/>
                                        <p:tgtEl>
                                          <p:spTgt spid="22630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p:txBody>
          <a:bodyPr/>
          <a:lstStyle/>
          <a:p>
            <a:endParaRPr lang="en-CA"/>
          </a:p>
        </p:txBody>
      </p:sp>
      <p:sp>
        <p:nvSpPr>
          <p:cNvPr id="73731" name="Content Placeholder 2"/>
          <p:cNvSpPr>
            <a:spLocks noGrp="1"/>
          </p:cNvSpPr>
          <p:nvPr>
            <p:ph idx="4294967295"/>
          </p:nvPr>
        </p:nvSpPr>
        <p:spPr/>
        <p:txBody>
          <a:bodyPr/>
          <a:lstStyle/>
          <a:p>
            <a:r>
              <a:rPr lang="en-US" dirty="0"/>
              <a:t>Read Chapter 15 &amp; 16</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solidFill>
                  <a:srgbClr val="C00000"/>
                </a:solidFill>
              </a:rPr>
              <a:t>Public Relations</a:t>
            </a:r>
            <a:endParaRPr lang="en-US">
              <a:solidFill>
                <a:srgbClr val="C00000"/>
              </a:solidFill>
            </a:endParaRPr>
          </a:p>
        </p:txBody>
      </p:sp>
      <p:sp>
        <p:nvSpPr>
          <p:cNvPr id="313347" name="Rectangle 3"/>
          <p:cNvSpPr>
            <a:spLocks noGrp="1" noChangeArrowheads="1"/>
          </p:cNvSpPr>
          <p:nvPr>
            <p:ph type="body" idx="1"/>
          </p:nvPr>
        </p:nvSpPr>
        <p:spPr/>
        <p:txBody>
          <a:bodyPr/>
          <a:lstStyle/>
          <a:p>
            <a:r>
              <a:rPr lang="en-US" dirty="0"/>
              <a:t>Role and Impact of Public Relations公共关系的作用和影响</a:t>
            </a:r>
            <a:endParaRPr lang="en-US" dirty="0"/>
          </a:p>
          <a:p>
            <a:pPr lvl="1"/>
            <a:r>
              <a:rPr lang="en-US" altLang="en-US" dirty="0">
                <a:ea typeface="MS PGothic" panose="020B0600070205080204" pitchFamily="34" charset="-128"/>
              </a:rPr>
              <a:t>Strong impact on public awareness at a lower cost than advertising以比广告更低的成本对公众意识产生强烈影响</a:t>
            </a:r>
            <a:endParaRPr lang="en-US" altLang="en-US" dirty="0">
              <a:ea typeface="MS PGothic" panose="020B0600070205080204" pitchFamily="34" charset="-128"/>
            </a:endParaRPr>
          </a:p>
          <a:p>
            <a:pPr lvl="1"/>
            <a:r>
              <a:rPr lang="en-US" altLang="en-US" dirty="0">
                <a:ea typeface="MS PGothic" panose="020B0600070205080204" pitchFamily="34" charset="-128"/>
              </a:rPr>
              <a:t>Power to engage consumers and make them part of the brand’</a:t>
            </a:r>
            <a:r>
              <a:rPr lang="en-US" altLang="ja-JP" dirty="0">
                <a:ea typeface="MS PGothic" panose="020B0600070205080204" pitchFamily="34" charset="-128"/>
              </a:rPr>
              <a:t>s story, inject them in daily conversations吸引消费者并使他们成为品牌故事的一部分，将他们注入日常对话的力量</a:t>
            </a:r>
            <a:endParaRPr lang="en-US" altLang="ja-JP" dirty="0">
              <a:ea typeface="MS PGothic" panose="020B0600070205080204" pitchFamily="34" charset="-128"/>
            </a:endParaRPr>
          </a:p>
          <a:p>
            <a:pPr lvl="1"/>
            <a:r>
              <a:rPr lang="en-US" altLang="en-US" dirty="0">
                <a:ea typeface="MS PGothic" panose="020B0600070205080204" pitchFamily="34" charset="-128"/>
              </a:rPr>
              <a:t>Limited and scattered use有限且分散的使用Powerful brand-building too</a:t>
            </a:r>
            <a:r>
              <a:rPr lang="en-US" altLang="en-US" sz="1600" dirty="0">
                <a:ea typeface="MS PGothic" panose="020B0600070205080204" pitchFamily="34" charset="-128"/>
              </a:rPr>
              <a:t>强大的品牌建设工具</a:t>
            </a:r>
            <a:r>
              <a:rPr lang="en-US" altLang="en-US" dirty="0">
                <a:ea typeface="MS PGothic" panose="020B0600070205080204" pitchFamily="34" charset="-128"/>
              </a:rPr>
              <a:t>l</a:t>
            </a:r>
            <a:endParaRPr lang="en-US" sz="16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Effect transition="in" filter="barn(inHorizontal)">
                                      <p:cBhvr>
                                        <p:cTn id="7" dur="500"/>
                                        <p:tgtEl>
                                          <p:spTgt spid="313347">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313347">
                                            <p:txEl>
                                              <p:pRg st="1" end="1"/>
                                            </p:txEl>
                                          </p:spTgt>
                                        </p:tgtEl>
                                        <p:attrNameLst>
                                          <p:attrName>style.visibility</p:attrName>
                                        </p:attrNameLst>
                                      </p:cBhvr>
                                      <p:to>
                                        <p:strVal val="visible"/>
                                      </p:to>
                                    </p:set>
                                    <p:animEffect transition="in" filter="barn(inHorizontal)">
                                      <p:cBhvr>
                                        <p:cTn id="10" dur="500"/>
                                        <p:tgtEl>
                                          <p:spTgt spid="313347">
                                            <p:txEl>
                                              <p:pRg st="1" end="1"/>
                                            </p:txEl>
                                          </p:spTgt>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313347">
                                            <p:txEl>
                                              <p:pRg st="2" end="2"/>
                                            </p:txEl>
                                          </p:spTgt>
                                        </p:tgtEl>
                                        <p:attrNameLst>
                                          <p:attrName>style.visibility</p:attrName>
                                        </p:attrNameLst>
                                      </p:cBhvr>
                                      <p:to>
                                        <p:strVal val="visible"/>
                                      </p:to>
                                    </p:set>
                                    <p:animEffect transition="in" filter="barn(inHorizontal)">
                                      <p:cBhvr>
                                        <p:cTn id="13" dur="500"/>
                                        <p:tgtEl>
                                          <p:spTgt spid="313347">
                                            <p:txEl>
                                              <p:pRg st="2" end="2"/>
                                            </p:txEl>
                                          </p:spTgt>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313347">
                                            <p:txEl>
                                              <p:pRg st="3" end="3"/>
                                            </p:txEl>
                                          </p:spTgt>
                                        </p:tgtEl>
                                        <p:attrNameLst>
                                          <p:attrName>style.visibility</p:attrName>
                                        </p:attrNameLst>
                                      </p:cBhvr>
                                      <p:to>
                                        <p:strVal val="visible"/>
                                      </p:to>
                                    </p:set>
                                    <p:animEffect transition="in" filter="barn(inHorizontal)">
                                      <p:cBhvr>
                                        <p:cTn id="16" dur="500"/>
                                        <p:tgtEl>
                                          <p:spTgt spid="313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8"/>
          <p:cNvSpPr>
            <a:spLocks noGrp="1" noChangeArrowheads="1"/>
          </p:cNvSpPr>
          <p:nvPr>
            <p:ph type="body" sz="half" idx="1"/>
          </p:nvPr>
        </p:nvSpPr>
        <p:spPr/>
        <p:txBody>
          <a:bodyPr/>
          <a:lstStyle/>
          <a:p>
            <a:r>
              <a:rPr lang="en-US" dirty="0"/>
              <a:t>News</a:t>
            </a:r>
            <a:endParaRPr lang="en-US" dirty="0"/>
          </a:p>
          <a:p>
            <a:r>
              <a:rPr lang="en-US" dirty="0"/>
              <a:t>Corporate Identity Materials </a:t>
            </a:r>
            <a:endParaRPr lang="en-US" dirty="0"/>
          </a:p>
          <a:p>
            <a:r>
              <a:rPr lang="en-US" dirty="0"/>
              <a:t>Special Events</a:t>
            </a:r>
            <a:endParaRPr lang="en-US" dirty="0"/>
          </a:p>
          <a:p>
            <a:endParaRPr lang="en-US" dirty="0"/>
          </a:p>
        </p:txBody>
      </p:sp>
      <p:sp>
        <p:nvSpPr>
          <p:cNvPr id="51203" name="Rectangle 9"/>
          <p:cNvSpPr>
            <a:spLocks noGrp="1" noChangeArrowheads="1"/>
          </p:cNvSpPr>
          <p:nvPr>
            <p:ph type="body" sz="half" idx="2"/>
          </p:nvPr>
        </p:nvSpPr>
        <p:spPr/>
        <p:txBody>
          <a:bodyPr/>
          <a:lstStyle/>
          <a:p>
            <a:r>
              <a:rPr lang="en-US" dirty="0"/>
              <a:t>Written Materials</a:t>
            </a:r>
            <a:endParaRPr lang="en-US" dirty="0"/>
          </a:p>
          <a:p>
            <a:r>
              <a:rPr lang="en-US" dirty="0"/>
              <a:t>Audiovisual Materials</a:t>
            </a:r>
            <a:endParaRPr lang="en-US" dirty="0"/>
          </a:p>
          <a:p>
            <a:r>
              <a:rPr lang="en-US" dirty="0"/>
              <a:t>Public Service Activities</a:t>
            </a:r>
            <a:endParaRPr lang="en-US" dirty="0"/>
          </a:p>
        </p:txBody>
      </p:sp>
      <p:sp>
        <p:nvSpPr>
          <p:cNvPr id="51204" name="Rectangle 10"/>
          <p:cNvSpPr>
            <a:spLocks noGrp="1" noChangeArrowheads="1"/>
          </p:cNvSpPr>
          <p:nvPr>
            <p:ph type="title"/>
          </p:nvPr>
        </p:nvSpPr>
        <p:spPr/>
        <p:txBody>
          <a:bodyPr/>
          <a:lstStyle/>
          <a:p>
            <a:r>
              <a:rPr lang="en-US">
                <a:solidFill>
                  <a:srgbClr val="C00000"/>
                </a:solidFill>
              </a:rPr>
              <a:t>Major Public Relations Tools</a:t>
            </a:r>
            <a:endParaRPr lang="en-US">
              <a:solidFill>
                <a:srgbClr val="C00000"/>
              </a:solidFill>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solidFill>
                  <a:srgbClr val="C00000"/>
                </a:solidFill>
              </a:rPr>
              <a:t>Sales Promotion</a:t>
            </a:r>
            <a:endParaRPr lang="en-US">
              <a:solidFill>
                <a:srgbClr val="C00000"/>
              </a:solidFill>
            </a:endParaRPr>
          </a:p>
        </p:txBody>
      </p:sp>
      <p:sp>
        <p:nvSpPr>
          <p:cNvPr id="38915" name="Rectangle 3"/>
          <p:cNvSpPr>
            <a:spLocks noGrp="1" noChangeArrowheads="1"/>
          </p:cNvSpPr>
          <p:nvPr>
            <p:ph type="body" idx="1"/>
          </p:nvPr>
        </p:nvSpPr>
        <p:spPr/>
        <p:txBody>
          <a:bodyPr/>
          <a:lstStyle/>
          <a:p>
            <a:r>
              <a:rPr lang="en-US" dirty="0"/>
              <a:t>Sales Promotion</a:t>
            </a:r>
            <a:endParaRPr lang="en-US" dirty="0"/>
          </a:p>
          <a:p>
            <a:pPr lvl="1"/>
            <a:r>
              <a:rPr lang="en-US" altLang="en-US" dirty="0">
                <a:ea typeface="MS PGothic" panose="020B0600070205080204" pitchFamily="34" charset="-128"/>
              </a:rPr>
              <a:t>Short-term incentives to encourage the purchase or sale of a product or a service鼓励购买或销售产品或服务的短期激励措施</a:t>
            </a:r>
            <a:endParaRPr lang="en-US" altLang="en-US" dirty="0">
              <a:ea typeface="MS PGothic" panose="020B0600070205080204" pitchFamily="34" charset="-128"/>
            </a:endParaRPr>
          </a:p>
          <a:p>
            <a:pPr lvl="1">
              <a:spcBef>
                <a:spcPts val="1200"/>
              </a:spcBef>
            </a:pPr>
            <a:r>
              <a:rPr lang="en-US" altLang="en-US" dirty="0">
                <a:ea typeface="MS PGothic" panose="020B0600070205080204" pitchFamily="34" charset="-128"/>
              </a:rPr>
              <a:t>Sales promotion targets</a:t>
            </a:r>
            <a:endParaRPr lang="en-US" altLang="en-US" dirty="0">
              <a:ea typeface="MS PGothic" panose="020B0600070205080204" pitchFamily="34" charset="-128"/>
            </a:endParaRPr>
          </a:p>
          <a:p>
            <a:pPr lvl="2"/>
            <a:r>
              <a:rPr lang="en-US" altLang="en-US" dirty="0">
                <a:ea typeface="MS PGothic" panose="020B0600070205080204" pitchFamily="34" charset="-128"/>
              </a:rPr>
              <a:t>Final buyers—Consumer promotions</a:t>
            </a:r>
            <a:endParaRPr lang="en-US" altLang="en-US" dirty="0">
              <a:ea typeface="MS PGothic" panose="020B0600070205080204" pitchFamily="34" charset="-128"/>
            </a:endParaRPr>
          </a:p>
          <a:p>
            <a:pPr lvl="2"/>
            <a:r>
              <a:rPr lang="en-US" altLang="en-US" dirty="0">
                <a:ea typeface="MS PGothic" panose="020B0600070205080204" pitchFamily="34" charset="-128"/>
              </a:rPr>
              <a:t>Retailers and wholesalers—Trade promotions</a:t>
            </a:r>
            <a:endParaRPr lang="en-US" altLang="en-US" dirty="0">
              <a:ea typeface="MS PGothic" panose="020B0600070205080204" pitchFamily="34" charset="-128"/>
            </a:endParaRPr>
          </a:p>
          <a:p>
            <a:pPr lvl="2"/>
            <a:r>
              <a:rPr lang="en-US" altLang="en-US" dirty="0">
                <a:ea typeface="MS PGothic" panose="020B0600070205080204" pitchFamily="34" charset="-128"/>
              </a:rPr>
              <a:t>Business customers—Business promotions</a:t>
            </a:r>
            <a:endParaRPr lang="en-US" altLang="en-US" dirty="0">
              <a:ea typeface="MS PGothic" panose="020B0600070205080204" pitchFamily="34" charset="-128"/>
            </a:endParaRPr>
          </a:p>
          <a:p>
            <a:pPr lvl="2"/>
            <a:r>
              <a:rPr lang="en-US" altLang="en-US" dirty="0">
                <a:ea typeface="MS PGothic" panose="020B0600070205080204" pitchFamily="34" charset="-128"/>
              </a:rPr>
              <a:t>Members of the sales force—Sales force promotions</a:t>
            </a:r>
            <a:endParaRPr lang="en-AU" dirty="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solidFill>
                  <a:srgbClr val="C00000"/>
                </a:solidFill>
              </a:rPr>
              <a:t>Sales Promotion</a:t>
            </a:r>
            <a:endParaRPr lang="en-US">
              <a:solidFill>
                <a:srgbClr val="C00000"/>
              </a:solidFill>
            </a:endParaRPr>
          </a:p>
        </p:txBody>
      </p:sp>
      <p:sp>
        <p:nvSpPr>
          <p:cNvPr id="39939" name="Rectangle 4"/>
          <p:cNvSpPr>
            <a:spLocks noGrp="1" noChangeArrowheads="1"/>
          </p:cNvSpPr>
          <p:nvPr>
            <p:ph type="body" idx="1"/>
          </p:nvPr>
        </p:nvSpPr>
        <p:spPr/>
        <p:txBody>
          <a:bodyPr/>
          <a:lstStyle/>
          <a:p>
            <a:r>
              <a:rPr lang="en-US" altLang="en-US" dirty="0">
                <a:ea typeface="MS PGothic" panose="020B0600070205080204" pitchFamily="34" charset="-128"/>
              </a:rPr>
              <a:t>Many factors have contributed to the rapid growth of sales promotion.</a:t>
            </a:r>
            <a:endParaRPr lang="en-US" altLang="en-US" dirty="0">
              <a:ea typeface="MS PGothic" panose="020B0600070205080204" pitchFamily="34" charset="-128"/>
            </a:endParaRPr>
          </a:p>
          <a:p>
            <a:pPr lvl="1"/>
            <a:r>
              <a:rPr lang="en-US" altLang="en-US" dirty="0">
                <a:ea typeface="MS PGothic" panose="020B0600070205080204" pitchFamily="34" charset="-128"/>
              </a:rPr>
              <a:t>Product managers view promotion as an effective short-run sales tool.</a:t>
            </a:r>
            <a:endParaRPr lang="en-US" altLang="en-US" dirty="0">
              <a:ea typeface="MS PGothic" panose="020B0600070205080204" pitchFamily="34" charset="-128"/>
            </a:endParaRPr>
          </a:p>
          <a:p>
            <a:pPr lvl="1"/>
            <a:r>
              <a:rPr lang="en-US" altLang="en-US" dirty="0">
                <a:ea typeface="MS PGothic" panose="020B0600070205080204" pitchFamily="34" charset="-128"/>
              </a:rPr>
              <a:t>Competitors use sales promotion to differentiate their offers.</a:t>
            </a:r>
            <a:endParaRPr lang="en-US" altLang="en-US" dirty="0">
              <a:ea typeface="MS PGothic" panose="020B0600070205080204" pitchFamily="34" charset="-128"/>
            </a:endParaRPr>
          </a:p>
          <a:p>
            <a:pPr lvl="1"/>
            <a:r>
              <a:rPr lang="en-US" altLang="en-US" dirty="0">
                <a:ea typeface="MS PGothic" panose="020B0600070205080204" pitchFamily="34" charset="-128"/>
              </a:rPr>
              <a:t>Advertising efficiency has declined.</a:t>
            </a:r>
            <a:endParaRPr lang="en-US" altLang="en-US" dirty="0">
              <a:ea typeface="MS PGothic" panose="020B0600070205080204" pitchFamily="34" charset="-128"/>
            </a:endParaRPr>
          </a:p>
          <a:p>
            <a:pPr lvl="1"/>
            <a:r>
              <a:rPr lang="en-US" altLang="en-US" dirty="0">
                <a:ea typeface="MS PGothic" panose="020B0600070205080204" pitchFamily="34" charset="-128"/>
              </a:rPr>
              <a:t>Sales promotions help attract today’s more thrift-oriented consumers.以节俭为导向的消费者。</a:t>
            </a:r>
            <a:endParaRPr lang="en-US" altLang="en-US" dirty="0">
              <a:ea typeface="MS PGothic" panose="020B0600070205080204" pitchFamily="34" charset="-128"/>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14777</Words>
  <Application>WPS Presentation</Application>
  <PresentationFormat>On-screen Show (4:3)</PresentationFormat>
  <Paragraphs>599</Paragraphs>
  <Slides>52</Slides>
  <Notes>52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Arial</vt:lpstr>
      <vt:lpstr>SimSun</vt:lpstr>
      <vt:lpstr>Wingdings</vt:lpstr>
      <vt:lpstr>Times New Roman</vt:lpstr>
      <vt:lpstr>MS PGothic</vt:lpstr>
      <vt:lpstr>Microsoft YaHei</vt:lpstr>
      <vt:lpstr>Arial Unicode MS</vt:lpstr>
      <vt:lpstr>Calibri</vt:lpstr>
      <vt:lpstr>Times New Roman</vt:lpstr>
      <vt:lpstr>Calibri</vt:lpstr>
      <vt:lpstr>Default Design</vt:lpstr>
      <vt:lpstr>COMM223 Marketing Management 	</vt:lpstr>
      <vt:lpstr>Agenda </vt:lpstr>
      <vt:lpstr>Where are we now …</vt:lpstr>
      <vt:lpstr>Public Relations</vt:lpstr>
      <vt:lpstr>Public Relations Functions</vt:lpstr>
      <vt:lpstr>Public Relations</vt:lpstr>
      <vt:lpstr>Major Public Relations Tools</vt:lpstr>
      <vt:lpstr>Sales Promotion</vt:lpstr>
      <vt:lpstr>Sales Promotion</vt:lpstr>
      <vt:lpstr>Sales Promotion Objectives</vt:lpstr>
      <vt:lpstr>Consumer Promotion Tools</vt:lpstr>
      <vt:lpstr>Consumer Promotion Tools</vt:lpstr>
      <vt:lpstr>Major Sales Promotion Tools</vt:lpstr>
      <vt:lpstr>Major Sales Promotion Tools</vt:lpstr>
      <vt:lpstr>Sales Promotion</vt:lpstr>
      <vt:lpstr>Personal Selling</vt:lpstr>
      <vt:lpstr>The Role of the Sales Force</vt:lpstr>
      <vt:lpstr>Sales Force Management</vt:lpstr>
      <vt:lpstr>Designing the Sales Force Strategy and Structure</vt:lpstr>
      <vt:lpstr>Sales Force Size</vt:lpstr>
      <vt:lpstr>Other Sales Force Strategy and Structure Issues</vt:lpstr>
      <vt:lpstr>Recruiting and Selecting Salespeople</vt:lpstr>
      <vt:lpstr>Training Salespeople</vt:lpstr>
      <vt:lpstr>Compensating Salespeople</vt:lpstr>
      <vt:lpstr>Supervising Salespeople</vt:lpstr>
      <vt:lpstr>Motivating Salespeople</vt:lpstr>
      <vt:lpstr>Evaluating Salespeople and Sales Force Performance</vt:lpstr>
      <vt:lpstr>Social Selling: Online, Mobile, and Social Media Tools</vt:lpstr>
      <vt:lpstr>The Personal Selling Process</vt:lpstr>
      <vt:lpstr>Direct and Digital Marketing</vt:lpstr>
      <vt:lpstr>Rapid Growth of Direct and Digital Marketing</vt:lpstr>
      <vt:lpstr>Benefits of Direct and Digital Marketing to Buyers</vt:lpstr>
      <vt:lpstr> Forms of Direct and Digital Marketing</vt:lpstr>
      <vt:lpstr>Marketing, the Internet, and the Digital Age</vt:lpstr>
      <vt:lpstr>Online Marketing</vt:lpstr>
      <vt:lpstr>Online Advertising and Email Marketing</vt:lpstr>
      <vt:lpstr>Online Videos</vt:lpstr>
      <vt:lpstr>Blogs and Other Online Forums</vt:lpstr>
      <vt:lpstr>Social Media Marketing</vt:lpstr>
      <vt:lpstr>Social Media Marketing Advantages and Challenges</vt:lpstr>
      <vt:lpstr>Integrated Social Media Marketing</vt:lpstr>
      <vt:lpstr>Mobile Marketing</vt:lpstr>
      <vt:lpstr>Direct-Mail Marketing</vt:lpstr>
      <vt:lpstr>Catalogue Marketing</vt:lpstr>
      <vt:lpstr>Telemarketing and Direct-Response Television (DRTV) Marketing</vt:lpstr>
      <vt:lpstr>Kiosk Marketing</vt:lpstr>
      <vt:lpstr>Public Policy Issues in Direct and Digital Marketing</vt:lpstr>
      <vt:lpstr>Irritation, Unfairness, Deception, and Fraud</vt:lpstr>
      <vt:lpstr>Consumer Privacy</vt:lpstr>
      <vt:lpstr>A Need for Action</vt:lpstr>
      <vt:lpstr>Integrated Marketing Communication</vt:lpstr>
      <vt:lpstr>PowerPoint 演示文稿</vt:lpstr>
    </vt:vector>
  </TitlesOfParts>
  <Company>cu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TLiLaptop</dc:creator>
  <cp:lastModifiedBy>shan J</cp:lastModifiedBy>
  <cp:revision>224</cp:revision>
  <dcterms:created xsi:type="dcterms:W3CDTF">2007-03-08T15:23:00Z</dcterms:created>
  <dcterms:modified xsi:type="dcterms:W3CDTF">2022-04-19T12:34:23Z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2EFDDB4E459B42B8986857DF220FEC8A</vt:lpwstr>
  </property>
  <property fmtid="{D5CDD505-2E9C-101B-9397-08002B2CF9AE}" pid="3" name="KSOProductBuildVer">
    <vt:lpwstr>1033-11.2.0.11074</vt:lpwstr>
  </property>
</Properties>
</file>