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7" r:id="rId3"/>
    <p:sldId id="258" r:id="rId5"/>
    <p:sldId id="315" r:id="rId6"/>
    <p:sldId id="318" r:id="rId7"/>
    <p:sldId id="319" r:id="rId8"/>
    <p:sldId id="320" r:id="rId9"/>
    <p:sldId id="321" r:id="rId10"/>
    <p:sldId id="323" r:id="rId11"/>
    <p:sldId id="324" r:id="rId12"/>
    <p:sldId id="327" r:id="rId13"/>
    <p:sldId id="516" r:id="rId14"/>
    <p:sldId id="330" r:id="rId15"/>
    <p:sldId id="331" r:id="rId16"/>
    <p:sldId id="335" r:id="rId17"/>
    <p:sldId id="379" r:id="rId18"/>
    <p:sldId id="343" r:id="rId19"/>
    <p:sldId id="344" r:id="rId20"/>
    <p:sldId id="391" r:id="rId21"/>
    <p:sldId id="349" r:id="rId22"/>
    <p:sldId id="355" r:id="rId23"/>
    <p:sldId id="358" r:id="rId24"/>
    <p:sldId id="543" r:id="rId25"/>
    <p:sldId id="531" r:id="rId26"/>
    <p:sldId id="532" r:id="rId27"/>
    <p:sldId id="421" r:id="rId28"/>
    <p:sldId id="544" r:id="rId29"/>
    <p:sldId id="545" r:id="rId30"/>
    <p:sldId id="537" r:id="rId31"/>
    <p:sldId id="541" r:id="rId32"/>
    <p:sldId id="412" r:id="rId33"/>
    <p:sldId id="378" r:id="rId34"/>
    <p:sldId id="31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66841" autoAdjust="0"/>
  </p:normalViewPr>
  <p:slideViewPr>
    <p:cSldViewPr>
      <p:cViewPr varScale="1">
        <p:scale>
          <a:sx n="75" d="100"/>
          <a:sy n="75" d="100"/>
        </p:scale>
        <p:origin x="2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36362-34B8-4CEC-A797-E68677A68136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849A96-AF2E-48B6-9836-4DAEC9AD92E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60899-22A4-48B1-BEEB-90A5A926172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122405-1A6F-4FAC-B908-BE4633B41535}" type="slidenum">
              <a:rPr lang="en-US" smtClean="0"/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F2E746-9361-4E84-91B0-B23CF2E09111}" type="slidenum">
              <a:rPr lang="en-US" smtClean="0"/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E60899-22A4-48B1-BEEB-90A5A92617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8E3A4-127D-494D-9F7E-BA57FB298DF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3C0ED-FF70-4D1A-BC45-16BA5EE23D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F4BFF-A6A7-49E2-9E51-79954457E4C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57C75-62B7-4BBF-8053-9D52B0D687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E9AC9-FC1B-499B-8C24-C6EFF13882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8DC8-5726-498C-8557-A19803DD510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1E397-A4EE-4EC2-BB7C-006600230FC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DC1B6-7E7F-461D-915E-8F569BADB00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0720-A6D3-4A69-A27C-2CA37A8782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AB8CA-64D7-484A-8F6D-A9A1E262A8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2673C-023A-417B-B096-DB71EF53DD8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THE UNIVERSITY OF BRITISH COLUMBIA                  COMM465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C8796B-B8A2-47B5-BA14-FEF0316C6B4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sz="3600" dirty="0"/>
              <a:t>COMM223 Marketing Management </a:t>
            </a:r>
            <a:r>
              <a:rPr lang="fr-CA" dirty="0"/>
              <a:t>	</a:t>
            </a:r>
            <a:endParaRPr lang="en-US" dirty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Lecture 12 - Global Marketing and Marketing/Society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company should</a:t>
            </a:r>
            <a:endParaRPr lang="en-US" altLang="en-US" dirty="0"/>
          </a:p>
          <a:p>
            <a:pPr lvl="1"/>
            <a:r>
              <a:rPr lang="en-US" altLang="en-US" dirty="0"/>
              <a:t>Define its international marketing objectives and policies</a:t>
            </a:r>
            <a:endParaRPr lang="en-US" altLang="en-US" dirty="0"/>
          </a:p>
          <a:p>
            <a:pPr lvl="1"/>
            <a:r>
              <a:rPr lang="en-US" altLang="en-US" dirty="0"/>
              <a:t>Decide what volume of foreign sales it wants</a:t>
            </a:r>
            <a:endParaRPr lang="en-US" altLang="en-US" dirty="0"/>
          </a:p>
          <a:p>
            <a:pPr lvl="1"/>
            <a:r>
              <a:rPr lang="en-US" altLang="en-US" dirty="0"/>
              <a:t>Choose in how many countries it wants to market</a:t>
            </a:r>
            <a:endParaRPr lang="en-US" altLang="en-US" dirty="0"/>
          </a:p>
          <a:p>
            <a:pPr lvl="1"/>
            <a:r>
              <a:rPr lang="en-US" altLang="en-US" dirty="0"/>
              <a:t>Determine the types of countries to enter</a:t>
            </a:r>
            <a:endParaRPr lang="en-US" altLang="en-US" dirty="0"/>
          </a:p>
          <a:p>
            <a:pPr lvl="1"/>
            <a:r>
              <a:rPr lang="en-US" altLang="en-US" dirty="0"/>
              <a:t>Evaluate each market</a:t>
            </a:r>
            <a:endParaRPr lang="en-US" altLang="en-US" dirty="0"/>
          </a:p>
          <a:p>
            <a:pPr lvl="1"/>
            <a:r>
              <a:rPr lang="en-IN" dirty="0"/>
              <a:t>一个公司应该</a:t>
            </a:r>
            <a:endParaRPr lang="en-IN" dirty="0"/>
          </a:p>
          <a:p>
            <a:pPr lvl="1"/>
            <a:r>
              <a:rPr lang="en-IN" dirty="0"/>
              <a:t>定义其国际营销目标和政策</a:t>
            </a:r>
            <a:endParaRPr lang="en-IN" dirty="0"/>
          </a:p>
          <a:p>
            <a:pPr lvl="1"/>
            <a:r>
              <a:rPr lang="en-IN" dirty="0"/>
              <a:t>决定它想要多少国外销售量</a:t>
            </a:r>
            <a:endParaRPr lang="en-IN" dirty="0"/>
          </a:p>
          <a:p>
            <a:pPr lvl="1"/>
            <a:r>
              <a:rPr lang="en-IN" dirty="0"/>
              <a:t>选择要在多少个国家进行营销</a:t>
            </a:r>
            <a:endParaRPr lang="en-IN" dirty="0"/>
          </a:p>
          <a:p>
            <a:pPr lvl="1"/>
            <a:r>
              <a:rPr lang="en-IN" dirty="0"/>
              <a:t>确定要进入的国家类型</a:t>
            </a:r>
            <a:endParaRPr lang="en-IN" dirty="0"/>
          </a:p>
          <a:p>
            <a:pPr lvl="1"/>
            <a:r>
              <a:rPr lang="en-IN" dirty="0"/>
              <a:t>评估每个市场</a:t>
            </a:r>
            <a:endParaRPr lang="en-IN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Deciding Which Markets to Enter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C00000"/>
                </a:solidFill>
                <a:ea typeface="MS PGothic" panose="020B0600070205080204" pitchFamily="34" charset="-128"/>
              </a:rPr>
              <a:t>Indicators of Market Potential</a:t>
            </a:r>
            <a:endParaRPr lang="en-AU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6200" y="1219200"/>
          <a:ext cx="8991600" cy="518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62778"/>
                <a:gridCol w="4828822"/>
              </a:tblGrid>
              <a:tr h="392790">
                <a:tc>
                  <a:txBody>
                    <a:bodyPr/>
                    <a:lstStyle/>
                    <a:p>
                      <a:r>
                        <a:rPr lang="en-CA" sz="1600" dirty="0"/>
                        <a:t>Demographic Characteristics</a:t>
                      </a:r>
                      <a:endParaRPr lang="en-CA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Sociocultural Factors</a:t>
                      </a:r>
                      <a:endParaRPr lang="en-CA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29944">
                <a:tc>
                  <a:txBody>
                    <a:bodyPr/>
                    <a:lstStyle/>
                    <a:p>
                      <a:r>
                        <a:rPr lang="en-CA" sz="1600" dirty="0"/>
                        <a:t>Education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Population size and growth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Population age composition</a:t>
                      </a:r>
                      <a:endParaRPr lang="en-CA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Consumer lifestyles, beliefs, and values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Business norms and approaches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Cultural and social norms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Languages</a:t>
                      </a:r>
                      <a:endParaRPr lang="en-CA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790">
                <a:tc>
                  <a:txBody>
                    <a:bodyPr/>
                    <a:lstStyle/>
                    <a:p>
                      <a:r>
                        <a:rPr lang="en-CA" sz="1600" b="1" dirty="0"/>
                        <a:t>Geographic Characteristics</a:t>
                      </a:r>
                      <a:endParaRPr lang="en-CA" sz="1600" b="1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/>
                        <a:t>Political and Legal Factors</a:t>
                      </a:r>
                      <a:endParaRPr lang="en-CA" sz="1600" b="1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8217">
                <a:tc>
                  <a:txBody>
                    <a:bodyPr/>
                    <a:lstStyle/>
                    <a:p>
                      <a:r>
                        <a:rPr lang="en-CA" sz="1600" dirty="0"/>
                        <a:t>Climate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Country size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Population density—urban, rural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Transportation structure and market accessibility</a:t>
                      </a:r>
                      <a:endParaRPr lang="en-CA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National priorities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Political stability and compatibility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Government attitudes toward global trade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Government bureaucracy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Monetary and trade regulations</a:t>
                      </a:r>
                      <a:endParaRPr lang="en-CA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642">
                <a:tc>
                  <a:txBody>
                    <a:bodyPr/>
                    <a:lstStyle/>
                    <a:p>
                      <a:r>
                        <a:rPr lang="en-CA" sz="1600" b="1" dirty="0"/>
                        <a:t>Economic Factors</a:t>
                      </a:r>
                      <a:endParaRPr lang="en-CA" sz="1600" b="1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8217">
                <a:tc>
                  <a:txBody>
                    <a:bodyPr/>
                    <a:lstStyle/>
                    <a:p>
                      <a:r>
                        <a:rPr lang="en-CA" sz="1600" dirty="0"/>
                        <a:t>GDP size and growth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Income distribution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Industrial infrastructure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Natural resources</a:t>
                      </a:r>
                      <a:endParaRPr lang="en-CA" sz="1600" dirty="0"/>
                    </a:p>
                    <a:p>
                      <a:r>
                        <a:rPr lang="en-CA" sz="1600" dirty="0"/>
                        <a:t>Financial and human resources</a:t>
                      </a:r>
                      <a:endParaRPr lang="en-CA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Deciding How to Enter the Market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company must determine the best mode of entry.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Each subsequent entry strategy involves more commitment and risk, but also more control and potential profits.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公司必须确定最佳的进入方式。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随后的每个进入策略都涉及更多的承诺和风险，但也涉及更多的控制和潜在利润。</a:t>
            </a:r>
            <a:endParaRPr lang="en-US" sz="2800"/>
          </a:p>
        </p:txBody>
      </p:sp>
      <p:pic>
        <p:nvPicPr>
          <p:cNvPr id="6" name="Picture 1" descr="The flowchart shows the following information:&#10;Exporting: Indirect and Direct. Note: Exporting is the simplest way to enter a foreign market, but it usually offers less control and profit potential.&#10;Joint venturing: Licensing; Contract manufacturing; Management contracting; and Joint ownership. &#10;Direct Investment: Assembly facilities and Manufacturing facilities. Note: Direct investment—owning your own foreign-based operation—affords greater control and profit potential, but it’s often riskier.&#10;Small arrows point from exporting to joint venturing, and then from joint venturing to direct investment. &#10;A long arrow spanning the entire flow chart from left to right is labeled as Amount of commitment, risk, control, and profit potential.    &#10;&#10;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29612"/>
            <a:ext cx="88763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Exporting</a:t>
            </a:r>
            <a:endParaRPr lang="en-US"/>
          </a:p>
          <a:p>
            <a:pPr lvl="1"/>
            <a:r>
              <a:rPr lang="en-US"/>
              <a:t>Direct vs. indirect</a:t>
            </a:r>
            <a:endParaRPr lang="en-US"/>
          </a:p>
          <a:p>
            <a:r>
              <a:rPr lang="en-US"/>
              <a:t>Joint Venturing</a:t>
            </a:r>
            <a:endParaRPr lang="en-US"/>
          </a:p>
          <a:p>
            <a:pPr lvl="1"/>
            <a:r>
              <a:rPr lang="en-US"/>
              <a:t>Licensing, contract manufacturing, management contracting, joint ownership</a:t>
            </a:r>
            <a:endParaRPr lang="en-US"/>
          </a:p>
          <a:p>
            <a:r>
              <a:rPr lang="en-US"/>
              <a:t>Direct Investment</a:t>
            </a:r>
            <a:endParaRPr lang="en-US"/>
          </a:p>
          <a:p>
            <a:pPr lvl="1"/>
            <a:r>
              <a:rPr lang="en-US"/>
              <a:t>Assembly facilities, manufacturing facilities</a:t>
            </a:r>
            <a:endParaRPr lang="en-US"/>
          </a:p>
          <a:p>
            <a:pPr lvl="1"/>
            <a:r>
              <a:rPr lang="en-US"/>
              <a:t>出口</a:t>
            </a:r>
            <a:endParaRPr lang="en-US"/>
          </a:p>
          <a:p>
            <a:pPr lvl="1"/>
            <a:r>
              <a:rPr lang="en-US"/>
              <a:t>直接与间接</a:t>
            </a:r>
            <a:endParaRPr lang="en-US"/>
          </a:p>
          <a:p>
            <a:pPr lvl="1"/>
            <a:r>
              <a:rPr lang="en-US"/>
              <a:t>合资企业</a:t>
            </a:r>
            <a:endParaRPr lang="en-US"/>
          </a:p>
          <a:p>
            <a:pPr lvl="1"/>
            <a:r>
              <a:rPr lang="en-US"/>
              <a:t>许可、合同制造、管理承包、共同所有权</a:t>
            </a:r>
            <a:endParaRPr lang="en-US"/>
          </a:p>
          <a:p>
            <a:pPr lvl="1"/>
            <a:r>
              <a:rPr lang="en-US"/>
              <a:t>直接投资</a:t>
            </a:r>
            <a:endParaRPr lang="en-US"/>
          </a:p>
          <a:p>
            <a:pPr lvl="1"/>
            <a:r>
              <a:rPr lang="en-US"/>
              <a:t>组装设施、制造设施</a:t>
            </a:r>
            <a:endParaRPr 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Deciding How to Enter the Market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Deciding on the Global Marketing Program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Standardized global marketing</a:t>
            </a:r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</a:rPr>
              <a:t>Using the same marketing strategy and mix in all of the company’s international markets</a:t>
            </a:r>
            <a:endParaRPr lang="en-US" sz="2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Adapted global marketing</a:t>
            </a:r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</a:rPr>
              <a:t>Adjusting the marketing strategy and mix elements to each international target market 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Creates more costs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Produces a larger market share and return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/>
              <a:t>It’s not about all-or-nothing, but a matter of degree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Think globally, but act locally 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Advocate a “global” strategy in which the firm standardizes certain core marketing elements and localizes others</a:t>
            </a:r>
            <a:endParaRPr lang="en-US" sz="2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200" dirty="0"/>
              <a:t>标准化的全球营销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使用相同的营销策略并在公司的所有国际市场中进行组合</a:t>
            </a:r>
            <a:endParaRPr lang="en-US" sz="2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200" dirty="0"/>
              <a:t>适应全球营销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针对每个国际目标市场调整营销策略和组合元素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产生更多成本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产生更大的市场份额和回报</a:t>
            </a:r>
            <a:endParaRPr lang="en-US" sz="2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200" dirty="0"/>
              <a:t>这不是全有或全无，而是程度的问题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放眼全球，立足本土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倡导“全球”战略，在该战略中，公司将某些核心营销要素标准化，并将其他要素本地化</a:t>
            </a:r>
            <a:endParaRPr lang="en-US" sz="2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655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655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Deciding on the Global Marketing Program</a:t>
            </a:r>
            <a:endParaRPr lang="en-US" sz="320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Marketing Mix: Product and promotion</a:t>
            </a:r>
            <a:endParaRPr lang="en-US" dirty="0"/>
          </a:p>
          <a:p>
            <a:pPr lvl="1"/>
            <a:r>
              <a:rPr lang="en-US" dirty="0"/>
              <a:t>Five Global Product and Promotion Strategies</a:t>
            </a:r>
            <a:endParaRPr lang="en-US" dirty="0"/>
          </a:p>
          <a:p>
            <a:pPr lvl="1"/>
            <a:r>
              <a:rPr lang="en-US" dirty="0"/>
              <a:t>营销组合：产品和促销</a:t>
            </a:r>
            <a:endParaRPr lang="en-US" dirty="0"/>
          </a:p>
          <a:p>
            <a:pPr lvl="1"/>
            <a:r>
              <a:rPr lang="en-US" dirty="0"/>
              <a:t>五种全球产品及推广策略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 descr="The matrix has product on horizontal axis and communications on the vertical axis and shows the following information:&#10;Don’t change communications and don’t change product: Straight extension&#10;Don’t change communications and adapt product: Product adaptation &#10;Adapt communications and don’t change product: Communication adaptation&#10;Adapt communications and adapt product: Dual adaptation&#10;Don’t change, adapt communications and develop new product: Product invention.      &#10;Note: The real question buried in this figure is this: How much should a company standardize or adapt its products and marketing across global markets?&#10;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8" y="4114800"/>
            <a:ext cx="876828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Deciding on the Global Marketing Program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sz="2800" dirty="0"/>
              <a:t>Marketing Mix: Pricing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Problems in setting prices include: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Charge a uniform price all around the world </a:t>
            </a:r>
            <a:r>
              <a:rPr lang="en-US" sz="2000" dirty="0">
                <a:sym typeface="Wingdings" panose="05000000000000000000" pitchFamily="2" charset="2"/>
              </a:rPr>
              <a:t> Too high in poor countries and too low in rich countries</a:t>
            </a:r>
            <a:r>
              <a:rPr lang="en-US" sz="2000" dirty="0"/>
              <a:t>.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Charge what consumers in each country could pay </a:t>
            </a:r>
            <a:r>
              <a:rPr lang="en-US" sz="2000" dirty="0">
                <a:sym typeface="Wingdings" panose="05000000000000000000" pitchFamily="2" charset="2"/>
              </a:rPr>
              <a:t> ignores differences in the actual costs</a:t>
            </a:r>
            <a:r>
              <a:rPr lang="en-US" sz="2000" dirty="0"/>
              <a:t>.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a standard markup of its costs everywhere </a:t>
            </a:r>
            <a:r>
              <a:rPr lang="en-US" sz="2000" dirty="0">
                <a:sym typeface="Wingdings" panose="05000000000000000000" pitchFamily="2" charset="2"/>
              </a:rPr>
              <a:t> not effective in countries where costs are high</a:t>
            </a:r>
            <a:r>
              <a:rPr lang="en-US" sz="2000" dirty="0"/>
              <a:t>.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International prices tend to be higher than domestic prices because of price escalation.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Cost of transportation, tariffs &amp; importer, wholesaler, and retailer margins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Internet forces companies toward more standardized international pricing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营销组合：定价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定价问题包括：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在全球范围内收取统一的价格 在贫穷国家太高，在富裕国家太低。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收取每个国家消费者可以支付的费用 忽略实际成本的差异。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在任何地方都使用标准的成本加成  在成本高的国家无效。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由于价格上涨，国际价格往往高于国内价格。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运输成本、关税和进口商、批发商和零售商利润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互联网迫使企业走向更标准化的国际定价</a:t>
            </a: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Deciding on the Global Marketing Program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dirty="0"/>
              <a:t>Marketing mix: Distribution</a:t>
            </a:r>
            <a:endParaRPr lang="en-US" dirty="0"/>
          </a:p>
          <a:p>
            <a:pPr lvl="1"/>
            <a:r>
              <a:rPr lang="en-US" dirty="0"/>
              <a:t>Whole-channel view</a:t>
            </a:r>
            <a:endParaRPr lang="en-US" dirty="0"/>
          </a:p>
          <a:p>
            <a:pPr lvl="2"/>
            <a:r>
              <a:rPr lang="en-US" dirty="0"/>
              <a:t>Channels between nations</a:t>
            </a:r>
            <a:endParaRPr lang="en-US" dirty="0"/>
          </a:p>
          <a:p>
            <a:pPr lvl="2"/>
            <a:r>
              <a:rPr lang="en-US" dirty="0"/>
              <a:t>Channels within nations</a:t>
            </a:r>
            <a:endParaRPr lang="en-US" dirty="0"/>
          </a:p>
          <a:p>
            <a:pPr lvl="2"/>
            <a:r>
              <a:rPr lang="en-US" dirty="0"/>
              <a:t>营销组合：分销</a:t>
            </a:r>
            <a:endParaRPr lang="en-US" dirty="0"/>
          </a:p>
          <a:p>
            <a:pPr lvl="2"/>
            <a:r>
              <a:rPr lang="en-US" dirty="0"/>
              <a:t>全渠道视图</a:t>
            </a:r>
            <a:endParaRPr lang="en-US" dirty="0"/>
          </a:p>
          <a:p>
            <a:pPr lvl="2"/>
            <a:r>
              <a:rPr lang="en-US" dirty="0"/>
              <a:t>国家之间的渠道</a:t>
            </a:r>
            <a:endParaRPr lang="en-US" dirty="0"/>
          </a:p>
          <a:p>
            <a:pPr lvl="2"/>
            <a:r>
              <a:rPr lang="en-US" dirty="0"/>
              <a:t>国内渠道</a:t>
            </a:r>
            <a:endParaRPr lang="en-US" dirty="0"/>
          </a:p>
        </p:txBody>
      </p:sp>
      <p:pic>
        <p:nvPicPr>
          <p:cNvPr id="5" name="Picture 4" descr="The flowchart shows whole-channel concept for international marketing with arrows pointing from top to bottom, as follows:&#10;• International seller&#10;• Channels between nations&#10;• Channels within nations&#10;• Final user or buyer&#10;Note: Distribution channels can vary dramatically around the world. For example, in the U.S., Coca-Cola distributes products through sophisticated retail channels. In less-developed countries, it delivers Coca-Cola products using everything from push carts to delivery donkeys.&#10;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5982" y="6477000"/>
            <a:ext cx="9193094" cy="168554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Deciding on the Global Marketing Organization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International Marketing Activities</a:t>
            </a:r>
            <a:endParaRPr lang="en-US" dirty="0"/>
          </a:p>
          <a:p>
            <a:pPr lvl="1"/>
            <a:r>
              <a:rPr lang="en-US" altLang="en-US" dirty="0"/>
              <a:t>Organizing an export department</a:t>
            </a:r>
            <a:endParaRPr lang="en-US" altLang="en-US" dirty="0"/>
          </a:p>
          <a:p>
            <a:pPr lvl="1"/>
            <a:r>
              <a:rPr lang="en-US" altLang="en-US" dirty="0"/>
              <a:t>Creating international divisions</a:t>
            </a:r>
            <a:endParaRPr lang="en-US" altLang="en-US" dirty="0"/>
          </a:p>
          <a:p>
            <a:pPr lvl="2"/>
            <a:r>
              <a:rPr lang="en-US" altLang="en-US" dirty="0"/>
              <a:t>Geographical organizations</a:t>
            </a:r>
            <a:endParaRPr lang="en-US" altLang="en-US" dirty="0"/>
          </a:p>
          <a:p>
            <a:pPr lvl="2"/>
            <a:r>
              <a:rPr lang="en-US" altLang="en-US" dirty="0"/>
              <a:t>World product groups</a:t>
            </a:r>
            <a:endParaRPr lang="en-US" altLang="en-US" dirty="0"/>
          </a:p>
          <a:p>
            <a:pPr lvl="2"/>
            <a:r>
              <a:rPr lang="en-US" altLang="en-US" dirty="0"/>
              <a:t>International subsidiaries</a:t>
            </a:r>
            <a:endParaRPr lang="en-US" altLang="en-US" dirty="0"/>
          </a:p>
          <a:p>
            <a:pPr lvl="1"/>
            <a:r>
              <a:rPr lang="en-US" altLang="en-US" dirty="0"/>
              <a:t>Becoming a global organization</a:t>
            </a:r>
            <a:endParaRPr lang="en-US" altLang="en-US" dirty="0"/>
          </a:p>
          <a:p>
            <a:pPr lvl="1"/>
            <a:r>
              <a:rPr lang="en-US" altLang="en-US" dirty="0"/>
              <a:t>管理国际营销活动</a:t>
            </a:r>
            <a:endParaRPr lang="en-US" altLang="en-US" dirty="0"/>
          </a:p>
          <a:p>
            <a:pPr lvl="1"/>
            <a:r>
              <a:rPr lang="en-US" altLang="en-US" dirty="0"/>
              <a:t>组建出口部门</a:t>
            </a:r>
            <a:endParaRPr lang="en-US" altLang="en-US" dirty="0"/>
          </a:p>
          <a:p>
            <a:pPr lvl="1"/>
            <a:r>
              <a:rPr lang="en-US" altLang="en-US" dirty="0"/>
              <a:t>创建国际部门</a:t>
            </a:r>
            <a:endParaRPr lang="en-US" altLang="en-US" dirty="0"/>
          </a:p>
          <a:p>
            <a:pPr lvl="1"/>
            <a:r>
              <a:rPr lang="en-US" altLang="en-US" dirty="0"/>
              <a:t>地理组织</a:t>
            </a:r>
            <a:endParaRPr lang="en-US" altLang="en-US" dirty="0"/>
          </a:p>
          <a:p>
            <a:pPr lvl="1"/>
            <a:r>
              <a:rPr lang="en-US" altLang="en-US" dirty="0"/>
              <a:t>世界产品组</a:t>
            </a:r>
            <a:endParaRPr lang="en-US" altLang="en-US" dirty="0"/>
          </a:p>
          <a:p>
            <a:pPr lvl="1"/>
            <a:r>
              <a:rPr lang="en-US" altLang="en-US" dirty="0"/>
              <a:t>国际子公司</a:t>
            </a:r>
            <a:endParaRPr lang="en-US" altLang="en-US" dirty="0"/>
          </a:p>
          <a:p>
            <a:pPr lvl="1"/>
            <a:r>
              <a:rPr lang="en-US" altLang="en-US" dirty="0"/>
              <a:t>成为全球性组织</a:t>
            </a:r>
            <a:endParaRPr lang="en-US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Social Criticisms of Marketing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/>
              <a:t>Marketing’s Impact on Individual Consumers</a:t>
            </a:r>
            <a:endParaRPr lang="en-US" sz="2800" dirty="0"/>
          </a:p>
          <a:p>
            <a:pPr lvl="1"/>
            <a:r>
              <a:rPr lang="en-US" sz="2000" dirty="0"/>
              <a:t>High Prices</a:t>
            </a:r>
            <a:endParaRPr lang="en-US" sz="2000" dirty="0"/>
          </a:p>
          <a:p>
            <a:pPr lvl="2"/>
            <a:r>
              <a:rPr lang="en-US" sz="1800" dirty="0"/>
              <a:t> High costs of distribution</a:t>
            </a:r>
            <a:endParaRPr lang="en-US" sz="1800" dirty="0"/>
          </a:p>
          <a:p>
            <a:pPr lvl="2"/>
            <a:r>
              <a:rPr lang="en-US" sz="1800" dirty="0"/>
              <a:t> High advertising and promotion costs</a:t>
            </a:r>
            <a:endParaRPr lang="en-US" sz="1800" dirty="0"/>
          </a:p>
          <a:p>
            <a:pPr lvl="2"/>
            <a:r>
              <a:rPr lang="en-US" sz="1800" dirty="0"/>
              <a:t> Excessive markups</a:t>
            </a:r>
            <a:endParaRPr lang="en-US" sz="1800" dirty="0"/>
          </a:p>
          <a:p>
            <a:pPr lvl="1"/>
            <a:r>
              <a:rPr lang="en-US" sz="2000" dirty="0"/>
              <a:t>Deceptive Practices</a:t>
            </a:r>
            <a:endParaRPr lang="en-US" sz="2000" dirty="0"/>
          </a:p>
          <a:p>
            <a:pPr lvl="2"/>
            <a:r>
              <a:rPr lang="en-US" sz="1800" dirty="0"/>
              <a:t> Pricing </a:t>
            </a:r>
            <a:endParaRPr lang="en-US" sz="1800" dirty="0"/>
          </a:p>
          <a:p>
            <a:pPr lvl="2"/>
            <a:r>
              <a:rPr lang="en-US" sz="1800" dirty="0"/>
              <a:t> Promotion</a:t>
            </a:r>
            <a:endParaRPr lang="en-US" sz="1800" dirty="0"/>
          </a:p>
          <a:p>
            <a:pPr lvl="2"/>
            <a:r>
              <a:rPr lang="en-US" sz="1800" dirty="0"/>
              <a:t> Packaging</a:t>
            </a:r>
            <a:endParaRPr lang="en-US" sz="1800" dirty="0"/>
          </a:p>
          <a:p>
            <a:pPr lvl="1"/>
            <a:r>
              <a:rPr lang="en-US" sz="2000" dirty="0"/>
              <a:t>High-Pressure Selling</a:t>
            </a:r>
            <a:endParaRPr lang="en-US" sz="2000" dirty="0"/>
          </a:p>
          <a:p>
            <a:pPr lvl="1"/>
            <a:r>
              <a:rPr lang="en-US" sz="2000" dirty="0"/>
              <a:t>Shoddy or unsafe products</a:t>
            </a:r>
            <a:endParaRPr lang="en-US" sz="2000" dirty="0"/>
          </a:p>
          <a:p>
            <a:pPr lvl="1"/>
            <a:r>
              <a:rPr lang="en-US" sz="2000" dirty="0"/>
              <a:t>Planned obsolescence</a:t>
            </a:r>
            <a:endParaRPr lang="en-US" sz="2000" dirty="0"/>
          </a:p>
          <a:p>
            <a:pPr lvl="1"/>
            <a:r>
              <a:rPr lang="en-US" sz="2000" dirty="0"/>
              <a:t>Poor service to disadvantaged consumers</a:t>
            </a:r>
            <a:endParaRPr lang="en-US" sz="2000" dirty="0"/>
          </a:p>
          <a:p>
            <a:pPr lvl="1"/>
            <a:r>
              <a:rPr lang="en-US" sz="2000" dirty="0"/>
              <a:t>营销对个人消费者的影响</a:t>
            </a:r>
            <a:endParaRPr lang="en-US" sz="2000" dirty="0"/>
          </a:p>
          <a:p>
            <a:pPr lvl="1"/>
            <a:r>
              <a:rPr lang="en-US" sz="2000" dirty="0"/>
              <a:t>高价</a:t>
            </a:r>
            <a:endParaRPr lang="en-US" sz="2000" dirty="0"/>
          </a:p>
          <a:p>
            <a:pPr lvl="1"/>
            <a:r>
              <a:rPr lang="en-US" sz="2000" dirty="0"/>
              <a:t> 分销成本高</a:t>
            </a:r>
            <a:endParaRPr lang="en-US" sz="2000" dirty="0"/>
          </a:p>
          <a:p>
            <a:pPr lvl="1"/>
            <a:r>
              <a:rPr lang="en-US" sz="2000" dirty="0"/>
              <a:t> 高昂的广告和促销成本</a:t>
            </a:r>
            <a:endParaRPr lang="en-US" sz="2000" dirty="0"/>
          </a:p>
          <a:p>
            <a:pPr lvl="1"/>
            <a:r>
              <a:rPr lang="en-US" sz="2000" dirty="0"/>
              <a:t> 过度加价</a:t>
            </a:r>
            <a:endParaRPr lang="en-US" sz="2000" dirty="0"/>
          </a:p>
          <a:p>
            <a:pPr lvl="1"/>
            <a:r>
              <a:rPr lang="en-US" sz="2000" dirty="0"/>
              <a:t>欺骗行为</a:t>
            </a:r>
            <a:endParaRPr lang="en-US" sz="2000" dirty="0"/>
          </a:p>
          <a:p>
            <a:pPr lvl="1"/>
            <a:r>
              <a:rPr lang="en-US" sz="2000" dirty="0"/>
              <a:t> 价钱</a:t>
            </a:r>
            <a:endParaRPr lang="en-US" sz="2000" dirty="0"/>
          </a:p>
          <a:p>
            <a:pPr lvl="1"/>
            <a:r>
              <a:rPr lang="en-US" sz="2000" dirty="0"/>
              <a:t> 晋升</a:t>
            </a:r>
            <a:endParaRPr lang="en-US" sz="2000" dirty="0"/>
          </a:p>
          <a:p>
            <a:pPr lvl="1"/>
            <a:r>
              <a:rPr lang="en-US" sz="2000" dirty="0"/>
              <a:t> 包装</a:t>
            </a:r>
            <a:endParaRPr lang="en-US" sz="2000" dirty="0"/>
          </a:p>
          <a:p>
            <a:pPr lvl="1"/>
            <a:r>
              <a:rPr lang="en-US" sz="2000" dirty="0"/>
              <a:t>高压销售</a:t>
            </a:r>
            <a:endParaRPr lang="en-US" sz="2000" dirty="0"/>
          </a:p>
          <a:p>
            <a:pPr lvl="1"/>
            <a:r>
              <a:rPr lang="en-US" sz="2000" dirty="0"/>
              <a:t>劣质或不安全的产品</a:t>
            </a:r>
            <a:endParaRPr lang="en-US" sz="2000" dirty="0"/>
          </a:p>
          <a:p>
            <a:pPr lvl="1"/>
            <a:r>
              <a:rPr lang="en-US" sz="2000" dirty="0"/>
              <a:t>计划报废</a:t>
            </a:r>
            <a:endParaRPr lang="en-US" sz="2000" dirty="0"/>
          </a:p>
          <a:p>
            <a:pPr lvl="1"/>
            <a:r>
              <a:rPr lang="en-US" sz="2000" dirty="0"/>
              <a:t>对弱势消费者的服务差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5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5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54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54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54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54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54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54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54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54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54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543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543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543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5430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543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Agenda</a:t>
            </a:r>
            <a:r>
              <a:rPr lang="en-US"/>
              <a:t> 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market place</a:t>
            </a:r>
            <a:endParaRPr lang="en-US" dirty="0"/>
          </a:p>
          <a:p>
            <a:r>
              <a:rPr lang="en-US" dirty="0"/>
              <a:t>Sustainable marketing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Social Criticisms of Marketing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Marketing’s Impact on Society as a Whole</a:t>
            </a:r>
            <a:endParaRPr lang="en-US" dirty="0"/>
          </a:p>
          <a:p>
            <a:pPr lvl="1"/>
            <a:r>
              <a:rPr lang="en-US" dirty="0"/>
              <a:t>False wants and too much materialism</a:t>
            </a:r>
            <a:endParaRPr lang="en-US" dirty="0"/>
          </a:p>
          <a:p>
            <a:pPr lvl="1"/>
            <a:r>
              <a:rPr lang="en-US" dirty="0"/>
              <a:t>Too few social goods</a:t>
            </a:r>
            <a:endParaRPr lang="en-US" dirty="0"/>
          </a:p>
          <a:p>
            <a:pPr lvl="1"/>
            <a:r>
              <a:rPr lang="en-US" dirty="0"/>
              <a:t>Cultural pollution</a:t>
            </a:r>
            <a:endParaRPr lang="en-US" dirty="0"/>
          </a:p>
          <a:p>
            <a:pPr lvl="1"/>
            <a:r>
              <a:rPr lang="en-US" dirty="0"/>
              <a:t>营销对整个社会的影响</a:t>
            </a:r>
            <a:endParaRPr lang="en-US" dirty="0"/>
          </a:p>
          <a:p>
            <a:pPr lvl="1"/>
            <a:r>
              <a:rPr lang="en-US" dirty="0"/>
              <a:t>虚假的欲望和过多的唯物主义</a:t>
            </a:r>
            <a:endParaRPr lang="en-US" dirty="0"/>
          </a:p>
          <a:p>
            <a:pPr lvl="1"/>
            <a:r>
              <a:rPr lang="en-US" dirty="0"/>
              <a:t>社会产品太少</a:t>
            </a:r>
            <a:endParaRPr lang="en-US" dirty="0"/>
          </a:p>
          <a:p>
            <a:pPr lvl="1"/>
            <a:r>
              <a:rPr lang="en-US" dirty="0"/>
              <a:t>文化污染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Social Criticisms of Marketing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Marketing’s Impact on Other Businesses</a:t>
            </a:r>
            <a:endParaRPr lang="en-US"/>
          </a:p>
          <a:p>
            <a:pPr lvl="1"/>
            <a:r>
              <a:rPr lang="en-US"/>
              <a:t>Acquisitions of competitors</a:t>
            </a:r>
            <a:endParaRPr lang="en-US"/>
          </a:p>
          <a:p>
            <a:pPr lvl="1"/>
            <a:r>
              <a:rPr lang="en-US"/>
              <a:t>Marketing practices which create barriers to entry</a:t>
            </a:r>
            <a:endParaRPr lang="en-US"/>
          </a:p>
          <a:p>
            <a:pPr lvl="1"/>
            <a:r>
              <a:rPr lang="en-US"/>
              <a:t>Unfair competitive marketing practices</a:t>
            </a:r>
            <a:endParaRPr lang="en-US"/>
          </a:p>
          <a:p>
            <a:pPr lvl="1"/>
            <a:r>
              <a:rPr lang="en-US"/>
              <a:t>营销对其他业务的影响</a:t>
            </a:r>
            <a:endParaRPr lang="en-US"/>
          </a:p>
          <a:p>
            <a:pPr lvl="1"/>
            <a:r>
              <a:rPr lang="en-US"/>
              <a:t>收购竞争对手</a:t>
            </a:r>
            <a:endParaRPr lang="en-US"/>
          </a:p>
          <a:p>
            <a:pPr lvl="1"/>
            <a:r>
              <a:rPr lang="en-US"/>
              <a:t>造成进入壁垒的营销实践</a:t>
            </a:r>
            <a:endParaRPr lang="en-US"/>
          </a:p>
          <a:p>
            <a:pPr lvl="1"/>
            <a:r>
              <a:rPr lang="en-US"/>
              <a:t>不公平的竞争营销行为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  <a:ea typeface="MS PGothic" panose="020B0600070205080204" pitchFamily="34" charset="-128"/>
              </a:rPr>
              <a:t>Traditional Rights</a:t>
            </a:r>
            <a:endParaRPr lang="en-AU" sz="40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86800" cy="43433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00"/>
                <a:gridCol w="4343400"/>
              </a:tblGrid>
              <a:tr h="464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Seller’</a:t>
                      </a:r>
                      <a:r>
                        <a:rPr kumimoji="0" lang="en-US" altLang="ja-JP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 rights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Buyer’</a:t>
                      </a:r>
                      <a:r>
                        <a:rPr kumimoji="0" lang="en-US" altLang="ja-JP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 rights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T="45724" marB="4572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</a:tr>
              <a:tr h="1018820"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introduce any product in any size and style with proper warnings and controls, if necessary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buy a product that is offered for sale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4961"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charge any price for the product without any discrimination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expect the product to be safe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4961"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spend any amount to promote the product if competing fairly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expect the product to perform as claimed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4961"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use any product message that is not misleading or dishonest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bg2"/>
                        </a:buClr>
                        <a:buFont typeface="Arial" panose="020B0604020202020204" pitchFamily="34" charset="0"/>
                        <a:buNone/>
                      </a:pPr>
                      <a:endParaRPr lang="en-IN" sz="17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4961">
                <a:tc>
                  <a:txBody>
                    <a:bodyPr/>
                    <a:lstStyle>
                      <a:lvl1pPr marL="2857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55905" marR="0" lvl="0" indent="-25590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en-US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To use buying incentive programs that are not unfair or misleading</a:t>
                      </a: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bg2"/>
                        </a:buClr>
                        <a:buFont typeface="Arial" panose="020B0604020202020204" pitchFamily="34" charset="0"/>
                        <a:buNone/>
                      </a:pPr>
                      <a:endParaRPr lang="en-IN" sz="17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Consumerism消费主义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be well informed</a:t>
            </a:r>
            <a:endParaRPr lang="en-US" altLang="en-US" dirty="0"/>
          </a:p>
          <a:p>
            <a:r>
              <a:rPr lang="en-US" altLang="en-US" dirty="0"/>
              <a:t>To be protected against questionable products and marketing practices</a:t>
            </a:r>
            <a:endParaRPr lang="en-US" altLang="en-US" dirty="0"/>
          </a:p>
          <a:p>
            <a:r>
              <a:rPr lang="en-US" altLang="en-US" dirty="0"/>
              <a:t>To influence products and marketing practices to improve “quality of life”</a:t>
            </a:r>
            <a:endParaRPr lang="en-US" altLang="en-US" dirty="0"/>
          </a:p>
          <a:p>
            <a:r>
              <a:rPr lang="en-US" altLang="en-US" dirty="0"/>
              <a:t>To consume in a way to preserve the world for future generations of consumers</a:t>
            </a:r>
            <a:endParaRPr lang="en-US" altLang="en-US" dirty="0"/>
          </a:p>
          <a:p>
            <a:endParaRPr lang="en-IN" dirty="0"/>
          </a:p>
          <a:p>
            <a:r>
              <a:rPr lang="en-IN" dirty="0"/>
              <a:t>消息灵通</a:t>
            </a:r>
            <a:endParaRPr lang="en-IN" dirty="0"/>
          </a:p>
          <a:p>
            <a:r>
              <a:rPr lang="en-IN" dirty="0"/>
              <a:t>免受可疑产品和营销行为的侵害</a:t>
            </a:r>
            <a:endParaRPr lang="en-IN" dirty="0"/>
          </a:p>
          <a:p>
            <a:r>
              <a:rPr lang="en-IN" dirty="0"/>
              <a:t>影响产品和营销实践以提高“生活质量”</a:t>
            </a:r>
            <a:endParaRPr lang="en-IN" dirty="0"/>
          </a:p>
          <a:p>
            <a:r>
              <a:rPr lang="en-IN" dirty="0"/>
              <a:t>以一种为后代消费者保护世界的方式消费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Environmentalism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环保主义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Protects and improves people’s current and future living environment</a:t>
            </a:r>
            <a:endParaRPr lang="en-US" altLang="en-US" dirty="0"/>
          </a:p>
          <a:p>
            <a:r>
              <a:rPr lang="en-US" altLang="en-US" dirty="0"/>
              <a:t>Concerned with</a:t>
            </a:r>
            <a:endParaRPr lang="en-US" altLang="en-US" dirty="0"/>
          </a:p>
          <a:p>
            <a:pPr lvl="1"/>
            <a:r>
              <a:rPr lang="en-US" altLang="en-US" dirty="0"/>
              <a:t>Damage to the ecosystem</a:t>
            </a:r>
            <a:endParaRPr lang="en-US" altLang="en-US" dirty="0"/>
          </a:p>
          <a:p>
            <a:pPr lvl="1"/>
            <a:r>
              <a:rPr lang="en-US" altLang="en-US" dirty="0"/>
              <a:t>Loss of recreational areas</a:t>
            </a:r>
            <a:endParaRPr lang="en-US" altLang="en-US" dirty="0"/>
          </a:p>
          <a:p>
            <a:pPr lvl="1"/>
            <a:r>
              <a:rPr lang="en-US" altLang="en-US" dirty="0"/>
              <a:t>Increase in health problems</a:t>
            </a:r>
            <a:endParaRPr lang="en-US" altLang="en-US" dirty="0"/>
          </a:p>
          <a:p>
            <a:r>
              <a:rPr lang="en-US" altLang="en-US" b="1" dirty="0"/>
              <a:t>Environmental sustainability:</a:t>
            </a:r>
            <a:r>
              <a:rPr lang="en-US" altLang="en-US" dirty="0"/>
              <a:t> Generating profits while helping protect the environment</a:t>
            </a:r>
            <a:endParaRPr lang="en-US" altLang="en-US" dirty="0"/>
          </a:p>
          <a:p>
            <a:r>
              <a:rPr lang="en-IN" dirty="0"/>
              <a:t>保护和改善人们当前和未来的生活环境</a:t>
            </a:r>
            <a:endParaRPr lang="en-IN" dirty="0"/>
          </a:p>
          <a:p>
            <a:r>
              <a:rPr lang="en-IN" dirty="0"/>
              <a:t>关注于</a:t>
            </a:r>
            <a:endParaRPr lang="en-IN" dirty="0"/>
          </a:p>
          <a:p>
            <a:r>
              <a:rPr lang="en-IN" dirty="0"/>
              <a:t>对生态系统的破坏</a:t>
            </a:r>
            <a:endParaRPr lang="en-IN" dirty="0"/>
          </a:p>
          <a:p>
            <a:r>
              <a:rPr lang="en-IN" dirty="0"/>
              <a:t>休闲区的丧失</a:t>
            </a:r>
            <a:endParaRPr lang="en-IN" dirty="0"/>
          </a:p>
          <a:p>
            <a:r>
              <a:rPr lang="en-IN" dirty="0"/>
              <a:t>健康问题增加</a:t>
            </a:r>
            <a:endParaRPr lang="en-IN" dirty="0"/>
          </a:p>
          <a:p>
            <a:r>
              <a:rPr lang="en-IN" dirty="0"/>
              <a:t>环境可持续性：在帮助保护环境的同时创造利润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Major Marketing Decision Areas That May Be Called into Question under the Law</a:t>
            </a:r>
            <a:endParaRPr lang="en-AU" sz="2800" dirty="0">
              <a:solidFill>
                <a:srgbClr val="C00000"/>
              </a:solidFill>
            </a:endParaRPr>
          </a:p>
        </p:txBody>
      </p:sp>
      <p:pic>
        <p:nvPicPr>
          <p:cNvPr id="9" name="Content Placeholder 8" descr="The photo shows the following information:&#10;Selling decisions:&#10;• Bribing?&#10;• Stealing trade secrets?&#10;• Disparaging customers? &#10;• Misrepresenting? &#10;• Disclosure of customer rights? &#10;• Unfair discrimination?&#10;Advertising decisions:&#10;• Consumer privacy?&#10;• Deceptive advertising?&#10;• Bait-and-switch advertising?&#10;• Promotional allowances and services?&#10;Channel decisions:&#10;• Exclusive dealing?&#10;• Exclusive territorial distributorship?&#10;• Tying agreements?&#10;• Dealer’s rights?&#10;Competitive relations decisions:&#10;• Anticompetitive acquisition?&#10;• Barriers to entry?&#10;• Predatory competition?&#10;Price decisions:&#10;• Price fixing?&#10;• Predatory pricing?&#10;• Price discrimination?&#10;• Minimum pricing?&#10;• Price increases?&#10;• Deceptive pricing?&#10;Packaging decisions:&#10;• Fair packaging and labeling?&#10;• Excessive cost?&#10;• Scarce resources?&#10;• Pollution?&#10;Product decisions:&#10;• Product additions and deletions?&#10;• Patent protection?&#10;• Product quality and safety?&#10;Product warranty?&#10;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866" y="1828800"/>
            <a:ext cx="6018267" cy="4299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  <a:ea typeface="MS PGothic" panose="020B0600070205080204" pitchFamily="34" charset="-128"/>
              </a:rPr>
              <a:t>Sustainable Marketing Principles</a:t>
            </a:r>
            <a:endParaRPr lang="en-AU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Consumer-oriented marketing</a:t>
            </a:r>
            <a:endParaRPr lang="en-US" sz="2800" dirty="0">
              <a:solidFill>
                <a:srgbClr val="000000"/>
              </a:solidFill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Viewing and organizing a company’s marketing activities from the consumer’s point of view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2800" b="1" dirty="0"/>
              <a:t>Customer value marketing</a:t>
            </a:r>
            <a:endParaRPr lang="en-IN" sz="2800" b="1" dirty="0"/>
          </a:p>
          <a:p>
            <a:r>
              <a:rPr lang="en-IN" sz="2800" dirty="0"/>
              <a:t>Putting most of a company’s resources into customer value-building marketing investments</a:t>
            </a:r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Innovative marketing</a:t>
            </a:r>
            <a:endParaRPr lang="en-IN" sz="2800" b="1" dirty="0"/>
          </a:p>
          <a:p>
            <a:r>
              <a:rPr lang="en-IN" sz="2800" dirty="0"/>
              <a:t>Seeking real product and marketing improvements</a:t>
            </a:r>
            <a:endParaRPr lang="en-IN" sz="2800" dirty="0"/>
          </a:p>
          <a:p>
            <a:r>
              <a:rPr lang="en-AU" dirty="0"/>
              <a:t>面向消费者的营销</a:t>
            </a:r>
            <a:endParaRPr lang="en-AU" dirty="0"/>
          </a:p>
          <a:p>
            <a:r>
              <a:rPr lang="en-AU" dirty="0"/>
              <a:t>从消费者的角度看待和组织公司的营销活动</a:t>
            </a:r>
            <a:endParaRPr lang="en-AU" dirty="0"/>
          </a:p>
          <a:p>
            <a:r>
              <a:rPr lang="en-AU" dirty="0"/>
              <a:t>客户价值营销</a:t>
            </a:r>
            <a:endParaRPr lang="en-AU" dirty="0"/>
          </a:p>
          <a:p>
            <a:r>
              <a:rPr lang="en-AU" dirty="0"/>
              <a:t>将公司的大部分资源用于建立客户价值的营销投资</a:t>
            </a:r>
            <a:endParaRPr lang="en-AU" dirty="0"/>
          </a:p>
          <a:p>
            <a:r>
              <a:rPr lang="en-AU" dirty="0"/>
              <a:t>创新营销</a:t>
            </a:r>
            <a:endParaRPr lang="en-AU" dirty="0"/>
          </a:p>
          <a:p>
            <a:r>
              <a:rPr lang="en-AU" dirty="0"/>
              <a:t>寻求真正的产品和营销改进</a:t>
            </a:r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  <a:ea typeface="MS PGothic" panose="020B0600070205080204" pitchFamily="34" charset="-128"/>
              </a:rPr>
              <a:t>Sustainable Marketing Principles</a:t>
            </a:r>
            <a:endParaRPr lang="en-AU" sz="3600" b="0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Sense-of-mission marketing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Defining a company’s mission in broad social terms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2800" b="1" dirty="0"/>
              <a:t>Societal marketing</a:t>
            </a:r>
            <a:endParaRPr lang="en-IN" sz="2800" b="1" dirty="0"/>
          </a:p>
          <a:p>
            <a:r>
              <a:rPr lang="en-IN" sz="2800" dirty="0"/>
              <a:t>Making marketing decisions by considering</a:t>
            </a:r>
            <a:endParaRPr lang="en-IN" sz="2800" dirty="0"/>
          </a:p>
          <a:p>
            <a:pPr lvl="1"/>
            <a:r>
              <a:rPr lang="en-IN" dirty="0"/>
              <a:t>Consumers’ wants</a:t>
            </a:r>
            <a:endParaRPr lang="en-IN" dirty="0"/>
          </a:p>
          <a:p>
            <a:pPr lvl="1"/>
            <a:r>
              <a:rPr lang="en-IN" dirty="0"/>
              <a:t>Company’s requirements</a:t>
            </a:r>
            <a:endParaRPr lang="en-IN" dirty="0"/>
          </a:p>
          <a:p>
            <a:pPr lvl="1"/>
            <a:r>
              <a:rPr lang="en-IN" dirty="0"/>
              <a:t>Consumers’ long-run interests</a:t>
            </a:r>
            <a:endParaRPr lang="en-IN" dirty="0"/>
          </a:p>
          <a:p>
            <a:pPr lvl="1"/>
            <a:r>
              <a:rPr lang="en-IN" dirty="0"/>
              <a:t>Society’s long-run interests</a:t>
            </a:r>
            <a:endParaRPr lang="en-IN" dirty="0"/>
          </a:p>
          <a:p>
            <a:pPr lvl="1"/>
            <a:r>
              <a:rPr lang="en-AU" dirty="0"/>
              <a:t>使命感营销</a:t>
            </a:r>
            <a:endParaRPr lang="en-AU" dirty="0"/>
          </a:p>
          <a:p>
            <a:pPr lvl="1"/>
            <a:r>
              <a:rPr lang="en-AU" dirty="0"/>
              <a:t>用广义的社会术语定义公司的使命</a:t>
            </a:r>
            <a:endParaRPr lang="en-AU" dirty="0"/>
          </a:p>
          <a:p>
            <a:pPr lvl="1"/>
            <a:r>
              <a:rPr lang="en-AU" dirty="0"/>
              <a:t>社会营销</a:t>
            </a:r>
            <a:endParaRPr lang="en-AU" dirty="0"/>
          </a:p>
          <a:p>
            <a:pPr lvl="1"/>
            <a:r>
              <a:rPr lang="en-AU" dirty="0"/>
              <a:t>通过考虑做出营销决策</a:t>
            </a:r>
            <a:endParaRPr lang="en-AU" dirty="0"/>
          </a:p>
          <a:p>
            <a:pPr lvl="1"/>
            <a:r>
              <a:rPr lang="en-AU" dirty="0"/>
              <a:t>消费者的需求</a:t>
            </a:r>
            <a:endParaRPr lang="en-AU" dirty="0"/>
          </a:p>
          <a:p>
            <a:pPr lvl="1"/>
            <a:r>
              <a:rPr lang="en-AU" dirty="0"/>
              <a:t>公司要求</a:t>
            </a:r>
            <a:endParaRPr lang="en-AU" dirty="0"/>
          </a:p>
          <a:p>
            <a:pPr lvl="1"/>
            <a:r>
              <a:rPr lang="en-AU" dirty="0"/>
              <a:t>消费者的长期利益</a:t>
            </a:r>
            <a:endParaRPr lang="en-AU" dirty="0"/>
          </a:p>
          <a:p>
            <a:pPr lvl="1"/>
            <a:r>
              <a:rPr lang="en-AU" dirty="0"/>
              <a:t>社会的长远利益</a:t>
            </a: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C00000"/>
                </a:solidFill>
                <a:ea typeface="MS PGothic" panose="020B0600070205080204" pitchFamily="34" charset="-128"/>
              </a:rPr>
              <a:t>Societal Classification of Products</a:t>
            </a:r>
            <a:endParaRPr lang="en-AU" dirty="0">
              <a:solidFill>
                <a:srgbClr val="C00000"/>
              </a:solidFill>
            </a:endParaRPr>
          </a:p>
        </p:txBody>
      </p:sp>
      <p:pic>
        <p:nvPicPr>
          <p:cNvPr id="4" name="Picture 4" descr="The matrix has “immediate satisfaction” on the horizontal axis and “long-run consumer benefit” on the vertical axis and shows the following information:&#10;High (long-run consumer benefit) and Low (immediate satisfaction): Salutary products&#10;High (long-run consumer benefit) and High (immediate satisfaction): Desirable products (highlighted)&#10;Low (long-run consumer benefit) and Low (immediate satisfaction): Deficient products&#10;Low (long-run consumer benefit) and High (immediate satisfaction): Pleasing products. &#10;Note: The goal? Create desirable products—those that create both immediate customer satisfaction and long-run benefit. For example, Method home and personal cleaning products “put the hurt on dirt without doing harm to people, creatures, or the planet.”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9" y="2057400"/>
            <a:ext cx="86582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Marketing Ethics</a:t>
            </a:r>
            <a:endParaRPr lang="en-IN" sz="20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Principles are needed to guide companies and marketing managers on issues of ethics and social responsibility.</a:t>
            </a:r>
            <a:endParaRPr lang="en-US" altLang="en-US" sz="2800" dirty="0"/>
          </a:p>
          <a:p>
            <a:pPr lvl="1"/>
            <a:r>
              <a:rPr lang="en-US" altLang="en-US" dirty="0"/>
              <a:t>The free market and the legal system should decide such issues.</a:t>
            </a:r>
            <a:endParaRPr lang="en-US" altLang="en-US" dirty="0"/>
          </a:p>
          <a:p>
            <a:pPr lvl="1"/>
            <a:r>
              <a:rPr lang="en-US" altLang="en-US" dirty="0"/>
              <a:t>Responsibility is in the hands of individual companies and managers.</a:t>
            </a:r>
            <a:endParaRPr lang="en-US" altLang="en-US" dirty="0"/>
          </a:p>
          <a:p>
            <a:r>
              <a:rPr lang="en-US" altLang="en-US" sz="2800" dirty="0"/>
              <a:t>Addressing ethics helps build strong customer relationships based on honesty and trust.</a:t>
            </a:r>
            <a:endParaRPr lang="en-US" altLang="en-US" sz="2800" dirty="0"/>
          </a:p>
          <a:p>
            <a:r>
              <a:rPr lang="en-IN" sz="2800" dirty="0"/>
              <a:t>需要原则来指导公司和营销经理处理道德和社会责任问题。</a:t>
            </a:r>
            <a:endParaRPr lang="en-IN" sz="2800" dirty="0"/>
          </a:p>
          <a:p>
            <a:r>
              <a:rPr lang="en-IN" sz="2800" dirty="0"/>
              <a:t>自由市场和法律制度应该决定这些问题。</a:t>
            </a:r>
            <a:endParaRPr lang="en-IN" sz="2800" dirty="0"/>
          </a:p>
          <a:p>
            <a:r>
              <a:rPr lang="en-IN" sz="2800" dirty="0"/>
              <a:t>责任在个别公司和管理者手中。</a:t>
            </a:r>
            <a:endParaRPr lang="en-IN" sz="2800" dirty="0"/>
          </a:p>
          <a:p>
            <a:r>
              <a:rPr lang="en-IN" sz="2800" dirty="0"/>
              <a:t>解决道德问题有助于在诚实和信任的基础上建立牢固的客户关系。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>
                <a:solidFill>
                  <a:srgbClr val="C00000"/>
                </a:solidFill>
              </a:rPr>
              <a:t>Global Marketing in the 21</a:t>
            </a:r>
            <a:r>
              <a:rPr lang="en-CA" sz="2800" baseline="30000">
                <a:solidFill>
                  <a:srgbClr val="C00000"/>
                </a:solidFill>
              </a:rPr>
              <a:t>st</a:t>
            </a:r>
            <a:r>
              <a:rPr lang="en-CA" sz="2800">
                <a:solidFill>
                  <a:srgbClr val="C00000"/>
                </a:solidFill>
              </a:rPr>
              <a:t> Century</a:t>
            </a:r>
            <a:endParaRPr lang="en-CA" sz="280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133" y="1417638"/>
            <a:ext cx="8229600" cy="4525963"/>
          </a:xfrm>
        </p:spPr>
        <p:txBody>
          <a:bodyPr/>
          <a:lstStyle/>
          <a:p>
            <a:r>
              <a:rPr lang="en-CA" sz="2800" dirty="0"/>
              <a:t>International trade is booming</a:t>
            </a:r>
            <a:endParaRPr lang="en-CA" sz="2800" dirty="0"/>
          </a:p>
          <a:p>
            <a:r>
              <a:rPr lang="en-US" altLang="en-US" sz="2800" dirty="0"/>
              <a:t>Global firm</a:t>
            </a:r>
            <a:endParaRPr lang="en-US" altLang="en-US" sz="2800" dirty="0"/>
          </a:p>
          <a:p>
            <a:pPr lvl="1"/>
            <a:r>
              <a:rPr lang="en-US" altLang="en-US" dirty="0"/>
              <a:t>Operates in more than one country</a:t>
            </a:r>
            <a:endParaRPr lang="en-US" altLang="en-US" dirty="0"/>
          </a:p>
          <a:p>
            <a:pPr lvl="1"/>
            <a:r>
              <a:rPr lang="en-US" altLang="en-US" dirty="0"/>
              <a:t>Gains research and development, production, marketing, and financial advantages that are not available to purely domestic competitors</a:t>
            </a:r>
            <a:endParaRPr lang="en-US" altLang="en-US" dirty="0"/>
          </a:p>
          <a:p>
            <a:pPr lvl="1"/>
            <a:r>
              <a:rPr lang="en-US" altLang="en-US" dirty="0"/>
              <a:t>Faces increasing problems</a:t>
            </a:r>
            <a:endParaRPr lang="en-US" altLang="en-US" dirty="0"/>
          </a:p>
          <a:p>
            <a:pPr lvl="2"/>
            <a:r>
              <a:rPr lang="en-US" altLang="en-US" dirty="0"/>
              <a:t>Highly unstable governments and currencies</a:t>
            </a:r>
            <a:endParaRPr lang="en-US" altLang="en-US" dirty="0"/>
          </a:p>
          <a:p>
            <a:pPr lvl="2"/>
            <a:r>
              <a:rPr lang="en-US" altLang="en-US" dirty="0"/>
              <a:t>Restrictive government policies and regulations</a:t>
            </a:r>
            <a:endParaRPr lang="en-US" altLang="en-US" dirty="0"/>
          </a:p>
          <a:p>
            <a:pPr lvl="2"/>
            <a:r>
              <a:rPr lang="en-US" altLang="en-US" dirty="0"/>
              <a:t>High trade barriers and corruption</a:t>
            </a:r>
            <a:endParaRPr lang="en-US" altLang="en-US" dirty="0"/>
          </a:p>
          <a:p>
            <a:pPr lvl="2"/>
            <a:r>
              <a:rPr lang="en-IN" dirty="0"/>
              <a:t>国际贸易蓬勃发展</a:t>
            </a:r>
            <a:endParaRPr lang="en-IN" dirty="0"/>
          </a:p>
          <a:p>
            <a:pPr lvl="2"/>
            <a:r>
              <a:rPr lang="en-IN" dirty="0"/>
              <a:t>全球公司</a:t>
            </a:r>
            <a:endParaRPr lang="en-IN" dirty="0"/>
          </a:p>
          <a:p>
            <a:pPr lvl="2"/>
            <a:r>
              <a:rPr lang="en-IN" dirty="0"/>
              <a:t>在多个国家/地区开展业务</a:t>
            </a:r>
            <a:endParaRPr lang="en-IN" dirty="0"/>
          </a:p>
          <a:p>
            <a:pPr lvl="2"/>
            <a:r>
              <a:rPr lang="en-IN" dirty="0"/>
              <a:t>获得纯国内竞争对手无法获得的研发、生产、营销和财务优势</a:t>
            </a:r>
            <a:endParaRPr lang="en-IN" dirty="0"/>
          </a:p>
          <a:p>
            <a:pPr lvl="2"/>
            <a:r>
              <a:rPr lang="en-IN" dirty="0"/>
              <a:t>面临越来越多的问题</a:t>
            </a:r>
            <a:endParaRPr lang="en-IN" dirty="0"/>
          </a:p>
          <a:p>
            <a:pPr lvl="2"/>
            <a:r>
              <a:rPr lang="en-IN" dirty="0"/>
              <a:t>高度不稳定的政府和货币</a:t>
            </a:r>
            <a:endParaRPr lang="en-IN" dirty="0"/>
          </a:p>
          <a:p>
            <a:pPr lvl="2"/>
            <a:r>
              <a:rPr lang="en-IN" dirty="0"/>
              <a:t>限制性政府政策和法规</a:t>
            </a:r>
            <a:endParaRPr lang="en-IN" dirty="0"/>
          </a:p>
          <a:p>
            <a:pPr lvl="2"/>
            <a:r>
              <a:rPr lang="en-IN" dirty="0"/>
              <a:t>高贸易壁垒和腐败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The Sustainable Company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Sustainable companies create value for customers through socially, environmentally, and ethically responsible actions.</a:t>
            </a:r>
            <a:endParaRPr lang="en-US" altLang="en-US" dirty="0"/>
          </a:p>
          <a:p>
            <a:r>
              <a:rPr lang="en-US" altLang="en-US" dirty="0"/>
              <a:t>Sustainable marketing provides the context in which companies can build profitable customer relationships.</a:t>
            </a:r>
            <a:endParaRPr lang="en-US" altLang="en-US" dirty="0"/>
          </a:p>
          <a:p>
            <a:r>
              <a:rPr lang="en-IN" dirty="0"/>
              <a:t>可持续发展的公司通过对社会、环境和道德负责的行动为客户创造价值。</a:t>
            </a:r>
            <a:endParaRPr lang="en-IN" dirty="0"/>
          </a:p>
          <a:p>
            <a:r>
              <a:rPr lang="en-IN" dirty="0"/>
              <a:t>可持续营销为公司建立有利可图的客户关系提供了环境。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A Framework for Marketing Management</a:t>
            </a:r>
            <a:endParaRPr lang="en-US" sz="3200">
              <a:solidFill>
                <a:srgbClr val="C00000"/>
              </a:solidFill>
            </a:endParaRPr>
          </a:p>
        </p:txBody>
      </p:sp>
      <p:grpSp>
        <p:nvGrpSpPr>
          <p:cNvPr id="40963" name="Group 27"/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288" y="1104"/>
            <a:chExt cx="5280" cy="2757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2167" y="1755"/>
              <a:ext cx="1432" cy="52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Marketing Management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809" y="1433"/>
              <a:ext cx="19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Company        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257" y="1104"/>
              <a:ext cx="111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Company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422" y="2336"/>
              <a:ext cx="120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Competitor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4226" y="2290"/>
              <a:ext cx="1253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Consumer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2033" y="3567"/>
              <a:ext cx="1835" cy="29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 - Market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1765" y="2655"/>
              <a:ext cx="850" cy="29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3062" y="2655"/>
              <a:ext cx="1074" cy="29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Promotion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1765" y="3066"/>
              <a:ext cx="850" cy="2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Price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3062" y="3066"/>
              <a:ext cx="1208" cy="2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Distribution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2839" y="2370"/>
              <a:ext cx="0" cy="11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912" y="1616"/>
              <a:ext cx="165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Consumer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88" y="1616"/>
              <a:ext cx="17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488" tIns="44450" rIns="90488" bIns="4445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Competitor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V="1">
              <a:off x="914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914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914" y="3693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914" y="2735"/>
              <a:ext cx="0" cy="95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2839" y="1412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V="1">
              <a:off x="4852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H="1">
              <a:off x="3778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4852" y="2644"/>
              <a:ext cx="0" cy="109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endParaRPr lang="en-CA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3957" y="3738"/>
              <a:ext cx="8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5400" dirty="0"/>
              <a:t>Thank you!</a:t>
            </a:r>
            <a:endParaRPr lang="en-US" sz="5400" dirty="0"/>
          </a:p>
          <a:p>
            <a:pPr algn="ctr">
              <a:buFontTx/>
              <a:buNone/>
            </a:pPr>
            <a:endParaRPr lang="en-US" sz="5400" dirty="0"/>
          </a:p>
          <a:p>
            <a:pPr algn="ctr">
              <a:buFontTx/>
              <a:buNone/>
            </a:pPr>
            <a:r>
              <a:rPr lang="en-US" sz="5400" dirty="0"/>
              <a:t>Good luck on the final!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Major Decisions in International Marketing</a:t>
            </a:r>
            <a:endParaRPr lang="en-US" sz="2800" i="1">
              <a:solidFill>
                <a:srgbClr val="C00000"/>
              </a:solidFill>
            </a:endParaRPr>
          </a:p>
        </p:txBody>
      </p:sp>
      <p:sp>
        <p:nvSpPr>
          <p:cNvPr id="717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/>
              <a:t>A company faces six major decisions in international marketing</a:t>
            </a:r>
            <a:endParaRPr lang="en-US"/>
          </a:p>
          <a:p>
            <a:r>
              <a:rPr lang="en-US"/>
              <a:t>公司面临国际营销六大决策</a:t>
            </a:r>
            <a:endParaRPr lang="en-US"/>
          </a:p>
        </p:txBody>
      </p:sp>
      <p:pic>
        <p:nvPicPr>
          <p:cNvPr id="6" name="Picture 5" descr="The flowchart shows the major international marketing decisions with arrows pointing from top to bottom, as follows:&#10;• Looking at the global marketing environment&#10;• Deciding whether to go global&#10;• Deciding which markets to enter&#10;• Deciding how to enter the market&#10;• Deciding on the global marketing program&#10;• Deciding on the global marketing organization&#10;Note: It’s a big and beautiful but threatening world out there for marketers! Most large American firms have made the world their market. For example, once all-American McDonald’s now captures two-thirds of its sales from outside the United States.&#10;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489" y="4495800"/>
            <a:ext cx="9172286" cy="2598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Looking at the Global Marketing Environment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International Trade System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Tariffs/duties, quotas, exchange controls, nontariff trade barriers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World Trade Organization and GATT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Regional economic communities or free trade zones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 EU - European Union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 NAFTA - North American Free Trade Agreement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国际贸易体系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关税/关税、配额、外汇管制、非关税贸易壁垒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世界贸易组织和关贸总协定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区域经济共同体或自由贸易区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 欧盟 - 欧盟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 NAFTA - 北美自由贸易协定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Looking at the Global Marketing Environment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Economic Environment</a:t>
            </a:r>
            <a:endParaRPr lang="en-US" dirty="0"/>
          </a:p>
          <a:p>
            <a:pPr lvl="1"/>
            <a:r>
              <a:rPr lang="en-US" dirty="0"/>
              <a:t>Industrial structure</a:t>
            </a:r>
            <a:endParaRPr lang="en-US" dirty="0"/>
          </a:p>
          <a:p>
            <a:pPr lvl="2"/>
            <a:r>
              <a:rPr lang="en-US" altLang="en-US" dirty="0"/>
              <a:t>Subsistence economies</a:t>
            </a:r>
            <a:endParaRPr lang="en-US" altLang="en-US" dirty="0"/>
          </a:p>
          <a:p>
            <a:pPr lvl="2"/>
            <a:r>
              <a:rPr lang="en-US" altLang="en-US" dirty="0"/>
              <a:t>Raw material exporting economies</a:t>
            </a:r>
            <a:endParaRPr lang="en-US" altLang="en-US" dirty="0"/>
          </a:p>
          <a:p>
            <a:pPr lvl="2"/>
            <a:r>
              <a:rPr lang="en-US" altLang="en-US" dirty="0"/>
              <a:t>Emerging economies</a:t>
            </a:r>
            <a:endParaRPr lang="en-US" altLang="en-US" dirty="0"/>
          </a:p>
          <a:p>
            <a:pPr lvl="2"/>
            <a:r>
              <a:rPr lang="en-US" altLang="en-US" dirty="0"/>
              <a:t>Industrial economies</a:t>
            </a:r>
            <a:endParaRPr lang="en-US" altLang="en-US" dirty="0"/>
          </a:p>
          <a:p>
            <a:pPr lvl="1"/>
            <a:r>
              <a:rPr lang="en-US" dirty="0"/>
              <a:t>Income distribution</a:t>
            </a:r>
            <a:endParaRPr lang="en-US" dirty="0"/>
          </a:p>
          <a:p>
            <a:pPr lvl="2"/>
            <a:r>
              <a:rPr lang="en-US" altLang="en-US" dirty="0"/>
              <a:t>Low-, medium-, and high-income households depending on the industrial structure of the nation</a:t>
            </a:r>
            <a:endParaRPr lang="en-US" altLang="en-US" dirty="0"/>
          </a:p>
          <a:p>
            <a:pPr lvl="2"/>
            <a:r>
              <a:rPr lang="en-IN" dirty="0"/>
              <a:t>经济环境</a:t>
            </a:r>
            <a:endParaRPr lang="en-IN" dirty="0"/>
          </a:p>
          <a:p>
            <a:pPr lvl="2"/>
            <a:r>
              <a:rPr lang="en-IN" dirty="0"/>
              <a:t>产业结构</a:t>
            </a:r>
            <a:endParaRPr lang="en-IN" dirty="0"/>
          </a:p>
          <a:p>
            <a:pPr lvl="3"/>
            <a:r>
              <a:rPr lang="en-IN" dirty="0"/>
              <a:t>自给经济</a:t>
            </a:r>
            <a:endParaRPr lang="en-IN" dirty="0"/>
          </a:p>
          <a:p>
            <a:pPr lvl="3"/>
            <a:r>
              <a:rPr lang="en-IN" dirty="0"/>
              <a:t>原材料出口经济体</a:t>
            </a:r>
            <a:endParaRPr lang="en-IN" dirty="0"/>
          </a:p>
          <a:p>
            <a:pPr lvl="3"/>
            <a:r>
              <a:rPr lang="en-IN" dirty="0"/>
              <a:t>新兴经济体</a:t>
            </a:r>
            <a:endParaRPr lang="en-IN" dirty="0"/>
          </a:p>
          <a:p>
            <a:pPr lvl="3"/>
            <a:r>
              <a:rPr lang="en-IN" dirty="0"/>
              <a:t>工业经济</a:t>
            </a:r>
            <a:r>
              <a:rPr lang="zh-CN" altLang="en-IN" dirty="0">
                <a:ea typeface="SimSun" panose="02010600030101010101" pitchFamily="2" charset="-122"/>
              </a:rPr>
              <a:t>、</a:t>
            </a:r>
            <a:endParaRPr lang="zh-CN" altLang="en-IN" dirty="0">
              <a:ea typeface="SimSun" panose="02010600030101010101" pitchFamily="2" charset="-122"/>
            </a:endParaRPr>
          </a:p>
          <a:p>
            <a:pPr lvl="2"/>
            <a:r>
              <a:rPr lang="en-IN" dirty="0"/>
              <a:t>收入分配</a:t>
            </a:r>
            <a:endParaRPr lang="en-IN" dirty="0"/>
          </a:p>
          <a:p>
            <a:pPr lvl="3"/>
            <a:r>
              <a:rPr lang="en-IN" dirty="0"/>
              <a:t>取决于国家产业结构的低、中、高收入家庭</a:t>
            </a:r>
            <a:endParaRPr lang="en-IN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Looking at the Global Marketing Environment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Political-Legal Environment</a:t>
            </a:r>
            <a:endParaRPr lang="en-US" dirty="0"/>
          </a:p>
          <a:p>
            <a:pPr lvl="1"/>
            <a:r>
              <a:rPr lang="en-US" altLang="en-US" dirty="0"/>
              <a:t>Considerations for a company to do business in a country:</a:t>
            </a:r>
            <a:endParaRPr lang="en-US" altLang="en-US" dirty="0"/>
          </a:p>
          <a:p>
            <a:pPr lvl="2"/>
            <a:r>
              <a:rPr lang="en-US" altLang="en-US" dirty="0"/>
              <a:t>Country’s attitude toward international buying</a:t>
            </a:r>
            <a:endParaRPr lang="en-US" altLang="en-US" dirty="0"/>
          </a:p>
          <a:p>
            <a:pPr lvl="2"/>
            <a:r>
              <a:rPr lang="en-US" altLang="en-US" dirty="0"/>
              <a:t>Government bureaucracy</a:t>
            </a:r>
            <a:endParaRPr lang="en-US" altLang="en-US" dirty="0"/>
          </a:p>
          <a:p>
            <a:pPr lvl="2"/>
            <a:r>
              <a:rPr lang="en-US" altLang="en-US" dirty="0"/>
              <a:t>Political stability</a:t>
            </a:r>
            <a:endParaRPr lang="en-US" altLang="en-US" dirty="0"/>
          </a:p>
          <a:p>
            <a:pPr lvl="2"/>
            <a:r>
              <a:rPr lang="en-US" altLang="en-US" dirty="0"/>
              <a:t>Monetary regulations</a:t>
            </a:r>
            <a:endParaRPr lang="en-US" altLang="en-US" dirty="0"/>
          </a:p>
          <a:p>
            <a:pPr lvl="1"/>
            <a:r>
              <a:rPr lang="en-US" altLang="en-US" dirty="0"/>
              <a:t>International trade involves</a:t>
            </a:r>
            <a:endParaRPr lang="en-US" altLang="en-US" dirty="0"/>
          </a:p>
          <a:p>
            <a:pPr lvl="2"/>
            <a:r>
              <a:rPr lang="en-US" altLang="en-US" dirty="0"/>
              <a:t>Cash transactions</a:t>
            </a:r>
            <a:endParaRPr lang="en-US" altLang="en-US" dirty="0"/>
          </a:p>
          <a:p>
            <a:pPr lvl="2"/>
            <a:r>
              <a:rPr lang="en-US" altLang="en-US" dirty="0"/>
              <a:t>Bartering</a:t>
            </a:r>
            <a:endParaRPr lang="en-US" altLang="en-US" dirty="0"/>
          </a:p>
          <a:p>
            <a:pPr lvl="2"/>
            <a:r>
              <a:rPr lang="en-US" dirty="0"/>
              <a:t>政法环境</a:t>
            </a:r>
            <a:endParaRPr lang="en-US" dirty="0"/>
          </a:p>
          <a:p>
            <a:pPr lvl="2"/>
            <a:r>
              <a:rPr lang="en-US" dirty="0"/>
              <a:t>公司在一个国家开展业务的注意事项：</a:t>
            </a:r>
            <a:endParaRPr lang="en-US" dirty="0"/>
          </a:p>
          <a:p>
            <a:pPr lvl="2"/>
            <a:r>
              <a:rPr lang="en-US" dirty="0"/>
              <a:t>国家对国际采购的态度</a:t>
            </a:r>
            <a:endParaRPr lang="en-US" dirty="0"/>
          </a:p>
          <a:p>
            <a:pPr lvl="2"/>
            <a:r>
              <a:rPr lang="en-US" dirty="0"/>
              <a:t>政府官僚机构</a:t>
            </a:r>
            <a:endParaRPr lang="en-US" dirty="0"/>
          </a:p>
          <a:p>
            <a:pPr lvl="2"/>
            <a:r>
              <a:rPr lang="en-US" dirty="0"/>
              <a:t>政治稳定</a:t>
            </a:r>
            <a:endParaRPr lang="en-US" dirty="0"/>
          </a:p>
          <a:p>
            <a:pPr lvl="2"/>
            <a:r>
              <a:rPr lang="en-US" dirty="0"/>
              <a:t>货币法规</a:t>
            </a:r>
            <a:endParaRPr lang="en-US" dirty="0"/>
          </a:p>
          <a:p>
            <a:pPr lvl="2"/>
            <a:r>
              <a:rPr lang="en-US" dirty="0"/>
              <a:t>国际贸易涉及</a:t>
            </a:r>
            <a:endParaRPr lang="en-US" dirty="0"/>
          </a:p>
          <a:p>
            <a:pPr lvl="2"/>
            <a:r>
              <a:rPr lang="en-US" dirty="0"/>
              <a:t>现金交易</a:t>
            </a:r>
            <a:endParaRPr lang="en-US" dirty="0"/>
          </a:p>
          <a:p>
            <a:pPr lvl="2"/>
            <a:r>
              <a:rPr lang="en-US" dirty="0"/>
              <a:t>以物易物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Cultural Environment</a:t>
            </a:r>
            <a:endParaRPr lang="en-US" dirty="0"/>
          </a:p>
          <a:p>
            <a:pPr lvl="1"/>
            <a:r>
              <a:rPr lang="en-US" dirty="0"/>
              <a:t>Impact of Culture on Marketing Strategy</a:t>
            </a:r>
            <a:endParaRPr lang="en-US" dirty="0"/>
          </a:p>
          <a:p>
            <a:pPr lvl="2"/>
            <a:r>
              <a:rPr lang="en-US" dirty="0"/>
              <a:t>Cultural traditions, preferences, business norms and behavior vary from country to country.</a:t>
            </a:r>
            <a:endParaRPr lang="en-US" dirty="0"/>
          </a:p>
          <a:p>
            <a:pPr lvl="1"/>
            <a:r>
              <a:rPr lang="en-US" dirty="0"/>
              <a:t>Impact of Marketing Strategy on Cultures</a:t>
            </a:r>
            <a:endParaRPr lang="en-US" dirty="0"/>
          </a:p>
          <a:p>
            <a:pPr lvl="2"/>
            <a:r>
              <a:rPr lang="en-US" dirty="0"/>
              <a:t>Exposure to foreign products and media cause changes in values</a:t>
            </a:r>
            <a:endParaRPr lang="en-US" dirty="0"/>
          </a:p>
          <a:p>
            <a:pPr lvl="2"/>
            <a:r>
              <a:rPr lang="en-US" dirty="0"/>
              <a:t>文化环境</a:t>
            </a:r>
            <a:endParaRPr lang="en-US" dirty="0"/>
          </a:p>
          <a:p>
            <a:pPr lvl="2"/>
            <a:r>
              <a:rPr lang="en-US" dirty="0"/>
              <a:t>文化对营销策略的影响</a:t>
            </a:r>
            <a:endParaRPr lang="en-US" dirty="0"/>
          </a:p>
          <a:p>
            <a:pPr lvl="2"/>
            <a:r>
              <a:rPr lang="en-US" dirty="0"/>
              <a:t>文化传统、偏好、商业规范和行为因国家而异。</a:t>
            </a:r>
            <a:endParaRPr lang="en-US" dirty="0"/>
          </a:p>
          <a:p>
            <a:pPr lvl="2"/>
            <a:r>
              <a:rPr lang="en-US" dirty="0"/>
              <a:t>营销策略对文化的影响</a:t>
            </a:r>
            <a:endParaRPr lang="en-US" dirty="0"/>
          </a:p>
          <a:p>
            <a:pPr lvl="2"/>
            <a:r>
              <a:rPr lang="en-US" dirty="0"/>
              <a:t>接触外国产品和媒体导致价值观的变化</a:t>
            </a:r>
            <a:endParaRPr lang="en-US" dirty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Looking at the Global Marketing Environment</a:t>
            </a:r>
            <a:endParaRPr lang="en-CA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Not all companies need to venture into international markets</a:t>
            </a:r>
            <a:endParaRPr lang="en-US" sz="2200" dirty="0"/>
          </a:p>
          <a:p>
            <a:pPr lvl="1"/>
            <a:r>
              <a:rPr lang="en-US" sz="2000" dirty="0"/>
              <a:t>The domestic marketplace is easier and safer</a:t>
            </a:r>
            <a:endParaRPr lang="en-US" sz="2000" dirty="0"/>
          </a:p>
          <a:p>
            <a:r>
              <a:rPr lang="en-US" sz="2200" dirty="0"/>
              <a:t>However, companies need to monitor international businesses</a:t>
            </a:r>
            <a:endParaRPr lang="en-US" sz="2200" dirty="0"/>
          </a:p>
          <a:p>
            <a:r>
              <a:rPr lang="en-US" sz="2200" dirty="0"/>
              <a:t>Several factors may drawn a firm into the international arena</a:t>
            </a:r>
            <a:endParaRPr lang="en-US" sz="2200" dirty="0"/>
          </a:p>
          <a:p>
            <a:pPr lvl="1"/>
            <a:r>
              <a:rPr lang="en-US" altLang="en-US" sz="2000" dirty="0"/>
              <a:t>Attacks on a company’</a:t>
            </a:r>
            <a:r>
              <a:rPr lang="en-US" altLang="ja-JP" sz="2000" dirty="0"/>
              <a:t>s home market by global competitors</a:t>
            </a:r>
            <a:endParaRPr lang="en-US" altLang="ja-JP" sz="2000" dirty="0"/>
          </a:p>
          <a:p>
            <a:pPr lvl="1"/>
            <a:r>
              <a:rPr lang="en-US" altLang="en-US" sz="2000" dirty="0"/>
              <a:t>Expanding customer base in international markets</a:t>
            </a:r>
            <a:endParaRPr lang="en-US" altLang="en-US" sz="2000" dirty="0"/>
          </a:p>
          <a:p>
            <a:pPr lvl="1"/>
            <a:r>
              <a:rPr lang="en-US" altLang="en-US" sz="2000" dirty="0"/>
              <a:t>Better opportunities for growth</a:t>
            </a:r>
            <a:endParaRPr lang="en-IN" sz="2000" dirty="0"/>
          </a:p>
          <a:p>
            <a:r>
              <a:rPr lang="en-US" sz="2200" dirty="0"/>
              <a:t>The company needs to evaluate its abilities and the consumer and business environments in other countries</a:t>
            </a:r>
            <a:endParaRPr lang="en-US" sz="2200" dirty="0"/>
          </a:p>
          <a:p>
            <a:r>
              <a:rPr lang="en-US" dirty="0"/>
              <a:t>并非所有公司都需要冒险进入国际市场</a:t>
            </a:r>
            <a:endParaRPr lang="en-US" dirty="0"/>
          </a:p>
          <a:p>
            <a:r>
              <a:rPr lang="en-US" dirty="0"/>
              <a:t>国内市场更容易、更安全</a:t>
            </a:r>
            <a:endParaRPr lang="en-US" dirty="0"/>
          </a:p>
          <a:p>
            <a:r>
              <a:rPr lang="en-US" dirty="0"/>
              <a:t>但是，公司需要监控国际业务</a:t>
            </a:r>
            <a:endParaRPr lang="en-US" dirty="0"/>
          </a:p>
          <a:p>
            <a:r>
              <a:rPr lang="en-US" dirty="0"/>
              <a:t>几个因素可能会吸引一家公司进入国际舞台</a:t>
            </a:r>
            <a:endParaRPr lang="en-US" dirty="0"/>
          </a:p>
          <a:p>
            <a:r>
              <a:rPr lang="en-US" dirty="0"/>
              <a:t>全球竞争对手对公司本土市场的攻击</a:t>
            </a:r>
            <a:endParaRPr lang="en-US" dirty="0"/>
          </a:p>
          <a:p>
            <a:r>
              <a:rPr lang="en-US" dirty="0"/>
              <a:t>在国际市场扩大客户群</a:t>
            </a:r>
            <a:endParaRPr lang="en-US" dirty="0"/>
          </a:p>
          <a:p>
            <a:r>
              <a:rPr lang="en-US" dirty="0"/>
              <a:t>更好的增长机会</a:t>
            </a:r>
            <a:endParaRPr lang="en-US" dirty="0"/>
          </a:p>
          <a:p>
            <a:r>
              <a:rPr lang="en-US" dirty="0"/>
              <a:t>公司需要评估其能力以及其他国家的消费者和商业环境</a:t>
            </a:r>
            <a:endParaRPr lang="en-US" dirty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C00000"/>
                </a:solidFill>
              </a:rPr>
              <a:t>Deciding Whether to Go International</a:t>
            </a:r>
            <a:endParaRPr lang="en-CA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9988</Words>
  <Application>WPS Presentation</Application>
  <PresentationFormat>On-screen Show (4:3)</PresentationFormat>
  <Paragraphs>458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SimSun</vt:lpstr>
      <vt:lpstr>Wingdings</vt:lpstr>
      <vt:lpstr>Microsoft YaHei</vt:lpstr>
      <vt:lpstr>Arial Unicode MS</vt:lpstr>
      <vt:lpstr>MS PGothic</vt:lpstr>
      <vt:lpstr>Calibri</vt:lpstr>
      <vt:lpstr>Times New Roman</vt:lpstr>
      <vt:lpstr>Default Design</vt:lpstr>
      <vt:lpstr>COMM223 Marketing Management 	</vt:lpstr>
      <vt:lpstr>Agenda </vt:lpstr>
      <vt:lpstr>Global Marketing in the 21st Century</vt:lpstr>
      <vt:lpstr>Major Decisions in International Marketing</vt:lpstr>
      <vt:lpstr>Looking at the Global Marketing Environment</vt:lpstr>
      <vt:lpstr>Looking at the Global Marketing Environment</vt:lpstr>
      <vt:lpstr>Looking at the Global Marketing Environment</vt:lpstr>
      <vt:lpstr>Looking at the Global Marketing Environment</vt:lpstr>
      <vt:lpstr>Deciding Whether to Go International</vt:lpstr>
      <vt:lpstr>Deciding Which Markets to Enter</vt:lpstr>
      <vt:lpstr>Indicators of Market Potential</vt:lpstr>
      <vt:lpstr>Deciding How to Enter the Market</vt:lpstr>
      <vt:lpstr>Deciding How to Enter the Market</vt:lpstr>
      <vt:lpstr>Deciding on the Global Marketing Program</vt:lpstr>
      <vt:lpstr>Deciding on the Global Marketing Program</vt:lpstr>
      <vt:lpstr>Deciding on the Global Marketing Program</vt:lpstr>
      <vt:lpstr>Deciding on the Global Marketing Program</vt:lpstr>
      <vt:lpstr>Deciding on the Global Marketing Organization</vt:lpstr>
      <vt:lpstr>Social Criticisms of Marketing</vt:lpstr>
      <vt:lpstr>Social Criticisms of Marketing</vt:lpstr>
      <vt:lpstr>Social Criticisms of Marketing</vt:lpstr>
      <vt:lpstr>Traditional Rights</vt:lpstr>
      <vt:lpstr>Consumerism</vt:lpstr>
      <vt:lpstr>Environmentalism</vt:lpstr>
      <vt:lpstr>Major Marketing Decision Areas That May Be Called into Question under the Law</vt:lpstr>
      <vt:lpstr>Sustainable Marketing Principles</vt:lpstr>
      <vt:lpstr>Sustainable Marketing Principles</vt:lpstr>
      <vt:lpstr>Societal Classification of Products</vt:lpstr>
      <vt:lpstr>Marketing Ethics</vt:lpstr>
      <vt:lpstr>The Sustainable Company</vt:lpstr>
      <vt:lpstr>A Framework for Marketing Management</vt:lpstr>
      <vt:lpstr>PowerPoint 演示文稿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Tieshan Li</dc:creator>
  <cp:lastModifiedBy>shan J</cp:lastModifiedBy>
  <cp:revision>301</cp:revision>
  <dcterms:created xsi:type="dcterms:W3CDTF">2007-03-08T15:23:00Z</dcterms:created>
  <dcterms:modified xsi:type="dcterms:W3CDTF">2022-04-17T08:24:07Z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16C6CBE5478B4738868A39345F090766</vt:lpwstr>
  </property>
  <property fmtid="{D5CDD505-2E9C-101B-9397-08002B2CF9AE}" pid="3" name="KSOProductBuildVer">
    <vt:lpwstr>1033-11.2.0.11074</vt:lpwstr>
  </property>
</Properties>
</file>