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tiff" ContentType="image/tif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3"/>
  </p:handoutMasterIdLst>
  <p:sldIdLst>
    <p:sldId id="257" r:id="rId3"/>
    <p:sldId id="325" r:id="rId5"/>
    <p:sldId id="260" r:id="rId6"/>
    <p:sldId id="263" r:id="rId7"/>
    <p:sldId id="264" r:id="rId8"/>
    <p:sldId id="265" r:id="rId9"/>
    <p:sldId id="370" r:id="rId10"/>
    <p:sldId id="267" r:id="rId11"/>
    <p:sldId id="269" r:id="rId12"/>
    <p:sldId id="270" r:id="rId13"/>
    <p:sldId id="369" r:id="rId14"/>
    <p:sldId id="271" r:id="rId15"/>
    <p:sldId id="272" r:id="rId16"/>
    <p:sldId id="275" r:id="rId17"/>
    <p:sldId id="276" r:id="rId18"/>
    <p:sldId id="277" r:id="rId19"/>
    <p:sldId id="278" r:id="rId20"/>
    <p:sldId id="279" r:id="rId21"/>
    <p:sldId id="281" r:id="rId22"/>
    <p:sldId id="282" r:id="rId23"/>
    <p:sldId id="288" r:id="rId24"/>
    <p:sldId id="290" r:id="rId25"/>
    <p:sldId id="295" r:id="rId26"/>
    <p:sldId id="307" r:id="rId27"/>
    <p:sldId id="297" r:id="rId28"/>
    <p:sldId id="299" r:id="rId29"/>
    <p:sldId id="300" r:id="rId30"/>
    <p:sldId id="303" r:id="rId31"/>
    <p:sldId id="304" r:id="rId32"/>
    <p:sldId id="305" r:id="rId33"/>
    <p:sldId id="309" r:id="rId34"/>
    <p:sldId id="310" r:id="rId35"/>
    <p:sldId id="311" r:id="rId36"/>
    <p:sldId id="363" r:id="rId37"/>
    <p:sldId id="364" r:id="rId38"/>
    <p:sldId id="365" r:id="rId39"/>
    <p:sldId id="372" r:id="rId40"/>
    <p:sldId id="374" r:id="rId41"/>
    <p:sldId id="308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6"/>
    <p:restoredTop sz="93937"/>
  </p:normalViewPr>
  <p:slideViewPr>
    <p:cSldViewPr>
      <p:cViewPr varScale="1">
        <p:scale>
          <a:sx n="108" d="100"/>
          <a:sy n="108" d="100"/>
        </p:scale>
        <p:origin x="16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7846503-D8DA-43F7-BF4C-71798F865F3F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D46AEC1-9E41-4CE2-9AEC-347FB78BCFB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E73A05D-66B7-415B-A5EA-E15FB9BA35E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E9BC9A-BCBF-4A8E-82DB-BE423CA1D59E}" type="slidenum">
              <a:rPr lang="en-US" smtClean="0"/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5425" indent="-225425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495800"/>
            <a:ext cx="5029200" cy="3962400"/>
          </a:xfrm>
          <a:noFill/>
        </p:spPr>
        <p:txBody>
          <a:bodyPr lIns="92067" tIns="46033" rIns="92067" bIns="46033"/>
          <a:lstStyle/>
          <a:p>
            <a:pPr>
              <a:spcBef>
                <a:spcPct val="0"/>
              </a:spcBef>
            </a:pPr>
            <a:endParaRPr lang="en-CA" sz="2400"/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1675" y="354013"/>
            <a:ext cx="5454650" cy="409257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21858-07D6-439D-A5FC-1FA66F7A2CD3}" type="slidenum">
              <a:rPr lang="en-US" smtClean="0"/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FBD8CC-9D3F-4350-95C5-85A2B8DE8C5B}" type="slidenum">
              <a:rPr lang="en-US" smtClean="0"/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69DEF-B6E7-4EA0-98AF-269E945ABAC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FC2D1-8184-45DF-B448-C1C07A74CB4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77F0D-5F21-450E-8C76-B47C4352065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2438" y="6340475"/>
            <a:ext cx="819785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70650"/>
            <a:ext cx="2133600" cy="250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63638-78BC-4950-A3D5-5E89104D8B7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A6107-4EE2-41B0-B6D5-11FC9CCE04B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D8567-30A3-4618-A94D-3CAD48EC2A9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829AD-5F46-4BEC-8C5F-A8DDBE93AEF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54B8F-747B-4E2B-B051-81FBFFAB2C0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CA49E-C32E-4441-A11E-0448A3AB398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A17A0-D494-40C5-9842-05670C227BE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0A558-EC05-4E8A-BE58-E27EF2562CD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D086C-7FCD-4B91-8A97-0926E0009DE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F1581C7-5462-4F5A-81FF-EC3FB3DBE16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tif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CA" sz="3600" dirty="0"/>
              <a:t>COMM223 Marketing Management </a:t>
            </a:r>
            <a:r>
              <a:rPr lang="fr-CA" dirty="0"/>
              <a:t>	</a:t>
            </a:r>
            <a:endParaRPr lang="en-US" dirty="0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CA" dirty="0"/>
          </a:p>
          <a:p>
            <a:pPr eaLnBrk="1" hangingPunct="1"/>
            <a:r>
              <a:rPr lang="fr-CA" dirty="0"/>
              <a:t>Lecture 4 - Consumer and Business </a:t>
            </a:r>
            <a:r>
              <a:rPr lang="fr-CA" dirty="0" err="1"/>
              <a:t>Buyer</a:t>
            </a:r>
            <a:r>
              <a:rPr lang="fr-CA" dirty="0"/>
              <a:t> </a:t>
            </a:r>
            <a:r>
              <a:rPr lang="fr-CA" dirty="0" err="1"/>
              <a:t>Behavior</a:t>
            </a:r>
            <a:endParaRPr lang="fr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Factors Influencing Consumer Behavior</a:t>
            </a:r>
            <a:br>
              <a:rPr lang="en-US" sz="4000">
                <a:solidFill>
                  <a:srgbClr val="C00000"/>
                </a:solidFill>
              </a:rPr>
            </a:br>
            <a:r>
              <a:rPr lang="en-US" sz="3200">
                <a:solidFill>
                  <a:srgbClr val="C00000"/>
                </a:solidFill>
              </a:rPr>
              <a:t>Social</a:t>
            </a:r>
            <a:endParaRPr lang="en-US" sz="32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000066"/>
                </a:solidFill>
              </a:rPr>
              <a:t>Groups:</a:t>
            </a:r>
            <a:endParaRPr lang="en-US" sz="2800" b="1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/>
              <a:t>Consumers belong to </a:t>
            </a:r>
            <a:r>
              <a:rPr lang="en-US" sz="2400" b="1"/>
              <a:t>membership</a:t>
            </a:r>
            <a:r>
              <a:rPr lang="en-US" sz="2400"/>
              <a:t> groups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Compare themselves to </a:t>
            </a:r>
            <a:r>
              <a:rPr lang="en-US" sz="2400" b="1"/>
              <a:t>reference</a:t>
            </a:r>
            <a:r>
              <a:rPr lang="en-US" sz="2400"/>
              <a:t> groups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May </a:t>
            </a:r>
            <a:r>
              <a:rPr lang="en-US" sz="2400" b="1"/>
              <a:t>aspire </a:t>
            </a:r>
            <a:r>
              <a:rPr lang="en-US" sz="2400"/>
              <a:t>to becoming a member of a group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Group influence varies across products and brands; strongest when the product is visible to (respected) others; symbolic nature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000066"/>
                </a:solidFill>
              </a:rPr>
              <a:t>Opinion leader: </a:t>
            </a:r>
            <a:endParaRPr lang="en-US" sz="2800" b="1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/>
              <a:t>Person within a reference group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Skills, knowledge, personality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Who has exerts influence on others</a:t>
            </a: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Factors Influencing Consumer Behavior</a:t>
            </a:r>
            <a:br>
              <a:rPr lang="en-US" sz="4000">
                <a:solidFill>
                  <a:srgbClr val="C00000"/>
                </a:solidFill>
              </a:rPr>
            </a:br>
            <a:r>
              <a:rPr lang="en-US" sz="3200">
                <a:solidFill>
                  <a:srgbClr val="C00000"/>
                </a:solidFill>
              </a:rPr>
              <a:t>Social</a:t>
            </a:r>
            <a:endParaRPr lang="en-US" sz="32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000066"/>
                </a:solidFill>
              </a:rPr>
              <a:t>Word-of-mouth influence</a:t>
            </a:r>
            <a:endParaRPr lang="en-US" sz="2800" b="1" dirty="0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More creditable than commercial sources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000066"/>
                </a:solidFill>
              </a:rPr>
              <a:t>Influencer marketing</a:t>
            </a:r>
            <a:endParaRPr lang="en-US" sz="2800" b="1" dirty="0">
              <a:solidFill>
                <a:srgbClr val="000066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000066"/>
                </a:solidFill>
              </a:rPr>
              <a:t>Online social networks</a:t>
            </a:r>
            <a:endParaRPr lang="en-US" sz="2800" b="1" dirty="0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Blogs, online social media, brand communities, and other online forums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Factors Influencing Consumer Behavior</a:t>
            </a:r>
            <a:br>
              <a:rPr lang="en-US" sz="4000">
                <a:solidFill>
                  <a:srgbClr val="C00000"/>
                </a:solidFill>
              </a:rPr>
            </a:br>
            <a:r>
              <a:rPr lang="en-US" sz="3200">
                <a:solidFill>
                  <a:srgbClr val="C00000"/>
                </a:solidFill>
              </a:rPr>
              <a:t>Social</a:t>
            </a:r>
            <a:endParaRPr lang="en-US" sz="32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000066"/>
                </a:solidFill>
              </a:rPr>
              <a:t>Family:</a:t>
            </a:r>
            <a:endParaRPr lang="en-US" b="1">
              <a:solidFill>
                <a:srgbClr val="000066"/>
              </a:solidFill>
            </a:endParaRPr>
          </a:p>
          <a:p>
            <a:pPr lvl="1"/>
            <a:r>
              <a:rPr lang="en-US"/>
              <a:t>First and strongest influence on behavior</a:t>
            </a:r>
            <a:endParaRPr lang="en-US"/>
          </a:p>
          <a:p>
            <a:pPr lvl="1"/>
            <a:r>
              <a:rPr lang="en-US"/>
              <a:t>Roles and influences within the family have been extensively researched</a:t>
            </a:r>
            <a:endParaRPr lang="en-US"/>
          </a:p>
          <a:p>
            <a:pPr lvl="1"/>
            <a:r>
              <a:rPr lang="en-US"/>
              <a:t>Past assumptions about gender influence are less valid today </a:t>
            </a:r>
            <a:endParaRPr lang="en-US"/>
          </a:p>
          <a:p>
            <a:pPr lvl="1"/>
            <a:r>
              <a:rPr lang="en-US"/>
              <a:t>Children learn consumption behavior early on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576263" y="1771650"/>
            <a:ext cx="7924800" cy="4572000"/>
          </a:xfrm>
          <a:prstGeom prst="rect">
            <a:avLst/>
          </a:prstGeom>
          <a:solidFill>
            <a:srgbClr val="0284CC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1314450" y="2386013"/>
            <a:ext cx="2800350" cy="1042987"/>
          </a:xfrm>
          <a:prstGeom prst="rect">
            <a:avLst/>
          </a:prstGeom>
          <a:solidFill>
            <a:srgbClr val="EB7F82"/>
          </a:solidFill>
          <a:ln w="12700">
            <a:solidFill>
              <a:srgbClr val="000000"/>
            </a:solidFill>
            <a:miter lim="800000"/>
          </a:ln>
          <a:effectLst>
            <a:outerShdw dist="89803" dir="2700000" algn="ctr" rotWithShape="0">
              <a:schemeClr val="bg2"/>
            </a:outerShdw>
          </a:effectLst>
        </p:spPr>
        <p:txBody>
          <a:bodyPr lIns="82550" tIns="41275" rIns="82550" bIns="41275" anchor="ctr"/>
          <a:lstStyle/>
          <a:p>
            <a:pPr algn="ctr" defTabSz="739775" eaLnBrk="0" hangingPunct="0">
              <a:lnSpc>
                <a:spcPct val="90000"/>
              </a:lnSpc>
              <a:defRPr/>
            </a:pPr>
            <a:endParaRPr lang="en-US" sz="2400" b="1">
              <a:solidFill>
                <a:srgbClr val="000000"/>
              </a:solidFill>
            </a:endParaRPr>
          </a:p>
        </p:txBody>
      </p:sp>
      <p:grpSp>
        <p:nvGrpSpPr>
          <p:cNvPr id="1029" name="Group 4"/>
          <p:cNvGrpSpPr/>
          <p:nvPr/>
        </p:nvGrpSpPr>
        <p:grpSpPr bwMode="auto">
          <a:xfrm>
            <a:off x="766763" y="1697038"/>
            <a:ext cx="4643437" cy="4773612"/>
            <a:chOff x="483" y="1008"/>
            <a:chExt cx="2925" cy="3007"/>
          </a:xfrm>
        </p:grpSpPr>
        <p:sp>
          <p:nvSpPr>
            <p:cNvPr id="226309" name="AutoShape 5"/>
            <p:cNvSpPr/>
            <p:nvPr/>
          </p:nvSpPr>
          <p:spPr bwMode="auto">
            <a:xfrm>
              <a:off x="2883" y="1008"/>
              <a:ext cx="307" cy="2208"/>
            </a:xfrm>
            <a:prstGeom prst="leftBrace">
              <a:avLst>
                <a:gd name="adj1" fmla="val 59935"/>
                <a:gd name="adj2" fmla="val 50000"/>
              </a:avLst>
            </a:prstGeom>
            <a:noFill/>
            <a:ln w="57150">
              <a:solidFill>
                <a:schemeClr val="folHlink"/>
              </a:solidFill>
              <a:rou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483" y="2304"/>
            <a:ext cx="1770" cy="1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CorelDRAW!" r:id="rId1" imgW="6378575" imgH="5800090" progId="CDraw4">
                    <p:embed/>
                  </p:oleObj>
                </mc:Choice>
                <mc:Fallback>
                  <p:oleObj name="CorelDRAW!" r:id="rId1" imgW="6378575" imgH="5800090" progId="CDraw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" y="2304"/>
                          <a:ext cx="1770" cy="16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311" name="Rectangle 7"/>
            <p:cNvSpPr>
              <a:spLocks noChangeArrowheads="1"/>
            </p:cNvSpPr>
            <p:nvPr/>
          </p:nvSpPr>
          <p:spPr bwMode="auto">
            <a:xfrm>
              <a:off x="1632" y="2832"/>
              <a:ext cx="1776" cy="118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buClr>
                  <a:schemeClr val="folHlink"/>
                </a:buClr>
                <a:buFont typeface="Wingdings" panose="05000000000000000000" pitchFamily="2" charset="2"/>
                <a:buNone/>
                <a:defRPr/>
              </a:pPr>
              <a:r>
                <a:rPr lang="en-US" sz="2600" b="1">
                  <a:solidFill>
                    <a:srgbClr val="FFFF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Children </a:t>
              </a:r>
              <a:endParaRPr lang="en-US" sz="2600" b="1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lnSpc>
                  <a:spcPct val="90000"/>
                </a:lnSpc>
                <a:buClr>
                  <a:schemeClr val="folHlink"/>
                </a:buClr>
                <a:buFont typeface="Wingdings" panose="05000000000000000000" pitchFamily="2" charset="2"/>
                <a:buNone/>
                <a:defRPr/>
              </a:pPr>
              <a:r>
                <a:rPr lang="en-US" sz="2600" b="1">
                  <a:solidFill>
                    <a:srgbClr val="FFFF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Influence </a:t>
              </a:r>
              <a:endParaRPr lang="en-US" sz="2600" b="1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lnSpc>
                  <a:spcPct val="90000"/>
                </a:lnSpc>
                <a:buClr>
                  <a:schemeClr val="folHlink"/>
                </a:buClr>
                <a:buFont typeface="Wingdings" panose="05000000000000000000" pitchFamily="2" charset="2"/>
                <a:buNone/>
                <a:defRPr/>
              </a:pPr>
              <a:r>
                <a:rPr lang="en-US" sz="2600" b="1">
                  <a:solidFill>
                    <a:srgbClr val="FFFF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Purchase </a:t>
              </a:r>
              <a:endParaRPr lang="en-US" sz="2600" b="1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lnSpc>
                  <a:spcPct val="90000"/>
                </a:lnSpc>
                <a:buClr>
                  <a:schemeClr val="folHlink"/>
                </a:buClr>
                <a:buFont typeface="Wingdings" panose="05000000000000000000" pitchFamily="2" charset="2"/>
                <a:buNone/>
                <a:defRPr/>
              </a:pPr>
              <a:r>
                <a:rPr lang="en-US" sz="2600" b="1">
                  <a:solidFill>
                    <a:srgbClr val="FFFF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Decisions</a:t>
              </a:r>
              <a:br>
                <a:rPr lang="en-US" sz="2600" b="1">
                  <a:solidFill>
                    <a:srgbClr val="FFFF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</a:br>
              <a:endParaRPr lang="en-US" sz="2600" b="1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26312" name="Rectangle 8"/>
          <p:cNvSpPr>
            <a:spLocks noChangeArrowheads="1"/>
          </p:cNvSpPr>
          <p:nvPr/>
        </p:nvSpPr>
        <p:spPr bwMode="auto">
          <a:xfrm>
            <a:off x="1524000" y="2590800"/>
            <a:ext cx="2800350" cy="1042988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  <a:miter lim="800000"/>
          </a:ln>
          <a:effectLst>
            <a:outerShdw dist="89803" dir="2700000" algn="ctr" rotWithShape="0">
              <a:schemeClr val="bg2"/>
            </a:outerShdw>
          </a:effectLst>
        </p:spPr>
        <p:txBody>
          <a:bodyPr lIns="82550" tIns="41275" rIns="82550" bIns="41275" anchor="ctr"/>
          <a:lstStyle/>
          <a:p>
            <a:pPr algn="ctr" defTabSz="739775" eaLnBrk="0" hangingPunct="0">
              <a:lnSpc>
                <a:spcPct val="90000"/>
              </a:lnSpc>
              <a:defRPr/>
            </a:pPr>
            <a:r>
              <a:rPr lang="en-US" sz="2400" b="1">
                <a:solidFill>
                  <a:srgbClr val="000000"/>
                </a:solidFill>
              </a:rPr>
              <a:t>Purchase Roles in the Family</a:t>
            </a: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5105400" y="2016125"/>
            <a:ext cx="4038600" cy="320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indent="-457200">
              <a:lnSpc>
                <a:spcPct val="65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bg1"/>
                </a:solidFill>
              </a:rPr>
              <a:t>Initiators</a:t>
            </a:r>
            <a:br>
              <a:rPr lang="en-US" sz="2800">
                <a:solidFill>
                  <a:schemeClr val="bg1"/>
                </a:solidFill>
              </a:rPr>
            </a:br>
            <a:endParaRPr lang="en-US" sz="2800">
              <a:solidFill>
                <a:schemeClr val="bg1"/>
              </a:solidFill>
            </a:endParaRPr>
          </a:p>
          <a:p>
            <a:pPr marL="457200" indent="-457200">
              <a:lnSpc>
                <a:spcPct val="65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bg1"/>
                </a:solidFill>
              </a:rPr>
              <a:t>Influencers</a:t>
            </a:r>
            <a:br>
              <a:rPr lang="en-US" sz="2800">
                <a:solidFill>
                  <a:schemeClr val="bg1"/>
                </a:solidFill>
              </a:rPr>
            </a:br>
            <a:endParaRPr lang="en-US" sz="2800">
              <a:solidFill>
                <a:schemeClr val="bg1"/>
              </a:solidFill>
            </a:endParaRPr>
          </a:p>
          <a:p>
            <a:pPr marL="457200" indent="-457200">
              <a:lnSpc>
                <a:spcPct val="65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bg1"/>
                </a:solidFill>
              </a:rPr>
              <a:t>Decision Makers</a:t>
            </a:r>
            <a:br>
              <a:rPr lang="en-US" sz="2800">
                <a:solidFill>
                  <a:schemeClr val="bg1"/>
                </a:solidFill>
              </a:rPr>
            </a:br>
            <a:endParaRPr lang="en-US" sz="2800">
              <a:solidFill>
                <a:schemeClr val="bg1"/>
              </a:solidFill>
            </a:endParaRPr>
          </a:p>
          <a:p>
            <a:pPr marL="457200" indent="-457200">
              <a:lnSpc>
                <a:spcPct val="65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bg1"/>
                </a:solidFill>
              </a:rPr>
              <a:t>Purchasers</a:t>
            </a:r>
            <a:br>
              <a:rPr lang="en-US" sz="2800">
                <a:solidFill>
                  <a:schemeClr val="bg1"/>
                </a:solidFill>
              </a:rPr>
            </a:br>
            <a:endParaRPr lang="en-US" sz="2800">
              <a:solidFill>
                <a:schemeClr val="bg1"/>
              </a:solidFill>
            </a:endParaRPr>
          </a:p>
          <a:p>
            <a:pPr marL="457200" indent="-457200">
              <a:lnSpc>
                <a:spcPct val="65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bg1"/>
                </a:solidFill>
              </a:rPr>
              <a:t>Consumers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508000" y="835025"/>
            <a:ext cx="8215313" cy="5365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en-US" sz="4000">
                <a:solidFill>
                  <a:schemeClr val="tx2"/>
                </a:solidFill>
              </a:rPr>
              <a:t>Social Factors</a:t>
            </a:r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1033" name="Rectangle 11"/>
          <p:cNvSpPr>
            <a:spLocks noChangeArrowheads="1"/>
          </p:cNvSpPr>
          <p:nvPr/>
        </p:nvSpPr>
        <p:spPr bwMode="auto">
          <a:xfrm>
            <a:off x="381000" y="1249363"/>
            <a:ext cx="82296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sz="2400" b="1" u="sng">
                <a:solidFill>
                  <a:schemeClr val="bg2"/>
                </a:solidFill>
              </a:rPr>
              <a:t>Social Influences: </a:t>
            </a:r>
            <a:r>
              <a:rPr lang="en-US" sz="2400">
                <a:solidFill>
                  <a:srgbClr val="FF3300"/>
                </a:solidFill>
              </a:rPr>
              <a:t>Family</a:t>
            </a:r>
            <a:endParaRPr lang="en-US" sz="240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229600" cy="914400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Factors Influencing Consumer Behavior</a:t>
            </a:r>
            <a:br>
              <a:rPr lang="en-US" sz="4000">
                <a:solidFill>
                  <a:srgbClr val="C00000"/>
                </a:solidFill>
              </a:rPr>
            </a:br>
            <a:r>
              <a:rPr lang="en-US" sz="3200">
                <a:solidFill>
                  <a:srgbClr val="C00000"/>
                </a:solidFill>
              </a:rPr>
              <a:t>Social</a:t>
            </a:r>
            <a:endParaRPr lang="en-US" sz="3200"/>
          </a:p>
        </p:txBody>
      </p:sp>
      <p:sp>
        <p:nvSpPr>
          <p:cNvPr id="24579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000066"/>
                </a:solidFill>
              </a:rPr>
              <a:t>Roles and status: </a:t>
            </a:r>
            <a:endParaRPr lang="en-US" b="1">
              <a:solidFill>
                <a:srgbClr val="000066"/>
              </a:solidFill>
            </a:endParaRPr>
          </a:p>
          <a:p>
            <a:pPr lvl="1"/>
            <a:r>
              <a:rPr lang="en-US"/>
              <a:t>Consumers play many roles, each requiring some type of consumption behavior</a:t>
            </a:r>
            <a:endParaRPr lang="en-US"/>
          </a:p>
          <a:p>
            <a:pPr lvl="1"/>
            <a:r>
              <a:rPr lang="en-US"/>
              <a:t>Products can be used to show status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92150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Factors Influencing Consumer Behavior</a:t>
            </a:r>
            <a:br>
              <a:rPr lang="en-US" sz="4000">
                <a:solidFill>
                  <a:srgbClr val="C00000"/>
                </a:solidFill>
              </a:rPr>
            </a:br>
            <a:r>
              <a:rPr lang="en-US" sz="3600">
                <a:solidFill>
                  <a:srgbClr val="C00000"/>
                </a:solidFill>
              </a:rPr>
              <a:t>Personal</a:t>
            </a:r>
            <a:endParaRPr lang="en-US" sz="40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</p:txBody>
      </p:sp>
      <p:grpSp>
        <p:nvGrpSpPr>
          <p:cNvPr id="25604" name="Group 4"/>
          <p:cNvGrpSpPr/>
          <p:nvPr/>
        </p:nvGrpSpPr>
        <p:grpSpPr bwMode="auto">
          <a:xfrm>
            <a:off x="276225" y="2014538"/>
            <a:ext cx="8534400" cy="4038600"/>
            <a:chOff x="288" y="1488"/>
            <a:chExt cx="5376" cy="2544"/>
          </a:xfrm>
        </p:grpSpPr>
        <p:sp>
          <p:nvSpPr>
            <p:cNvPr id="229381" name="Rectangle 5"/>
            <p:cNvSpPr>
              <a:spLocks noChangeArrowheads="1"/>
            </p:cNvSpPr>
            <p:nvPr/>
          </p:nvSpPr>
          <p:spPr bwMode="auto">
            <a:xfrm>
              <a:off x="288" y="1488"/>
              <a:ext cx="2784" cy="432"/>
            </a:xfrm>
            <a:prstGeom prst="rect">
              <a:avLst/>
            </a:prstGeom>
            <a:solidFill>
              <a:schemeClr val="accent1">
                <a:alpha val="63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None/>
                <a:defRPr/>
              </a:pPr>
              <a:r>
                <a:rPr lang="en-US" altLang="zh-CN" sz="24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Age and Lifecycle stage</a:t>
              </a:r>
              <a:endParaRPr lang="en-US" altLang="zh-CN" sz="2400">
                <a:ea typeface="SimSun" panose="02010600030101010101" pitchFamily="2" charset="-122"/>
              </a:endParaRPr>
            </a:p>
          </p:txBody>
        </p:sp>
        <p:sp>
          <p:nvSpPr>
            <p:cNvPr id="229382" name="Rectangle 6"/>
            <p:cNvSpPr>
              <a:spLocks noChangeArrowheads="1"/>
            </p:cNvSpPr>
            <p:nvPr/>
          </p:nvSpPr>
          <p:spPr bwMode="auto">
            <a:xfrm>
              <a:off x="960" y="2016"/>
              <a:ext cx="2784" cy="432"/>
            </a:xfrm>
            <a:prstGeom prst="rect">
              <a:avLst/>
            </a:prstGeom>
            <a:solidFill>
              <a:schemeClr val="folHlink">
                <a:alpha val="63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4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Occupation</a:t>
              </a:r>
              <a:endParaRPr lang="en-US" altLang="zh-CN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anose="02010600030101010101" pitchFamily="2" charset="-122"/>
              </a:endParaRPr>
            </a:p>
          </p:txBody>
        </p:sp>
        <p:sp>
          <p:nvSpPr>
            <p:cNvPr id="229383" name="Rectangle 7"/>
            <p:cNvSpPr>
              <a:spLocks noChangeArrowheads="1"/>
            </p:cNvSpPr>
            <p:nvPr/>
          </p:nvSpPr>
          <p:spPr bwMode="auto">
            <a:xfrm>
              <a:off x="1584" y="2544"/>
              <a:ext cx="2784" cy="432"/>
            </a:xfrm>
            <a:prstGeom prst="rect">
              <a:avLst/>
            </a:prstGeom>
            <a:solidFill>
              <a:srgbClr val="FF9900">
                <a:alpha val="63000"/>
              </a:srgb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None/>
                <a:defRPr/>
              </a:pPr>
              <a:r>
                <a:rPr lang="en-US" altLang="zh-CN" sz="24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Economic situation</a:t>
              </a:r>
              <a:endParaRPr lang="en-US" altLang="zh-CN" sz="2400">
                <a:ea typeface="SimSun" panose="02010600030101010101" pitchFamily="2" charset="-122"/>
              </a:endParaRPr>
            </a:p>
          </p:txBody>
        </p:sp>
        <p:sp>
          <p:nvSpPr>
            <p:cNvPr id="229384" name="Rectangle 8"/>
            <p:cNvSpPr>
              <a:spLocks noChangeArrowheads="1"/>
            </p:cNvSpPr>
            <p:nvPr/>
          </p:nvSpPr>
          <p:spPr bwMode="auto">
            <a:xfrm>
              <a:off x="2256" y="3072"/>
              <a:ext cx="2784" cy="432"/>
            </a:xfrm>
            <a:prstGeom prst="rect">
              <a:avLst/>
            </a:prstGeom>
            <a:solidFill>
              <a:srgbClr val="C0C0C0">
                <a:alpha val="63000"/>
              </a:srgb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4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Lifestyle</a:t>
              </a:r>
              <a:endParaRPr lang="en-US" altLang="zh-CN" sz="24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anose="02010600030101010101" pitchFamily="2" charset="-122"/>
              </a:endParaRPr>
            </a:p>
          </p:txBody>
        </p:sp>
        <p:sp>
          <p:nvSpPr>
            <p:cNvPr id="229385" name="Rectangle 9"/>
            <p:cNvSpPr>
              <a:spLocks noChangeArrowheads="1"/>
            </p:cNvSpPr>
            <p:nvPr/>
          </p:nvSpPr>
          <p:spPr bwMode="auto">
            <a:xfrm>
              <a:off x="2880" y="3600"/>
              <a:ext cx="2784" cy="432"/>
            </a:xfrm>
            <a:prstGeom prst="rect">
              <a:avLst/>
            </a:prstGeom>
            <a:solidFill>
              <a:srgbClr val="FF00FF">
                <a:alpha val="63000"/>
              </a:srgb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1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None/>
                <a:defRPr/>
              </a:pPr>
              <a:r>
                <a:rPr lang="en-US" altLang="zh-CN" sz="24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Personality and Self-concept</a:t>
              </a:r>
              <a:endParaRPr lang="en-US" altLang="zh-CN" sz="2400">
                <a:ea typeface="SimSun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77863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Factors Influencing Consumer Behavior</a:t>
            </a:r>
            <a:br>
              <a:rPr lang="en-US" sz="4000">
                <a:solidFill>
                  <a:srgbClr val="C00000"/>
                </a:solidFill>
              </a:rPr>
            </a:br>
            <a:r>
              <a:rPr lang="en-US" sz="3200">
                <a:solidFill>
                  <a:srgbClr val="C00000"/>
                </a:solidFill>
              </a:rPr>
              <a:t>Personal</a:t>
            </a:r>
            <a:endParaRPr lang="en-US" sz="32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224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>
                <a:solidFill>
                  <a:srgbClr val="000066"/>
                </a:solidFill>
              </a:rPr>
              <a:t>Personal factors:</a:t>
            </a:r>
            <a:endParaRPr lang="en-US" sz="2400" b="1">
              <a:solidFill>
                <a:srgbClr val="000066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/>
              <a:t>Consumer needs change over their lifetimes in (somewhat) predictable ways</a:t>
            </a:r>
            <a:endParaRPr lang="en-US" sz="2000"/>
          </a:p>
          <a:p>
            <a:pPr>
              <a:lnSpc>
                <a:spcPct val="80000"/>
              </a:lnSpc>
            </a:pPr>
            <a:r>
              <a:rPr lang="en-US" sz="2400" b="1">
                <a:solidFill>
                  <a:srgbClr val="000066"/>
                </a:solidFill>
              </a:rPr>
              <a:t>Family life cycle:</a:t>
            </a:r>
            <a:r>
              <a:rPr lang="en-US" sz="2400"/>
              <a:t> </a:t>
            </a:r>
            <a:r>
              <a:rPr lang="en-US" sz="2000"/>
              <a:t>combines age with marital status and presence of children to classify consumers into groups</a:t>
            </a:r>
            <a:endParaRPr lang="en-US" sz="2400"/>
          </a:p>
        </p:txBody>
      </p:sp>
      <p:grpSp>
        <p:nvGrpSpPr>
          <p:cNvPr id="26628" name="Group 4"/>
          <p:cNvGrpSpPr/>
          <p:nvPr/>
        </p:nvGrpSpPr>
        <p:grpSpPr bwMode="auto">
          <a:xfrm>
            <a:off x="304800" y="3303588"/>
            <a:ext cx="8839200" cy="2832100"/>
            <a:chOff x="96" y="2208"/>
            <a:chExt cx="5568" cy="1784"/>
          </a:xfrm>
        </p:grpSpPr>
        <p:sp>
          <p:nvSpPr>
            <p:cNvPr id="230405" name="Text Box 5"/>
            <p:cNvSpPr txBox="1">
              <a:spLocks noChangeArrowheads="1"/>
            </p:cNvSpPr>
            <p:nvPr/>
          </p:nvSpPr>
          <p:spPr bwMode="auto">
            <a:xfrm>
              <a:off x="96" y="2496"/>
              <a:ext cx="1680" cy="1496"/>
            </a:xfrm>
            <a:prstGeom prst="rect">
              <a:avLst/>
            </a:prstGeom>
            <a:solidFill>
              <a:schemeClr val="folHlink">
                <a:alpha val="81000"/>
              </a:schemeClr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2000" u="sng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Young</a:t>
              </a:r>
              <a:endParaRPr lang="en-US" sz="2000">
                <a:solidFill>
                  <a:srgbClr val="FF3300"/>
                </a:solidFill>
              </a:endParaRPr>
            </a:p>
            <a:p>
              <a:pPr algn="ctr" eaLnBrk="0" hangingPunct="0">
                <a:lnSpc>
                  <a:spcPct val="90000"/>
                </a:lnSpc>
                <a:defRPr/>
              </a:pPr>
              <a:endParaRPr lang="en-US" sz="2000">
                <a:solidFill>
                  <a:srgbClr val="FF3300"/>
                </a:solidFill>
              </a:endParaRP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/>
                <a:t>Single with children</a:t>
              </a:r>
              <a:endParaRPr lang="en-US"/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/>
                <a:t>Married without children</a:t>
              </a:r>
              <a:endParaRPr lang="en-US"/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/>
                <a:t>Married with children</a:t>
              </a:r>
              <a:endParaRPr lang="en-US"/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/>
                <a:t>Divorced with children</a:t>
              </a:r>
              <a:endParaRPr lang="en-US"/>
            </a:p>
            <a:p>
              <a:pPr eaLnBrk="0" hangingPunct="0">
                <a:lnSpc>
                  <a:spcPct val="90000"/>
                </a:lnSpc>
                <a:defRPr/>
              </a:pPr>
              <a:endParaRPr lang="en-US"/>
            </a:p>
            <a:p>
              <a:pPr eaLnBrk="0" hangingPunct="0">
                <a:lnSpc>
                  <a:spcPct val="90000"/>
                </a:lnSpc>
                <a:defRPr/>
              </a:pPr>
              <a:endParaRPr lang="en-US"/>
            </a:p>
            <a:p>
              <a:pPr eaLnBrk="0" hangingPunct="0">
                <a:lnSpc>
                  <a:spcPct val="90000"/>
                </a:lnSpc>
                <a:defRPr/>
              </a:pPr>
              <a:endParaRPr lang="en-US"/>
            </a:p>
          </p:txBody>
        </p:sp>
        <p:sp>
          <p:nvSpPr>
            <p:cNvPr id="230406" name="Text Box 6"/>
            <p:cNvSpPr txBox="1">
              <a:spLocks noChangeArrowheads="1"/>
            </p:cNvSpPr>
            <p:nvPr/>
          </p:nvSpPr>
          <p:spPr bwMode="auto">
            <a:xfrm>
              <a:off x="1824" y="2496"/>
              <a:ext cx="2064" cy="1349"/>
            </a:xfrm>
            <a:prstGeom prst="rect">
              <a:avLst/>
            </a:prstGeom>
            <a:solidFill>
              <a:schemeClr val="hlink">
                <a:alpha val="81000"/>
              </a:schemeClr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2000" u="sng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Middle-aged</a:t>
              </a:r>
              <a:endParaRPr lang="en-US" sz="2000" dirty="0">
                <a:solidFill>
                  <a:srgbClr val="FF3300"/>
                </a:solidFill>
              </a:endParaRPr>
            </a:p>
            <a:p>
              <a:pPr algn="ctr" eaLnBrk="0" hangingPunct="0">
                <a:lnSpc>
                  <a:spcPct val="90000"/>
                </a:lnSpc>
                <a:defRPr/>
              </a:pPr>
              <a:endParaRPr lang="en-US" sz="2000" dirty="0">
                <a:solidFill>
                  <a:srgbClr val="FF3300"/>
                </a:solidFill>
              </a:endParaRP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dirty="0"/>
                <a:t>Single</a:t>
              </a:r>
              <a:endParaRPr lang="en-US" dirty="0"/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dirty="0"/>
                <a:t>Same-sex couples</a:t>
              </a:r>
              <a:endParaRPr lang="en-US" dirty="0"/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dirty="0"/>
                <a:t>Married without children</a:t>
              </a:r>
              <a:endParaRPr lang="en-US" dirty="0"/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dirty="0"/>
                <a:t>Married with children</a:t>
              </a:r>
              <a:endParaRPr lang="en-US" dirty="0"/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dirty="0"/>
                <a:t>Divorced without children</a:t>
              </a:r>
              <a:endParaRPr lang="en-US" dirty="0"/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dirty="0"/>
                <a:t>Divorced with children</a:t>
              </a:r>
              <a:endParaRPr lang="en-US" dirty="0"/>
            </a:p>
          </p:txBody>
        </p:sp>
        <p:sp>
          <p:nvSpPr>
            <p:cNvPr id="230407" name="Text Box 7"/>
            <p:cNvSpPr txBox="1">
              <a:spLocks noChangeArrowheads="1"/>
            </p:cNvSpPr>
            <p:nvPr/>
          </p:nvSpPr>
          <p:spPr bwMode="auto">
            <a:xfrm>
              <a:off x="3936" y="2496"/>
              <a:ext cx="1728" cy="1496"/>
            </a:xfrm>
            <a:prstGeom prst="rect">
              <a:avLst/>
            </a:prstGeom>
            <a:solidFill>
              <a:srgbClr val="99CC00">
                <a:alpha val="81000"/>
              </a:srgbClr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2000" u="sng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Older</a:t>
              </a:r>
              <a:endParaRPr lang="en-US" sz="2000">
                <a:solidFill>
                  <a:srgbClr val="FF3300"/>
                </a:solidFill>
              </a:endParaRPr>
            </a:p>
            <a:p>
              <a:pPr algn="ctr" eaLnBrk="0" hangingPunct="0">
                <a:lnSpc>
                  <a:spcPct val="90000"/>
                </a:lnSpc>
                <a:defRPr/>
              </a:pPr>
              <a:endParaRPr lang="en-US" sz="2000">
                <a:solidFill>
                  <a:srgbClr val="FF3300"/>
                </a:solidFill>
              </a:endParaRP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/>
                <a:t>Older married</a:t>
              </a:r>
              <a:endParaRPr lang="en-US"/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/>
                <a:t>Older unmarried</a:t>
              </a:r>
              <a:endParaRPr lang="en-US"/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/>
                <a:t>Older with children again</a:t>
              </a:r>
              <a:endParaRPr lang="en-US"/>
            </a:p>
            <a:p>
              <a:pPr eaLnBrk="0" hangingPunct="0">
                <a:lnSpc>
                  <a:spcPct val="90000"/>
                </a:lnSpc>
                <a:defRPr/>
              </a:pPr>
              <a:endParaRPr lang="en-US"/>
            </a:p>
            <a:p>
              <a:pPr eaLnBrk="0" hangingPunct="0">
                <a:lnSpc>
                  <a:spcPct val="90000"/>
                </a:lnSpc>
                <a:defRPr/>
              </a:pPr>
              <a:endParaRPr lang="en-US"/>
            </a:p>
            <a:p>
              <a:pPr eaLnBrk="0" hangingPunct="0">
                <a:lnSpc>
                  <a:spcPct val="90000"/>
                </a:lnSpc>
                <a:defRPr/>
              </a:pPr>
              <a:endParaRPr lang="en-US"/>
            </a:p>
            <a:p>
              <a:pPr eaLnBrk="0" hangingPunct="0">
                <a:lnSpc>
                  <a:spcPct val="90000"/>
                </a:lnSpc>
                <a:defRPr/>
              </a:pPr>
              <a:endParaRPr lang="en-US"/>
            </a:p>
          </p:txBody>
        </p:sp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1872" y="2208"/>
              <a:ext cx="2352" cy="231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/>
                <a:t>LIFE-CYCLE STAGES:</a:t>
              </a:r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229600" cy="663575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Factors Influencing Consumer Behavior</a:t>
            </a:r>
            <a:br>
              <a:rPr lang="en-US" sz="4000">
                <a:solidFill>
                  <a:srgbClr val="C00000"/>
                </a:solidFill>
              </a:rPr>
            </a:br>
            <a:r>
              <a:rPr lang="en-US" sz="3200">
                <a:solidFill>
                  <a:srgbClr val="C00000"/>
                </a:solidFill>
              </a:rPr>
              <a:t>Personal</a:t>
            </a:r>
            <a:endParaRPr lang="en-US" sz="320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000066"/>
                </a:solidFill>
              </a:rPr>
              <a:t>Occupation:</a:t>
            </a:r>
            <a:endParaRPr lang="en-US" sz="2800" b="1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/>
              <a:t>The type of work performed may necessitate different consumption patterns, such as blue collar versus white collar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Will also indirectly affect how much income is available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000066"/>
                </a:solidFill>
              </a:rPr>
              <a:t>Economic situation:</a:t>
            </a:r>
            <a:endParaRPr lang="en-US" sz="2800" b="1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/>
              <a:t>How much income (or ability to borrow) is available for consumption 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Economic indicators such as employment, inflation, interest rates, and consumer debt levels are used to predict changes in buying power </a:t>
            </a:r>
            <a:endParaRPr lang="en-CA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722313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Factors Influencing Consumer Behavior</a:t>
            </a:r>
            <a:br>
              <a:rPr lang="en-US" sz="4000">
                <a:solidFill>
                  <a:srgbClr val="C00000"/>
                </a:solidFill>
              </a:rPr>
            </a:br>
            <a:r>
              <a:rPr lang="en-US" sz="3200">
                <a:solidFill>
                  <a:srgbClr val="C00000"/>
                </a:solidFill>
              </a:rPr>
              <a:t>Personal</a:t>
            </a:r>
            <a:endParaRPr lang="en-US" sz="32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>
                <a:solidFill>
                  <a:srgbClr val="002060"/>
                </a:solidFill>
              </a:rPr>
              <a:t>Lifestyle</a:t>
            </a:r>
            <a:r>
              <a:rPr lang="en-US" sz="2800" b="1">
                <a:solidFill>
                  <a:srgbClr val="000066"/>
                </a:solidFill>
              </a:rPr>
              <a:t>:</a:t>
            </a:r>
            <a:endParaRPr lang="en-US" sz="2800" b="1">
              <a:solidFill>
                <a:srgbClr val="000066"/>
              </a:solidFill>
            </a:endParaRPr>
          </a:p>
          <a:p>
            <a:pPr lvl="1"/>
            <a:r>
              <a:rPr lang="en-US" sz="2000"/>
              <a:t>A person’s pattern of living as expressed by their activities, interests, and opinions (AIO’s)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/>
              <a:t>Lifestyle segmentation</a:t>
            </a:r>
            <a:endParaRPr lang="en-US" sz="2000"/>
          </a:p>
          <a:p>
            <a:r>
              <a:rPr lang="en-US" sz="2800" b="1">
                <a:solidFill>
                  <a:srgbClr val="002060"/>
                </a:solidFill>
              </a:rPr>
              <a:t>Personality:</a:t>
            </a:r>
            <a:endParaRPr lang="en-US" sz="2800" b="1">
              <a:solidFill>
                <a:srgbClr val="002060"/>
              </a:solidFill>
            </a:endParaRPr>
          </a:p>
          <a:p>
            <a:pPr lvl="1">
              <a:spcBef>
                <a:spcPct val="0"/>
              </a:spcBef>
              <a:buClr>
                <a:schemeClr val="tx2"/>
              </a:buClr>
            </a:pPr>
            <a:r>
              <a:rPr lang="en-US" sz="2000"/>
              <a:t>Unique psychological characteristics leading to relatively consistent and lasting responses to one’s own environment</a:t>
            </a:r>
            <a:endParaRPr lang="en-US" sz="2000"/>
          </a:p>
          <a:p>
            <a:pPr lvl="1">
              <a:spcBef>
                <a:spcPct val="0"/>
              </a:spcBef>
              <a:buClr>
                <a:schemeClr val="tx2"/>
              </a:buClr>
            </a:pPr>
            <a:r>
              <a:rPr lang="en-US" sz="2000"/>
              <a:t>Traits </a:t>
            </a:r>
            <a:r>
              <a:rPr lang="en-US" sz="2000">
                <a:solidFill>
                  <a:schemeClr val="folHlink"/>
                </a:solidFill>
              </a:rPr>
              <a:t>(e.g., self-confidence, autonomy, aggressiveness, sociability)</a:t>
            </a:r>
            <a:endParaRPr lang="en-US" sz="2000">
              <a:solidFill>
                <a:schemeClr val="folHlink"/>
              </a:solidFill>
            </a:endParaRPr>
          </a:p>
          <a:p>
            <a:pPr lvl="1">
              <a:spcBef>
                <a:spcPct val="0"/>
              </a:spcBef>
              <a:buClr>
                <a:schemeClr val="tx2"/>
              </a:buClr>
            </a:pPr>
            <a:r>
              <a:rPr lang="en-US" sz="2000"/>
              <a:t>Useful for analyzing product and brand choices</a:t>
            </a:r>
            <a:endParaRPr 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36600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Factors Influencing Consumer Behavior</a:t>
            </a:r>
            <a:br>
              <a:rPr lang="en-US" sz="4000">
                <a:solidFill>
                  <a:srgbClr val="C00000"/>
                </a:solidFill>
              </a:rPr>
            </a:br>
            <a:r>
              <a:rPr lang="en-US" sz="3200">
                <a:solidFill>
                  <a:srgbClr val="C00000"/>
                </a:solidFill>
              </a:rPr>
              <a:t>Psychological</a:t>
            </a:r>
            <a:endParaRPr lang="en-US" sz="320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</p:txBody>
      </p:sp>
      <p:grpSp>
        <p:nvGrpSpPr>
          <p:cNvPr id="30724" name="Group 4"/>
          <p:cNvGrpSpPr/>
          <p:nvPr/>
        </p:nvGrpSpPr>
        <p:grpSpPr bwMode="auto">
          <a:xfrm>
            <a:off x="547688" y="1676400"/>
            <a:ext cx="8077200" cy="4506913"/>
            <a:chOff x="576" y="905"/>
            <a:chExt cx="5088" cy="2839"/>
          </a:xfrm>
        </p:grpSpPr>
        <p:sp>
          <p:nvSpPr>
            <p:cNvPr id="237573" name="AutoShape 5"/>
            <p:cNvSpPr>
              <a:spLocks noChangeArrowheads="1"/>
            </p:cNvSpPr>
            <p:nvPr/>
          </p:nvSpPr>
          <p:spPr bwMode="auto">
            <a:xfrm>
              <a:off x="576" y="984"/>
              <a:ext cx="2854" cy="2760"/>
            </a:xfrm>
            <a:prstGeom prst="rtTriangl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ctr" eaLnBrk="0" hangingPunct="0">
                <a:lnSpc>
                  <a:spcPct val="90000"/>
                </a:lnSpc>
                <a:defRPr/>
              </a:pPr>
              <a:endPara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Psychological </a:t>
              </a:r>
              <a:br>
                <a:rPr lang="en-US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</a:br>
              <a:r>
                <a:rPr lang="en-US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Influences on </a:t>
              </a:r>
              <a:br>
                <a:rPr lang="en-US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</a:br>
              <a:r>
                <a:rPr lang="en-US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Buying Decisions</a:t>
              </a:r>
              <a:endPara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 algn="ctr" eaLnBrk="0" latinLnBrk="1" hangingPunct="0">
                <a:lnSpc>
                  <a:spcPct val="90000"/>
                </a:lnSpc>
                <a:defRPr/>
              </a:pPr>
              <a:endPara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grpSp>
          <p:nvGrpSpPr>
            <p:cNvPr id="30726" name="Group 6"/>
            <p:cNvGrpSpPr/>
            <p:nvPr/>
          </p:nvGrpSpPr>
          <p:grpSpPr bwMode="auto">
            <a:xfrm>
              <a:off x="672" y="905"/>
              <a:ext cx="4992" cy="2625"/>
              <a:chOff x="672" y="905"/>
              <a:chExt cx="4992" cy="2625"/>
            </a:xfrm>
          </p:grpSpPr>
          <p:sp>
            <p:nvSpPr>
              <p:cNvPr id="237575" name="Rectangle 7"/>
              <p:cNvSpPr>
                <a:spLocks noChangeArrowheads="1"/>
              </p:cNvSpPr>
              <p:nvPr/>
            </p:nvSpPr>
            <p:spPr bwMode="auto">
              <a:xfrm>
                <a:off x="2007" y="1673"/>
                <a:ext cx="2068" cy="363"/>
              </a:xfrm>
              <a:prstGeom prst="rect">
                <a:avLst/>
              </a:prstGeom>
              <a:solidFill>
                <a:srgbClr val="63C9C4"/>
              </a:solidFill>
              <a:ln w="127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algn="ctr" eaLnBrk="0" hangingPunct="0">
                  <a:defRPr/>
                </a:pPr>
                <a:r>
                  <a:rPr lang="en-US" sz="2400" b="1" dirty="0">
                    <a:solidFill>
                      <a:srgbClr val="000000"/>
                    </a:solidFill>
                  </a:rPr>
                  <a:t>Perception</a:t>
                </a:r>
                <a:endParaRPr 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576" name="Rectangle 8"/>
              <p:cNvSpPr>
                <a:spLocks noChangeArrowheads="1"/>
              </p:cNvSpPr>
              <p:nvPr/>
            </p:nvSpPr>
            <p:spPr bwMode="auto">
              <a:xfrm>
                <a:off x="1239" y="905"/>
                <a:ext cx="2068" cy="363"/>
              </a:xfrm>
              <a:prstGeom prst="rect">
                <a:avLst/>
              </a:prstGeom>
              <a:solidFill>
                <a:srgbClr val="FFCCCC"/>
              </a:solidFill>
              <a:ln w="127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5F5F5F"/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algn="ctr" eaLnBrk="0" hangingPunct="0">
                  <a:defRPr/>
                </a:pPr>
                <a:r>
                  <a:rPr lang="en-US" sz="2400" b="1">
                    <a:solidFill>
                      <a:srgbClr val="000000"/>
                    </a:solidFill>
                  </a:rPr>
                  <a:t>Motivation</a:t>
                </a:r>
                <a:endParaRPr 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37577" name="Rectangle 9"/>
              <p:cNvSpPr>
                <a:spLocks noChangeArrowheads="1"/>
              </p:cNvSpPr>
              <p:nvPr/>
            </p:nvSpPr>
            <p:spPr bwMode="auto">
              <a:xfrm>
                <a:off x="2972" y="2400"/>
                <a:ext cx="2068" cy="363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5F5F5F"/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algn="ctr" eaLnBrk="0" hangingPunct="0">
                  <a:defRPr/>
                </a:pPr>
                <a:r>
                  <a:rPr lang="en-US" sz="2400" b="1">
                    <a:solidFill>
                      <a:srgbClr val="000000"/>
                    </a:solidFill>
                  </a:rPr>
                  <a:t>Learning</a:t>
                </a:r>
                <a:endParaRPr 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37578" name="Rectangle 10"/>
              <p:cNvSpPr>
                <a:spLocks noChangeArrowheads="1"/>
              </p:cNvSpPr>
              <p:nvPr/>
            </p:nvSpPr>
            <p:spPr bwMode="auto">
              <a:xfrm>
                <a:off x="3596" y="3168"/>
                <a:ext cx="2068" cy="36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rgbClr val="000000"/>
                </a:solidFill>
                <a:miter lim="800000"/>
              </a:ln>
              <a:effectLst>
                <a:outerShdw dist="89803" dir="2700000" algn="ctr" rotWithShape="0">
                  <a:srgbClr val="5F5F5F"/>
                </a:outerShdw>
              </a:effectLst>
            </p:spPr>
            <p:txBody>
              <a:bodyPr wrap="none" lIns="90488" tIns="44450" rIns="90488" bIns="44450" anchor="ctr"/>
              <a:lstStyle/>
              <a:p>
                <a:pPr algn="ctr" eaLnBrk="0" hangingPunct="0">
                  <a:defRPr/>
                </a:pPr>
                <a:r>
                  <a:rPr lang="en-US" sz="2400" b="1">
                    <a:solidFill>
                      <a:srgbClr val="000000"/>
                    </a:solidFill>
                  </a:rPr>
                  <a:t>Beliefs &amp; Attitudes</a:t>
                </a:r>
                <a:endParaRPr 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0731" name="AutoShape 11"/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566" cy="241"/>
              </a:xfrm>
              <a:prstGeom prst="rightArrow">
                <a:avLst>
                  <a:gd name="adj1" fmla="val 50000"/>
                  <a:gd name="adj2" fmla="val 85929"/>
                </a:avLst>
              </a:prstGeom>
              <a:solidFill>
                <a:srgbClr val="0902F6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2" name="AutoShape 12"/>
              <p:cNvSpPr>
                <a:spLocks noChangeArrowheads="1"/>
              </p:cNvSpPr>
              <p:nvPr/>
            </p:nvSpPr>
            <p:spPr bwMode="auto">
              <a:xfrm>
                <a:off x="1440" y="1727"/>
                <a:ext cx="566" cy="241"/>
              </a:xfrm>
              <a:prstGeom prst="rightArrow">
                <a:avLst>
                  <a:gd name="adj1" fmla="val 50000"/>
                  <a:gd name="adj2" fmla="val 85929"/>
                </a:avLst>
              </a:prstGeom>
              <a:solidFill>
                <a:srgbClr val="0902F6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3" name="AutoShape 13"/>
              <p:cNvSpPr>
                <a:spLocks noChangeArrowheads="1"/>
              </p:cNvSpPr>
              <p:nvPr/>
            </p:nvSpPr>
            <p:spPr bwMode="auto">
              <a:xfrm>
                <a:off x="2252" y="2496"/>
                <a:ext cx="566" cy="241"/>
              </a:xfrm>
              <a:prstGeom prst="rightArrow">
                <a:avLst>
                  <a:gd name="adj1" fmla="val 50000"/>
                  <a:gd name="adj2" fmla="val 85929"/>
                </a:avLst>
              </a:prstGeom>
              <a:solidFill>
                <a:srgbClr val="0902F6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4" name="AutoShape 14"/>
              <p:cNvSpPr>
                <a:spLocks noChangeArrowheads="1"/>
              </p:cNvSpPr>
              <p:nvPr/>
            </p:nvSpPr>
            <p:spPr bwMode="auto">
              <a:xfrm>
                <a:off x="2972" y="3264"/>
                <a:ext cx="566" cy="241"/>
              </a:xfrm>
              <a:prstGeom prst="rightArrow">
                <a:avLst>
                  <a:gd name="adj1" fmla="val 50000"/>
                  <a:gd name="adj2" fmla="val 85929"/>
                </a:avLst>
              </a:prstGeom>
              <a:solidFill>
                <a:srgbClr val="0902F6"/>
              </a:solidFill>
              <a:ln w="1270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583" name="Text Box 15"/>
              <p:cNvSpPr txBox="1">
                <a:spLocks noChangeArrowheads="1"/>
              </p:cNvSpPr>
              <p:nvPr/>
            </p:nvSpPr>
            <p:spPr bwMode="auto">
              <a:xfrm>
                <a:off x="1174" y="936"/>
                <a:ext cx="244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35921" dir="2700000" algn="ctr" rotWithShape="0">
                  <a:srgbClr val="5F5F5F"/>
                </a:outerShdw>
              </a:effec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FontTx/>
                  <a:buChar char="•"/>
                  <a:defRPr/>
                </a:pPr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C00000"/>
                </a:solidFill>
              </a:rPr>
              <a:t>Agenda</a:t>
            </a:r>
            <a:r>
              <a:rPr lang="en-US"/>
              <a:t> 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Consumer buyer behavior</a:t>
            </a:r>
            <a:endParaRPr lang="en-US" dirty="0"/>
          </a:p>
          <a:p>
            <a:pPr lvl="1"/>
            <a:r>
              <a:rPr lang="en-US" dirty="0"/>
              <a:t>Buyer behavior model</a:t>
            </a:r>
            <a:endParaRPr lang="en-US" dirty="0"/>
          </a:p>
          <a:p>
            <a:pPr lvl="1"/>
            <a:r>
              <a:rPr lang="en-US" dirty="0"/>
              <a:t>Factors influencing consumer behavior</a:t>
            </a:r>
            <a:endParaRPr lang="en-US" dirty="0"/>
          </a:p>
          <a:p>
            <a:pPr lvl="1"/>
            <a:r>
              <a:rPr lang="en-US" dirty="0"/>
              <a:t>Buyer decision process</a:t>
            </a:r>
            <a:endParaRPr lang="en-US" dirty="0"/>
          </a:p>
          <a:p>
            <a:pPr lvl="1"/>
            <a:r>
              <a:rPr lang="en-US" dirty="0"/>
              <a:t>Buying decision on new product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Business buyer behavior</a:t>
            </a:r>
            <a:endParaRPr lang="en-US" dirty="0"/>
          </a:p>
          <a:p>
            <a:pPr marL="800100" lvl="1" indent="-342900"/>
            <a:r>
              <a:rPr lang="en-US" dirty="0"/>
              <a:t>Business market</a:t>
            </a:r>
            <a:endParaRPr lang="en-US" dirty="0"/>
          </a:p>
          <a:p>
            <a:pPr marL="800100" lvl="1" indent="-342900"/>
            <a:r>
              <a:rPr lang="en-US" dirty="0"/>
              <a:t>Business buyer behavior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63575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Factors Influencing Consumer Behavior</a:t>
            </a:r>
            <a:br>
              <a:rPr lang="en-US" sz="4000">
                <a:solidFill>
                  <a:srgbClr val="C00000"/>
                </a:solidFill>
              </a:rPr>
            </a:br>
            <a:r>
              <a:rPr lang="en-US" sz="3200">
                <a:solidFill>
                  <a:srgbClr val="C00000"/>
                </a:solidFill>
              </a:rPr>
              <a:t>Psychological</a:t>
            </a:r>
            <a:endParaRPr lang="en-US" sz="3200"/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75625" cy="27828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>
                <a:solidFill>
                  <a:srgbClr val="000066"/>
                </a:solidFill>
              </a:rPr>
              <a:t>Motivation:</a:t>
            </a:r>
            <a:endParaRPr lang="en-US" sz="2000" b="1">
              <a:solidFill>
                <a:srgbClr val="000066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/>
              <a:t>Humans are characterized by goal-directed behavior</a:t>
            </a:r>
            <a:endParaRPr lang="en-US" sz="2000"/>
          </a:p>
          <a:p>
            <a:pPr lvl="1">
              <a:lnSpc>
                <a:spcPct val="80000"/>
              </a:lnSpc>
            </a:pPr>
            <a:r>
              <a:rPr lang="en-US" sz="2000"/>
              <a:t>Different needs/wants produce different behavior</a:t>
            </a:r>
            <a:endParaRPr lang="en-US" sz="1800"/>
          </a:p>
          <a:p>
            <a:pPr lvl="1">
              <a:lnSpc>
                <a:spcPct val="80000"/>
              </a:lnSpc>
            </a:pPr>
            <a:r>
              <a:rPr lang="en-US" sz="2000"/>
              <a:t>A need that is sufficiently pressing to direct the person to seek satisfaction</a:t>
            </a:r>
            <a:endParaRPr lang="en-US" sz="2000"/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41325" y="3067050"/>
            <a:ext cx="4038600" cy="3189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/>
              <a:t>Freud’s</a:t>
            </a:r>
            <a:r>
              <a:rPr lang="en-US" sz="2000"/>
              <a:t> work focused on hidden and unconscious urges directing our behavior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 b="1"/>
              <a:t>Maslow’s </a:t>
            </a:r>
            <a:r>
              <a:rPr lang="en-US" sz="2000"/>
              <a:t>hierarchy of needs focuses on how needs can be classified and ordered in terms of importance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Individuals are motivated to satisfy needs at a particular level before moving on</a:t>
            </a:r>
            <a:endParaRPr lang="en-US" sz="2000"/>
          </a:p>
        </p:txBody>
      </p:sp>
      <p:pic>
        <p:nvPicPr>
          <p:cNvPr id="31749" name="Picture 7" descr="kotler+f06-0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800600" y="3048000"/>
            <a:ext cx="3544888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08025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Factors Influencing Consumer Behavior</a:t>
            </a:r>
            <a:br>
              <a:rPr lang="en-US" sz="4000">
                <a:solidFill>
                  <a:srgbClr val="C00000"/>
                </a:solidFill>
              </a:rPr>
            </a:br>
            <a:r>
              <a:rPr lang="en-US" sz="3200">
                <a:solidFill>
                  <a:srgbClr val="C00000"/>
                </a:solidFill>
              </a:rPr>
              <a:t>Psychological</a:t>
            </a:r>
            <a:endParaRPr lang="en-US" sz="320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5065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>
                <a:solidFill>
                  <a:srgbClr val="000066"/>
                </a:solidFill>
              </a:rPr>
              <a:t>Perception:</a:t>
            </a:r>
            <a:endParaRPr lang="en-US" sz="2800" b="1">
              <a:solidFill>
                <a:srgbClr val="000066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/>
              <a:t>The process by which people select, organize, and interpret information</a:t>
            </a:r>
            <a:endParaRPr lang="en-US" sz="2400"/>
          </a:p>
          <a:p>
            <a:pPr lvl="1">
              <a:lnSpc>
                <a:spcPct val="80000"/>
              </a:lnSpc>
            </a:pPr>
            <a:r>
              <a:rPr lang="en-US" sz="2400"/>
              <a:t>To form a meaningful picture of the world</a:t>
            </a:r>
            <a:endParaRPr lang="en-US" sz="2400"/>
          </a:p>
          <a:p>
            <a:pPr>
              <a:lnSpc>
                <a:spcPct val="80000"/>
              </a:lnSpc>
            </a:pPr>
            <a:endParaRPr lang="en-US" sz="2800"/>
          </a:p>
        </p:txBody>
      </p:sp>
      <p:grpSp>
        <p:nvGrpSpPr>
          <p:cNvPr id="34820" name="Group 4"/>
          <p:cNvGrpSpPr/>
          <p:nvPr/>
        </p:nvGrpSpPr>
        <p:grpSpPr bwMode="auto">
          <a:xfrm>
            <a:off x="609600" y="3079750"/>
            <a:ext cx="7699375" cy="3171825"/>
            <a:chOff x="238" y="1104"/>
            <a:chExt cx="4850" cy="2592"/>
          </a:xfrm>
        </p:grpSpPr>
        <p:grpSp>
          <p:nvGrpSpPr>
            <p:cNvPr id="34821" name="Group 5"/>
            <p:cNvGrpSpPr/>
            <p:nvPr/>
          </p:nvGrpSpPr>
          <p:grpSpPr bwMode="auto">
            <a:xfrm>
              <a:off x="238" y="1104"/>
              <a:ext cx="1442" cy="2592"/>
              <a:chOff x="192" y="1104"/>
              <a:chExt cx="1442" cy="2592"/>
            </a:xfrm>
          </p:grpSpPr>
          <p:sp>
            <p:nvSpPr>
              <p:cNvPr id="240646" name="Rectangle 6"/>
              <p:cNvSpPr>
                <a:spLocks noChangeArrowheads="1"/>
              </p:cNvSpPr>
              <p:nvPr/>
            </p:nvSpPr>
            <p:spPr bwMode="auto">
              <a:xfrm>
                <a:off x="192" y="1104"/>
                <a:ext cx="1442" cy="856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 anchor="ctr" anchorCtr="1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2600" b="1">
                    <a:solidFill>
                      <a:srgbClr val="000000"/>
                    </a:solidFill>
                  </a:rPr>
                  <a:t>Selective </a:t>
                </a:r>
                <a:br>
                  <a:rPr lang="en-US" sz="2600" b="1">
                    <a:solidFill>
                      <a:srgbClr val="000000"/>
                    </a:solidFill>
                  </a:rPr>
                </a:br>
                <a:r>
                  <a:rPr lang="en-US" sz="2600" b="1">
                    <a:solidFill>
                      <a:srgbClr val="000000"/>
                    </a:solidFill>
                  </a:rPr>
                  <a:t>Attention</a:t>
                </a:r>
                <a:endParaRPr lang="en-US" sz="26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40647" name="Rectangle 7"/>
              <p:cNvSpPr>
                <a:spLocks noChangeArrowheads="1"/>
              </p:cNvSpPr>
              <p:nvPr/>
            </p:nvSpPr>
            <p:spPr bwMode="auto">
              <a:xfrm>
                <a:off x="192" y="1972"/>
                <a:ext cx="1442" cy="858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 anchor="ctr" anchorCtr="1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2600" b="1">
                    <a:solidFill>
                      <a:srgbClr val="000000"/>
                    </a:solidFill>
                  </a:rPr>
                  <a:t>Selective</a:t>
                </a:r>
                <a:br>
                  <a:rPr lang="en-US" sz="2600" b="1">
                    <a:solidFill>
                      <a:srgbClr val="000000"/>
                    </a:solidFill>
                  </a:rPr>
                </a:br>
                <a:r>
                  <a:rPr lang="en-US" sz="2600" b="1">
                    <a:solidFill>
                      <a:srgbClr val="000000"/>
                    </a:solidFill>
                  </a:rPr>
                  <a:t>Distortion</a:t>
                </a:r>
                <a:endParaRPr lang="en-US" sz="26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40648" name="Rectangle 8"/>
              <p:cNvSpPr>
                <a:spLocks noChangeArrowheads="1"/>
              </p:cNvSpPr>
              <p:nvPr/>
            </p:nvSpPr>
            <p:spPr bwMode="auto">
              <a:xfrm>
                <a:off x="192" y="2840"/>
                <a:ext cx="1442" cy="856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miter lim="800000"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lIns="90488" tIns="44450" rIns="90488" bIns="44450" anchor="ctr" anchorCtr="1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2600" b="1">
                    <a:solidFill>
                      <a:srgbClr val="000000"/>
                    </a:solidFill>
                  </a:rPr>
                  <a:t>Selective </a:t>
                </a:r>
                <a:br>
                  <a:rPr lang="en-US" sz="2600" b="1">
                    <a:solidFill>
                      <a:srgbClr val="000000"/>
                    </a:solidFill>
                  </a:rPr>
                </a:br>
                <a:r>
                  <a:rPr lang="en-US" sz="2600" b="1">
                    <a:solidFill>
                      <a:srgbClr val="000000"/>
                    </a:solidFill>
                  </a:rPr>
                  <a:t>Retention</a:t>
                </a:r>
                <a:endParaRPr lang="en-US" sz="26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4822" name="Group 9"/>
            <p:cNvGrpSpPr/>
            <p:nvPr/>
          </p:nvGrpSpPr>
          <p:grpSpPr bwMode="auto">
            <a:xfrm>
              <a:off x="1642" y="1104"/>
              <a:ext cx="3446" cy="2592"/>
              <a:chOff x="1642" y="1104"/>
              <a:chExt cx="3926" cy="2592"/>
            </a:xfrm>
          </p:grpSpPr>
          <p:sp>
            <p:nvSpPr>
              <p:cNvPr id="240650" name="Rectangle 10"/>
              <p:cNvSpPr>
                <a:spLocks noChangeArrowheads="1"/>
              </p:cNvSpPr>
              <p:nvPr/>
            </p:nvSpPr>
            <p:spPr bwMode="auto">
              <a:xfrm>
                <a:off x="1642" y="1104"/>
                <a:ext cx="3926" cy="856"/>
              </a:xfrm>
              <a:prstGeom prst="rect">
                <a:avLst/>
              </a:prstGeom>
              <a:solidFill>
                <a:srgbClr val="FFCCCC"/>
              </a:solidFill>
              <a:ln w="12700">
                <a:solidFill>
                  <a:srgbClr val="000000"/>
                </a:solidFill>
                <a:miter lim="800000"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lIns="90488" tIns="44450" rIns="90488" bIns="44450" anchor="ctr" anchorCtr="1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2400" b="1">
                    <a:solidFill>
                      <a:srgbClr val="000000"/>
                    </a:solidFill>
                  </a:rPr>
                  <a:t>Consumer screens out most of the information to which they are exposed</a:t>
                </a:r>
                <a:endParaRPr 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40651" name="Rectangle 11"/>
              <p:cNvSpPr>
                <a:spLocks noChangeArrowheads="1"/>
              </p:cNvSpPr>
              <p:nvPr/>
            </p:nvSpPr>
            <p:spPr bwMode="auto">
              <a:xfrm>
                <a:off x="1642" y="1972"/>
                <a:ext cx="3926" cy="858"/>
              </a:xfrm>
              <a:prstGeom prst="rect">
                <a:avLst/>
              </a:prstGeom>
              <a:solidFill>
                <a:srgbClr val="FFCCCC"/>
              </a:solidFill>
              <a:ln w="12700">
                <a:solidFill>
                  <a:srgbClr val="000000"/>
                </a:solidFill>
                <a:miter lim="800000"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lIns="90488" tIns="44450" rIns="90488" bIns="44450" anchor="ctr" anchorCtr="1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2400" b="1" dirty="0">
                    <a:solidFill>
                      <a:srgbClr val="000000"/>
                    </a:solidFill>
                  </a:rPr>
                  <a:t>Consumer interprets information in a way that will support what they already believe</a:t>
                </a:r>
                <a:endParaRPr lang="en-US" sz="2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652" name="Rectangle 12"/>
              <p:cNvSpPr>
                <a:spLocks noChangeArrowheads="1"/>
              </p:cNvSpPr>
              <p:nvPr/>
            </p:nvSpPr>
            <p:spPr bwMode="auto">
              <a:xfrm>
                <a:off x="1642" y="2840"/>
                <a:ext cx="3926" cy="856"/>
              </a:xfrm>
              <a:prstGeom prst="rect">
                <a:avLst/>
              </a:prstGeom>
              <a:solidFill>
                <a:srgbClr val="FFCCCC"/>
              </a:solidFill>
              <a:ln w="12700">
                <a:solidFill>
                  <a:srgbClr val="000000"/>
                </a:solidFill>
                <a:miter lim="800000"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lIns="90488" tIns="44450" rIns="90488" bIns="44450" anchor="ctr" anchorCtr="1"/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2400" b="1">
                    <a:solidFill>
                      <a:srgbClr val="000000"/>
                    </a:solidFill>
                  </a:rPr>
                  <a:t>Consumer retains the information that supports personal attitudes and beliefs</a:t>
                </a:r>
                <a:endParaRPr lang="en-US" sz="2400" b="1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229600" cy="7508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Factors Influencing Consumer Behavior</a:t>
            </a:r>
            <a:br>
              <a:rPr lang="en-US" sz="4000">
                <a:solidFill>
                  <a:srgbClr val="C00000"/>
                </a:solidFill>
              </a:rPr>
            </a:br>
            <a:r>
              <a:rPr lang="en-US" sz="3200">
                <a:solidFill>
                  <a:srgbClr val="C00000"/>
                </a:solidFill>
              </a:rPr>
              <a:t>Psychological</a:t>
            </a:r>
            <a:endParaRPr lang="en-US" sz="320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000066"/>
                </a:solidFill>
              </a:rPr>
              <a:t>Learning:</a:t>
            </a:r>
            <a:endParaRPr lang="en-US" sz="2400" b="1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/>
              <a:t>Changes in an individual’s behavior arising from experience</a:t>
            </a:r>
            <a:endParaRPr lang="en-US" sz="2200"/>
          </a:p>
          <a:p>
            <a:pPr lvl="1">
              <a:lnSpc>
                <a:spcPct val="90000"/>
              </a:lnSpc>
            </a:pPr>
            <a:r>
              <a:rPr lang="en-US" sz="2200"/>
              <a:t>Most learning occurs through drives, stimuli, cues, responses, and reinforcement</a:t>
            </a:r>
            <a:endParaRPr lang="en-US" sz="2200"/>
          </a:p>
          <a:p>
            <a:pPr lvl="1">
              <a:lnSpc>
                <a:spcPct val="90000"/>
              </a:lnSpc>
            </a:pPr>
            <a:r>
              <a:rPr lang="en-US" sz="2200"/>
              <a:t>Consumers learn what satisfies their needs and what does not</a:t>
            </a:r>
            <a:endParaRPr lang="en-US" sz="2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7508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Factors Influencing Consumer Behavior</a:t>
            </a:r>
            <a:br>
              <a:rPr lang="en-US" sz="4000">
                <a:solidFill>
                  <a:srgbClr val="C00000"/>
                </a:solidFill>
              </a:rPr>
            </a:br>
            <a:r>
              <a:rPr lang="en-US" sz="3200">
                <a:solidFill>
                  <a:srgbClr val="C00000"/>
                </a:solidFill>
              </a:rPr>
              <a:t>Psychological</a:t>
            </a:r>
            <a:endParaRPr lang="en-US" sz="320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66"/>
                </a:solidFill>
              </a:rPr>
              <a:t>Beliefs:</a:t>
            </a:r>
            <a:endParaRPr lang="en-US" sz="2400" b="1" dirty="0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/>
              <a:t>A descriptive thought about something</a:t>
            </a:r>
            <a:endParaRPr lang="en-CA" sz="2200" b="1" dirty="0">
              <a:solidFill>
                <a:srgbClr val="000066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66"/>
                </a:solidFill>
              </a:rPr>
              <a:t>Attitudes:</a:t>
            </a:r>
            <a:endParaRPr lang="en-US" sz="2400" b="1" dirty="0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/>
              <a:t>A person’s consistently </a:t>
            </a:r>
            <a:r>
              <a:rPr lang="en-US" sz="2200" dirty="0" err="1"/>
              <a:t>favourable</a:t>
            </a:r>
            <a:r>
              <a:rPr lang="en-US" sz="2200" dirty="0"/>
              <a:t> or </a:t>
            </a:r>
            <a:r>
              <a:rPr lang="en-US" sz="2200" dirty="0" err="1"/>
              <a:t>unfavourable</a:t>
            </a:r>
            <a:r>
              <a:rPr lang="en-US" sz="2200" dirty="0"/>
              <a:t> evaluations, feelings, and tendencies towards something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They are difficult to change</a:t>
            </a:r>
            <a:endParaRPr lang="en-US" sz="2200" dirty="0"/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Buyer decision process </a:t>
            </a:r>
            <a:endParaRPr lang="en-US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399" y="2514600"/>
            <a:ext cx="8821465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82638"/>
            <a:ext cx="8229600" cy="635000"/>
          </a:xfrm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The Buyer Decision Process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841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rgbClr val="000066"/>
                </a:solidFill>
              </a:rPr>
              <a:t>Need recognition:</a:t>
            </a:r>
            <a:endParaRPr lang="en-US" b="1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/>
              <a:t>Triggered by internal or external stimuli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Must reach an intensity high enough to become a drive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Needs are basic, wants are learned behavior to satisfy them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54063"/>
            <a:ext cx="8229600" cy="663575"/>
          </a:xfrm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The Buyer Decision Process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9843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>
                <a:solidFill>
                  <a:srgbClr val="000066"/>
                </a:solidFill>
              </a:rPr>
              <a:t>Information search:</a:t>
            </a:r>
            <a:endParaRPr lang="en-US" sz="2400" b="1">
              <a:solidFill>
                <a:srgbClr val="000066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/>
              <a:t>Influenced by level of involvement (interest) in the decision</a:t>
            </a:r>
            <a:endParaRPr lang="en-US" sz="2000"/>
          </a:p>
          <a:p>
            <a:pPr lvl="1">
              <a:lnSpc>
                <a:spcPct val="80000"/>
              </a:lnSpc>
            </a:pPr>
            <a:r>
              <a:rPr lang="en-US" sz="2000"/>
              <a:t>Memory (internal) search</a:t>
            </a:r>
            <a:endParaRPr lang="en-US" sz="2000"/>
          </a:p>
          <a:p>
            <a:pPr lvl="1">
              <a:lnSpc>
                <a:spcPct val="80000"/>
              </a:lnSpc>
            </a:pPr>
            <a:r>
              <a:rPr lang="en-US" sz="2000"/>
              <a:t>External search: personal, commercial, public, experiential sources of information</a:t>
            </a:r>
            <a:endParaRPr lang="en-US" sz="2000"/>
          </a:p>
          <a:p>
            <a:pPr lvl="1">
              <a:lnSpc>
                <a:spcPct val="80000"/>
              </a:lnSpc>
            </a:pPr>
            <a:r>
              <a:rPr lang="en-US" sz="2000"/>
              <a:t>Word-of-mouth sources are most influential (credibility)</a:t>
            </a:r>
            <a:endParaRPr lang="en-US" sz="2000"/>
          </a:p>
        </p:txBody>
      </p:sp>
      <p:grpSp>
        <p:nvGrpSpPr>
          <p:cNvPr id="43012" name="Group 4"/>
          <p:cNvGrpSpPr/>
          <p:nvPr/>
        </p:nvGrpSpPr>
        <p:grpSpPr bwMode="auto">
          <a:xfrm>
            <a:off x="762000" y="3397250"/>
            <a:ext cx="8058150" cy="3460750"/>
            <a:chOff x="480" y="1104"/>
            <a:chExt cx="5076" cy="2784"/>
          </a:xfrm>
        </p:grpSpPr>
        <p:grpSp>
          <p:nvGrpSpPr>
            <p:cNvPr id="43013" name="Group 5"/>
            <p:cNvGrpSpPr/>
            <p:nvPr/>
          </p:nvGrpSpPr>
          <p:grpSpPr bwMode="auto">
            <a:xfrm>
              <a:off x="3108" y="1104"/>
              <a:ext cx="2448" cy="2784"/>
              <a:chOff x="3108" y="1104"/>
              <a:chExt cx="2448" cy="2784"/>
            </a:xfrm>
          </p:grpSpPr>
          <p:sp>
            <p:nvSpPr>
              <p:cNvPr id="247814" name="AutoShape 6"/>
              <p:cNvSpPr>
                <a:spLocks noChangeArrowheads="1"/>
              </p:cNvSpPr>
              <p:nvPr/>
            </p:nvSpPr>
            <p:spPr bwMode="auto">
              <a:xfrm>
                <a:off x="3108" y="1282"/>
                <a:ext cx="2448" cy="2606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CFF3F2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</a:ln>
              <a:effectLst>
                <a:outerShdw dist="99190" dir="3011666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7815" name="Rectangle 7"/>
              <p:cNvSpPr>
                <a:spLocks noChangeArrowheads="1"/>
              </p:cNvSpPr>
              <p:nvPr/>
            </p:nvSpPr>
            <p:spPr bwMode="auto">
              <a:xfrm>
                <a:off x="3424" y="1104"/>
                <a:ext cx="1504" cy="8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30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Need More</a:t>
                </a:r>
                <a:br>
                  <a:rPr lang="en-US" sz="30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</a:br>
                <a:r>
                  <a:rPr lang="en-US" sz="30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Information</a:t>
                </a:r>
                <a:endParaRPr lang="en-US" sz="3000" b="1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7816" name="Rectangle 8"/>
              <p:cNvSpPr>
                <a:spLocks noChangeArrowheads="1"/>
              </p:cNvSpPr>
              <p:nvPr/>
            </p:nvSpPr>
            <p:spPr bwMode="auto">
              <a:xfrm>
                <a:off x="3132" y="1969"/>
                <a:ext cx="2297" cy="1396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More risk </a:t>
                </a:r>
                <a:endParaRPr 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Less knowledge</a:t>
                </a:r>
                <a:endParaRPr 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Less product experience</a:t>
                </a:r>
                <a:endParaRPr 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High level of interest</a:t>
                </a:r>
                <a:endParaRPr 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43014" name="Group 9"/>
            <p:cNvGrpSpPr/>
            <p:nvPr/>
          </p:nvGrpSpPr>
          <p:grpSpPr bwMode="auto">
            <a:xfrm>
              <a:off x="480" y="1104"/>
              <a:ext cx="2448" cy="2784"/>
              <a:chOff x="480" y="1104"/>
              <a:chExt cx="2448" cy="2784"/>
            </a:xfrm>
          </p:grpSpPr>
          <p:sp>
            <p:nvSpPr>
              <p:cNvPr id="247818" name="AutoShape 10"/>
              <p:cNvSpPr>
                <a:spLocks noChangeArrowheads="1"/>
              </p:cNvSpPr>
              <p:nvPr/>
            </p:nvSpPr>
            <p:spPr bwMode="auto">
              <a:xfrm flipH="1">
                <a:off x="480" y="1282"/>
                <a:ext cx="2448" cy="2606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gradFill rotWithShape="0">
                <a:gsLst>
                  <a:gs pos="0">
                    <a:srgbClr val="CFF3F2"/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</a:ln>
              <a:effectLst>
                <a:outerShdw dist="99190" dir="3011666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7819" name="Rectangle 11"/>
              <p:cNvSpPr>
                <a:spLocks noChangeArrowheads="1"/>
              </p:cNvSpPr>
              <p:nvPr/>
            </p:nvSpPr>
            <p:spPr bwMode="auto">
              <a:xfrm>
                <a:off x="576" y="1969"/>
                <a:ext cx="2297" cy="1396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Less risk </a:t>
                </a:r>
                <a:endParaRPr 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More knowledge</a:t>
                </a:r>
                <a:endParaRPr 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More product experience</a:t>
                </a:r>
                <a:endParaRPr 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24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Low level of interest</a:t>
                </a:r>
                <a:endParaRPr 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7820" name="Rectangle 12"/>
              <p:cNvSpPr>
                <a:spLocks noChangeArrowheads="1"/>
              </p:cNvSpPr>
              <p:nvPr/>
            </p:nvSpPr>
            <p:spPr bwMode="auto">
              <a:xfrm>
                <a:off x="1156" y="1104"/>
                <a:ext cx="1504" cy="8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defRPr/>
                </a:pPr>
                <a:r>
                  <a:rPr lang="en-US" sz="30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Need Less</a:t>
                </a:r>
                <a:br>
                  <a:rPr lang="en-US" sz="30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</a:br>
                <a:r>
                  <a:rPr lang="en-US" sz="30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Information</a:t>
                </a:r>
                <a:endParaRPr lang="en-US" sz="3000" b="1" i="1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82638"/>
            <a:ext cx="8229600" cy="635000"/>
          </a:xfrm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The Buyer Decision Process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000066"/>
                </a:solidFill>
              </a:rPr>
              <a:t>Evaluation of alternatives:</a:t>
            </a:r>
            <a:endParaRPr lang="en-US" b="1">
              <a:solidFill>
                <a:srgbClr val="000066"/>
              </a:solidFill>
            </a:endParaRPr>
          </a:p>
          <a:p>
            <a:pPr lvl="1"/>
            <a:r>
              <a:rPr lang="en-US"/>
              <a:t>Evaluation procedure depends on the consumer and the buying situation</a:t>
            </a:r>
            <a:endParaRPr lang="en-US"/>
          </a:p>
          <a:p>
            <a:pPr lvl="1"/>
            <a:r>
              <a:rPr lang="en-US"/>
              <a:t>Attributes and importance weights are chosen as criteria</a:t>
            </a:r>
            <a:endParaRPr lang="en-US"/>
          </a:p>
          <a:p>
            <a:pPr lvl="1"/>
            <a:r>
              <a:rPr lang="en-US"/>
              <a:t>Alternatives compared against the criteria</a:t>
            </a:r>
            <a:endParaRPr lang="en-US"/>
          </a:p>
          <a:p>
            <a:pPr lvl="1"/>
            <a:r>
              <a:rPr lang="en-US"/>
              <a:t>Marketers can influence this stage; personal selling</a:t>
            </a:r>
            <a:endParaRPr lang="en-CA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82638"/>
            <a:ext cx="8229600" cy="635000"/>
          </a:xfrm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The Buyer Decision Process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000066"/>
                </a:solidFill>
              </a:rPr>
              <a:t>Purchase decision:</a:t>
            </a:r>
            <a:endParaRPr lang="en-US" b="1">
              <a:solidFill>
                <a:srgbClr val="000066"/>
              </a:solidFill>
            </a:endParaRPr>
          </a:p>
          <a:p>
            <a:pPr lvl="1"/>
            <a:r>
              <a:rPr lang="en-US"/>
              <a:t>Two factors intercede between purchase intentions and the actual decision:</a:t>
            </a:r>
            <a:endParaRPr lang="en-US"/>
          </a:p>
          <a:p>
            <a:pPr lvl="2"/>
            <a:r>
              <a:rPr lang="en-US"/>
              <a:t>Attitudes of others</a:t>
            </a:r>
            <a:endParaRPr lang="en-US"/>
          </a:p>
          <a:p>
            <a:pPr lvl="2"/>
            <a:r>
              <a:rPr lang="en-US"/>
              <a:t>Unexpected situational factors</a:t>
            </a:r>
            <a:endParaRPr lang="en-CA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23900"/>
            <a:ext cx="8229600" cy="693738"/>
          </a:xfrm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The Buyer Decision Process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000066"/>
                </a:solidFill>
              </a:rPr>
              <a:t>Postpurchase behaviour:</a:t>
            </a:r>
            <a:endParaRPr lang="en-US" sz="2800" b="1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/>
              <a:t>What the consumer thinks and does after purchasing and using the product or service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Relationship between consumer expectation and perceived performance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000066"/>
                </a:solidFill>
              </a:rPr>
              <a:t>Cognitive dissonance: </a:t>
            </a:r>
            <a:endParaRPr lang="en-CA" sz="2800" b="1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/>
              <a:t>Buyer discomfort caused by postpurchase conflict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Customers want to believe that they make good decisions; will look for proof and discount information to the contrary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A good reason for customer follow-up programs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81000"/>
            <a:ext cx="7645400" cy="914400"/>
          </a:xfrm>
        </p:spPr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Where are we now …</a:t>
            </a:r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13315" name="Group 3"/>
          <p:cNvGrpSpPr/>
          <p:nvPr/>
        </p:nvGrpSpPr>
        <p:grpSpPr bwMode="auto">
          <a:xfrm>
            <a:off x="457200" y="1643063"/>
            <a:ext cx="8382000" cy="4376737"/>
            <a:chOff x="288" y="1104"/>
            <a:chExt cx="5280" cy="2757"/>
          </a:xfrm>
        </p:grpSpPr>
        <p:sp>
          <p:nvSpPr>
            <p:cNvPr id="13317" name="Text Box 4"/>
            <p:cNvSpPr txBox="1">
              <a:spLocks noChangeArrowheads="1"/>
            </p:cNvSpPr>
            <p:nvPr/>
          </p:nvSpPr>
          <p:spPr bwMode="auto">
            <a:xfrm>
              <a:off x="2167" y="1755"/>
              <a:ext cx="1432" cy="524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Marketing Management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3318" name="Text Box 5"/>
            <p:cNvSpPr txBox="1">
              <a:spLocks noChangeArrowheads="1"/>
            </p:cNvSpPr>
            <p:nvPr/>
          </p:nvSpPr>
          <p:spPr bwMode="auto">
            <a:xfrm>
              <a:off x="1809" y="1433"/>
              <a:ext cx="1969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Times New Roman" panose="02020603050405020304" pitchFamily="18" charset="0"/>
                </a:rPr>
                <a:t>Company         Analysis</a:t>
              </a:r>
              <a:endParaRPr 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3319" name="Text Box 6"/>
            <p:cNvSpPr txBox="1">
              <a:spLocks noChangeArrowheads="1"/>
            </p:cNvSpPr>
            <p:nvPr/>
          </p:nvSpPr>
          <p:spPr bwMode="auto">
            <a:xfrm>
              <a:off x="2257" y="1104"/>
              <a:ext cx="1118" cy="29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Company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3320" name="Text Box 7"/>
            <p:cNvSpPr txBox="1">
              <a:spLocks noChangeArrowheads="1"/>
            </p:cNvSpPr>
            <p:nvPr/>
          </p:nvSpPr>
          <p:spPr bwMode="auto">
            <a:xfrm>
              <a:off x="422" y="2336"/>
              <a:ext cx="1208" cy="29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Competitor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3321" name="Text Box 8"/>
            <p:cNvSpPr txBox="1">
              <a:spLocks noChangeArrowheads="1"/>
            </p:cNvSpPr>
            <p:nvPr/>
          </p:nvSpPr>
          <p:spPr bwMode="auto">
            <a:xfrm>
              <a:off x="4226" y="2290"/>
              <a:ext cx="1253" cy="29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Consumer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3322" name="Text Box 9"/>
            <p:cNvSpPr txBox="1">
              <a:spLocks noChangeArrowheads="1"/>
            </p:cNvSpPr>
            <p:nvPr/>
          </p:nvSpPr>
          <p:spPr bwMode="auto">
            <a:xfrm>
              <a:off x="2033" y="3567"/>
              <a:ext cx="1835" cy="294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Product - Market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3323" name="Text Box 10"/>
            <p:cNvSpPr txBox="1">
              <a:spLocks noChangeArrowheads="1"/>
            </p:cNvSpPr>
            <p:nvPr/>
          </p:nvSpPr>
          <p:spPr bwMode="auto">
            <a:xfrm>
              <a:off x="1765" y="2655"/>
              <a:ext cx="850" cy="29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Product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3324" name="Text Box 11"/>
            <p:cNvSpPr txBox="1">
              <a:spLocks noChangeArrowheads="1"/>
            </p:cNvSpPr>
            <p:nvPr/>
          </p:nvSpPr>
          <p:spPr bwMode="auto">
            <a:xfrm>
              <a:off x="3062" y="2655"/>
              <a:ext cx="1074" cy="29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Promotion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3325" name="Text Box 12"/>
            <p:cNvSpPr txBox="1">
              <a:spLocks noChangeArrowheads="1"/>
            </p:cNvSpPr>
            <p:nvPr/>
          </p:nvSpPr>
          <p:spPr bwMode="auto">
            <a:xfrm>
              <a:off x="1765" y="3066"/>
              <a:ext cx="850" cy="29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Price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3326" name="Text Box 13"/>
            <p:cNvSpPr txBox="1">
              <a:spLocks noChangeArrowheads="1"/>
            </p:cNvSpPr>
            <p:nvPr/>
          </p:nvSpPr>
          <p:spPr bwMode="auto">
            <a:xfrm>
              <a:off x="3062" y="3066"/>
              <a:ext cx="1208" cy="29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Distribution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3327" name="Line 14"/>
            <p:cNvSpPr>
              <a:spLocks noChangeShapeType="1"/>
            </p:cNvSpPr>
            <p:nvPr/>
          </p:nvSpPr>
          <p:spPr bwMode="auto">
            <a:xfrm>
              <a:off x="2839" y="2370"/>
              <a:ext cx="0" cy="118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3328" name="Text Box 15"/>
            <p:cNvSpPr txBox="1">
              <a:spLocks noChangeArrowheads="1"/>
            </p:cNvSpPr>
            <p:nvPr/>
          </p:nvSpPr>
          <p:spPr bwMode="auto">
            <a:xfrm>
              <a:off x="3912" y="1616"/>
              <a:ext cx="1656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Times New Roman" panose="02020603050405020304" pitchFamily="18" charset="0"/>
                </a:rPr>
                <a:t>Consumer Analysis</a:t>
              </a:r>
              <a:endParaRPr 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3329" name="Text Box 16"/>
            <p:cNvSpPr txBox="1">
              <a:spLocks noChangeArrowheads="1"/>
            </p:cNvSpPr>
            <p:nvPr/>
          </p:nvSpPr>
          <p:spPr bwMode="auto">
            <a:xfrm>
              <a:off x="288" y="1616"/>
              <a:ext cx="1745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Times New Roman" panose="02020603050405020304" pitchFamily="18" charset="0"/>
                </a:rPr>
                <a:t>Competitor Analysis</a:t>
              </a:r>
              <a:endParaRPr 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3330" name="Line 17"/>
            <p:cNvSpPr>
              <a:spLocks noChangeShapeType="1"/>
            </p:cNvSpPr>
            <p:nvPr/>
          </p:nvSpPr>
          <p:spPr bwMode="auto">
            <a:xfrm flipV="1">
              <a:off x="914" y="1914"/>
              <a:ext cx="0" cy="36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3331" name="Line 18"/>
            <p:cNvSpPr>
              <a:spLocks noChangeShapeType="1"/>
            </p:cNvSpPr>
            <p:nvPr/>
          </p:nvSpPr>
          <p:spPr bwMode="auto">
            <a:xfrm>
              <a:off x="914" y="1914"/>
              <a:ext cx="10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3332" name="Line 19"/>
            <p:cNvSpPr>
              <a:spLocks noChangeShapeType="1"/>
            </p:cNvSpPr>
            <p:nvPr/>
          </p:nvSpPr>
          <p:spPr bwMode="auto">
            <a:xfrm>
              <a:off x="914" y="3693"/>
              <a:ext cx="10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3333" name="Line 20"/>
            <p:cNvSpPr>
              <a:spLocks noChangeShapeType="1"/>
            </p:cNvSpPr>
            <p:nvPr/>
          </p:nvSpPr>
          <p:spPr bwMode="auto">
            <a:xfrm>
              <a:off x="914" y="2735"/>
              <a:ext cx="0" cy="95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3334" name="Line 21"/>
            <p:cNvSpPr>
              <a:spLocks noChangeShapeType="1"/>
            </p:cNvSpPr>
            <p:nvPr/>
          </p:nvSpPr>
          <p:spPr bwMode="auto">
            <a:xfrm>
              <a:off x="2839" y="1412"/>
              <a:ext cx="0" cy="31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3335" name="Line 22"/>
            <p:cNvSpPr>
              <a:spLocks noChangeShapeType="1"/>
            </p:cNvSpPr>
            <p:nvPr/>
          </p:nvSpPr>
          <p:spPr bwMode="auto">
            <a:xfrm flipV="1">
              <a:off x="4852" y="1914"/>
              <a:ext cx="0" cy="36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3336" name="Line 23"/>
            <p:cNvSpPr>
              <a:spLocks noChangeShapeType="1"/>
            </p:cNvSpPr>
            <p:nvPr/>
          </p:nvSpPr>
          <p:spPr bwMode="auto">
            <a:xfrm flipH="1">
              <a:off x="3778" y="1914"/>
              <a:ext cx="10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3337" name="Line 24"/>
            <p:cNvSpPr>
              <a:spLocks noChangeShapeType="1"/>
            </p:cNvSpPr>
            <p:nvPr/>
          </p:nvSpPr>
          <p:spPr bwMode="auto">
            <a:xfrm>
              <a:off x="4852" y="2644"/>
              <a:ext cx="0" cy="109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3338" name="Line 25"/>
            <p:cNvSpPr>
              <a:spLocks noChangeShapeType="1"/>
            </p:cNvSpPr>
            <p:nvPr/>
          </p:nvSpPr>
          <p:spPr bwMode="auto">
            <a:xfrm flipH="1">
              <a:off x="3957" y="3738"/>
              <a:ext cx="89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lIns="90488" tIns="44450" rIns="90488" bIns="44450"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13316" name="Picture 26" descr="MCj04059720000[1]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943600" y="3352800"/>
            <a:ext cx="863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61988"/>
            <a:ext cx="8229600" cy="846137"/>
          </a:xfrm>
        </p:spPr>
        <p:txBody>
          <a:bodyPr/>
          <a:lstStyle/>
          <a:p>
            <a:endParaRPr lang="en-CA" sz="3200"/>
          </a:p>
        </p:txBody>
      </p:sp>
      <p:cxnSp>
        <p:nvCxnSpPr>
          <p:cNvPr id="288771" name="AutoShape 3"/>
          <p:cNvCxnSpPr>
            <a:cxnSpLocks noChangeShapeType="1"/>
            <a:endCxn id="288772" idx="1"/>
          </p:cNvCxnSpPr>
          <p:nvPr/>
        </p:nvCxnSpPr>
        <p:spPr bwMode="auto">
          <a:xfrm rot="-5400000">
            <a:off x="1950244" y="3021806"/>
            <a:ext cx="1519238" cy="13652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00"/>
            </a:extrusionClr>
          </a:sp3d>
        </p:spPr>
      </p:cxn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2778125" y="2139950"/>
            <a:ext cx="2209800" cy="379413"/>
          </a:xfrm>
          <a:prstGeom prst="rect">
            <a:avLst/>
          </a:prstGeom>
          <a:solidFill>
            <a:schemeClr val="bg2"/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anchor="ctr">
            <a:spAutoFit/>
            <a:flatTx/>
          </a:bodyPr>
          <a:lstStyle/>
          <a:p>
            <a:pPr algn="ctr" eaLnBrk="0" hangingPunct="0"/>
            <a:r>
              <a:rPr lang="en-US" b="1">
                <a:solidFill>
                  <a:srgbClr val="FFFF00"/>
                </a:solidFill>
                <a:latin typeface="Verdana" panose="020B0604030504040204" pitchFamily="34" charset="0"/>
              </a:rPr>
              <a:t>Satisfaction</a:t>
            </a:r>
            <a:endParaRPr lang="en-US" b="1">
              <a:solidFill>
                <a:srgbClr val="FFFF00"/>
              </a:solidFill>
              <a:latin typeface="Verdana" panose="020B0604030504040204" pitchFamily="34" charset="0"/>
            </a:endParaRPr>
          </a:p>
        </p:txBody>
      </p:sp>
      <p:sp>
        <p:nvSpPr>
          <p:cNvPr id="288773" name="Rectangle 5"/>
          <p:cNvSpPr>
            <a:spLocks noChangeArrowheads="1"/>
          </p:cNvSpPr>
          <p:nvPr/>
        </p:nvSpPr>
        <p:spPr bwMode="auto">
          <a:xfrm>
            <a:off x="187325" y="4111625"/>
            <a:ext cx="2209800" cy="654050"/>
          </a:xfrm>
          <a:prstGeom prst="rect">
            <a:avLst/>
          </a:prstGeom>
          <a:solidFill>
            <a:schemeClr val="bg2"/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anchor="ctr">
            <a:spAutoFit/>
            <a:flatTx/>
          </a:bodyPr>
          <a:lstStyle/>
          <a:p>
            <a:pPr algn="ctr" eaLnBrk="0" hangingPunct="0"/>
            <a:r>
              <a:rPr lang="en-US" b="1">
                <a:solidFill>
                  <a:srgbClr val="FFFF00"/>
                </a:solidFill>
                <a:latin typeface="Verdana" panose="020B0604030504040204" pitchFamily="34" charset="0"/>
              </a:rPr>
              <a:t>Actual Performance</a:t>
            </a:r>
            <a:endParaRPr lang="en-US" b="1">
              <a:solidFill>
                <a:srgbClr val="FFFF00"/>
              </a:solidFill>
              <a:latin typeface="Verdana" panose="020B0604030504040204" pitchFamily="34" charset="0"/>
            </a:endParaRPr>
          </a:p>
        </p:txBody>
      </p:sp>
      <p:cxnSp>
        <p:nvCxnSpPr>
          <p:cNvPr id="288774" name="AutoShape 6"/>
          <p:cNvCxnSpPr>
            <a:cxnSpLocks noChangeShapeType="1"/>
            <a:stCxn id="288773" idx="0"/>
          </p:cNvCxnSpPr>
          <p:nvPr/>
        </p:nvCxnSpPr>
        <p:spPr bwMode="auto">
          <a:xfrm rot="-5400000">
            <a:off x="1841501" y="3252787"/>
            <a:ext cx="309562" cy="140811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00"/>
            </a:extrusionClr>
          </a:sp3d>
        </p:spPr>
      </p:cxnSp>
      <p:cxnSp>
        <p:nvCxnSpPr>
          <p:cNvPr id="288775" name="AutoShape 7"/>
          <p:cNvCxnSpPr>
            <a:cxnSpLocks noChangeShapeType="1"/>
            <a:stCxn id="288773" idx="0"/>
            <a:endCxn id="288776" idx="2"/>
          </p:cNvCxnSpPr>
          <p:nvPr/>
        </p:nvCxnSpPr>
        <p:spPr bwMode="auto">
          <a:xfrm rot="5400000" flipH="1">
            <a:off x="988219" y="3807619"/>
            <a:ext cx="595312" cy="12700"/>
          </a:xfrm>
          <a:prstGeom prst="bentConnector3">
            <a:avLst>
              <a:gd name="adj1" fmla="val 49866"/>
            </a:avLst>
          </a:prstGeom>
          <a:noFill/>
          <a:ln w="9525">
            <a:solidFill>
              <a:srgbClr val="000000"/>
            </a:solidFill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00"/>
            </a:extrusionClr>
          </a:sp3d>
        </p:spPr>
      </p:cxnSp>
      <p:sp>
        <p:nvSpPr>
          <p:cNvPr id="288776" name="Rectangle 8"/>
          <p:cNvSpPr>
            <a:spLocks noChangeArrowheads="1"/>
          </p:cNvSpPr>
          <p:nvPr/>
        </p:nvSpPr>
        <p:spPr bwMode="auto">
          <a:xfrm>
            <a:off x="174625" y="2862263"/>
            <a:ext cx="2209800" cy="654050"/>
          </a:xfrm>
          <a:prstGeom prst="rect">
            <a:avLst/>
          </a:prstGeom>
          <a:solidFill>
            <a:schemeClr val="bg2"/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anchor="ctr">
            <a:spAutoFit/>
            <a:flatTx/>
          </a:bodyPr>
          <a:lstStyle/>
          <a:p>
            <a:pPr algn="ctr" eaLnBrk="0" hangingPunct="0"/>
            <a:r>
              <a:rPr lang="en-US" b="1">
                <a:solidFill>
                  <a:srgbClr val="FFFF00"/>
                </a:solidFill>
                <a:latin typeface="Verdana" panose="020B0604030504040204" pitchFamily="34" charset="0"/>
              </a:rPr>
              <a:t>Prior Expectation</a:t>
            </a:r>
            <a:endParaRPr lang="en-US" b="1">
              <a:solidFill>
                <a:srgbClr val="FFFF00"/>
              </a:solidFill>
              <a:latin typeface="Verdana" panose="020B0604030504040204" pitchFamily="34" charset="0"/>
            </a:endParaRPr>
          </a:p>
        </p:txBody>
      </p:sp>
      <p:cxnSp>
        <p:nvCxnSpPr>
          <p:cNvPr id="288777" name="AutoShape 9"/>
          <p:cNvCxnSpPr>
            <a:cxnSpLocks noChangeShapeType="1"/>
            <a:stCxn id="288778" idx="1"/>
          </p:cNvCxnSpPr>
          <p:nvPr/>
        </p:nvCxnSpPr>
        <p:spPr bwMode="auto">
          <a:xfrm rot="10800000">
            <a:off x="2641600" y="3787775"/>
            <a:ext cx="55563" cy="119221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00"/>
            </a:extrusionClr>
          </a:sp3d>
        </p:spPr>
      </p:cxnSp>
      <p:sp>
        <p:nvSpPr>
          <p:cNvPr id="288778" name="Rectangle 10"/>
          <p:cNvSpPr>
            <a:spLocks noChangeArrowheads="1"/>
          </p:cNvSpPr>
          <p:nvPr/>
        </p:nvSpPr>
        <p:spPr bwMode="auto">
          <a:xfrm>
            <a:off x="2697163" y="4789488"/>
            <a:ext cx="2209800" cy="379412"/>
          </a:xfrm>
          <a:prstGeom prst="rect">
            <a:avLst/>
          </a:prstGeom>
          <a:solidFill>
            <a:schemeClr val="bg2"/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anchor="ctr">
            <a:spAutoFit/>
            <a:flatTx/>
          </a:bodyPr>
          <a:lstStyle/>
          <a:p>
            <a:pPr algn="ctr" eaLnBrk="0" hangingPunct="0"/>
            <a:r>
              <a:rPr lang="en-US" b="1">
                <a:solidFill>
                  <a:srgbClr val="FFFF00"/>
                </a:solidFill>
                <a:latin typeface="Verdana" panose="020B0604030504040204" pitchFamily="34" charset="0"/>
              </a:rPr>
              <a:t>Dissatisfaction</a:t>
            </a:r>
            <a:endParaRPr lang="en-US" b="1">
              <a:solidFill>
                <a:srgbClr val="FFFF00"/>
              </a:solidFill>
              <a:latin typeface="Verdana" panose="020B0604030504040204" pitchFamily="34" charset="0"/>
            </a:endParaRPr>
          </a:p>
        </p:txBody>
      </p:sp>
      <p:cxnSp>
        <p:nvCxnSpPr>
          <p:cNvPr id="288779" name="AutoShape 11"/>
          <p:cNvCxnSpPr>
            <a:cxnSpLocks noChangeShapeType="1"/>
            <a:stCxn id="288772" idx="3"/>
            <a:endCxn id="288781" idx="1"/>
          </p:cNvCxnSpPr>
          <p:nvPr/>
        </p:nvCxnSpPr>
        <p:spPr bwMode="auto">
          <a:xfrm>
            <a:off x="4987925" y="2330450"/>
            <a:ext cx="358775" cy="5222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00"/>
            </a:extrusionClr>
          </a:sp3d>
        </p:spPr>
      </p:cxnSp>
      <p:cxnSp>
        <p:nvCxnSpPr>
          <p:cNvPr id="288780" name="AutoShape 12"/>
          <p:cNvCxnSpPr>
            <a:cxnSpLocks noChangeShapeType="1"/>
            <a:stCxn id="288772" idx="3"/>
            <a:endCxn id="288782" idx="1"/>
          </p:cNvCxnSpPr>
          <p:nvPr/>
        </p:nvCxnSpPr>
        <p:spPr bwMode="auto">
          <a:xfrm flipV="1">
            <a:off x="4987925" y="1901825"/>
            <a:ext cx="409575" cy="4286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00"/>
            </a:extrusionClr>
          </a:sp3d>
        </p:spPr>
      </p:cxnSp>
      <p:sp>
        <p:nvSpPr>
          <p:cNvPr id="288781" name="Rectangle 13"/>
          <p:cNvSpPr>
            <a:spLocks noChangeArrowheads="1"/>
          </p:cNvSpPr>
          <p:nvPr/>
        </p:nvSpPr>
        <p:spPr bwMode="auto">
          <a:xfrm>
            <a:off x="5346700" y="2662238"/>
            <a:ext cx="3443288" cy="379412"/>
          </a:xfrm>
          <a:prstGeom prst="rect">
            <a:avLst/>
          </a:prstGeom>
          <a:solidFill>
            <a:schemeClr val="bg2"/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anchor="ctr">
            <a:spAutoFit/>
            <a:flatTx/>
          </a:bodyPr>
          <a:lstStyle/>
          <a:p>
            <a:pPr algn="ctr" eaLnBrk="0" hangingPunct="0"/>
            <a:r>
              <a:rPr lang="en-US" b="1">
                <a:solidFill>
                  <a:srgbClr val="FFFF00"/>
                </a:solidFill>
                <a:latin typeface="Verdana" panose="020B0604030504040204" pitchFamily="34" charset="0"/>
              </a:rPr>
              <a:t>Repeat Purchase</a:t>
            </a:r>
            <a:endParaRPr lang="en-US" b="1">
              <a:solidFill>
                <a:srgbClr val="FFFF00"/>
              </a:solidFill>
              <a:latin typeface="Verdana" panose="020B0604030504040204" pitchFamily="34" charset="0"/>
            </a:endParaRPr>
          </a:p>
        </p:txBody>
      </p:sp>
      <p:sp>
        <p:nvSpPr>
          <p:cNvPr id="288782" name="Rectangle 14"/>
          <p:cNvSpPr>
            <a:spLocks noChangeArrowheads="1"/>
          </p:cNvSpPr>
          <p:nvPr/>
        </p:nvSpPr>
        <p:spPr bwMode="auto">
          <a:xfrm>
            <a:off x="5397500" y="1711325"/>
            <a:ext cx="3443288" cy="379413"/>
          </a:xfrm>
          <a:prstGeom prst="rect">
            <a:avLst/>
          </a:prstGeom>
          <a:solidFill>
            <a:schemeClr val="bg2"/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anchor="ctr">
            <a:spAutoFit/>
            <a:flatTx/>
          </a:bodyPr>
          <a:lstStyle/>
          <a:p>
            <a:pPr algn="ctr" eaLnBrk="0" hangingPunct="0"/>
            <a:r>
              <a:rPr lang="en-US" b="1">
                <a:solidFill>
                  <a:srgbClr val="FFFF00"/>
                </a:solidFill>
                <a:latin typeface="Verdana" panose="020B0604030504040204" pitchFamily="34" charset="0"/>
              </a:rPr>
              <a:t>Positive Word-of-Mouth</a:t>
            </a:r>
            <a:endParaRPr lang="en-US" b="1">
              <a:solidFill>
                <a:srgbClr val="FFFF00"/>
              </a:solidFill>
              <a:latin typeface="Verdana" panose="020B0604030504040204" pitchFamily="34" charset="0"/>
            </a:endParaRPr>
          </a:p>
        </p:txBody>
      </p:sp>
      <p:cxnSp>
        <p:nvCxnSpPr>
          <p:cNvPr id="288783" name="AutoShape 15"/>
          <p:cNvCxnSpPr>
            <a:cxnSpLocks noChangeShapeType="1"/>
            <a:stCxn id="288778" idx="3"/>
            <a:endCxn id="288786" idx="1"/>
          </p:cNvCxnSpPr>
          <p:nvPr/>
        </p:nvCxnSpPr>
        <p:spPr bwMode="auto">
          <a:xfrm flipV="1">
            <a:off x="4906963" y="4929188"/>
            <a:ext cx="439737" cy="50800"/>
          </a:xfrm>
          <a:prstGeom prst="bentConnector3">
            <a:avLst>
              <a:gd name="adj1" fmla="val 49819"/>
            </a:avLst>
          </a:prstGeom>
          <a:noFill/>
          <a:ln w="9525">
            <a:solidFill>
              <a:srgbClr val="000000"/>
            </a:solidFill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00"/>
            </a:extrusionClr>
          </a:sp3d>
        </p:spPr>
      </p:cxnSp>
      <p:cxnSp>
        <p:nvCxnSpPr>
          <p:cNvPr id="288784" name="AutoShape 16"/>
          <p:cNvCxnSpPr>
            <a:cxnSpLocks noChangeShapeType="1"/>
            <a:stCxn id="288778" idx="3"/>
            <a:endCxn id="288788" idx="1"/>
          </p:cNvCxnSpPr>
          <p:nvPr/>
        </p:nvCxnSpPr>
        <p:spPr bwMode="auto">
          <a:xfrm flipV="1">
            <a:off x="4906963" y="4333875"/>
            <a:ext cx="439737" cy="646113"/>
          </a:xfrm>
          <a:prstGeom prst="bentConnector3">
            <a:avLst>
              <a:gd name="adj1" fmla="val 49819"/>
            </a:avLst>
          </a:prstGeom>
          <a:noFill/>
          <a:ln w="9525">
            <a:solidFill>
              <a:srgbClr val="000000"/>
            </a:solidFill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00"/>
            </a:extrusionClr>
          </a:sp3d>
        </p:spPr>
      </p:cxnSp>
      <p:cxnSp>
        <p:nvCxnSpPr>
          <p:cNvPr id="288785" name="AutoShape 17"/>
          <p:cNvCxnSpPr>
            <a:cxnSpLocks noChangeShapeType="1"/>
            <a:stCxn id="288778" idx="3"/>
            <a:endCxn id="288787" idx="1"/>
          </p:cNvCxnSpPr>
          <p:nvPr/>
        </p:nvCxnSpPr>
        <p:spPr bwMode="auto">
          <a:xfrm>
            <a:off x="4906963" y="4979988"/>
            <a:ext cx="439737" cy="544512"/>
          </a:xfrm>
          <a:prstGeom prst="bentConnector3">
            <a:avLst>
              <a:gd name="adj1" fmla="val 49819"/>
            </a:avLst>
          </a:prstGeom>
          <a:noFill/>
          <a:ln w="9525">
            <a:solidFill>
              <a:srgbClr val="000000"/>
            </a:solidFill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00"/>
            </a:extrusionClr>
          </a:sp3d>
        </p:spPr>
      </p:cxnSp>
      <p:sp>
        <p:nvSpPr>
          <p:cNvPr id="288786" name="Rectangle 18"/>
          <p:cNvSpPr>
            <a:spLocks noChangeArrowheads="1"/>
          </p:cNvSpPr>
          <p:nvPr/>
        </p:nvSpPr>
        <p:spPr bwMode="auto">
          <a:xfrm>
            <a:off x="5346700" y="4738688"/>
            <a:ext cx="3443288" cy="379412"/>
          </a:xfrm>
          <a:prstGeom prst="rect">
            <a:avLst/>
          </a:prstGeom>
          <a:solidFill>
            <a:schemeClr val="bg2"/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anchor="ctr">
            <a:spAutoFit/>
            <a:flatTx/>
          </a:bodyPr>
          <a:lstStyle/>
          <a:p>
            <a:pPr algn="ctr" eaLnBrk="0" hangingPunct="0"/>
            <a:r>
              <a:rPr lang="en-US" b="1">
                <a:solidFill>
                  <a:srgbClr val="FFFF00"/>
                </a:solidFill>
                <a:latin typeface="Verdana" panose="020B0604030504040204" pitchFamily="34" charset="0"/>
              </a:rPr>
              <a:t>Complaint</a:t>
            </a:r>
            <a:endParaRPr lang="en-US" b="1">
              <a:solidFill>
                <a:srgbClr val="FFFF00"/>
              </a:solidFill>
              <a:latin typeface="Verdana" panose="020B0604030504040204" pitchFamily="34" charset="0"/>
            </a:endParaRPr>
          </a:p>
        </p:txBody>
      </p:sp>
      <p:sp>
        <p:nvSpPr>
          <p:cNvPr id="288787" name="Rectangle 19"/>
          <p:cNvSpPr>
            <a:spLocks noChangeArrowheads="1"/>
          </p:cNvSpPr>
          <p:nvPr/>
        </p:nvSpPr>
        <p:spPr bwMode="auto">
          <a:xfrm>
            <a:off x="5346700" y="5334000"/>
            <a:ext cx="3443288" cy="379413"/>
          </a:xfrm>
          <a:prstGeom prst="rect">
            <a:avLst/>
          </a:prstGeom>
          <a:solidFill>
            <a:schemeClr val="bg2"/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anchor="ctr">
            <a:spAutoFit/>
            <a:flatTx/>
          </a:bodyPr>
          <a:lstStyle/>
          <a:p>
            <a:pPr algn="ctr" eaLnBrk="0" hangingPunct="0"/>
            <a:r>
              <a:rPr lang="en-US" b="1">
                <a:solidFill>
                  <a:srgbClr val="FFFF00"/>
                </a:solidFill>
                <a:latin typeface="Verdana" panose="020B0604030504040204" pitchFamily="34" charset="0"/>
              </a:rPr>
              <a:t>Stop buying</a:t>
            </a:r>
            <a:endParaRPr lang="en-US" b="1">
              <a:solidFill>
                <a:srgbClr val="FFFF00"/>
              </a:solidFill>
              <a:latin typeface="Verdana" panose="020B0604030504040204" pitchFamily="34" charset="0"/>
            </a:endParaRPr>
          </a:p>
        </p:txBody>
      </p:sp>
      <p:sp>
        <p:nvSpPr>
          <p:cNvPr id="288788" name="Rectangle 20"/>
          <p:cNvSpPr>
            <a:spLocks noChangeArrowheads="1"/>
          </p:cNvSpPr>
          <p:nvPr/>
        </p:nvSpPr>
        <p:spPr bwMode="auto">
          <a:xfrm>
            <a:off x="5346700" y="4143375"/>
            <a:ext cx="3443288" cy="379413"/>
          </a:xfrm>
          <a:prstGeom prst="rect">
            <a:avLst/>
          </a:prstGeom>
          <a:solidFill>
            <a:schemeClr val="bg2"/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anchor="ctr">
            <a:spAutoFit/>
            <a:flatTx/>
          </a:bodyPr>
          <a:lstStyle/>
          <a:p>
            <a:pPr algn="ctr" eaLnBrk="0" hangingPunct="0"/>
            <a:r>
              <a:rPr lang="en-US" b="1">
                <a:solidFill>
                  <a:srgbClr val="FFFF00"/>
                </a:solidFill>
                <a:latin typeface="Verdana" panose="020B0604030504040204" pitchFamily="34" charset="0"/>
              </a:rPr>
              <a:t>Negative Word-of-Mouth</a:t>
            </a:r>
            <a:endParaRPr lang="en-US" b="1">
              <a:solidFill>
                <a:srgbClr val="FFFF00"/>
              </a:solidFill>
              <a:latin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8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8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8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8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8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8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8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8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8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8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8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8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8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8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8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8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8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8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2" grpId="0" animBg="1"/>
      <p:bldP spid="288773" grpId="0" animBg="1"/>
      <p:bldP spid="288776" grpId="0" animBg="1"/>
      <p:bldP spid="288778" grpId="0" animBg="1"/>
      <p:bldP spid="288781" grpId="0" animBg="1"/>
      <p:bldP spid="288782" grpId="0" animBg="1"/>
      <p:bldP spid="288786" grpId="0" animBg="1"/>
      <p:bldP spid="288787" grpId="0" animBg="1"/>
      <p:bldP spid="28878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New Products</a:t>
            </a:r>
            <a:endParaRPr lang="en-US" sz="2800"/>
          </a:p>
          <a:p>
            <a:pPr lvl="1"/>
            <a:r>
              <a:rPr lang="en-US" sz="2400"/>
              <a:t>Good, service or idea that is perceived by customers as new.</a:t>
            </a:r>
            <a:endParaRPr lang="en-US" sz="2400"/>
          </a:p>
          <a:p>
            <a:r>
              <a:rPr lang="en-US" sz="2800"/>
              <a:t>The Adoption Process</a:t>
            </a:r>
            <a:endParaRPr lang="en-US" sz="2800"/>
          </a:p>
          <a:p>
            <a:pPr lvl="1"/>
            <a:r>
              <a:rPr lang="en-US" sz="2400"/>
              <a:t>Mental process through which an individual passes from first hearing about an innovation to final adoption.</a:t>
            </a:r>
            <a:endParaRPr lang="en-US" sz="2400"/>
          </a:p>
          <a:p>
            <a:r>
              <a:rPr lang="en-US" sz="2800"/>
              <a:t>Five Stages in the Adoption Process</a:t>
            </a:r>
            <a:endParaRPr lang="en-US" sz="2800"/>
          </a:p>
          <a:p>
            <a:pPr lvl="1"/>
            <a:r>
              <a:rPr lang="en-US" sz="2400"/>
              <a:t>Awareness, interest, evaluation, trial, and adoption.</a:t>
            </a:r>
            <a:endParaRPr lang="en-US" sz="2400"/>
          </a:p>
        </p:txBody>
      </p:sp>
      <p:sp>
        <p:nvSpPr>
          <p:cNvPr id="5222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C00000"/>
                </a:solidFill>
              </a:rPr>
              <a:t>Buyer Decision Process for New Products</a:t>
            </a:r>
            <a:endParaRPr lang="en-CA" sz="32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C00000"/>
                </a:solidFill>
              </a:rPr>
              <a:t>Buyer Decision Process for New Products</a:t>
            </a:r>
            <a:br>
              <a:rPr lang="en-US" sz="3200">
                <a:solidFill>
                  <a:srgbClr val="C00000"/>
                </a:solidFill>
              </a:rPr>
            </a:br>
            <a:r>
              <a:rPr lang="en-US" sz="3200">
                <a:solidFill>
                  <a:srgbClr val="C00000"/>
                </a:solidFill>
              </a:rPr>
              <a:t>Consumer factors</a:t>
            </a:r>
            <a:endParaRPr lang="en-US" sz="320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Individual Differences in Innovativeness</a:t>
            </a:r>
            <a:endParaRPr lang="en-US"/>
          </a:p>
          <a:p>
            <a:pPr lvl="1"/>
            <a:r>
              <a:rPr lang="en-US"/>
              <a:t>Consumers can be classified into five adopter categories, each of which behaves differently toward new products.</a:t>
            </a:r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990600" y="3657600"/>
            <a:ext cx="6324600" cy="294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C00000"/>
                </a:solidFill>
              </a:rPr>
              <a:t>Buyer Decision Process for New Products</a:t>
            </a:r>
            <a:br>
              <a:rPr lang="en-US" sz="4000">
                <a:solidFill>
                  <a:srgbClr val="C00000"/>
                </a:solidFill>
              </a:rPr>
            </a:br>
            <a:r>
              <a:rPr lang="en-US" sz="3200">
                <a:solidFill>
                  <a:srgbClr val="C00000"/>
                </a:solidFill>
              </a:rPr>
              <a:t>Product factors</a:t>
            </a:r>
            <a:endParaRPr lang="en-US" sz="3200"/>
          </a:p>
        </p:txBody>
      </p:sp>
      <p:sp>
        <p:nvSpPr>
          <p:cNvPr id="54275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Influence of Product Characteristics on Rate of Adoption</a:t>
            </a:r>
            <a:endParaRPr lang="en-US"/>
          </a:p>
          <a:p>
            <a:pPr lvl="1"/>
            <a:r>
              <a:rPr lang="en-US"/>
              <a:t>Relative Advantage</a:t>
            </a:r>
            <a:endParaRPr lang="en-US"/>
          </a:p>
          <a:p>
            <a:pPr lvl="1"/>
            <a:r>
              <a:rPr lang="en-US"/>
              <a:t>Compatibility</a:t>
            </a:r>
            <a:endParaRPr lang="en-US"/>
          </a:p>
          <a:p>
            <a:pPr lvl="1"/>
            <a:r>
              <a:rPr lang="en-US"/>
              <a:t>Complexity</a:t>
            </a:r>
            <a:endParaRPr lang="en-US"/>
          </a:p>
          <a:p>
            <a:pPr lvl="1"/>
            <a:r>
              <a:rPr lang="en-US"/>
              <a:t>Divisibility</a:t>
            </a:r>
            <a:endParaRPr lang="en-US"/>
          </a:p>
          <a:p>
            <a:pPr lvl="1"/>
            <a:r>
              <a:rPr lang="en-US"/>
              <a:t>Communicability</a:t>
            </a: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Business Market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dollars and items than consumer market</a:t>
            </a:r>
            <a:endParaRPr lang="en-US" dirty="0"/>
          </a:p>
          <a:p>
            <a:r>
              <a:rPr lang="en-US" dirty="0"/>
              <a:t>Market structure and demand</a:t>
            </a:r>
            <a:endParaRPr lang="en-US" dirty="0"/>
          </a:p>
          <a:p>
            <a:pPr lvl="1"/>
            <a:r>
              <a:rPr lang="en-US" dirty="0"/>
              <a:t>Far fewer but far larger than consumer market</a:t>
            </a:r>
            <a:endParaRPr lang="en-US" dirty="0"/>
          </a:p>
          <a:p>
            <a:pPr lvl="1"/>
            <a:r>
              <a:rPr lang="en-US" dirty="0"/>
              <a:t>Derived demand: ultimately comes from the demand for consumer goods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Business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Nature of buying unit</a:t>
            </a:r>
            <a:endParaRPr lang="en-US" dirty="0"/>
          </a:p>
          <a:p>
            <a:pPr lvl="1"/>
            <a:r>
              <a:rPr lang="en-US" dirty="0"/>
              <a:t>More decision participants and a more professional purchasing effort</a:t>
            </a:r>
            <a:endParaRPr lang="en-US" dirty="0"/>
          </a:p>
          <a:p>
            <a:r>
              <a:rPr lang="en-US" dirty="0"/>
              <a:t>Types of decisions and the decision process</a:t>
            </a:r>
            <a:endParaRPr lang="en-US" dirty="0"/>
          </a:p>
          <a:p>
            <a:pPr lvl="1"/>
            <a:r>
              <a:rPr lang="en-US" dirty="0"/>
              <a:t>More complex</a:t>
            </a:r>
            <a:endParaRPr lang="en-US" dirty="0"/>
          </a:p>
          <a:p>
            <a:pPr lvl="1"/>
            <a:r>
              <a:rPr lang="en-US" dirty="0"/>
              <a:t>Longer</a:t>
            </a:r>
            <a:endParaRPr lang="en-US" dirty="0"/>
          </a:p>
          <a:p>
            <a:pPr lvl="1"/>
            <a:r>
              <a:rPr lang="en-US" dirty="0"/>
              <a:t>More formalized</a:t>
            </a:r>
            <a:endParaRPr lang="en-US" dirty="0"/>
          </a:p>
          <a:p>
            <a:pPr lvl="1"/>
            <a:r>
              <a:rPr lang="en-US" dirty="0"/>
              <a:t>More dependent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Business Buyer Behavior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types of buying situations</a:t>
            </a:r>
            <a:endParaRPr lang="en-US" dirty="0"/>
          </a:p>
          <a:p>
            <a:pPr lvl="1"/>
            <a:r>
              <a:rPr lang="en-US" dirty="0"/>
              <a:t>Straight rebuy</a:t>
            </a:r>
            <a:endParaRPr lang="en-US" dirty="0"/>
          </a:p>
          <a:p>
            <a:pPr lvl="1"/>
            <a:r>
              <a:rPr lang="en-US" dirty="0"/>
              <a:t>Modified rebuy</a:t>
            </a:r>
            <a:endParaRPr lang="en-US" dirty="0"/>
          </a:p>
          <a:p>
            <a:pPr lvl="1"/>
            <a:r>
              <a:rPr lang="en-US" dirty="0"/>
              <a:t>New task</a:t>
            </a:r>
            <a:endParaRPr lang="en-US" dirty="0"/>
          </a:p>
          <a:p>
            <a:pPr lvl="1"/>
            <a:r>
              <a:rPr lang="en-US" dirty="0"/>
              <a:t>Systems selling (solutions selling)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Business Buyer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influences on business buyers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678944"/>
            <a:ext cx="9144000" cy="236847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Business Buyer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dirty="0"/>
              <a:t>Business buying process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819400"/>
            <a:ext cx="9144000" cy="182041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6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5325"/>
            <a:ext cx="8229600" cy="722313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Why Study Consumer Behaviour?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29575" cy="13763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>
                <a:solidFill>
                  <a:srgbClr val="000066"/>
                </a:solidFill>
              </a:rPr>
              <a:t>Consumer buying behaviour:</a:t>
            </a:r>
            <a:endParaRPr lang="en-US" sz="2000" b="1">
              <a:solidFill>
                <a:srgbClr val="000066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/>
              <a:t>Buying behaviour of final consumers</a:t>
            </a:r>
            <a:endParaRPr lang="en-US" sz="2000"/>
          </a:p>
          <a:p>
            <a:pPr lvl="1">
              <a:lnSpc>
                <a:spcPct val="80000"/>
              </a:lnSpc>
            </a:pPr>
            <a:r>
              <a:rPr lang="en-US" sz="2000"/>
              <a:t>Purchase goods and services for personal consumption</a:t>
            </a:r>
            <a:endParaRPr lang="en-US" sz="200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23863" y="2646363"/>
            <a:ext cx="4038600" cy="37131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000066"/>
                </a:solidFill>
              </a:rPr>
              <a:t>Consumer market:</a:t>
            </a:r>
            <a:endParaRPr lang="en-US" sz="2400" b="1" dirty="0">
              <a:solidFill>
                <a:srgbClr val="000066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/>
              <a:t>All individuals and households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Buy or acquire goods and services for consumption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Canada: 37 million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Why are marketers interested in this?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Need to be able to understand consumer </a:t>
            </a:r>
            <a:r>
              <a:rPr lang="en-US" sz="2000" dirty="0" err="1"/>
              <a:t>behaviour</a:t>
            </a:r>
            <a:r>
              <a:rPr lang="en-US" sz="2000" dirty="0"/>
              <a:t> </a:t>
            </a:r>
            <a:r>
              <a:rPr lang="en-US" sz="2000" u="sng" dirty="0"/>
              <a:t>before</a:t>
            </a:r>
            <a:r>
              <a:rPr lang="en-US" sz="2000" dirty="0"/>
              <a:t> we can (hope) to influence it</a:t>
            </a:r>
            <a:endParaRPr lang="en-US" sz="2000" dirty="0"/>
          </a:p>
        </p:txBody>
      </p:sp>
      <p:pic>
        <p:nvPicPr>
          <p:cNvPr id="14341" name="Picture 5" descr="Ph07-11_Kotler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24438" y="3132138"/>
            <a:ext cx="3695700" cy="2871787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375" y="274638"/>
            <a:ext cx="8229600" cy="1143000"/>
          </a:xfrm>
        </p:spPr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In other words….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sz="2400"/>
              <a:t>If you don’t understand</a:t>
            </a:r>
            <a:endParaRPr lang="en-US" sz="2400"/>
          </a:p>
          <a:p>
            <a:pPr algn="ctr">
              <a:buFontTx/>
              <a:buNone/>
            </a:pPr>
            <a:r>
              <a:rPr lang="en-US" sz="2400">
                <a:solidFill>
                  <a:srgbClr val="FF0000"/>
                </a:solidFill>
              </a:rPr>
              <a:t>WHY</a:t>
            </a:r>
            <a:endParaRPr lang="en-US" sz="2400">
              <a:solidFill>
                <a:srgbClr val="FF0000"/>
              </a:solidFill>
            </a:endParaRPr>
          </a:p>
          <a:p>
            <a:pPr algn="ctr">
              <a:buFontTx/>
              <a:buNone/>
            </a:pPr>
            <a:r>
              <a:rPr lang="en-US" sz="2400"/>
              <a:t>someone might want your product</a:t>
            </a:r>
            <a:endParaRPr lang="en-US" sz="2400"/>
          </a:p>
          <a:p>
            <a:pPr algn="ctr">
              <a:buFontTx/>
              <a:buNone/>
            </a:pPr>
            <a:r>
              <a:rPr lang="en-US" sz="2400"/>
              <a:t>you can’t accurately</a:t>
            </a:r>
            <a:endParaRPr lang="en-US" sz="2400"/>
          </a:p>
          <a:p>
            <a:pPr algn="ctr">
              <a:buFontTx/>
              <a:buNone/>
            </a:pPr>
            <a:r>
              <a:rPr lang="en-US" sz="2400">
                <a:solidFill>
                  <a:srgbClr val="FF0000"/>
                </a:solidFill>
              </a:rPr>
              <a:t>POSITION</a:t>
            </a:r>
            <a:endParaRPr lang="en-US" sz="2400">
              <a:solidFill>
                <a:srgbClr val="FF0000"/>
              </a:solidFill>
            </a:endParaRPr>
          </a:p>
          <a:p>
            <a:pPr algn="ctr">
              <a:buFontTx/>
              <a:buNone/>
            </a:pPr>
            <a:r>
              <a:rPr lang="en-US" sz="2400"/>
              <a:t>it or develop a unique</a:t>
            </a:r>
            <a:endParaRPr lang="en-US" sz="2400"/>
          </a:p>
          <a:p>
            <a:pPr algn="ctr">
              <a:buFontTx/>
              <a:buNone/>
            </a:pPr>
            <a:r>
              <a:rPr lang="en-US" sz="2400">
                <a:solidFill>
                  <a:srgbClr val="FF0000"/>
                </a:solidFill>
              </a:rPr>
              <a:t>MARKETING MIX</a:t>
            </a:r>
            <a:endParaRPr lang="en-US" sz="2400">
              <a:solidFill>
                <a:srgbClr val="FF0000"/>
              </a:solidFill>
            </a:endParaRPr>
          </a:p>
          <a:p>
            <a:pPr algn="ctr">
              <a:buFontTx/>
              <a:buNone/>
            </a:pPr>
            <a:r>
              <a:rPr lang="en-US" sz="2400"/>
              <a:t>that helps convince them to </a:t>
            </a:r>
            <a:endParaRPr lang="en-US" sz="2400"/>
          </a:p>
          <a:p>
            <a:pPr algn="ctr">
              <a:buFontTx/>
              <a:buNone/>
            </a:pPr>
            <a:r>
              <a:rPr lang="en-US" sz="2400">
                <a:solidFill>
                  <a:srgbClr val="FF0000"/>
                </a:solidFill>
              </a:rPr>
              <a:t>BUY IT!!</a:t>
            </a:r>
            <a:endParaRPr lang="en-US" sz="2400">
              <a:solidFill>
                <a:srgbClr val="FF0000"/>
              </a:solidFill>
            </a:endParaRPr>
          </a:p>
        </p:txBody>
      </p:sp>
      <p:pic>
        <p:nvPicPr>
          <p:cNvPr id="15364" name="Picture 4" descr="BS00979_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850900" y="2128838"/>
            <a:ext cx="3249613" cy="346868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9938"/>
            <a:ext cx="8229600" cy="647700"/>
          </a:xfrm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Model of Buyer Behavior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89913" cy="1608138"/>
          </a:xfrm>
        </p:spPr>
        <p:txBody>
          <a:bodyPr/>
          <a:lstStyle/>
          <a:p>
            <a:r>
              <a:rPr lang="en-US" b="1">
                <a:solidFill>
                  <a:srgbClr val="000066"/>
                </a:solidFill>
              </a:rPr>
              <a:t>Buyer behaviour model:</a:t>
            </a:r>
            <a:endParaRPr lang="en-US" b="1">
              <a:solidFill>
                <a:srgbClr val="000066"/>
              </a:solidFill>
            </a:endParaRPr>
          </a:p>
          <a:p>
            <a:pPr lvl="1"/>
            <a:r>
              <a:rPr lang="en-US"/>
              <a:t>Consumers are exposed to many stimuli including the marketing mix and other external factors</a:t>
            </a: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95288" y="2878138"/>
            <a:ext cx="8320087" cy="1260475"/>
          </a:xfrm>
        </p:spPr>
        <p:txBody>
          <a:bodyPr/>
          <a:lstStyle/>
          <a:p>
            <a:pPr lvl="1"/>
            <a:r>
              <a:rPr lang="en-US"/>
              <a:t>Buyer characteristics influence how these stimuli are perceived and processed</a:t>
            </a:r>
            <a:endParaRPr lang="en-US"/>
          </a:p>
          <a:p>
            <a:pPr lvl="1"/>
            <a:r>
              <a:rPr lang="en-US"/>
              <a:t>Buyer decision process results in behavior</a:t>
            </a:r>
            <a:endParaRPr lang="en-US"/>
          </a:p>
        </p:txBody>
      </p:sp>
      <p:pic>
        <p:nvPicPr>
          <p:cNvPr id="16389" name="Picture 5" descr="kotler+f06-0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60425" y="4371975"/>
            <a:ext cx="7696200" cy="182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</a:rPr>
              <a:t>Factors Influencing Consumer Behavior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80549"/>
            <a:ext cx="9144000" cy="33652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79450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Factors Influencing Consumer Behavior</a:t>
            </a:r>
            <a:br>
              <a:rPr lang="en-US" sz="4000">
                <a:solidFill>
                  <a:srgbClr val="C00000"/>
                </a:solidFill>
              </a:rPr>
            </a:br>
            <a:r>
              <a:rPr lang="en-US" sz="3200">
                <a:solidFill>
                  <a:srgbClr val="C00000"/>
                </a:solidFill>
              </a:rPr>
              <a:t>Cultural</a:t>
            </a:r>
            <a:endParaRPr lang="en-US" sz="3200">
              <a:solidFill>
                <a:srgbClr val="C0000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000066"/>
                </a:solidFill>
              </a:rPr>
              <a:t>Culture:</a:t>
            </a:r>
            <a:endParaRPr lang="en-US" sz="2800" b="1" dirty="0">
              <a:solidFill>
                <a:srgbClr val="000066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/>
              <a:t>Set of basic values, perceptions, wants and behaviors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Learned from family and important institutions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Core values remain stable, while secondary values change slowly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Differences between cultures are important to international trade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Cultural shifts</a:t>
            </a:r>
            <a:endParaRPr lang="en-US" sz="2800" b="1" dirty="0">
              <a:solidFill>
                <a:srgbClr val="000066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000066"/>
                </a:solidFill>
              </a:rPr>
              <a:t>Subculture:</a:t>
            </a:r>
            <a:endParaRPr lang="en-US" sz="2800" b="1" dirty="0">
              <a:solidFill>
                <a:srgbClr val="000066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/>
              <a:t>A group of people with shared value systems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Based on common life experiences and situations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708025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Factors Influencing Consumer Behavior</a:t>
            </a:r>
            <a:br>
              <a:rPr lang="en-US" sz="4000">
                <a:solidFill>
                  <a:srgbClr val="C00000"/>
                </a:solidFill>
              </a:rPr>
            </a:br>
            <a:r>
              <a:rPr lang="en-US" sz="3200">
                <a:solidFill>
                  <a:srgbClr val="C00000"/>
                </a:solidFill>
              </a:rPr>
              <a:t>Cultural</a:t>
            </a:r>
            <a:endParaRPr lang="en-US" sz="32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>
                <a:solidFill>
                  <a:srgbClr val="000066"/>
                </a:solidFill>
              </a:rPr>
              <a:t>Social classes:</a:t>
            </a:r>
            <a:endParaRPr lang="en-US" sz="2800" b="1">
              <a:solidFill>
                <a:srgbClr val="000066"/>
              </a:solidFill>
            </a:endParaRPr>
          </a:p>
          <a:p>
            <a:pPr lvl="1"/>
            <a:r>
              <a:rPr lang="en-US" sz="2400"/>
              <a:t>Relatively permanent and ordered divisions in a society</a:t>
            </a:r>
            <a:endParaRPr lang="en-US" sz="2400"/>
          </a:p>
          <a:p>
            <a:pPr lvl="1"/>
            <a:r>
              <a:rPr lang="en-US" sz="2400"/>
              <a:t>Whose members share similar values, interests, and behaviors</a:t>
            </a:r>
            <a:endParaRPr lang="en-US" sz="2400"/>
          </a:p>
          <a:p>
            <a:pPr lvl="1"/>
            <a:r>
              <a:rPr lang="en-US" sz="2400"/>
              <a:t>Measured by a combination of income, occupation, education, wealth, and other variables</a:t>
            </a:r>
            <a:endParaRPr lang="en-US" sz="2400"/>
          </a:p>
          <a:p>
            <a:pPr lvl="1"/>
            <a:r>
              <a:rPr lang="en-US" sz="2400"/>
              <a:t>Marketers are interested because consumption behavior tends to be consistent within a given social class</a:t>
            </a:r>
            <a:endParaRPr lang="en-US" sz="2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OWER3D CRC" val="04009fd80118"/>
  <p:tag name="POWER3D OPTIONS" val="Medium "/>
  <p:tag name="POWER3D TRANSITION" val="Pwrpanel.p3d 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9454</Words>
  <Application>WPS Presentation</Application>
  <PresentationFormat>On-screen Show (4:3)</PresentationFormat>
  <Paragraphs>412</Paragraphs>
  <Slides>39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Arial</vt:lpstr>
      <vt:lpstr>SimSun</vt:lpstr>
      <vt:lpstr>Wingdings</vt:lpstr>
      <vt:lpstr>Times New Roman</vt:lpstr>
      <vt:lpstr>Microsoft YaHei</vt:lpstr>
      <vt:lpstr>Arial Unicode MS</vt:lpstr>
      <vt:lpstr>Verdana</vt:lpstr>
      <vt:lpstr>Default Design</vt:lpstr>
      <vt:lpstr>CDraw4</vt:lpstr>
      <vt:lpstr>COMM223 Marketing Management 	</vt:lpstr>
      <vt:lpstr>Agenda </vt:lpstr>
      <vt:lpstr>Where are we now …</vt:lpstr>
      <vt:lpstr>Why Study Consumer Behaviour?</vt:lpstr>
      <vt:lpstr>In other words….</vt:lpstr>
      <vt:lpstr>Model of Buyer Behavior</vt:lpstr>
      <vt:lpstr>Factors Influencing Consumer Behavior</vt:lpstr>
      <vt:lpstr>Factors Influencing Consumer Behavior Cultural</vt:lpstr>
      <vt:lpstr>Factors Influencing Consumer Behavior Cultural</vt:lpstr>
      <vt:lpstr>Factors Influencing Consumer Behavior Social</vt:lpstr>
      <vt:lpstr>Factors Influencing Consumer Behavior Social</vt:lpstr>
      <vt:lpstr>Factors Influencing Consumer Behavior Social</vt:lpstr>
      <vt:lpstr>PowerPoint 演示文稿</vt:lpstr>
      <vt:lpstr>Factors Influencing Consumer Behavior Social</vt:lpstr>
      <vt:lpstr>Factors Influencing Consumer Behavior Personal</vt:lpstr>
      <vt:lpstr>Factors Influencing Consumer Behavior Personal</vt:lpstr>
      <vt:lpstr>Factors Influencing Consumer Behavior Personal</vt:lpstr>
      <vt:lpstr>Factors Influencing Consumer Behavior Personal</vt:lpstr>
      <vt:lpstr>Factors Influencing Consumer Behavior Psychological</vt:lpstr>
      <vt:lpstr>Factors Influencing Consumer Behavior Psychological</vt:lpstr>
      <vt:lpstr>Factors Influencing Consumer Behavior Psychological</vt:lpstr>
      <vt:lpstr>Factors Influencing Consumer Behavior Psychological</vt:lpstr>
      <vt:lpstr>Factors Influencing Consumer Behavior Psychological</vt:lpstr>
      <vt:lpstr>Buyer decision process </vt:lpstr>
      <vt:lpstr>The Buyer Decision Process</vt:lpstr>
      <vt:lpstr>The Buyer Decision Process</vt:lpstr>
      <vt:lpstr>The Buyer Decision Process</vt:lpstr>
      <vt:lpstr>The Buyer Decision Process</vt:lpstr>
      <vt:lpstr>The Buyer Decision Process</vt:lpstr>
      <vt:lpstr>PowerPoint 演示文稿</vt:lpstr>
      <vt:lpstr>Buyer Decision Process for New Products</vt:lpstr>
      <vt:lpstr>Buyer Decision Process for New Products Consumer factors</vt:lpstr>
      <vt:lpstr>Buyer Decision Process for New Products Product factors</vt:lpstr>
      <vt:lpstr>Business Market</vt:lpstr>
      <vt:lpstr>Business Market</vt:lpstr>
      <vt:lpstr>Business Buyer Behavior</vt:lpstr>
      <vt:lpstr>Business Buyer Behavior</vt:lpstr>
      <vt:lpstr>Business Buyer Behavior</vt:lpstr>
      <vt:lpstr>PowerPoint 演示文稿</vt:lpstr>
    </vt:vector>
  </TitlesOfParts>
  <Company>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TLiLaptop</dc:creator>
  <cp:lastModifiedBy>shanshan</cp:lastModifiedBy>
  <cp:revision>230</cp:revision>
  <dcterms:created xsi:type="dcterms:W3CDTF">2007-03-08T15:23:00Z</dcterms:created>
  <dcterms:modified xsi:type="dcterms:W3CDTF">2022-04-01T21:37:29Z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B25B70A546394C92840D63F6F363FB5B</vt:lpwstr>
  </property>
  <property fmtid="{D5CDD505-2E9C-101B-9397-08002B2CF9AE}" pid="3" name="KSOProductBuildVer">
    <vt:lpwstr>1033-11.2.0.11042</vt:lpwstr>
  </property>
</Properties>
</file>