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8"/>
  </p:handoutMasterIdLst>
  <p:sldIdLst>
    <p:sldId id="257" r:id="rId3"/>
    <p:sldId id="258" r:id="rId5"/>
    <p:sldId id="260" r:id="rId6"/>
    <p:sldId id="312" r:id="rId7"/>
    <p:sldId id="314" r:id="rId8"/>
    <p:sldId id="315" r:id="rId9"/>
    <p:sldId id="316" r:id="rId10"/>
    <p:sldId id="317" r:id="rId11"/>
    <p:sldId id="318" r:id="rId12"/>
    <p:sldId id="382" r:id="rId13"/>
    <p:sldId id="321" r:id="rId14"/>
    <p:sldId id="430" r:id="rId15"/>
    <p:sldId id="371" r:id="rId16"/>
    <p:sldId id="372" r:id="rId17"/>
    <p:sldId id="373" r:id="rId18"/>
    <p:sldId id="374" r:id="rId19"/>
    <p:sldId id="332" r:id="rId20"/>
    <p:sldId id="375" r:id="rId21"/>
    <p:sldId id="376" r:id="rId22"/>
    <p:sldId id="328" r:id="rId23"/>
    <p:sldId id="329" r:id="rId24"/>
    <p:sldId id="395" r:id="rId25"/>
    <p:sldId id="396" r:id="rId26"/>
    <p:sldId id="333" r:id="rId27"/>
    <p:sldId id="334" r:id="rId28"/>
    <p:sldId id="335" r:id="rId29"/>
    <p:sldId id="336" r:id="rId30"/>
    <p:sldId id="338" r:id="rId31"/>
    <p:sldId id="340" r:id="rId32"/>
    <p:sldId id="341" r:id="rId33"/>
    <p:sldId id="342" r:id="rId34"/>
    <p:sldId id="343" r:id="rId35"/>
    <p:sldId id="344" r:id="rId36"/>
    <p:sldId id="348" r:id="rId37"/>
    <p:sldId id="349" r:id="rId38"/>
    <p:sldId id="350" r:id="rId39"/>
    <p:sldId id="431" r:id="rId40"/>
    <p:sldId id="352" r:id="rId41"/>
    <p:sldId id="432" r:id="rId42"/>
    <p:sldId id="355" r:id="rId43"/>
    <p:sldId id="356" r:id="rId44"/>
    <p:sldId id="357" r:id="rId45"/>
    <p:sldId id="358" r:id="rId46"/>
    <p:sldId id="434" r:id="rId47"/>
    <p:sldId id="360" r:id="rId48"/>
    <p:sldId id="361" r:id="rId49"/>
    <p:sldId id="362" r:id="rId50"/>
    <p:sldId id="368" r:id="rId51"/>
    <p:sldId id="369" r:id="rId52"/>
    <p:sldId id="363" r:id="rId53"/>
    <p:sldId id="364" r:id="rId54"/>
    <p:sldId id="365" r:id="rId55"/>
    <p:sldId id="366" r:id="rId56"/>
    <p:sldId id="435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86"/>
  </p:normalViewPr>
  <p:slideViewPr>
    <p:cSldViewPr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1DB056C-A132-414D-848D-8EC0AE76234F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28DD2E-8047-4940-BC81-3FA324E90ED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70DA2F-5C6E-4F96-9622-0D4F33BE513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B33A9-7655-4A07-8501-EF8E14DA44A5}" type="slidenum">
              <a:rPr lang="en-US" smtClean="0"/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2F895A-F03E-43AF-A1CA-7EDE8C748959}" type="slidenum">
              <a:rPr lang="en-US" smtClean="0"/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931D8-E40F-4C2E-A75F-1250E9BA6055}" type="slidenum">
              <a:rPr lang="en-US" smtClean="0"/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4FA49-D8F9-46C9-BA46-AF266C4836A2}" type="slidenum">
              <a:rPr lang="en-US" smtClean="0"/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93691-F6B3-4330-836A-68E67A2B7F79}" type="slidenum">
              <a:rPr lang="en-US" smtClean="0"/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63521-3F7B-42C8-B931-E088C45CDA62}" type="slidenum">
              <a:rPr lang="en-US" smtClean="0"/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308C4-B6B1-432C-BC85-2B2577FEEFB9}" type="slidenum">
              <a:rPr lang="en-US" smtClean="0"/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9B1A6B-9832-4F94-B719-A766970E8465}" type="slidenum">
              <a:rPr lang="en-US" smtClean="0"/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74688"/>
            <a:ext cx="4572000" cy="3429000"/>
          </a:xfrm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5425" indent="-225425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1ED76-FDAE-4107-9482-322D25992DA6}" type="slidenum">
              <a:rPr lang="en-US" smtClean="0"/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F4566E-AB2F-4D12-AB2E-77B3272D74F0}" type="slidenum">
              <a:rPr lang="en-US" smtClean="0"/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43008-EBEB-4F01-B5D9-97F1BD6995A3}" type="slidenum">
              <a:rPr lang="en-US" smtClean="0"/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F6F33-F5A3-4285-911E-4901CA344A22}" type="slidenum">
              <a:rPr lang="en-US" smtClean="0"/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1D2CD1-AD48-4EF8-80DE-AE689499FA5E}" type="slidenum">
              <a:rPr lang="en-US" smtClean="0"/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78605-E178-45D2-BBF1-C9575DDE5BEB}" type="slidenum">
              <a:rPr lang="en-US" smtClean="0"/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3B6A0-85B6-4E62-BEA0-DD392B75C36C}" type="slidenum">
              <a:rPr lang="en-US" smtClean="0"/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1B520-765E-4998-9E5E-282631D081AC}" type="slidenum">
              <a:rPr lang="en-US" smtClean="0"/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DCA094-08D2-4F0B-9B62-8AAB92D2DC0B}" type="slidenum">
              <a:rPr lang="en-US" smtClean="0"/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D8C2E-9496-4012-92FB-BDBD1B1A17F2}" type="slidenum">
              <a:rPr lang="en-US" smtClean="0"/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661BF-47CC-417D-B383-CA76D2B3B713}" type="slidenum">
              <a:rPr lang="en-US" smtClean="0"/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30526E-249C-459E-BB9B-B19DA2BF4427}" type="slidenum">
              <a:rPr lang="en-US" smtClean="0"/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>
            <a:solidFill>
              <a:schemeClr val="tx1"/>
            </a:solidFill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 lIns="90474" tIns="44443" rIns="90474" bIns="4444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5AD59-A20B-4E3E-B404-76BDA21F539B}" type="slidenum">
              <a:rPr lang="en-US" smtClean="0"/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20B8E-859B-43EE-9877-3659FBBCD8D4}" type="slidenum">
              <a:rPr lang="en-US" smtClean="0"/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endParaRPr lang="en-US" b="1">
              <a:sym typeface="Wingdings" panose="05000000000000000000" pitchFamily="2" charset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2DE3E-DDC3-41C9-8D4B-BE20D2E0F6E0}" type="slidenum">
              <a:rPr lang="en-US" smtClean="0"/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0EBFEE-37E8-4698-BEB0-60230B5A7305}" type="slidenum">
              <a:rPr lang="en-US" smtClean="0"/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516CB-94A8-4065-8949-9217DC00D597}" type="slidenum">
              <a:rPr lang="en-US" smtClean="0"/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F9071-DB20-45D1-8E43-0A2F794FBB99}" type="slidenum">
              <a:rPr lang="en-US" smtClean="0"/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ED137-3175-4CA7-90FD-9793072AE1C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C98CE-A6F6-43CC-87A3-EA08C164694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4592C-6F82-4B72-AA10-C90D8359511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2438" y="6340475"/>
            <a:ext cx="819785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0650"/>
            <a:ext cx="2133600" cy="250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EDE4-0CB1-4ED3-8CFB-7928A11C233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2438" y="6340475"/>
            <a:ext cx="819785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0650"/>
            <a:ext cx="2133600" cy="250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2F7B-1B93-4635-BBAF-495D1367540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088" y="1844675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7088" y="1844675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7088" y="4183063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89B8B-D145-48BB-B10B-DFAFD12CB3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C809C-53D5-4792-84DF-040A6A5ABD3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F4FC7-DF39-4215-A3DE-2780C9BCC4D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459EA-00EC-49CC-AC4F-C35204D5DEE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2041A-3575-4793-BF88-60CA5E75D74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F6AD0-8B36-41C5-AE84-5CA93AD336D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DCC71-109C-4D2F-9CCC-B2D3DE25EC2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91523-5F65-4A3C-AC36-C87700A1196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0CC8F-228C-4A09-9FD4-049E382CC83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31FAD8-BAE1-46DB-AAFF-1447062312E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3" Type="http://schemas.openxmlformats.org/officeDocument/2006/relationships/notesSlide" Target="../notesSlides/notesSlide13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6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1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CA" sz="3600" dirty="0"/>
              <a:t>COMM223 Marketing Management</a:t>
            </a:r>
            <a:endParaRPr lang="en-US" dirty="0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CA" dirty="0"/>
          </a:p>
          <a:p>
            <a:pPr eaLnBrk="1" hangingPunct="1"/>
            <a:r>
              <a:rPr lang="fr-CA"/>
              <a:t>Lecture 5 </a:t>
            </a:r>
            <a:r>
              <a:rPr lang="fr-CA" dirty="0"/>
              <a:t>- Segmentation, </a:t>
            </a:r>
            <a:r>
              <a:rPr lang="fr-CA" dirty="0" err="1"/>
              <a:t>targeting</a:t>
            </a:r>
            <a:r>
              <a:rPr lang="fr-CA" dirty="0"/>
              <a:t>, and </a:t>
            </a:r>
            <a:r>
              <a:rPr lang="fr-CA" dirty="0" err="1"/>
              <a:t>positioning</a:t>
            </a:r>
            <a:endParaRPr lang="fr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Customer-Driven Marketing Strategy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Picture 1" descr="The details are as follows:&#10;Create value for targeted customers:&#10;• Select customers to serve&#10;o Segmentation: Divide the total market into smaller segments&#10;o Targeting: Select the segment or segments to enter&#10;• Decide on a value proposition&#10;o Differentiation: Differentiate the market offering to create superior customer value&#10;o Positioning: Position the market offering in the minds of target customers&#10;Note: In concept, marketing boils down to two questions:&#10;1. Which customers will we serve? And&#10;2. How will we serve them?&#10;Of course, the tough part is coming up with good answers to these simple-sounding yet difficult questions. The goal is to create more value for the customers we serve than competitors do.&#10;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" y="2286000"/>
            <a:ext cx="900646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517"/>
            <a:ext cx="8229600" cy="663575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Market Segmentation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87375"/>
            <a:ext cx="8229600" cy="4525963"/>
          </a:xfrm>
        </p:spPr>
        <p:txBody>
          <a:bodyPr/>
          <a:lstStyle/>
          <a:p>
            <a:r>
              <a:rPr lang="en-US" b="1">
                <a:solidFill>
                  <a:srgbClr val="000066"/>
                </a:solidFill>
              </a:rPr>
              <a:t>Market segmentation: </a:t>
            </a:r>
            <a:r>
              <a:rPr lang="en-US" sz="2800"/>
              <a:t>dividing market into distinct groups with distinct needs, characteristics, or behaviours, who might require separate products or marketing mixes市场细分：将市场划分为具有不同需求、特征或行为的不同群体，这些群体可能需要单独的产品或营销组合</a:t>
            </a:r>
            <a:endParaRPr lang="en-US" sz="2800"/>
          </a:p>
          <a:p>
            <a:r>
              <a:rPr lang="en-US" sz="2800"/>
              <a:t>No single way to segment a market</a:t>
            </a:r>
            <a:endParaRPr lang="en-US" sz="2800"/>
          </a:p>
          <a:p>
            <a:r>
              <a:rPr lang="en-US" sz="2800"/>
              <a:t>Any variables can be used as the basis for segmentation任何变量都可以作为分割的依据</a:t>
            </a:r>
            <a:endParaRPr lang="en-US" sz="2800"/>
          </a:p>
          <a:p>
            <a:pPr lvl="1"/>
            <a:r>
              <a:rPr lang="en-US" sz="2400"/>
              <a:t>One variable</a:t>
            </a:r>
            <a:endParaRPr lang="en-US" sz="2400"/>
          </a:p>
          <a:p>
            <a:pPr lvl="1"/>
            <a:r>
              <a:rPr lang="en-US" sz="2400"/>
              <a:t>Combination of several variables</a:t>
            </a:r>
            <a:endParaRPr lang="en-US" sz="2400"/>
          </a:p>
          <a:p>
            <a:pPr lvl="1"/>
            <a:r>
              <a:rPr lang="en-US" sz="2400"/>
              <a:t>一个变量</a:t>
            </a:r>
            <a:endParaRPr lang="en-US" sz="2400"/>
          </a:p>
          <a:p>
            <a:pPr lvl="1"/>
            <a:r>
              <a:rPr lang="en-US" sz="2400"/>
              <a:t>几个变量的组合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Major Segmentation Variables for Consumer Markets</a:t>
            </a:r>
            <a:endParaRPr lang="en-AU" sz="24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86000"/>
                <a:gridCol w="5943600"/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Segmentation Variable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Examples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Geographic </a:t>
                      </a:r>
                      <a:endParaRPr lang="en-IN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Nations,</a:t>
                      </a:r>
                      <a:r>
                        <a:rPr lang="en-IN" sz="2200" baseline="0" dirty="0"/>
                        <a:t> regions, provinces, cities, neighbourhoods, population density (urban, suburban, rural), climate  </a:t>
                      </a:r>
                      <a:endParaRPr lang="en-IN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Demographic </a:t>
                      </a:r>
                      <a:endParaRPr lang="en-IN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Age, life-cycle stage, gender,</a:t>
                      </a:r>
                      <a:r>
                        <a:rPr lang="en-IN" sz="2200" baseline="0" dirty="0"/>
                        <a:t> income, occupation, education, religion, ethnicity, generation</a:t>
                      </a:r>
                      <a:endParaRPr lang="en-IN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Psychographic</a:t>
                      </a:r>
                      <a:r>
                        <a:rPr lang="en-IN" sz="2200" baseline="0" dirty="0"/>
                        <a:t> </a:t>
                      </a:r>
                      <a:endParaRPr lang="en-IN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Social class, lifestyle, personality</a:t>
                      </a:r>
                      <a:endParaRPr lang="en-IN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Behavioural </a:t>
                      </a:r>
                      <a:endParaRPr lang="en-IN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Occasions, benefits, user status, usage rate, loyalty</a:t>
                      </a:r>
                      <a:r>
                        <a:rPr lang="en-IN" sz="2200" baseline="0" dirty="0"/>
                        <a:t> status</a:t>
                      </a:r>
                      <a:r>
                        <a:rPr lang="en-IN" sz="2200" dirty="0"/>
                        <a:t>  </a:t>
                      </a:r>
                      <a:endParaRPr lang="en-IN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9413240" y="4146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22313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Base for Segmentation 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Variables in Geographic Base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By Region</a:t>
            </a:r>
            <a:endParaRPr lang="en-US" sz="2800"/>
          </a:p>
          <a:p>
            <a:pPr algn="ctr">
              <a:lnSpc>
                <a:spcPct val="90000"/>
              </a:lnSpc>
              <a:buFontTx/>
              <a:buNone/>
            </a:pPr>
            <a:endParaRPr lang="en-US" sz="2800"/>
          </a:p>
          <a:p>
            <a:pPr algn="ctr">
              <a:lnSpc>
                <a:spcPct val="90000"/>
              </a:lnSpc>
              <a:buFontTx/>
              <a:buNone/>
            </a:pPr>
            <a:endParaRPr lang="en-US" sz="280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/>
              <a:t>City vs. Rural</a:t>
            </a:r>
            <a:endParaRPr lang="en-US" sz="2800"/>
          </a:p>
          <a:p>
            <a:pPr algn="ctr">
              <a:lnSpc>
                <a:spcPct val="90000"/>
              </a:lnSpc>
              <a:buFontTx/>
              <a:buNone/>
            </a:pPr>
            <a:endParaRPr lang="en-US" sz="2800"/>
          </a:p>
          <a:p>
            <a:pPr algn="ctr">
              <a:lnSpc>
                <a:spcPct val="90000"/>
              </a:lnSpc>
              <a:buFontTx/>
              <a:buNone/>
            </a:pPr>
            <a:endParaRPr lang="en-US" sz="2800"/>
          </a:p>
          <a:p>
            <a:pPr algn="ctr">
              <a:lnSpc>
                <a:spcPct val="90000"/>
              </a:lnSpc>
              <a:buFontTx/>
              <a:buNone/>
            </a:pPr>
            <a:endParaRPr lang="en-US" sz="2800"/>
          </a:p>
          <a:p>
            <a:pPr algn="ctr"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By Climate</a:t>
            </a:r>
            <a:endParaRPr lang="en-US" sz="2800"/>
          </a:p>
          <a:p>
            <a:pPr algn="ctr">
              <a:lnSpc>
                <a:spcPct val="90000"/>
              </a:lnSpc>
              <a:buFontTx/>
              <a:buNone/>
            </a:pPr>
            <a:endParaRPr lang="en-US" sz="2800"/>
          </a:p>
          <a:p>
            <a:pPr algn="ctr">
              <a:lnSpc>
                <a:spcPct val="90000"/>
              </a:lnSpc>
              <a:buFontTx/>
              <a:buNone/>
            </a:pPr>
            <a:endParaRPr lang="en-US" sz="2800"/>
          </a:p>
        </p:txBody>
      </p:sp>
      <p:graphicFrame>
        <p:nvGraphicFramePr>
          <p:cNvPr id="2050" name="Object 2">
            <a:hlinkClick r:id="" action="ppaction://ole?verb=0"/>
          </p:cNvPr>
          <p:cNvGraphicFramePr/>
          <p:nvPr/>
        </p:nvGraphicFramePr>
        <p:xfrm>
          <a:off x="2562225" y="1517650"/>
          <a:ext cx="21796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Clip" r:id="rId1" imgW="6374130" imgH="4344670" progId="MS_ClipArt_Gallery.5">
                  <p:embed/>
                </p:oleObj>
              </mc:Choice>
              <mc:Fallback>
                <p:oleObj name="Clip" r:id="rId1" imgW="6374130" imgH="4344670" progId="MS_ClipArt_Gallery.5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1517650"/>
                        <a:ext cx="21796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hlinkClick r:id="" action="ppaction://ole?verb=0"/>
          </p:cNvPr>
          <p:cNvGraphicFramePr/>
          <p:nvPr/>
        </p:nvGraphicFramePr>
        <p:xfrm>
          <a:off x="6985000" y="2127250"/>
          <a:ext cx="89852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Microsoft ClipArt Gallery" r:id="rId3" imgW="1342390" imgH="2081530" progId="MS_ClipArt_Gallery">
                  <p:embed/>
                </p:oleObj>
              </mc:Choice>
              <mc:Fallback>
                <p:oleObj name="Microsoft ClipArt Gallery" r:id="rId3" imgW="1342390" imgH="2081530" progId="MS_ClipArt_Gallery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2127250"/>
                        <a:ext cx="898525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hlinkClick r:id="" action="ppaction://ole?verb=0"/>
          </p:cNvPr>
          <p:cNvGraphicFramePr/>
          <p:nvPr/>
        </p:nvGraphicFramePr>
        <p:xfrm>
          <a:off x="5889625" y="3570288"/>
          <a:ext cx="20304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Microsoft ClipArt Gallery" r:id="rId5" imgW="4610100" imgH="1852930" progId="MS_ClipArt_Gallery">
                  <p:embed/>
                </p:oleObj>
              </mc:Choice>
              <mc:Fallback>
                <p:oleObj name="Microsoft ClipArt Gallery" r:id="rId5" imgW="4610100" imgH="1852930" progId="MS_ClipArt_Gallery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3570288"/>
                        <a:ext cx="203041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4572000" y="53340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anose="020B0604030504040204" pitchFamily="34" charset="0"/>
              </a:rPr>
              <a:t>By Density</a:t>
            </a:r>
            <a:endParaRPr 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2053" name="Object 5">
            <a:hlinkClick r:id="" action="ppaction://ole?verb=0"/>
          </p:cNvPr>
          <p:cNvGraphicFramePr/>
          <p:nvPr/>
        </p:nvGraphicFramePr>
        <p:xfrm>
          <a:off x="533400" y="4038600"/>
          <a:ext cx="24463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Microsoft ClipArt Gallery" r:id="rId7" imgW="8322945" imgH="3499485" progId="MS_ClipArt_Gallery">
                  <p:embed/>
                </p:oleObj>
              </mc:Choice>
              <mc:Fallback>
                <p:oleObj name="Microsoft ClipArt Gallery" r:id="rId7" imgW="8322945" imgH="3499485" progId="MS_ClipArt_Gallery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244633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381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Base for Segmentation</a:t>
            </a:r>
            <a:br>
              <a:rPr lang="en-US" sz="360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Variables in Demographic Base</a:t>
            </a:r>
            <a:r>
              <a:rPr lang="en-US" sz="4000">
                <a:solidFill>
                  <a:srgbClr val="C00000"/>
                </a:solidFill>
              </a:rPr>
              <a:t> 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 sz="2800"/>
              <a:t>Age, gender, Family size</a:t>
            </a:r>
            <a:endParaRPr lang="en-US" sz="2800"/>
          </a:p>
          <a:p>
            <a:r>
              <a:rPr lang="en-US" sz="2800"/>
              <a:t>Family life cycle</a:t>
            </a:r>
            <a:endParaRPr lang="en-US" sz="2800"/>
          </a:p>
          <a:p>
            <a:r>
              <a:rPr lang="en-US" sz="2800"/>
              <a:t>Income</a:t>
            </a:r>
            <a:endParaRPr lang="en-US" sz="2800"/>
          </a:p>
          <a:p>
            <a:r>
              <a:rPr lang="en-US" sz="2800"/>
              <a:t>Occupation, education</a:t>
            </a:r>
            <a:endParaRPr lang="en-US" sz="2800"/>
          </a:p>
          <a:p>
            <a:r>
              <a:rPr lang="en-US" sz="2800"/>
              <a:t>Race, nationality</a:t>
            </a:r>
            <a:endParaRPr lang="en-US" sz="2800"/>
          </a:p>
          <a:p>
            <a:endParaRPr lang="en-US" sz="2800"/>
          </a:p>
        </p:txBody>
      </p:sp>
      <p:sp>
        <p:nvSpPr>
          <p:cNvPr id="26628" name="Rectangle 8"/>
          <p:cNvSpPr>
            <a:spLocks noGrp="1" noChangeArrowheads="1"/>
          </p:cNvSpPr>
          <p:nvPr>
            <p:ph sz="half" idx="2"/>
          </p:nvPr>
        </p:nvSpPr>
        <p:spPr>
          <a:xfrm>
            <a:off x="5330825" y="1600200"/>
            <a:ext cx="3355975" cy="4525963"/>
          </a:xfrm>
        </p:spPr>
        <p:txBody>
          <a:bodyPr/>
          <a:lstStyle/>
          <a:p>
            <a:endParaRPr lang="en-US" sz="2800"/>
          </a:p>
        </p:txBody>
      </p:sp>
      <p:pic>
        <p:nvPicPr>
          <p:cNvPr id="26629" name="Picture 6" descr="pampers_winte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72150" y="2638425"/>
            <a:ext cx="2625725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0643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Base for Segmentation 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Variables in Psychographic Base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Social Class</a:t>
            </a:r>
            <a:endParaRPr lang="en-US" sz="3600"/>
          </a:p>
          <a:p>
            <a:endParaRPr lang="en-US" sz="3600"/>
          </a:p>
          <a:p>
            <a:r>
              <a:rPr lang="en-US" sz="3600"/>
              <a:t>Lifestyle</a:t>
            </a:r>
            <a:endParaRPr lang="en-US" sz="3600"/>
          </a:p>
          <a:p>
            <a:endParaRPr lang="en-US" sz="3600"/>
          </a:p>
          <a:p>
            <a:r>
              <a:rPr lang="en-US" sz="3600"/>
              <a:t>Personality</a:t>
            </a:r>
            <a:endParaRPr lang="en-US" sz="360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410200" y="1676400"/>
          <a:ext cx="14478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Clip" r:id="rId1" imgW="3974465" imgH="3469005" progId="MS_ClipArt_Gallery.5">
                  <p:embed/>
                </p:oleObj>
              </mc:Choice>
              <mc:Fallback>
                <p:oleObj name="Clip" r:id="rId1" imgW="3974465" imgH="3469005" progId="MS_ClipArt_Gallery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76400"/>
                        <a:ext cx="1447800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257800" y="4572000"/>
          <a:ext cx="1752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Clip" r:id="rId3" imgW="2744470" imgH="2507615" progId="MS_ClipArt_Gallery.5">
                  <p:embed/>
                </p:oleObj>
              </mc:Choice>
              <mc:Fallback>
                <p:oleObj name="Clip" r:id="rId3" imgW="2744470" imgH="2507615" progId="MS_ClipArt_Gallery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0"/>
                        <a:ext cx="17526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>
            <a:hlinkClick r:id="" action="ppaction://ole?verb=0"/>
          </p:cNvPr>
          <p:cNvGraphicFramePr/>
          <p:nvPr/>
        </p:nvGraphicFramePr>
        <p:xfrm>
          <a:off x="5334000" y="2971800"/>
          <a:ext cx="1447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Microsoft ClipArt Gallery" r:id="rId5" imgW="306705" imgH="320675" progId="MS_ClipArt_Gallery">
                  <p:embed/>
                </p:oleObj>
              </mc:Choice>
              <mc:Fallback>
                <p:oleObj name="Microsoft ClipArt Gallery" r:id="rId5" imgW="306705" imgH="320675" progId="MS_ClipArt_Gallery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971800"/>
                        <a:ext cx="1447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77863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Base for Segmentation 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Variables in Behavioral Base</a:t>
            </a:r>
            <a:r>
              <a:rPr lang="en-US" sz="4000">
                <a:solidFill>
                  <a:srgbClr val="C00000"/>
                </a:solidFill>
              </a:rPr>
              <a:t> 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Occasions</a:t>
            </a:r>
            <a:endParaRPr lang="en-US" sz="3600" dirty="0"/>
          </a:p>
          <a:p>
            <a:r>
              <a:rPr lang="en-US" sz="3600" dirty="0"/>
              <a:t>Benefits</a:t>
            </a:r>
            <a:endParaRPr lang="en-US" sz="3600" dirty="0"/>
          </a:p>
          <a:p>
            <a:r>
              <a:rPr lang="en-US" sz="3600" dirty="0"/>
              <a:t>User Status</a:t>
            </a:r>
            <a:endParaRPr lang="en-US" sz="3600" dirty="0"/>
          </a:p>
          <a:p>
            <a:r>
              <a:rPr lang="en-US" sz="3600" dirty="0"/>
              <a:t>Usage Rate</a:t>
            </a:r>
            <a:endParaRPr lang="en-US" sz="3600" dirty="0"/>
          </a:p>
          <a:p>
            <a:r>
              <a:rPr lang="en-US" sz="3600" dirty="0"/>
              <a:t>Loyalty Status</a:t>
            </a:r>
            <a:endParaRPr lang="en-US" dirty="0"/>
          </a:p>
        </p:txBody>
      </p:sp>
      <p:pic>
        <p:nvPicPr>
          <p:cNvPr id="7170" name="Picture 2" descr="C:\Users\tieshli\Teaching\COMM223 Fall 2013\Kotler Supplements 9e\Kotler Supplements 9e\0133152561_image_library\Ch08\un_ph08_0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2724912" cy="43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4" descr="17160v345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1371600"/>
            <a:ext cx="289401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Behavioral Segmentation Variables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28676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2286000"/>
            <a:ext cx="2667000" cy="30480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2400"/>
              <a:t>This fridge with a built in TV is targeted to the owner who watches television in the kitchen and has a design that faces the fridge</a:t>
            </a: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93038" cy="1143000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Typical Harley Davidson Rider?</a:t>
            </a:r>
            <a:endParaRPr lang="en-US" sz="3200">
              <a:solidFill>
                <a:srgbClr val="C00000"/>
              </a:solidFill>
            </a:endParaRPr>
          </a:p>
        </p:txBody>
      </p:sp>
      <p:pic>
        <p:nvPicPr>
          <p:cNvPr id="29699" name="Picture 3" descr="bad hd biker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57200" y="2514600"/>
            <a:ext cx="3741738" cy="2813050"/>
          </a:xfrm>
          <a:noFill/>
        </p:spPr>
      </p:pic>
      <p:pic>
        <p:nvPicPr>
          <p:cNvPr id="29700" name="Picture 4" descr="stanimal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29200" y="1295400"/>
            <a:ext cx="3659188" cy="487680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CA" sz="3200">
                <a:solidFill>
                  <a:srgbClr val="C00000"/>
                </a:solidFill>
              </a:rPr>
              <a:t>Harley’s other Customers ---“Rubbies”</a:t>
            </a:r>
            <a:endParaRPr lang="en-CA" sz="3200">
              <a:solidFill>
                <a:srgbClr val="C00000"/>
              </a:solidFill>
            </a:endParaRPr>
          </a:p>
        </p:txBody>
      </p:sp>
      <p:pic>
        <p:nvPicPr>
          <p:cNvPr id="30723" name="Picture 3" descr="hd2 biker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09600" y="1870364"/>
            <a:ext cx="3737625" cy="2803525"/>
          </a:xfrm>
          <a:noFill/>
        </p:spPr>
      </p:pic>
      <p:pic>
        <p:nvPicPr>
          <p:cNvPr id="8194" name="Picture 2" descr="C:\Users\tieshli\Teaching\COMM223 Fall 2013\Kotler Supplements 9e\Kotler Supplements 9e\0133152561_image_library\Ch08\un_ph08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9408"/>
            <a:ext cx="375663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Agenda 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Segmentation</a:t>
            </a:r>
            <a:endParaRPr lang="en-US" dirty="0"/>
          </a:p>
          <a:p>
            <a:r>
              <a:rPr lang="en-US" dirty="0"/>
              <a:t>Targeting</a:t>
            </a:r>
            <a:endParaRPr lang="en-US" dirty="0"/>
          </a:p>
          <a:p>
            <a:r>
              <a:rPr lang="en-US" dirty="0"/>
              <a:t>Differentiation and positioning 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9613"/>
            <a:ext cx="8229600" cy="708025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Multiple Segmentation Bases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7531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SimSun" panose="02010600030101010101" pitchFamily="2" charset="-122"/>
              </a:rPr>
              <a:t>Multiple bases used to better identify segments </a:t>
            </a:r>
            <a:endParaRPr lang="en-US" altLang="zh-CN" sz="280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SimSun" panose="02010600030101010101" pitchFamily="2" charset="-122"/>
              </a:rPr>
              <a:t>Smaller, better defined segments</a:t>
            </a:r>
            <a:endParaRPr lang="en-US" altLang="zh-CN" sz="240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600">
                <a:ea typeface="SimSun" panose="02010600030101010101" pitchFamily="2" charset="-122"/>
              </a:rPr>
              <a:t> </a:t>
            </a:r>
            <a:r>
              <a:rPr lang="en-US" altLang="zh-CN" sz="2800">
                <a:ea typeface="SimSun" panose="02010600030101010101" pitchFamily="2" charset="-122"/>
              </a:rPr>
              <a:t>Geodemographic segmentation</a:t>
            </a:r>
            <a:endParaRPr lang="en-US" altLang="zh-CN" sz="280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SimSun" panose="02010600030101010101" pitchFamily="2" charset="-122"/>
              </a:rPr>
              <a:t>Combining demographic with geographic </a:t>
            </a:r>
            <a:r>
              <a:rPr lang="en-US" altLang="zh-CN">
                <a:ea typeface="SimSun" panose="02010600030101010101" pitchFamily="2" charset="-122"/>
              </a:rPr>
              <a:t>人口与地理相结合</a:t>
            </a:r>
            <a:endParaRPr lang="en-US" altLang="zh-CN" sz="240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SimSun" panose="02010600030101010101" pitchFamily="2" charset="-122"/>
              </a:rPr>
              <a:t>For example, income with information on regional differences</a:t>
            </a:r>
            <a:r>
              <a:rPr lang="en-US" altLang="zh-CN">
                <a:ea typeface="SimSun" panose="02010600030101010101" pitchFamily="2" charset="-122"/>
              </a:rPr>
              <a:t>例如，带有地区差异信息的收入</a:t>
            </a:r>
            <a:endParaRPr lang="en-US" altLang="zh-CN" sz="2400">
              <a:ea typeface="SimSun" panose="02010600030101010101" pitchFamily="2" charset="-122"/>
            </a:endParaRPr>
          </a:p>
          <a:p>
            <a:pPr lvl="3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Affluent consumers living in QC, versus affluent consumers living in Rest of Canada</a:t>
            </a:r>
            <a:r>
              <a:rPr lang="en-US" altLang="zh-CN" sz="2800">
                <a:ea typeface="SimSun" panose="02010600030101010101" pitchFamily="2" charset="-122"/>
              </a:rPr>
              <a:t>居住在 QC 的富裕消费者与居住在加拿大其他地区的富裕消费者</a:t>
            </a:r>
            <a:endParaRPr lang="en-US" altLang="zh-CN" sz="2800">
              <a:ea typeface="SimSun" panose="02010600030101010101" pitchFamily="2" charset="-122"/>
            </a:endParaRPr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310313" y="2971800"/>
          <a:ext cx="2255837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Clip" r:id="rId1" imgW="1240155" imgH="988695" progId="MS_ClipArt_Gallery.2">
                  <p:embed/>
                </p:oleObj>
              </mc:Choice>
              <mc:Fallback>
                <p:oleObj name="Clip" r:id="rId1" imgW="1240155" imgH="988695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2971800"/>
                        <a:ext cx="2255837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754063"/>
            <a:ext cx="8229600" cy="638175"/>
          </a:xfrm>
        </p:spPr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Segments should be characterized by..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Homogeneous consumers within segments</a:t>
            </a:r>
            <a:r>
              <a:rPr lang="en-US"/>
              <a:t>细分市场内的同质消费者</a:t>
            </a:r>
            <a:endParaRPr lang="en-US"/>
          </a:p>
          <a:p>
            <a:r>
              <a:rPr lang="en-US"/>
              <a:t>Heterogeneous consumers across segments</a:t>
            </a:r>
            <a:r>
              <a:rPr lang="en-US"/>
              <a:t>跨细分市场的异质消费者</a:t>
            </a:r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Segmenting Business Markets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98845"/>
          </a:xfr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Consumer and business markets use many of the same variables for segmentation.</a:t>
            </a:r>
            <a:r>
              <a:rPr lang="en-US" altLang="en-US" dirty="0">
                <a:solidFill>
                  <a:srgbClr val="000000"/>
                </a:solidFill>
              </a:rPr>
              <a:t>消费者和商业市场使用许多相同的变量进行细分。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Variables used by business marketers for segmentation include</a:t>
            </a:r>
            <a:r>
              <a:rPr lang="en-US" altLang="en-US" dirty="0">
                <a:solidFill>
                  <a:srgbClr val="000000"/>
                </a:solidFill>
              </a:rPr>
              <a:t>商业营销人员用于细分的变量包括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Operating characteristics</a:t>
            </a:r>
            <a:r>
              <a:rPr lang="en-US" altLang="en-US" sz="3200" dirty="0">
                <a:solidFill>
                  <a:srgbClr val="000000"/>
                </a:solidFill>
              </a:rPr>
              <a:t>操作特性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Purchasing approaches</a:t>
            </a:r>
            <a:r>
              <a:rPr lang="en-US" altLang="en-US" sz="3200" dirty="0">
                <a:solidFill>
                  <a:srgbClr val="000000"/>
                </a:solidFill>
              </a:rPr>
              <a:t>采购方式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Situational factors</a:t>
            </a:r>
            <a:r>
              <a:rPr lang="en-US" altLang="en-US" sz="3200" dirty="0">
                <a:solidFill>
                  <a:srgbClr val="000000"/>
                </a:solidFill>
              </a:rPr>
              <a:t>情境因素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Personal characteristics</a:t>
            </a:r>
            <a:r>
              <a:rPr lang="en-US" altLang="en-US" sz="3200" dirty="0">
                <a:solidFill>
                  <a:srgbClr val="000000"/>
                </a:solidFill>
              </a:rPr>
              <a:t>人物的特征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Segmenting International Markets</a:t>
            </a:r>
            <a:endParaRPr lang="en-AU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08930"/>
          </a:xfr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Variables include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Geographic location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Economic factors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Political and legal factors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Cultural factors</a:t>
            </a:r>
            <a:endParaRPr lang="en-US" altLang="en-US" sz="2400" dirty="0">
              <a:solidFill>
                <a:srgbClr val="000000"/>
              </a:solidFill>
            </a:endParaRPr>
          </a:p>
          <a:p>
            <a:r>
              <a:rPr lang="en-US" altLang="en-US" b="1" dirty="0">
                <a:solidFill>
                  <a:srgbClr val="000000"/>
                </a:solidFill>
              </a:rPr>
              <a:t>Intermarket (cross-market) segmentation</a:t>
            </a:r>
            <a:r>
              <a:rPr lang="en-US" altLang="en-US" dirty="0">
                <a:solidFill>
                  <a:srgbClr val="000000"/>
                </a:solidFill>
              </a:rPr>
              <a:t>: Grouping consumers with similar needs and buying </a:t>
            </a:r>
            <a:r>
              <a:rPr lang="en-US" altLang="en-US" dirty="0" err="1">
                <a:solidFill>
                  <a:srgbClr val="000000"/>
                </a:solidFill>
              </a:rPr>
              <a:t>behaviours</a:t>
            </a:r>
            <a:r>
              <a:rPr lang="en-US" altLang="en-US" dirty="0">
                <a:solidFill>
                  <a:srgbClr val="000000"/>
                </a:solidFill>
              </a:rPr>
              <a:t> irrespective of their location.跨市场（跨市场）细分：将具有相似需求和购买行为的消费者分组，无论其位于何处。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Segmenting Markets Effectively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2771" name="Rectangle 11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Measurable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Size, purchasing power, and profile of segment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Accessible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Can be reached and served 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Substantial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Large and profitable enough to serve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Differentiable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Respond differently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Actionable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Effective programs can be developed</a:t>
            </a:r>
            <a:endParaRPr lang="en-US" sz="2000"/>
          </a:p>
        </p:txBody>
      </p:sp>
      <p:pic>
        <p:nvPicPr>
          <p:cNvPr id="32772" name="Picture 13" descr="Ph09-15_Kotle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56138" y="1524000"/>
            <a:ext cx="4030662" cy="46482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9300"/>
            <a:ext cx="8229600" cy="668338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Segment the market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223838" y="3060700"/>
            <a:ext cx="6215062" cy="1370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400" b="1">
                <a:latin typeface="Times New Roman" panose="02020603050405020304" pitchFamily="18" charset="0"/>
              </a:rPr>
              <a:t>Divide the market into distinct and homogeneous groups</a:t>
            </a:r>
            <a:endParaRPr lang="en-CA" sz="24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CA" sz="2400" b="1">
                <a:latin typeface="Times New Roman" panose="02020603050405020304" pitchFamily="18" charset="0"/>
              </a:rPr>
              <a:t>Call for distinct products/marketing mixes</a:t>
            </a:r>
            <a:endParaRPr lang="en-US" sz="2400" b="1">
              <a:latin typeface="Times New Roman" panose="02020603050405020304" pitchFamily="18" charset="0"/>
            </a:endParaRPr>
          </a:p>
        </p:txBody>
      </p:sp>
      <p:pic>
        <p:nvPicPr>
          <p:cNvPr id="486406" name="Picture 6" descr="CIBC Aergold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3244850" y="2224088"/>
            <a:ext cx="1609725" cy="904875"/>
          </a:xfrm>
          <a:noFill/>
        </p:spPr>
      </p:pic>
      <p:pic>
        <p:nvPicPr>
          <p:cNvPr id="486407" name="Picture 7" descr="CIBC Vacationg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925" y="2235200"/>
            <a:ext cx="1609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6408" name="Picture 8" descr="CIBC Aventu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572000"/>
            <a:ext cx="1609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6409" name="Picture 9" descr="CIBC Clas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97500"/>
            <a:ext cx="1609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6410" name="Picture 10" descr="CIBC Dividen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8600" y="5410200"/>
            <a:ext cx="1609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6411" name="Picture 11" descr="CIBC Dividend Platinu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74800" y="2184400"/>
            <a:ext cx="1609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6412" name="Picture 12" descr="CIBC Gol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165350"/>
            <a:ext cx="1609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6413" name="Picture 13" descr="CIBC HBC Reward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6900" y="5473700"/>
            <a:ext cx="1609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6414" name="Picture 14" descr="CIBC selec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3588" y="4500563"/>
            <a:ext cx="1609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6415" name="Picture 15" descr="CIBC Shoppers Optimu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4559300"/>
            <a:ext cx="1609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6416" name="Picture 16" descr="CIBC USA Dollar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35500" y="5461000"/>
            <a:ext cx="1609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Target Marketing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Target Market</a:t>
            </a:r>
            <a:endParaRPr lang="en-US" sz="3600"/>
          </a:p>
          <a:p>
            <a:pPr lvl="1"/>
            <a:r>
              <a:rPr lang="en-US"/>
              <a:t>Consists of a set of buyers who share common needs or characteristics that the company decides to serve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Target Marketing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92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Evaluating Market Segments</a:t>
            </a:r>
            <a:endParaRPr lang="en-US"/>
          </a:p>
          <a:p>
            <a:pPr lvl="1"/>
            <a:r>
              <a:rPr lang="en-US"/>
              <a:t>Segment size and growth</a:t>
            </a:r>
            <a:endParaRPr lang="en-US"/>
          </a:p>
          <a:p>
            <a:pPr lvl="1"/>
            <a:r>
              <a:rPr lang="en-US"/>
              <a:t>Segment structural attractiveness</a:t>
            </a:r>
            <a:endParaRPr lang="en-US"/>
          </a:p>
          <a:p>
            <a:pPr lvl="2"/>
            <a:r>
              <a:rPr lang="en-US"/>
              <a:t> Level of competition</a:t>
            </a:r>
            <a:endParaRPr lang="en-US"/>
          </a:p>
          <a:p>
            <a:pPr lvl="2"/>
            <a:r>
              <a:rPr lang="en-US"/>
              <a:t> Substitute products</a:t>
            </a:r>
            <a:endParaRPr lang="en-US"/>
          </a:p>
          <a:p>
            <a:pPr lvl="2"/>
            <a:r>
              <a:rPr lang="en-US"/>
              <a:t> Power of buyers</a:t>
            </a:r>
            <a:endParaRPr lang="en-US"/>
          </a:p>
          <a:p>
            <a:pPr lvl="2"/>
            <a:r>
              <a:rPr lang="en-US"/>
              <a:t> Powerful suppliers</a:t>
            </a:r>
            <a:endParaRPr lang="en-US"/>
          </a:p>
          <a:p>
            <a:pPr lvl="1"/>
            <a:r>
              <a:rPr lang="en-US"/>
              <a:t>Company objectives and resources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2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Target Marketing Strategies</a:t>
            </a:r>
            <a:endParaRPr lang="en-US" sz="4000">
              <a:solidFill>
                <a:srgbClr val="C00000"/>
              </a:solidFill>
            </a:endParaRPr>
          </a:p>
        </p:txBody>
      </p:sp>
      <p:pic>
        <p:nvPicPr>
          <p:cNvPr id="4" name="Picture 1" descr="The details are as follows:&#10;The strategies that follow move from Targeting broadly to targeting narrowly.&#10;• Undifferentiated (mass) marketing&#10;• Differentiated (segmented) marketing&#10;• Concentrated (niche) marketing&#10;• Micromarketing (local or individual marketing)&#10;Note: This figure covers a broad range of targeting strategies, from mass marketing (virtually no targeting) to individual marketing (customizing products and programs to individual customers).&#10;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" y="2743200"/>
            <a:ext cx="901147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3575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Target Marketing 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Undifferentiated (mass) Marketing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287655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370263" y="1600200"/>
            <a:ext cx="5316537" cy="45259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  <a:cs typeface="SimSun" panose="02010600030101010101" pitchFamily="2" charset="-122"/>
              </a:rPr>
              <a:t>Ignoring market segment differences and targeting the whole market with one offer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  <a:cs typeface="SimSun" panose="02010600030101010101" pitchFamily="2" charset="-122"/>
              </a:rPr>
              <a:t>Advantages</a:t>
            </a:r>
            <a:r>
              <a:rPr lang="en-US" altLang="zh-CN" sz="2800">
                <a:ea typeface="SimSun" panose="02010600030101010101" pitchFamily="2" charset="-122"/>
                <a:cs typeface="SimSun" panose="02010600030101010101" pitchFamily="2" charset="-122"/>
              </a:rPr>
              <a:t>:</a:t>
            </a:r>
            <a:endParaRPr lang="en-US" altLang="zh-CN" sz="2800"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400">
                <a:ea typeface="SimSun" panose="02010600030101010101" pitchFamily="2" charset="-122"/>
                <a:cs typeface="SimSun" panose="02010600030101010101" pitchFamily="2" charset="-122"/>
              </a:rPr>
              <a:t>Potential savings on production and marketing costs</a:t>
            </a:r>
            <a:br>
              <a:rPr lang="en-US" altLang="zh-CN" sz="2400">
                <a:ea typeface="SimSun" panose="02010600030101010101" pitchFamily="2" charset="-122"/>
                <a:cs typeface="SimSun" panose="02010600030101010101" pitchFamily="2" charset="-122"/>
              </a:rPr>
            </a:br>
            <a:endParaRPr lang="en-US" altLang="zh-CN" sz="2400"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  <a:cs typeface="SimSun" panose="02010600030101010101" pitchFamily="2" charset="-122"/>
              </a:rPr>
              <a:t>Disadvantages</a:t>
            </a:r>
            <a:r>
              <a:rPr lang="en-US" altLang="zh-CN" sz="2800">
                <a:ea typeface="SimSun" panose="02010600030101010101" pitchFamily="2" charset="-122"/>
                <a:cs typeface="SimSun" panose="02010600030101010101" pitchFamily="2" charset="-122"/>
              </a:rPr>
              <a:t>:</a:t>
            </a:r>
            <a:endParaRPr lang="en-US" altLang="zh-CN" sz="2800"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400">
                <a:ea typeface="SimSun" panose="02010600030101010101" pitchFamily="2" charset="-122"/>
                <a:cs typeface="SimSun" panose="02010600030101010101" pitchFamily="2" charset="-122"/>
              </a:rPr>
              <a:t>Hard to satisfy all consumers</a:t>
            </a:r>
            <a:endParaRPr lang="en-US" altLang="zh-CN" sz="2400"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400">
                <a:ea typeface="SimSun" panose="02010600030101010101" pitchFamily="2" charset="-122"/>
                <a:cs typeface="SimSun" panose="02010600030101010101" pitchFamily="2" charset="-122"/>
              </a:rPr>
              <a:t>Company more susceptible to competition</a:t>
            </a:r>
            <a:endParaRPr lang="en-US" sz="240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798513" y="1798638"/>
            <a:ext cx="2005012" cy="4038600"/>
            <a:chOff x="624" y="816"/>
            <a:chExt cx="1263" cy="2544"/>
          </a:xfrm>
        </p:grpSpPr>
        <p:sp>
          <p:nvSpPr>
            <p:cNvPr id="448518" name="Rectangle 6"/>
            <p:cNvSpPr>
              <a:spLocks noChangeArrowheads="1"/>
            </p:cNvSpPr>
            <p:nvPr/>
          </p:nvSpPr>
          <p:spPr bwMode="auto">
            <a:xfrm>
              <a:off x="626" y="2590"/>
              <a:ext cx="1261" cy="770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48519" name="Rectangle 7"/>
            <p:cNvSpPr>
              <a:spLocks noChangeArrowheads="1"/>
            </p:cNvSpPr>
            <p:nvPr/>
          </p:nvSpPr>
          <p:spPr bwMode="auto">
            <a:xfrm>
              <a:off x="626" y="1729"/>
              <a:ext cx="1261" cy="770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48520" name="Rectangle 8"/>
            <p:cNvSpPr>
              <a:spLocks noChangeArrowheads="1"/>
            </p:cNvSpPr>
            <p:nvPr/>
          </p:nvSpPr>
          <p:spPr bwMode="auto">
            <a:xfrm>
              <a:off x="626" y="1341"/>
              <a:ext cx="1261" cy="308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48521" name="Rectangle 9"/>
            <p:cNvSpPr>
              <a:spLocks noChangeArrowheads="1"/>
            </p:cNvSpPr>
            <p:nvPr/>
          </p:nvSpPr>
          <p:spPr bwMode="auto">
            <a:xfrm>
              <a:off x="626" y="1015"/>
              <a:ext cx="1261" cy="256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48522" name="Rectangle 10"/>
            <p:cNvSpPr>
              <a:spLocks noChangeArrowheads="1"/>
            </p:cNvSpPr>
            <p:nvPr/>
          </p:nvSpPr>
          <p:spPr bwMode="auto">
            <a:xfrm>
              <a:off x="624" y="816"/>
              <a:ext cx="1261" cy="129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8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8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8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8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8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8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81000"/>
            <a:ext cx="7645400" cy="9144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Where are we now …</a:t>
            </a:r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4339" name="Group 3"/>
          <p:cNvGrpSpPr/>
          <p:nvPr/>
        </p:nvGrpSpPr>
        <p:grpSpPr bwMode="auto">
          <a:xfrm>
            <a:off x="457200" y="1643063"/>
            <a:ext cx="8382000" cy="4376737"/>
            <a:chOff x="288" y="1104"/>
            <a:chExt cx="5280" cy="2757"/>
          </a:xfrm>
        </p:grpSpPr>
        <p:sp>
          <p:nvSpPr>
            <p:cNvPr id="14341" name="Text Box 4"/>
            <p:cNvSpPr txBox="1">
              <a:spLocks noChangeArrowheads="1"/>
            </p:cNvSpPr>
            <p:nvPr/>
          </p:nvSpPr>
          <p:spPr bwMode="auto">
            <a:xfrm>
              <a:off x="2167" y="1755"/>
              <a:ext cx="1432" cy="52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Marketing Management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1809" y="1433"/>
              <a:ext cx="1969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Company        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2257" y="1104"/>
              <a:ext cx="1118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Company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422" y="2336"/>
              <a:ext cx="1208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Competitor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4226" y="2290"/>
              <a:ext cx="1253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Consumer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6" name="Text Box 9"/>
            <p:cNvSpPr txBox="1">
              <a:spLocks noChangeArrowheads="1"/>
            </p:cNvSpPr>
            <p:nvPr/>
          </p:nvSpPr>
          <p:spPr bwMode="auto">
            <a:xfrm>
              <a:off x="2033" y="3567"/>
              <a:ext cx="1835" cy="29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Product - Market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765" y="2655"/>
              <a:ext cx="850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Product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3062" y="2655"/>
              <a:ext cx="1074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Promotion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9" name="Text Box 12"/>
            <p:cNvSpPr txBox="1">
              <a:spLocks noChangeArrowheads="1"/>
            </p:cNvSpPr>
            <p:nvPr/>
          </p:nvSpPr>
          <p:spPr bwMode="auto">
            <a:xfrm>
              <a:off x="1765" y="3066"/>
              <a:ext cx="850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Price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3062" y="3066"/>
              <a:ext cx="1208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Distribution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51" name="Line 14"/>
            <p:cNvSpPr>
              <a:spLocks noChangeShapeType="1"/>
            </p:cNvSpPr>
            <p:nvPr/>
          </p:nvSpPr>
          <p:spPr bwMode="auto">
            <a:xfrm>
              <a:off x="2839" y="2370"/>
              <a:ext cx="0" cy="118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912" y="1616"/>
              <a:ext cx="1656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Consumer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288" y="1616"/>
              <a:ext cx="1745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Competitor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 flipV="1">
              <a:off x="914" y="1914"/>
              <a:ext cx="0" cy="36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4355" name="Line 18"/>
            <p:cNvSpPr>
              <a:spLocks noChangeShapeType="1"/>
            </p:cNvSpPr>
            <p:nvPr/>
          </p:nvSpPr>
          <p:spPr bwMode="auto">
            <a:xfrm>
              <a:off x="914" y="1914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>
              <a:off x="914" y="3693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914" y="2735"/>
              <a:ext cx="0" cy="95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>
              <a:off x="2839" y="1412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4359" name="Line 22"/>
            <p:cNvSpPr>
              <a:spLocks noChangeShapeType="1"/>
            </p:cNvSpPr>
            <p:nvPr/>
          </p:nvSpPr>
          <p:spPr bwMode="auto">
            <a:xfrm flipV="1">
              <a:off x="4852" y="1914"/>
              <a:ext cx="0" cy="36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 flipH="1">
              <a:off x="3778" y="1914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4852" y="2644"/>
              <a:ext cx="0" cy="109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 flipH="1">
              <a:off x="3957" y="3738"/>
              <a:ext cx="89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4340" name="Picture 26" descr="MCj04059720000[1]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43600" y="3352800"/>
            <a:ext cx="86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9373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Target Marketing </a:t>
            </a:r>
            <a:br>
              <a:rPr lang="en-US" sz="360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Differentiated (segmented) Marketing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2717800" cy="4525963"/>
          </a:xfrm>
        </p:spPr>
        <p:txBody>
          <a:bodyPr/>
          <a:lstStyle/>
          <a:p>
            <a:endParaRPr lang="en-US" sz="2800"/>
          </a:p>
        </p:txBody>
      </p:sp>
      <p:sp>
        <p:nvSpPr>
          <p:cNvPr id="4495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82938" y="1600200"/>
            <a:ext cx="5503862" cy="4525963"/>
          </a:xfrm>
        </p:spPr>
        <p:txBody>
          <a:bodyPr/>
          <a:lstStyle/>
          <a:p>
            <a:r>
              <a:rPr lang="en-US" sz="2800"/>
              <a:t>Targeting several market segments and designing separate offers for each</a:t>
            </a:r>
            <a:endParaRPr lang="en-US" sz="2800"/>
          </a:p>
          <a:p>
            <a:r>
              <a:rPr lang="en-US" sz="2800"/>
              <a:t>Advantages:</a:t>
            </a:r>
            <a:endParaRPr lang="en-US" sz="2800"/>
          </a:p>
          <a:p>
            <a:pPr lvl="1"/>
            <a:r>
              <a:rPr lang="en-US" sz="2400"/>
              <a:t>Stronger position within several segments</a:t>
            </a:r>
            <a:endParaRPr lang="en-US" sz="2400"/>
          </a:p>
          <a:p>
            <a:pPr lvl="1"/>
            <a:r>
              <a:rPr lang="en-US" sz="2400"/>
              <a:t>More total sales</a:t>
            </a:r>
            <a:endParaRPr lang="en-US" sz="2400"/>
          </a:p>
          <a:p>
            <a:r>
              <a:rPr lang="en-US" sz="2800"/>
              <a:t>Disadvantages:</a:t>
            </a:r>
            <a:endParaRPr lang="en-US" sz="2800"/>
          </a:p>
          <a:p>
            <a:pPr lvl="1"/>
            <a:r>
              <a:rPr lang="en-US" sz="2400"/>
              <a:t>High costs</a:t>
            </a:r>
            <a:endParaRPr lang="en-US" sz="2400"/>
          </a:p>
          <a:p>
            <a:pPr lvl="1"/>
            <a:r>
              <a:rPr lang="en-US" sz="2400"/>
              <a:t>cannibalization</a:t>
            </a:r>
            <a:endParaRPr lang="en-US" sz="240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708025" y="1752600"/>
            <a:ext cx="2020888" cy="4038600"/>
            <a:chOff x="3876" y="816"/>
            <a:chExt cx="1273" cy="2544"/>
          </a:xfrm>
        </p:grpSpPr>
        <p:sp>
          <p:nvSpPr>
            <p:cNvPr id="449542" name="Rectangle 6"/>
            <p:cNvSpPr>
              <a:spLocks noChangeArrowheads="1"/>
            </p:cNvSpPr>
            <p:nvPr/>
          </p:nvSpPr>
          <p:spPr bwMode="auto">
            <a:xfrm>
              <a:off x="3876" y="2590"/>
              <a:ext cx="1261" cy="770"/>
            </a:xfrm>
            <a:prstGeom prst="rect">
              <a:avLst/>
            </a:prstGeom>
            <a:solidFill>
              <a:srgbClr val="9900CC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49543" name="Rectangle 7"/>
            <p:cNvSpPr>
              <a:spLocks noChangeArrowheads="1"/>
            </p:cNvSpPr>
            <p:nvPr/>
          </p:nvSpPr>
          <p:spPr bwMode="auto">
            <a:xfrm>
              <a:off x="3876" y="1729"/>
              <a:ext cx="1261" cy="770"/>
            </a:xfrm>
            <a:prstGeom prst="rect">
              <a:avLst/>
            </a:prstGeom>
            <a:solidFill>
              <a:srgbClr val="5816FC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49544" name="Rectangle 8"/>
            <p:cNvSpPr>
              <a:spLocks noChangeArrowheads="1"/>
            </p:cNvSpPr>
            <p:nvPr/>
          </p:nvSpPr>
          <p:spPr bwMode="auto">
            <a:xfrm>
              <a:off x="3876" y="1341"/>
              <a:ext cx="1261" cy="308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49545" name="Rectangle 9"/>
            <p:cNvSpPr>
              <a:spLocks noChangeArrowheads="1"/>
            </p:cNvSpPr>
            <p:nvPr/>
          </p:nvSpPr>
          <p:spPr bwMode="auto">
            <a:xfrm>
              <a:off x="3876" y="1015"/>
              <a:ext cx="1261" cy="256"/>
            </a:xfrm>
            <a:prstGeom prst="rect">
              <a:avLst/>
            </a:prstGeom>
            <a:solidFill>
              <a:srgbClr val="9234DB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49546" name="Rectangle 10"/>
            <p:cNvSpPr>
              <a:spLocks noChangeArrowheads="1"/>
            </p:cNvSpPr>
            <p:nvPr/>
          </p:nvSpPr>
          <p:spPr bwMode="auto">
            <a:xfrm>
              <a:off x="3888" y="816"/>
              <a:ext cx="1261" cy="129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9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9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9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9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9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9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9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9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9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9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9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9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36600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Target Marketing 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Concentrated (niche) Marketing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4505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265906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505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67063" y="1600200"/>
            <a:ext cx="5519737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Pursuing a large share of one or a few submarkets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Advantages: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More effectively and efficiently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An opportunity for small company to compete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Can be highly profitable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Disadvantages: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Higher than normal risks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Threat from large competitors</a:t>
            </a:r>
            <a:endParaRPr lang="en-US" sz="2400"/>
          </a:p>
        </p:txBody>
      </p:sp>
      <p:grpSp>
        <p:nvGrpSpPr>
          <p:cNvPr id="40965" name="Group 5"/>
          <p:cNvGrpSpPr/>
          <p:nvPr/>
        </p:nvGrpSpPr>
        <p:grpSpPr bwMode="auto">
          <a:xfrm>
            <a:off x="673100" y="1820863"/>
            <a:ext cx="2001838" cy="4038600"/>
            <a:chOff x="432" y="818"/>
            <a:chExt cx="1261" cy="2544"/>
          </a:xfrm>
        </p:grpSpPr>
        <p:sp>
          <p:nvSpPr>
            <p:cNvPr id="450566" name="Rectangle 6"/>
            <p:cNvSpPr>
              <a:spLocks noChangeArrowheads="1"/>
            </p:cNvSpPr>
            <p:nvPr/>
          </p:nvSpPr>
          <p:spPr bwMode="auto">
            <a:xfrm>
              <a:off x="432" y="2592"/>
              <a:ext cx="1261" cy="77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50567" name="Rectangle 7"/>
            <p:cNvSpPr>
              <a:spLocks noChangeArrowheads="1"/>
            </p:cNvSpPr>
            <p:nvPr/>
          </p:nvSpPr>
          <p:spPr bwMode="auto">
            <a:xfrm>
              <a:off x="432" y="1731"/>
              <a:ext cx="1261" cy="770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50568" name="Rectangle 8"/>
            <p:cNvSpPr>
              <a:spLocks noChangeArrowheads="1"/>
            </p:cNvSpPr>
            <p:nvPr/>
          </p:nvSpPr>
          <p:spPr bwMode="auto">
            <a:xfrm>
              <a:off x="432" y="1343"/>
              <a:ext cx="1261" cy="308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50569" name="Rectangle 9"/>
            <p:cNvSpPr>
              <a:spLocks noChangeArrowheads="1"/>
            </p:cNvSpPr>
            <p:nvPr/>
          </p:nvSpPr>
          <p:spPr bwMode="auto">
            <a:xfrm>
              <a:off x="432" y="1017"/>
              <a:ext cx="1261" cy="256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50570" name="Rectangle 10"/>
            <p:cNvSpPr>
              <a:spLocks noChangeArrowheads="1"/>
            </p:cNvSpPr>
            <p:nvPr/>
          </p:nvSpPr>
          <p:spPr bwMode="auto">
            <a:xfrm>
              <a:off x="432" y="818"/>
              <a:ext cx="1261" cy="129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0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0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0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0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0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0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/>
      <p:bldP spid="45056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677863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Target Marketing 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2800">
                <a:solidFill>
                  <a:srgbClr val="C00000"/>
                </a:solidFill>
              </a:rPr>
              <a:t>Micromarketing</a:t>
            </a:r>
            <a:r>
              <a:rPr lang="en-US" sz="4000">
                <a:solidFill>
                  <a:srgbClr val="C00000"/>
                </a:solidFill>
              </a:rPr>
              <a:t> 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4515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2689225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1600200"/>
            <a:ext cx="5562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Tailoring products and marketing programs to the needs/wants of specific individuals and local customer groups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Local marketing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Individual marketing: the extreme of micromarketing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Advantages: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Fine-tuned products/services</a:t>
            </a:r>
            <a:endParaRPr lang="en-US" altLang="zh-CN" sz="180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Easy to build long-term customer relationship</a:t>
            </a:r>
            <a:endParaRPr lang="en-US" altLang="zh-CN" sz="180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Disadvantages:</a:t>
            </a:r>
            <a:endParaRPr lang="en-US" altLang="zh-CN" sz="200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High costs</a:t>
            </a:r>
            <a:endParaRPr lang="en-US" altLang="zh-CN" sz="180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Low economies of scale </a:t>
            </a:r>
            <a:endParaRPr lang="en-US" altLang="zh-CN" sz="180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Logistics problem</a:t>
            </a:r>
            <a:endParaRPr lang="en-US" altLang="zh-CN" sz="180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Brand image dilution</a:t>
            </a:r>
            <a:endParaRPr lang="en-US" sz="1800"/>
          </a:p>
        </p:txBody>
      </p:sp>
      <p:grpSp>
        <p:nvGrpSpPr>
          <p:cNvPr id="41989" name="Group 5"/>
          <p:cNvGrpSpPr/>
          <p:nvPr/>
        </p:nvGrpSpPr>
        <p:grpSpPr bwMode="auto">
          <a:xfrm>
            <a:off x="674688" y="1968500"/>
            <a:ext cx="2020887" cy="3608388"/>
            <a:chOff x="672" y="1615"/>
            <a:chExt cx="1273" cy="2273"/>
          </a:xfrm>
        </p:grpSpPr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672" y="3200"/>
              <a:ext cx="1261" cy="688"/>
            </a:xfrm>
            <a:prstGeom prst="rect">
              <a:avLst/>
            </a:prstGeom>
            <a:solidFill>
              <a:srgbClr val="9900CC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51591" name="Rectangle 7"/>
            <p:cNvSpPr>
              <a:spLocks noChangeArrowheads="1"/>
            </p:cNvSpPr>
            <p:nvPr/>
          </p:nvSpPr>
          <p:spPr bwMode="auto">
            <a:xfrm>
              <a:off x="672" y="2431"/>
              <a:ext cx="1261" cy="688"/>
            </a:xfrm>
            <a:prstGeom prst="rect">
              <a:avLst/>
            </a:prstGeom>
            <a:solidFill>
              <a:srgbClr val="5816FC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51592" name="Rectangle 8"/>
            <p:cNvSpPr>
              <a:spLocks noChangeArrowheads="1"/>
            </p:cNvSpPr>
            <p:nvPr/>
          </p:nvSpPr>
          <p:spPr bwMode="auto">
            <a:xfrm>
              <a:off x="672" y="2084"/>
              <a:ext cx="1261" cy="275"/>
            </a:xfrm>
            <a:prstGeom prst="rect">
              <a:avLst/>
            </a:prstGeom>
            <a:solidFill>
              <a:srgbClr val="F8E0BA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51593" name="Rectangle 9"/>
            <p:cNvSpPr>
              <a:spLocks noChangeArrowheads="1"/>
            </p:cNvSpPr>
            <p:nvPr/>
          </p:nvSpPr>
          <p:spPr bwMode="auto">
            <a:xfrm>
              <a:off x="672" y="1793"/>
              <a:ext cx="1261" cy="228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51594" name="Rectangle 10"/>
            <p:cNvSpPr>
              <a:spLocks noChangeArrowheads="1"/>
            </p:cNvSpPr>
            <p:nvPr/>
          </p:nvSpPr>
          <p:spPr bwMode="auto">
            <a:xfrm>
              <a:off x="684" y="1615"/>
              <a:ext cx="1261" cy="115"/>
            </a:xfrm>
            <a:prstGeom prst="rect">
              <a:avLst/>
            </a:prstGeom>
            <a:solidFill>
              <a:srgbClr val="CCFF66"/>
            </a:solidFill>
            <a:ln w="12700">
              <a:solidFill>
                <a:srgbClr val="5F5F5F"/>
              </a:solidFill>
              <a:miter lim="800000"/>
            </a:ln>
            <a:effectLst>
              <a:outerShdw dist="89803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1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1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1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1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1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1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1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1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1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1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1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1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1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1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1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1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1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1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/>
      <p:bldP spid="45158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5325"/>
            <a:ext cx="8229600" cy="722313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Choosing a Target Marketing Strategy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600">
                <a:ea typeface="SimSun" panose="02010600030101010101" pitchFamily="2" charset="-122"/>
              </a:rPr>
              <a:t>Company resources </a:t>
            </a:r>
            <a:r>
              <a:rPr lang="en-US" altLang="zh-CN" sz="2400">
                <a:ea typeface="SimSun" panose="02010600030101010101" pitchFamily="2" charset="-122"/>
              </a:rPr>
              <a:t>(e.g., limited resources - concentrated marketing)</a:t>
            </a:r>
            <a:endParaRPr lang="en-US" altLang="zh-CN" sz="240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ea typeface="SimSun" panose="02010600030101010101" pitchFamily="2" charset="-122"/>
              </a:rPr>
              <a:t>Product variability </a:t>
            </a:r>
            <a:r>
              <a:rPr lang="en-US" altLang="zh-CN" sz="2400">
                <a:ea typeface="SimSun" panose="02010600030101010101" pitchFamily="2" charset="-122"/>
              </a:rPr>
              <a:t>(e.g., uniform products – undifferentiated marketing; varying forms of products – differentiation or concentration)</a:t>
            </a:r>
            <a:endParaRPr lang="en-CA" sz="2400"/>
          </a:p>
          <a:p>
            <a:pPr>
              <a:lnSpc>
                <a:spcPct val="80000"/>
              </a:lnSpc>
            </a:pPr>
            <a:r>
              <a:rPr lang="en-US" altLang="zh-CN" sz="3600">
                <a:ea typeface="SimSun" panose="02010600030101010101" pitchFamily="2" charset="-122"/>
              </a:rPr>
              <a:t>Product’s life-cycle stage </a:t>
            </a:r>
            <a:r>
              <a:rPr lang="en-US" altLang="zh-CN" sz="2400">
                <a:ea typeface="SimSun" panose="02010600030101010101" pitchFamily="2" charset="-122"/>
              </a:rPr>
              <a:t>(e.g., new product – one version – undifferentiated or concentrated marketing; mature stage - differentiated)</a:t>
            </a:r>
            <a:endParaRPr lang="en-US" altLang="zh-CN" sz="240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ea typeface="SimSun" panose="02010600030101010101" pitchFamily="2" charset="-122"/>
              </a:rPr>
              <a:t>Market variability </a:t>
            </a:r>
            <a:r>
              <a:rPr lang="en-US" altLang="zh-CN" sz="2400">
                <a:ea typeface="SimSun" panose="02010600030101010101" pitchFamily="2" charset="-122"/>
              </a:rPr>
              <a:t>(from consumers’ needs side)</a:t>
            </a:r>
            <a:endParaRPr lang="en-US" altLang="zh-CN" sz="240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ea typeface="SimSun" panose="02010600030101010101" pitchFamily="2" charset="-122"/>
              </a:rPr>
              <a:t>Competitor’s marketing strategies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Target Marketing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97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Socially Responsible Targeting </a:t>
            </a:r>
            <a:endParaRPr lang="en-US"/>
          </a:p>
          <a:p>
            <a:pPr lvl="1"/>
            <a:r>
              <a:rPr lang="en-US"/>
              <a:t>Some segments, especially children, are at special risk</a:t>
            </a:r>
            <a:endParaRPr lang="en-US"/>
          </a:p>
          <a:p>
            <a:pPr lvl="1"/>
            <a:r>
              <a:rPr lang="en-US"/>
              <a:t>Spillover from adult to children markets</a:t>
            </a:r>
            <a:endParaRPr lang="en-US"/>
          </a:p>
          <a:p>
            <a:pPr lvl="1"/>
            <a:r>
              <a:rPr lang="en-US"/>
              <a:t>Many potential abuses on the Internet, including fraud Internet shoppers</a:t>
            </a:r>
            <a:endParaRPr lang="en-US"/>
          </a:p>
          <a:p>
            <a:pPr lvl="1"/>
            <a:r>
              <a:rPr lang="en-US"/>
              <a:t>Products of questionable benefit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7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7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7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7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7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7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7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7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7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7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7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7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Positioning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99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sz="2800" dirty="0"/>
              <a:t>he way the product is defined by consumers on important attributes - the place the product occupies in consumers’ minds relative to competing products</a:t>
            </a:r>
            <a:endParaRPr lang="en-US" sz="2800" dirty="0"/>
          </a:p>
          <a:p>
            <a:r>
              <a:rPr lang="en-US" sz="2800" dirty="0"/>
              <a:t>Involves implanting the brand’s unique benefits and differentiation in the customer mind</a:t>
            </a:r>
            <a:endParaRPr lang="en-US" sz="2800" dirty="0"/>
          </a:p>
          <a:p>
            <a:r>
              <a:rPr lang="en-US" sz="2800" dirty="0"/>
              <a:t>Positioning maps show perceptions of brands on important buying dimensions</a:t>
            </a:r>
            <a:endParaRPr lang="en-US" sz="2800" dirty="0"/>
          </a:p>
          <a:p>
            <a:r>
              <a:rPr lang="en-US" sz="2800" dirty="0"/>
              <a:t>消费者对产品重要属性的定义方式——产品在消费者心目中相对于竞争产品的位置</a:t>
            </a:r>
            <a:endParaRPr lang="en-US" sz="2800" dirty="0"/>
          </a:p>
          <a:p>
            <a:r>
              <a:rPr lang="en-US" sz="2800" dirty="0"/>
              <a:t>涉及在客户心中植入品牌的独特优势和差异化</a:t>
            </a:r>
            <a:endParaRPr lang="en-US" sz="2800" dirty="0"/>
          </a:p>
          <a:p>
            <a:r>
              <a:rPr lang="en-US" sz="2800" dirty="0"/>
              <a:t>定位图显示品牌对重要购买维度的看法</a:t>
            </a:r>
            <a:endParaRPr 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6913"/>
            <a:ext cx="8229600" cy="720725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Segmenting and Positioning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Segmentation is the </a:t>
            </a:r>
            <a:r>
              <a:rPr lang="en-US" sz="3600">
                <a:solidFill>
                  <a:schemeClr val="hlink"/>
                </a:solidFill>
              </a:rPr>
              <a:t>Firm’s view of the consumer</a:t>
            </a:r>
            <a:endParaRPr lang="en-US" sz="3600">
              <a:solidFill>
                <a:schemeClr val="hlink"/>
              </a:solidFill>
            </a:endParaRPr>
          </a:p>
          <a:p>
            <a:r>
              <a:rPr lang="en-US" sz="3600"/>
              <a:t>Positioning leads to the </a:t>
            </a:r>
            <a:r>
              <a:rPr lang="en-US" sz="3600">
                <a:solidFill>
                  <a:schemeClr val="hlink"/>
                </a:solidFill>
              </a:rPr>
              <a:t>Consumer’s view of the firm </a:t>
            </a:r>
            <a:r>
              <a:rPr lang="en-US" sz="3600"/>
              <a:t>and its products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C00000"/>
                </a:solidFill>
              </a:rPr>
              <a:t>Positioning Maps</a:t>
            </a:r>
            <a:endParaRPr lang="en-US" sz="4800" dirty="0"/>
          </a:p>
        </p:txBody>
      </p:sp>
      <p:pic>
        <p:nvPicPr>
          <p:cNvPr id="4" name="Content Placeholder 3" descr="The horizontal axis shows the orientation from luxury on the left to performance on the right.&#10;The vertical axis shows the price in thousands of dollars, marked from 45 to 105 in increments of 10.&#10;The details of the different brands represented as circles denoting their share of the market, from the largest to the smallest, are as follows:&#10;• Cadillac Escalade&#10;o Orientation: midway on the horizontal axis&#10;o Price: 73,395&#10;• Land Rover Range Rover&#10;o Orientation: At right extreme, at performance&#10;o Price: 85,650&#10;• Infiniti Q X (has approximately the same market share as the Land Rover Range Rover)&#10;o Orientation: One-quarter away from luxury on the horizontal axis&#10;o Price: 63,850&#10;• Lincoln Navigator&#10;o Orientation: Between Infiniti Q X and Cadillac Navigator&#10;o Price: 63,515&#10;• Lexus L X 570&#10;o Orientation: Extreme left, at Luxury&#10;o Price: 89,880&#10;• Toyota Land Cruiser&#10;o Orientation: Toward the extreme right, just before the Land Rover Range Rover&#10;o Price: 84,775&#10;&#10;Note: The location of each circle shows where consumers position a brand on two dimensions: price and luxury-performance orientation. The size of each circle indicates the brand’s relative market share in the segment. Thus, Toyota’s Land Cruiser is a niche brand that is perceived to be relatively expensive and more performance oriented.&#10;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23" y="1981200"/>
            <a:ext cx="8938754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90" name="Picture 2" descr="02-110 E0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11400" y="1443038"/>
            <a:ext cx="4991100" cy="4805362"/>
          </a:xfrm>
          <a:prstGeom prst="rect">
            <a:avLst/>
          </a:prstGeom>
          <a:noFill/>
          <a:effectLst>
            <a:outerShdw dist="107763" dir="2700000" algn="ctr" rotWithShape="0">
              <a:srgbClr val="808080"/>
            </a:outerShdw>
          </a:effectLst>
        </p:spPr>
      </p:pic>
      <p:sp>
        <p:nvSpPr>
          <p:cNvPr id="524291" name="Rectangle 3"/>
          <p:cNvSpPr>
            <a:spLocks noChangeArrowheads="1"/>
          </p:cNvSpPr>
          <p:nvPr/>
        </p:nvSpPr>
        <p:spPr bwMode="auto">
          <a:xfrm>
            <a:off x="660400" y="850900"/>
            <a:ext cx="78359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3200" b="1"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Positioning: </a:t>
            </a:r>
            <a:r>
              <a:rPr lang="en-US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Procter &amp; Gamble Detergents</a:t>
            </a:r>
            <a:endParaRPr lang="en-US" altLang="zh-CN" sz="24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24292" name="Oval 4"/>
          <p:cNvSpPr>
            <a:spLocks noChangeArrowheads="1"/>
          </p:cNvSpPr>
          <p:nvPr/>
        </p:nvSpPr>
        <p:spPr bwMode="auto">
          <a:xfrm>
            <a:off x="4152900" y="1968500"/>
            <a:ext cx="660400" cy="177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293" name="Line 5"/>
          <p:cNvSpPr>
            <a:spLocks noChangeShapeType="1"/>
          </p:cNvSpPr>
          <p:nvPr/>
        </p:nvSpPr>
        <p:spPr bwMode="auto">
          <a:xfrm>
            <a:off x="3352800" y="2159000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24294" name="Oval 6"/>
          <p:cNvSpPr>
            <a:spLocks noChangeArrowheads="1"/>
          </p:cNvSpPr>
          <p:nvPr/>
        </p:nvSpPr>
        <p:spPr bwMode="auto">
          <a:xfrm>
            <a:off x="4445000" y="2260600"/>
            <a:ext cx="901700" cy="3175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295" name="Line 7"/>
          <p:cNvSpPr>
            <a:spLocks noChangeShapeType="1"/>
          </p:cNvSpPr>
          <p:nvPr/>
        </p:nvSpPr>
        <p:spPr bwMode="auto">
          <a:xfrm>
            <a:off x="3378200" y="2501900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24296" name="Oval 8"/>
          <p:cNvSpPr>
            <a:spLocks noChangeArrowheads="1"/>
          </p:cNvSpPr>
          <p:nvPr/>
        </p:nvSpPr>
        <p:spPr bwMode="auto">
          <a:xfrm>
            <a:off x="4165600" y="2628900"/>
            <a:ext cx="876300" cy="2921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297" name="Oval 9"/>
          <p:cNvSpPr>
            <a:spLocks noChangeArrowheads="1"/>
          </p:cNvSpPr>
          <p:nvPr/>
        </p:nvSpPr>
        <p:spPr bwMode="auto">
          <a:xfrm>
            <a:off x="3835400" y="3009900"/>
            <a:ext cx="419100" cy="279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298" name="Oval 10"/>
          <p:cNvSpPr>
            <a:spLocks noChangeArrowheads="1"/>
          </p:cNvSpPr>
          <p:nvPr/>
        </p:nvSpPr>
        <p:spPr bwMode="auto">
          <a:xfrm>
            <a:off x="4635500" y="4152900"/>
            <a:ext cx="660400" cy="2921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299" name="Line 11"/>
          <p:cNvSpPr>
            <a:spLocks noChangeShapeType="1"/>
          </p:cNvSpPr>
          <p:nvPr/>
        </p:nvSpPr>
        <p:spPr bwMode="auto">
          <a:xfrm>
            <a:off x="5067300" y="4775200"/>
            <a:ext cx="635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24300" name="Line 12"/>
          <p:cNvSpPr>
            <a:spLocks noChangeShapeType="1"/>
          </p:cNvSpPr>
          <p:nvPr/>
        </p:nvSpPr>
        <p:spPr bwMode="auto">
          <a:xfrm flipV="1">
            <a:off x="4724400" y="5207000"/>
            <a:ext cx="685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24301" name="Line 13"/>
          <p:cNvSpPr>
            <a:spLocks noChangeShapeType="1"/>
          </p:cNvSpPr>
          <p:nvPr/>
        </p:nvSpPr>
        <p:spPr bwMode="auto">
          <a:xfrm>
            <a:off x="4724400" y="5727700"/>
            <a:ext cx="660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24302" name="Line 14"/>
          <p:cNvSpPr>
            <a:spLocks noChangeShapeType="1"/>
          </p:cNvSpPr>
          <p:nvPr/>
        </p:nvSpPr>
        <p:spPr bwMode="auto">
          <a:xfrm flipV="1">
            <a:off x="4699000" y="6172200"/>
            <a:ext cx="495300" cy="12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24303" name="Oval 15"/>
          <p:cNvSpPr>
            <a:spLocks noChangeArrowheads="1"/>
          </p:cNvSpPr>
          <p:nvPr/>
        </p:nvSpPr>
        <p:spPr bwMode="auto">
          <a:xfrm>
            <a:off x="4452938" y="3370263"/>
            <a:ext cx="814387" cy="303212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304" name="Oval 16"/>
          <p:cNvSpPr>
            <a:spLocks noChangeArrowheads="1"/>
          </p:cNvSpPr>
          <p:nvPr/>
        </p:nvSpPr>
        <p:spPr bwMode="auto">
          <a:xfrm>
            <a:off x="3276600" y="3762375"/>
            <a:ext cx="481013" cy="26035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2" grpId="0" animBg="1"/>
      <p:bldP spid="524293" grpId="0" animBg="1"/>
      <p:bldP spid="524294" grpId="0" animBg="1"/>
      <p:bldP spid="524295" grpId="0" animBg="1"/>
      <p:bldP spid="524296" grpId="0" animBg="1"/>
      <p:bldP spid="524297" grpId="0" animBg="1"/>
      <p:bldP spid="524298" grpId="0" animBg="1"/>
      <p:bldP spid="524299" grpId="0" animBg="1"/>
      <p:bldP spid="524300" grpId="0" animBg="1"/>
      <p:bldP spid="524301" grpId="0" animBg="1"/>
      <p:bldP spid="524302" grpId="0" animBg="1"/>
      <p:bldP spid="524303" grpId="0" animBg="1"/>
      <p:bldP spid="52430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Choosing a Differentiation Positioning Strategy</a:t>
            </a:r>
            <a:endParaRPr lang="en-US" sz="2800" dirty="0"/>
          </a:p>
        </p:txBody>
      </p:sp>
      <p:pic>
        <p:nvPicPr>
          <p:cNvPr id="3" name="Picture 2" descr="A graphic describing the choosing of a differentiation and positioning strategy. The three steps are: identifying a set of differentiating competitive advantages, choosing the right competitive advantages, and selecting an overall positionaling strategy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1" y="1417638"/>
            <a:ext cx="8077200" cy="5196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23900"/>
            <a:ext cx="8229600" cy="693738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Why Market Segmentation?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Who are the customers?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Do they all want the same thing?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Do they all buy it in the same place?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Do they all use it in the same way?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Do they get all their information from the same source?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Do they all use the same substitutes?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Do they…..Do they……Do they???</a:t>
            </a: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b="1"/>
              <a:t>No, they do not!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Choosing a Differentiation Positioning Strategy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3251" name="Rectangle 6"/>
          <p:cNvSpPr>
            <a:spLocks noChangeArrowheads="1"/>
          </p:cNvSpPr>
          <p:nvPr/>
        </p:nvSpPr>
        <p:spPr bwMode="auto">
          <a:xfrm>
            <a:off x="4495800" y="1524000"/>
            <a:ext cx="76200" cy="4724400"/>
          </a:xfrm>
          <a:prstGeom prst="rect">
            <a:avLst/>
          </a:prstGeom>
          <a:solidFill>
            <a:srgbClr val="761214"/>
          </a:solidFill>
          <a:ln w="9525">
            <a:solidFill>
              <a:srgbClr val="761214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i="1"/>
              <a:t>Identifying Possible Competitive Advantages</a:t>
            </a:r>
            <a:endParaRPr lang="en-US" i="1"/>
          </a:p>
          <a:p>
            <a:r>
              <a:rPr lang="en-US" i="1">
                <a:solidFill>
                  <a:schemeClr val="bg2"/>
                </a:solidFill>
              </a:rPr>
              <a:t>Choosing the right competitive advantage</a:t>
            </a:r>
            <a:endParaRPr lang="en-US" i="1">
              <a:solidFill>
                <a:schemeClr val="bg2"/>
              </a:solidFill>
            </a:endParaRPr>
          </a:p>
          <a:p>
            <a:r>
              <a:rPr lang="en-US" i="1">
                <a:solidFill>
                  <a:schemeClr val="bg2"/>
                </a:solidFill>
              </a:rPr>
              <a:t>Selecting an Overall Positioning Strategy</a:t>
            </a:r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3253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</a:rPr>
              <a:t>Competitive advantage</a:t>
            </a:r>
            <a:r>
              <a:rPr lang="en-US" sz="2000" dirty="0">
                <a:solidFill>
                  <a:srgbClr val="000000"/>
                </a:solidFill>
              </a:rPr>
              <a:t>: An advantage over competitors gained by offering greater customer value either by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sz="1800" dirty="0">
                <a:solidFill>
                  <a:srgbClr val="000000"/>
                </a:solidFill>
              </a:rPr>
              <a:t>Having lower prices, or</a:t>
            </a:r>
            <a:endParaRPr lang="en-US" sz="18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sz="1800" dirty="0">
                <a:solidFill>
                  <a:srgbClr val="000000"/>
                </a:solidFill>
              </a:rPr>
              <a:t>Providing more benefits that justify higher prices</a:t>
            </a:r>
            <a:endParaRPr lang="en-US" sz="1800" dirty="0"/>
          </a:p>
          <a:p>
            <a:r>
              <a:rPr lang="en-US" sz="2000" dirty="0"/>
              <a:t>Differentiation can be based on: </a:t>
            </a:r>
            <a:endParaRPr lang="en-US" sz="2000" dirty="0"/>
          </a:p>
          <a:p>
            <a:pPr lvl="1"/>
            <a:r>
              <a:rPr lang="en-US" sz="1800" dirty="0"/>
              <a:t>Products</a:t>
            </a:r>
            <a:endParaRPr lang="en-US" sz="1800" dirty="0"/>
          </a:p>
          <a:p>
            <a:pPr lvl="1"/>
            <a:r>
              <a:rPr lang="en-US" sz="1800" dirty="0"/>
              <a:t>Services</a:t>
            </a:r>
            <a:endParaRPr lang="en-US" sz="1800" dirty="0"/>
          </a:p>
          <a:p>
            <a:pPr lvl="1"/>
            <a:r>
              <a:rPr lang="en-US" sz="1800" dirty="0"/>
              <a:t>Channels</a:t>
            </a:r>
            <a:endParaRPr lang="en-US" sz="1800" dirty="0"/>
          </a:p>
          <a:p>
            <a:pPr lvl="1"/>
            <a:r>
              <a:rPr lang="en-US" sz="1800" dirty="0"/>
              <a:t>People </a:t>
            </a:r>
            <a:endParaRPr lang="en-US" sz="1800" dirty="0"/>
          </a:p>
          <a:p>
            <a:pPr lvl="1"/>
            <a:r>
              <a:rPr lang="en-US" sz="1800" dirty="0"/>
              <a:t>Image</a:t>
            </a:r>
            <a:endParaRPr lang="en-US" sz="1800" dirty="0"/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Choosing a Differentiation Positioning Strategy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495800" y="1524000"/>
            <a:ext cx="76200" cy="4724400"/>
          </a:xfrm>
          <a:prstGeom prst="rect">
            <a:avLst/>
          </a:prstGeom>
          <a:solidFill>
            <a:srgbClr val="761214"/>
          </a:solidFill>
          <a:ln w="9525">
            <a:solidFill>
              <a:srgbClr val="761214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i="1" dirty="0">
                <a:solidFill>
                  <a:schemeClr val="bg2"/>
                </a:solidFill>
              </a:rPr>
              <a:t>Identifying Possible Competitive Advantages</a:t>
            </a:r>
            <a:endParaRPr lang="en-US" sz="2400" i="1" dirty="0">
              <a:solidFill>
                <a:schemeClr val="bg2"/>
              </a:solidFill>
            </a:endParaRPr>
          </a:p>
          <a:p>
            <a:r>
              <a:rPr lang="en-US" sz="2400" i="1" dirty="0"/>
              <a:t>Choosing the right competitive advantages</a:t>
            </a:r>
            <a:endParaRPr lang="en-US" sz="2400" i="1" dirty="0"/>
          </a:p>
          <a:p>
            <a:r>
              <a:rPr lang="en-US" sz="2400" i="1" dirty="0">
                <a:solidFill>
                  <a:schemeClr val="bg2"/>
                </a:solidFill>
              </a:rPr>
              <a:t>Selecting an Overall Positioning Strategy</a:t>
            </a:r>
            <a:endParaRPr lang="en-US" sz="2400" i="1" dirty="0">
              <a:solidFill>
                <a:schemeClr val="bg2"/>
              </a:solidFill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How many differences to promote?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Unique selling proposition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Several benefits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Which differences to promote?  Criteria include: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Important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Distinctive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Superior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Communicable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Preemptive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Affordable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Profitable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Choosing a Differentiation Positioning Strategy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495800" y="1524000"/>
            <a:ext cx="76200" cy="4724400"/>
          </a:xfrm>
          <a:prstGeom prst="rect">
            <a:avLst/>
          </a:prstGeom>
          <a:solidFill>
            <a:srgbClr val="761214"/>
          </a:solidFill>
          <a:ln w="9525">
            <a:solidFill>
              <a:srgbClr val="761214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i="1">
                <a:solidFill>
                  <a:schemeClr val="bg2"/>
                </a:solidFill>
              </a:rPr>
              <a:t>Identifying Possible Competitive Advantages</a:t>
            </a:r>
            <a:endParaRPr lang="en-US" i="1">
              <a:solidFill>
                <a:schemeClr val="bg2"/>
              </a:solidFill>
            </a:endParaRPr>
          </a:p>
          <a:p>
            <a:r>
              <a:rPr lang="en-US" i="1">
                <a:solidFill>
                  <a:schemeClr val="bg2"/>
                </a:solidFill>
              </a:rPr>
              <a:t>Choosing the right competitive advantages</a:t>
            </a:r>
            <a:endParaRPr lang="en-US" i="1">
              <a:solidFill>
                <a:schemeClr val="bg2"/>
              </a:solidFill>
            </a:endParaRPr>
          </a:p>
          <a:p>
            <a:r>
              <a:rPr lang="en-US" i="1"/>
              <a:t>Selecting an Overall Positioning Strategy</a:t>
            </a:r>
            <a:endParaRPr lang="en-US" i="1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Value propositions represent the full positioning of the brand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Possible value propositions: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More for more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More for the same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More for less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The same for less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Less for much less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57200" y="304800"/>
            <a:ext cx="8288338" cy="5365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Selecting an Overall Positioning Strategy</a:t>
            </a:r>
            <a:endParaRPr lang="en-US" altLang="zh-CN" sz="3200">
              <a:solidFill>
                <a:schemeClr val="tx2"/>
              </a:solidFill>
              <a:ea typeface="SimSun" panose="02010600030101010101" pitchFamily="2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" descr="The grid figure has nine cells placed in a 3 by 3 formation.&#10;Horizontally the three columns show the price, from the left to the right, as more; the same; and less.&#10;Vertically the three rows show benefits, from bottom to the top, as less; the same; and more.&#10;The three cells on the top row are colored green and labelled, from the left, as: more for more; more for the same; and more for less.&#10;The three cells in the middle row are colored, from the left, pink, yellow, and green, with the green cell labelled, the same for less.&#10;The three cells in the bottom row are colored, from the left, pink, pink, and green, with the green cell labelled, less for much less.&#10;All the green cells are marked: These are winning propositions.&#10;All the pink cells are marked: These are losing value propositions.&#10;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16" y="1720362"/>
            <a:ext cx="8153400" cy="54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4"/>
          <p:cNvGrpSpPr/>
          <p:nvPr/>
        </p:nvGrpSpPr>
        <p:grpSpPr bwMode="auto">
          <a:xfrm>
            <a:off x="1644284" y="1046162"/>
            <a:ext cx="7534276" cy="4349750"/>
            <a:chOff x="1021" y="611"/>
            <a:chExt cx="4746" cy="2740"/>
          </a:xfrm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1021" y="770"/>
              <a:ext cx="1392" cy="432"/>
            </a:xfrm>
            <a:prstGeom prst="wedgeRoundRectCallout">
              <a:avLst>
                <a:gd name="adj1" fmla="val 42384"/>
                <a:gd name="adj2" fmla="val 149306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1600" dirty="0">
                  <a:ea typeface="SimSun" panose="02010600030101010101" pitchFamily="2" charset="-122"/>
                </a:rPr>
                <a:t>e.g., Mercedes-Benz</a:t>
              </a:r>
              <a:endParaRPr lang="en-US" altLang="zh-CN" sz="1600" dirty="0">
                <a:ea typeface="SimSun" panose="02010600030101010101" pitchFamily="2" charset="-122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2426" y="776"/>
              <a:ext cx="864" cy="240"/>
            </a:xfrm>
            <a:prstGeom prst="wedgeRoundRectCallout">
              <a:avLst>
                <a:gd name="adj1" fmla="val 39120"/>
                <a:gd name="adj2" fmla="val 280417"/>
                <a:gd name="adj3" fmla="val 16667"/>
              </a:avLst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1600" dirty="0">
                  <a:ea typeface="SimSun" panose="02010600030101010101" pitchFamily="2" charset="-122"/>
                </a:rPr>
                <a:t>e.g., Lexus</a:t>
              </a:r>
              <a:endParaRPr lang="en-US" altLang="zh-CN" sz="1600" dirty="0">
                <a:ea typeface="SimSun" panose="02010600030101010101" pitchFamily="2" charset="-122"/>
              </a:endParaRPr>
            </a:p>
          </p:txBody>
        </p:sp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3537" y="611"/>
              <a:ext cx="768" cy="432"/>
            </a:xfrm>
            <a:prstGeom prst="wedgeRoundRectCallout">
              <a:avLst>
                <a:gd name="adj1" fmla="val 38023"/>
                <a:gd name="adj2" fmla="val 200000"/>
                <a:gd name="adj3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1600" dirty="0">
                  <a:ea typeface="SimSun" panose="02010600030101010101" pitchFamily="2" charset="-122"/>
                </a:rPr>
                <a:t>e.g., Dell, P&amp;G</a:t>
              </a:r>
              <a:endParaRPr lang="en-US" altLang="zh-CN" sz="1600" dirty="0">
                <a:ea typeface="SimSun" panose="02010600030101010101" pitchFamily="2" charset="-122"/>
              </a:endParaRPr>
            </a:p>
          </p:txBody>
        </p:sp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4704" y="2009"/>
              <a:ext cx="1056" cy="432"/>
            </a:xfrm>
            <a:prstGeom prst="wedgeRoundRectCallout">
              <a:avLst>
                <a:gd name="adj1" fmla="val -60889"/>
                <a:gd name="adj2" fmla="val 75694"/>
                <a:gd name="adj3" fmla="val 16667"/>
              </a:avLst>
            </a:prstGeom>
            <a:solidFill>
              <a:srgbClr val="F8E0BA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1600" dirty="0">
                  <a:ea typeface="SimSun" panose="02010600030101010101" pitchFamily="2" charset="-122"/>
                </a:rPr>
                <a:t>e.g., Amazon, discount stores</a:t>
              </a:r>
              <a:endParaRPr lang="en-US" altLang="zh-CN" sz="1600" dirty="0">
                <a:ea typeface="SimSun" panose="02010600030101010101" pitchFamily="2" charset="-122"/>
              </a:endParaRPr>
            </a:p>
          </p:txBody>
        </p:sp>
        <p:sp>
          <p:nvSpPr>
            <p:cNvPr id="22" name="AutoShape 11"/>
            <p:cNvSpPr>
              <a:spLocks noChangeArrowheads="1"/>
            </p:cNvSpPr>
            <p:nvPr/>
          </p:nvSpPr>
          <p:spPr bwMode="auto">
            <a:xfrm>
              <a:off x="4711" y="2919"/>
              <a:ext cx="1056" cy="432"/>
            </a:xfrm>
            <a:prstGeom prst="wedgeRoundRectCallout">
              <a:avLst>
                <a:gd name="adj1" fmla="val -60889"/>
                <a:gd name="adj2" fmla="val 75694"/>
                <a:gd name="adj3" fmla="val 16667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1600" dirty="0">
                  <a:ea typeface="SimSun" panose="02010600030101010101" pitchFamily="2" charset="-122"/>
                </a:rPr>
                <a:t>e.g., discount airlines</a:t>
              </a:r>
              <a:endParaRPr lang="en-US" altLang="zh-CN" sz="1600" dirty="0"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Winning Value Propositions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457200" y="1905000"/>
          <a:ext cx="8534400" cy="3962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56000"/>
                <a:gridCol w="4978400"/>
              </a:tblGrid>
              <a:tr h="503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Value proposition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</a:tr>
              <a:tr h="8394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More for more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Provides the most upscale product or service 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More for the same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High quality at lower prices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More for less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Best winning proposition 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same for less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Gives a good deal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88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Less for much less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Meeting consumers</a:t>
                      </a:r>
                      <a:r>
                        <a:rPr kumimoji="0" lang="ja-JP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en-US" altLang="ja-JP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lower performance or quality requirements at a lower price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positioning statement summarizes the company or brand positioning</a:t>
            </a:r>
            <a:endParaRPr lang="en-US"/>
          </a:p>
          <a:p>
            <a:r>
              <a:rPr lang="en-US"/>
              <a:t>EXAMPLE: To (</a:t>
            </a:r>
            <a:r>
              <a:rPr lang="en-US" i="1"/>
              <a:t>target segment and need</a:t>
            </a:r>
            <a:r>
              <a:rPr lang="en-US"/>
              <a:t>) our (</a:t>
            </a:r>
            <a:r>
              <a:rPr lang="en-US" i="1"/>
              <a:t>brand</a:t>
            </a:r>
            <a:r>
              <a:rPr lang="en-US"/>
              <a:t>) is (</a:t>
            </a:r>
            <a:r>
              <a:rPr lang="en-US" i="1"/>
              <a:t>concept</a:t>
            </a:r>
            <a:r>
              <a:rPr lang="en-US"/>
              <a:t>) that (</a:t>
            </a:r>
            <a:r>
              <a:rPr lang="en-US" i="1"/>
              <a:t>point-of-difference</a:t>
            </a:r>
            <a:r>
              <a:rPr lang="en-US"/>
              <a:t>)</a:t>
            </a:r>
            <a:endParaRPr lang="en-US"/>
          </a:p>
          <a:p>
            <a:r>
              <a:rPr lang="en-US" b="1" i="1"/>
              <a:t>“For those cola drinkers who really need a lift, Bam! Cola offers all of the sugar and twice the caffeine!”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Developing a Positioning Statement</a:t>
            </a:r>
            <a:endParaRPr 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solidFill>
                  <a:srgbClr val="C00000"/>
                </a:solidFill>
              </a:rPr>
              <a:t>Communicating and Delivering the Chosen Position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Companies must take strong steps to deliver and communicate the desired position to target consumers</a:t>
            </a:r>
            <a:endParaRPr lang="en-US" sz="2800" dirty="0"/>
          </a:p>
          <a:p>
            <a:r>
              <a:rPr lang="en-US" sz="2800" dirty="0"/>
              <a:t>The marketing mix efforts must support the positioning strategy</a:t>
            </a:r>
            <a:endParaRPr lang="en-US" sz="2800" dirty="0"/>
          </a:p>
          <a:p>
            <a:r>
              <a:rPr lang="en-US" altLang="en-US" sz="2800" dirty="0">
                <a:solidFill>
                  <a:srgbClr val="000000"/>
                </a:solidFill>
              </a:rPr>
              <a:t>Maintain the position obtained  through consistent performance and communication.</a:t>
            </a:r>
            <a:endParaRPr lang="en-US" sz="2800" dirty="0"/>
          </a:p>
          <a:p>
            <a:r>
              <a:rPr lang="en-US" sz="2800" dirty="0"/>
              <a:t>Positions must be monitored and adapted over time to match changes in consumer needs and competitor’s strategies</a:t>
            </a:r>
            <a:endParaRPr 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0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0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0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9763"/>
            <a:ext cx="8229600" cy="823912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Approaches to Product Positioning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4800"/>
            <a:ext cx="8382000" cy="4649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Head-to-Head Positioning: </a:t>
            </a:r>
            <a:endParaRPr lang="en-US" sz="2800"/>
          </a:p>
          <a:p>
            <a:pPr lvl="1">
              <a:lnSpc>
                <a:spcPct val="80000"/>
              </a:lnSpc>
            </a:pPr>
            <a:r>
              <a:rPr lang="en-US" sz="2400"/>
              <a:t>competing directly with competitors on similar attributes in the same target market</a:t>
            </a:r>
            <a:endParaRPr lang="en-US" sz="2400"/>
          </a:p>
          <a:p>
            <a:pPr lvl="2">
              <a:lnSpc>
                <a:spcPct val="80000"/>
              </a:lnSpc>
            </a:pPr>
            <a:r>
              <a:rPr lang="en-US"/>
              <a:t> Coca Cola classic vs. Pepsi classic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autoUpdateAnimBg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5" descr="373-news-c2pe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71800" y="1600200"/>
            <a:ext cx="3297238" cy="462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9763"/>
            <a:ext cx="8229600" cy="823912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Approaches to Product Positioning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4800"/>
            <a:ext cx="8382000" cy="4649788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000"/>
          </a:p>
          <a:p>
            <a:pPr>
              <a:lnSpc>
                <a:spcPct val="80000"/>
              </a:lnSpc>
            </a:pPr>
            <a:r>
              <a:rPr lang="en-US" sz="2400"/>
              <a:t>Away/Differentiation Positioning: </a:t>
            </a: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000"/>
              <a:t>Relate to existing mental structures in the consumer’s mind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Position the product against something consumers already know – usually away from the leader</a:t>
            </a:r>
            <a:endParaRPr lang="en-US" sz="2000"/>
          </a:p>
          <a:p>
            <a:pPr lvl="2">
              <a:lnSpc>
                <a:spcPct val="80000"/>
              </a:lnSpc>
            </a:pPr>
            <a:r>
              <a:rPr lang="en-US" sz="1800"/>
              <a:t>7 Up – the Uncola</a:t>
            </a:r>
            <a:endParaRPr lang="en-US" sz="1800"/>
          </a:p>
          <a:p>
            <a:pPr lvl="2">
              <a:lnSpc>
                <a:spcPct val="80000"/>
              </a:lnSpc>
            </a:pPr>
            <a:r>
              <a:rPr lang="en-US" sz="1800"/>
              <a:t>Avis –</a:t>
            </a:r>
            <a:endParaRPr lang="en-US" sz="1800"/>
          </a:p>
          <a:p>
            <a:pPr lvl="3">
              <a:lnSpc>
                <a:spcPct val="80000"/>
              </a:lnSpc>
            </a:pPr>
            <a:r>
              <a:rPr lang="en-US" sz="1800"/>
              <a:t>We are No. 2. We try harder</a:t>
            </a:r>
            <a:endParaRPr lang="en-US" sz="1800"/>
          </a:p>
          <a:p>
            <a:pPr lvl="3">
              <a:lnSpc>
                <a:spcPct val="80000"/>
              </a:lnSpc>
            </a:pPr>
            <a:r>
              <a:rPr lang="en-US" sz="1800"/>
              <a:t>We are No. 2. Our lines are shorter</a:t>
            </a:r>
            <a:endParaRPr lang="en-US" sz="1800"/>
          </a:p>
          <a:p>
            <a:pPr lvl="2">
              <a:lnSpc>
                <a:spcPct val="80000"/>
              </a:lnSpc>
            </a:pPr>
            <a:r>
              <a:rPr lang="en-US" sz="1800"/>
              <a:t>Tylenol – for the millions who can’t have aspirin</a:t>
            </a:r>
            <a:endParaRPr lang="en-US" sz="1800"/>
          </a:p>
          <a:p>
            <a:pPr lvl="2">
              <a:lnSpc>
                <a:spcPct val="80000"/>
              </a:lnSpc>
            </a:pPr>
            <a:r>
              <a:rPr lang="en-US" sz="1800"/>
              <a:t>Jamaica – the Hawaii of the Caribbean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4538"/>
            <a:ext cx="8229600" cy="673100"/>
          </a:xfrm>
          <a:noFill/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A Simple Stylized Example 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Two groups of people:</a:t>
            </a:r>
            <a:endParaRPr lang="en-US"/>
          </a:p>
          <a:p>
            <a:r>
              <a:rPr lang="en-US"/>
              <a:t>Group 1: 5000 members</a:t>
            </a:r>
            <a:endParaRPr lang="en-US"/>
          </a:p>
          <a:p>
            <a:pPr lvl="1">
              <a:buFontTx/>
              <a:buNone/>
            </a:pPr>
            <a:r>
              <a:rPr lang="en-US"/>
              <a:t>   Willing to pay up to $15 for a good </a:t>
            </a:r>
            <a:endParaRPr lang="en-US"/>
          </a:p>
          <a:p>
            <a:r>
              <a:rPr lang="en-US"/>
              <a:t>Group 2: 1000 members</a:t>
            </a:r>
            <a:endParaRPr lang="en-US"/>
          </a:p>
          <a:p>
            <a:pPr lvl="1">
              <a:buFontTx/>
              <a:buNone/>
            </a:pPr>
            <a:r>
              <a:rPr lang="en-US"/>
              <a:t>   Willing to pay up to $25 for a good</a:t>
            </a:r>
            <a:endParaRPr lang="en-US"/>
          </a:p>
          <a:p>
            <a:r>
              <a:rPr lang="en-US"/>
              <a:t>Cost of manufacturing the good: $5</a:t>
            </a:r>
            <a:endParaRPr lang="en-US"/>
          </a:p>
          <a:p>
            <a:pPr lvl="1">
              <a:buFontTx/>
              <a:buNone/>
            </a:pPr>
            <a:r>
              <a:rPr lang="en-US"/>
              <a:t>   How should you price this good?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autoUpdateAnimBg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1350"/>
            <a:ext cx="8229600" cy="776288"/>
          </a:xfrm>
        </p:spPr>
        <p:txBody>
          <a:bodyPr/>
          <a:lstStyle/>
          <a:p>
            <a:r>
              <a:rPr lang="en-US" b="1"/>
              <a:t>Hertz was No 1.</a:t>
            </a:r>
            <a:endParaRPr lang="en-US" b="1"/>
          </a:p>
        </p:txBody>
      </p:sp>
      <p:pic>
        <p:nvPicPr>
          <p:cNvPr id="62467" name="Picture 3" descr="hertz"/>
          <p:cNvPicPr>
            <a:picLocks noGrp="1" noChangeAspect="1" noChangeArrowheads="1"/>
          </p:cNvPicPr>
          <p:nvPr>
            <p:ph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692275" y="1682750"/>
            <a:ext cx="5905500" cy="4430713"/>
          </a:xfr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20725"/>
            <a:ext cx="8229600" cy="696913"/>
          </a:xfrm>
        </p:spPr>
        <p:txBody>
          <a:bodyPr/>
          <a:lstStyle/>
          <a:p>
            <a:r>
              <a:rPr lang="en-US" sz="4000" b="1"/>
              <a:t>So what does Avis do?</a:t>
            </a:r>
            <a:endParaRPr lang="en-US" sz="4000" b="1"/>
          </a:p>
        </p:txBody>
      </p:sp>
      <p:pic>
        <p:nvPicPr>
          <p:cNvPr id="63491" name="Picture 3" descr="avis_1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776288" y="1628775"/>
            <a:ext cx="3128962" cy="4110038"/>
          </a:xfrm>
          <a:noFill/>
        </p:spPr>
      </p:pic>
      <p:pic>
        <p:nvPicPr>
          <p:cNvPr id="63492" name="Picture 4" descr="avis_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38750" y="1557338"/>
            <a:ext cx="3179763" cy="4186237"/>
          </a:xfr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8077200" cy="769938"/>
          </a:xfrm>
          <a:noFill/>
        </p:spPr>
        <p:txBody>
          <a:bodyPr lIns="90488" tIns="44450" rIns="90488" bIns="44450"/>
          <a:lstStyle/>
          <a:p>
            <a:r>
              <a:rPr lang="en-US">
                <a:solidFill>
                  <a:srgbClr val="C00000"/>
                </a:solidFill>
              </a:rPr>
              <a:t>Repositioning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881188"/>
            <a:ext cx="8610600" cy="3276600"/>
          </a:xfrm>
          <a:noFill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/>
              <a:t>Involves changing the place an offering        occupies in a consumer’s mind relative to competitive offerings.</a:t>
            </a:r>
            <a:endParaRPr lang="en-US" sz="4400" b="1">
              <a:solidFill>
                <a:srgbClr val="800000"/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762000" y="5029200"/>
          <a:ext cx="45339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Clip" r:id="rId1" imgW="1181100" imgH="1200785" progId="MS_ClipArt_Gallery.5">
                  <p:embed/>
                </p:oleObj>
              </mc:Choice>
              <mc:Fallback>
                <p:oleObj name="Clip" r:id="rId1" imgW="1181100" imgH="1200785" progId="MS_ClipArt_Gallery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29200"/>
                        <a:ext cx="45339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248400" y="4705350"/>
          <a:ext cx="23622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Clip" r:id="rId3" imgW="1373505" imgH="1373505" progId="MS_ClipArt_Gallery.5">
                  <p:embed/>
                </p:oleObj>
              </mc:Choice>
              <mc:Fallback>
                <p:oleObj name="Clip" r:id="rId3" imgW="1373505" imgH="1373505" progId="MS_ClipArt_Gallery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705350"/>
                        <a:ext cx="2362200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7924800" y="4343400"/>
          <a:ext cx="7445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Clip" r:id="rId5" imgW="745490" imgH="699770" progId="MS_ClipArt_Gallery.5">
                  <p:embed/>
                </p:oleObj>
              </mc:Choice>
              <mc:Fallback>
                <p:oleObj name="Clip" r:id="rId5" imgW="745490" imgH="69977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343400"/>
                        <a:ext cx="744538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4200"/>
            <a:ext cx="8229600" cy="83343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Repositioning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3536950" y="5811838"/>
            <a:ext cx="1946275" cy="3667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2075" rIns="92075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Low Nutrition</a:t>
            </a:r>
            <a:endParaRPr lang="en-US" b="1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3511550" y="1249363"/>
            <a:ext cx="2012950" cy="3667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2075" rIns="92075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High Nutrition</a:t>
            </a:r>
            <a:endParaRPr lang="en-US" b="1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233363" y="3298825"/>
            <a:ext cx="1801812" cy="6413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2075" rIns="92075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Children’s Drinks</a:t>
            </a:r>
            <a:endParaRPr lang="en-US" b="1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7345363" y="3255963"/>
            <a:ext cx="1258887" cy="6413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2075" rIns="92075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Adult Drinks</a:t>
            </a:r>
            <a:endParaRPr lang="en-US" b="1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V="1">
            <a:off x="1582738" y="3584575"/>
            <a:ext cx="5864225" cy="14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4413250" y="1566863"/>
            <a:ext cx="44450" cy="4311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3557588" y="3006725"/>
            <a:ext cx="246062" cy="21748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3232150" y="2054225"/>
            <a:ext cx="246063" cy="21748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1641475" y="2509838"/>
            <a:ext cx="246063" cy="217487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554038" y="2190750"/>
            <a:ext cx="25542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anose="02020603050405020304" pitchFamily="18" charset="0"/>
              </a:rPr>
              <a:t>Chocolate Milk</a:t>
            </a:r>
            <a:endParaRPr lang="en-US" sz="2000" b="1">
              <a:latin typeface="Times New Roman" panose="02020603050405020304" pitchFamily="18" charset="0"/>
            </a:endParaRPr>
          </a:p>
        </p:txBody>
      </p:sp>
      <p:sp>
        <p:nvSpPr>
          <p:cNvPr id="64525" name="Oval 13"/>
          <p:cNvSpPr>
            <a:spLocks noChangeArrowheads="1"/>
          </p:cNvSpPr>
          <p:nvPr/>
        </p:nvSpPr>
        <p:spPr bwMode="auto">
          <a:xfrm>
            <a:off x="4298950" y="1655763"/>
            <a:ext cx="246063" cy="21748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Oval 14"/>
          <p:cNvSpPr>
            <a:spLocks noChangeArrowheads="1"/>
          </p:cNvSpPr>
          <p:nvPr/>
        </p:nvSpPr>
        <p:spPr bwMode="auto">
          <a:xfrm>
            <a:off x="6705600" y="2366963"/>
            <a:ext cx="246063" cy="21748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Oval 15"/>
          <p:cNvSpPr>
            <a:spLocks noChangeArrowheads="1"/>
          </p:cNvSpPr>
          <p:nvPr/>
        </p:nvSpPr>
        <p:spPr bwMode="auto">
          <a:xfrm>
            <a:off x="5780088" y="3019425"/>
            <a:ext cx="246062" cy="21748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4391025" y="1476375"/>
            <a:ext cx="106045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anose="02020603050405020304" pitchFamily="18" charset="0"/>
              </a:rPr>
              <a:t>Orange juice</a:t>
            </a:r>
            <a:endParaRPr lang="en-US" sz="2000" b="1">
              <a:latin typeface="Times New Roman" panose="02020603050405020304" pitchFamily="18" charset="0"/>
            </a:endParaRP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5973763" y="2487613"/>
            <a:ext cx="1843087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anose="02020603050405020304" pitchFamily="18" charset="0"/>
              </a:rPr>
              <a:t>Nutritionally-designed diet drinks</a:t>
            </a:r>
            <a:endParaRPr lang="en-US" sz="2000" b="1">
              <a:latin typeface="Times New Roman" panose="02020603050405020304" pitchFamily="18" charset="0"/>
            </a:endParaRP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1563688" y="3970338"/>
            <a:ext cx="25542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anose="02020603050405020304" pitchFamily="18" charset="0"/>
              </a:rPr>
              <a:t>Fruit-flavored drinks</a:t>
            </a:r>
            <a:endParaRPr lang="en-US" sz="2000" b="1">
              <a:latin typeface="Times New Roman" panose="02020603050405020304" pitchFamily="18" charset="0"/>
            </a:endParaRPr>
          </a:p>
        </p:txBody>
      </p:sp>
      <p:sp>
        <p:nvSpPr>
          <p:cNvPr id="64531" name="Oval 19"/>
          <p:cNvSpPr>
            <a:spLocks noChangeArrowheads="1"/>
          </p:cNvSpPr>
          <p:nvPr/>
        </p:nvSpPr>
        <p:spPr bwMode="auto">
          <a:xfrm>
            <a:off x="2578100" y="4275138"/>
            <a:ext cx="246063" cy="21748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Oval 20"/>
          <p:cNvSpPr>
            <a:spLocks noChangeArrowheads="1"/>
          </p:cNvSpPr>
          <p:nvPr/>
        </p:nvSpPr>
        <p:spPr bwMode="auto">
          <a:xfrm>
            <a:off x="5453063" y="4651375"/>
            <a:ext cx="246062" cy="21748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Oval 21"/>
          <p:cNvSpPr>
            <a:spLocks noChangeArrowheads="1"/>
          </p:cNvSpPr>
          <p:nvPr/>
        </p:nvSpPr>
        <p:spPr bwMode="auto">
          <a:xfrm>
            <a:off x="6426200" y="4130675"/>
            <a:ext cx="246063" cy="21748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157788" y="4759325"/>
            <a:ext cx="10302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anose="02020603050405020304" pitchFamily="18" charset="0"/>
              </a:rPr>
              <a:t>Coffee</a:t>
            </a:r>
            <a:endParaRPr lang="en-US" sz="2000" b="1">
              <a:latin typeface="Times New Roman" panose="02020603050405020304" pitchFamily="18" charset="0"/>
            </a:endParaRP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4843463" y="3517900"/>
            <a:ext cx="136525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anose="02020603050405020304" pitchFamily="18" charset="0"/>
              </a:rPr>
              <a:t>Mineral water</a:t>
            </a:r>
            <a:endParaRPr lang="en-US" sz="2000" b="1">
              <a:latin typeface="Times New Roman" panose="02020603050405020304" pitchFamily="18" charset="0"/>
            </a:endParaRP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2376488" y="2674938"/>
            <a:ext cx="25542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anose="02020603050405020304" pitchFamily="18" charset="0"/>
              </a:rPr>
              <a:t>Milk shakes</a:t>
            </a:r>
            <a:endParaRPr lang="en-US" sz="2000" b="1">
              <a:latin typeface="Times New Roman" panose="02020603050405020304" pitchFamily="18" charset="0"/>
            </a:endParaRP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1724025" y="1778000"/>
            <a:ext cx="255428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anose="02020603050405020304" pitchFamily="18" charset="0"/>
              </a:rPr>
              <a:t>Regular Milk</a:t>
            </a:r>
            <a:endParaRPr lang="en-US" sz="2000" b="1">
              <a:latin typeface="Times New Roman" panose="02020603050405020304" pitchFamily="18" charset="0"/>
            </a:endParaRPr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0" y="5948363"/>
            <a:ext cx="3619500" cy="3635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Consumers’ Perceptual Map</a:t>
            </a:r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64539" name="Oval 27"/>
          <p:cNvSpPr>
            <a:spLocks noChangeArrowheads="1"/>
          </p:cNvSpPr>
          <p:nvPr/>
        </p:nvSpPr>
        <p:spPr bwMode="auto">
          <a:xfrm>
            <a:off x="4654550" y="3275013"/>
            <a:ext cx="246063" cy="21748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4298950" y="2681288"/>
            <a:ext cx="113188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anose="02020603050405020304" pitchFamily="18" charset="0"/>
              </a:rPr>
              <a:t>Sports drinks</a:t>
            </a:r>
            <a:endParaRPr lang="en-US" sz="2000" b="1">
              <a:latin typeface="Times New Roman" panose="02020603050405020304" pitchFamily="18" charset="0"/>
            </a:endParaRP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5148263" y="2774950"/>
            <a:ext cx="11318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anose="02020603050405020304" pitchFamily="18" charset="0"/>
              </a:rPr>
              <a:t>Tea</a:t>
            </a:r>
            <a:endParaRPr lang="en-US" sz="2000" b="1">
              <a:latin typeface="Times New Roman" panose="02020603050405020304" pitchFamily="18" charset="0"/>
            </a:endParaRPr>
          </a:p>
        </p:txBody>
      </p:sp>
      <p:sp>
        <p:nvSpPr>
          <p:cNvPr id="64542" name="Oval 30"/>
          <p:cNvSpPr>
            <a:spLocks noChangeArrowheads="1"/>
          </p:cNvSpPr>
          <p:nvPr/>
        </p:nvSpPr>
        <p:spPr bwMode="auto">
          <a:xfrm>
            <a:off x="5343525" y="3484563"/>
            <a:ext cx="246063" cy="217487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43" name="Oval 31"/>
          <p:cNvSpPr>
            <a:spLocks noChangeArrowheads="1"/>
          </p:cNvSpPr>
          <p:nvPr/>
        </p:nvSpPr>
        <p:spPr bwMode="auto">
          <a:xfrm>
            <a:off x="4371975" y="5368925"/>
            <a:ext cx="246063" cy="217488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6497638" y="4170363"/>
            <a:ext cx="14478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anose="02020603050405020304" pitchFamily="18" charset="0"/>
              </a:rPr>
              <a:t>Skinny Latte</a:t>
            </a:r>
            <a:endParaRPr lang="en-US" sz="2000" b="1">
              <a:latin typeface="Times New Roman" panose="02020603050405020304" pitchFamily="18" charset="0"/>
            </a:endParaRP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4368800" y="5157788"/>
            <a:ext cx="139223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anose="02020603050405020304" pitchFamily="18" charset="0"/>
              </a:rPr>
              <a:t>Sugared soft drinks</a:t>
            </a:r>
            <a:endParaRPr lang="en-US" sz="2000" b="1">
              <a:latin typeface="Times New Roman" panose="02020603050405020304" pitchFamily="18" charset="0"/>
            </a:endParaRPr>
          </a:p>
        </p:txBody>
      </p:sp>
      <p:sp>
        <p:nvSpPr>
          <p:cNvPr id="495650" name="Oval 34"/>
          <p:cNvSpPr>
            <a:spLocks noChangeArrowheads="1"/>
          </p:cNvSpPr>
          <p:nvPr/>
        </p:nvSpPr>
        <p:spPr bwMode="auto">
          <a:xfrm>
            <a:off x="6134100" y="1995488"/>
            <a:ext cx="246063" cy="217487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5651" name="Line 35"/>
          <p:cNvSpPr>
            <a:spLocks noChangeShapeType="1"/>
          </p:cNvSpPr>
          <p:nvPr/>
        </p:nvSpPr>
        <p:spPr bwMode="auto">
          <a:xfrm flipV="1">
            <a:off x="1887538" y="2119313"/>
            <a:ext cx="4237037" cy="479425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5652" name="Text Box 36"/>
          <p:cNvSpPr txBox="1">
            <a:spLocks noChangeArrowheads="1"/>
          </p:cNvSpPr>
          <p:nvPr/>
        </p:nvSpPr>
        <p:spPr bwMode="auto">
          <a:xfrm>
            <a:off x="5424488" y="1414463"/>
            <a:ext cx="1887537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anose="02020603050405020304" pitchFamily="18" charset="0"/>
              </a:rPr>
              <a:t>“Adult” Chocolate Milk</a:t>
            </a:r>
            <a:endParaRPr lang="en-US" sz="2000" b="1">
              <a:latin typeface="Times New Roman" panose="02020603050405020304" pitchFamily="18" charset="0"/>
            </a:endParaRPr>
          </a:p>
        </p:txBody>
      </p:sp>
      <p:pic>
        <p:nvPicPr>
          <p:cNvPr id="495653" name="Picture 37" descr="CMilk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lum bright="18000" contrast="24000"/>
          </a:blip>
          <a:srcRect/>
          <a:stretch>
            <a:fillRect/>
          </a:stretch>
        </p:blipFill>
        <p:spPr>
          <a:xfrm>
            <a:off x="2387600" y="2540000"/>
            <a:ext cx="3257550" cy="2868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50" grpId="0" animBg="1"/>
      <p:bldP spid="495651" grpId="0" animBg="1"/>
      <p:bldP spid="49565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7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1050"/>
            <a:ext cx="8229600" cy="636588"/>
          </a:xfrm>
          <a:noFill/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A Simple Stylized Example </a:t>
            </a:r>
            <a:r>
              <a:rPr lang="en-US" sz="1600">
                <a:solidFill>
                  <a:srgbClr val="C00000"/>
                </a:solidFill>
              </a:rPr>
              <a:t>(contd..)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800"/>
              <a:t>Price at $15:</a:t>
            </a:r>
            <a:endParaRPr lang="en-US" sz="2800"/>
          </a:p>
          <a:p>
            <a:pPr>
              <a:buFontTx/>
              <a:buNone/>
            </a:pPr>
            <a:r>
              <a:rPr lang="en-US" sz="2800"/>
              <a:t>    Profits: 5000*(15-5)+1000*(15-5)=$60,000</a:t>
            </a:r>
            <a:endParaRPr lang="en-US" sz="2800"/>
          </a:p>
          <a:p>
            <a:r>
              <a:rPr lang="en-US" sz="2800"/>
              <a:t>Price at $25</a:t>
            </a:r>
            <a:endParaRPr lang="en-US" sz="2800"/>
          </a:p>
          <a:p>
            <a:pPr>
              <a:buFontTx/>
              <a:buNone/>
            </a:pPr>
            <a:r>
              <a:rPr lang="en-US" sz="2800"/>
              <a:t>    Profits: 5000*0+1000*(25-5)=$20,000</a:t>
            </a:r>
            <a:endParaRPr lang="en-US" sz="2800"/>
          </a:p>
          <a:p>
            <a:r>
              <a:rPr lang="en-US" sz="2800"/>
              <a:t> So should we price at $15 to attract maximum number of consumers?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1050"/>
            <a:ext cx="8229600" cy="636588"/>
          </a:xfrm>
          <a:noFill/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A Simple Stylized Example </a:t>
            </a:r>
            <a:r>
              <a:rPr lang="en-US" sz="1600">
                <a:solidFill>
                  <a:srgbClr val="C00000"/>
                </a:solidFill>
              </a:rPr>
              <a:t>(contd..)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There is possibility of improving the product a bit by adding $1 to the cost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Make two products: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Product1, the same as before , costing $5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Product2, improved version, costing  $6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Sell product 1 at $15 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Sell product 2 at $25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2163"/>
            <a:ext cx="8229600" cy="625475"/>
          </a:xfrm>
          <a:noFill/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A Simple Stylized Example </a:t>
            </a:r>
            <a:r>
              <a:rPr lang="en-US" sz="1600">
                <a:solidFill>
                  <a:srgbClr val="C00000"/>
                </a:solidFill>
              </a:rPr>
              <a:t>(contd..)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consumers with higher willingness to pay will buy improved version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Profits in two product situation: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5000*(15-5)+1000*(25-6)= $69,000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Much higher than all the other cases!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This is </a:t>
            </a:r>
            <a:r>
              <a:rPr lang="en-US" u="sng"/>
              <a:t>differentiation!!</a:t>
            </a:r>
            <a:endParaRPr lang="en-US" u="sng"/>
          </a:p>
          <a:p>
            <a:pPr>
              <a:lnSpc>
                <a:spcPct val="90000"/>
              </a:lnSpc>
            </a:pPr>
            <a:r>
              <a:rPr lang="en-US"/>
              <a:t>Achieved by </a:t>
            </a:r>
            <a:r>
              <a:rPr lang="en-US" u="sng"/>
              <a:t>segmentation</a:t>
            </a:r>
            <a:r>
              <a:rPr lang="en-US"/>
              <a:t>!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This is common in many categories such as software, book, etc…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917"/>
            <a:ext cx="8229600" cy="685800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Why Segment the Market?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610600" cy="4724400"/>
          </a:xfrm>
        </p:spPr>
        <p:txBody>
          <a:bodyPr/>
          <a:lstStyle/>
          <a:p>
            <a:r>
              <a:rPr lang="en-US" sz="2800" u="sng"/>
              <a:t>Efficiency </a:t>
            </a:r>
            <a:r>
              <a:rPr lang="en-US" sz="2800"/>
              <a:t>– target those consumers with the greatest likelihood of buying the product, making marketing efforts more efficient.效率——瞄准那些最有可能购买产品的消费者，使营销工作更有效率。</a:t>
            </a:r>
            <a:endParaRPr lang="en-US" sz="2800"/>
          </a:p>
          <a:p>
            <a:r>
              <a:rPr lang="en-US" sz="2800" u="sng"/>
              <a:t>Divide and conquer</a:t>
            </a:r>
            <a:r>
              <a:rPr lang="en-US" sz="2800"/>
              <a:t> – tailor the marketing mix program within each targeted segment to best match customer needs and provide superior value compared to the competitors. 分而治之——在每个目标细分市场中定制营销组合计划，以最好地满足客户需求并提供比竞争对手更高的价值。</a:t>
            </a:r>
            <a:endParaRPr lang="en-US" sz="2800"/>
          </a:p>
          <a:p>
            <a:r>
              <a:rPr lang="en-US" sz="2800" u="sng"/>
              <a:t>Opportunity</a:t>
            </a:r>
            <a:r>
              <a:rPr lang="en-US" sz="2800"/>
              <a:t> -- identify new opportunities not discovered by competitors.机会——发现竞争对手没有发现的新机会。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autoUpdateAnimBg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11281</Words>
  <Application>WPS Presentation</Application>
  <PresentationFormat>On-screen Show (4:3)</PresentationFormat>
  <Paragraphs>492</Paragraphs>
  <Slides>54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54</vt:i4>
      </vt:variant>
    </vt:vector>
  </HeadingPairs>
  <TitlesOfParts>
    <vt:vector size="76" baseType="lpstr">
      <vt:lpstr>Arial</vt:lpstr>
      <vt:lpstr>SimSun</vt:lpstr>
      <vt:lpstr>Wingdings</vt:lpstr>
      <vt:lpstr>Times New Roman</vt:lpstr>
      <vt:lpstr>Microsoft YaHei</vt:lpstr>
      <vt:lpstr>Arial Unicode MS</vt:lpstr>
      <vt:lpstr>Tahoma</vt:lpstr>
      <vt:lpstr>MS PGothic</vt:lpstr>
      <vt:lpstr>Calibri</vt:lpstr>
      <vt:lpstr>Verdana</vt:lpstr>
      <vt:lpstr>Default Design</vt:lpstr>
      <vt:lpstr>MS_ClipArt_Gallery.5</vt:lpstr>
      <vt:lpstr>MS_ClipArt_Gallery.5</vt:lpstr>
      <vt:lpstr>MS_ClipArt_Gallery.5</vt:lpstr>
      <vt:lpstr>MS_ClipArt_Gallery</vt:lpstr>
      <vt:lpstr>MS_ClipArt_Gallery</vt:lpstr>
      <vt:lpstr>MS_ClipArt_Gallery</vt:lpstr>
      <vt:lpstr>MS_ClipArt_Gallery.5</vt:lpstr>
      <vt:lpstr>MS_ClipArt_Gallery.5</vt:lpstr>
      <vt:lpstr>MS_ClipArt_Gallery</vt:lpstr>
      <vt:lpstr>MS_ClipArt_Gallery.2</vt:lpstr>
      <vt:lpstr>MS_ClipArt_Gallery.5</vt:lpstr>
      <vt:lpstr>COMM223 Marketing Management</vt:lpstr>
      <vt:lpstr>Agenda </vt:lpstr>
      <vt:lpstr>Where are we now …</vt:lpstr>
      <vt:lpstr>Why Market Segmentation?</vt:lpstr>
      <vt:lpstr>A Simple Stylized Example </vt:lpstr>
      <vt:lpstr>A Simple Stylized Example (contd..)</vt:lpstr>
      <vt:lpstr>A Simple Stylized Example (contd..)</vt:lpstr>
      <vt:lpstr>A Simple Stylized Example (contd..)</vt:lpstr>
      <vt:lpstr>Why Segment the Market?</vt:lpstr>
      <vt:lpstr>Customer-Driven Marketing Strategy</vt:lpstr>
      <vt:lpstr>Market Segmentation</vt:lpstr>
      <vt:lpstr>Major Segmentation Variables for Consumer Markets</vt:lpstr>
      <vt:lpstr>Base for Segmentation  Variables in Geographic Base</vt:lpstr>
      <vt:lpstr>Base for Segmentation Variables in Demographic Base </vt:lpstr>
      <vt:lpstr>Base for Segmentation  Variables in Psychographic Base</vt:lpstr>
      <vt:lpstr>Base for Segmentation  Variables in Behavioral Base </vt:lpstr>
      <vt:lpstr>Behavioral Segmentation Variables</vt:lpstr>
      <vt:lpstr>Typical Harley Davidson Rider?</vt:lpstr>
      <vt:lpstr>Harley’s other Customers ---“Rubbies”</vt:lpstr>
      <vt:lpstr>Multiple Segmentation Bases</vt:lpstr>
      <vt:lpstr>Segments should be characterized by..</vt:lpstr>
      <vt:lpstr>Segmenting Business Markets</vt:lpstr>
      <vt:lpstr>Segmenting International Markets</vt:lpstr>
      <vt:lpstr>Segmenting Markets Effectively</vt:lpstr>
      <vt:lpstr>Segment the market</vt:lpstr>
      <vt:lpstr>Target Marketing</vt:lpstr>
      <vt:lpstr>Target Marketing</vt:lpstr>
      <vt:lpstr>Target Marketing Strategies</vt:lpstr>
      <vt:lpstr>Target Marketing  Undifferentiated (mass) Marketing</vt:lpstr>
      <vt:lpstr>Target Marketing  Differentiated (segmented) Marketing</vt:lpstr>
      <vt:lpstr>Target Marketing  Concentrated (niche) Marketing</vt:lpstr>
      <vt:lpstr>Target Marketing  Micromarketing </vt:lpstr>
      <vt:lpstr>Choosing a Target Marketing Strategy</vt:lpstr>
      <vt:lpstr>Target Marketing</vt:lpstr>
      <vt:lpstr>Positioning</vt:lpstr>
      <vt:lpstr>Segmenting and Positioning</vt:lpstr>
      <vt:lpstr>Positioning Maps</vt:lpstr>
      <vt:lpstr>PowerPoint 演示文稿</vt:lpstr>
      <vt:lpstr>Choosing a Differentiation Positioning Strategy</vt:lpstr>
      <vt:lpstr>Choosing a Differentiation Positioning Strategy</vt:lpstr>
      <vt:lpstr>Choosing a Differentiation Positioning Strategy</vt:lpstr>
      <vt:lpstr>Choosing a Differentiation Positioning Strategy</vt:lpstr>
      <vt:lpstr>PowerPoint 演示文稿</vt:lpstr>
      <vt:lpstr>Winning Value Propositions</vt:lpstr>
      <vt:lpstr>Developing a Positioning Statement</vt:lpstr>
      <vt:lpstr>Communicating and Delivering the Chosen Position</vt:lpstr>
      <vt:lpstr>Approaches to Product Positioning</vt:lpstr>
      <vt:lpstr>PowerPoint 演示文稿</vt:lpstr>
      <vt:lpstr>Approaches to Product Positioning</vt:lpstr>
      <vt:lpstr>Hertz was No 1.</vt:lpstr>
      <vt:lpstr>So what does Avis do?</vt:lpstr>
      <vt:lpstr>Repositioning</vt:lpstr>
      <vt:lpstr>Repositioning</vt:lpstr>
      <vt:lpstr>PowerPoint 演示文稿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Tieshan Li</dc:creator>
  <cp:lastModifiedBy>shan J</cp:lastModifiedBy>
  <cp:revision>269</cp:revision>
  <dcterms:created xsi:type="dcterms:W3CDTF">2007-03-08T15:23:00Z</dcterms:created>
  <dcterms:modified xsi:type="dcterms:W3CDTF">2022-04-19T14:43:40Z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61AEB155FD264C5FA475D6E897D0FAC4</vt:lpwstr>
  </property>
  <property fmtid="{D5CDD505-2E9C-101B-9397-08002B2CF9AE}" pid="3" name="KSOProductBuildVer">
    <vt:lpwstr>1033-11.2.0.11074</vt:lpwstr>
  </property>
</Properties>
</file>