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7" r:id="rId3"/>
    <p:sldId id="258" r:id="rId5"/>
    <p:sldId id="315" r:id="rId6"/>
    <p:sldId id="409" r:id="rId7"/>
    <p:sldId id="410" r:id="rId8"/>
    <p:sldId id="413" r:id="rId9"/>
    <p:sldId id="568" r:id="rId10"/>
    <p:sldId id="418" r:id="rId11"/>
    <p:sldId id="419" r:id="rId12"/>
    <p:sldId id="420" r:id="rId13"/>
    <p:sldId id="421" r:id="rId14"/>
    <p:sldId id="422" r:id="rId15"/>
    <p:sldId id="427" r:id="rId16"/>
    <p:sldId id="428" r:id="rId17"/>
    <p:sldId id="429" r:id="rId18"/>
    <p:sldId id="430" r:id="rId19"/>
    <p:sldId id="431" r:id="rId20"/>
    <p:sldId id="434" r:id="rId21"/>
    <p:sldId id="564" r:id="rId22"/>
    <p:sldId id="438" r:id="rId23"/>
    <p:sldId id="439" r:id="rId24"/>
    <p:sldId id="440" r:id="rId25"/>
    <p:sldId id="441" r:id="rId26"/>
    <p:sldId id="442" r:id="rId27"/>
    <p:sldId id="565" r:id="rId28"/>
    <p:sldId id="567" r:id="rId29"/>
    <p:sldId id="566" r:id="rId30"/>
    <p:sldId id="444" r:id="rId31"/>
    <p:sldId id="446" r:id="rId32"/>
    <p:sldId id="448" r:id="rId33"/>
    <p:sldId id="56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5224D6-7EA8-42CE-987F-733EFE381F0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0BFBA1-101A-40BA-BEC1-45808CF0B53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6D58ED9-5322-488D-979C-8E46A1AC48D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83824-3FA5-42DF-9F55-C66342960E56}" type="slidenum">
              <a:rPr lang="en-US" smtClean="0"/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72D70-3879-4B85-8F63-16E6781E2DD9}" type="slidenum">
              <a:rPr lang="en-US" smtClean="0"/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3662D-0A38-4950-969C-FF94E0A803B7}" type="slidenum">
              <a:rPr lang="en-US" smtClean="0"/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1363" cy="3414713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37F9B-7F11-4C01-978C-2BAC9D0D020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989ED-CAF5-4533-AE27-02319A08710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7B03-FFA8-4487-8948-4A79747C49C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2438" y="6340475"/>
            <a:ext cx="819785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0650"/>
            <a:ext cx="21336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5DC35-A053-4453-8FC9-EF2594DB8D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F8C4-78ED-4C36-BA25-1FD327353F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1EB3C-4ADD-4D1D-8927-23933DF3B6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A1F6A-CAD6-457C-A50C-DD8CE6B5E5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F4EF-F0A3-4FC1-8240-40FFFF6DA9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8025-F31E-42C5-878F-745BAE5D00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68A2-62B7-48EF-A44B-35291EB31E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BCC4-A2CE-4E05-84F2-1DDBB70B041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99189-ECC7-408C-9437-E769500710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21B90DE-19B4-4FDD-8FA5-12968368A1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quicken.com/voc/feedback/?type=1&amp;prod=qcom&amp;src=/Home&amp;head=&amp;qwin=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3600" dirty="0"/>
              <a:t>COMM223 Marketing Management </a:t>
            </a:r>
            <a:r>
              <a:rPr lang="fr-CA" dirty="0"/>
              <a:t>	</a:t>
            </a:r>
            <a:endParaRPr 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 dirty="0"/>
          </a:p>
          <a:p>
            <a:pPr eaLnBrk="1" hangingPunct="1"/>
            <a:r>
              <a:rPr lang="fr-CA"/>
              <a:t>Lecture 7 – Product II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57150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1828800" cy="3124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sz="2400"/>
              <a:t>Intuit, a marketer of financial software, asks for new product ideas from customers</a:t>
            </a:r>
            <a:endParaRPr lang="en-US" sz="2400"/>
          </a:p>
        </p:txBody>
      </p:sp>
      <p:pic>
        <p:nvPicPr>
          <p:cNvPr id="31748" name="Picture 21" descr="WebAccess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507038"/>
            <a:ext cx="24384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 2:  Idea Screening</a:t>
            </a:r>
            <a:endParaRPr lang="en-US" dirty="0"/>
          </a:p>
          <a:p>
            <a:pPr lvl="1"/>
            <a:r>
              <a:rPr lang="en-US" dirty="0"/>
              <a:t>The purpose is to identify good ideas and drop poor ones to avoid spending any more money on developing them</a:t>
            </a:r>
            <a:endParaRPr lang="en-US" dirty="0"/>
          </a:p>
          <a:p>
            <a:pPr lvl="1"/>
            <a:r>
              <a:rPr lang="en-US" dirty="0"/>
              <a:t>Criteria used:</a:t>
            </a:r>
            <a:endParaRPr lang="en-US" dirty="0"/>
          </a:p>
          <a:p>
            <a:pPr lvl="2"/>
            <a:r>
              <a:rPr lang="en-US" dirty="0"/>
              <a:t>Is it real? real need and desire for the product</a:t>
            </a:r>
            <a:endParaRPr lang="en-US" dirty="0"/>
          </a:p>
          <a:p>
            <a:pPr lvl="2"/>
            <a:r>
              <a:rPr lang="en-US" dirty="0"/>
              <a:t>Can we win? Competitive advantage; resources</a:t>
            </a:r>
            <a:endParaRPr lang="en-US" dirty="0"/>
          </a:p>
          <a:p>
            <a:pPr lvl="2"/>
            <a:r>
              <a:rPr lang="en-US" dirty="0"/>
              <a:t>Is it worth doing? Fit company’s growth strategy; sufficient profit potential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 3:  Concept Development and Testing</a:t>
            </a:r>
            <a:endParaRPr lang="en-US" dirty="0"/>
          </a:p>
          <a:p>
            <a:pPr lvl="1"/>
            <a:r>
              <a:rPr lang="en-US" dirty="0"/>
              <a:t>Concept development creates a detailed version of the idea stated in meaningful consumer terms.</a:t>
            </a:r>
            <a:endParaRPr lang="en-US" dirty="0"/>
          </a:p>
          <a:p>
            <a:pPr lvl="1"/>
            <a:r>
              <a:rPr lang="en-US" dirty="0"/>
              <a:t>Concept testing: testing new product concepts with a group of target consumers to find out if the concepts have strong consumer appeal.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 4:  Marketing Strategy Development</a:t>
            </a:r>
            <a:endParaRPr lang="en-US" dirty="0"/>
          </a:p>
          <a:p>
            <a:pPr lvl="1"/>
            <a:r>
              <a:rPr lang="en-US" dirty="0"/>
              <a:t>Designing an initial marketing strategy for a new product based on the product concept.</a:t>
            </a:r>
            <a:endParaRPr lang="en-US" dirty="0"/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statement describes the target market, product positioning, and sales, market share, and profit goals for the first few years.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statement outlines the product’s price, distribution, and marketing budget for the first year.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statement describes the long-run sales and profit goals, and the marketing mix strategy.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Stage 5: Business Analysis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Review of the sales, costs, and profit projections for a new product to determine if they will satisfy company objectives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Stage 6: Product Development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Developing the product concept into a physical product to ensure that it can be done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Requires large investment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Building a prototype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Testing for safety, durability, and acceptability 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2954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Stage 7: Test Marketing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Testing the product and marketing program in realistic market settings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amount of test marketing needed varies with each new product</a:t>
            </a:r>
            <a:endParaRPr lang="en-US" sz="2000" dirty="0"/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Gives the marketer an experience with marketing a product before full introduction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Testing takes time, and costs can be high.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Alternatives to standard test markets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Controlled test markets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Simulated test markets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Reasons for using alternative test markets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Reducing the costs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Speeding up the process</a:t>
            </a:r>
            <a:endParaRPr lang="en-IN" sz="1800" dirty="0"/>
          </a:p>
          <a:p>
            <a:pPr lvl="1"/>
            <a:endParaRPr lang="en-IN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 8: Commercialization</a:t>
            </a:r>
            <a:endParaRPr lang="en-US" dirty="0"/>
          </a:p>
          <a:p>
            <a:pPr lvl="1"/>
            <a:r>
              <a:rPr lang="en-US" dirty="0"/>
              <a:t>Introducing a new product into the market</a:t>
            </a:r>
            <a:endParaRPr lang="en-US" dirty="0"/>
          </a:p>
          <a:p>
            <a:pPr lvl="1"/>
            <a:r>
              <a:rPr lang="en-US" dirty="0"/>
              <a:t>Large investment required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Considerations for launching a new product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When to launch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Where to launch</a:t>
            </a:r>
            <a:endParaRPr lang="en-US" dirty="0">
              <a:solidFill>
                <a:srgbClr val="000000"/>
              </a:solidFill>
            </a:endParaRPr>
          </a:p>
          <a:p>
            <a:pPr lvl="3">
              <a:defRPr/>
            </a:pPr>
            <a:r>
              <a:rPr lang="en-US" dirty="0">
                <a:solidFill>
                  <a:srgbClr val="000000"/>
                </a:solidFill>
              </a:rPr>
              <a:t>Single location, region, national market, or  international market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Managing New-Product Development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Customer-centered new product development</a:t>
            </a:r>
            <a:endParaRPr lang="en-US" sz="2800" dirty="0"/>
          </a:p>
          <a:p>
            <a:pPr lvl="1"/>
            <a:r>
              <a:rPr lang="en-US" sz="2400" dirty="0"/>
              <a:t>Focusing on finding new ways to solve customer problems and create more customer-satisfying experiences</a:t>
            </a:r>
            <a:endParaRPr lang="en-US" sz="2400" dirty="0"/>
          </a:p>
          <a:p>
            <a:r>
              <a:rPr lang="en-US" sz="2800" dirty="0"/>
              <a:t>Team-based new product development:</a:t>
            </a:r>
            <a:endParaRPr lang="en-US" sz="2800" dirty="0"/>
          </a:p>
          <a:p>
            <a:pPr lvl="1"/>
            <a:r>
              <a:rPr lang="en-US" sz="2400" dirty="0"/>
              <a:t>Various company departments work closely together, overlapping the steps in the product development process to save time and increase effectiveness.</a:t>
            </a:r>
            <a:endParaRPr lang="en-US" sz="2400" dirty="0"/>
          </a:p>
          <a:p>
            <a:r>
              <a:rPr lang="en-US" sz="2800" dirty="0"/>
              <a:t>Systematic new product development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7075"/>
            <a:ext cx="8229600" cy="6445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Product Life-Cycle Strategies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09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66"/>
                </a:solidFill>
              </a:rPr>
              <a:t>Product life cycle (PLC):</a:t>
            </a:r>
            <a:r>
              <a:rPr lang="en-US" sz="2400" dirty="0"/>
              <a:t> </a:t>
            </a:r>
            <a:r>
              <a:rPr lang="en-US" sz="2000" dirty="0"/>
              <a:t>the course of a product’s sales and profits over its life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PLC can describe a product class, form, or brand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 all products follow this exactly </a:t>
            </a:r>
            <a:endParaRPr lang="en-US" sz="2000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" y="3059113"/>
            <a:ext cx="2927350" cy="2720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Competition and rate of technology change can influence the length of a PLC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Useful for planning purposes </a:t>
            </a:r>
            <a:endParaRPr lang="en-US" sz="2000"/>
          </a:p>
        </p:txBody>
      </p:sp>
      <p:pic>
        <p:nvPicPr>
          <p:cNvPr id="46085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0100" y="3162300"/>
            <a:ext cx="54102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Alternative product life cycles</a:t>
            </a:r>
            <a:endParaRPr lang="en-US" dirty="0"/>
          </a:p>
        </p:txBody>
      </p:sp>
      <p:pic>
        <p:nvPicPr>
          <p:cNvPr id="4" name="Picture 4" descr="In the graphs, x-axis has the time and y-axis has sales. &#10;The first graph for “Style” shows a curve with an initial steep increase and then two crests with a shallow trough in between.  &#10;The second graph for “Fashion” shows a curve with an initial steady increase and then drops after a point of saturation.   &#10;The third graph for “Fad” shows a curve with a sharp peak having a steep increase and decrease on either sides.  &#10;Example of fads: Fidget spinners – dubbed the hula loop of Gen Z – took the market by storm and then quickly fizzled as the fickle teen market moved on to the next shiny new thing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4218"/>
            <a:ext cx="8229600" cy="237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</a:t>
            </a:r>
            <a:r>
              <a:rPr lang="en-US"/>
              <a:t>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US" sz="2800" dirty="0"/>
              <a:t>New product development</a:t>
            </a:r>
            <a:endParaRPr lang="en-US" sz="2800" dirty="0"/>
          </a:p>
          <a:p>
            <a:pPr lvl="1"/>
            <a:r>
              <a:rPr lang="en-US" sz="2400" dirty="0"/>
              <a:t>Why new product</a:t>
            </a:r>
            <a:endParaRPr lang="en-US" sz="2400" dirty="0"/>
          </a:p>
          <a:p>
            <a:pPr lvl="1"/>
            <a:r>
              <a:rPr lang="en-US" sz="2400" dirty="0"/>
              <a:t>Stages of new product development</a:t>
            </a:r>
            <a:endParaRPr lang="en-US" sz="2400" dirty="0"/>
          </a:p>
          <a:p>
            <a:r>
              <a:rPr lang="en-US" sz="2800" dirty="0"/>
              <a:t>Product life cycle</a:t>
            </a:r>
            <a:endParaRPr lang="en-US" sz="2800" dirty="0"/>
          </a:p>
          <a:p>
            <a:pPr>
              <a:buFontTx/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113"/>
            <a:ext cx="8229600" cy="6445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Product Development Stage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6900" cy="1852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stage where the product is being developed, as discussed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Sales are zero, profits are negative which is the money spent on development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Products will vary in development costs; eg. pharmaceuticals</a:t>
            </a:r>
            <a:endParaRPr lang="en-CA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975" y="3103563"/>
            <a:ext cx="4038600" cy="29527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/>
              <a:t>Products should meet a need that is not being addressed in the marketplace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The marketing mix is still to be determined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There is no competition at this point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Length of time in this stage will vary by product</a:t>
            </a:r>
            <a:endParaRPr lang="en-US" sz="1800"/>
          </a:p>
        </p:txBody>
      </p:sp>
      <p:pic>
        <p:nvPicPr>
          <p:cNvPr id="50181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99013" y="3725863"/>
            <a:ext cx="3581400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75"/>
            <a:ext cx="8229600" cy="703263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Introduction Stage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81975" cy="1817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new product is introduced to the market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Sales start at zero and begin to climb slowly; profits continue to decline due to costs of launching the product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main promotional goal is to make a big noise to attract attention and to educate buyers about the new product concept</a:t>
            </a:r>
            <a:endParaRPr lang="en-US" sz="200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975" y="3114675"/>
            <a:ext cx="4038600" cy="3379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Market pioneers take the most risk but may reap the biggest rewards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Few product variants, few competitors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Pricing strategy: skimming or penetration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Distribution: not all outlets covered as some may not want the risk</a:t>
            </a:r>
            <a:endParaRPr lang="en-US" sz="2000"/>
          </a:p>
        </p:txBody>
      </p:sp>
      <p:pic>
        <p:nvPicPr>
          <p:cNvPr id="51205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95863" y="3979863"/>
            <a:ext cx="3581400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0413"/>
            <a:ext cx="8229600" cy="6223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Growth Stage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8638" cy="1979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Sales of the new product begin to climb quickly as awareness within the target market(s) builds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Profits may become positive as development and launch costs are recovered and the company achieves economies of scale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Competition notices and rushes their versions into production</a:t>
            </a:r>
            <a:endParaRPr lang="en-US" sz="200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675" y="3175000"/>
            <a:ext cx="4038600" cy="3078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Product quality can be improved, extra features and versions developed to sustain growth and differentiate from competition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Distribution increases as the product becomes more known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Pressure on pricing as competition increases</a:t>
            </a:r>
            <a:endParaRPr lang="en-US" sz="2000"/>
          </a:p>
        </p:txBody>
      </p:sp>
      <p:pic>
        <p:nvPicPr>
          <p:cNvPr id="52229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00600" y="3962400"/>
            <a:ext cx="35814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9925"/>
            <a:ext cx="8229600" cy="70167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Maturity Stage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40713" cy="237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Sales of the new product continue to climb and then peak as the majority of the target market(s) have tried the product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Profits continue to grow and stay positive throughout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Competition is most intense at this stage; many versions and brands</a:t>
            </a:r>
            <a:endParaRPr lang="en-US" sz="20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088" y="2976563"/>
            <a:ext cx="4038600" cy="312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Strategies to prolong this stage: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 b="1"/>
              <a:t>Modify the market</a:t>
            </a:r>
            <a:endParaRPr lang="en-US" sz="1800" b="1"/>
          </a:p>
          <a:p>
            <a:pPr lvl="1">
              <a:lnSpc>
                <a:spcPct val="90000"/>
              </a:lnSpc>
            </a:pPr>
            <a:r>
              <a:rPr lang="en-US" sz="1800" b="1"/>
              <a:t>Modify the product</a:t>
            </a:r>
            <a:endParaRPr lang="en-US" sz="1800" b="1"/>
          </a:p>
          <a:p>
            <a:pPr lvl="1">
              <a:lnSpc>
                <a:spcPct val="90000"/>
              </a:lnSpc>
            </a:pPr>
            <a:r>
              <a:rPr lang="en-US" sz="1800" b="1"/>
              <a:t>Modify the marketing mix</a:t>
            </a:r>
            <a:endParaRPr lang="en-US" sz="1800" b="1"/>
          </a:p>
          <a:p>
            <a:pPr>
              <a:lnSpc>
                <a:spcPct val="90000"/>
              </a:lnSpc>
            </a:pPr>
            <a:r>
              <a:rPr lang="en-US" sz="2000"/>
              <a:t>Some products stay in this stage for an indefinite period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Others are replace by new technology and fade rapidly</a:t>
            </a:r>
            <a:endParaRPr lang="en-US" sz="2000"/>
          </a:p>
        </p:txBody>
      </p:sp>
      <p:pic>
        <p:nvPicPr>
          <p:cNvPr id="53253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35525" y="3781425"/>
            <a:ext cx="35814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2788"/>
            <a:ext cx="8229600" cy="6699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Decline Stage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70863" cy="2128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Sales of the new product drop quickly as the target market(s) move on to other things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Profits decline as competitive pressures force lower prices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Competition has declined as weaker brands have left the market</a:t>
            </a:r>
            <a:endParaRPr lang="en-US" sz="20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785" y="2971800"/>
            <a:ext cx="4038600" cy="2847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Companies need to make decisions about what to do with the declining product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Maintain</a:t>
            </a:r>
            <a:r>
              <a:rPr lang="en-US" sz="1800" dirty="0"/>
              <a:t> spending levels to fight it out for what is left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Harvest</a:t>
            </a:r>
            <a:r>
              <a:rPr lang="en-US" sz="1800" dirty="0"/>
              <a:t> by cutting spending and riding it out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Drop</a:t>
            </a:r>
            <a:r>
              <a:rPr lang="en-US" sz="1800" dirty="0"/>
              <a:t> the product and move on to the next thing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4277" name="Picture 5" descr="kotler+f10-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64088" y="3910013"/>
            <a:ext cx="3581400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 of product life-cycle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1417638"/>
            <a:ext cx="8229600" cy="47551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 of product life-cycle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" y="1600200"/>
            <a:ext cx="8468119" cy="3810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 of product life-cycle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1752600"/>
            <a:ext cx="8397816" cy="3429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Problem of Using PLC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to identify which stage of PLC the product is in</a:t>
            </a:r>
            <a:endParaRPr lang="en-US"/>
          </a:p>
          <a:p>
            <a:r>
              <a:rPr lang="en-US"/>
              <a:t>Difficult to forecast the sales level, the length of each stage, and shape of the PLC</a:t>
            </a:r>
            <a:endParaRPr lang="en-US"/>
          </a:p>
          <a:p>
            <a:r>
              <a:rPr lang="en-US"/>
              <a:t>Strategy is both a cause and a result of the PLC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plc-introductory"/>
          <p:cNvPicPr>
            <a:picLocks noChangeAspect="1" noChangeArrowheads="1"/>
          </p:cNvPicPr>
          <p:nvPr/>
        </p:nvPicPr>
        <p:blipFill>
          <a:blip r:embed="rId1" cstate="print">
            <a:lum contrast="12000"/>
          </a:blip>
          <a:srcRect l="3697"/>
          <a:stretch>
            <a:fillRect/>
          </a:stretch>
        </p:blipFill>
        <p:spPr bwMode="auto">
          <a:xfrm>
            <a:off x="4438650" y="457200"/>
            <a:ext cx="4314825" cy="5715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8371" name="Rectangle 16"/>
          <p:cNvSpPr>
            <a:spLocks noGrp="1" noChangeArrowheads="1"/>
          </p:cNvSpPr>
          <p:nvPr>
            <p:ph type="title"/>
          </p:nvPr>
        </p:nvSpPr>
        <p:spPr>
          <a:xfrm>
            <a:off x="152400" y="731838"/>
            <a:ext cx="4191000" cy="147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Which stage of the PLC?</a:t>
            </a:r>
            <a:br>
              <a:rPr lang="en-US" sz="3600"/>
            </a:br>
            <a:r>
              <a:rPr lang="en-US" sz="3600"/>
              <a:t>How do you know? </a:t>
            </a:r>
            <a:endParaRPr lang="en-US" sz="360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3505200" cy="3657600"/>
          </a:xfrm>
          <a:noFill/>
        </p:spPr>
        <p:txBody>
          <a:bodyPr/>
          <a:lstStyle/>
          <a:p>
            <a:r>
              <a:rPr lang="en-US"/>
              <a:t>Product development</a:t>
            </a:r>
            <a:endParaRPr lang="en-US"/>
          </a:p>
          <a:p>
            <a:r>
              <a:rPr lang="en-US"/>
              <a:t>Introduction</a:t>
            </a:r>
            <a:endParaRPr lang="en-US"/>
          </a:p>
          <a:p>
            <a:r>
              <a:rPr lang="en-US"/>
              <a:t>Growth</a:t>
            </a:r>
            <a:endParaRPr lang="en-US"/>
          </a:p>
          <a:p>
            <a:r>
              <a:rPr lang="en-US"/>
              <a:t>Maturity</a:t>
            </a:r>
            <a:endParaRPr lang="en-US"/>
          </a:p>
          <a:p>
            <a:r>
              <a:rPr lang="en-US"/>
              <a:t>Decline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81000"/>
            <a:ext cx="7645400" cy="9144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Where are we now …</a:t>
            </a:r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1267" name="Group 3"/>
          <p:cNvGrpSpPr/>
          <p:nvPr/>
        </p:nvGrpSpPr>
        <p:grpSpPr bwMode="auto">
          <a:xfrm>
            <a:off x="457200" y="1643063"/>
            <a:ext cx="8382000" cy="4376737"/>
            <a:chOff x="288" y="1104"/>
            <a:chExt cx="5280" cy="2757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1268" name="Picture 27" descr="MCj0405972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4038600"/>
            <a:ext cx="86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Discussion</a:t>
            </a:r>
            <a:r>
              <a:rPr lang="en-US"/>
              <a:t> </a:t>
            </a:r>
            <a:endParaRPr 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Which product life-cycle stage, if any, is the most important? Which stage is the riskiest? Which stage offers the greatest profit potential? Why?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most important stage: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highest risk stage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greatest profitable stage: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9300"/>
            <a:ext cx="8229600" cy="6683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Why New Products?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38275"/>
            <a:ext cx="8170863" cy="1955800"/>
          </a:xfrm>
        </p:spPr>
        <p:txBody>
          <a:bodyPr/>
          <a:lstStyle/>
          <a:p>
            <a:r>
              <a:rPr lang="en-US" sz="2400" b="1" dirty="0">
                <a:solidFill>
                  <a:schemeClr val="bg2"/>
                </a:solidFill>
              </a:rPr>
              <a:t>Two Major Challenges:</a:t>
            </a:r>
            <a:endParaRPr lang="en-US" sz="2400" b="1" dirty="0">
              <a:solidFill>
                <a:schemeClr val="bg2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sz="2000" dirty="0"/>
              <a:t>Developing new products to replace aging ones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dirty="0"/>
              <a:t>Life-cycle strategies</a:t>
            </a:r>
            <a:endParaRPr lang="en-US" sz="2000" dirty="0"/>
          </a:p>
          <a:p>
            <a:pPr lvl="2">
              <a:spcBef>
                <a:spcPct val="0"/>
              </a:spcBef>
            </a:pPr>
            <a:r>
              <a:rPr lang="en-US" sz="1800" dirty="0"/>
              <a:t>Adapt to changing tastes, technologies, and competition, as products pass through the life-cycle stages.</a:t>
            </a:r>
            <a:endParaRPr lang="en-US" sz="18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" y="3068638"/>
            <a:ext cx="4929188" cy="3009900"/>
          </a:xfrm>
        </p:spPr>
        <p:txBody>
          <a:bodyPr/>
          <a:lstStyle/>
          <a:p>
            <a:r>
              <a:rPr lang="en-US" sz="2400" b="1" dirty="0">
                <a:solidFill>
                  <a:schemeClr val="bg2"/>
                </a:solidFill>
              </a:rPr>
              <a:t>Importance </a:t>
            </a:r>
            <a:r>
              <a:rPr lang="en-US" sz="2400" dirty="0"/>
              <a:t>also based on:</a:t>
            </a:r>
            <a:endParaRPr lang="en-US" sz="2400" dirty="0"/>
          </a:p>
          <a:p>
            <a:pPr lvl="1"/>
            <a:r>
              <a:rPr lang="en-US" sz="2000" dirty="0"/>
              <a:t>Growth for companies</a:t>
            </a:r>
            <a:endParaRPr lang="en-US" sz="2000" dirty="0"/>
          </a:p>
          <a:p>
            <a:pPr lvl="1"/>
            <a:r>
              <a:rPr lang="en-US" sz="2000" dirty="0"/>
              <a:t>Remaining competitive</a:t>
            </a:r>
            <a:endParaRPr lang="en-US" sz="2000" dirty="0"/>
          </a:p>
          <a:p>
            <a:pPr lvl="1"/>
            <a:r>
              <a:rPr lang="en-US" sz="2000" dirty="0"/>
              <a:t>Keeping up with technological change</a:t>
            </a:r>
            <a:endParaRPr lang="en-US" sz="2000" dirty="0"/>
          </a:p>
          <a:p>
            <a:pPr lvl="1"/>
            <a:r>
              <a:rPr lang="en-US" sz="2000" dirty="0"/>
              <a:t>Changing consumer tastes</a:t>
            </a:r>
            <a:endParaRPr lang="en-US" sz="2000" dirty="0"/>
          </a:p>
          <a:p>
            <a:pPr lvl="1"/>
            <a:r>
              <a:rPr lang="en-US" sz="2000" dirty="0"/>
              <a:t>Following market trends</a:t>
            </a:r>
            <a:endParaRPr lang="en-US" sz="2000" dirty="0"/>
          </a:p>
        </p:txBody>
      </p:sp>
      <p:pic>
        <p:nvPicPr>
          <p:cNvPr id="20485" name="Picture 5" descr="Ph11-04a_Kotl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11888" y="3033713"/>
            <a:ext cx="2124075" cy="32432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58800" y="827088"/>
            <a:ext cx="7772400" cy="4921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New Product Development: </a:t>
            </a:r>
            <a:r>
              <a:rPr lang="en-US" sz="2400" b="1">
                <a:solidFill>
                  <a:schemeClr val="hlink"/>
                </a:solidFill>
                <a:ea typeface="SimSun" panose="02010600030101010101" pitchFamily="2" charset="-122"/>
              </a:rPr>
              <a:t>Definition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" y="1392238"/>
            <a:ext cx="8610600" cy="1366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Defining NPD:</a:t>
            </a:r>
            <a:endParaRPr lang="en-US" sz="2400" b="1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The development of original products, product improvements, modifications, and new brands, through the firm’s own R&amp;D efforts</a:t>
            </a:r>
            <a:endParaRPr lang="en-US" sz="20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2514600"/>
            <a:ext cx="45720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Two Sources of New Products:</a:t>
            </a:r>
            <a:endParaRPr lang="en-US" sz="2400" b="1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sz="2000" dirty="0"/>
              <a:t>Acquisition</a:t>
            </a:r>
            <a:r>
              <a:rPr lang="en-US" sz="2000" dirty="0">
                <a:sym typeface="Wingdings" panose="05000000000000000000" pitchFamily="2" charset="2"/>
              </a:rPr>
              <a:t>: company, patent, license</a:t>
            </a:r>
            <a:endParaRPr lang="en-US" sz="2000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New product development</a:t>
            </a:r>
            <a:endParaRPr lang="en-US" sz="2000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endParaRPr lang="en-US" sz="2000" dirty="0"/>
          </a:p>
        </p:txBody>
      </p:sp>
      <p:pic>
        <p:nvPicPr>
          <p:cNvPr id="21509" name="Picture 5" descr="CSF359"/>
          <p:cNvPicPr>
            <a:picLocks noGrp="1" noChangeAspect="1" noChangeArrowheads="1"/>
          </p:cNvPicPr>
          <p:nvPr>
            <p:ph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786313" y="2362200"/>
            <a:ext cx="4010025" cy="3922713"/>
          </a:xfrm>
          <a:noFill/>
        </p:spPr>
      </p:pic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457200" y="4800600"/>
            <a:ext cx="3962400" cy="1371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3M Company</a:t>
            </a:r>
            <a:endParaRPr lang="en-US" altLang="zh-CN" sz="2400" b="1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60,000 employees and 60,000 products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dirty="0">
                <a:latin typeface="Arial" panose="020B0604020202020204" pitchFamily="34" charset="0"/>
                <a:ea typeface="FZShuTi" panose="02010601030101010101" pitchFamily="2" charset="-122"/>
              </a:rPr>
              <a:t>200-300 new products every year</a:t>
            </a:r>
            <a:endParaRPr lang="en-US" altLang="zh-CN" dirty="0">
              <a:latin typeface="Arial" panose="020B0604020202020204" pitchFamily="34" charset="0"/>
              <a:ea typeface="FZShuTi" panose="02010601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en-US" sz="20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3352800" y="2895600"/>
            <a:ext cx="1676400" cy="304800"/>
          </a:xfrm>
          <a:prstGeom prst="line">
            <a:avLst/>
          </a:prstGeom>
          <a:noFill/>
          <a:ln w="76200" cmpd="tri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90800" y="4114800"/>
            <a:ext cx="304800" cy="914400"/>
          </a:xfrm>
          <a:prstGeom prst="line">
            <a:avLst/>
          </a:prstGeom>
          <a:noFill/>
          <a:ln w="76200" cmpd="tri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243879"/>
            <a:ext cx="8458200" cy="533400"/>
          </a:xfrm>
          <a:solidFill>
            <a:srgbClr val="FF99FF"/>
          </a:solidFill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400" b="1" dirty="0">
                <a:solidFill>
                  <a:schemeClr val="bg2"/>
                </a:solidFill>
              </a:rPr>
              <a:t>challenge</a:t>
            </a:r>
            <a:r>
              <a:rPr lang="en-US" sz="2000" dirty="0"/>
              <a:t> is to overcome the high rate of new product failure</a:t>
            </a:r>
            <a:endParaRPr lang="en-US" sz="20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28650" y="885825"/>
            <a:ext cx="7772400" cy="4556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New Product Development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3688" y="1400175"/>
            <a:ext cx="85344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Expensive and risky with high failure rates</a:t>
            </a:r>
            <a:endParaRPr lang="en-US" sz="2400" b="1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60% for new consumer packaged products</a:t>
            </a:r>
            <a:endParaRPr lang="en-US" sz="20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66% for new product concepts are never launched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Char char="–"/>
            </a:pPr>
            <a:endParaRPr lang="en-US" sz="1600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4219" y="2871421"/>
            <a:ext cx="4495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Possible reasons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-533400" y="3733800"/>
            <a:ext cx="49530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Market size was overestimated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Actual product was not designed as well as it should have been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Incorrectly positioned in the market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Char char="–"/>
            </a:pPr>
            <a:endParaRPr 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786554" y="3733800"/>
            <a:ext cx="5334000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Priced too high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Advertised poorly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Costs of NPD were higher than expected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Competitors fighter harder than expected</a:t>
            </a:r>
            <a:endParaRPr lang="en-US" dirty="0">
              <a:latin typeface="Times New Roman" panose="02020603050405020304" pitchFamily="18" charset="0"/>
            </a:endParaRP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dirty="0"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Char char="–"/>
            </a:pPr>
            <a:endParaRPr 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New product development strategy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Developing new products through the firm’s own research and development efforts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Creating successful new products requires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Understanding consumers, markets, and competitors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Developing products that deliver superior value to customers</a:t>
            </a:r>
            <a:endParaRPr lang="en-IN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6450"/>
            <a:ext cx="8229600" cy="6111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Major Stages in New Product Development</a:t>
            </a: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29699" name="Picture 3" descr="kotler+f10-0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036763" y="1600200"/>
            <a:ext cx="5070475" cy="4525963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 1:  Idea Generation</a:t>
            </a:r>
            <a:endParaRPr lang="en-US" dirty="0"/>
          </a:p>
          <a:p>
            <a:pPr lvl="1"/>
            <a:r>
              <a:rPr lang="en-US" sz="2400" dirty="0"/>
              <a:t>The systematic search for new product ideas</a:t>
            </a:r>
            <a:endParaRPr lang="en-US" sz="2400" dirty="0"/>
          </a:p>
          <a:p>
            <a:pPr lvl="1"/>
            <a:r>
              <a:rPr lang="en-US" sz="2400" dirty="0"/>
              <a:t>Internal sources: brainstorming, employees from all departments, R &amp; D</a:t>
            </a:r>
            <a:endParaRPr lang="en-US" sz="2400" dirty="0"/>
          </a:p>
          <a:p>
            <a:pPr lvl="1"/>
            <a:r>
              <a:rPr lang="en-US" sz="2400" dirty="0"/>
              <a:t>External sources: customers, competitors, distributors, suppliers, and others. </a:t>
            </a:r>
            <a:endParaRPr lang="en-US" sz="2400" dirty="0"/>
          </a:p>
          <a:p>
            <a:pPr lvl="1"/>
            <a:r>
              <a:rPr lang="en-US" sz="2400" dirty="0"/>
              <a:t>Crowdsourcing: inviting broad communities of people – customers, employees, independent scientists and researchers, and even the public at large – into the new product innovation process</a:t>
            </a:r>
            <a:endParaRPr lang="en-US" sz="2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Stages of the New Product Development Process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8351</Words>
  <Application>WPS Presentation</Application>
  <PresentationFormat>On-screen Show (4:3)</PresentationFormat>
  <Paragraphs>283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FZShuTi</vt:lpstr>
      <vt:lpstr>Microsoft YaHei</vt:lpstr>
      <vt:lpstr>Arial Unicode MS</vt:lpstr>
      <vt:lpstr>Default Design</vt:lpstr>
      <vt:lpstr>COMM223 Marketing Management 	</vt:lpstr>
      <vt:lpstr>Agenda </vt:lpstr>
      <vt:lpstr>Where are we now …</vt:lpstr>
      <vt:lpstr>Why New Products?</vt:lpstr>
      <vt:lpstr>PowerPoint 演示文稿</vt:lpstr>
      <vt:lpstr>PowerPoint 演示文稿</vt:lpstr>
      <vt:lpstr>New product development strategy</vt:lpstr>
      <vt:lpstr>Major Stages in New Product Development</vt:lpstr>
      <vt:lpstr>Stages of the New Product Development Process</vt:lpstr>
      <vt:lpstr>PowerPoint 演示文稿</vt:lpstr>
      <vt:lpstr>Stages of the New Product Development Process</vt:lpstr>
      <vt:lpstr>Stages of the New Product Development Process</vt:lpstr>
      <vt:lpstr>Stages of the New Product Development Process</vt:lpstr>
      <vt:lpstr>Stages of the New Product Development Process</vt:lpstr>
      <vt:lpstr>Stages of the New Product Development Process</vt:lpstr>
      <vt:lpstr>Stages of the New Product Development Process</vt:lpstr>
      <vt:lpstr>Managing New-Product Development</vt:lpstr>
      <vt:lpstr>Product Life-Cycle Strategies</vt:lpstr>
      <vt:lpstr>Alternative product life cycles</vt:lpstr>
      <vt:lpstr>Product Development Stage</vt:lpstr>
      <vt:lpstr>Introduction Stage</vt:lpstr>
      <vt:lpstr>Growth Stage</vt:lpstr>
      <vt:lpstr>Maturity Stage</vt:lpstr>
      <vt:lpstr>Decline Stage</vt:lpstr>
      <vt:lpstr>Summary of product life-cycle</vt:lpstr>
      <vt:lpstr>Summary of product life-cycle</vt:lpstr>
      <vt:lpstr>Summary of product life-cycle</vt:lpstr>
      <vt:lpstr>Problem of Using PLC</vt:lpstr>
      <vt:lpstr>Which stage of the PLC? How do you know? </vt:lpstr>
      <vt:lpstr>Discussion 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TLiLaptop</dc:creator>
  <cp:lastModifiedBy>shanshan</cp:lastModifiedBy>
  <cp:revision>153</cp:revision>
  <dcterms:created xsi:type="dcterms:W3CDTF">2007-03-08T15:23:00Z</dcterms:created>
  <dcterms:modified xsi:type="dcterms:W3CDTF">2022-04-15T01:38:50Z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1D9DE0646B2D456D89A7BDA537BB344A</vt:lpwstr>
  </property>
  <property fmtid="{D5CDD505-2E9C-101B-9397-08002B2CF9AE}" pid="3" name="KSOProductBuildVer">
    <vt:lpwstr>1033-11.2.0.11074</vt:lpwstr>
  </property>
</Properties>
</file>