
<file path=[Content_Types].xml><?xml version="1.0" encoding="utf-8"?>
<Types xmlns="http://schemas.openxmlformats.org/package/2006/content-types">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3"/>
  </p:handoutMasterIdLst>
  <p:sldIdLst>
    <p:sldId id="257" r:id="rId3"/>
    <p:sldId id="567" r:id="rId5"/>
    <p:sldId id="568" r:id="rId6"/>
    <p:sldId id="555" r:id="rId7"/>
    <p:sldId id="556" r:id="rId8"/>
    <p:sldId id="557" r:id="rId9"/>
    <p:sldId id="558" r:id="rId10"/>
    <p:sldId id="559" r:id="rId11"/>
    <p:sldId id="560" r:id="rId12"/>
    <p:sldId id="561" r:id="rId13"/>
    <p:sldId id="562" r:id="rId14"/>
    <p:sldId id="563" r:id="rId15"/>
    <p:sldId id="409" r:id="rId16"/>
    <p:sldId id="411" r:id="rId17"/>
    <p:sldId id="413" r:id="rId18"/>
    <p:sldId id="414" r:id="rId19"/>
    <p:sldId id="416" r:id="rId20"/>
    <p:sldId id="417" r:id="rId21"/>
    <p:sldId id="418" r:id="rId22"/>
    <p:sldId id="419" r:id="rId23"/>
    <p:sldId id="420" r:id="rId24"/>
    <p:sldId id="421" r:id="rId25"/>
    <p:sldId id="423" r:id="rId26"/>
    <p:sldId id="426" r:id="rId27"/>
    <p:sldId id="427" r:id="rId28"/>
    <p:sldId id="428" r:id="rId29"/>
    <p:sldId id="429" r:id="rId30"/>
    <p:sldId id="430" r:id="rId31"/>
    <p:sldId id="431" r:id="rId32"/>
    <p:sldId id="434" r:id="rId33"/>
    <p:sldId id="432" r:id="rId34"/>
    <p:sldId id="442" r:id="rId35"/>
    <p:sldId id="443" r:id="rId36"/>
    <p:sldId id="447" r:id="rId37"/>
    <p:sldId id="444" r:id="rId38"/>
    <p:sldId id="564" r:id="rId39"/>
    <p:sldId id="565" r:id="rId40"/>
    <p:sldId id="566" r:id="rId41"/>
    <p:sldId id="312" r:id="rId4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66841" autoAdjust="0"/>
  </p:normalViewPr>
  <p:slideViewPr>
    <p:cSldViewPr>
      <p:cViewPr varScale="1">
        <p:scale>
          <a:sx n="75" d="100"/>
          <a:sy n="75" d="100"/>
        </p:scale>
        <p:origin x="2680"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a:defRPr sz="1200">
                <a:latin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3177" tIns="46589" rIns="93177" bIns="46589" rtlCol="0"/>
          <a:lstStyle>
            <a:lvl1pPr algn="r">
              <a:defRPr sz="1200">
                <a:latin typeface="Arial" panose="020B0604020202020204" pitchFamily="34" charset="0"/>
              </a:defRPr>
            </a:lvl1pPr>
          </a:lstStyle>
          <a:p>
            <a:pPr>
              <a:defRPr/>
            </a:pPr>
            <a:fld id="{D343F1C5-E1FA-4E7C-BD97-BF4B34C20538}" type="datetimeFigureOut">
              <a:rPr lang="en-US"/>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3177" tIns="46589" rIns="93177" bIns="46589" rtlCol="0" anchor="b"/>
          <a:lstStyle>
            <a:lvl1pPr algn="l">
              <a:defRPr sz="1200">
                <a:latin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3177" tIns="46589" rIns="93177" bIns="46589" rtlCol="0" anchor="b"/>
          <a:lstStyle>
            <a:lvl1pPr algn="r">
              <a:defRPr sz="1200">
                <a:latin typeface="Arial" panose="020B0604020202020204" pitchFamily="34" charset="0"/>
              </a:defRPr>
            </a:lvl1pPr>
          </a:lstStyle>
          <a:p>
            <a:pPr>
              <a:defRPr/>
            </a:pPr>
            <a:fld id="{6C2EA3C9-27E6-46EF-9C1A-F32B3B3A3405}"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5138"/>
          </a:xfrm>
          <a:prstGeom prst="rect">
            <a:avLst/>
          </a:prstGeom>
          <a:noFill/>
          <a:ln w="9525">
            <a:noFill/>
            <a:miter lim="800000"/>
          </a:ln>
          <a:effectLst/>
        </p:spPr>
        <p:txBody>
          <a:bodyPr vert="horz" wrap="square" lIns="93177" tIns="46589" rIns="93177" bIns="46589" numCol="1" anchor="t" anchorCtr="0" compatLnSpc="1"/>
          <a:lstStyle>
            <a:lvl1pPr>
              <a:defRPr sz="1200">
                <a:latin typeface="Arial" panose="020B0604020202020204" pitchFamily="34" charset="0"/>
              </a:defRPr>
            </a:lvl1pPr>
          </a:lstStyle>
          <a:p>
            <a:pPr>
              <a:defRPr/>
            </a:pPr>
            <a:endParaRPr lang="en-US"/>
          </a:p>
        </p:txBody>
      </p:sp>
      <p:sp>
        <p:nvSpPr>
          <p:cNvPr id="6147" name="Rectangle 3"/>
          <p:cNvSpPr>
            <a:spLocks noGrp="1" noChangeArrowheads="1"/>
          </p:cNvSpPr>
          <p:nvPr>
            <p:ph type="dt" idx="1"/>
          </p:nvPr>
        </p:nvSpPr>
        <p:spPr bwMode="auto">
          <a:xfrm>
            <a:off x="3970338" y="0"/>
            <a:ext cx="3038475" cy="465138"/>
          </a:xfrm>
          <a:prstGeom prst="rect">
            <a:avLst/>
          </a:prstGeom>
          <a:noFill/>
          <a:ln w="9525">
            <a:noFill/>
            <a:miter lim="800000"/>
          </a:ln>
          <a:effectLst/>
        </p:spPr>
        <p:txBody>
          <a:bodyPr vert="horz" wrap="square" lIns="93177" tIns="46589" rIns="93177" bIns="46589" numCol="1" anchor="t" anchorCtr="0" compatLnSpc="1"/>
          <a:lstStyle>
            <a:lvl1pPr algn="r">
              <a:defRPr sz="1200">
                <a:latin typeface="Arial" panose="020B0604020202020204" pitchFamily="34" charset="0"/>
              </a:defRPr>
            </a:lvl1pPr>
          </a:lstStyle>
          <a:p>
            <a:pPr>
              <a:defRPr/>
            </a:pPr>
            <a:endParaRPr lang="en-US"/>
          </a:p>
        </p:txBody>
      </p:sp>
      <p:sp>
        <p:nvSpPr>
          <p:cNvPr id="10240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701675" y="4416425"/>
            <a:ext cx="5607050" cy="4183063"/>
          </a:xfrm>
          <a:prstGeom prst="rect">
            <a:avLst/>
          </a:prstGeom>
          <a:noFill/>
          <a:ln w="9525">
            <a:noFill/>
            <a:miter lim="800000"/>
          </a:ln>
          <a:effectLst/>
        </p:spPr>
        <p:txBody>
          <a:bodyPr vert="horz" wrap="square" lIns="93177" tIns="46589" rIns="93177" bIns="46589"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150" name="Rectangle 6"/>
          <p:cNvSpPr>
            <a:spLocks noGrp="1" noChangeArrowheads="1"/>
          </p:cNvSpPr>
          <p:nvPr>
            <p:ph type="ftr" sz="quarter" idx="4"/>
          </p:nvPr>
        </p:nvSpPr>
        <p:spPr bwMode="auto">
          <a:xfrm>
            <a:off x="0" y="8829675"/>
            <a:ext cx="3038475" cy="465138"/>
          </a:xfrm>
          <a:prstGeom prst="rect">
            <a:avLst/>
          </a:prstGeom>
          <a:noFill/>
          <a:ln w="9525">
            <a:noFill/>
            <a:miter lim="800000"/>
          </a:ln>
          <a:effectLst/>
        </p:spPr>
        <p:txBody>
          <a:bodyPr vert="horz" wrap="square" lIns="93177" tIns="46589" rIns="93177" bIns="46589" numCol="1" anchor="b" anchorCtr="0" compatLnSpc="1"/>
          <a:lstStyle>
            <a:lvl1pPr>
              <a:defRPr sz="1200">
                <a:latin typeface="Arial" panose="020B0604020202020204" pitchFamily="34" charset="0"/>
              </a:defRPr>
            </a:lvl1pPr>
          </a:lstStyle>
          <a:p>
            <a:pPr>
              <a:defRPr/>
            </a:pPr>
            <a:endParaRPr lang="en-US"/>
          </a:p>
        </p:txBody>
      </p:sp>
      <p:sp>
        <p:nvSpPr>
          <p:cNvPr id="6151" name="Rectangle 7"/>
          <p:cNvSpPr>
            <a:spLocks noGrp="1" noChangeArrowheads="1"/>
          </p:cNvSpPr>
          <p:nvPr>
            <p:ph type="sldNum" sz="quarter" idx="5"/>
          </p:nvPr>
        </p:nvSpPr>
        <p:spPr bwMode="auto">
          <a:xfrm>
            <a:off x="3970338" y="8829675"/>
            <a:ext cx="3038475" cy="465138"/>
          </a:xfrm>
          <a:prstGeom prst="rect">
            <a:avLst/>
          </a:prstGeom>
          <a:noFill/>
          <a:ln w="9525">
            <a:noFill/>
            <a:miter lim="800000"/>
          </a:ln>
          <a:effectLst/>
        </p:spPr>
        <p:txBody>
          <a:bodyPr vert="horz" wrap="square" lIns="93177" tIns="46589" rIns="93177" bIns="46589" numCol="1" anchor="b" anchorCtr="0" compatLnSpc="1"/>
          <a:lstStyle>
            <a:lvl1pPr algn="r">
              <a:defRPr sz="1200">
                <a:latin typeface="Arial" panose="020B0604020202020204" pitchFamily="34" charset="0"/>
              </a:defRPr>
            </a:lvl1pPr>
          </a:lstStyle>
          <a:p>
            <a:pPr>
              <a:defRPr/>
            </a:pPr>
            <a:fld id="{D022B19B-958E-44C2-AAA4-B6079F3323A6}"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851953B6-4E61-46BB-BF37-D02B98147D91}" type="slidenum">
              <a:rPr lang="en-US" smtClean="0"/>
            </a:fld>
            <a:endParaRPr lang="en-US"/>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noFill/>
        </p:spPr>
        <p:txBody>
          <a:bodyPr/>
          <a:lstStyle/>
          <a:p>
            <a:pPr eaLnBrk="1" hangingPunct="1"/>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8728C4D5-D593-47A6-9B0B-2DD8C1C44B73}" type="slidenum">
              <a:rPr lang="en-US" smtClean="0"/>
            </a:fld>
            <a:endParaRPr lang="en-US"/>
          </a:p>
        </p:txBody>
      </p:sp>
      <p:sp>
        <p:nvSpPr>
          <p:cNvPr id="124931" name="Rectangle 2"/>
          <p:cNvSpPr>
            <a:spLocks noGrp="1" noRot="1" noChangeAspect="1" noChangeArrowheads="1" noTextEdit="1"/>
          </p:cNvSpPr>
          <p:nvPr>
            <p:ph type="sldImg"/>
          </p:nvPr>
        </p:nvSpPr>
        <p:spPr/>
      </p:sp>
      <p:sp>
        <p:nvSpPr>
          <p:cNvPr id="124932"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E23EFE4C-5615-48F9-8D56-7E927D0F3EA4}" type="slidenum">
              <a:rPr lang="en-US" smtClean="0"/>
            </a:fld>
            <a:endParaRPr lang="en-US"/>
          </a:p>
        </p:txBody>
      </p:sp>
      <p:sp>
        <p:nvSpPr>
          <p:cNvPr id="125955" name="Rectangle 2"/>
          <p:cNvSpPr>
            <a:spLocks noGrp="1" noRot="1" noChangeAspect="1" noChangeArrowheads="1" noTextEdit="1"/>
          </p:cNvSpPr>
          <p:nvPr>
            <p:ph type="sldImg"/>
          </p:nvPr>
        </p:nvSpPr>
        <p:spPr/>
      </p:sp>
      <p:sp>
        <p:nvSpPr>
          <p:cNvPr id="125956"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3746D672-86FA-4201-AE67-E1F32E2E5270}" type="slidenum">
              <a:rPr lang="en-US" smtClean="0"/>
            </a:fld>
            <a:endParaRPr lang="en-US"/>
          </a:p>
        </p:txBody>
      </p:sp>
      <p:sp>
        <p:nvSpPr>
          <p:cNvPr id="126979" name="Rectangle 2"/>
          <p:cNvSpPr>
            <a:spLocks noGrp="1" noRot="1" noChangeAspect="1" noChangeArrowheads="1" noTextEdit="1"/>
          </p:cNvSpPr>
          <p:nvPr>
            <p:ph type="sldImg"/>
          </p:nvPr>
        </p:nvSpPr>
        <p:spPr/>
      </p:sp>
      <p:sp>
        <p:nvSpPr>
          <p:cNvPr id="126980"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B14D07B7-B1A1-4FAC-ABD6-7E64B8B42990}" type="slidenum">
              <a:rPr lang="en-US" smtClean="0"/>
            </a:fld>
            <a:endParaRPr lang="en-US"/>
          </a:p>
        </p:txBody>
      </p:sp>
      <p:sp>
        <p:nvSpPr>
          <p:cNvPr id="128003" name="Rectangle 2"/>
          <p:cNvSpPr>
            <a:spLocks noGrp="1" noRot="1" noChangeAspect="1" noChangeArrowheads="1" noTextEdit="1"/>
          </p:cNvSpPr>
          <p:nvPr>
            <p:ph type="sldImg"/>
          </p:nvPr>
        </p:nvSpPr>
        <p:spPr/>
      </p:sp>
      <p:sp>
        <p:nvSpPr>
          <p:cNvPr id="128004"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3EDBCCE9-9D18-4972-A25D-8AF73A391E75}" type="slidenum">
              <a:rPr lang="en-US" smtClean="0"/>
            </a:fld>
            <a:endParaRPr lang="en-US"/>
          </a:p>
        </p:txBody>
      </p:sp>
      <p:sp>
        <p:nvSpPr>
          <p:cNvPr id="129027" name="Rectangle 2"/>
          <p:cNvSpPr>
            <a:spLocks noGrp="1" noRot="1" noChangeAspect="1" noChangeArrowheads="1" noTextEdit="1"/>
          </p:cNvSpPr>
          <p:nvPr>
            <p:ph type="sldImg"/>
          </p:nvPr>
        </p:nvSpPr>
        <p:spPr/>
      </p:sp>
      <p:sp>
        <p:nvSpPr>
          <p:cNvPr id="129028"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40B901CD-E739-495B-9BAE-252B4E8E254A}" type="slidenum">
              <a:rPr lang="en-US" smtClean="0"/>
            </a:fld>
            <a:endParaRPr lang="en-US"/>
          </a:p>
        </p:txBody>
      </p:sp>
      <p:sp>
        <p:nvSpPr>
          <p:cNvPr id="130051" name="Rectangle 2"/>
          <p:cNvSpPr>
            <a:spLocks noGrp="1" noRot="1" noChangeAspect="1" noChangeArrowheads="1" noTextEdit="1"/>
          </p:cNvSpPr>
          <p:nvPr>
            <p:ph type="sldImg"/>
          </p:nvPr>
        </p:nvSpPr>
        <p:spPr/>
      </p:sp>
      <p:sp>
        <p:nvSpPr>
          <p:cNvPr id="130052"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A9750867-076C-4E77-9291-ADB80C007CFD}" type="slidenum">
              <a:rPr lang="en-US" smtClean="0"/>
            </a:fld>
            <a:endParaRPr lang="en-US"/>
          </a:p>
        </p:txBody>
      </p:sp>
      <p:sp>
        <p:nvSpPr>
          <p:cNvPr id="132099" name="Rectangle 2"/>
          <p:cNvSpPr>
            <a:spLocks noGrp="1" noRot="1" noChangeAspect="1" noChangeArrowheads="1" noTextEdit="1"/>
          </p:cNvSpPr>
          <p:nvPr>
            <p:ph type="sldImg"/>
          </p:nvPr>
        </p:nvSpPr>
        <p:spPr/>
      </p:sp>
      <p:sp>
        <p:nvSpPr>
          <p:cNvPr id="132100"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C5256B68-BB59-4AB4-8ACC-46C9755D11DB}" type="slidenum">
              <a:rPr lang="en-US" smtClean="0"/>
            </a:fld>
            <a:endParaRPr lang="en-US"/>
          </a:p>
        </p:txBody>
      </p:sp>
      <p:sp>
        <p:nvSpPr>
          <p:cNvPr id="133123" name="Rectangle 2"/>
          <p:cNvSpPr>
            <a:spLocks noGrp="1" noRot="1" noChangeAspect="1" noChangeArrowheads="1" noTextEdit="1"/>
          </p:cNvSpPr>
          <p:nvPr>
            <p:ph type="sldImg"/>
          </p:nvPr>
        </p:nvSpPr>
        <p:spPr/>
      </p:sp>
      <p:sp>
        <p:nvSpPr>
          <p:cNvPr id="133124"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3A0F6701-1153-4018-8382-679E62E2C147}" type="slidenum">
              <a:rPr lang="en-US" smtClean="0"/>
            </a:fld>
            <a:endParaRPr lang="en-US"/>
          </a:p>
        </p:txBody>
      </p:sp>
      <p:sp>
        <p:nvSpPr>
          <p:cNvPr id="134147" name="Rectangle 2"/>
          <p:cNvSpPr>
            <a:spLocks noGrp="1" noRot="1" noChangeAspect="1" noChangeArrowheads="1" noTextEdit="1"/>
          </p:cNvSpPr>
          <p:nvPr>
            <p:ph type="sldImg"/>
          </p:nvPr>
        </p:nvSpPr>
        <p:spPr/>
      </p:sp>
      <p:sp>
        <p:nvSpPr>
          <p:cNvPr id="134148"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D5D7462-7BAB-4764-A7A5-53CC9BDC5797}" type="slidenum">
              <a:rPr lang="en-US" smtClean="0"/>
            </a:fld>
            <a:endParaRPr lang="en-US"/>
          </a:p>
        </p:txBody>
      </p:sp>
      <p:sp>
        <p:nvSpPr>
          <p:cNvPr id="140291" name="Rectangle 2"/>
          <p:cNvSpPr>
            <a:spLocks noGrp="1" noRot="1" noChangeAspect="1" noChangeArrowheads="1" noTextEdit="1"/>
          </p:cNvSpPr>
          <p:nvPr>
            <p:ph type="sldImg"/>
          </p:nvPr>
        </p:nvSpPr>
        <p:spPr/>
      </p:sp>
      <p:sp>
        <p:nvSpPr>
          <p:cNvPr id="140292"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C31AF56B-8125-4063-9791-FB7144EDA7CD}" type="slidenum">
              <a:rPr lang="en-US" smtClean="0"/>
            </a:fld>
            <a:endParaRPr lang="en-US"/>
          </a:p>
        </p:txBody>
      </p:sp>
      <p:sp>
        <p:nvSpPr>
          <p:cNvPr id="116739" name="Rectangle 2"/>
          <p:cNvSpPr>
            <a:spLocks noGrp="1" noRot="1" noChangeAspect="1" noChangeArrowheads="1" noTextEdit="1"/>
          </p:cNvSpPr>
          <p:nvPr>
            <p:ph type="sldImg"/>
          </p:nvPr>
        </p:nvSpPr>
        <p:spPr>
          <a:xfrm>
            <a:off x="1190625" y="703263"/>
            <a:ext cx="4629150" cy="3471862"/>
          </a:xfrm>
        </p:spPr>
      </p:sp>
      <p:sp>
        <p:nvSpPr>
          <p:cNvPr id="116740" name="Rectangle 3"/>
          <p:cNvSpPr>
            <a:spLocks noGrp="1" noChangeArrowheads="1"/>
          </p:cNvSpPr>
          <p:nvPr>
            <p:ph type="body" idx="1"/>
          </p:nvPr>
        </p:nvSpPr>
        <p:spPr>
          <a:xfrm>
            <a:off x="935038" y="4416425"/>
            <a:ext cx="5140325" cy="4181475"/>
          </a:xfrm>
          <a:noFill/>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A3D65035-D36B-4E05-8EB2-9810585D602E}" type="slidenum">
              <a:rPr lang="en-US" smtClean="0"/>
            </a:fld>
            <a:endParaRPr lang="en-US"/>
          </a:p>
        </p:txBody>
      </p:sp>
      <p:sp>
        <p:nvSpPr>
          <p:cNvPr id="141315" name="Rectangle 2"/>
          <p:cNvSpPr>
            <a:spLocks noGrp="1" noRot="1" noChangeAspect="1" noChangeArrowheads="1" noTextEdit="1"/>
          </p:cNvSpPr>
          <p:nvPr>
            <p:ph type="sldImg"/>
          </p:nvPr>
        </p:nvSpPr>
        <p:spPr/>
      </p:sp>
      <p:sp>
        <p:nvSpPr>
          <p:cNvPr id="141316"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F4C56571-DB7B-4586-9440-BA13F40F4981}" type="slidenum">
              <a:rPr lang="en-US" smtClean="0"/>
            </a:fld>
            <a:endParaRPr lang="en-US"/>
          </a:p>
        </p:txBody>
      </p:sp>
      <p:sp>
        <p:nvSpPr>
          <p:cNvPr id="143363" name="Rectangle 2"/>
          <p:cNvSpPr>
            <a:spLocks noGrp="1" noRot="1" noChangeAspect="1" noChangeArrowheads="1" noTextEdit="1"/>
          </p:cNvSpPr>
          <p:nvPr>
            <p:ph type="sldImg"/>
          </p:nvPr>
        </p:nvSpPr>
        <p:spPr/>
      </p:sp>
      <p:sp>
        <p:nvSpPr>
          <p:cNvPr id="143364"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p:sp>
      <p:sp>
        <p:nvSpPr>
          <p:cNvPr id="144387"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ACF5B386-5637-45B4-8F6E-55C4A6D1AA12}" type="slidenum">
              <a:rPr lang="en-US" smtClean="0"/>
            </a:fld>
            <a:endParaRPr lang="en-US"/>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6EB1ECFF-09A6-40F6-AE84-8987E10CB7F4}" type="slidenum">
              <a:rPr lang="en-US" smtClean="0"/>
            </a:fld>
            <a:endParaRPr lang="en-US"/>
          </a:p>
        </p:txBody>
      </p:sp>
      <p:sp>
        <p:nvSpPr>
          <p:cNvPr id="118787" name="Rectangle 2"/>
          <p:cNvSpPr>
            <a:spLocks noGrp="1" noRot="1" noChangeAspect="1" noChangeArrowheads="1" noTextEdit="1"/>
          </p:cNvSpPr>
          <p:nvPr>
            <p:ph type="sldImg"/>
          </p:nvPr>
        </p:nvSpPr>
        <p:spPr/>
      </p:sp>
      <p:sp>
        <p:nvSpPr>
          <p:cNvPr id="118788"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B66F099F-C33F-4B96-80D8-D8D2D4B2F635}" type="slidenum">
              <a:rPr lang="en-US" smtClean="0"/>
            </a:fld>
            <a:endParaRPr lang="en-US"/>
          </a:p>
        </p:txBody>
      </p:sp>
      <p:sp>
        <p:nvSpPr>
          <p:cNvPr id="119811" name="Rectangle 2"/>
          <p:cNvSpPr>
            <a:spLocks noGrp="1" noRot="1" noChangeAspect="1" noChangeArrowheads="1" noTextEdit="1"/>
          </p:cNvSpPr>
          <p:nvPr>
            <p:ph type="sldImg"/>
          </p:nvPr>
        </p:nvSpPr>
        <p:spPr/>
      </p:sp>
      <p:sp>
        <p:nvSpPr>
          <p:cNvPr id="119812"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E88550D4-C61C-4B15-A023-B40124DE86F7}" type="slidenum">
              <a:rPr lang="en-US" smtClean="0"/>
            </a:fld>
            <a:endParaRPr lang="en-US"/>
          </a:p>
        </p:txBody>
      </p:sp>
      <p:sp>
        <p:nvSpPr>
          <p:cNvPr id="120835" name="Rectangle 2"/>
          <p:cNvSpPr>
            <a:spLocks noGrp="1" noRot="1" noChangeAspect="1" noChangeArrowheads="1" noTextEdit="1"/>
          </p:cNvSpPr>
          <p:nvPr>
            <p:ph type="sldImg"/>
          </p:nvPr>
        </p:nvSpPr>
        <p:spPr/>
      </p:sp>
      <p:sp>
        <p:nvSpPr>
          <p:cNvPr id="120836"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AF26B02C-6EB9-48EB-9B68-576F534F0E2D}" type="slidenum">
              <a:rPr lang="en-US" smtClean="0"/>
            </a:fld>
            <a:endParaRPr lang="en-US"/>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D2407101-813E-41FE-BA3C-1A8045AE138E}" type="slidenum">
              <a:rPr lang="en-US" smtClean="0"/>
            </a:fld>
            <a:endParaRPr lang="en-US"/>
          </a:p>
        </p:txBody>
      </p:sp>
      <p:sp>
        <p:nvSpPr>
          <p:cNvPr id="122883" name="Rectangle 2"/>
          <p:cNvSpPr>
            <a:spLocks noGrp="1" noRot="1" noChangeAspect="1" noChangeArrowheads="1" noTextEdit="1"/>
          </p:cNvSpPr>
          <p:nvPr>
            <p:ph type="sldImg"/>
          </p:nvPr>
        </p:nvSpPr>
        <p:spPr/>
      </p:sp>
      <p:sp>
        <p:nvSpPr>
          <p:cNvPr id="122884"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66050CA-C434-46C8-BD4B-79FEB59C436C}" type="slidenum">
              <a:rPr lang="en-US" smtClean="0"/>
            </a:fld>
            <a:endParaRPr lang="en-US"/>
          </a:p>
        </p:txBody>
      </p:sp>
      <p:sp>
        <p:nvSpPr>
          <p:cNvPr id="123907" name="Rectangle 2"/>
          <p:cNvSpPr>
            <a:spLocks noGrp="1" noRot="1" noChangeAspect="1" noChangeArrowheads="1" noTextEdit="1"/>
          </p:cNvSpPr>
          <p:nvPr>
            <p:ph type="sldImg"/>
          </p:nvPr>
        </p:nvSpPr>
        <p:spPr/>
      </p:sp>
      <p:sp>
        <p:nvSpPr>
          <p:cNvPr id="123908" name="Rectangle 3"/>
          <p:cNvSpPr>
            <a:spLocks noGrp="1" noChangeArrowheads="1"/>
          </p:cNvSpPr>
          <p:nvPr>
            <p:ph type="body" idx="1"/>
          </p:nvPr>
        </p:nvSpPr>
        <p:spPr>
          <a:noFill/>
        </p:spPr>
        <p:txBody>
          <a:bodyPr/>
          <a:lstStyle/>
          <a:p>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6" name="Rectangle 6"/>
          <p:cNvSpPr>
            <a:spLocks noGrp="1" noChangeArrowheads="1"/>
          </p:cNvSpPr>
          <p:nvPr>
            <p:ph type="sldNum" sz="quarter" idx="12"/>
          </p:nvPr>
        </p:nvSpPr>
        <p:spPr/>
        <p:txBody>
          <a:bodyPr/>
          <a:lstStyle>
            <a:lvl1pPr>
              <a:defRPr/>
            </a:lvl1pPr>
          </a:lstStyle>
          <a:p>
            <a:pPr>
              <a:defRPr/>
            </a:pPr>
            <a:fld id="{44D61C46-ABFE-48B6-A9C3-D72F0D7FB44A}"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6" name="Rectangle 6"/>
          <p:cNvSpPr>
            <a:spLocks noGrp="1" noChangeArrowheads="1"/>
          </p:cNvSpPr>
          <p:nvPr>
            <p:ph type="sldNum" sz="quarter" idx="12"/>
          </p:nvPr>
        </p:nvSpPr>
        <p:spPr/>
        <p:txBody>
          <a:bodyPr/>
          <a:lstStyle>
            <a:lvl1pPr>
              <a:defRPr/>
            </a:lvl1pPr>
          </a:lstStyle>
          <a:p>
            <a:pPr>
              <a:defRPr/>
            </a:pPr>
            <a:fld id="{23CBEA04-14E6-4E23-A86F-FAAF107C9E28}"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6" name="Rectangle 6"/>
          <p:cNvSpPr>
            <a:spLocks noGrp="1" noChangeArrowheads="1"/>
          </p:cNvSpPr>
          <p:nvPr>
            <p:ph type="sldNum" sz="quarter" idx="12"/>
          </p:nvPr>
        </p:nvSpPr>
        <p:spPr/>
        <p:txBody>
          <a:bodyPr/>
          <a:lstStyle>
            <a:lvl1pPr>
              <a:defRPr/>
            </a:lvl1pPr>
          </a:lstStyle>
          <a:p>
            <a:pPr>
              <a:defRPr/>
            </a:pPr>
            <a:fld id="{D25B76A2-A53A-4408-BB15-B01EEA7901CE}"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4"/>
          <p:cNvSpPr>
            <a:spLocks noGrp="1"/>
          </p:cNvSpPr>
          <p:nvPr>
            <p:ph type="sldNum" sz="quarter" idx="10"/>
          </p:nvPr>
        </p:nvSpPr>
        <p:spPr>
          <a:xfrm>
            <a:off x="4273550" y="6618288"/>
            <a:ext cx="585788" cy="266700"/>
          </a:xfrm>
        </p:spPr>
        <p:txBody>
          <a:bodyPr/>
          <a:lstStyle>
            <a:lvl1pPr>
              <a:defRPr/>
            </a:lvl1pPr>
          </a:lstStyle>
          <a:p>
            <a:pPr>
              <a:defRPr/>
            </a:pPr>
            <a:r>
              <a:rPr lang="en-US"/>
              <a:t>12-</a:t>
            </a:r>
            <a:fld id="{2C0E1CE8-C0E4-48B2-BB75-AF80D4FB03CA}"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6" name="Rectangle 6"/>
          <p:cNvSpPr>
            <a:spLocks noGrp="1" noChangeArrowheads="1"/>
          </p:cNvSpPr>
          <p:nvPr>
            <p:ph type="sldNum" sz="quarter" idx="12"/>
          </p:nvPr>
        </p:nvSpPr>
        <p:spPr/>
        <p:txBody>
          <a:bodyPr/>
          <a:lstStyle>
            <a:lvl1pPr>
              <a:defRPr/>
            </a:lvl1pPr>
          </a:lstStyle>
          <a:p>
            <a:pPr>
              <a:defRPr/>
            </a:pPr>
            <a:fld id="{E58DDFB5-FFA4-4F9F-A953-C89D9C7617E6}"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6" name="Rectangle 6"/>
          <p:cNvSpPr>
            <a:spLocks noGrp="1" noChangeArrowheads="1"/>
          </p:cNvSpPr>
          <p:nvPr>
            <p:ph type="sldNum" sz="quarter" idx="12"/>
          </p:nvPr>
        </p:nvSpPr>
        <p:spPr/>
        <p:txBody>
          <a:bodyPr/>
          <a:lstStyle>
            <a:lvl1pPr>
              <a:defRPr/>
            </a:lvl1pPr>
          </a:lstStyle>
          <a:p>
            <a:pPr>
              <a:defRPr/>
            </a:pPr>
            <a:fld id="{ED2B2EB6-2AAF-4C76-A6B3-9EDAB55214F9}"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7" name="Rectangle 6"/>
          <p:cNvSpPr>
            <a:spLocks noGrp="1" noChangeArrowheads="1"/>
          </p:cNvSpPr>
          <p:nvPr>
            <p:ph type="sldNum" sz="quarter" idx="12"/>
          </p:nvPr>
        </p:nvSpPr>
        <p:spPr/>
        <p:txBody>
          <a:bodyPr/>
          <a:lstStyle>
            <a:lvl1pPr>
              <a:defRPr/>
            </a:lvl1pPr>
          </a:lstStyle>
          <a:p>
            <a:pPr>
              <a:defRPr/>
            </a:pPr>
            <a:fld id="{8CFF99B0-3F78-47B0-8E50-4A59E1297C6B}"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9" name="Rectangle 6"/>
          <p:cNvSpPr>
            <a:spLocks noGrp="1" noChangeArrowheads="1"/>
          </p:cNvSpPr>
          <p:nvPr>
            <p:ph type="sldNum" sz="quarter" idx="12"/>
          </p:nvPr>
        </p:nvSpPr>
        <p:spPr/>
        <p:txBody>
          <a:bodyPr/>
          <a:lstStyle>
            <a:lvl1pPr>
              <a:defRPr/>
            </a:lvl1pPr>
          </a:lstStyle>
          <a:p>
            <a:pPr>
              <a:defRPr/>
            </a:pPr>
            <a:fld id="{86D5383B-427A-4E06-84BD-A0CAF71371DC}"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5" name="Rectangle 6"/>
          <p:cNvSpPr>
            <a:spLocks noGrp="1" noChangeArrowheads="1"/>
          </p:cNvSpPr>
          <p:nvPr>
            <p:ph type="sldNum" sz="quarter" idx="12"/>
          </p:nvPr>
        </p:nvSpPr>
        <p:spPr/>
        <p:txBody>
          <a:bodyPr/>
          <a:lstStyle>
            <a:lvl1pPr>
              <a:defRPr/>
            </a:lvl1pPr>
          </a:lstStyle>
          <a:p>
            <a:pPr>
              <a:defRPr/>
            </a:pPr>
            <a:fld id="{3FFEB678-EE57-4B2B-930B-3DEA4AAD7443}"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4" name="Rectangle 6"/>
          <p:cNvSpPr>
            <a:spLocks noGrp="1" noChangeArrowheads="1"/>
          </p:cNvSpPr>
          <p:nvPr>
            <p:ph type="sldNum" sz="quarter" idx="12"/>
          </p:nvPr>
        </p:nvSpPr>
        <p:spPr/>
        <p:txBody>
          <a:bodyPr/>
          <a:lstStyle>
            <a:lvl1pPr>
              <a:defRPr/>
            </a:lvl1pPr>
          </a:lstStyle>
          <a:p>
            <a:pPr>
              <a:defRPr/>
            </a:pPr>
            <a:fld id="{4BFE93CA-5959-478A-B99A-A01B3B616CCE}"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7" name="Rectangle 6"/>
          <p:cNvSpPr>
            <a:spLocks noGrp="1" noChangeArrowheads="1"/>
          </p:cNvSpPr>
          <p:nvPr>
            <p:ph type="sldNum" sz="quarter" idx="12"/>
          </p:nvPr>
        </p:nvSpPr>
        <p:spPr/>
        <p:txBody>
          <a:bodyPr/>
          <a:lstStyle>
            <a:lvl1pPr>
              <a:defRPr/>
            </a:lvl1pPr>
          </a:lstStyle>
          <a:p>
            <a:pPr>
              <a:defRPr/>
            </a:pPr>
            <a:fld id="{3FAC30FF-68CB-4F00-B959-EAD0B0C6A7D8}"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7" name="Rectangle 6"/>
          <p:cNvSpPr>
            <a:spLocks noGrp="1" noChangeArrowheads="1"/>
          </p:cNvSpPr>
          <p:nvPr>
            <p:ph type="sldNum" sz="quarter" idx="12"/>
          </p:nvPr>
        </p:nvSpPr>
        <p:spPr/>
        <p:txBody>
          <a:bodyPr/>
          <a:lstStyle>
            <a:lvl1pPr>
              <a:defRPr/>
            </a:lvl1pPr>
          </a:lstStyle>
          <a:p>
            <a:pPr>
              <a:defRPr/>
            </a:pPr>
            <a:fld id="{99E8A2BE-EC54-4382-BFA6-F11DCE5CB3AB}"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defRPr>
            </a:lvl1pPr>
          </a:lstStyle>
          <a:p>
            <a:pPr>
              <a:defRPr/>
            </a:pPr>
            <a:r>
              <a:rPr lang="en-US"/>
              <a:t>THE UNIVERSITY OF BRITISH COLUMBIA                  COMM465</a:t>
            </a: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defRPr>
            </a:lvl1pPr>
          </a:lstStyle>
          <a:p>
            <a:pPr>
              <a:defRPr/>
            </a:pPr>
            <a:fld id="{5FA958AB-E3FF-407E-A060-483BA4D67443}"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3.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7170" name="Rectangle 4"/>
          <p:cNvSpPr>
            <a:spLocks noGrp="1" noChangeArrowheads="1"/>
          </p:cNvSpPr>
          <p:nvPr>
            <p:ph type="ctrTitle"/>
          </p:nvPr>
        </p:nvSpPr>
        <p:spPr/>
        <p:txBody>
          <a:bodyPr/>
          <a:lstStyle/>
          <a:p>
            <a:pPr eaLnBrk="1" hangingPunct="1"/>
            <a:r>
              <a:rPr lang="fr-CA" sz="3600" dirty="0"/>
              <a:t>COMM223 Marketing Management </a:t>
            </a:r>
            <a:r>
              <a:rPr lang="fr-CA" dirty="0"/>
              <a:t>	</a:t>
            </a:r>
            <a:endParaRPr lang="en-US" dirty="0"/>
          </a:p>
        </p:txBody>
      </p:sp>
      <p:sp>
        <p:nvSpPr>
          <p:cNvPr id="7171" name="Rectangle 5"/>
          <p:cNvSpPr>
            <a:spLocks noGrp="1" noChangeArrowheads="1"/>
          </p:cNvSpPr>
          <p:nvPr>
            <p:ph type="subTitle" idx="1"/>
          </p:nvPr>
        </p:nvSpPr>
        <p:spPr>
          <a:xfrm>
            <a:off x="1371600" y="3591983"/>
            <a:ext cx="6400800" cy="1752600"/>
          </a:xfrm>
        </p:spPr>
        <p:txBody>
          <a:bodyPr/>
          <a:lstStyle/>
          <a:p>
            <a:pPr eaLnBrk="1" hangingPunct="1"/>
            <a:endParaRPr lang="fr-CA" dirty="0"/>
          </a:p>
          <a:p>
            <a:pPr eaLnBrk="1" hangingPunct="1"/>
            <a:r>
              <a:rPr lang="fr-CA" dirty="0"/>
              <a:t>Lecture 9 – </a:t>
            </a:r>
            <a:r>
              <a:rPr lang="fr-CA" dirty="0" err="1"/>
              <a:t>cost-based</a:t>
            </a:r>
            <a:r>
              <a:rPr lang="fr-CA" dirty="0"/>
              <a:t> </a:t>
            </a:r>
            <a:r>
              <a:rPr lang="fr-CA" dirty="0" err="1"/>
              <a:t>pricing</a:t>
            </a:r>
            <a:r>
              <a:rPr lang="fr-CA" dirty="0"/>
              <a:t>, break-</a:t>
            </a:r>
            <a:r>
              <a:rPr lang="fr-CA" dirty="0" err="1"/>
              <a:t>even</a:t>
            </a:r>
            <a:r>
              <a:rPr lang="fr-CA" dirty="0"/>
              <a:t>, </a:t>
            </a:r>
            <a:r>
              <a:rPr lang="fr-CA" dirty="0" err="1"/>
              <a:t>demand</a:t>
            </a:r>
            <a:r>
              <a:rPr lang="fr-CA" dirty="0"/>
              <a:t> </a:t>
            </a:r>
            <a:r>
              <a:rPr lang="fr-CA" dirty="0" err="1"/>
              <a:t>estimates</a:t>
            </a:r>
            <a:r>
              <a:rPr lang="fr-CA" dirty="0"/>
              <a:t> and Channel </a:t>
            </a:r>
            <a:endParaRPr lang="fr-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Demand estimates</a:t>
            </a:r>
            <a:endParaRPr lang="en-US" dirty="0">
              <a:solidFill>
                <a:srgbClr val="C00000"/>
              </a:solidFill>
            </a:endParaRPr>
          </a:p>
        </p:txBody>
      </p:sp>
      <p:sp>
        <p:nvSpPr>
          <p:cNvPr id="3" name="Content Placeholder 2"/>
          <p:cNvSpPr>
            <a:spLocks noGrp="1"/>
          </p:cNvSpPr>
          <p:nvPr>
            <p:ph idx="1"/>
          </p:nvPr>
        </p:nvSpPr>
        <p:spPr/>
        <p:txBody>
          <a:bodyPr/>
          <a:lstStyle/>
          <a:p>
            <a:r>
              <a:rPr lang="en-US" sz="2600" dirty="0"/>
              <a:t>Total market demand: the total volume that would be bought by a defined consumer group in a defined geographic area in a defined time period in a defined marketing environment under a defined level and mix of industry marketing effort.</a:t>
            </a:r>
            <a:endParaRPr lang="en-US" sz="2600" dirty="0"/>
          </a:p>
          <a:p>
            <a:r>
              <a:rPr lang="en-US" sz="2600" dirty="0"/>
              <a:t>Market potential: the upper limit of market demand</a:t>
            </a:r>
            <a:endParaRPr lang="en-US" sz="2600" dirty="0"/>
          </a:p>
          <a:p>
            <a:r>
              <a:rPr lang="en-US" sz="2600" dirty="0"/>
              <a:t>Q = n*q*p</a:t>
            </a:r>
            <a:endParaRPr lang="en-US" sz="2600" dirty="0"/>
          </a:p>
          <a:p>
            <a:pPr lvl="1"/>
            <a:r>
              <a:rPr lang="en-US" sz="2400" dirty="0"/>
              <a:t>Q = total market demand</a:t>
            </a:r>
            <a:endParaRPr lang="en-US" sz="2400" dirty="0"/>
          </a:p>
          <a:p>
            <a:pPr lvl="1"/>
            <a:r>
              <a:rPr lang="en-US" sz="2400" dirty="0"/>
              <a:t>n – number of buyers in the market</a:t>
            </a:r>
            <a:endParaRPr lang="en-US" sz="2400" dirty="0"/>
          </a:p>
          <a:p>
            <a:pPr lvl="1"/>
            <a:r>
              <a:rPr lang="en-US" sz="2400" dirty="0"/>
              <a:t>q = quantity purchased by an average buyer per year</a:t>
            </a:r>
            <a:endParaRPr lang="en-US" sz="2400" dirty="0"/>
          </a:p>
          <a:p>
            <a:pPr lvl="1"/>
            <a:r>
              <a:rPr lang="en-US" sz="2400" dirty="0"/>
              <a:t>p = price of an average unit</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Demand estimates</a:t>
            </a:r>
            <a:endParaRPr lang="en-US" dirty="0">
              <a:solidFill>
                <a:srgbClr val="C00000"/>
              </a:solidFill>
            </a:endParaRPr>
          </a:p>
        </p:txBody>
      </p:sp>
      <p:sp>
        <p:nvSpPr>
          <p:cNvPr id="3" name="Content Placeholder 2"/>
          <p:cNvSpPr>
            <a:spLocks noGrp="1"/>
          </p:cNvSpPr>
          <p:nvPr>
            <p:ph idx="1"/>
          </p:nvPr>
        </p:nvSpPr>
        <p:spPr/>
        <p:txBody>
          <a:bodyPr/>
          <a:lstStyle/>
          <a:p>
            <a:r>
              <a:rPr lang="en-US" sz="2800" dirty="0"/>
              <a:t>Chain ratio method: estimating market demand by multiplying a base number by a chain of adjusting percentages.</a:t>
            </a:r>
            <a:endParaRPr lang="en-US" sz="2800" dirty="0"/>
          </a:p>
          <a:p>
            <a:r>
              <a:rPr lang="en-US" sz="2800" dirty="0"/>
              <a:t>Total number of US households * the percentage of HDTV-owning US household with broadband internet access * the percentage of these households willing and able to buy this device = 113 million household * 0.6 *0.3 = 20.34 million households</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Demand estimates</a:t>
            </a:r>
            <a:endParaRPr lang="en-US" dirty="0">
              <a:solidFill>
                <a:srgbClr val="C00000"/>
              </a:solidFill>
            </a:endParaRPr>
          </a:p>
        </p:txBody>
      </p:sp>
      <p:sp>
        <p:nvSpPr>
          <p:cNvPr id="3" name="Content Placeholder 2"/>
          <p:cNvSpPr>
            <a:spLocks noGrp="1"/>
          </p:cNvSpPr>
          <p:nvPr>
            <p:ph idx="1"/>
          </p:nvPr>
        </p:nvSpPr>
        <p:spPr/>
        <p:txBody>
          <a:bodyPr/>
          <a:lstStyle/>
          <a:p>
            <a:r>
              <a:rPr lang="en-US" dirty="0"/>
              <a:t>Assuming that HD forecasts it will have a 3.66% market share in the first year after launching this product.</a:t>
            </a:r>
            <a:endParaRPr lang="en-US" dirty="0"/>
          </a:p>
          <a:p>
            <a:r>
              <a:rPr lang="en-US" dirty="0"/>
              <a:t>Unit sales = 20.34 million units * 0.0366 = 744,444 units</a:t>
            </a:r>
            <a:endParaRPr lang="en-US" dirty="0"/>
          </a:p>
          <a:p>
            <a:r>
              <a:rPr lang="en-US" dirty="0"/>
              <a:t>Exceeds break-even volume</a:t>
            </a:r>
            <a:endParaRPr lang="en-US" dirty="0"/>
          </a:p>
          <a:p>
            <a:r>
              <a:rPr lang="en-US" dirty="0"/>
              <a:t>Also exceeds volume necessary to realize a $5 million profit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5800" y="381000"/>
            <a:ext cx="7645400" cy="914400"/>
          </a:xfrm>
        </p:spPr>
        <p:txBody>
          <a:bodyPr/>
          <a:lstStyle/>
          <a:p>
            <a:r>
              <a:rPr lang="en-US">
                <a:solidFill>
                  <a:srgbClr val="C00000"/>
                </a:solidFill>
              </a:rPr>
              <a:t>Where are we now …</a:t>
            </a:r>
            <a:endParaRPr lang="en-US">
              <a:solidFill>
                <a:srgbClr val="C00000"/>
              </a:solidFill>
            </a:endParaRPr>
          </a:p>
        </p:txBody>
      </p:sp>
      <p:grpSp>
        <p:nvGrpSpPr>
          <p:cNvPr id="65539" name="Group 3"/>
          <p:cNvGrpSpPr/>
          <p:nvPr/>
        </p:nvGrpSpPr>
        <p:grpSpPr bwMode="auto">
          <a:xfrm>
            <a:off x="457200" y="1643063"/>
            <a:ext cx="8382000" cy="4376737"/>
            <a:chOff x="288" y="1104"/>
            <a:chExt cx="5280" cy="2757"/>
          </a:xfrm>
        </p:grpSpPr>
        <p:sp>
          <p:nvSpPr>
            <p:cNvPr id="65541" name="Text Box 4"/>
            <p:cNvSpPr txBox="1">
              <a:spLocks noChangeArrowheads="1"/>
            </p:cNvSpPr>
            <p:nvPr/>
          </p:nvSpPr>
          <p:spPr bwMode="auto">
            <a:xfrm>
              <a:off x="2167" y="1755"/>
              <a:ext cx="1432" cy="524"/>
            </a:xfrm>
            <a:prstGeom prst="rect">
              <a:avLst/>
            </a:prstGeom>
            <a:solidFill>
              <a:srgbClr val="FF9900"/>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Marketing Management</a:t>
              </a:r>
              <a:endParaRPr lang="en-US" sz="2400" b="1">
                <a:latin typeface="Times New Roman" panose="02020603050405020304" pitchFamily="18" charset="0"/>
              </a:endParaRPr>
            </a:p>
          </p:txBody>
        </p:sp>
        <p:sp>
          <p:nvSpPr>
            <p:cNvPr id="65542" name="Text Box 5"/>
            <p:cNvSpPr txBox="1">
              <a:spLocks noChangeArrowheads="1"/>
            </p:cNvSpPr>
            <p:nvPr/>
          </p:nvSpPr>
          <p:spPr bwMode="auto">
            <a:xfrm>
              <a:off x="1809" y="1433"/>
              <a:ext cx="1969" cy="229"/>
            </a:xfrm>
            <a:prstGeom prst="rect">
              <a:avLst/>
            </a:prstGeom>
            <a:noFill/>
            <a:ln w="12700">
              <a:no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b="1">
                  <a:latin typeface="Times New Roman" panose="02020603050405020304" pitchFamily="18" charset="0"/>
                </a:rPr>
                <a:t>Company        Analysis</a:t>
              </a:r>
              <a:endParaRPr lang="en-US" b="1">
                <a:latin typeface="Times New Roman" panose="02020603050405020304" pitchFamily="18" charset="0"/>
              </a:endParaRPr>
            </a:p>
          </p:txBody>
        </p:sp>
        <p:sp>
          <p:nvSpPr>
            <p:cNvPr id="65543" name="Text Box 6"/>
            <p:cNvSpPr txBox="1">
              <a:spLocks noChangeArrowheads="1"/>
            </p:cNvSpPr>
            <p:nvPr/>
          </p:nvSpPr>
          <p:spPr bwMode="auto">
            <a:xfrm>
              <a:off x="2257" y="1104"/>
              <a:ext cx="1118" cy="294"/>
            </a:xfrm>
            <a:prstGeom prst="rect">
              <a:avLst/>
            </a:prstGeom>
            <a:solidFill>
              <a:srgbClr val="FFFF99"/>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Company</a:t>
              </a:r>
              <a:endParaRPr lang="en-US" sz="2400" b="1">
                <a:latin typeface="Times New Roman" panose="02020603050405020304" pitchFamily="18" charset="0"/>
              </a:endParaRPr>
            </a:p>
          </p:txBody>
        </p:sp>
        <p:sp>
          <p:nvSpPr>
            <p:cNvPr id="65544" name="Text Box 7"/>
            <p:cNvSpPr txBox="1">
              <a:spLocks noChangeArrowheads="1"/>
            </p:cNvSpPr>
            <p:nvPr/>
          </p:nvSpPr>
          <p:spPr bwMode="auto">
            <a:xfrm>
              <a:off x="422" y="2336"/>
              <a:ext cx="1208" cy="294"/>
            </a:xfrm>
            <a:prstGeom prst="rect">
              <a:avLst/>
            </a:prstGeom>
            <a:solidFill>
              <a:srgbClr val="FFFF99"/>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Competitor</a:t>
              </a:r>
              <a:endParaRPr lang="en-US" sz="2400" b="1">
                <a:latin typeface="Times New Roman" panose="02020603050405020304" pitchFamily="18" charset="0"/>
              </a:endParaRPr>
            </a:p>
          </p:txBody>
        </p:sp>
        <p:sp>
          <p:nvSpPr>
            <p:cNvPr id="65545" name="Text Box 8"/>
            <p:cNvSpPr txBox="1">
              <a:spLocks noChangeArrowheads="1"/>
            </p:cNvSpPr>
            <p:nvPr/>
          </p:nvSpPr>
          <p:spPr bwMode="auto">
            <a:xfrm>
              <a:off x="4226" y="2290"/>
              <a:ext cx="1253" cy="294"/>
            </a:xfrm>
            <a:prstGeom prst="rect">
              <a:avLst/>
            </a:prstGeom>
            <a:solidFill>
              <a:srgbClr val="FFFF99"/>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Consumer</a:t>
              </a:r>
              <a:endParaRPr lang="en-US" sz="2400" b="1">
                <a:latin typeface="Times New Roman" panose="02020603050405020304" pitchFamily="18" charset="0"/>
              </a:endParaRPr>
            </a:p>
          </p:txBody>
        </p:sp>
        <p:sp>
          <p:nvSpPr>
            <p:cNvPr id="65546" name="Text Box 9"/>
            <p:cNvSpPr txBox="1">
              <a:spLocks noChangeArrowheads="1"/>
            </p:cNvSpPr>
            <p:nvPr/>
          </p:nvSpPr>
          <p:spPr bwMode="auto">
            <a:xfrm>
              <a:off x="2033" y="3567"/>
              <a:ext cx="1835" cy="294"/>
            </a:xfrm>
            <a:prstGeom prst="rect">
              <a:avLst/>
            </a:prstGeom>
            <a:solidFill>
              <a:srgbClr val="FF6600"/>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Product - Market</a:t>
              </a:r>
              <a:endParaRPr lang="en-US" sz="2400" b="1">
                <a:latin typeface="Times New Roman" panose="02020603050405020304" pitchFamily="18" charset="0"/>
              </a:endParaRPr>
            </a:p>
          </p:txBody>
        </p:sp>
        <p:sp>
          <p:nvSpPr>
            <p:cNvPr id="65547" name="Text Box 10"/>
            <p:cNvSpPr txBox="1">
              <a:spLocks noChangeArrowheads="1"/>
            </p:cNvSpPr>
            <p:nvPr/>
          </p:nvSpPr>
          <p:spPr bwMode="auto">
            <a:xfrm>
              <a:off x="1765" y="2655"/>
              <a:ext cx="850" cy="294"/>
            </a:xfrm>
            <a:prstGeom prst="rect">
              <a:avLst/>
            </a:prstGeom>
            <a:solidFill>
              <a:srgbClr val="99CCFF"/>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Product</a:t>
              </a:r>
              <a:endParaRPr lang="en-US" sz="2400" b="1">
                <a:latin typeface="Times New Roman" panose="02020603050405020304" pitchFamily="18" charset="0"/>
              </a:endParaRPr>
            </a:p>
          </p:txBody>
        </p:sp>
        <p:sp>
          <p:nvSpPr>
            <p:cNvPr id="65548" name="Text Box 11"/>
            <p:cNvSpPr txBox="1">
              <a:spLocks noChangeArrowheads="1"/>
            </p:cNvSpPr>
            <p:nvPr/>
          </p:nvSpPr>
          <p:spPr bwMode="auto">
            <a:xfrm>
              <a:off x="3062" y="2655"/>
              <a:ext cx="1074" cy="294"/>
            </a:xfrm>
            <a:prstGeom prst="rect">
              <a:avLst/>
            </a:prstGeom>
            <a:solidFill>
              <a:srgbClr val="99CCFF"/>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Promotion</a:t>
              </a:r>
              <a:endParaRPr lang="en-US" sz="2400" b="1">
                <a:latin typeface="Times New Roman" panose="02020603050405020304" pitchFamily="18" charset="0"/>
              </a:endParaRPr>
            </a:p>
          </p:txBody>
        </p:sp>
        <p:sp>
          <p:nvSpPr>
            <p:cNvPr id="65549" name="Text Box 12"/>
            <p:cNvSpPr txBox="1">
              <a:spLocks noChangeArrowheads="1"/>
            </p:cNvSpPr>
            <p:nvPr/>
          </p:nvSpPr>
          <p:spPr bwMode="auto">
            <a:xfrm>
              <a:off x="1765" y="3066"/>
              <a:ext cx="850" cy="294"/>
            </a:xfrm>
            <a:prstGeom prst="rect">
              <a:avLst/>
            </a:prstGeom>
            <a:solidFill>
              <a:srgbClr val="99CCFF"/>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Price</a:t>
              </a:r>
              <a:endParaRPr lang="en-US" sz="2400" b="1">
                <a:latin typeface="Times New Roman" panose="02020603050405020304" pitchFamily="18" charset="0"/>
              </a:endParaRPr>
            </a:p>
          </p:txBody>
        </p:sp>
        <p:sp>
          <p:nvSpPr>
            <p:cNvPr id="65550" name="Text Box 13"/>
            <p:cNvSpPr txBox="1">
              <a:spLocks noChangeArrowheads="1"/>
            </p:cNvSpPr>
            <p:nvPr/>
          </p:nvSpPr>
          <p:spPr bwMode="auto">
            <a:xfrm>
              <a:off x="3062" y="3066"/>
              <a:ext cx="1208" cy="294"/>
            </a:xfrm>
            <a:prstGeom prst="rect">
              <a:avLst/>
            </a:prstGeom>
            <a:solidFill>
              <a:srgbClr val="99CCFF"/>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Distribution</a:t>
              </a:r>
              <a:endParaRPr lang="en-US" sz="2400" b="1">
                <a:latin typeface="Times New Roman" panose="02020603050405020304" pitchFamily="18" charset="0"/>
              </a:endParaRPr>
            </a:p>
          </p:txBody>
        </p:sp>
        <p:sp>
          <p:nvSpPr>
            <p:cNvPr id="65551" name="Line 14"/>
            <p:cNvSpPr>
              <a:spLocks noChangeShapeType="1"/>
            </p:cNvSpPr>
            <p:nvPr/>
          </p:nvSpPr>
          <p:spPr bwMode="auto">
            <a:xfrm>
              <a:off x="2839" y="2370"/>
              <a:ext cx="0" cy="1186"/>
            </a:xfrm>
            <a:prstGeom prst="line">
              <a:avLst/>
            </a:prstGeom>
            <a:noFill/>
            <a:ln w="76200">
              <a:solidFill>
                <a:schemeClr val="tx1"/>
              </a:solidFill>
              <a:round/>
              <a:headEnd type="none" w="sm" len="sm"/>
              <a:tailEnd type="triangle" w="sm" len="sm"/>
            </a:ln>
          </p:spPr>
          <p:txBody>
            <a:bodyPr lIns="90488" tIns="44450" rIns="90488" bIns="44450" anchor="ctr">
              <a:spAutoFit/>
            </a:bodyPr>
            <a:lstStyle/>
            <a:p>
              <a:endParaRPr lang="en-US"/>
            </a:p>
          </p:txBody>
        </p:sp>
        <p:sp>
          <p:nvSpPr>
            <p:cNvPr id="65552" name="Text Box 15"/>
            <p:cNvSpPr txBox="1">
              <a:spLocks noChangeArrowheads="1"/>
            </p:cNvSpPr>
            <p:nvPr/>
          </p:nvSpPr>
          <p:spPr bwMode="auto">
            <a:xfrm>
              <a:off x="3912" y="1616"/>
              <a:ext cx="1656" cy="229"/>
            </a:xfrm>
            <a:prstGeom prst="rect">
              <a:avLst/>
            </a:prstGeom>
            <a:noFill/>
            <a:ln w="12700">
              <a:no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b="1">
                  <a:latin typeface="Times New Roman" panose="02020603050405020304" pitchFamily="18" charset="0"/>
                </a:rPr>
                <a:t>Consumer Analysis</a:t>
              </a:r>
              <a:endParaRPr lang="en-US" b="1">
                <a:latin typeface="Times New Roman" panose="02020603050405020304" pitchFamily="18" charset="0"/>
              </a:endParaRPr>
            </a:p>
          </p:txBody>
        </p:sp>
        <p:sp>
          <p:nvSpPr>
            <p:cNvPr id="65553" name="Text Box 16"/>
            <p:cNvSpPr txBox="1">
              <a:spLocks noChangeArrowheads="1"/>
            </p:cNvSpPr>
            <p:nvPr/>
          </p:nvSpPr>
          <p:spPr bwMode="auto">
            <a:xfrm>
              <a:off x="288" y="1616"/>
              <a:ext cx="1745" cy="229"/>
            </a:xfrm>
            <a:prstGeom prst="rect">
              <a:avLst/>
            </a:prstGeom>
            <a:noFill/>
            <a:ln w="12700">
              <a:no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b="1">
                  <a:latin typeface="Times New Roman" panose="02020603050405020304" pitchFamily="18" charset="0"/>
                </a:rPr>
                <a:t>Competitor Analysis</a:t>
              </a:r>
              <a:endParaRPr lang="en-US" b="1">
                <a:latin typeface="Times New Roman" panose="02020603050405020304" pitchFamily="18" charset="0"/>
              </a:endParaRPr>
            </a:p>
          </p:txBody>
        </p:sp>
        <p:sp>
          <p:nvSpPr>
            <p:cNvPr id="65554" name="Line 17"/>
            <p:cNvSpPr>
              <a:spLocks noChangeShapeType="1"/>
            </p:cNvSpPr>
            <p:nvPr/>
          </p:nvSpPr>
          <p:spPr bwMode="auto">
            <a:xfrm flipV="1">
              <a:off x="914" y="1914"/>
              <a:ext cx="0" cy="365"/>
            </a:xfrm>
            <a:prstGeom prst="line">
              <a:avLst/>
            </a:prstGeom>
            <a:noFill/>
            <a:ln w="76200">
              <a:solidFill>
                <a:schemeClr val="tx1"/>
              </a:solidFill>
              <a:round/>
              <a:headEnd type="none" w="sm" len="sm"/>
              <a:tailEnd type="none" w="sm" len="sm"/>
            </a:ln>
          </p:spPr>
          <p:txBody>
            <a:bodyPr lIns="90488" tIns="44450" rIns="90488" bIns="44450" anchor="ctr">
              <a:spAutoFit/>
            </a:bodyPr>
            <a:lstStyle/>
            <a:p>
              <a:endParaRPr lang="en-US"/>
            </a:p>
          </p:txBody>
        </p:sp>
        <p:sp>
          <p:nvSpPr>
            <p:cNvPr id="65555" name="Line 18"/>
            <p:cNvSpPr>
              <a:spLocks noChangeShapeType="1"/>
            </p:cNvSpPr>
            <p:nvPr/>
          </p:nvSpPr>
          <p:spPr bwMode="auto">
            <a:xfrm>
              <a:off x="914" y="1914"/>
              <a:ext cx="1074" cy="0"/>
            </a:xfrm>
            <a:prstGeom prst="line">
              <a:avLst/>
            </a:prstGeom>
            <a:noFill/>
            <a:ln w="76200">
              <a:solidFill>
                <a:schemeClr val="tx1"/>
              </a:solidFill>
              <a:round/>
              <a:headEnd type="none" w="sm" len="sm"/>
              <a:tailEnd type="triangle" w="sm" len="sm"/>
            </a:ln>
          </p:spPr>
          <p:txBody>
            <a:bodyPr wrap="none" lIns="90488" tIns="44450" rIns="90488" bIns="44450" anchor="ctr">
              <a:spAutoFit/>
            </a:bodyPr>
            <a:lstStyle/>
            <a:p>
              <a:endParaRPr lang="en-US"/>
            </a:p>
          </p:txBody>
        </p:sp>
        <p:sp>
          <p:nvSpPr>
            <p:cNvPr id="65556" name="Line 19"/>
            <p:cNvSpPr>
              <a:spLocks noChangeShapeType="1"/>
            </p:cNvSpPr>
            <p:nvPr/>
          </p:nvSpPr>
          <p:spPr bwMode="auto">
            <a:xfrm>
              <a:off x="914" y="3693"/>
              <a:ext cx="1074" cy="0"/>
            </a:xfrm>
            <a:prstGeom prst="line">
              <a:avLst/>
            </a:prstGeom>
            <a:noFill/>
            <a:ln w="76200">
              <a:solidFill>
                <a:schemeClr val="tx1"/>
              </a:solidFill>
              <a:round/>
              <a:headEnd type="none" w="sm" len="sm"/>
              <a:tailEnd type="triangle" w="sm" len="sm"/>
            </a:ln>
          </p:spPr>
          <p:txBody>
            <a:bodyPr wrap="none" lIns="90488" tIns="44450" rIns="90488" bIns="44450" anchor="ctr">
              <a:spAutoFit/>
            </a:bodyPr>
            <a:lstStyle/>
            <a:p>
              <a:endParaRPr lang="en-US"/>
            </a:p>
          </p:txBody>
        </p:sp>
        <p:sp>
          <p:nvSpPr>
            <p:cNvPr id="65557" name="Line 20"/>
            <p:cNvSpPr>
              <a:spLocks noChangeShapeType="1"/>
            </p:cNvSpPr>
            <p:nvPr/>
          </p:nvSpPr>
          <p:spPr bwMode="auto">
            <a:xfrm>
              <a:off x="914" y="2735"/>
              <a:ext cx="0" cy="958"/>
            </a:xfrm>
            <a:prstGeom prst="line">
              <a:avLst/>
            </a:prstGeom>
            <a:noFill/>
            <a:ln w="76200">
              <a:solidFill>
                <a:schemeClr val="tx1"/>
              </a:solidFill>
              <a:round/>
              <a:headEnd type="none" w="sm" len="sm"/>
              <a:tailEnd type="none" w="sm" len="sm"/>
            </a:ln>
          </p:spPr>
          <p:txBody>
            <a:bodyPr lIns="90488" tIns="44450" rIns="90488" bIns="44450" anchor="ctr">
              <a:spAutoFit/>
            </a:bodyPr>
            <a:lstStyle/>
            <a:p>
              <a:endParaRPr lang="en-US"/>
            </a:p>
          </p:txBody>
        </p:sp>
        <p:sp>
          <p:nvSpPr>
            <p:cNvPr id="65558" name="Line 21"/>
            <p:cNvSpPr>
              <a:spLocks noChangeShapeType="1"/>
            </p:cNvSpPr>
            <p:nvPr/>
          </p:nvSpPr>
          <p:spPr bwMode="auto">
            <a:xfrm>
              <a:off x="2839" y="1412"/>
              <a:ext cx="0" cy="319"/>
            </a:xfrm>
            <a:prstGeom prst="line">
              <a:avLst/>
            </a:prstGeom>
            <a:noFill/>
            <a:ln w="76200">
              <a:solidFill>
                <a:schemeClr val="tx1"/>
              </a:solidFill>
              <a:round/>
              <a:headEnd type="none" w="sm" len="sm"/>
              <a:tailEnd type="triangle" w="sm" len="sm"/>
            </a:ln>
          </p:spPr>
          <p:txBody>
            <a:bodyPr wrap="none" lIns="90488" tIns="44450" rIns="90488" bIns="44450" anchor="ctr">
              <a:spAutoFit/>
            </a:bodyPr>
            <a:lstStyle/>
            <a:p>
              <a:endParaRPr lang="en-US"/>
            </a:p>
          </p:txBody>
        </p:sp>
        <p:sp>
          <p:nvSpPr>
            <p:cNvPr id="65559" name="Line 22"/>
            <p:cNvSpPr>
              <a:spLocks noChangeShapeType="1"/>
            </p:cNvSpPr>
            <p:nvPr/>
          </p:nvSpPr>
          <p:spPr bwMode="auto">
            <a:xfrm flipV="1">
              <a:off x="4852" y="1914"/>
              <a:ext cx="0" cy="365"/>
            </a:xfrm>
            <a:prstGeom prst="line">
              <a:avLst/>
            </a:prstGeom>
            <a:noFill/>
            <a:ln w="76200">
              <a:solidFill>
                <a:schemeClr val="tx1"/>
              </a:solidFill>
              <a:round/>
              <a:headEnd type="none" w="sm" len="sm"/>
              <a:tailEnd type="none" w="sm" len="sm"/>
            </a:ln>
          </p:spPr>
          <p:txBody>
            <a:bodyPr wrap="none" lIns="90488" tIns="44450" rIns="90488" bIns="44450" anchor="ctr">
              <a:spAutoFit/>
            </a:bodyPr>
            <a:lstStyle/>
            <a:p>
              <a:endParaRPr lang="en-US"/>
            </a:p>
          </p:txBody>
        </p:sp>
        <p:sp>
          <p:nvSpPr>
            <p:cNvPr id="65560" name="Line 23"/>
            <p:cNvSpPr>
              <a:spLocks noChangeShapeType="1"/>
            </p:cNvSpPr>
            <p:nvPr/>
          </p:nvSpPr>
          <p:spPr bwMode="auto">
            <a:xfrm flipH="1">
              <a:off x="3778" y="1914"/>
              <a:ext cx="1074" cy="0"/>
            </a:xfrm>
            <a:prstGeom prst="line">
              <a:avLst/>
            </a:prstGeom>
            <a:noFill/>
            <a:ln w="76200">
              <a:solidFill>
                <a:schemeClr val="tx1"/>
              </a:solidFill>
              <a:round/>
              <a:headEnd type="none" w="sm" len="sm"/>
              <a:tailEnd type="triangle" w="sm" len="sm"/>
            </a:ln>
          </p:spPr>
          <p:txBody>
            <a:bodyPr wrap="none" lIns="90488" tIns="44450" rIns="90488" bIns="44450" anchor="ctr">
              <a:spAutoFit/>
            </a:bodyPr>
            <a:lstStyle/>
            <a:p>
              <a:endParaRPr lang="en-US"/>
            </a:p>
          </p:txBody>
        </p:sp>
        <p:sp>
          <p:nvSpPr>
            <p:cNvPr id="65561" name="Line 24"/>
            <p:cNvSpPr>
              <a:spLocks noChangeShapeType="1"/>
            </p:cNvSpPr>
            <p:nvPr/>
          </p:nvSpPr>
          <p:spPr bwMode="auto">
            <a:xfrm>
              <a:off x="4852" y="2644"/>
              <a:ext cx="0" cy="1094"/>
            </a:xfrm>
            <a:prstGeom prst="line">
              <a:avLst/>
            </a:prstGeom>
            <a:noFill/>
            <a:ln w="76200">
              <a:solidFill>
                <a:schemeClr val="tx1"/>
              </a:solidFill>
              <a:round/>
              <a:headEnd type="none" w="sm" len="sm"/>
              <a:tailEnd type="none" w="sm" len="sm"/>
            </a:ln>
          </p:spPr>
          <p:txBody>
            <a:bodyPr lIns="90488" tIns="44450" rIns="90488" bIns="44450" anchor="ctr">
              <a:spAutoFit/>
            </a:bodyPr>
            <a:lstStyle/>
            <a:p>
              <a:endParaRPr lang="en-US"/>
            </a:p>
          </p:txBody>
        </p:sp>
        <p:sp>
          <p:nvSpPr>
            <p:cNvPr id="65562" name="Line 25"/>
            <p:cNvSpPr>
              <a:spLocks noChangeShapeType="1"/>
            </p:cNvSpPr>
            <p:nvPr/>
          </p:nvSpPr>
          <p:spPr bwMode="auto">
            <a:xfrm flipH="1">
              <a:off x="3957" y="3738"/>
              <a:ext cx="895" cy="0"/>
            </a:xfrm>
            <a:prstGeom prst="line">
              <a:avLst/>
            </a:prstGeom>
            <a:noFill/>
            <a:ln w="76200">
              <a:solidFill>
                <a:schemeClr val="tx1"/>
              </a:solidFill>
              <a:round/>
              <a:headEnd type="none" w="sm" len="sm"/>
              <a:tailEnd type="triangle" w="sm" len="sm"/>
            </a:ln>
          </p:spPr>
          <p:txBody>
            <a:bodyPr lIns="90488" tIns="44450" rIns="90488" bIns="44450" anchor="ctr">
              <a:spAutoFit/>
            </a:bodyPr>
            <a:lstStyle/>
            <a:p>
              <a:endParaRPr lang="en-US"/>
            </a:p>
          </p:txBody>
        </p:sp>
      </p:grpSp>
      <p:pic>
        <p:nvPicPr>
          <p:cNvPr id="65540" name="Picture 26" descr="MCj04059720000[1]"/>
          <p:cNvPicPr>
            <a:picLocks noChangeAspect="1" noChangeArrowheads="1"/>
          </p:cNvPicPr>
          <p:nvPr/>
        </p:nvPicPr>
        <p:blipFill>
          <a:blip r:embed="rId1" cstate="print"/>
          <a:srcRect/>
          <a:stretch>
            <a:fillRect/>
          </a:stretch>
        </p:blipFill>
        <p:spPr bwMode="auto">
          <a:xfrm>
            <a:off x="4165600" y="4673600"/>
            <a:ext cx="863600" cy="889000"/>
          </a:xfrm>
          <a:prstGeom prst="rect">
            <a:avLst/>
          </a:prstGeom>
          <a:noFill/>
          <a:ln w="9525">
            <a:noFill/>
            <a:miter lim="800000"/>
            <a:headEnd/>
            <a:tailEnd/>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p:txBody>
          <a:bodyPr/>
          <a:lstStyle/>
          <a:p>
            <a:r>
              <a:rPr lang="en-US" sz="2800">
                <a:solidFill>
                  <a:srgbClr val="C00000"/>
                </a:solidFill>
              </a:rPr>
              <a:t>Supply Chains and the Value Delivery Network</a:t>
            </a:r>
            <a:endParaRPr lang="en-US" sz="2800">
              <a:solidFill>
                <a:srgbClr val="C00000"/>
              </a:solidFill>
            </a:endParaRPr>
          </a:p>
        </p:txBody>
      </p:sp>
      <p:sp>
        <p:nvSpPr>
          <p:cNvPr id="67587" name="Rectangle 6"/>
          <p:cNvSpPr>
            <a:spLocks noGrp="1" noChangeArrowheads="1"/>
          </p:cNvSpPr>
          <p:nvPr>
            <p:ph type="body" idx="1"/>
          </p:nvPr>
        </p:nvSpPr>
        <p:spPr/>
        <p:txBody>
          <a:bodyPr/>
          <a:lstStyle/>
          <a:p>
            <a:pPr>
              <a:lnSpc>
                <a:spcPct val="90000"/>
              </a:lnSpc>
            </a:pPr>
            <a:r>
              <a:rPr lang="en-US" sz="2800" dirty="0"/>
              <a:t>A supply chain consists of upstream and downstream partners</a:t>
            </a:r>
            <a:endParaRPr lang="en-US" sz="2800" dirty="0"/>
          </a:p>
          <a:p>
            <a:pPr>
              <a:lnSpc>
                <a:spcPct val="90000"/>
              </a:lnSpc>
            </a:pPr>
            <a:r>
              <a:rPr lang="en-US" sz="2800" dirty="0"/>
              <a:t>Marketers have traditionally focused on the downstream side</a:t>
            </a:r>
            <a:endParaRPr lang="en-US" sz="2800" dirty="0"/>
          </a:p>
          <a:p>
            <a:pPr lvl="1">
              <a:lnSpc>
                <a:spcPct val="90000"/>
              </a:lnSpc>
            </a:pPr>
            <a:r>
              <a:rPr lang="en-US" sz="2400" dirty="0"/>
              <a:t>Supply chain – make-and-sell view</a:t>
            </a:r>
            <a:endParaRPr lang="en-US" sz="2400" dirty="0"/>
          </a:p>
          <a:p>
            <a:pPr lvl="1">
              <a:lnSpc>
                <a:spcPct val="90000"/>
              </a:lnSpc>
            </a:pPr>
            <a:r>
              <a:rPr lang="en-US" sz="2400" dirty="0"/>
              <a:t>Demand chain – sense-and-respond-view</a:t>
            </a:r>
            <a:endParaRPr lang="en-US" sz="2400" dirty="0"/>
          </a:p>
          <a:p>
            <a:pPr>
              <a:lnSpc>
                <a:spcPct val="90000"/>
              </a:lnSpc>
            </a:pPr>
            <a:r>
              <a:rPr lang="en-US" sz="2800" dirty="0"/>
              <a:t>Value Delivery Network</a:t>
            </a:r>
            <a:endParaRPr lang="en-US" sz="2800" dirty="0"/>
          </a:p>
          <a:p>
            <a:pPr lvl="1">
              <a:lnSpc>
                <a:spcPct val="90000"/>
              </a:lnSpc>
            </a:pPr>
            <a:r>
              <a:rPr lang="en-US" sz="2400" dirty="0"/>
              <a:t>A network composed of the company, suppliers, distributors, and, ultimately, customers who partner with each other to improve the performance of the entire system in delivering customer value.</a:t>
            </a:r>
            <a:endParaRPr lang="en-US" sz="2400" dirty="0"/>
          </a:p>
          <a:p>
            <a:pPr lvl="1">
              <a:lnSpc>
                <a:spcPct val="90000"/>
              </a:lnSpc>
            </a:pPr>
            <a:endParaRPr lang="en-CA" sz="2400" dirty="0"/>
          </a:p>
          <a:p>
            <a:pPr lvl="1">
              <a:lnSpc>
                <a:spcPct val="90000"/>
              </a:lnSpc>
            </a:pPr>
            <a:r>
              <a:rPr lang="en-CA" sz="2400" dirty="0"/>
              <a:t>供应链由上游和下游合作伙伴组成</a:t>
            </a:r>
            <a:endParaRPr lang="en-CA" sz="2400" dirty="0"/>
          </a:p>
          <a:p>
            <a:pPr lvl="1">
              <a:lnSpc>
                <a:spcPct val="90000"/>
              </a:lnSpc>
            </a:pPr>
            <a:r>
              <a:rPr lang="en-CA" sz="2400" dirty="0"/>
              <a:t>营销人员传统上专注于下游</a:t>
            </a:r>
            <a:endParaRPr lang="en-CA" sz="2400" dirty="0"/>
          </a:p>
          <a:p>
            <a:pPr lvl="1">
              <a:lnSpc>
                <a:spcPct val="90000"/>
              </a:lnSpc>
            </a:pPr>
            <a:r>
              <a:rPr lang="en-CA" sz="2400" dirty="0"/>
              <a:t>供应链——制造和销售视图</a:t>
            </a:r>
            <a:endParaRPr lang="en-CA" sz="2400" dirty="0"/>
          </a:p>
          <a:p>
            <a:pPr lvl="1">
              <a:lnSpc>
                <a:spcPct val="90000"/>
              </a:lnSpc>
            </a:pPr>
            <a:r>
              <a:rPr lang="en-CA" sz="2400" dirty="0"/>
              <a:t>需求链——感知和响应视图</a:t>
            </a:r>
            <a:endParaRPr lang="en-CA" sz="2400" dirty="0"/>
          </a:p>
          <a:p>
            <a:pPr lvl="1">
              <a:lnSpc>
                <a:spcPct val="90000"/>
              </a:lnSpc>
            </a:pPr>
            <a:r>
              <a:rPr lang="en-CA" sz="2400" dirty="0"/>
              <a:t>价值传递网络</a:t>
            </a:r>
            <a:endParaRPr lang="en-CA" sz="2400" dirty="0"/>
          </a:p>
          <a:p>
            <a:pPr lvl="1">
              <a:lnSpc>
                <a:spcPct val="90000"/>
              </a:lnSpc>
            </a:pPr>
            <a:r>
              <a:rPr lang="en-CA" sz="2400" dirty="0"/>
              <a:t>由公司、供应商、分销商以及最终的客户组成的网络，他们相互合作以提高整个系统在交付客户价值方面的性能。</a:t>
            </a:r>
            <a:endParaRPr lang="en-CA" sz="2400" dirty="0"/>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sz="2800">
                <a:solidFill>
                  <a:srgbClr val="C00000"/>
                </a:solidFill>
              </a:rPr>
              <a:t>Nature and Importance of Distribution Channels</a:t>
            </a:r>
            <a:endParaRPr lang="en-US" sz="2800">
              <a:solidFill>
                <a:srgbClr val="C00000"/>
              </a:solidFill>
            </a:endParaRPr>
          </a:p>
        </p:txBody>
      </p:sp>
      <p:sp>
        <p:nvSpPr>
          <p:cNvPr id="219139" name="Rectangle 3"/>
          <p:cNvSpPr>
            <a:spLocks noGrp="1" noChangeArrowheads="1"/>
          </p:cNvSpPr>
          <p:nvPr>
            <p:ph type="body" idx="1"/>
          </p:nvPr>
        </p:nvSpPr>
        <p:spPr/>
        <p:txBody>
          <a:bodyPr/>
          <a:lstStyle/>
          <a:p>
            <a:r>
              <a:rPr lang="en-US" dirty="0"/>
              <a:t>Marketing channel</a:t>
            </a:r>
            <a:endParaRPr lang="en-US" dirty="0"/>
          </a:p>
          <a:p>
            <a:pPr lvl="1"/>
            <a:r>
              <a:rPr lang="en-US" dirty="0"/>
              <a:t>Set of interdependent organizations involved in the process of making a product or service available for use or consumption by the consumer or business user.</a:t>
            </a:r>
            <a:endParaRPr lang="en-US" dirty="0"/>
          </a:p>
          <a:p>
            <a:r>
              <a:rPr lang="en-US" dirty="0"/>
              <a:t>在使产品或服务可供消费者或企业用户使用或消费的过程中涉及的一组相互依赖的组织。</a:t>
            </a: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Effect transition="in" filter="checkerboard(across)">
                                      <p:cBhvr>
                                        <p:cTn id="7" dur="500"/>
                                        <p:tgtEl>
                                          <p:spTgt spid="219139">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19139">
                                            <p:txEl>
                                              <p:pRg st="1" end="1"/>
                                            </p:txEl>
                                          </p:spTgt>
                                        </p:tgtEl>
                                        <p:attrNameLst>
                                          <p:attrName>style.visibility</p:attrName>
                                        </p:attrNameLst>
                                      </p:cBhvr>
                                      <p:to>
                                        <p:strVal val="visible"/>
                                      </p:to>
                                    </p:set>
                                    <p:animEffect transition="in" filter="checkerboard(across)">
                                      <p:cBhvr>
                                        <p:cTn id="10" dur="500"/>
                                        <p:tgtEl>
                                          <p:spTgt spid="21913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19139">
                                            <p:txEl>
                                              <p:pRg st="2" end="2"/>
                                            </p:txEl>
                                          </p:spTgt>
                                        </p:tgtEl>
                                        <p:attrNameLst>
                                          <p:attrName>style.visibility</p:attrName>
                                        </p:attrNameLst>
                                      </p:cBhvr>
                                      <p:to>
                                        <p:strVal val="visible"/>
                                      </p:to>
                                    </p:set>
                                    <p:animEffect transition="in" filter="checkerboard(across)">
                                      <p:cBhvr>
                                        <p:cTn id="15" dur="500"/>
                                        <p:tgtEl>
                                          <p:spTgt spid="2191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1" name="Rectangle 5"/>
          <p:cNvSpPr>
            <a:spLocks noGrp="1" noChangeArrowheads="1"/>
          </p:cNvSpPr>
          <p:nvPr>
            <p:ph type="body" idx="1"/>
          </p:nvPr>
        </p:nvSpPr>
        <p:spPr/>
        <p:txBody>
          <a:bodyPr/>
          <a:lstStyle/>
          <a:p>
            <a:r>
              <a:rPr lang="en-US"/>
              <a:t>Channel choices affect other decisions in the marketing mix</a:t>
            </a:r>
            <a:endParaRPr lang="en-US"/>
          </a:p>
          <a:p>
            <a:pPr lvl="1"/>
            <a:r>
              <a:rPr lang="en-US"/>
              <a:t>Pricing, marketing communications</a:t>
            </a:r>
            <a:endParaRPr lang="en-US"/>
          </a:p>
          <a:p>
            <a:r>
              <a:rPr lang="en-US"/>
              <a:t>A strong distribution system can be a competitive advantage</a:t>
            </a:r>
            <a:endParaRPr lang="en-US"/>
          </a:p>
          <a:p>
            <a:r>
              <a:rPr lang="en-US"/>
              <a:t>Channel decisions involve long-term commitments to other firms</a:t>
            </a:r>
            <a:endParaRPr lang="en-US"/>
          </a:p>
          <a:p>
            <a:endParaRPr lang="en-US"/>
          </a:p>
        </p:txBody>
      </p:sp>
      <p:sp>
        <p:nvSpPr>
          <p:cNvPr id="69635" name="Rectangle 6"/>
          <p:cNvSpPr>
            <a:spLocks noGrp="1" noChangeArrowheads="1"/>
          </p:cNvSpPr>
          <p:nvPr>
            <p:ph type="title"/>
          </p:nvPr>
        </p:nvSpPr>
        <p:spPr/>
        <p:txBody>
          <a:bodyPr/>
          <a:lstStyle/>
          <a:p>
            <a:r>
              <a:rPr lang="en-US" sz="2800">
                <a:solidFill>
                  <a:srgbClr val="C00000"/>
                </a:solidFill>
              </a:rPr>
              <a:t>Nature and Importance of Marketing Channels </a:t>
            </a:r>
            <a:endParaRPr lang="en-CA" sz="2800">
              <a:solidFill>
                <a:srgbClr val="C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2581">
                                            <p:txEl>
                                              <p:pRg st="0" end="0"/>
                                            </p:txEl>
                                          </p:spTgt>
                                        </p:tgtEl>
                                        <p:attrNameLst>
                                          <p:attrName>style.visibility</p:attrName>
                                        </p:attrNameLst>
                                      </p:cBhvr>
                                      <p:to>
                                        <p:strVal val="visible"/>
                                      </p:to>
                                    </p:set>
                                    <p:animEffect transition="in" filter="checkerboard(across)">
                                      <p:cBhvr>
                                        <p:cTn id="7" dur="500"/>
                                        <p:tgtEl>
                                          <p:spTgt spid="152581">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52581">
                                            <p:txEl>
                                              <p:pRg st="1" end="1"/>
                                            </p:txEl>
                                          </p:spTgt>
                                        </p:tgtEl>
                                        <p:attrNameLst>
                                          <p:attrName>style.visibility</p:attrName>
                                        </p:attrNameLst>
                                      </p:cBhvr>
                                      <p:to>
                                        <p:strVal val="visible"/>
                                      </p:to>
                                    </p:set>
                                    <p:animEffect transition="in" filter="checkerboard(across)">
                                      <p:cBhvr>
                                        <p:cTn id="10" dur="500"/>
                                        <p:tgtEl>
                                          <p:spTgt spid="15258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52581">
                                            <p:txEl>
                                              <p:pRg st="2" end="2"/>
                                            </p:txEl>
                                          </p:spTgt>
                                        </p:tgtEl>
                                        <p:attrNameLst>
                                          <p:attrName>style.visibility</p:attrName>
                                        </p:attrNameLst>
                                      </p:cBhvr>
                                      <p:to>
                                        <p:strVal val="visible"/>
                                      </p:to>
                                    </p:set>
                                    <p:animEffect transition="in" filter="checkerboard(across)">
                                      <p:cBhvr>
                                        <p:cTn id="15" dur="500"/>
                                        <p:tgtEl>
                                          <p:spTgt spid="15258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52581">
                                            <p:txEl>
                                              <p:pRg st="3" end="3"/>
                                            </p:txEl>
                                          </p:spTgt>
                                        </p:tgtEl>
                                        <p:attrNameLst>
                                          <p:attrName>style.visibility</p:attrName>
                                        </p:attrNameLst>
                                      </p:cBhvr>
                                      <p:to>
                                        <p:strVal val="visible"/>
                                      </p:to>
                                    </p:set>
                                    <p:animEffect transition="in" filter="checkerboard(across)">
                                      <p:cBhvr>
                                        <p:cTn id="20" dur="500"/>
                                        <p:tgtEl>
                                          <p:spTgt spid="15258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10" descr="fig12"/>
          <p:cNvPicPr>
            <a:picLocks noChangeAspect="1" noChangeArrowheads="1"/>
          </p:cNvPicPr>
          <p:nvPr/>
        </p:nvPicPr>
        <p:blipFill>
          <a:blip r:embed="rId1" cstate="print"/>
          <a:srcRect/>
          <a:stretch>
            <a:fillRect/>
          </a:stretch>
        </p:blipFill>
        <p:spPr bwMode="auto">
          <a:xfrm>
            <a:off x="4238625" y="2286000"/>
            <a:ext cx="4676775" cy="2774950"/>
          </a:xfrm>
          <a:prstGeom prst="rect">
            <a:avLst/>
          </a:prstGeom>
          <a:noFill/>
          <a:ln w="9525">
            <a:noFill/>
            <a:miter lim="800000"/>
            <a:headEnd/>
            <a:tailEnd/>
          </a:ln>
        </p:spPr>
      </p:pic>
      <p:sp>
        <p:nvSpPr>
          <p:cNvPr id="70659" name="Rectangle 16"/>
          <p:cNvSpPr>
            <a:spLocks noGrp="1" noChangeArrowheads="1"/>
          </p:cNvSpPr>
          <p:nvPr>
            <p:ph type="title"/>
          </p:nvPr>
        </p:nvSpPr>
        <p:spPr/>
        <p:txBody>
          <a:bodyPr/>
          <a:lstStyle/>
          <a:p>
            <a:r>
              <a:rPr lang="en-US" sz="2800">
                <a:solidFill>
                  <a:srgbClr val="C00000"/>
                </a:solidFill>
              </a:rPr>
              <a:t>Nature and Importance of Marketing Channels </a:t>
            </a:r>
            <a:endParaRPr lang="en-CA" sz="2800">
              <a:solidFill>
                <a:srgbClr val="C00000"/>
              </a:solidFill>
            </a:endParaRPr>
          </a:p>
        </p:txBody>
      </p:sp>
      <p:sp>
        <p:nvSpPr>
          <p:cNvPr id="70660" name="Rectangle 17"/>
          <p:cNvSpPr>
            <a:spLocks noGrp="1" noChangeArrowheads="1"/>
          </p:cNvSpPr>
          <p:nvPr>
            <p:ph type="body" sz="half" idx="1"/>
          </p:nvPr>
        </p:nvSpPr>
        <p:spPr>
          <a:xfrm>
            <a:off x="457200" y="1600200"/>
            <a:ext cx="3657600" cy="4343400"/>
          </a:xfrm>
        </p:spPr>
        <p:txBody>
          <a:bodyPr/>
          <a:lstStyle/>
          <a:p>
            <a:r>
              <a:rPr lang="en-US" sz="2400" dirty="0"/>
              <a:t>How Channel Members Add Value</a:t>
            </a:r>
            <a:br>
              <a:rPr lang="en-US" sz="2400" dirty="0"/>
            </a:br>
            <a:endParaRPr lang="en-US" sz="2400" dirty="0"/>
          </a:p>
          <a:p>
            <a:pPr lvl="1"/>
            <a:r>
              <a:rPr lang="en-US" altLang="en-US" sz="2000" dirty="0">
                <a:ea typeface="MS PGothic" panose="020B0600070205080204" pitchFamily="34" charset="-128"/>
              </a:rPr>
              <a:t>Greater efficiency</a:t>
            </a:r>
            <a:endParaRPr lang="en-US" sz="2000" dirty="0"/>
          </a:p>
          <a:p>
            <a:pPr lvl="1"/>
            <a:r>
              <a:rPr lang="en-US" sz="2000" dirty="0"/>
              <a:t>Match product assortment demand with supply.  </a:t>
            </a:r>
            <a:endParaRPr lang="en-US" sz="2000" dirty="0"/>
          </a:p>
          <a:p>
            <a:pPr lvl="1"/>
            <a:r>
              <a:rPr lang="en-US" sz="2000" dirty="0"/>
              <a:t>Bridge, time, place, and possession gaps that separate products from users.</a:t>
            </a:r>
            <a:endParaRPr lang="en-CA" sz="2000" dirty="0"/>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type="title"/>
          </p:nvPr>
        </p:nvSpPr>
        <p:spPr/>
        <p:txBody>
          <a:bodyPr/>
          <a:lstStyle/>
          <a:p>
            <a:r>
              <a:rPr lang="en-CA" sz="4000">
                <a:solidFill>
                  <a:srgbClr val="C00000"/>
                </a:solidFill>
              </a:rPr>
              <a:t>How Channel Members Add Value</a:t>
            </a:r>
            <a:endParaRPr lang="en-CA" sz="4000">
              <a:solidFill>
                <a:srgbClr val="C00000"/>
              </a:solidFill>
            </a:endParaRPr>
          </a:p>
        </p:txBody>
      </p:sp>
      <p:sp>
        <p:nvSpPr>
          <p:cNvPr id="71685" name="Rectangle 7"/>
          <p:cNvSpPr>
            <a:spLocks noChangeArrowheads="1"/>
          </p:cNvSpPr>
          <p:nvPr/>
        </p:nvSpPr>
        <p:spPr bwMode="auto">
          <a:xfrm>
            <a:off x="457200" y="1600200"/>
            <a:ext cx="8229600" cy="4525963"/>
          </a:xfrm>
          <a:prstGeom prst="rect">
            <a:avLst/>
          </a:prstGeom>
          <a:noFill/>
          <a:ln w="9525">
            <a:noFill/>
            <a:miter lim="800000"/>
          </a:ln>
        </p:spPr>
        <p:txBody>
          <a:bodyPr/>
          <a:lstStyle/>
          <a:p>
            <a:pPr>
              <a:spcBef>
                <a:spcPct val="20000"/>
              </a:spcBef>
            </a:pPr>
            <a:endParaRPr lang="en-CA" sz="3200" dirty="0">
              <a:solidFill>
                <a:srgbClr val="847149"/>
              </a:solidFill>
            </a:endParaRPr>
          </a:p>
        </p:txBody>
      </p:sp>
      <p:sp>
        <p:nvSpPr>
          <p:cNvPr id="6" name="Rectangle 5"/>
          <p:cNvSpPr/>
          <p:nvPr/>
        </p:nvSpPr>
        <p:spPr>
          <a:xfrm>
            <a:off x="1031398" y="1417638"/>
            <a:ext cx="6588602" cy="4708981"/>
          </a:xfrm>
          <a:prstGeom prst="rect">
            <a:avLst/>
          </a:prstGeom>
        </p:spPr>
        <p:txBody>
          <a:bodyPr wrap="square">
            <a:spAutoFit/>
          </a:bodyPr>
          <a:lstStyle/>
          <a:p>
            <a:pPr marL="0" lvl="0" indent="0">
              <a:buNone/>
            </a:pPr>
            <a:r>
              <a:rPr lang="en-US" sz="2600" b="1" dirty="0">
                <a:solidFill>
                  <a:srgbClr val="000000"/>
                </a:solidFill>
              </a:rPr>
              <a:t>Help to complete transactions</a:t>
            </a:r>
            <a:endParaRPr lang="en-US" sz="2600" b="1" dirty="0">
              <a:solidFill>
                <a:srgbClr val="000000"/>
              </a:solidFill>
            </a:endParaRPr>
          </a:p>
          <a:p>
            <a:pPr marL="457200" lvl="0" indent="-457200">
              <a:spcBef>
                <a:spcPts val="600"/>
              </a:spcBef>
              <a:buFont typeface="Arial" panose="020B0604020202020204" pitchFamily="34" charset="0"/>
              <a:buChar char="•"/>
            </a:pPr>
            <a:r>
              <a:rPr lang="en-US" sz="2600" dirty="0">
                <a:solidFill>
                  <a:srgbClr val="000000"/>
                </a:solidFill>
              </a:rPr>
              <a:t>Information</a:t>
            </a:r>
            <a:endParaRPr lang="en-US" sz="2600" dirty="0">
              <a:solidFill>
                <a:srgbClr val="000000"/>
              </a:solidFill>
            </a:endParaRPr>
          </a:p>
          <a:p>
            <a:pPr marL="457200" lvl="0" indent="-457200">
              <a:spcBef>
                <a:spcPts val="600"/>
              </a:spcBef>
              <a:buFont typeface="Arial" panose="020B0604020202020204" pitchFamily="34" charset="0"/>
              <a:buChar char="•"/>
            </a:pPr>
            <a:r>
              <a:rPr lang="en-US" sz="2600" dirty="0">
                <a:solidFill>
                  <a:srgbClr val="000000"/>
                </a:solidFill>
              </a:rPr>
              <a:t>Promotion</a:t>
            </a:r>
            <a:endParaRPr lang="en-US" sz="2600" dirty="0">
              <a:solidFill>
                <a:srgbClr val="000000"/>
              </a:solidFill>
            </a:endParaRPr>
          </a:p>
          <a:p>
            <a:pPr marL="457200" lvl="0" indent="-457200">
              <a:spcBef>
                <a:spcPts val="600"/>
              </a:spcBef>
              <a:buFont typeface="Arial" panose="020B0604020202020204" pitchFamily="34" charset="0"/>
              <a:buChar char="•"/>
            </a:pPr>
            <a:r>
              <a:rPr lang="en-US" sz="2600" dirty="0">
                <a:solidFill>
                  <a:srgbClr val="000000"/>
                </a:solidFill>
              </a:rPr>
              <a:t>Contact</a:t>
            </a:r>
            <a:endParaRPr lang="en-US" sz="2600" dirty="0">
              <a:solidFill>
                <a:srgbClr val="000000"/>
              </a:solidFill>
            </a:endParaRPr>
          </a:p>
          <a:p>
            <a:pPr marL="457200" lvl="0" indent="-457200">
              <a:spcBef>
                <a:spcPts val="600"/>
              </a:spcBef>
              <a:buFont typeface="Arial" panose="020B0604020202020204" pitchFamily="34" charset="0"/>
              <a:buChar char="•"/>
            </a:pPr>
            <a:r>
              <a:rPr lang="en-US" sz="2600" dirty="0">
                <a:solidFill>
                  <a:srgbClr val="000000"/>
                </a:solidFill>
              </a:rPr>
              <a:t>Matching</a:t>
            </a:r>
            <a:endParaRPr lang="en-US" sz="2600" dirty="0">
              <a:solidFill>
                <a:srgbClr val="000000"/>
              </a:solidFill>
            </a:endParaRPr>
          </a:p>
          <a:p>
            <a:pPr marL="457200" lvl="0" indent="-457200">
              <a:spcBef>
                <a:spcPts val="600"/>
              </a:spcBef>
              <a:buFont typeface="Arial" panose="020B0604020202020204" pitchFamily="34" charset="0"/>
              <a:buChar char="•"/>
            </a:pPr>
            <a:r>
              <a:rPr lang="en-US" sz="2600" dirty="0">
                <a:solidFill>
                  <a:srgbClr val="000000"/>
                </a:solidFill>
              </a:rPr>
              <a:t>Negotiation</a:t>
            </a:r>
            <a:endParaRPr lang="en-US" sz="2600" dirty="0">
              <a:solidFill>
                <a:srgbClr val="000000"/>
              </a:solidFill>
            </a:endParaRPr>
          </a:p>
          <a:p>
            <a:pPr marL="0" indent="0">
              <a:buNone/>
            </a:pPr>
            <a:r>
              <a:rPr lang="en-IN" sz="2600" b="1" dirty="0"/>
              <a:t>Help to </a:t>
            </a:r>
            <a:r>
              <a:rPr lang="en-IN" sz="2600" b="1" dirty="0" err="1"/>
              <a:t>fulfill</a:t>
            </a:r>
            <a:r>
              <a:rPr lang="en-IN" sz="2600" b="1" dirty="0"/>
              <a:t> the completed transactions</a:t>
            </a:r>
            <a:endParaRPr lang="en-IN" sz="2600" b="1" dirty="0"/>
          </a:p>
          <a:p>
            <a:pPr marL="457200" indent="-457200">
              <a:spcBef>
                <a:spcPts val="600"/>
              </a:spcBef>
              <a:buFont typeface="Arial" panose="020B0604020202020204" pitchFamily="34" charset="0"/>
              <a:buChar char="•"/>
            </a:pPr>
            <a:r>
              <a:rPr lang="en-IN" sz="2600" dirty="0"/>
              <a:t>Physical distribution</a:t>
            </a:r>
            <a:endParaRPr lang="en-IN" sz="2600" dirty="0"/>
          </a:p>
          <a:p>
            <a:pPr marL="457200" indent="-457200">
              <a:spcBef>
                <a:spcPts val="600"/>
              </a:spcBef>
              <a:buFont typeface="Arial" panose="020B0604020202020204" pitchFamily="34" charset="0"/>
              <a:buChar char="•"/>
            </a:pPr>
            <a:r>
              <a:rPr lang="en-IN" sz="2600" dirty="0"/>
              <a:t>Financing</a:t>
            </a:r>
            <a:endParaRPr lang="en-IN" sz="2600" dirty="0"/>
          </a:p>
          <a:p>
            <a:pPr marL="457200" indent="-457200">
              <a:spcBef>
                <a:spcPts val="600"/>
              </a:spcBef>
              <a:buFont typeface="Arial" panose="020B0604020202020204" pitchFamily="34" charset="0"/>
              <a:buChar char="•"/>
            </a:pPr>
            <a:r>
              <a:rPr lang="en-IN" sz="2600" dirty="0"/>
              <a:t>Risk taking</a:t>
            </a:r>
            <a:endParaRPr lang="en-US" sz="2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Grp="1" noChangeArrowheads="1"/>
          </p:cNvSpPr>
          <p:nvPr>
            <p:ph type="title"/>
          </p:nvPr>
        </p:nvSpPr>
        <p:spPr/>
        <p:txBody>
          <a:bodyPr/>
          <a:lstStyle/>
          <a:p>
            <a:r>
              <a:rPr lang="en-US" sz="2800">
                <a:solidFill>
                  <a:srgbClr val="C00000"/>
                </a:solidFill>
              </a:rPr>
              <a:t>Nature and Importance of Marketing Channels</a:t>
            </a:r>
            <a:endParaRPr lang="en-US" sz="2800">
              <a:solidFill>
                <a:srgbClr val="C00000"/>
              </a:solidFill>
            </a:endParaRPr>
          </a:p>
        </p:txBody>
      </p:sp>
      <p:sp>
        <p:nvSpPr>
          <p:cNvPr id="155653" name="Rectangle 5"/>
          <p:cNvSpPr>
            <a:spLocks noGrp="1" noChangeArrowheads="1"/>
          </p:cNvSpPr>
          <p:nvPr>
            <p:ph type="body" idx="1"/>
          </p:nvPr>
        </p:nvSpPr>
        <p:spPr/>
        <p:txBody>
          <a:bodyPr/>
          <a:lstStyle/>
          <a:p>
            <a:r>
              <a:rPr lang="en-US" altLang="en-US" sz="2800" dirty="0">
                <a:ea typeface="MS PGothic" panose="020B0600070205080204" pitchFamily="34" charset="-128"/>
              </a:rPr>
              <a:t>Channel level: A layer of intermediaries that performs work in bringing the product and its ownership closer to the final buyer</a:t>
            </a:r>
            <a:endParaRPr lang="en-US" sz="2800" dirty="0"/>
          </a:p>
          <a:p>
            <a:r>
              <a:rPr lang="en-US" sz="2800" dirty="0"/>
              <a:t>Number of Channel Levels</a:t>
            </a:r>
            <a:endParaRPr lang="en-US" sz="2800" dirty="0"/>
          </a:p>
          <a:p>
            <a:pPr lvl="1"/>
            <a:r>
              <a:rPr lang="en-US" sz="2400" dirty="0"/>
              <a:t>The number of intermediary levels indicates the length of a marketing channel.</a:t>
            </a:r>
            <a:endParaRPr lang="en-US" sz="2400" dirty="0"/>
          </a:p>
          <a:p>
            <a:pPr lvl="2"/>
            <a:r>
              <a:rPr lang="en-US" dirty="0"/>
              <a:t> Direct Channels</a:t>
            </a:r>
            <a:endParaRPr lang="en-US" dirty="0"/>
          </a:p>
          <a:p>
            <a:pPr lvl="2"/>
            <a:r>
              <a:rPr lang="en-US" dirty="0"/>
              <a:t> Indirect Channels</a:t>
            </a:r>
            <a:endParaRPr lang="en-US" dirty="0"/>
          </a:p>
          <a:p>
            <a:pPr lvl="1"/>
            <a:r>
              <a:rPr lang="en-US" sz="2400" dirty="0"/>
              <a:t>Producers lose more control and face greater channel complexity as additional channel levels are added.</a:t>
            </a:r>
            <a:endParaRPr lang="en-US" sz="2400" dirty="0"/>
          </a:p>
          <a:p>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55653">
                                            <p:txEl>
                                              <p:pRg st="0" end="0"/>
                                            </p:txEl>
                                          </p:spTgt>
                                        </p:tgtEl>
                                        <p:attrNameLst>
                                          <p:attrName>style.visibility</p:attrName>
                                        </p:attrNameLst>
                                      </p:cBhvr>
                                      <p:to>
                                        <p:strVal val="visible"/>
                                      </p:to>
                                    </p:set>
                                    <p:animEffect transition="in" filter="diamond(in)">
                                      <p:cBhvr>
                                        <p:cTn id="7" dur="500"/>
                                        <p:tgtEl>
                                          <p:spTgt spid="1556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55653">
                                            <p:txEl>
                                              <p:pRg st="1" end="1"/>
                                            </p:txEl>
                                          </p:spTgt>
                                        </p:tgtEl>
                                        <p:attrNameLst>
                                          <p:attrName>style.visibility</p:attrName>
                                        </p:attrNameLst>
                                      </p:cBhvr>
                                      <p:to>
                                        <p:strVal val="visible"/>
                                      </p:to>
                                    </p:set>
                                    <p:animEffect transition="in" filter="diamond(in)">
                                      <p:cBhvr>
                                        <p:cTn id="12" dur="500"/>
                                        <p:tgtEl>
                                          <p:spTgt spid="1556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55653">
                                            <p:txEl>
                                              <p:pRg st="2" end="2"/>
                                            </p:txEl>
                                          </p:spTgt>
                                        </p:tgtEl>
                                        <p:attrNameLst>
                                          <p:attrName>style.visibility</p:attrName>
                                        </p:attrNameLst>
                                      </p:cBhvr>
                                      <p:to>
                                        <p:strVal val="visible"/>
                                      </p:to>
                                    </p:set>
                                    <p:animEffect transition="in" filter="diamond(in)">
                                      <p:cBhvr>
                                        <p:cTn id="17" dur="500"/>
                                        <p:tgtEl>
                                          <p:spTgt spid="155653">
                                            <p:txEl>
                                              <p:pRg st="2" end="2"/>
                                            </p:txEl>
                                          </p:spTgt>
                                        </p:tgtEl>
                                      </p:cBhvr>
                                    </p:animEffect>
                                  </p:childTnLst>
                                </p:cTn>
                              </p:par>
                              <p:par>
                                <p:cTn id="18" presetID="8" presetClass="entr" presetSubtype="16" fill="hold" grpId="0" nodeType="withEffect">
                                  <p:stCondLst>
                                    <p:cond delay="0"/>
                                  </p:stCondLst>
                                  <p:childTnLst>
                                    <p:set>
                                      <p:cBhvr>
                                        <p:cTn id="19" dur="1" fill="hold">
                                          <p:stCondLst>
                                            <p:cond delay="0"/>
                                          </p:stCondLst>
                                        </p:cTn>
                                        <p:tgtEl>
                                          <p:spTgt spid="155653">
                                            <p:txEl>
                                              <p:pRg st="3" end="3"/>
                                            </p:txEl>
                                          </p:spTgt>
                                        </p:tgtEl>
                                        <p:attrNameLst>
                                          <p:attrName>style.visibility</p:attrName>
                                        </p:attrNameLst>
                                      </p:cBhvr>
                                      <p:to>
                                        <p:strVal val="visible"/>
                                      </p:to>
                                    </p:set>
                                    <p:animEffect transition="in" filter="diamond(in)">
                                      <p:cBhvr>
                                        <p:cTn id="20" dur="500"/>
                                        <p:tgtEl>
                                          <p:spTgt spid="155653">
                                            <p:txEl>
                                              <p:pRg st="3" end="3"/>
                                            </p:txEl>
                                          </p:spTgt>
                                        </p:tgtEl>
                                      </p:cBhvr>
                                    </p:animEffect>
                                  </p:childTnLst>
                                </p:cTn>
                              </p:par>
                              <p:par>
                                <p:cTn id="21" presetID="8" presetClass="entr" presetSubtype="16" fill="hold" grpId="0" nodeType="withEffect">
                                  <p:stCondLst>
                                    <p:cond delay="0"/>
                                  </p:stCondLst>
                                  <p:childTnLst>
                                    <p:set>
                                      <p:cBhvr>
                                        <p:cTn id="22" dur="1" fill="hold">
                                          <p:stCondLst>
                                            <p:cond delay="0"/>
                                          </p:stCondLst>
                                        </p:cTn>
                                        <p:tgtEl>
                                          <p:spTgt spid="155653">
                                            <p:txEl>
                                              <p:pRg st="4" end="4"/>
                                            </p:txEl>
                                          </p:spTgt>
                                        </p:tgtEl>
                                        <p:attrNameLst>
                                          <p:attrName>style.visibility</p:attrName>
                                        </p:attrNameLst>
                                      </p:cBhvr>
                                      <p:to>
                                        <p:strVal val="visible"/>
                                      </p:to>
                                    </p:set>
                                    <p:animEffect transition="in" filter="diamond(in)">
                                      <p:cBhvr>
                                        <p:cTn id="23" dur="500"/>
                                        <p:tgtEl>
                                          <p:spTgt spid="15565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155653">
                                            <p:txEl>
                                              <p:pRg st="5" end="5"/>
                                            </p:txEl>
                                          </p:spTgt>
                                        </p:tgtEl>
                                        <p:attrNameLst>
                                          <p:attrName>style.visibility</p:attrName>
                                        </p:attrNameLst>
                                      </p:cBhvr>
                                      <p:to>
                                        <p:strVal val="visible"/>
                                      </p:to>
                                    </p:set>
                                    <p:animEffect transition="in" filter="diamond(in)">
                                      <p:cBhvr>
                                        <p:cTn id="28" dur="500"/>
                                        <p:tgtEl>
                                          <p:spTgt spid="15565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Quiz 2</a:t>
            </a:r>
            <a:endParaRPr lang="en-US" dirty="0">
              <a:solidFill>
                <a:srgbClr val="C00000"/>
              </a:solidFill>
            </a:endParaRPr>
          </a:p>
        </p:txBody>
      </p:sp>
      <p:sp>
        <p:nvSpPr>
          <p:cNvPr id="3" name="Content Placeholder 2"/>
          <p:cNvSpPr>
            <a:spLocks noGrp="1"/>
          </p:cNvSpPr>
          <p:nvPr>
            <p:ph idx="1"/>
          </p:nvPr>
        </p:nvSpPr>
        <p:spPr/>
        <p:txBody>
          <a:bodyPr/>
          <a:lstStyle/>
          <a:p>
            <a:r>
              <a:rPr lang="en-US" dirty="0"/>
              <a:t>Quiz 2 is on the Moodle during the class time on March 28</a:t>
            </a:r>
            <a:endParaRPr lang="en-US" dirty="0"/>
          </a:p>
          <a:p>
            <a:r>
              <a:rPr lang="en-US" dirty="0"/>
              <a:t>Including Product, Price, and Place (Chapters 7, 8, 9 and 10)</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457200"/>
            <a:ext cx="8229600" cy="1143000"/>
          </a:xfrm>
        </p:spPr>
        <p:txBody>
          <a:bodyPr/>
          <a:lstStyle/>
          <a:p>
            <a:r>
              <a:rPr lang="en-US" sz="2800">
                <a:solidFill>
                  <a:srgbClr val="C00000"/>
                </a:solidFill>
              </a:rPr>
              <a:t>Customer and Business Distribution Channels</a:t>
            </a:r>
            <a:endParaRPr lang="en-US" sz="2800" i="1">
              <a:solidFill>
                <a:srgbClr val="C00000"/>
              </a:solidFill>
            </a:endParaRPr>
          </a:p>
        </p:txBody>
      </p:sp>
      <p:pic>
        <p:nvPicPr>
          <p:cNvPr id="4" name="Content Placeholder 3" descr="The figure shows the following information:&#10;A. Consumer marketing channels&#10;Channel 1: Arrow points from Producer to Consumer. Using direct channels, a company sells directly to consumers (no surprise there!). Examples: GEICO and Quicken Loans.&#10;Channel 2: Arrows point from Producer to Retailer to Consumer.&#10;Channel 3: Arrows point from Producer to Wholesaler to Retailer to Consumer. Using indirect channels, the company uses one or more levels of intermediaries to help bring its products to final buyers. Examples: most of the things you buy—everything from toothpaste to cameras to cars.&#10;B. Business marketing channels&#10;Channel 1: Arrow points from Producer to Business Customer.&#10;Channel 2: Arrows point from Producer to Business distributor to Business customer.&#10;Channel 3: Arrows point from Producer to Manufacturer’s representatives or sales branch to Business distributor to Business customer."/>
          <p:cNvPicPr>
            <a:picLocks noGrp="1" noChangeAspect="1"/>
          </p:cNvPicPr>
          <p:nvPr>
            <p:ph idx="1"/>
          </p:nvPr>
        </p:nvPicPr>
        <p:blipFill>
          <a:blip r:embed="rId1" cstate="print">
            <a:extLst>
              <a:ext uri="{28A0092B-C50C-407E-A947-70E740481C1C}">
                <a14:useLocalDpi xmlns:a14="http://schemas.microsoft.com/office/drawing/2010/main" val="0"/>
              </a:ext>
            </a:extLst>
          </a:blip>
          <a:srcRect/>
          <a:stretch>
            <a:fillRect/>
          </a:stretch>
        </p:blipFill>
        <p:spPr bwMode="auto">
          <a:xfrm>
            <a:off x="102885" y="1295400"/>
            <a:ext cx="8938230" cy="496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1"/>
          <p:cNvSpPr>
            <a:spLocks noGrp="1" noChangeArrowheads="1"/>
          </p:cNvSpPr>
          <p:nvPr>
            <p:ph type="title"/>
          </p:nvPr>
        </p:nvSpPr>
        <p:spPr/>
        <p:txBody>
          <a:bodyPr/>
          <a:lstStyle/>
          <a:p>
            <a:r>
              <a:rPr lang="en-US" sz="2400">
                <a:solidFill>
                  <a:srgbClr val="C00000"/>
                </a:solidFill>
              </a:rPr>
              <a:t>Channel Members are Connected via a Variety of Flows</a:t>
            </a:r>
            <a:endParaRPr lang="en-US" sz="2400">
              <a:solidFill>
                <a:srgbClr val="C00000"/>
              </a:solidFill>
            </a:endParaRPr>
          </a:p>
        </p:txBody>
      </p:sp>
      <p:sp>
        <p:nvSpPr>
          <p:cNvPr id="74755" name="Rectangle 10"/>
          <p:cNvSpPr>
            <a:spLocks noGrp="1" noChangeArrowheads="1"/>
          </p:cNvSpPr>
          <p:nvPr>
            <p:ph type="body" idx="1"/>
          </p:nvPr>
        </p:nvSpPr>
        <p:spPr/>
        <p:txBody>
          <a:bodyPr/>
          <a:lstStyle/>
          <a:p>
            <a:r>
              <a:rPr lang="en-US"/>
              <a:t>Physical Flow</a:t>
            </a:r>
            <a:endParaRPr lang="en-US"/>
          </a:p>
          <a:p>
            <a:r>
              <a:rPr lang="en-US"/>
              <a:t>Payment Flow </a:t>
            </a:r>
            <a:endParaRPr lang="en-US"/>
          </a:p>
          <a:p>
            <a:r>
              <a:rPr lang="en-US"/>
              <a:t>Information Flow</a:t>
            </a:r>
            <a:endParaRPr lang="en-US"/>
          </a:p>
          <a:p>
            <a:r>
              <a:rPr lang="en-US"/>
              <a:t>Promotion Flow</a:t>
            </a:r>
            <a:endParaRPr lang="en-US"/>
          </a:p>
          <a:p>
            <a:r>
              <a:rPr lang="en-US"/>
              <a:t>Flow of Ownership</a:t>
            </a:r>
            <a:endParaRPr lang="en-US"/>
          </a:p>
          <a:p>
            <a:endParaRPr lang="en-US"/>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body" idx="1"/>
          </p:nvPr>
        </p:nvSpPr>
        <p:spPr/>
        <p:txBody>
          <a:bodyPr/>
          <a:lstStyle/>
          <a:p>
            <a:r>
              <a:rPr lang="en-US"/>
              <a:t>Channel Conflict</a:t>
            </a:r>
            <a:endParaRPr lang="en-US"/>
          </a:p>
          <a:p>
            <a:pPr lvl="1"/>
            <a:r>
              <a:rPr lang="en-US"/>
              <a:t>Occurs when channel members disagree on roles, activities, or rewards.当一个渠道成员的行为与其渠道合作者的期望相反时，便会产生渠道冲突。</a:t>
            </a:r>
            <a:endParaRPr lang="en-US"/>
          </a:p>
          <a:p>
            <a:pPr lvl="1"/>
            <a:r>
              <a:rPr lang="en-US"/>
              <a:t>Types of Conflict:</a:t>
            </a:r>
            <a:endParaRPr lang="en-US"/>
          </a:p>
          <a:p>
            <a:pPr lvl="2"/>
            <a:r>
              <a:rPr lang="en-US"/>
              <a:t> Horizontal conflict: occurs among firms at the same channel level</a:t>
            </a:r>
            <a:endParaRPr lang="en-US"/>
          </a:p>
          <a:p>
            <a:pPr lvl="2"/>
            <a:r>
              <a:rPr lang="en-US"/>
              <a:t> Vertical conflict:  occurs among firms at different channel levels</a:t>
            </a:r>
            <a:endParaRPr lang="en-US"/>
          </a:p>
        </p:txBody>
      </p:sp>
      <p:sp>
        <p:nvSpPr>
          <p:cNvPr id="75779" name="Rectangle 4"/>
          <p:cNvSpPr>
            <a:spLocks noGrp="1" noChangeArrowheads="1"/>
          </p:cNvSpPr>
          <p:nvPr>
            <p:ph type="title"/>
          </p:nvPr>
        </p:nvSpPr>
        <p:spPr/>
        <p:txBody>
          <a:bodyPr/>
          <a:lstStyle/>
          <a:p>
            <a:r>
              <a:rPr lang="en-CA" sz="3200">
                <a:solidFill>
                  <a:srgbClr val="C00000"/>
                </a:solidFill>
              </a:rPr>
              <a:t>Channel Behaviour and Organization</a:t>
            </a:r>
            <a:endParaRPr lang="en-CA" sz="3200">
              <a:solidFill>
                <a:srgbClr val="C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Effect transition="in" filter="circle(in)">
                                      <p:cBhvr>
                                        <p:cTn id="7" dur="500"/>
                                        <p:tgtEl>
                                          <p:spTgt spid="157699">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57699">
                                            <p:txEl>
                                              <p:pRg st="1" end="1"/>
                                            </p:txEl>
                                          </p:spTgt>
                                        </p:tgtEl>
                                        <p:attrNameLst>
                                          <p:attrName>style.visibility</p:attrName>
                                        </p:attrNameLst>
                                      </p:cBhvr>
                                      <p:to>
                                        <p:strVal val="visible"/>
                                      </p:to>
                                    </p:set>
                                    <p:animEffect transition="in" filter="circle(in)">
                                      <p:cBhvr>
                                        <p:cTn id="10" dur="500"/>
                                        <p:tgtEl>
                                          <p:spTgt spid="1576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157699">
                                            <p:txEl>
                                              <p:pRg st="2" end="2"/>
                                            </p:txEl>
                                          </p:spTgt>
                                        </p:tgtEl>
                                        <p:attrNameLst>
                                          <p:attrName>style.visibility</p:attrName>
                                        </p:attrNameLst>
                                      </p:cBhvr>
                                      <p:to>
                                        <p:strVal val="visible"/>
                                      </p:to>
                                    </p:set>
                                    <p:animEffect transition="in" filter="circle(in)">
                                      <p:cBhvr>
                                        <p:cTn id="15" dur="500"/>
                                        <p:tgtEl>
                                          <p:spTgt spid="157699">
                                            <p:txEl>
                                              <p:pRg st="2" end="2"/>
                                            </p:txEl>
                                          </p:spTgt>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57699">
                                            <p:txEl>
                                              <p:pRg st="3" end="3"/>
                                            </p:txEl>
                                          </p:spTgt>
                                        </p:tgtEl>
                                        <p:attrNameLst>
                                          <p:attrName>style.visibility</p:attrName>
                                        </p:attrNameLst>
                                      </p:cBhvr>
                                      <p:to>
                                        <p:strVal val="visible"/>
                                      </p:to>
                                    </p:set>
                                    <p:animEffect transition="in" filter="circle(in)">
                                      <p:cBhvr>
                                        <p:cTn id="18" dur="500"/>
                                        <p:tgtEl>
                                          <p:spTgt spid="157699">
                                            <p:txEl>
                                              <p:pRg st="3" end="3"/>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157699">
                                            <p:txEl>
                                              <p:pRg st="4" end="4"/>
                                            </p:txEl>
                                          </p:spTgt>
                                        </p:tgtEl>
                                        <p:attrNameLst>
                                          <p:attrName>style.visibility</p:attrName>
                                        </p:attrNameLst>
                                      </p:cBhvr>
                                      <p:to>
                                        <p:strVal val="visible"/>
                                      </p:to>
                                    </p:set>
                                    <p:animEffect transition="in" filter="circle(in)">
                                      <p:cBhvr>
                                        <p:cTn id="21" dur="500"/>
                                        <p:tgtEl>
                                          <p:spTgt spid="1576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714375"/>
            <a:ext cx="8229600" cy="703263"/>
          </a:xfrm>
        </p:spPr>
        <p:txBody>
          <a:bodyPr/>
          <a:lstStyle/>
          <a:p>
            <a:r>
              <a:rPr lang="en-US" sz="4000">
                <a:solidFill>
                  <a:srgbClr val="C00000"/>
                </a:solidFill>
              </a:rPr>
              <a:t>Channel Conflict</a:t>
            </a:r>
            <a:r>
              <a:rPr lang="en-US" sz="4000" b="1">
                <a:solidFill>
                  <a:srgbClr val="C00000"/>
                </a:solidFill>
              </a:rPr>
              <a:t> </a:t>
            </a:r>
            <a:endParaRPr lang="en-US" sz="4000" b="1">
              <a:solidFill>
                <a:srgbClr val="C00000"/>
              </a:solidFill>
            </a:endParaRPr>
          </a:p>
        </p:txBody>
      </p:sp>
      <p:sp>
        <p:nvSpPr>
          <p:cNvPr id="76803" name="Rectangle 27"/>
          <p:cNvSpPr>
            <a:spLocks noGrp="1" noChangeArrowheads="1"/>
          </p:cNvSpPr>
          <p:nvPr>
            <p:ph idx="1"/>
          </p:nvPr>
        </p:nvSpPr>
        <p:spPr/>
        <p:txBody>
          <a:bodyPr/>
          <a:lstStyle/>
          <a:p>
            <a:endParaRPr lang="en-US"/>
          </a:p>
        </p:txBody>
      </p:sp>
      <p:sp>
        <p:nvSpPr>
          <p:cNvPr id="76804" name="Rectangle 3"/>
          <p:cNvSpPr>
            <a:spLocks noGrp="1" noChangeArrowheads="1"/>
          </p:cNvSpPr>
          <p:nvPr>
            <p:ph type="body" idx="4294967295"/>
          </p:nvPr>
        </p:nvSpPr>
        <p:spPr>
          <a:xfrm>
            <a:off x="0" y="1600200"/>
            <a:ext cx="8229600" cy="4525963"/>
          </a:xfrm>
        </p:spPr>
        <p:txBody>
          <a:bodyPr/>
          <a:lstStyle/>
          <a:p>
            <a:r>
              <a:rPr lang="en-US"/>
              <a:t> </a:t>
            </a:r>
            <a:endParaRPr lang="en-US"/>
          </a:p>
        </p:txBody>
      </p:sp>
      <p:pic>
        <p:nvPicPr>
          <p:cNvPr id="759812" name="Picture 4" descr="ford"/>
          <p:cNvPicPr>
            <a:picLocks noChangeAspect="1" noChangeArrowheads="1"/>
          </p:cNvPicPr>
          <p:nvPr/>
        </p:nvPicPr>
        <p:blipFill>
          <a:blip r:embed="rId1" cstate="print"/>
          <a:srcRect/>
          <a:stretch>
            <a:fillRect/>
          </a:stretch>
        </p:blipFill>
        <p:spPr bwMode="auto">
          <a:xfrm>
            <a:off x="3657600" y="1882775"/>
            <a:ext cx="1981200" cy="784225"/>
          </a:xfrm>
          <a:prstGeom prst="rect">
            <a:avLst/>
          </a:prstGeom>
          <a:noFill/>
          <a:ln w="9525">
            <a:noFill/>
            <a:miter lim="800000"/>
            <a:headEnd/>
            <a:tailEnd/>
          </a:ln>
        </p:spPr>
      </p:pic>
      <p:grpSp>
        <p:nvGrpSpPr>
          <p:cNvPr id="2" name="Group 5"/>
          <p:cNvGrpSpPr/>
          <p:nvPr/>
        </p:nvGrpSpPr>
        <p:grpSpPr bwMode="auto">
          <a:xfrm>
            <a:off x="1752600" y="2057400"/>
            <a:ext cx="5791200" cy="1433513"/>
            <a:chOff x="1104" y="1296"/>
            <a:chExt cx="3648" cy="903"/>
          </a:xfrm>
        </p:grpSpPr>
        <p:sp>
          <p:nvSpPr>
            <p:cNvPr id="76820" name="Text Box 6"/>
            <p:cNvSpPr txBox="1">
              <a:spLocks noChangeArrowheads="1"/>
            </p:cNvSpPr>
            <p:nvPr/>
          </p:nvSpPr>
          <p:spPr bwMode="auto">
            <a:xfrm>
              <a:off x="1104" y="1872"/>
              <a:ext cx="1104" cy="327"/>
            </a:xfrm>
            <a:prstGeom prst="rect">
              <a:avLst/>
            </a:prstGeom>
            <a:noFill/>
            <a:ln w="9525">
              <a:noFill/>
              <a:miter lim="800000"/>
            </a:ln>
          </p:spPr>
          <p:txBody>
            <a:bodyPr>
              <a:spAutoFit/>
            </a:bodyPr>
            <a:lstStyle/>
            <a:p>
              <a:pPr eaLnBrk="0" hangingPunct="0">
                <a:spcBef>
                  <a:spcPct val="50000"/>
                </a:spcBef>
              </a:pPr>
              <a:r>
                <a:rPr lang="en-US" sz="2800" b="1" i="1">
                  <a:latin typeface="Times New Roman" panose="02020603050405020304" pitchFamily="18" charset="0"/>
                </a:rPr>
                <a:t>Dealer A</a:t>
              </a:r>
              <a:endParaRPr lang="en-US" sz="2800" b="1" i="1">
                <a:latin typeface="Times New Roman" panose="02020603050405020304" pitchFamily="18" charset="0"/>
              </a:endParaRPr>
            </a:p>
          </p:txBody>
        </p:sp>
        <p:sp>
          <p:nvSpPr>
            <p:cNvPr id="76821" name="Text Box 7"/>
            <p:cNvSpPr txBox="1">
              <a:spLocks noChangeArrowheads="1"/>
            </p:cNvSpPr>
            <p:nvPr/>
          </p:nvSpPr>
          <p:spPr bwMode="auto">
            <a:xfrm>
              <a:off x="3648" y="1872"/>
              <a:ext cx="1104" cy="327"/>
            </a:xfrm>
            <a:prstGeom prst="rect">
              <a:avLst/>
            </a:prstGeom>
            <a:noFill/>
            <a:ln w="9525">
              <a:noFill/>
              <a:miter lim="800000"/>
            </a:ln>
          </p:spPr>
          <p:txBody>
            <a:bodyPr>
              <a:spAutoFit/>
            </a:bodyPr>
            <a:lstStyle/>
            <a:p>
              <a:pPr eaLnBrk="0" hangingPunct="0">
                <a:spcBef>
                  <a:spcPct val="50000"/>
                </a:spcBef>
              </a:pPr>
              <a:r>
                <a:rPr lang="en-US" sz="2800" b="1" i="1">
                  <a:latin typeface="Times New Roman" panose="02020603050405020304" pitchFamily="18" charset="0"/>
                </a:rPr>
                <a:t>Dealer C</a:t>
              </a:r>
              <a:endParaRPr lang="en-US" sz="2800" b="1" i="1">
                <a:latin typeface="Times New Roman" panose="02020603050405020304" pitchFamily="18" charset="0"/>
              </a:endParaRPr>
            </a:p>
          </p:txBody>
        </p:sp>
        <p:sp>
          <p:nvSpPr>
            <p:cNvPr id="76822" name="Text Box 8"/>
            <p:cNvSpPr txBox="1">
              <a:spLocks noChangeArrowheads="1"/>
            </p:cNvSpPr>
            <p:nvPr/>
          </p:nvSpPr>
          <p:spPr bwMode="auto">
            <a:xfrm>
              <a:off x="2400" y="1872"/>
              <a:ext cx="1104" cy="327"/>
            </a:xfrm>
            <a:prstGeom prst="rect">
              <a:avLst/>
            </a:prstGeom>
            <a:noFill/>
            <a:ln w="9525">
              <a:noFill/>
              <a:miter lim="800000"/>
            </a:ln>
          </p:spPr>
          <p:txBody>
            <a:bodyPr>
              <a:spAutoFit/>
            </a:bodyPr>
            <a:lstStyle/>
            <a:p>
              <a:pPr eaLnBrk="0" hangingPunct="0">
                <a:spcBef>
                  <a:spcPct val="50000"/>
                </a:spcBef>
              </a:pPr>
              <a:r>
                <a:rPr lang="en-US" sz="2800" b="1" i="1">
                  <a:latin typeface="Times New Roman" panose="02020603050405020304" pitchFamily="18" charset="0"/>
                </a:rPr>
                <a:t>Dealer B</a:t>
              </a:r>
              <a:endParaRPr lang="en-US" sz="2800" b="1" i="1">
                <a:latin typeface="Times New Roman" panose="02020603050405020304" pitchFamily="18" charset="0"/>
              </a:endParaRPr>
            </a:p>
          </p:txBody>
        </p:sp>
        <p:sp>
          <p:nvSpPr>
            <p:cNvPr id="76823" name="Line 9"/>
            <p:cNvSpPr>
              <a:spLocks noChangeShapeType="1"/>
            </p:cNvSpPr>
            <p:nvPr/>
          </p:nvSpPr>
          <p:spPr bwMode="auto">
            <a:xfrm>
              <a:off x="2880" y="1344"/>
              <a:ext cx="0" cy="528"/>
            </a:xfrm>
            <a:prstGeom prst="line">
              <a:avLst/>
            </a:prstGeom>
            <a:noFill/>
            <a:ln w="9525">
              <a:solidFill>
                <a:schemeClr val="tx1"/>
              </a:solidFill>
              <a:round/>
              <a:tailEnd type="triangle" w="med" len="med"/>
            </a:ln>
          </p:spPr>
          <p:txBody>
            <a:bodyPr/>
            <a:lstStyle/>
            <a:p>
              <a:endParaRPr lang="en-US"/>
            </a:p>
          </p:txBody>
        </p:sp>
        <p:sp>
          <p:nvSpPr>
            <p:cNvPr id="76824" name="Line 10"/>
            <p:cNvSpPr>
              <a:spLocks noChangeShapeType="1"/>
            </p:cNvSpPr>
            <p:nvPr/>
          </p:nvSpPr>
          <p:spPr bwMode="auto">
            <a:xfrm flipH="1">
              <a:off x="1776" y="1296"/>
              <a:ext cx="672" cy="576"/>
            </a:xfrm>
            <a:prstGeom prst="line">
              <a:avLst/>
            </a:prstGeom>
            <a:noFill/>
            <a:ln w="9525">
              <a:solidFill>
                <a:schemeClr val="tx1"/>
              </a:solidFill>
              <a:round/>
              <a:tailEnd type="triangle" w="med" len="med"/>
            </a:ln>
          </p:spPr>
          <p:txBody>
            <a:bodyPr/>
            <a:lstStyle/>
            <a:p>
              <a:endParaRPr lang="en-US"/>
            </a:p>
          </p:txBody>
        </p:sp>
        <p:sp>
          <p:nvSpPr>
            <p:cNvPr id="76825" name="Line 11"/>
            <p:cNvSpPr>
              <a:spLocks noChangeShapeType="1"/>
            </p:cNvSpPr>
            <p:nvPr/>
          </p:nvSpPr>
          <p:spPr bwMode="auto">
            <a:xfrm>
              <a:off x="3312" y="1296"/>
              <a:ext cx="816" cy="576"/>
            </a:xfrm>
            <a:prstGeom prst="line">
              <a:avLst/>
            </a:prstGeom>
            <a:noFill/>
            <a:ln w="9525">
              <a:solidFill>
                <a:schemeClr val="tx1"/>
              </a:solidFill>
              <a:round/>
              <a:tailEnd type="triangle" w="med" len="med"/>
            </a:ln>
          </p:spPr>
          <p:txBody>
            <a:bodyPr/>
            <a:lstStyle/>
            <a:p>
              <a:endParaRPr lang="en-US"/>
            </a:p>
          </p:txBody>
        </p:sp>
      </p:grpSp>
      <p:grpSp>
        <p:nvGrpSpPr>
          <p:cNvPr id="3" name="Group 12"/>
          <p:cNvGrpSpPr/>
          <p:nvPr/>
        </p:nvGrpSpPr>
        <p:grpSpPr bwMode="auto">
          <a:xfrm>
            <a:off x="2819400" y="3886200"/>
            <a:ext cx="3657600" cy="2971800"/>
            <a:chOff x="1776" y="2208"/>
            <a:chExt cx="2304" cy="1872"/>
          </a:xfrm>
        </p:grpSpPr>
        <p:pic>
          <p:nvPicPr>
            <p:cNvPr id="76816" name="Picture 13" descr="bd05545_"/>
            <p:cNvPicPr>
              <a:picLocks noChangeAspect="1" noChangeArrowheads="1"/>
            </p:cNvPicPr>
            <p:nvPr/>
          </p:nvPicPr>
          <p:blipFill>
            <a:blip r:embed="rId2" cstate="print"/>
            <a:srcRect/>
            <a:stretch>
              <a:fillRect/>
            </a:stretch>
          </p:blipFill>
          <p:spPr bwMode="auto">
            <a:xfrm>
              <a:off x="1824" y="2640"/>
              <a:ext cx="2247" cy="1440"/>
            </a:xfrm>
            <a:prstGeom prst="rect">
              <a:avLst/>
            </a:prstGeom>
            <a:noFill/>
            <a:ln w="9525">
              <a:noFill/>
              <a:miter lim="800000"/>
              <a:headEnd/>
              <a:tailEnd/>
            </a:ln>
          </p:spPr>
        </p:pic>
        <p:sp>
          <p:nvSpPr>
            <p:cNvPr id="76817" name="Line 14"/>
            <p:cNvSpPr>
              <a:spLocks noChangeShapeType="1"/>
            </p:cNvSpPr>
            <p:nvPr/>
          </p:nvSpPr>
          <p:spPr bwMode="auto">
            <a:xfrm>
              <a:off x="1776" y="2208"/>
              <a:ext cx="672" cy="480"/>
            </a:xfrm>
            <a:prstGeom prst="line">
              <a:avLst/>
            </a:prstGeom>
            <a:noFill/>
            <a:ln w="9525">
              <a:solidFill>
                <a:schemeClr val="tx1"/>
              </a:solidFill>
              <a:round/>
              <a:tailEnd type="triangle" w="med" len="med"/>
            </a:ln>
          </p:spPr>
          <p:txBody>
            <a:bodyPr/>
            <a:lstStyle/>
            <a:p>
              <a:endParaRPr lang="en-US"/>
            </a:p>
          </p:txBody>
        </p:sp>
        <p:sp>
          <p:nvSpPr>
            <p:cNvPr id="76818" name="Line 15"/>
            <p:cNvSpPr>
              <a:spLocks noChangeShapeType="1"/>
            </p:cNvSpPr>
            <p:nvPr/>
          </p:nvSpPr>
          <p:spPr bwMode="auto">
            <a:xfrm>
              <a:off x="2880" y="2256"/>
              <a:ext cx="0" cy="432"/>
            </a:xfrm>
            <a:prstGeom prst="line">
              <a:avLst/>
            </a:prstGeom>
            <a:noFill/>
            <a:ln w="9525">
              <a:solidFill>
                <a:schemeClr val="tx1"/>
              </a:solidFill>
              <a:round/>
              <a:tailEnd type="triangle" w="med" len="med"/>
            </a:ln>
          </p:spPr>
          <p:txBody>
            <a:bodyPr/>
            <a:lstStyle/>
            <a:p>
              <a:endParaRPr lang="en-US"/>
            </a:p>
          </p:txBody>
        </p:sp>
        <p:sp>
          <p:nvSpPr>
            <p:cNvPr id="76819" name="Line 16"/>
            <p:cNvSpPr>
              <a:spLocks noChangeShapeType="1"/>
            </p:cNvSpPr>
            <p:nvPr/>
          </p:nvSpPr>
          <p:spPr bwMode="auto">
            <a:xfrm flipH="1">
              <a:off x="3552" y="2208"/>
              <a:ext cx="528" cy="480"/>
            </a:xfrm>
            <a:prstGeom prst="line">
              <a:avLst/>
            </a:prstGeom>
            <a:noFill/>
            <a:ln w="9525">
              <a:solidFill>
                <a:schemeClr val="tx1"/>
              </a:solidFill>
              <a:round/>
              <a:tailEnd type="triangle" w="med" len="med"/>
            </a:ln>
          </p:spPr>
          <p:txBody>
            <a:bodyPr/>
            <a:lstStyle/>
            <a:p>
              <a:endParaRPr lang="en-US"/>
            </a:p>
          </p:txBody>
        </p:sp>
      </p:grpSp>
      <p:grpSp>
        <p:nvGrpSpPr>
          <p:cNvPr id="4" name="Group 17"/>
          <p:cNvGrpSpPr/>
          <p:nvPr/>
        </p:nvGrpSpPr>
        <p:grpSpPr bwMode="auto">
          <a:xfrm>
            <a:off x="1752600" y="2667000"/>
            <a:ext cx="7391400" cy="1143000"/>
            <a:chOff x="1104" y="1680"/>
            <a:chExt cx="4656" cy="720"/>
          </a:xfrm>
        </p:grpSpPr>
        <p:pic>
          <p:nvPicPr>
            <p:cNvPr id="76813" name="Picture 18" descr="tn01329_"/>
            <p:cNvPicPr>
              <a:picLocks noChangeAspect="1" noChangeArrowheads="1"/>
            </p:cNvPicPr>
            <p:nvPr/>
          </p:nvPicPr>
          <p:blipFill>
            <a:blip r:embed="rId3" cstate="print"/>
            <a:srcRect/>
            <a:stretch>
              <a:fillRect/>
            </a:stretch>
          </p:blipFill>
          <p:spPr bwMode="auto">
            <a:xfrm>
              <a:off x="4656" y="1680"/>
              <a:ext cx="836" cy="526"/>
            </a:xfrm>
            <a:prstGeom prst="rect">
              <a:avLst/>
            </a:prstGeom>
            <a:noFill/>
            <a:ln w="9525">
              <a:noFill/>
              <a:miter lim="800000"/>
              <a:headEnd/>
              <a:tailEnd/>
            </a:ln>
          </p:spPr>
        </p:pic>
        <p:sp>
          <p:nvSpPr>
            <p:cNvPr id="76814" name="Rectangle 19"/>
            <p:cNvSpPr>
              <a:spLocks noChangeArrowheads="1"/>
            </p:cNvSpPr>
            <p:nvPr/>
          </p:nvSpPr>
          <p:spPr bwMode="auto">
            <a:xfrm>
              <a:off x="1104" y="1728"/>
              <a:ext cx="3504" cy="576"/>
            </a:xfrm>
            <a:prstGeom prst="rect">
              <a:avLst/>
            </a:prstGeom>
            <a:noFill/>
            <a:ln w="50800">
              <a:solidFill>
                <a:srgbClr val="CC3300"/>
              </a:solidFill>
              <a:prstDash val="sysDot"/>
              <a:miter lim="800000"/>
            </a:ln>
          </p:spPr>
          <p:txBody>
            <a:bodyPr wrap="none" anchor="ctr"/>
            <a:lstStyle/>
            <a:p>
              <a:endParaRPr lang="en-US"/>
            </a:p>
          </p:txBody>
        </p:sp>
        <p:sp>
          <p:nvSpPr>
            <p:cNvPr id="76815" name="Text Box 20"/>
            <p:cNvSpPr txBox="1">
              <a:spLocks noChangeArrowheads="1"/>
            </p:cNvSpPr>
            <p:nvPr/>
          </p:nvSpPr>
          <p:spPr bwMode="auto">
            <a:xfrm>
              <a:off x="4704" y="2112"/>
              <a:ext cx="1056" cy="288"/>
            </a:xfrm>
            <a:prstGeom prst="rect">
              <a:avLst/>
            </a:prstGeom>
            <a:noFill/>
            <a:ln w="9525">
              <a:noFill/>
              <a:miter lim="800000"/>
            </a:ln>
          </p:spPr>
          <p:txBody>
            <a:bodyPr>
              <a:spAutoFit/>
            </a:bodyPr>
            <a:lstStyle/>
            <a:p>
              <a:pPr eaLnBrk="0" hangingPunct="0">
                <a:spcBef>
                  <a:spcPct val="50000"/>
                </a:spcBef>
              </a:pPr>
              <a:r>
                <a:rPr lang="en-US" sz="2400" b="1">
                  <a:solidFill>
                    <a:srgbClr val="CC3300"/>
                  </a:solidFill>
                  <a:latin typeface="Times New Roman" panose="02020603050405020304" pitchFamily="18" charset="0"/>
                </a:rPr>
                <a:t>Horizontal</a:t>
              </a:r>
              <a:endParaRPr lang="en-US" sz="2400" b="1">
                <a:solidFill>
                  <a:srgbClr val="CC3300"/>
                </a:solidFill>
                <a:latin typeface="Times New Roman" panose="02020603050405020304" pitchFamily="18" charset="0"/>
              </a:endParaRPr>
            </a:p>
          </p:txBody>
        </p:sp>
      </p:grpSp>
      <p:grpSp>
        <p:nvGrpSpPr>
          <p:cNvPr id="5" name="Group 21"/>
          <p:cNvGrpSpPr/>
          <p:nvPr/>
        </p:nvGrpSpPr>
        <p:grpSpPr bwMode="auto">
          <a:xfrm>
            <a:off x="3581400" y="1676400"/>
            <a:ext cx="3810000" cy="3505200"/>
            <a:chOff x="2256" y="528"/>
            <a:chExt cx="2400" cy="2208"/>
          </a:xfrm>
        </p:grpSpPr>
        <p:sp>
          <p:nvSpPr>
            <p:cNvPr id="76810" name="Oval 22"/>
            <p:cNvSpPr>
              <a:spLocks noChangeArrowheads="1"/>
            </p:cNvSpPr>
            <p:nvPr/>
          </p:nvSpPr>
          <p:spPr bwMode="auto">
            <a:xfrm>
              <a:off x="2256" y="528"/>
              <a:ext cx="1344" cy="2208"/>
            </a:xfrm>
            <a:prstGeom prst="ellipse">
              <a:avLst/>
            </a:prstGeom>
            <a:noFill/>
            <a:ln w="38100" cap="rnd">
              <a:solidFill>
                <a:srgbClr val="CC3300"/>
              </a:solidFill>
              <a:prstDash val="sysDot"/>
              <a:round/>
            </a:ln>
          </p:spPr>
          <p:txBody>
            <a:bodyPr wrap="none" anchor="ctr"/>
            <a:lstStyle/>
            <a:p>
              <a:endParaRPr lang="en-US"/>
            </a:p>
          </p:txBody>
        </p:sp>
        <p:pic>
          <p:nvPicPr>
            <p:cNvPr id="76811" name="Picture 23" descr="tn01329_"/>
            <p:cNvPicPr>
              <a:picLocks noChangeAspect="1" noChangeArrowheads="1"/>
            </p:cNvPicPr>
            <p:nvPr/>
          </p:nvPicPr>
          <p:blipFill>
            <a:blip r:embed="rId3" cstate="print"/>
            <a:srcRect/>
            <a:stretch>
              <a:fillRect/>
            </a:stretch>
          </p:blipFill>
          <p:spPr bwMode="auto">
            <a:xfrm>
              <a:off x="3552" y="624"/>
              <a:ext cx="836" cy="526"/>
            </a:xfrm>
            <a:prstGeom prst="rect">
              <a:avLst/>
            </a:prstGeom>
            <a:noFill/>
            <a:ln w="9525">
              <a:noFill/>
              <a:miter lim="800000"/>
              <a:headEnd/>
              <a:tailEnd/>
            </a:ln>
          </p:spPr>
        </p:pic>
        <p:sp>
          <p:nvSpPr>
            <p:cNvPr id="76812" name="Text Box 24"/>
            <p:cNvSpPr txBox="1">
              <a:spLocks noChangeArrowheads="1"/>
            </p:cNvSpPr>
            <p:nvPr/>
          </p:nvSpPr>
          <p:spPr bwMode="auto">
            <a:xfrm>
              <a:off x="3600" y="1056"/>
              <a:ext cx="1056" cy="288"/>
            </a:xfrm>
            <a:prstGeom prst="rect">
              <a:avLst/>
            </a:prstGeom>
            <a:noFill/>
            <a:ln w="9525">
              <a:noFill/>
              <a:miter lim="800000"/>
            </a:ln>
          </p:spPr>
          <p:txBody>
            <a:bodyPr>
              <a:spAutoFit/>
            </a:bodyPr>
            <a:lstStyle/>
            <a:p>
              <a:pPr eaLnBrk="0" hangingPunct="0">
                <a:spcBef>
                  <a:spcPct val="50000"/>
                </a:spcBef>
              </a:pPr>
              <a:r>
                <a:rPr lang="en-US" sz="2400" b="1">
                  <a:solidFill>
                    <a:srgbClr val="CC3300"/>
                  </a:solidFill>
                  <a:latin typeface="Times New Roman" panose="02020603050405020304" pitchFamily="18" charset="0"/>
                </a:rPr>
                <a:t>Vertical</a:t>
              </a:r>
              <a:endParaRPr lang="en-US" sz="2400" b="1">
                <a:solidFill>
                  <a:srgbClr val="CC3300"/>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59812"/>
                                        </p:tgtEl>
                                        <p:attrNameLst>
                                          <p:attrName>style.visibility</p:attrName>
                                        </p:attrNameLst>
                                      </p:cBhvr>
                                      <p:to>
                                        <p:strVal val="visible"/>
                                      </p:to>
                                    </p:set>
                                    <p:animEffect transition="in" filter="dissolve">
                                      <p:cBhvr>
                                        <p:cTn id="7" dur="500"/>
                                        <p:tgtEl>
                                          <p:spTgt spid="75981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body" idx="1"/>
          </p:nvPr>
        </p:nvSpPr>
        <p:spPr>
          <a:xfrm>
            <a:off x="457200" y="1066800"/>
            <a:ext cx="8229600" cy="4525963"/>
          </a:xfrm>
        </p:spPr>
        <p:txBody>
          <a:bodyPr/>
          <a:lstStyle/>
          <a:p>
            <a:pPr>
              <a:lnSpc>
                <a:spcPct val="80000"/>
              </a:lnSpc>
            </a:pPr>
            <a:r>
              <a:rPr lang="en-US" sz="2800"/>
              <a:t>Conventional Distribution Channels传统渠道系统是指有各自独立的生产商、批发商、零售商和消费者组成的分销渠道。 传统渠道成员之间的系统结构是松散的。 </a:t>
            </a:r>
            <a:endParaRPr lang="en-US" sz="2800"/>
          </a:p>
          <a:p>
            <a:pPr lvl="1">
              <a:lnSpc>
                <a:spcPct val="80000"/>
              </a:lnSpc>
            </a:pPr>
            <a:r>
              <a:rPr lang="en-US" sz="2400"/>
              <a:t>Consist of one or more independent channel members</a:t>
            </a:r>
            <a:endParaRPr lang="en-US" sz="2400"/>
          </a:p>
          <a:p>
            <a:pPr lvl="1">
              <a:lnSpc>
                <a:spcPct val="80000"/>
              </a:lnSpc>
            </a:pPr>
            <a:r>
              <a:rPr lang="en-US" sz="2400"/>
              <a:t>Each seeking to maximize its own profits</a:t>
            </a:r>
            <a:endParaRPr lang="en-US" sz="2400"/>
          </a:p>
          <a:p>
            <a:pPr lvl="1">
              <a:lnSpc>
                <a:spcPct val="80000"/>
              </a:lnSpc>
            </a:pPr>
            <a:r>
              <a:rPr lang="en-US" sz="2400"/>
              <a:t>Often result in poor performance</a:t>
            </a:r>
            <a:endParaRPr lang="en-US" sz="2400"/>
          </a:p>
          <a:p>
            <a:pPr>
              <a:lnSpc>
                <a:spcPct val="80000"/>
              </a:lnSpc>
            </a:pPr>
            <a:r>
              <a:rPr lang="en-US" sz="2800"/>
              <a:t>Vertical Marketing Systems垂直营销系统是由生产者、批发商和零售商所组成的统一联合体。</a:t>
            </a:r>
            <a:r>
              <a:rPr lang="en-US" sz="2400"/>
              <a:t>Producers, wholesalers, and retailers act as a unified system</a:t>
            </a:r>
            <a:endParaRPr lang="en-US" sz="2400"/>
          </a:p>
          <a:p>
            <a:pPr lvl="1">
              <a:lnSpc>
                <a:spcPct val="80000"/>
              </a:lnSpc>
            </a:pPr>
            <a:r>
              <a:rPr lang="en-US" sz="2400"/>
              <a:t>One channel member owns, has contracts with, or has so much power that they all cooperate</a:t>
            </a:r>
            <a:endParaRPr lang="en-US" sz="2400"/>
          </a:p>
          <a:p>
            <a:pPr lvl="1">
              <a:lnSpc>
                <a:spcPct val="80000"/>
              </a:lnSpc>
            </a:pPr>
            <a:r>
              <a:rPr lang="en-US" sz="2400"/>
              <a:t>Benefits should include greater control, less conflict, and economies of scale due to the size of the system</a:t>
            </a:r>
            <a:endParaRPr lang="en-US" sz="2400"/>
          </a:p>
        </p:txBody>
      </p:sp>
      <p:sp>
        <p:nvSpPr>
          <p:cNvPr id="78851" name="Rectangle 4"/>
          <p:cNvSpPr>
            <a:spLocks noGrp="1" noChangeArrowheads="1"/>
          </p:cNvSpPr>
          <p:nvPr>
            <p:ph type="title"/>
          </p:nvPr>
        </p:nvSpPr>
        <p:spPr/>
        <p:txBody>
          <a:bodyPr/>
          <a:lstStyle/>
          <a:p>
            <a:r>
              <a:rPr lang="en-CA" sz="2800">
                <a:solidFill>
                  <a:srgbClr val="C00000"/>
                </a:solidFill>
              </a:rPr>
              <a:t>Channel Behaviour and Organization</a:t>
            </a:r>
            <a:endParaRPr lang="en-CA" sz="2800">
              <a:solidFill>
                <a:srgbClr val="C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 calcmode="lin" valueType="num">
                                      <p:cBhvr>
                                        <p:cTn id="7" dur="500" fill="hold"/>
                                        <p:tgtEl>
                                          <p:spTgt spid="158723">
                                            <p:txEl>
                                              <p:pRg st="0" end="0"/>
                                            </p:txEl>
                                          </p:spTgt>
                                        </p:tgtEl>
                                        <p:attrNameLst>
                                          <p:attrName>ppt_w</p:attrName>
                                        </p:attrNameLst>
                                      </p:cBhvr>
                                      <p:tavLst>
                                        <p:tav tm="0">
                                          <p:val>
                                            <p:strVal val="#ppt_w*0.70"/>
                                          </p:val>
                                        </p:tav>
                                        <p:tav tm="100000">
                                          <p:val>
                                            <p:strVal val="#ppt_w"/>
                                          </p:val>
                                        </p:tav>
                                      </p:tavLst>
                                    </p:anim>
                                    <p:anim calcmode="lin" valueType="num">
                                      <p:cBhvr>
                                        <p:cTn id="8" dur="500" fill="hold"/>
                                        <p:tgtEl>
                                          <p:spTgt spid="158723">
                                            <p:txEl>
                                              <p:pRg st="0" end="0"/>
                                            </p:txEl>
                                          </p:spTgt>
                                        </p:tgtEl>
                                        <p:attrNameLst>
                                          <p:attrName>ppt_h</p:attrName>
                                        </p:attrNameLst>
                                      </p:cBhvr>
                                      <p:tavLst>
                                        <p:tav tm="0">
                                          <p:val>
                                            <p:strVal val="#ppt_h"/>
                                          </p:val>
                                        </p:tav>
                                        <p:tav tm="100000">
                                          <p:val>
                                            <p:strVal val="#ppt_h"/>
                                          </p:val>
                                        </p:tav>
                                      </p:tavLst>
                                    </p:anim>
                                    <p:animEffect transition="in" filter="fade">
                                      <p:cBhvr>
                                        <p:cTn id="9" dur="500"/>
                                        <p:tgtEl>
                                          <p:spTgt spid="158723">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58723">
                                            <p:txEl>
                                              <p:pRg st="1" end="1"/>
                                            </p:txEl>
                                          </p:spTgt>
                                        </p:tgtEl>
                                        <p:attrNameLst>
                                          <p:attrName>style.visibility</p:attrName>
                                        </p:attrNameLst>
                                      </p:cBhvr>
                                      <p:to>
                                        <p:strVal val="visible"/>
                                      </p:to>
                                    </p:set>
                                    <p:anim calcmode="lin" valueType="num">
                                      <p:cBhvr>
                                        <p:cTn id="12" dur="500" fill="hold"/>
                                        <p:tgtEl>
                                          <p:spTgt spid="158723">
                                            <p:txEl>
                                              <p:pRg st="1" end="1"/>
                                            </p:txEl>
                                          </p:spTgt>
                                        </p:tgtEl>
                                        <p:attrNameLst>
                                          <p:attrName>ppt_w</p:attrName>
                                        </p:attrNameLst>
                                      </p:cBhvr>
                                      <p:tavLst>
                                        <p:tav tm="0">
                                          <p:val>
                                            <p:strVal val="#ppt_w*0.70"/>
                                          </p:val>
                                        </p:tav>
                                        <p:tav tm="100000">
                                          <p:val>
                                            <p:strVal val="#ppt_w"/>
                                          </p:val>
                                        </p:tav>
                                      </p:tavLst>
                                    </p:anim>
                                    <p:anim calcmode="lin" valueType="num">
                                      <p:cBhvr>
                                        <p:cTn id="13" dur="500" fill="hold"/>
                                        <p:tgtEl>
                                          <p:spTgt spid="158723">
                                            <p:txEl>
                                              <p:pRg st="1" end="1"/>
                                            </p:txEl>
                                          </p:spTgt>
                                        </p:tgtEl>
                                        <p:attrNameLst>
                                          <p:attrName>ppt_h</p:attrName>
                                        </p:attrNameLst>
                                      </p:cBhvr>
                                      <p:tavLst>
                                        <p:tav tm="0">
                                          <p:val>
                                            <p:strVal val="#ppt_h"/>
                                          </p:val>
                                        </p:tav>
                                        <p:tav tm="100000">
                                          <p:val>
                                            <p:strVal val="#ppt_h"/>
                                          </p:val>
                                        </p:tav>
                                      </p:tavLst>
                                    </p:anim>
                                    <p:animEffect transition="in" filter="fade">
                                      <p:cBhvr>
                                        <p:cTn id="14" dur="500"/>
                                        <p:tgtEl>
                                          <p:spTgt spid="158723">
                                            <p:txEl>
                                              <p:pRg st="1" end="1"/>
                                            </p:txEl>
                                          </p:spTgt>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58723">
                                            <p:txEl>
                                              <p:pRg st="2" end="2"/>
                                            </p:txEl>
                                          </p:spTgt>
                                        </p:tgtEl>
                                        <p:attrNameLst>
                                          <p:attrName>style.visibility</p:attrName>
                                        </p:attrNameLst>
                                      </p:cBhvr>
                                      <p:to>
                                        <p:strVal val="visible"/>
                                      </p:to>
                                    </p:set>
                                    <p:anim calcmode="lin" valueType="num">
                                      <p:cBhvr>
                                        <p:cTn id="17" dur="500" fill="hold"/>
                                        <p:tgtEl>
                                          <p:spTgt spid="158723">
                                            <p:txEl>
                                              <p:pRg st="2" end="2"/>
                                            </p:txEl>
                                          </p:spTgt>
                                        </p:tgtEl>
                                        <p:attrNameLst>
                                          <p:attrName>ppt_w</p:attrName>
                                        </p:attrNameLst>
                                      </p:cBhvr>
                                      <p:tavLst>
                                        <p:tav tm="0">
                                          <p:val>
                                            <p:strVal val="#ppt_w*0.70"/>
                                          </p:val>
                                        </p:tav>
                                        <p:tav tm="100000">
                                          <p:val>
                                            <p:strVal val="#ppt_w"/>
                                          </p:val>
                                        </p:tav>
                                      </p:tavLst>
                                    </p:anim>
                                    <p:anim calcmode="lin" valueType="num">
                                      <p:cBhvr>
                                        <p:cTn id="18" dur="500" fill="hold"/>
                                        <p:tgtEl>
                                          <p:spTgt spid="158723">
                                            <p:txEl>
                                              <p:pRg st="2" end="2"/>
                                            </p:txEl>
                                          </p:spTgt>
                                        </p:tgtEl>
                                        <p:attrNameLst>
                                          <p:attrName>ppt_h</p:attrName>
                                        </p:attrNameLst>
                                      </p:cBhvr>
                                      <p:tavLst>
                                        <p:tav tm="0">
                                          <p:val>
                                            <p:strVal val="#ppt_h"/>
                                          </p:val>
                                        </p:tav>
                                        <p:tav tm="100000">
                                          <p:val>
                                            <p:strVal val="#ppt_h"/>
                                          </p:val>
                                        </p:tav>
                                      </p:tavLst>
                                    </p:anim>
                                    <p:animEffect transition="in" filter="fade">
                                      <p:cBhvr>
                                        <p:cTn id="19" dur="500"/>
                                        <p:tgtEl>
                                          <p:spTgt spid="158723">
                                            <p:txEl>
                                              <p:pRg st="2" end="2"/>
                                            </p:txEl>
                                          </p:spTgt>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58723">
                                            <p:txEl>
                                              <p:pRg st="3" end="3"/>
                                            </p:txEl>
                                          </p:spTgt>
                                        </p:tgtEl>
                                        <p:attrNameLst>
                                          <p:attrName>style.visibility</p:attrName>
                                        </p:attrNameLst>
                                      </p:cBhvr>
                                      <p:to>
                                        <p:strVal val="visible"/>
                                      </p:to>
                                    </p:set>
                                    <p:anim calcmode="lin" valueType="num">
                                      <p:cBhvr>
                                        <p:cTn id="22" dur="500" fill="hold"/>
                                        <p:tgtEl>
                                          <p:spTgt spid="158723">
                                            <p:txEl>
                                              <p:pRg st="3" end="3"/>
                                            </p:txEl>
                                          </p:spTgt>
                                        </p:tgtEl>
                                        <p:attrNameLst>
                                          <p:attrName>ppt_w</p:attrName>
                                        </p:attrNameLst>
                                      </p:cBhvr>
                                      <p:tavLst>
                                        <p:tav tm="0">
                                          <p:val>
                                            <p:strVal val="#ppt_w*0.70"/>
                                          </p:val>
                                        </p:tav>
                                        <p:tav tm="100000">
                                          <p:val>
                                            <p:strVal val="#ppt_w"/>
                                          </p:val>
                                        </p:tav>
                                      </p:tavLst>
                                    </p:anim>
                                    <p:anim calcmode="lin" valueType="num">
                                      <p:cBhvr>
                                        <p:cTn id="23" dur="500" fill="hold"/>
                                        <p:tgtEl>
                                          <p:spTgt spid="158723">
                                            <p:txEl>
                                              <p:pRg st="3" end="3"/>
                                            </p:txEl>
                                          </p:spTgt>
                                        </p:tgtEl>
                                        <p:attrNameLst>
                                          <p:attrName>ppt_h</p:attrName>
                                        </p:attrNameLst>
                                      </p:cBhvr>
                                      <p:tavLst>
                                        <p:tav tm="0">
                                          <p:val>
                                            <p:strVal val="#ppt_h"/>
                                          </p:val>
                                        </p:tav>
                                        <p:tav tm="100000">
                                          <p:val>
                                            <p:strVal val="#ppt_h"/>
                                          </p:val>
                                        </p:tav>
                                      </p:tavLst>
                                    </p:anim>
                                    <p:animEffect transition="in" filter="fade">
                                      <p:cBhvr>
                                        <p:cTn id="24" dur="500"/>
                                        <p:tgtEl>
                                          <p:spTgt spid="15872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158723">
                                            <p:txEl>
                                              <p:pRg st="4" end="4"/>
                                            </p:txEl>
                                          </p:spTgt>
                                        </p:tgtEl>
                                        <p:attrNameLst>
                                          <p:attrName>style.visibility</p:attrName>
                                        </p:attrNameLst>
                                      </p:cBhvr>
                                      <p:to>
                                        <p:strVal val="visible"/>
                                      </p:to>
                                    </p:set>
                                    <p:anim calcmode="lin" valueType="num">
                                      <p:cBhvr>
                                        <p:cTn id="29" dur="500" fill="hold"/>
                                        <p:tgtEl>
                                          <p:spTgt spid="158723">
                                            <p:txEl>
                                              <p:pRg st="4" end="4"/>
                                            </p:txEl>
                                          </p:spTgt>
                                        </p:tgtEl>
                                        <p:attrNameLst>
                                          <p:attrName>ppt_w</p:attrName>
                                        </p:attrNameLst>
                                      </p:cBhvr>
                                      <p:tavLst>
                                        <p:tav tm="0">
                                          <p:val>
                                            <p:strVal val="#ppt_w*0.70"/>
                                          </p:val>
                                        </p:tav>
                                        <p:tav tm="100000">
                                          <p:val>
                                            <p:strVal val="#ppt_w"/>
                                          </p:val>
                                        </p:tav>
                                      </p:tavLst>
                                    </p:anim>
                                    <p:anim calcmode="lin" valueType="num">
                                      <p:cBhvr>
                                        <p:cTn id="30" dur="500" fill="hold"/>
                                        <p:tgtEl>
                                          <p:spTgt spid="158723">
                                            <p:txEl>
                                              <p:pRg st="4" end="4"/>
                                            </p:txEl>
                                          </p:spTgt>
                                        </p:tgtEl>
                                        <p:attrNameLst>
                                          <p:attrName>ppt_h</p:attrName>
                                        </p:attrNameLst>
                                      </p:cBhvr>
                                      <p:tavLst>
                                        <p:tav tm="0">
                                          <p:val>
                                            <p:strVal val="#ppt_h"/>
                                          </p:val>
                                        </p:tav>
                                        <p:tav tm="100000">
                                          <p:val>
                                            <p:strVal val="#ppt_h"/>
                                          </p:val>
                                        </p:tav>
                                      </p:tavLst>
                                    </p:anim>
                                    <p:animEffect transition="in" filter="fade">
                                      <p:cBhvr>
                                        <p:cTn id="31" dur="500"/>
                                        <p:tgtEl>
                                          <p:spTgt spid="158723">
                                            <p:txEl>
                                              <p:pRg st="4" end="4"/>
                                            </p:txEl>
                                          </p:spTgt>
                                        </p:tgtEl>
                                      </p:cBhvr>
                                    </p:animEffect>
                                  </p:childTnLst>
                                </p:cTn>
                              </p:par>
                              <p:par>
                                <p:cTn id="32" presetID="55" presetClass="entr" presetSubtype="0" fill="hold" grpId="0" nodeType="withEffect">
                                  <p:stCondLst>
                                    <p:cond delay="0"/>
                                  </p:stCondLst>
                                  <p:childTnLst>
                                    <p:set>
                                      <p:cBhvr>
                                        <p:cTn id="33" dur="1" fill="hold">
                                          <p:stCondLst>
                                            <p:cond delay="0"/>
                                          </p:stCondLst>
                                        </p:cTn>
                                        <p:tgtEl>
                                          <p:spTgt spid="158723">
                                            <p:txEl>
                                              <p:pRg st="5" end="5"/>
                                            </p:txEl>
                                          </p:spTgt>
                                        </p:tgtEl>
                                        <p:attrNameLst>
                                          <p:attrName>style.visibility</p:attrName>
                                        </p:attrNameLst>
                                      </p:cBhvr>
                                      <p:to>
                                        <p:strVal val="visible"/>
                                      </p:to>
                                    </p:set>
                                    <p:anim calcmode="lin" valueType="num">
                                      <p:cBhvr>
                                        <p:cTn id="34" dur="500" fill="hold"/>
                                        <p:tgtEl>
                                          <p:spTgt spid="158723">
                                            <p:txEl>
                                              <p:pRg st="5" end="5"/>
                                            </p:txEl>
                                          </p:spTgt>
                                        </p:tgtEl>
                                        <p:attrNameLst>
                                          <p:attrName>ppt_w</p:attrName>
                                        </p:attrNameLst>
                                      </p:cBhvr>
                                      <p:tavLst>
                                        <p:tav tm="0">
                                          <p:val>
                                            <p:strVal val="#ppt_w*0.70"/>
                                          </p:val>
                                        </p:tav>
                                        <p:tav tm="100000">
                                          <p:val>
                                            <p:strVal val="#ppt_w"/>
                                          </p:val>
                                        </p:tav>
                                      </p:tavLst>
                                    </p:anim>
                                    <p:anim calcmode="lin" valueType="num">
                                      <p:cBhvr>
                                        <p:cTn id="35" dur="500" fill="hold"/>
                                        <p:tgtEl>
                                          <p:spTgt spid="158723">
                                            <p:txEl>
                                              <p:pRg st="5" end="5"/>
                                            </p:txEl>
                                          </p:spTgt>
                                        </p:tgtEl>
                                        <p:attrNameLst>
                                          <p:attrName>ppt_h</p:attrName>
                                        </p:attrNameLst>
                                      </p:cBhvr>
                                      <p:tavLst>
                                        <p:tav tm="0">
                                          <p:val>
                                            <p:strVal val="#ppt_h"/>
                                          </p:val>
                                        </p:tav>
                                        <p:tav tm="100000">
                                          <p:val>
                                            <p:strVal val="#ppt_h"/>
                                          </p:val>
                                        </p:tav>
                                      </p:tavLst>
                                    </p:anim>
                                    <p:animEffect transition="in" filter="fade">
                                      <p:cBhvr>
                                        <p:cTn id="36" dur="500"/>
                                        <p:tgtEl>
                                          <p:spTgt spid="158723">
                                            <p:txEl>
                                              <p:pRg st="5" end="5"/>
                                            </p:txEl>
                                          </p:spTgt>
                                        </p:tgtEl>
                                      </p:cBhvr>
                                    </p:animEffect>
                                  </p:childTnLst>
                                </p:cTn>
                              </p:par>
                              <p:par>
                                <p:cTn id="37" presetID="55" presetClass="entr" presetSubtype="0" fill="hold" grpId="0" nodeType="withEffect">
                                  <p:stCondLst>
                                    <p:cond delay="0"/>
                                  </p:stCondLst>
                                  <p:childTnLst>
                                    <p:set>
                                      <p:cBhvr>
                                        <p:cTn id="38" dur="1" fill="hold">
                                          <p:stCondLst>
                                            <p:cond delay="0"/>
                                          </p:stCondLst>
                                        </p:cTn>
                                        <p:tgtEl>
                                          <p:spTgt spid="158723">
                                            <p:txEl>
                                              <p:pRg st="6" end="6"/>
                                            </p:txEl>
                                          </p:spTgt>
                                        </p:tgtEl>
                                        <p:attrNameLst>
                                          <p:attrName>style.visibility</p:attrName>
                                        </p:attrNameLst>
                                      </p:cBhvr>
                                      <p:to>
                                        <p:strVal val="visible"/>
                                      </p:to>
                                    </p:set>
                                    <p:anim calcmode="lin" valueType="num">
                                      <p:cBhvr>
                                        <p:cTn id="39" dur="500" fill="hold"/>
                                        <p:tgtEl>
                                          <p:spTgt spid="158723">
                                            <p:txEl>
                                              <p:pRg st="6" end="6"/>
                                            </p:txEl>
                                          </p:spTgt>
                                        </p:tgtEl>
                                        <p:attrNameLst>
                                          <p:attrName>ppt_w</p:attrName>
                                        </p:attrNameLst>
                                      </p:cBhvr>
                                      <p:tavLst>
                                        <p:tav tm="0">
                                          <p:val>
                                            <p:strVal val="#ppt_w*0.70"/>
                                          </p:val>
                                        </p:tav>
                                        <p:tav tm="100000">
                                          <p:val>
                                            <p:strVal val="#ppt_w"/>
                                          </p:val>
                                        </p:tav>
                                      </p:tavLst>
                                    </p:anim>
                                    <p:anim calcmode="lin" valueType="num">
                                      <p:cBhvr>
                                        <p:cTn id="40" dur="500" fill="hold"/>
                                        <p:tgtEl>
                                          <p:spTgt spid="158723">
                                            <p:txEl>
                                              <p:pRg st="6" end="6"/>
                                            </p:txEl>
                                          </p:spTgt>
                                        </p:tgtEl>
                                        <p:attrNameLst>
                                          <p:attrName>ppt_h</p:attrName>
                                        </p:attrNameLst>
                                      </p:cBhvr>
                                      <p:tavLst>
                                        <p:tav tm="0">
                                          <p:val>
                                            <p:strVal val="#ppt_h"/>
                                          </p:val>
                                        </p:tav>
                                        <p:tav tm="100000">
                                          <p:val>
                                            <p:strVal val="#ppt_h"/>
                                          </p:val>
                                        </p:tav>
                                      </p:tavLst>
                                    </p:anim>
                                    <p:animEffect transition="in" filter="fade">
                                      <p:cBhvr>
                                        <p:cTn id="41" dur="500"/>
                                        <p:tgtEl>
                                          <p:spTgt spid="1587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81000" y="457200"/>
            <a:ext cx="8229600" cy="1143000"/>
          </a:xfrm>
        </p:spPr>
        <p:txBody>
          <a:bodyPr/>
          <a:lstStyle/>
          <a:p>
            <a:r>
              <a:rPr lang="en-US" sz="2800">
                <a:solidFill>
                  <a:srgbClr val="C00000"/>
                </a:solidFill>
              </a:rPr>
              <a:t>Conventional vs. Vertical Marketing Channel </a:t>
            </a:r>
            <a:endParaRPr lang="en-US" sz="2800" i="1">
              <a:solidFill>
                <a:srgbClr val="C00000"/>
              </a:solidFill>
            </a:endParaRPr>
          </a:p>
        </p:txBody>
      </p:sp>
      <p:pic>
        <p:nvPicPr>
          <p:cNvPr id="79875" name="Picture 7" descr="fig12"/>
          <p:cNvPicPr>
            <a:picLocks noChangeAspect="1" noChangeArrowheads="1"/>
          </p:cNvPicPr>
          <p:nvPr/>
        </p:nvPicPr>
        <p:blipFill>
          <a:blip r:embed="rId1" cstate="print"/>
          <a:srcRect/>
          <a:stretch>
            <a:fillRect/>
          </a:stretch>
        </p:blipFill>
        <p:spPr bwMode="auto">
          <a:xfrm>
            <a:off x="2438400" y="2057400"/>
            <a:ext cx="4106863" cy="41338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6"/>
          <p:cNvSpPr>
            <a:spLocks noChangeArrowheads="1"/>
          </p:cNvSpPr>
          <p:nvPr/>
        </p:nvSpPr>
        <p:spPr bwMode="auto">
          <a:xfrm>
            <a:off x="4495800" y="1600200"/>
            <a:ext cx="76200" cy="4724400"/>
          </a:xfrm>
          <a:prstGeom prst="rect">
            <a:avLst/>
          </a:prstGeom>
          <a:solidFill>
            <a:srgbClr val="761214"/>
          </a:solidFill>
          <a:ln w="9525">
            <a:solidFill>
              <a:srgbClr val="761214"/>
            </a:solidFill>
            <a:miter lim="800000"/>
          </a:ln>
        </p:spPr>
        <p:txBody>
          <a:bodyPr wrap="none" anchor="ctr"/>
          <a:lstStyle/>
          <a:p>
            <a:endParaRPr lang="en-US"/>
          </a:p>
        </p:txBody>
      </p:sp>
      <p:sp>
        <p:nvSpPr>
          <p:cNvPr id="80899" name="Rectangle 8"/>
          <p:cNvSpPr>
            <a:spLocks noGrp="1" noChangeArrowheads="1"/>
          </p:cNvSpPr>
          <p:nvPr>
            <p:ph type="title"/>
          </p:nvPr>
        </p:nvSpPr>
        <p:spPr/>
        <p:txBody>
          <a:bodyPr/>
          <a:lstStyle/>
          <a:p>
            <a:r>
              <a:rPr lang="en-CA" sz="2800">
                <a:solidFill>
                  <a:srgbClr val="C00000"/>
                </a:solidFill>
              </a:rPr>
              <a:t>Channel Behaviour and Organization</a:t>
            </a:r>
            <a:endParaRPr lang="en-CA" sz="2800">
              <a:solidFill>
                <a:srgbClr val="C00000"/>
              </a:solidFill>
            </a:endParaRPr>
          </a:p>
        </p:txBody>
      </p:sp>
      <p:sp>
        <p:nvSpPr>
          <p:cNvPr id="80900" name="Rectangle 9"/>
          <p:cNvSpPr>
            <a:spLocks noGrp="1" noChangeArrowheads="1"/>
          </p:cNvSpPr>
          <p:nvPr>
            <p:ph type="body" sz="half" idx="1"/>
          </p:nvPr>
        </p:nvSpPr>
        <p:spPr/>
        <p:txBody>
          <a:bodyPr/>
          <a:lstStyle/>
          <a:p>
            <a:r>
              <a:rPr lang="en-CA" sz="2400"/>
              <a:t>Vertical Market System (VMS)</a:t>
            </a:r>
            <a:endParaRPr lang="en-CA" sz="2400"/>
          </a:p>
          <a:p>
            <a:pPr lvl="1"/>
            <a:r>
              <a:rPr lang="en-CA" sz="2000" i="1"/>
              <a:t>Corporate VMS</a:t>
            </a:r>
            <a:endParaRPr lang="en-CA" sz="2000" i="1"/>
          </a:p>
          <a:p>
            <a:pPr lvl="1"/>
            <a:r>
              <a:rPr lang="en-CA" sz="2000" i="1">
                <a:solidFill>
                  <a:schemeClr val="bg2"/>
                </a:solidFill>
              </a:rPr>
              <a:t>Contractual VMS</a:t>
            </a:r>
            <a:endParaRPr lang="en-CA" sz="2000" i="1">
              <a:solidFill>
                <a:schemeClr val="bg2"/>
              </a:solidFill>
            </a:endParaRPr>
          </a:p>
          <a:p>
            <a:pPr lvl="1"/>
            <a:r>
              <a:rPr lang="en-CA" sz="2000" i="1">
                <a:solidFill>
                  <a:schemeClr val="bg2"/>
                </a:solidFill>
              </a:rPr>
              <a:t>Administered VMS</a:t>
            </a:r>
            <a:endParaRPr lang="en-CA" sz="2000" i="1">
              <a:solidFill>
                <a:schemeClr val="bg2"/>
              </a:solidFill>
            </a:endParaRPr>
          </a:p>
        </p:txBody>
      </p:sp>
      <p:sp>
        <p:nvSpPr>
          <p:cNvPr id="80901" name="Rectangle 10"/>
          <p:cNvSpPr>
            <a:spLocks noGrp="1" noChangeArrowheads="1"/>
          </p:cNvSpPr>
          <p:nvPr>
            <p:ph type="body" sz="half" idx="2"/>
          </p:nvPr>
        </p:nvSpPr>
        <p:spPr/>
        <p:txBody>
          <a:bodyPr/>
          <a:lstStyle/>
          <a:p>
            <a:r>
              <a:rPr lang="en-US" sz="2400"/>
              <a:t>Integrates successive stages of production and distribution under single ownership – channel ownership is established through common ownership</a:t>
            </a:r>
            <a:endParaRPr lang="en-US" sz="2400"/>
          </a:p>
          <a:p>
            <a:r>
              <a:rPr lang="en-US" sz="2400"/>
              <a:t>Coordination and conflict through regular organizational channels</a:t>
            </a:r>
            <a:endParaRPr lang="en-CA" sz="2400"/>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4495800" y="1600200"/>
            <a:ext cx="76200" cy="4724400"/>
          </a:xfrm>
          <a:prstGeom prst="rect">
            <a:avLst/>
          </a:prstGeom>
          <a:solidFill>
            <a:srgbClr val="761214"/>
          </a:solidFill>
          <a:ln w="9525">
            <a:solidFill>
              <a:srgbClr val="761214"/>
            </a:solidFill>
            <a:miter lim="800000"/>
          </a:ln>
        </p:spPr>
        <p:txBody>
          <a:bodyPr wrap="none" anchor="ctr"/>
          <a:lstStyle/>
          <a:p>
            <a:endParaRPr lang="en-US"/>
          </a:p>
        </p:txBody>
      </p:sp>
      <p:sp>
        <p:nvSpPr>
          <p:cNvPr id="81923" name="Rectangle 3"/>
          <p:cNvSpPr>
            <a:spLocks noGrp="1" noChangeArrowheads="1"/>
          </p:cNvSpPr>
          <p:nvPr>
            <p:ph type="title"/>
          </p:nvPr>
        </p:nvSpPr>
        <p:spPr/>
        <p:txBody>
          <a:bodyPr/>
          <a:lstStyle/>
          <a:p>
            <a:r>
              <a:rPr lang="en-CA" sz="2800">
                <a:solidFill>
                  <a:srgbClr val="C00000"/>
                </a:solidFill>
              </a:rPr>
              <a:t>Channel Behaviour and Organization</a:t>
            </a:r>
            <a:endParaRPr lang="en-CA" sz="2800">
              <a:solidFill>
                <a:srgbClr val="C00000"/>
              </a:solidFill>
            </a:endParaRPr>
          </a:p>
        </p:txBody>
      </p:sp>
      <p:sp>
        <p:nvSpPr>
          <p:cNvPr id="81924" name="Rectangle 4"/>
          <p:cNvSpPr>
            <a:spLocks noGrp="1" noChangeArrowheads="1"/>
          </p:cNvSpPr>
          <p:nvPr>
            <p:ph type="body" sz="half" idx="1"/>
          </p:nvPr>
        </p:nvSpPr>
        <p:spPr/>
        <p:txBody>
          <a:bodyPr/>
          <a:lstStyle/>
          <a:p>
            <a:r>
              <a:rPr lang="en-CA" sz="2400"/>
              <a:t>Vertical Market System (VMS)</a:t>
            </a:r>
            <a:endParaRPr lang="en-CA" sz="2400"/>
          </a:p>
          <a:p>
            <a:pPr lvl="1"/>
            <a:r>
              <a:rPr lang="en-CA" sz="2000" i="1">
                <a:solidFill>
                  <a:schemeClr val="bg2"/>
                </a:solidFill>
              </a:rPr>
              <a:t>Corporate VMS</a:t>
            </a:r>
            <a:endParaRPr lang="en-CA" sz="2000" i="1">
              <a:solidFill>
                <a:schemeClr val="bg2"/>
              </a:solidFill>
            </a:endParaRPr>
          </a:p>
          <a:p>
            <a:pPr lvl="1"/>
            <a:r>
              <a:rPr lang="en-CA" sz="2000" i="1"/>
              <a:t>Contractual VMS</a:t>
            </a:r>
            <a:endParaRPr lang="en-CA" sz="2000" i="1"/>
          </a:p>
          <a:p>
            <a:pPr lvl="1"/>
            <a:r>
              <a:rPr lang="en-CA" sz="2000" i="1">
                <a:solidFill>
                  <a:schemeClr val="bg2"/>
                </a:solidFill>
              </a:rPr>
              <a:t>Administered VMS</a:t>
            </a:r>
            <a:endParaRPr lang="en-CA" sz="2000" i="1">
              <a:solidFill>
                <a:schemeClr val="bg2"/>
              </a:solidFill>
            </a:endParaRPr>
          </a:p>
        </p:txBody>
      </p:sp>
      <p:sp>
        <p:nvSpPr>
          <p:cNvPr id="81925" name="Rectangle 5"/>
          <p:cNvSpPr>
            <a:spLocks noGrp="1" noChangeArrowheads="1"/>
          </p:cNvSpPr>
          <p:nvPr>
            <p:ph type="body" sz="half" idx="2"/>
          </p:nvPr>
        </p:nvSpPr>
        <p:spPr/>
        <p:txBody>
          <a:bodyPr/>
          <a:lstStyle/>
          <a:p>
            <a:r>
              <a:rPr lang="en-US" sz="2400"/>
              <a:t>Individual firms who join through contracts</a:t>
            </a:r>
            <a:endParaRPr lang="en-US" sz="2400"/>
          </a:p>
          <a:p>
            <a:r>
              <a:rPr lang="en-US" sz="2400"/>
              <a:t>Franchise organizations 特许经营机构</a:t>
            </a:r>
            <a:endParaRPr lang="en-US" sz="2400"/>
          </a:p>
          <a:p>
            <a:pPr lvl="1"/>
            <a:r>
              <a:rPr lang="en-US" sz="2000"/>
              <a:t>Manufacturer-sponsored retailer franchise system</a:t>
            </a:r>
            <a:endParaRPr lang="en-US" sz="2000"/>
          </a:p>
          <a:p>
            <a:pPr lvl="1"/>
            <a:r>
              <a:rPr lang="en-US" sz="2000"/>
              <a:t> Manufacturer-sponsored wholesaler franchise system</a:t>
            </a:r>
            <a:endParaRPr lang="en-US" sz="2000"/>
          </a:p>
          <a:p>
            <a:pPr lvl="1"/>
            <a:r>
              <a:rPr lang="en-US" sz="2000"/>
              <a:t>Service-firm-sponsored retailer franchise system</a:t>
            </a:r>
            <a:endParaRPr lang="en-CA" sz="2000"/>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4495800" y="1600200"/>
            <a:ext cx="76200" cy="4724400"/>
          </a:xfrm>
          <a:prstGeom prst="rect">
            <a:avLst/>
          </a:prstGeom>
          <a:solidFill>
            <a:srgbClr val="761214"/>
          </a:solidFill>
          <a:ln w="9525">
            <a:solidFill>
              <a:srgbClr val="761214"/>
            </a:solidFill>
            <a:miter lim="800000"/>
          </a:ln>
        </p:spPr>
        <p:txBody>
          <a:bodyPr wrap="none" anchor="ctr"/>
          <a:lstStyle/>
          <a:p>
            <a:endParaRPr lang="en-US"/>
          </a:p>
        </p:txBody>
      </p:sp>
      <p:sp>
        <p:nvSpPr>
          <p:cNvPr id="84995" name="Rectangle 3"/>
          <p:cNvSpPr>
            <a:spLocks noGrp="1" noChangeArrowheads="1"/>
          </p:cNvSpPr>
          <p:nvPr>
            <p:ph type="title"/>
          </p:nvPr>
        </p:nvSpPr>
        <p:spPr/>
        <p:txBody>
          <a:bodyPr/>
          <a:lstStyle/>
          <a:p>
            <a:r>
              <a:rPr lang="en-CA" sz="2800">
                <a:solidFill>
                  <a:srgbClr val="C00000"/>
                </a:solidFill>
              </a:rPr>
              <a:t>Channel Behaviour and Organization</a:t>
            </a:r>
            <a:endParaRPr lang="en-CA" sz="2800">
              <a:solidFill>
                <a:srgbClr val="C00000"/>
              </a:solidFill>
            </a:endParaRPr>
          </a:p>
        </p:txBody>
      </p:sp>
      <p:sp>
        <p:nvSpPr>
          <p:cNvPr id="84996" name="Rectangle 4"/>
          <p:cNvSpPr>
            <a:spLocks noGrp="1" noChangeArrowheads="1"/>
          </p:cNvSpPr>
          <p:nvPr>
            <p:ph type="body" sz="half" idx="1"/>
          </p:nvPr>
        </p:nvSpPr>
        <p:spPr/>
        <p:txBody>
          <a:bodyPr/>
          <a:lstStyle/>
          <a:p>
            <a:r>
              <a:rPr lang="en-CA"/>
              <a:t>Vertical Market System (VMS)</a:t>
            </a:r>
            <a:endParaRPr lang="en-CA"/>
          </a:p>
          <a:p>
            <a:pPr lvl="1"/>
            <a:r>
              <a:rPr lang="en-CA" i="1">
                <a:solidFill>
                  <a:schemeClr val="bg2"/>
                </a:solidFill>
              </a:rPr>
              <a:t>Corporate VMS</a:t>
            </a:r>
            <a:endParaRPr lang="en-CA" i="1">
              <a:solidFill>
                <a:schemeClr val="bg2"/>
              </a:solidFill>
            </a:endParaRPr>
          </a:p>
          <a:p>
            <a:pPr lvl="1"/>
            <a:r>
              <a:rPr lang="en-CA" i="1">
                <a:solidFill>
                  <a:schemeClr val="bg2"/>
                </a:solidFill>
              </a:rPr>
              <a:t>Contractual VMS</a:t>
            </a:r>
            <a:endParaRPr lang="en-CA" i="1">
              <a:solidFill>
                <a:schemeClr val="bg2"/>
              </a:solidFill>
            </a:endParaRPr>
          </a:p>
          <a:p>
            <a:pPr lvl="1"/>
            <a:r>
              <a:rPr lang="en-CA" i="1"/>
              <a:t>Administered VMS</a:t>
            </a:r>
            <a:endParaRPr lang="en-CA" i="1"/>
          </a:p>
        </p:txBody>
      </p:sp>
      <p:sp>
        <p:nvSpPr>
          <p:cNvPr id="84997" name="Rectangle 5"/>
          <p:cNvSpPr>
            <a:spLocks noGrp="1" noChangeArrowheads="1"/>
          </p:cNvSpPr>
          <p:nvPr>
            <p:ph type="body" sz="half" idx="2"/>
          </p:nvPr>
        </p:nvSpPr>
        <p:spPr/>
        <p:txBody>
          <a:bodyPr/>
          <a:lstStyle/>
          <a:p>
            <a:r>
              <a:rPr lang="en-US"/>
              <a:t>Leadership through the size and power of dominant channel members</a:t>
            </a:r>
            <a:endParaRPr lang="en-US"/>
          </a:p>
          <a:p>
            <a:r>
              <a:rPr lang="en-US"/>
              <a:t>Leadership could be manufacturer or retailer</a:t>
            </a:r>
            <a:endParaRPr lang="en-CA"/>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3"/>
          <p:cNvSpPr>
            <a:spLocks noGrp="1" noChangeArrowheads="1"/>
          </p:cNvSpPr>
          <p:nvPr>
            <p:ph type="body" idx="1"/>
          </p:nvPr>
        </p:nvSpPr>
        <p:spPr>
          <a:xfrm>
            <a:off x="457200" y="1219200"/>
            <a:ext cx="8229600" cy="4724400"/>
          </a:xfrm>
        </p:spPr>
        <p:txBody>
          <a:bodyPr/>
          <a:lstStyle/>
          <a:p>
            <a:r>
              <a:rPr lang="en-US" sz="2800" dirty="0"/>
              <a:t>Horizontal Marketing Systems</a:t>
            </a:r>
            <a:endParaRPr lang="en-US" sz="2800" dirty="0"/>
          </a:p>
          <a:p>
            <a:pPr lvl="1"/>
            <a:r>
              <a:rPr lang="en-US" sz="2400" dirty="0"/>
              <a:t>Companies at the same level work together with channel members</a:t>
            </a:r>
            <a:endParaRPr lang="en-US" sz="2400" dirty="0"/>
          </a:p>
          <a:p>
            <a:r>
              <a:rPr lang="en-US" sz="2800" dirty="0"/>
              <a:t>Multichannel Distribution Systems</a:t>
            </a:r>
            <a:endParaRPr lang="en-US" sz="2800" dirty="0"/>
          </a:p>
          <a:p>
            <a:pPr lvl="1"/>
            <a:r>
              <a:rPr lang="en-US" sz="2400" dirty="0"/>
              <a:t>Occurs when a firm uses two or more marketing channels </a:t>
            </a:r>
            <a:endParaRPr lang="en-US" sz="2400" dirty="0"/>
          </a:p>
          <a:p>
            <a:r>
              <a:rPr lang="en-US" sz="2800" dirty="0"/>
              <a:t>Changing Channel Organization</a:t>
            </a:r>
            <a:endParaRPr lang="en-US" sz="2800" dirty="0"/>
          </a:p>
          <a:p>
            <a:pPr lvl="1"/>
            <a:r>
              <a:rPr lang="en-US" sz="2400" dirty="0"/>
              <a:t>Disintermediation: </a:t>
            </a:r>
            <a:r>
              <a:rPr lang="en-US" sz="2400" dirty="0">
                <a:ea typeface="MS PGothic" panose="020B0600070205080204" pitchFamily="34" charset="-128"/>
              </a:rPr>
              <a:t>o</a:t>
            </a:r>
            <a:r>
              <a:rPr lang="en-US" altLang="en-US" sz="2400" dirty="0">
                <a:ea typeface="MS PGothic" panose="020B0600070205080204" pitchFamily="34" charset="-128"/>
              </a:rPr>
              <a:t>ccurs when product or service producers cut out marketing channel intermediaries or when radically new types of channel intermediaries displace traditional ones当产品或服务生产者削减营销渠道中介机构或当全新类型的渠道中介机构取代传统渠道中介机构时发生</a:t>
            </a:r>
            <a:endParaRPr lang="en-US" altLang="en-US" sz="2400" dirty="0">
              <a:ea typeface="MS PGothic" panose="020B0600070205080204" pitchFamily="34" charset="-128"/>
            </a:endParaRPr>
          </a:p>
          <a:p>
            <a:pPr lvl="1"/>
            <a:endParaRPr lang="en-US" sz="2400" dirty="0"/>
          </a:p>
          <a:p>
            <a:endParaRPr lang="en-US" sz="2800" dirty="0"/>
          </a:p>
        </p:txBody>
      </p:sp>
      <p:sp>
        <p:nvSpPr>
          <p:cNvPr id="86019" name="Rectangle 4"/>
          <p:cNvSpPr>
            <a:spLocks noGrp="1" noChangeArrowheads="1"/>
          </p:cNvSpPr>
          <p:nvPr>
            <p:ph type="title"/>
          </p:nvPr>
        </p:nvSpPr>
        <p:spPr/>
        <p:txBody>
          <a:bodyPr/>
          <a:lstStyle/>
          <a:p>
            <a:r>
              <a:rPr lang="en-CA" sz="2800">
                <a:solidFill>
                  <a:srgbClr val="C00000"/>
                </a:solidFill>
              </a:rPr>
              <a:t>Channel Behaviour and Organization</a:t>
            </a:r>
            <a:endParaRPr lang="en-CA" sz="2800">
              <a:solidFill>
                <a:srgbClr val="C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Effect transition="in" filter="barn(inHorizontal)">
                                      <p:cBhvr>
                                        <p:cTn id="7" dur="500"/>
                                        <p:tgtEl>
                                          <p:spTgt spid="162819">
                                            <p:txEl>
                                              <p:pRg st="0" end="0"/>
                                            </p:txEl>
                                          </p:spTgt>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162819">
                                            <p:txEl>
                                              <p:pRg st="1" end="1"/>
                                            </p:txEl>
                                          </p:spTgt>
                                        </p:tgtEl>
                                        <p:attrNameLst>
                                          <p:attrName>style.visibility</p:attrName>
                                        </p:attrNameLst>
                                      </p:cBhvr>
                                      <p:to>
                                        <p:strVal val="visible"/>
                                      </p:to>
                                    </p:set>
                                    <p:animEffect transition="in" filter="barn(inHorizontal)">
                                      <p:cBhvr>
                                        <p:cTn id="10" dur="500"/>
                                        <p:tgtEl>
                                          <p:spTgt spid="1628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6" fill="hold" grpId="0" nodeType="clickEffect">
                                  <p:stCondLst>
                                    <p:cond delay="0"/>
                                  </p:stCondLst>
                                  <p:childTnLst>
                                    <p:set>
                                      <p:cBhvr>
                                        <p:cTn id="14" dur="1" fill="hold">
                                          <p:stCondLst>
                                            <p:cond delay="0"/>
                                          </p:stCondLst>
                                        </p:cTn>
                                        <p:tgtEl>
                                          <p:spTgt spid="162819">
                                            <p:txEl>
                                              <p:pRg st="2" end="2"/>
                                            </p:txEl>
                                          </p:spTgt>
                                        </p:tgtEl>
                                        <p:attrNameLst>
                                          <p:attrName>style.visibility</p:attrName>
                                        </p:attrNameLst>
                                      </p:cBhvr>
                                      <p:to>
                                        <p:strVal val="visible"/>
                                      </p:to>
                                    </p:set>
                                    <p:animEffect transition="in" filter="barn(inHorizontal)">
                                      <p:cBhvr>
                                        <p:cTn id="15" dur="500"/>
                                        <p:tgtEl>
                                          <p:spTgt spid="162819">
                                            <p:txEl>
                                              <p:pRg st="2" end="2"/>
                                            </p:txEl>
                                          </p:spTgt>
                                        </p:tgtEl>
                                      </p:cBhvr>
                                    </p:animEffect>
                                  </p:childTnLst>
                                </p:cTn>
                              </p:par>
                              <p:par>
                                <p:cTn id="16" presetID="16" presetClass="entr" presetSubtype="26" fill="hold" grpId="0" nodeType="withEffect">
                                  <p:stCondLst>
                                    <p:cond delay="0"/>
                                  </p:stCondLst>
                                  <p:childTnLst>
                                    <p:set>
                                      <p:cBhvr>
                                        <p:cTn id="17" dur="1" fill="hold">
                                          <p:stCondLst>
                                            <p:cond delay="0"/>
                                          </p:stCondLst>
                                        </p:cTn>
                                        <p:tgtEl>
                                          <p:spTgt spid="162819">
                                            <p:txEl>
                                              <p:pRg st="3" end="3"/>
                                            </p:txEl>
                                          </p:spTgt>
                                        </p:tgtEl>
                                        <p:attrNameLst>
                                          <p:attrName>style.visibility</p:attrName>
                                        </p:attrNameLst>
                                      </p:cBhvr>
                                      <p:to>
                                        <p:strVal val="visible"/>
                                      </p:to>
                                    </p:set>
                                    <p:animEffect transition="in" filter="barn(inHorizontal)">
                                      <p:cBhvr>
                                        <p:cTn id="18" dur="500"/>
                                        <p:tgtEl>
                                          <p:spTgt spid="16281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6" fill="hold" grpId="0" nodeType="clickEffect">
                                  <p:stCondLst>
                                    <p:cond delay="0"/>
                                  </p:stCondLst>
                                  <p:childTnLst>
                                    <p:set>
                                      <p:cBhvr>
                                        <p:cTn id="22" dur="1" fill="hold">
                                          <p:stCondLst>
                                            <p:cond delay="0"/>
                                          </p:stCondLst>
                                        </p:cTn>
                                        <p:tgtEl>
                                          <p:spTgt spid="162819">
                                            <p:txEl>
                                              <p:pRg st="4" end="4"/>
                                            </p:txEl>
                                          </p:spTgt>
                                        </p:tgtEl>
                                        <p:attrNameLst>
                                          <p:attrName>style.visibility</p:attrName>
                                        </p:attrNameLst>
                                      </p:cBhvr>
                                      <p:to>
                                        <p:strVal val="visible"/>
                                      </p:to>
                                    </p:set>
                                    <p:animEffect transition="in" filter="barn(inHorizontal)">
                                      <p:cBhvr>
                                        <p:cTn id="23" dur="500"/>
                                        <p:tgtEl>
                                          <p:spTgt spid="162819">
                                            <p:txEl>
                                              <p:pRg st="4" end="4"/>
                                            </p:txEl>
                                          </p:spTgt>
                                        </p:tgtEl>
                                      </p:cBhvr>
                                    </p:animEffect>
                                  </p:childTnLst>
                                </p:cTn>
                              </p:par>
                              <p:par>
                                <p:cTn id="24" presetID="16" presetClass="entr" presetSubtype="26" fill="hold" grpId="0" nodeType="withEffect">
                                  <p:stCondLst>
                                    <p:cond delay="0"/>
                                  </p:stCondLst>
                                  <p:childTnLst>
                                    <p:set>
                                      <p:cBhvr>
                                        <p:cTn id="25" dur="1" fill="hold">
                                          <p:stCondLst>
                                            <p:cond delay="0"/>
                                          </p:stCondLst>
                                        </p:cTn>
                                        <p:tgtEl>
                                          <p:spTgt spid="162819">
                                            <p:txEl>
                                              <p:pRg st="5" end="5"/>
                                            </p:txEl>
                                          </p:spTgt>
                                        </p:tgtEl>
                                        <p:attrNameLst>
                                          <p:attrName>style.visibility</p:attrName>
                                        </p:attrNameLst>
                                      </p:cBhvr>
                                      <p:to>
                                        <p:strVal val="visible"/>
                                      </p:to>
                                    </p:set>
                                    <p:animEffect transition="in" filter="barn(inHorizontal)">
                                      <p:cBhvr>
                                        <p:cTn id="26" dur="500"/>
                                        <p:tgtEl>
                                          <p:spTgt spid="1628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dirty="0">
                <a:solidFill>
                  <a:srgbClr val="C00000"/>
                </a:solidFill>
              </a:rPr>
              <a:t>Agenda</a:t>
            </a:r>
            <a:endParaRPr lang="en-US" dirty="0">
              <a:solidFill>
                <a:srgbClr val="C00000"/>
              </a:solidFill>
            </a:endParaRPr>
          </a:p>
        </p:txBody>
      </p:sp>
      <p:sp>
        <p:nvSpPr>
          <p:cNvPr id="64515" name="Content Placeholder 2"/>
          <p:cNvSpPr>
            <a:spLocks noGrp="1"/>
          </p:cNvSpPr>
          <p:nvPr>
            <p:ph idx="1"/>
          </p:nvPr>
        </p:nvSpPr>
        <p:spPr/>
        <p:txBody>
          <a:bodyPr/>
          <a:lstStyle/>
          <a:p>
            <a:r>
              <a:rPr lang="en-US" sz="2800" dirty="0"/>
              <a:t>Pricing calculation</a:t>
            </a:r>
            <a:endParaRPr lang="en-US" sz="2800" dirty="0"/>
          </a:p>
          <a:p>
            <a:r>
              <a:rPr lang="en-US" sz="2800" dirty="0"/>
              <a:t>Demand estimates</a:t>
            </a:r>
            <a:endParaRPr lang="en-US" sz="2800" dirty="0"/>
          </a:p>
          <a:p>
            <a:r>
              <a:rPr lang="en-US" sz="2800" dirty="0"/>
              <a:t>Place </a:t>
            </a:r>
            <a:endParaRPr lang="en-US" sz="2800" dirty="0"/>
          </a:p>
          <a:p>
            <a:pPr lvl="1"/>
            <a:r>
              <a:rPr lang="en-US" sz="2400" dirty="0"/>
              <a:t>Why marketing channel</a:t>
            </a:r>
            <a:endParaRPr lang="en-US" sz="2400" dirty="0"/>
          </a:p>
          <a:p>
            <a:pPr lvl="1"/>
            <a:r>
              <a:rPr lang="en-US" sz="2400" dirty="0"/>
              <a:t>Channel behavior</a:t>
            </a:r>
            <a:endParaRPr lang="en-US" sz="2400" dirty="0"/>
          </a:p>
          <a:p>
            <a:pPr lvl="1"/>
            <a:r>
              <a:rPr lang="en-US" sz="2400" dirty="0"/>
              <a:t>Channel decision</a:t>
            </a:r>
            <a:endParaRPr lang="en-US" sz="2400" dirty="0"/>
          </a:p>
          <a:p>
            <a:pPr lvl="1"/>
            <a:r>
              <a:rPr lang="en-US" sz="2400" dirty="0"/>
              <a:t>Channel management</a:t>
            </a:r>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57200" y="736600"/>
            <a:ext cx="8229600" cy="681038"/>
          </a:xfrm>
        </p:spPr>
        <p:txBody>
          <a:bodyPr/>
          <a:lstStyle/>
          <a:p>
            <a:r>
              <a:rPr lang="en-US" sz="3200">
                <a:solidFill>
                  <a:srgbClr val="C00000"/>
                </a:solidFill>
              </a:rPr>
              <a:t>Multichannel Distribution Systems</a:t>
            </a:r>
            <a:endParaRPr lang="en-US" sz="3200">
              <a:solidFill>
                <a:srgbClr val="C00000"/>
              </a:solidFill>
            </a:endParaRPr>
          </a:p>
        </p:txBody>
      </p:sp>
      <p:sp>
        <p:nvSpPr>
          <p:cNvPr id="793603" name="Rectangle 3"/>
          <p:cNvSpPr>
            <a:spLocks noGrp="1" noChangeArrowheads="1"/>
          </p:cNvSpPr>
          <p:nvPr>
            <p:ph type="body" idx="1"/>
          </p:nvPr>
        </p:nvSpPr>
        <p:spPr/>
        <p:txBody>
          <a:bodyPr/>
          <a:lstStyle/>
          <a:p>
            <a:r>
              <a:rPr lang="en-US"/>
              <a:t>Advantages:</a:t>
            </a:r>
            <a:endParaRPr lang="en-US"/>
          </a:p>
          <a:p>
            <a:pPr lvl="1"/>
            <a:r>
              <a:rPr lang="en-US"/>
              <a:t>Expanding sales and market coverage</a:t>
            </a:r>
            <a:endParaRPr lang="en-US"/>
          </a:p>
          <a:p>
            <a:pPr lvl="1"/>
            <a:r>
              <a:rPr lang="en-US"/>
              <a:t>扩大销售和市场覆盖</a:t>
            </a:r>
            <a:endParaRPr lang="en-US"/>
          </a:p>
          <a:p>
            <a:pPr lvl="1"/>
            <a:r>
              <a:rPr lang="en-US"/>
              <a:t>Tailoring channels to satisfy specific needs of diverse consumer segments</a:t>
            </a:r>
            <a:endParaRPr lang="en-US"/>
          </a:p>
          <a:p>
            <a:pPr lvl="1"/>
            <a:r>
              <a:rPr lang="en-US"/>
              <a:t>定制渠道以满足不同消费群体的特定需求</a:t>
            </a:r>
            <a:endParaRPr lang="en-US"/>
          </a:p>
          <a:p>
            <a:r>
              <a:rPr lang="en-US"/>
              <a:t>Disadvantages:</a:t>
            </a:r>
            <a:endParaRPr lang="en-US"/>
          </a:p>
          <a:p>
            <a:pPr lvl="1"/>
            <a:r>
              <a:rPr lang="en-US"/>
              <a:t>Harder to control</a:t>
            </a:r>
            <a:endParaRPr lang="en-US"/>
          </a:p>
          <a:p>
            <a:pPr lvl="1"/>
            <a:r>
              <a:rPr lang="en-US"/>
              <a:t>Generating more conflict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3603">
                                            <p:txEl>
                                              <p:pRg st="0" end="0"/>
                                            </p:txEl>
                                          </p:spTgt>
                                        </p:tgtEl>
                                        <p:attrNameLst>
                                          <p:attrName>style.visibility</p:attrName>
                                        </p:attrNameLst>
                                      </p:cBhvr>
                                      <p:to>
                                        <p:strVal val="visible"/>
                                      </p:to>
                                    </p:set>
                                    <p:anim calcmode="lin" valueType="num">
                                      <p:cBhvr additive="base">
                                        <p:cTn id="7" dur="500" fill="hold"/>
                                        <p:tgtEl>
                                          <p:spTgt spid="793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36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93603">
                                            <p:txEl>
                                              <p:pRg st="1" end="1"/>
                                            </p:txEl>
                                          </p:spTgt>
                                        </p:tgtEl>
                                        <p:attrNameLst>
                                          <p:attrName>style.visibility</p:attrName>
                                        </p:attrNameLst>
                                      </p:cBhvr>
                                      <p:to>
                                        <p:strVal val="visible"/>
                                      </p:to>
                                    </p:set>
                                    <p:anim calcmode="lin" valueType="num">
                                      <p:cBhvr additive="base">
                                        <p:cTn id="13" dur="500" fill="hold"/>
                                        <p:tgtEl>
                                          <p:spTgt spid="7936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9360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93603">
                                            <p:txEl>
                                              <p:pRg st="2" end="2"/>
                                            </p:txEl>
                                          </p:spTgt>
                                        </p:tgtEl>
                                        <p:attrNameLst>
                                          <p:attrName>style.visibility</p:attrName>
                                        </p:attrNameLst>
                                      </p:cBhvr>
                                      <p:to>
                                        <p:strVal val="visible"/>
                                      </p:to>
                                    </p:set>
                                    <p:anim calcmode="lin" valueType="num">
                                      <p:cBhvr additive="base">
                                        <p:cTn id="17" dur="500" fill="hold"/>
                                        <p:tgtEl>
                                          <p:spTgt spid="79360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9360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793603">
                                            <p:txEl>
                                              <p:pRg st="3" end="3"/>
                                            </p:txEl>
                                          </p:spTgt>
                                        </p:tgtEl>
                                        <p:attrNameLst>
                                          <p:attrName>style.visibility</p:attrName>
                                        </p:attrNameLst>
                                      </p:cBhvr>
                                      <p:to>
                                        <p:strVal val="visible"/>
                                      </p:to>
                                    </p:set>
                                    <p:anim calcmode="lin" valueType="num">
                                      <p:cBhvr additive="base">
                                        <p:cTn id="22" dur="500" fill="hold"/>
                                        <p:tgtEl>
                                          <p:spTgt spid="79360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9360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793603">
                                            <p:txEl>
                                              <p:pRg st="4" end="4"/>
                                            </p:txEl>
                                          </p:spTgt>
                                        </p:tgtEl>
                                        <p:attrNameLst>
                                          <p:attrName>style.visibility</p:attrName>
                                        </p:attrNameLst>
                                      </p:cBhvr>
                                      <p:to>
                                        <p:strVal val="visible"/>
                                      </p:to>
                                    </p:set>
                                    <p:anim calcmode="lin" valueType="num">
                                      <p:cBhvr additive="base">
                                        <p:cTn id="26" dur="500" fill="hold"/>
                                        <p:tgtEl>
                                          <p:spTgt spid="79360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936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793603">
                                            <p:txEl>
                                              <p:pRg st="5" end="5"/>
                                            </p:txEl>
                                          </p:spTgt>
                                        </p:tgtEl>
                                        <p:attrNameLst>
                                          <p:attrName>style.visibility</p:attrName>
                                        </p:attrNameLst>
                                      </p:cBhvr>
                                      <p:to>
                                        <p:strVal val="visible"/>
                                      </p:to>
                                    </p:set>
                                    <p:anim calcmode="lin" valueType="num">
                                      <p:cBhvr additive="base">
                                        <p:cTn id="32" dur="500" fill="hold"/>
                                        <p:tgtEl>
                                          <p:spTgt spid="79360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7936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793603">
                                            <p:txEl>
                                              <p:pRg st="6" end="6"/>
                                            </p:txEl>
                                          </p:spTgt>
                                        </p:tgtEl>
                                        <p:attrNameLst>
                                          <p:attrName>style.visibility</p:attrName>
                                        </p:attrNameLst>
                                      </p:cBhvr>
                                      <p:to>
                                        <p:strVal val="visible"/>
                                      </p:to>
                                    </p:set>
                                    <p:anim calcmode="lin" valueType="num">
                                      <p:cBhvr additive="base">
                                        <p:cTn id="38" dur="500" fill="hold"/>
                                        <p:tgtEl>
                                          <p:spTgt spid="793603">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93603">
                                            <p:txEl>
                                              <p:pRg st="6" end="6"/>
                                            </p:txEl>
                                          </p:spTgt>
                                        </p:tgtEl>
                                        <p:attrNameLst>
                                          <p:attrName>ppt_y</p:attrName>
                                        </p:attrNameLst>
                                      </p:cBhvr>
                                      <p:tavLst>
                                        <p:tav tm="0">
                                          <p:val>
                                            <p:strVal val="1+#ppt_h/2"/>
                                          </p:val>
                                        </p:tav>
                                        <p:tav tm="100000">
                                          <p:val>
                                            <p:strVal val="#ppt_y"/>
                                          </p:val>
                                        </p:tav>
                                      </p:tavLst>
                                    </p:anim>
                                  </p:childTnLst>
                                </p:cTn>
                              </p:par>
                            </p:childTnLst>
                          </p:cTn>
                        </p:par>
                        <p:par>
                          <p:cTn id="40" fill="hold">
                            <p:stCondLst>
                              <p:cond delay="500"/>
                            </p:stCondLst>
                            <p:childTnLst>
                              <p:par>
                                <p:cTn id="41" presetID="2" presetClass="entr" presetSubtype="4" fill="hold" grpId="0" nodeType="afterEffect">
                                  <p:stCondLst>
                                    <p:cond delay="0"/>
                                  </p:stCondLst>
                                  <p:childTnLst>
                                    <p:set>
                                      <p:cBhvr>
                                        <p:cTn id="42" dur="1" fill="hold">
                                          <p:stCondLst>
                                            <p:cond delay="0"/>
                                          </p:stCondLst>
                                        </p:cTn>
                                        <p:tgtEl>
                                          <p:spTgt spid="793603">
                                            <p:txEl>
                                              <p:pRg st="7" end="7"/>
                                            </p:txEl>
                                          </p:spTgt>
                                        </p:tgtEl>
                                        <p:attrNameLst>
                                          <p:attrName>style.visibility</p:attrName>
                                        </p:attrNameLst>
                                      </p:cBhvr>
                                      <p:to>
                                        <p:strVal val="visible"/>
                                      </p:to>
                                    </p:set>
                                    <p:anim calcmode="lin" valueType="num">
                                      <p:cBhvr additive="base">
                                        <p:cTn id="43" dur="500" fill="hold"/>
                                        <p:tgtEl>
                                          <p:spTgt spid="79360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9360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0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
          <p:cNvSpPr>
            <a:spLocks noGrp="1" noChangeArrowheads="1"/>
          </p:cNvSpPr>
          <p:nvPr>
            <p:ph type="title"/>
          </p:nvPr>
        </p:nvSpPr>
        <p:spPr>
          <a:xfrm>
            <a:off x="457200" y="457200"/>
            <a:ext cx="8229600" cy="1143000"/>
          </a:xfrm>
        </p:spPr>
        <p:txBody>
          <a:bodyPr/>
          <a:lstStyle/>
          <a:p>
            <a:r>
              <a:rPr lang="en-CA" sz="3200">
                <a:solidFill>
                  <a:srgbClr val="C00000"/>
                </a:solidFill>
              </a:rPr>
              <a:t>Multichannel Distribution System</a:t>
            </a:r>
            <a:endParaRPr lang="en-CA" sz="3200">
              <a:solidFill>
                <a:srgbClr val="C00000"/>
              </a:solidFill>
            </a:endParaRPr>
          </a:p>
        </p:txBody>
      </p:sp>
      <p:pic>
        <p:nvPicPr>
          <p:cNvPr id="4" name="Picture 4" descr="The flowchart shows the following information:&#10;Most large companies distribute through multiple channels. For example, you could buy a familiar green-and-yellow John Deere lawn tractor from a neighborhood John Deere dealer or from Lowe’s. A large farm or forestry business would buy larger John Deere equipment from a premium full-service John Deere dealer and its sales force.&#10;• Arrow points from Producer to “Consumer segment 1” via catalogs, online, mobile.&#10;• Arrows point from Producer to Retailers to “Consumer segment 2.”&#10;• Arrows point from Producer to Distributors to Dealers to “Business segment 1.”&#10;Arrow points from Producer to “Business segment 2” via sales force."/>
          <p:cNvPicPr>
            <a:picLocks noGrp="1" noChangeAspect="1"/>
          </p:cNvPicPr>
          <p:nvPr>
            <p:ph idx="1"/>
          </p:nvPr>
        </p:nvPicPr>
        <p:blipFill>
          <a:blip r:embed="rId1" cstate="print">
            <a:extLst>
              <a:ext uri="{28A0092B-C50C-407E-A947-70E740481C1C}">
                <a14:useLocalDpi xmlns:a14="http://schemas.microsoft.com/office/drawing/2010/main" val="0"/>
              </a:ext>
            </a:extLst>
          </a:blip>
          <a:srcRect/>
          <a:stretch>
            <a:fillRect/>
          </a:stretch>
        </p:blipFill>
        <p:spPr>
          <a:xfrm>
            <a:off x="166294" y="1600200"/>
            <a:ext cx="8969239" cy="39878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6"/>
          <p:cNvSpPr>
            <a:spLocks noGrp="1" noChangeArrowheads="1"/>
          </p:cNvSpPr>
          <p:nvPr>
            <p:ph type="body" idx="1"/>
          </p:nvPr>
        </p:nvSpPr>
        <p:spPr/>
        <p:txBody>
          <a:bodyPr/>
          <a:lstStyle/>
          <a:p>
            <a:pPr>
              <a:lnSpc>
                <a:spcPct val="90000"/>
              </a:lnSpc>
            </a:pPr>
            <a:r>
              <a:rPr lang="en-US" sz="2800"/>
              <a:t>Step 1: Analyzing Consumer Needs</a:t>
            </a:r>
            <a:endParaRPr lang="en-US" sz="2800"/>
          </a:p>
          <a:p>
            <a:pPr lvl="1">
              <a:lnSpc>
                <a:spcPct val="90000"/>
              </a:lnSpc>
            </a:pPr>
            <a:r>
              <a:rPr lang="en-US" sz="2400"/>
              <a:t>Cost and feasibility of meeting needs must be considered </a:t>
            </a:r>
            <a:endParaRPr lang="en-US" sz="2400"/>
          </a:p>
          <a:p>
            <a:pPr>
              <a:lnSpc>
                <a:spcPct val="90000"/>
              </a:lnSpc>
            </a:pPr>
            <a:r>
              <a:rPr lang="en-US" sz="2800"/>
              <a:t>Step 2: Setting Channel Objectives</a:t>
            </a:r>
            <a:endParaRPr lang="en-US" sz="2800"/>
          </a:p>
          <a:p>
            <a:pPr lvl="1">
              <a:lnSpc>
                <a:spcPct val="90000"/>
              </a:lnSpc>
            </a:pPr>
            <a:r>
              <a:rPr lang="en-US" sz="2400"/>
              <a:t>Set channel objectives in terms of targeted level of customer service</a:t>
            </a:r>
            <a:endParaRPr lang="en-US" sz="2400"/>
          </a:p>
          <a:p>
            <a:pPr lvl="1">
              <a:lnSpc>
                <a:spcPct val="90000"/>
              </a:lnSpc>
            </a:pPr>
            <a:r>
              <a:rPr lang="en-US" sz="2400"/>
              <a:t>Many factors influence channel objectives</a:t>
            </a:r>
            <a:endParaRPr lang="en-US" sz="2400"/>
          </a:p>
          <a:p>
            <a:pPr lvl="2">
              <a:lnSpc>
                <a:spcPct val="90000"/>
              </a:lnSpc>
            </a:pPr>
            <a:r>
              <a:rPr lang="en-US" sz="2000"/>
              <a:t>Nature of the company (size/financial position) and its products</a:t>
            </a:r>
            <a:endParaRPr lang="en-US" sz="2000"/>
          </a:p>
          <a:p>
            <a:pPr lvl="2">
              <a:lnSpc>
                <a:spcPct val="90000"/>
              </a:lnSpc>
            </a:pPr>
            <a:r>
              <a:rPr lang="en-US" sz="2000"/>
              <a:t>Marketing intermediaries</a:t>
            </a:r>
            <a:endParaRPr lang="en-US" sz="2000"/>
          </a:p>
          <a:p>
            <a:pPr lvl="2">
              <a:lnSpc>
                <a:spcPct val="90000"/>
              </a:lnSpc>
            </a:pPr>
            <a:r>
              <a:rPr lang="en-US" sz="2000"/>
              <a:t>Competition</a:t>
            </a:r>
            <a:endParaRPr lang="en-US" sz="2000"/>
          </a:p>
          <a:p>
            <a:pPr lvl="2">
              <a:lnSpc>
                <a:spcPct val="90000"/>
              </a:lnSpc>
            </a:pPr>
            <a:r>
              <a:rPr lang="en-US" sz="2000"/>
              <a:t>Marketing environment</a:t>
            </a:r>
            <a:endParaRPr lang="en-US" sz="2000"/>
          </a:p>
        </p:txBody>
      </p:sp>
      <p:sp>
        <p:nvSpPr>
          <p:cNvPr id="95235" name="Rectangle 7"/>
          <p:cNvSpPr>
            <a:spLocks noGrp="1" noChangeArrowheads="1"/>
          </p:cNvSpPr>
          <p:nvPr>
            <p:ph type="title"/>
          </p:nvPr>
        </p:nvSpPr>
        <p:spPr/>
        <p:txBody>
          <a:bodyPr/>
          <a:lstStyle/>
          <a:p>
            <a:r>
              <a:rPr lang="en-US">
                <a:solidFill>
                  <a:srgbClr val="C00000"/>
                </a:solidFill>
              </a:rPr>
              <a:t>Channel Design Decisions</a:t>
            </a:r>
            <a:endParaRPr lang="en-US">
              <a:solidFill>
                <a:srgbClr val="C00000"/>
              </a:solidFill>
            </a:endParaRPr>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sz="4000">
                <a:solidFill>
                  <a:srgbClr val="C00000"/>
                </a:solidFill>
              </a:rPr>
              <a:t>Channel Design Decisions</a:t>
            </a:r>
            <a:endParaRPr lang="en-US" sz="4000">
              <a:solidFill>
                <a:srgbClr val="C00000"/>
              </a:solidFill>
            </a:endParaRPr>
          </a:p>
        </p:txBody>
      </p:sp>
      <p:sp>
        <p:nvSpPr>
          <p:cNvPr id="164867" name="Rectangle 3"/>
          <p:cNvSpPr>
            <a:spLocks noGrp="1" noChangeArrowheads="1"/>
          </p:cNvSpPr>
          <p:nvPr>
            <p:ph type="body" idx="1"/>
          </p:nvPr>
        </p:nvSpPr>
        <p:spPr/>
        <p:txBody>
          <a:bodyPr/>
          <a:lstStyle/>
          <a:p>
            <a:r>
              <a:rPr lang="en-US" dirty="0"/>
              <a:t>Step 3: Identifying Major Alternatives</a:t>
            </a:r>
            <a:endParaRPr lang="en-US" dirty="0"/>
          </a:p>
          <a:p>
            <a:pPr lvl="1"/>
            <a:r>
              <a:rPr lang="en-US" altLang="en-US" dirty="0"/>
              <a:t>Types of intermediaries refers to channel members available to carry out channel work.</a:t>
            </a:r>
            <a:endParaRPr lang="en-US" dirty="0"/>
          </a:p>
          <a:p>
            <a:pPr lvl="1">
              <a:spcBef>
                <a:spcPts val="1200"/>
              </a:spcBef>
            </a:pPr>
            <a:r>
              <a:rPr lang="en-US" dirty="0"/>
              <a:t>Number of intermediaries to use</a:t>
            </a:r>
            <a:endParaRPr lang="en-US" dirty="0"/>
          </a:p>
          <a:p>
            <a:pPr lvl="2"/>
            <a:r>
              <a:rPr lang="en-US" dirty="0"/>
              <a:t>Intensive distribution</a:t>
            </a:r>
            <a:endParaRPr lang="en-US" dirty="0"/>
          </a:p>
          <a:p>
            <a:pPr lvl="2"/>
            <a:r>
              <a:rPr lang="en-US" dirty="0"/>
              <a:t>Exclusive distribution</a:t>
            </a:r>
            <a:endParaRPr lang="en-US" dirty="0"/>
          </a:p>
          <a:p>
            <a:pPr lvl="2"/>
            <a:r>
              <a:rPr lang="en-US" dirty="0"/>
              <a:t>Selective distribution</a:t>
            </a:r>
            <a:endParaRPr lang="en-US" dirty="0"/>
          </a:p>
          <a:p>
            <a:pPr lvl="1">
              <a:spcBef>
                <a:spcPts val="1200"/>
              </a:spcBef>
            </a:pPr>
            <a:r>
              <a:rPr lang="en-US" dirty="0"/>
              <a:t>Responsibilities of each channel member</a:t>
            </a:r>
            <a:endParaRPr lang="en-AU" dirty="0"/>
          </a:p>
          <a:p>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wipe(down)">
                                      <p:cBhvr>
                                        <p:cTn id="7" dur="500"/>
                                        <p:tgtEl>
                                          <p:spTgt spid="1648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200" y="714375"/>
            <a:ext cx="8229600" cy="646113"/>
          </a:xfrm>
        </p:spPr>
        <p:txBody>
          <a:bodyPr/>
          <a:lstStyle/>
          <a:p>
            <a:r>
              <a:rPr lang="en-US" sz="4000">
                <a:solidFill>
                  <a:srgbClr val="C00000"/>
                </a:solidFill>
              </a:rPr>
              <a:t>Identifying major alternatives</a:t>
            </a:r>
            <a:endParaRPr lang="en-US" sz="4000">
              <a:solidFill>
                <a:srgbClr val="C00000"/>
              </a:solidFill>
            </a:endParaRPr>
          </a:p>
        </p:txBody>
      </p:sp>
      <p:sp>
        <p:nvSpPr>
          <p:cNvPr id="813059" name="Rectangle 3"/>
          <p:cNvSpPr>
            <a:spLocks noChangeArrowheads="1"/>
          </p:cNvSpPr>
          <p:nvPr/>
        </p:nvSpPr>
        <p:spPr bwMode="auto">
          <a:xfrm>
            <a:off x="0" y="1425575"/>
            <a:ext cx="5105400" cy="533400"/>
          </a:xfrm>
          <a:prstGeom prst="rect">
            <a:avLst/>
          </a:prstGeom>
          <a:solidFill>
            <a:schemeClr val="folHlink"/>
          </a:solidFill>
          <a:ln w="9525">
            <a:noFill/>
            <a:miter lim="800000"/>
          </a:ln>
        </p:spPr>
        <p:txBody>
          <a:bodyPr/>
          <a:lstStyle/>
          <a:p>
            <a:pPr marL="533400" indent="-533400">
              <a:spcBef>
                <a:spcPct val="20000"/>
              </a:spcBef>
              <a:buFontTx/>
              <a:buChar char="•"/>
            </a:pPr>
            <a:r>
              <a:rPr lang="en-US" sz="2800" b="1">
                <a:solidFill>
                  <a:schemeClr val="bg2"/>
                </a:solidFill>
              </a:rPr>
              <a:t>Number of Intermediaries</a:t>
            </a:r>
            <a:endParaRPr lang="en-US" sz="2800" b="1">
              <a:solidFill>
                <a:schemeClr val="bg2"/>
              </a:solidFill>
            </a:endParaRPr>
          </a:p>
        </p:txBody>
      </p:sp>
      <p:sp>
        <p:nvSpPr>
          <p:cNvPr id="813060" name="Rectangle 4"/>
          <p:cNvSpPr>
            <a:spLocks noChangeArrowheads="1"/>
          </p:cNvSpPr>
          <p:nvPr/>
        </p:nvSpPr>
        <p:spPr bwMode="auto">
          <a:xfrm>
            <a:off x="0" y="1958975"/>
            <a:ext cx="5105400" cy="838200"/>
          </a:xfrm>
          <a:prstGeom prst="rect">
            <a:avLst/>
          </a:prstGeom>
          <a:solidFill>
            <a:schemeClr val="folHlink"/>
          </a:solidFill>
          <a:ln w="9525">
            <a:noFill/>
            <a:miter lim="800000"/>
          </a:ln>
        </p:spPr>
        <p:txBody>
          <a:bodyPr/>
          <a:lstStyle/>
          <a:p>
            <a:pPr marL="742950" lvl="1" indent="-285750">
              <a:spcBef>
                <a:spcPct val="20000"/>
              </a:spcBef>
              <a:buFontTx/>
              <a:buChar char="–"/>
            </a:pPr>
            <a:r>
              <a:rPr lang="en-US" sz="1600"/>
              <a:t>Also known as </a:t>
            </a:r>
            <a:r>
              <a:rPr lang="en-US" sz="1600" b="1">
                <a:solidFill>
                  <a:schemeClr val="hlink"/>
                </a:solidFill>
              </a:rPr>
              <a:t>intensity of distribution</a:t>
            </a:r>
            <a:endParaRPr lang="en-US" sz="1600" b="1">
              <a:solidFill>
                <a:schemeClr val="hlink"/>
              </a:solidFill>
            </a:endParaRPr>
          </a:p>
          <a:p>
            <a:pPr marL="742950" lvl="1" indent="-285750">
              <a:spcBef>
                <a:spcPct val="20000"/>
              </a:spcBef>
              <a:buFontTx/>
              <a:buChar char="–"/>
            </a:pPr>
            <a:r>
              <a:rPr lang="en-US" sz="1600"/>
              <a:t>Intensity chosen should match with product types and how consumers buy the product</a:t>
            </a:r>
            <a:endParaRPr lang="en-US" sz="1600"/>
          </a:p>
        </p:txBody>
      </p:sp>
      <p:sp>
        <p:nvSpPr>
          <p:cNvPr id="813061" name="Rectangle 5"/>
          <p:cNvSpPr>
            <a:spLocks noChangeArrowheads="1"/>
          </p:cNvSpPr>
          <p:nvPr/>
        </p:nvSpPr>
        <p:spPr bwMode="auto">
          <a:xfrm>
            <a:off x="76200" y="3482975"/>
            <a:ext cx="1676400" cy="762000"/>
          </a:xfrm>
          <a:prstGeom prst="rect">
            <a:avLst/>
          </a:prstGeom>
          <a:solidFill>
            <a:srgbClr val="EAEAEA"/>
          </a:solidFill>
          <a:ln w="9525">
            <a:solidFill>
              <a:srgbClr val="000066"/>
            </a:solidFill>
            <a:miter lim="800000"/>
          </a:ln>
          <a:effectLst/>
        </p:spPr>
        <p:txBody>
          <a:bodyPr wrap="none" anchor="ctr"/>
          <a:lstStyle/>
          <a:p>
            <a:pPr algn="ctr">
              <a:defRPr/>
            </a:pPr>
            <a:r>
              <a:rPr lang="en-US" b="1">
                <a:solidFill>
                  <a:srgbClr val="800000"/>
                </a:solidFill>
                <a:effectLst>
                  <a:outerShdw blurRad="38100" dist="38100" dir="2700000" algn="tl">
                    <a:srgbClr val="000000"/>
                  </a:outerShdw>
                </a:effectLst>
              </a:rPr>
              <a:t>Intensive </a:t>
            </a:r>
            <a:endParaRPr lang="en-US" b="1">
              <a:solidFill>
                <a:srgbClr val="800000"/>
              </a:solidFill>
              <a:effectLst>
                <a:outerShdw blurRad="38100" dist="38100" dir="2700000" algn="tl">
                  <a:srgbClr val="000000"/>
                </a:outerShdw>
              </a:effectLst>
            </a:endParaRPr>
          </a:p>
          <a:p>
            <a:pPr algn="ctr">
              <a:defRPr/>
            </a:pPr>
            <a:r>
              <a:rPr lang="en-US" b="1">
                <a:solidFill>
                  <a:srgbClr val="800000"/>
                </a:solidFill>
                <a:effectLst>
                  <a:outerShdw blurRad="38100" dist="38100" dir="2700000" algn="tl">
                    <a:srgbClr val="000000"/>
                  </a:outerShdw>
                </a:effectLst>
              </a:rPr>
              <a:t>distribution</a:t>
            </a:r>
            <a:endParaRPr lang="en-CA" b="1">
              <a:solidFill>
                <a:srgbClr val="800000"/>
              </a:solidFill>
              <a:effectLst>
                <a:outerShdw blurRad="38100" dist="38100" dir="2700000" algn="tl">
                  <a:srgbClr val="000000"/>
                </a:outerShdw>
              </a:effectLst>
            </a:endParaRPr>
          </a:p>
        </p:txBody>
      </p:sp>
      <p:sp>
        <p:nvSpPr>
          <p:cNvPr id="813062" name="Rectangle 6"/>
          <p:cNvSpPr>
            <a:spLocks noChangeArrowheads="1"/>
          </p:cNvSpPr>
          <p:nvPr/>
        </p:nvSpPr>
        <p:spPr bwMode="auto">
          <a:xfrm>
            <a:off x="2438400" y="3482975"/>
            <a:ext cx="2057400" cy="762000"/>
          </a:xfrm>
          <a:prstGeom prst="rect">
            <a:avLst/>
          </a:prstGeom>
          <a:solidFill>
            <a:srgbClr val="EAEAEA"/>
          </a:solidFill>
          <a:ln w="9525">
            <a:solidFill>
              <a:srgbClr val="000066"/>
            </a:solidFill>
            <a:miter lim="800000"/>
          </a:ln>
          <a:effectLst/>
        </p:spPr>
        <p:txBody>
          <a:bodyPr wrap="none" anchor="ctr"/>
          <a:lstStyle/>
          <a:p>
            <a:pPr algn="ctr">
              <a:defRPr/>
            </a:pPr>
            <a:r>
              <a:rPr lang="en-US" b="1">
                <a:solidFill>
                  <a:srgbClr val="800000"/>
                </a:solidFill>
                <a:effectLst>
                  <a:outerShdw blurRad="38100" dist="38100" dir="2700000" algn="tl">
                    <a:srgbClr val="000000"/>
                  </a:outerShdw>
                </a:effectLst>
              </a:rPr>
              <a:t>As many outlets</a:t>
            </a:r>
            <a:endParaRPr lang="en-US" b="1">
              <a:solidFill>
                <a:srgbClr val="800000"/>
              </a:solidFill>
              <a:effectLst>
                <a:outerShdw blurRad="38100" dist="38100" dir="2700000" algn="tl">
                  <a:srgbClr val="000000"/>
                </a:outerShdw>
              </a:effectLst>
            </a:endParaRPr>
          </a:p>
          <a:p>
            <a:pPr algn="ctr">
              <a:defRPr/>
            </a:pPr>
            <a:r>
              <a:rPr lang="en-US" b="1">
                <a:solidFill>
                  <a:srgbClr val="800000"/>
                </a:solidFill>
                <a:effectLst>
                  <a:outerShdw blurRad="38100" dist="38100" dir="2700000" algn="tl">
                    <a:srgbClr val="000000"/>
                  </a:outerShdw>
                </a:effectLst>
              </a:rPr>
              <a:t>as possible</a:t>
            </a:r>
            <a:endParaRPr lang="en-CA" b="1">
              <a:solidFill>
                <a:srgbClr val="800000"/>
              </a:solidFill>
              <a:effectLst>
                <a:outerShdw blurRad="38100" dist="38100" dir="2700000" algn="tl">
                  <a:srgbClr val="000000"/>
                </a:outerShdw>
              </a:effectLst>
            </a:endParaRPr>
          </a:p>
        </p:txBody>
      </p:sp>
      <p:sp>
        <p:nvSpPr>
          <p:cNvPr id="813063" name="Rectangle 7"/>
          <p:cNvSpPr>
            <a:spLocks noChangeArrowheads="1"/>
          </p:cNvSpPr>
          <p:nvPr/>
        </p:nvSpPr>
        <p:spPr bwMode="auto">
          <a:xfrm>
            <a:off x="5105400" y="3482975"/>
            <a:ext cx="1752600" cy="762000"/>
          </a:xfrm>
          <a:prstGeom prst="rect">
            <a:avLst/>
          </a:prstGeom>
          <a:solidFill>
            <a:srgbClr val="EAEAEA"/>
          </a:solidFill>
          <a:ln w="9525">
            <a:solidFill>
              <a:srgbClr val="000066"/>
            </a:solidFill>
            <a:miter lim="800000"/>
          </a:ln>
          <a:effectLst/>
        </p:spPr>
        <p:txBody>
          <a:bodyPr wrap="none" anchor="ctr"/>
          <a:lstStyle/>
          <a:p>
            <a:pPr algn="ctr">
              <a:defRPr/>
            </a:pPr>
            <a:r>
              <a:rPr lang="en-US" b="1">
                <a:solidFill>
                  <a:srgbClr val="800000"/>
                </a:solidFill>
                <a:effectLst>
                  <a:outerShdw blurRad="38100" dist="38100" dir="2700000" algn="tl">
                    <a:srgbClr val="000000"/>
                  </a:outerShdw>
                </a:effectLst>
              </a:rPr>
              <a:t>Convenience </a:t>
            </a:r>
            <a:endParaRPr lang="en-US" b="1">
              <a:solidFill>
                <a:srgbClr val="800000"/>
              </a:solidFill>
              <a:effectLst>
                <a:outerShdw blurRad="38100" dist="38100" dir="2700000" algn="tl">
                  <a:srgbClr val="000000"/>
                </a:outerShdw>
              </a:effectLst>
            </a:endParaRPr>
          </a:p>
          <a:p>
            <a:pPr algn="ctr">
              <a:defRPr/>
            </a:pPr>
            <a:r>
              <a:rPr lang="en-US" b="1">
                <a:solidFill>
                  <a:srgbClr val="800000"/>
                </a:solidFill>
                <a:effectLst>
                  <a:outerShdw blurRad="38100" dist="38100" dir="2700000" algn="tl">
                    <a:srgbClr val="000000"/>
                  </a:outerShdw>
                </a:effectLst>
              </a:rPr>
              <a:t>goods</a:t>
            </a:r>
            <a:endParaRPr lang="en-CA" b="1">
              <a:solidFill>
                <a:srgbClr val="800000"/>
              </a:solidFill>
              <a:effectLst>
                <a:outerShdw blurRad="38100" dist="38100" dir="2700000" algn="tl">
                  <a:srgbClr val="000000"/>
                </a:outerShdw>
              </a:effectLst>
            </a:endParaRPr>
          </a:p>
        </p:txBody>
      </p:sp>
      <p:cxnSp>
        <p:nvCxnSpPr>
          <p:cNvPr id="813064" name="AutoShape 8"/>
          <p:cNvCxnSpPr>
            <a:cxnSpLocks noChangeShapeType="1"/>
          </p:cNvCxnSpPr>
          <p:nvPr/>
        </p:nvCxnSpPr>
        <p:spPr bwMode="auto">
          <a:xfrm>
            <a:off x="1790700" y="3863975"/>
            <a:ext cx="647700" cy="1588"/>
          </a:xfrm>
          <a:prstGeom prst="straightConnector1">
            <a:avLst/>
          </a:prstGeom>
          <a:noFill/>
          <a:ln w="50800">
            <a:solidFill>
              <a:srgbClr val="800000"/>
            </a:solidFill>
            <a:round/>
            <a:tailEnd type="triangle" w="med" len="med"/>
          </a:ln>
        </p:spPr>
      </p:cxnSp>
      <p:cxnSp>
        <p:nvCxnSpPr>
          <p:cNvPr id="813065" name="AutoShape 9"/>
          <p:cNvCxnSpPr>
            <a:cxnSpLocks noChangeShapeType="1"/>
            <a:stCxn id="813062" idx="3"/>
            <a:endCxn id="813063" idx="1"/>
          </p:cNvCxnSpPr>
          <p:nvPr/>
        </p:nvCxnSpPr>
        <p:spPr bwMode="auto">
          <a:xfrm>
            <a:off x="4495800" y="3863975"/>
            <a:ext cx="609600" cy="0"/>
          </a:xfrm>
          <a:prstGeom prst="straightConnector1">
            <a:avLst/>
          </a:prstGeom>
          <a:noFill/>
          <a:ln w="50800">
            <a:solidFill>
              <a:srgbClr val="800000"/>
            </a:solidFill>
            <a:round/>
            <a:tailEnd type="triangle" w="med" len="med"/>
          </a:ln>
        </p:spPr>
      </p:cxnSp>
      <p:sp>
        <p:nvSpPr>
          <p:cNvPr id="813066" name="Rectangle 10"/>
          <p:cNvSpPr>
            <a:spLocks noChangeArrowheads="1"/>
          </p:cNvSpPr>
          <p:nvPr/>
        </p:nvSpPr>
        <p:spPr bwMode="auto">
          <a:xfrm>
            <a:off x="76200" y="4549775"/>
            <a:ext cx="1676400" cy="762000"/>
          </a:xfrm>
          <a:prstGeom prst="rect">
            <a:avLst/>
          </a:prstGeom>
          <a:solidFill>
            <a:srgbClr val="EAEAEA"/>
          </a:solidFill>
          <a:ln w="9525">
            <a:solidFill>
              <a:srgbClr val="000066"/>
            </a:solidFill>
            <a:miter lim="800000"/>
          </a:ln>
          <a:effectLst/>
        </p:spPr>
        <p:txBody>
          <a:bodyPr wrap="none" anchor="ctr"/>
          <a:lstStyle/>
          <a:p>
            <a:pPr algn="ctr">
              <a:defRPr/>
            </a:pPr>
            <a:r>
              <a:rPr lang="en-US" b="1">
                <a:solidFill>
                  <a:srgbClr val="000066"/>
                </a:solidFill>
                <a:effectLst>
                  <a:outerShdw blurRad="38100" dist="38100" dir="2700000" algn="tl">
                    <a:srgbClr val="000000"/>
                  </a:outerShdw>
                </a:effectLst>
              </a:rPr>
              <a:t>Selective </a:t>
            </a:r>
            <a:endParaRPr lang="en-US" b="1">
              <a:solidFill>
                <a:srgbClr val="000066"/>
              </a:solidFill>
              <a:effectLst>
                <a:outerShdw blurRad="38100" dist="38100" dir="2700000" algn="tl">
                  <a:srgbClr val="000000"/>
                </a:outerShdw>
              </a:effectLst>
            </a:endParaRPr>
          </a:p>
          <a:p>
            <a:pPr algn="ctr">
              <a:defRPr/>
            </a:pPr>
            <a:r>
              <a:rPr lang="en-US" b="1">
                <a:solidFill>
                  <a:srgbClr val="000066"/>
                </a:solidFill>
                <a:effectLst>
                  <a:outerShdw blurRad="38100" dist="38100" dir="2700000" algn="tl">
                    <a:srgbClr val="000000"/>
                  </a:outerShdw>
                </a:effectLst>
              </a:rPr>
              <a:t>distribution</a:t>
            </a:r>
            <a:endParaRPr lang="en-CA" b="1">
              <a:solidFill>
                <a:srgbClr val="000066"/>
              </a:solidFill>
              <a:effectLst>
                <a:outerShdw blurRad="38100" dist="38100" dir="2700000" algn="tl">
                  <a:srgbClr val="000000"/>
                </a:outerShdw>
              </a:effectLst>
            </a:endParaRPr>
          </a:p>
        </p:txBody>
      </p:sp>
      <p:sp>
        <p:nvSpPr>
          <p:cNvPr id="813067" name="Rectangle 11"/>
          <p:cNvSpPr>
            <a:spLocks noChangeArrowheads="1"/>
          </p:cNvSpPr>
          <p:nvPr/>
        </p:nvSpPr>
        <p:spPr bwMode="auto">
          <a:xfrm>
            <a:off x="2438400" y="4549775"/>
            <a:ext cx="2057400" cy="762000"/>
          </a:xfrm>
          <a:prstGeom prst="rect">
            <a:avLst/>
          </a:prstGeom>
          <a:solidFill>
            <a:srgbClr val="EAEAEA"/>
          </a:solidFill>
          <a:ln w="9525">
            <a:solidFill>
              <a:srgbClr val="000066"/>
            </a:solidFill>
            <a:miter lim="800000"/>
          </a:ln>
          <a:effectLst/>
        </p:spPr>
        <p:txBody>
          <a:bodyPr wrap="none" anchor="ctr"/>
          <a:lstStyle/>
          <a:p>
            <a:pPr algn="ctr">
              <a:defRPr/>
            </a:pPr>
            <a:r>
              <a:rPr lang="en-US" b="1">
                <a:solidFill>
                  <a:srgbClr val="000066"/>
                </a:solidFill>
                <a:effectLst>
                  <a:outerShdw blurRad="38100" dist="38100" dir="2700000" algn="tl">
                    <a:srgbClr val="000000"/>
                  </a:outerShdw>
                </a:effectLst>
              </a:rPr>
              <a:t>More than one, but</a:t>
            </a:r>
            <a:endParaRPr lang="en-US" b="1">
              <a:solidFill>
                <a:srgbClr val="000066"/>
              </a:solidFill>
              <a:effectLst>
                <a:outerShdw blurRad="38100" dist="38100" dir="2700000" algn="tl">
                  <a:srgbClr val="000000"/>
                </a:outerShdw>
              </a:effectLst>
            </a:endParaRPr>
          </a:p>
          <a:p>
            <a:pPr algn="ctr">
              <a:defRPr/>
            </a:pPr>
            <a:r>
              <a:rPr lang="en-US" b="1">
                <a:solidFill>
                  <a:srgbClr val="000066"/>
                </a:solidFill>
                <a:effectLst>
                  <a:outerShdw blurRad="38100" dist="38100" dir="2700000" algn="tl">
                    <a:srgbClr val="000000"/>
                  </a:outerShdw>
                </a:effectLst>
              </a:rPr>
              <a:t> not all outlets</a:t>
            </a:r>
            <a:endParaRPr lang="en-CA" b="1">
              <a:solidFill>
                <a:srgbClr val="000066"/>
              </a:solidFill>
              <a:effectLst>
                <a:outerShdw blurRad="38100" dist="38100" dir="2700000" algn="tl">
                  <a:srgbClr val="000000"/>
                </a:outerShdw>
              </a:effectLst>
            </a:endParaRPr>
          </a:p>
        </p:txBody>
      </p:sp>
      <p:sp>
        <p:nvSpPr>
          <p:cNvPr id="813068" name="Rectangle 12"/>
          <p:cNvSpPr>
            <a:spLocks noChangeArrowheads="1"/>
          </p:cNvSpPr>
          <p:nvPr/>
        </p:nvSpPr>
        <p:spPr bwMode="auto">
          <a:xfrm>
            <a:off x="5105400" y="4549775"/>
            <a:ext cx="1752600" cy="762000"/>
          </a:xfrm>
          <a:prstGeom prst="rect">
            <a:avLst/>
          </a:prstGeom>
          <a:solidFill>
            <a:srgbClr val="EAEAEA"/>
          </a:solidFill>
          <a:ln w="9525">
            <a:solidFill>
              <a:srgbClr val="000066"/>
            </a:solidFill>
            <a:miter lim="800000"/>
          </a:ln>
          <a:effectLst/>
        </p:spPr>
        <p:txBody>
          <a:bodyPr wrap="none" anchor="ctr"/>
          <a:lstStyle/>
          <a:p>
            <a:pPr algn="ctr">
              <a:defRPr/>
            </a:pPr>
            <a:r>
              <a:rPr lang="en-US" b="1">
                <a:solidFill>
                  <a:srgbClr val="000066"/>
                </a:solidFill>
                <a:effectLst>
                  <a:outerShdw blurRad="38100" dist="38100" dir="2700000" algn="tl">
                    <a:srgbClr val="000000"/>
                  </a:outerShdw>
                </a:effectLst>
              </a:rPr>
              <a:t>Shopping</a:t>
            </a:r>
            <a:endParaRPr lang="en-US" b="1">
              <a:solidFill>
                <a:srgbClr val="000066"/>
              </a:solidFill>
              <a:effectLst>
                <a:outerShdw blurRad="38100" dist="38100" dir="2700000" algn="tl">
                  <a:srgbClr val="000000"/>
                </a:outerShdw>
              </a:effectLst>
            </a:endParaRPr>
          </a:p>
          <a:p>
            <a:pPr algn="ctr">
              <a:defRPr/>
            </a:pPr>
            <a:r>
              <a:rPr lang="en-US" b="1">
                <a:solidFill>
                  <a:srgbClr val="000066"/>
                </a:solidFill>
                <a:effectLst>
                  <a:outerShdw blurRad="38100" dist="38100" dir="2700000" algn="tl">
                    <a:srgbClr val="000000"/>
                  </a:outerShdw>
                </a:effectLst>
              </a:rPr>
              <a:t>goods</a:t>
            </a:r>
            <a:endParaRPr lang="en-CA" b="1">
              <a:solidFill>
                <a:srgbClr val="000066"/>
              </a:solidFill>
              <a:effectLst>
                <a:outerShdw blurRad="38100" dist="38100" dir="2700000" algn="tl">
                  <a:srgbClr val="000000"/>
                </a:outerShdw>
              </a:effectLst>
            </a:endParaRPr>
          </a:p>
        </p:txBody>
      </p:sp>
      <p:cxnSp>
        <p:nvCxnSpPr>
          <p:cNvPr id="813069" name="AutoShape 13"/>
          <p:cNvCxnSpPr>
            <a:cxnSpLocks noChangeShapeType="1"/>
            <a:stCxn id="813067" idx="3"/>
            <a:endCxn id="813068" idx="1"/>
          </p:cNvCxnSpPr>
          <p:nvPr/>
        </p:nvCxnSpPr>
        <p:spPr bwMode="auto">
          <a:xfrm>
            <a:off x="4495800" y="4930775"/>
            <a:ext cx="609600" cy="0"/>
          </a:xfrm>
          <a:prstGeom prst="straightConnector1">
            <a:avLst/>
          </a:prstGeom>
          <a:noFill/>
          <a:ln w="50800">
            <a:solidFill>
              <a:srgbClr val="000066"/>
            </a:solidFill>
            <a:round/>
            <a:tailEnd type="triangle" w="med" len="med"/>
          </a:ln>
        </p:spPr>
      </p:cxnSp>
      <p:sp>
        <p:nvSpPr>
          <p:cNvPr id="813070" name="Rectangle 14"/>
          <p:cNvSpPr>
            <a:spLocks noChangeArrowheads="1"/>
          </p:cNvSpPr>
          <p:nvPr/>
        </p:nvSpPr>
        <p:spPr bwMode="auto">
          <a:xfrm>
            <a:off x="76200" y="5654675"/>
            <a:ext cx="1676400" cy="762000"/>
          </a:xfrm>
          <a:prstGeom prst="rect">
            <a:avLst/>
          </a:prstGeom>
          <a:solidFill>
            <a:srgbClr val="EAEAEA"/>
          </a:solidFill>
          <a:ln w="9525">
            <a:solidFill>
              <a:srgbClr val="000066"/>
            </a:solidFill>
            <a:miter lim="800000"/>
          </a:ln>
          <a:effectLst/>
        </p:spPr>
        <p:txBody>
          <a:bodyPr wrap="none" anchor="ctr"/>
          <a:lstStyle/>
          <a:p>
            <a:pPr algn="ctr">
              <a:defRPr/>
            </a:pPr>
            <a:r>
              <a:rPr lang="en-US" b="1">
                <a:solidFill>
                  <a:schemeClr val="hlink"/>
                </a:solidFill>
                <a:effectLst>
                  <a:outerShdw blurRad="38100" dist="38100" dir="2700000" algn="tl">
                    <a:srgbClr val="000000"/>
                  </a:outerShdw>
                </a:effectLst>
              </a:rPr>
              <a:t>Exclusive </a:t>
            </a:r>
            <a:endParaRPr lang="en-US" b="1">
              <a:solidFill>
                <a:schemeClr val="hlink"/>
              </a:solidFill>
              <a:effectLst>
                <a:outerShdw blurRad="38100" dist="38100" dir="2700000" algn="tl">
                  <a:srgbClr val="000000"/>
                </a:outerShdw>
              </a:effectLst>
            </a:endParaRPr>
          </a:p>
          <a:p>
            <a:pPr algn="ctr">
              <a:defRPr/>
            </a:pPr>
            <a:r>
              <a:rPr lang="en-US" b="1">
                <a:solidFill>
                  <a:schemeClr val="hlink"/>
                </a:solidFill>
                <a:effectLst>
                  <a:outerShdw blurRad="38100" dist="38100" dir="2700000" algn="tl">
                    <a:srgbClr val="000000"/>
                  </a:outerShdw>
                </a:effectLst>
              </a:rPr>
              <a:t>distribution</a:t>
            </a:r>
            <a:endParaRPr lang="en-CA" b="1">
              <a:solidFill>
                <a:schemeClr val="hlink"/>
              </a:solidFill>
              <a:effectLst>
                <a:outerShdw blurRad="38100" dist="38100" dir="2700000" algn="tl">
                  <a:srgbClr val="000000"/>
                </a:outerShdw>
              </a:effectLst>
            </a:endParaRPr>
          </a:p>
        </p:txBody>
      </p:sp>
      <p:sp>
        <p:nvSpPr>
          <p:cNvPr id="813071" name="Rectangle 15"/>
          <p:cNvSpPr>
            <a:spLocks noChangeArrowheads="1"/>
          </p:cNvSpPr>
          <p:nvPr/>
        </p:nvSpPr>
        <p:spPr bwMode="auto">
          <a:xfrm>
            <a:off x="2438400" y="5654675"/>
            <a:ext cx="2057400" cy="762000"/>
          </a:xfrm>
          <a:prstGeom prst="rect">
            <a:avLst/>
          </a:prstGeom>
          <a:solidFill>
            <a:srgbClr val="EAEAEA"/>
          </a:solidFill>
          <a:ln w="9525">
            <a:solidFill>
              <a:srgbClr val="000066"/>
            </a:solidFill>
            <a:miter lim="800000"/>
          </a:ln>
          <a:effectLst/>
        </p:spPr>
        <p:txBody>
          <a:bodyPr wrap="none" anchor="ctr"/>
          <a:lstStyle/>
          <a:p>
            <a:pPr algn="ctr">
              <a:defRPr/>
            </a:pPr>
            <a:r>
              <a:rPr lang="en-US" b="1">
                <a:solidFill>
                  <a:schemeClr val="hlink"/>
                </a:solidFill>
                <a:effectLst>
                  <a:outerShdw blurRad="38100" dist="38100" dir="2700000" algn="tl">
                    <a:srgbClr val="000000"/>
                  </a:outerShdw>
                </a:effectLst>
              </a:rPr>
              <a:t>One outlet per</a:t>
            </a:r>
            <a:endParaRPr lang="en-US" b="1">
              <a:solidFill>
                <a:schemeClr val="hlink"/>
              </a:solidFill>
              <a:effectLst>
                <a:outerShdw blurRad="38100" dist="38100" dir="2700000" algn="tl">
                  <a:srgbClr val="000000"/>
                </a:outerShdw>
              </a:effectLst>
            </a:endParaRPr>
          </a:p>
          <a:p>
            <a:pPr algn="ctr">
              <a:defRPr/>
            </a:pPr>
            <a:r>
              <a:rPr lang="en-US" b="1">
                <a:solidFill>
                  <a:schemeClr val="hlink"/>
                </a:solidFill>
                <a:effectLst>
                  <a:outerShdw blurRad="38100" dist="38100" dir="2700000" algn="tl">
                    <a:srgbClr val="000000"/>
                  </a:outerShdw>
                </a:effectLst>
              </a:rPr>
              <a:t>market area</a:t>
            </a:r>
            <a:endParaRPr lang="en-CA" b="1">
              <a:solidFill>
                <a:schemeClr val="hlink"/>
              </a:solidFill>
              <a:effectLst>
                <a:outerShdw blurRad="38100" dist="38100" dir="2700000" algn="tl">
                  <a:srgbClr val="000000"/>
                </a:outerShdw>
              </a:effectLst>
            </a:endParaRPr>
          </a:p>
        </p:txBody>
      </p:sp>
      <p:sp>
        <p:nvSpPr>
          <p:cNvPr id="813072" name="Rectangle 16"/>
          <p:cNvSpPr>
            <a:spLocks noChangeArrowheads="1"/>
          </p:cNvSpPr>
          <p:nvPr/>
        </p:nvSpPr>
        <p:spPr bwMode="auto">
          <a:xfrm>
            <a:off x="5105400" y="5616575"/>
            <a:ext cx="1752600" cy="838200"/>
          </a:xfrm>
          <a:prstGeom prst="rect">
            <a:avLst/>
          </a:prstGeom>
          <a:solidFill>
            <a:srgbClr val="EAEAEA"/>
          </a:solidFill>
          <a:ln w="9525">
            <a:solidFill>
              <a:srgbClr val="000066"/>
            </a:solidFill>
            <a:miter lim="800000"/>
          </a:ln>
          <a:effectLst/>
        </p:spPr>
        <p:txBody>
          <a:bodyPr wrap="none" anchor="ctr"/>
          <a:lstStyle/>
          <a:p>
            <a:pPr algn="ctr">
              <a:defRPr/>
            </a:pPr>
            <a:r>
              <a:rPr lang="en-US" b="1">
                <a:solidFill>
                  <a:schemeClr val="hlink"/>
                </a:solidFill>
                <a:effectLst>
                  <a:outerShdw blurRad="38100" dist="38100" dir="2700000" algn="tl">
                    <a:srgbClr val="000000"/>
                  </a:outerShdw>
                </a:effectLst>
              </a:rPr>
              <a:t>Specialty and </a:t>
            </a:r>
            <a:endParaRPr lang="en-US" b="1">
              <a:solidFill>
                <a:schemeClr val="hlink"/>
              </a:solidFill>
              <a:effectLst>
                <a:outerShdw blurRad="38100" dist="38100" dir="2700000" algn="tl">
                  <a:srgbClr val="000000"/>
                </a:outerShdw>
              </a:effectLst>
            </a:endParaRPr>
          </a:p>
          <a:p>
            <a:pPr algn="ctr">
              <a:defRPr/>
            </a:pPr>
            <a:r>
              <a:rPr lang="en-US" b="1">
                <a:solidFill>
                  <a:schemeClr val="hlink"/>
                </a:solidFill>
                <a:effectLst>
                  <a:outerShdw blurRad="38100" dist="38100" dir="2700000" algn="tl">
                    <a:srgbClr val="000000"/>
                  </a:outerShdw>
                </a:effectLst>
              </a:rPr>
              <a:t>industrial</a:t>
            </a:r>
            <a:endParaRPr lang="en-US" b="1">
              <a:solidFill>
                <a:schemeClr val="hlink"/>
              </a:solidFill>
              <a:effectLst>
                <a:outerShdw blurRad="38100" dist="38100" dir="2700000" algn="tl">
                  <a:srgbClr val="000000"/>
                </a:outerShdw>
              </a:effectLst>
            </a:endParaRPr>
          </a:p>
          <a:p>
            <a:pPr algn="ctr">
              <a:defRPr/>
            </a:pPr>
            <a:r>
              <a:rPr lang="en-US" b="1">
                <a:solidFill>
                  <a:schemeClr val="hlink"/>
                </a:solidFill>
                <a:effectLst>
                  <a:outerShdw blurRad="38100" dist="38100" dir="2700000" algn="tl">
                    <a:srgbClr val="000000"/>
                  </a:outerShdw>
                </a:effectLst>
              </a:rPr>
              <a:t>goods</a:t>
            </a:r>
            <a:endParaRPr lang="en-CA" b="1">
              <a:solidFill>
                <a:schemeClr val="hlink"/>
              </a:solidFill>
              <a:effectLst>
                <a:outerShdw blurRad="38100" dist="38100" dir="2700000" algn="tl">
                  <a:srgbClr val="000000"/>
                </a:outerShdw>
              </a:effectLst>
            </a:endParaRPr>
          </a:p>
        </p:txBody>
      </p:sp>
      <p:cxnSp>
        <p:nvCxnSpPr>
          <p:cNvPr id="813073" name="AutoShape 17"/>
          <p:cNvCxnSpPr>
            <a:cxnSpLocks noChangeShapeType="1"/>
          </p:cNvCxnSpPr>
          <p:nvPr/>
        </p:nvCxnSpPr>
        <p:spPr bwMode="auto">
          <a:xfrm>
            <a:off x="1790700" y="6035675"/>
            <a:ext cx="609600" cy="0"/>
          </a:xfrm>
          <a:prstGeom prst="straightConnector1">
            <a:avLst/>
          </a:prstGeom>
          <a:noFill/>
          <a:ln w="50800">
            <a:solidFill>
              <a:schemeClr val="tx1"/>
            </a:solidFill>
            <a:round/>
            <a:tailEnd type="triangle" w="med" len="med"/>
          </a:ln>
        </p:spPr>
      </p:cxnSp>
      <p:cxnSp>
        <p:nvCxnSpPr>
          <p:cNvPr id="813074" name="AutoShape 18"/>
          <p:cNvCxnSpPr>
            <a:cxnSpLocks noChangeShapeType="1"/>
            <a:stCxn id="813071" idx="3"/>
            <a:endCxn id="813072" idx="1"/>
          </p:cNvCxnSpPr>
          <p:nvPr/>
        </p:nvCxnSpPr>
        <p:spPr bwMode="auto">
          <a:xfrm>
            <a:off x="4495800" y="6035675"/>
            <a:ext cx="609600" cy="0"/>
          </a:xfrm>
          <a:prstGeom prst="straightConnector1">
            <a:avLst/>
          </a:prstGeom>
          <a:noFill/>
          <a:ln w="50800">
            <a:solidFill>
              <a:schemeClr val="tx1"/>
            </a:solidFill>
            <a:round/>
            <a:tailEnd type="triangle" w="med" len="med"/>
          </a:ln>
        </p:spPr>
      </p:cxnSp>
      <p:cxnSp>
        <p:nvCxnSpPr>
          <p:cNvPr id="813075" name="AutoShape 19"/>
          <p:cNvCxnSpPr>
            <a:cxnSpLocks noChangeShapeType="1"/>
          </p:cNvCxnSpPr>
          <p:nvPr/>
        </p:nvCxnSpPr>
        <p:spPr bwMode="auto">
          <a:xfrm>
            <a:off x="1790700" y="4968875"/>
            <a:ext cx="647700" cy="0"/>
          </a:xfrm>
          <a:prstGeom prst="straightConnector1">
            <a:avLst/>
          </a:prstGeom>
          <a:noFill/>
          <a:ln w="50800">
            <a:solidFill>
              <a:srgbClr val="000066"/>
            </a:solidFill>
            <a:round/>
            <a:tailEnd type="triangle" w="med" len="med"/>
          </a:ln>
        </p:spPr>
      </p:cxnSp>
      <p:sp>
        <p:nvSpPr>
          <p:cNvPr id="813077" name="Text Box 21"/>
          <p:cNvSpPr txBox="1">
            <a:spLocks noChangeArrowheads="1"/>
          </p:cNvSpPr>
          <p:nvPr/>
        </p:nvSpPr>
        <p:spPr bwMode="auto">
          <a:xfrm>
            <a:off x="139700" y="2986088"/>
            <a:ext cx="8839200" cy="396875"/>
          </a:xfrm>
          <a:prstGeom prst="rect">
            <a:avLst/>
          </a:prstGeom>
          <a:noFill/>
          <a:ln w="9525">
            <a:noFill/>
            <a:miter lim="800000"/>
          </a:ln>
          <a:effectLst/>
        </p:spPr>
        <p:txBody>
          <a:bodyPr>
            <a:spAutoFit/>
          </a:bodyPr>
          <a:lstStyle/>
          <a:p>
            <a:pPr eaLnBrk="0" hangingPunct="0">
              <a:spcBef>
                <a:spcPct val="50000"/>
              </a:spcBef>
              <a:defRPr/>
            </a:pPr>
            <a:r>
              <a:rPr lang="en-US" sz="2000" b="1">
                <a:solidFill>
                  <a:srgbClr val="CC00FF"/>
                </a:solidFill>
                <a:effectLst>
                  <a:outerShdw blurRad="38100" dist="38100" dir="2700000" algn="tl">
                    <a:srgbClr val="C0C0C0"/>
                  </a:outerShdw>
                </a:effectLst>
              </a:rPr>
              <a:t>Strategy	       Description	       Example             Purpose</a:t>
            </a:r>
            <a:endParaRPr lang="en-US" sz="2000" b="1">
              <a:solidFill>
                <a:srgbClr val="CC00FF"/>
              </a:solidFill>
              <a:effectLst>
                <a:outerShdw blurRad="38100" dist="38100" dir="2700000" algn="tl">
                  <a:srgbClr val="C0C0C0"/>
                </a:outerShdw>
              </a:effectLst>
            </a:endParaRPr>
          </a:p>
        </p:txBody>
      </p:sp>
      <p:sp>
        <p:nvSpPr>
          <p:cNvPr id="813078" name="Text Box 22"/>
          <p:cNvSpPr txBox="1">
            <a:spLocks noChangeArrowheads="1"/>
          </p:cNvSpPr>
          <p:nvPr/>
        </p:nvSpPr>
        <p:spPr bwMode="auto">
          <a:xfrm>
            <a:off x="7010400" y="3495675"/>
            <a:ext cx="2133600" cy="730250"/>
          </a:xfrm>
          <a:prstGeom prst="rect">
            <a:avLst/>
          </a:prstGeom>
          <a:noFill/>
          <a:ln w="9525">
            <a:noFill/>
            <a:miter lim="800000"/>
          </a:ln>
        </p:spPr>
        <p:txBody>
          <a:bodyPr>
            <a:spAutoFit/>
          </a:bodyPr>
          <a:lstStyle/>
          <a:p>
            <a:pPr eaLnBrk="0" hangingPunct="0">
              <a:spcBef>
                <a:spcPct val="50000"/>
              </a:spcBef>
            </a:pPr>
            <a:r>
              <a:rPr lang="en-US" altLang="zh-CN" sz="1400">
                <a:solidFill>
                  <a:srgbClr val="FF0000"/>
                </a:solidFill>
                <a:ea typeface="SimSun" panose="02010600030101010101" pitchFamily="2" charset="-122"/>
              </a:rPr>
              <a:t>Maximize</a:t>
            </a:r>
            <a:r>
              <a:rPr lang="en-US" altLang="zh-CN" sz="1400">
                <a:solidFill>
                  <a:schemeClr val="tx2"/>
                </a:solidFill>
                <a:ea typeface="SimSun" panose="02010600030101010101" pitchFamily="2" charset="-122"/>
              </a:rPr>
              <a:t> product exposure at the retail level</a:t>
            </a:r>
            <a:endParaRPr lang="en-US" altLang="zh-CN" sz="1400">
              <a:solidFill>
                <a:schemeClr val="tx2"/>
              </a:solidFill>
              <a:ea typeface="SimSun" panose="02010600030101010101" pitchFamily="2" charset="-122"/>
            </a:endParaRPr>
          </a:p>
        </p:txBody>
      </p:sp>
      <p:sp>
        <p:nvSpPr>
          <p:cNvPr id="813079" name="Text Box 23"/>
          <p:cNvSpPr txBox="1">
            <a:spLocks noChangeArrowheads="1"/>
          </p:cNvSpPr>
          <p:nvPr/>
        </p:nvSpPr>
        <p:spPr bwMode="auto">
          <a:xfrm>
            <a:off x="6934200" y="4533900"/>
            <a:ext cx="2209800" cy="836613"/>
          </a:xfrm>
          <a:prstGeom prst="rect">
            <a:avLst/>
          </a:prstGeom>
          <a:noFill/>
          <a:ln w="9525">
            <a:noFill/>
            <a:miter lim="800000"/>
          </a:ln>
        </p:spPr>
        <p:txBody>
          <a:bodyPr>
            <a:spAutoFit/>
          </a:bodyPr>
          <a:lstStyle/>
          <a:p>
            <a:pPr eaLnBrk="0" hangingPunct="0">
              <a:spcBef>
                <a:spcPct val="50000"/>
              </a:spcBef>
              <a:buFontTx/>
              <a:buChar char="•"/>
            </a:pPr>
            <a:r>
              <a:rPr lang="en-US" altLang="zh-CN" sz="1400">
                <a:solidFill>
                  <a:srgbClr val="FF0000"/>
                </a:solidFill>
                <a:ea typeface="SimSun" panose="02010600030101010101" pitchFamily="2" charset="-122"/>
              </a:rPr>
              <a:t> Enhance</a:t>
            </a:r>
            <a:r>
              <a:rPr lang="en-US" altLang="zh-CN" sz="1400">
                <a:solidFill>
                  <a:schemeClr val="tx2"/>
                </a:solidFill>
                <a:ea typeface="SimSun" panose="02010600030101010101" pitchFamily="2" charset="-122"/>
              </a:rPr>
              <a:t> product image</a:t>
            </a:r>
            <a:endParaRPr lang="en-US" altLang="zh-CN" sz="1400">
              <a:solidFill>
                <a:schemeClr val="tx2"/>
              </a:solidFill>
              <a:ea typeface="SimSun" panose="02010600030101010101" pitchFamily="2" charset="-122"/>
            </a:endParaRPr>
          </a:p>
          <a:p>
            <a:pPr eaLnBrk="0" hangingPunct="0">
              <a:spcBef>
                <a:spcPct val="50000"/>
              </a:spcBef>
              <a:buFontTx/>
              <a:buChar char="•"/>
            </a:pPr>
            <a:r>
              <a:rPr lang="en-US" altLang="zh-CN" sz="1400">
                <a:solidFill>
                  <a:srgbClr val="FF0000"/>
                </a:solidFill>
                <a:ea typeface="SimSun" panose="02010600030101010101" pitchFamily="2" charset="-122"/>
              </a:rPr>
              <a:t> Gain </a:t>
            </a:r>
            <a:r>
              <a:rPr lang="en-US" altLang="zh-CN" sz="1400">
                <a:ea typeface="SimSun" panose="02010600030101010101" pitchFamily="2" charset="-122"/>
              </a:rPr>
              <a:t>stronger support from the distributors.</a:t>
            </a:r>
            <a:endParaRPr lang="en-US" altLang="zh-CN" sz="1400">
              <a:ea typeface="SimSun" panose="02010600030101010101" pitchFamily="2" charset="-122"/>
            </a:endParaRPr>
          </a:p>
        </p:txBody>
      </p:sp>
      <p:sp>
        <p:nvSpPr>
          <p:cNvPr id="813080" name="Text Box 24"/>
          <p:cNvSpPr txBox="1">
            <a:spLocks noChangeArrowheads="1"/>
          </p:cNvSpPr>
          <p:nvPr/>
        </p:nvSpPr>
        <p:spPr bwMode="auto">
          <a:xfrm>
            <a:off x="6858000" y="5441950"/>
            <a:ext cx="2438400" cy="1049338"/>
          </a:xfrm>
          <a:prstGeom prst="rect">
            <a:avLst/>
          </a:prstGeom>
          <a:noFill/>
          <a:ln w="9525">
            <a:noFill/>
            <a:miter lim="800000"/>
          </a:ln>
        </p:spPr>
        <p:txBody>
          <a:bodyPr>
            <a:spAutoFit/>
          </a:bodyPr>
          <a:lstStyle/>
          <a:p>
            <a:pPr eaLnBrk="0" hangingPunct="0">
              <a:spcBef>
                <a:spcPct val="50000"/>
              </a:spcBef>
              <a:buFontTx/>
              <a:buChar char="•"/>
            </a:pPr>
            <a:r>
              <a:rPr lang="en-US" altLang="zh-CN" sz="1400">
                <a:solidFill>
                  <a:srgbClr val="FF0000"/>
                </a:solidFill>
                <a:ea typeface="SimSun" panose="02010600030101010101" pitchFamily="2" charset="-122"/>
              </a:rPr>
              <a:t> Develop </a:t>
            </a:r>
            <a:r>
              <a:rPr lang="en-US" altLang="zh-CN" sz="1400">
                <a:ea typeface="SimSun" panose="02010600030101010101" pitchFamily="2" charset="-122"/>
              </a:rPr>
              <a:t>better relationships with distributor</a:t>
            </a:r>
            <a:endParaRPr lang="en-US" altLang="zh-CN" sz="1400">
              <a:ea typeface="SimSun" panose="02010600030101010101" pitchFamily="2" charset="-122"/>
            </a:endParaRPr>
          </a:p>
          <a:p>
            <a:pPr eaLnBrk="0" hangingPunct="0">
              <a:spcBef>
                <a:spcPct val="50000"/>
              </a:spcBef>
              <a:buFontTx/>
              <a:buChar char="•"/>
            </a:pPr>
            <a:r>
              <a:rPr lang="en-US" altLang="zh-CN" sz="1400">
                <a:solidFill>
                  <a:srgbClr val="FF0000"/>
                </a:solidFill>
                <a:ea typeface="SimSun" panose="02010600030101010101" pitchFamily="2" charset="-122"/>
              </a:rPr>
              <a:t> Gain </a:t>
            </a:r>
            <a:r>
              <a:rPr lang="en-US" altLang="zh-CN" sz="1400">
                <a:ea typeface="SimSun" panose="02010600030101010101" pitchFamily="2" charset="-122"/>
              </a:rPr>
              <a:t>strongest support from the distributors.</a:t>
            </a:r>
            <a:endParaRPr lang="en-US" altLang="zh-CN" sz="1400">
              <a:ea typeface="SimSun"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3059">
                                            <p:bg/>
                                          </p:spTgt>
                                        </p:tgtEl>
                                        <p:attrNameLst>
                                          <p:attrName>style.visibility</p:attrName>
                                        </p:attrNameLst>
                                      </p:cBhvr>
                                      <p:to>
                                        <p:strVal val="visible"/>
                                      </p:to>
                                    </p:set>
                                    <p:animEffect transition="in" filter="box(in)">
                                      <p:cBhvr>
                                        <p:cTn id="7" dur="500"/>
                                        <p:tgtEl>
                                          <p:spTgt spid="813059">
                                            <p:bg/>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13059">
                                            <p:txEl>
                                              <p:pRg st="0" end="0"/>
                                            </p:txEl>
                                          </p:spTgt>
                                        </p:tgtEl>
                                        <p:attrNameLst>
                                          <p:attrName>style.visibility</p:attrName>
                                        </p:attrNameLst>
                                      </p:cBhvr>
                                      <p:to>
                                        <p:strVal val="visible"/>
                                      </p:to>
                                    </p:set>
                                    <p:animEffect transition="in" filter="box(in)">
                                      <p:cBhvr>
                                        <p:cTn id="10" dur="500"/>
                                        <p:tgtEl>
                                          <p:spTgt spid="813059">
                                            <p:txEl>
                                              <p:pRg st="0" end="0"/>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813060"/>
                                        </p:tgtEl>
                                        <p:attrNameLst>
                                          <p:attrName>style.visibility</p:attrName>
                                        </p:attrNameLst>
                                      </p:cBhvr>
                                      <p:to>
                                        <p:strVal val="visible"/>
                                      </p:to>
                                    </p:set>
                                    <p:animEffect transition="in" filter="box(in)">
                                      <p:cBhvr>
                                        <p:cTn id="13" dur="500"/>
                                        <p:tgtEl>
                                          <p:spTgt spid="813060"/>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813061"/>
                                        </p:tgtEl>
                                        <p:attrNameLst>
                                          <p:attrName>style.visibility</p:attrName>
                                        </p:attrNameLst>
                                      </p:cBhvr>
                                      <p:to>
                                        <p:strVal val="visible"/>
                                      </p:to>
                                    </p:set>
                                    <p:animEffect transition="in" filter="diamond(in)">
                                      <p:cBhvr>
                                        <p:cTn id="18" dur="500"/>
                                        <p:tgtEl>
                                          <p:spTgt spid="813061"/>
                                        </p:tgtEl>
                                      </p:cBhvr>
                                    </p:animEffect>
                                  </p:childTnLst>
                                </p:cTn>
                              </p:par>
                              <p:par>
                                <p:cTn id="19" presetID="8" presetClass="entr" presetSubtype="16" fill="hold" grpId="0" nodeType="withEffect">
                                  <p:stCondLst>
                                    <p:cond delay="0"/>
                                  </p:stCondLst>
                                  <p:childTnLst>
                                    <p:set>
                                      <p:cBhvr>
                                        <p:cTn id="20" dur="1" fill="hold">
                                          <p:stCondLst>
                                            <p:cond delay="0"/>
                                          </p:stCondLst>
                                        </p:cTn>
                                        <p:tgtEl>
                                          <p:spTgt spid="813062"/>
                                        </p:tgtEl>
                                        <p:attrNameLst>
                                          <p:attrName>style.visibility</p:attrName>
                                        </p:attrNameLst>
                                      </p:cBhvr>
                                      <p:to>
                                        <p:strVal val="visible"/>
                                      </p:to>
                                    </p:set>
                                    <p:animEffect transition="in" filter="diamond(in)">
                                      <p:cBhvr>
                                        <p:cTn id="21" dur="500"/>
                                        <p:tgtEl>
                                          <p:spTgt spid="813062"/>
                                        </p:tgtEl>
                                      </p:cBhvr>
                                    </p:animEffect>
                                  </p:childTnLst>
                                </p:cTn>
                              </p:par>
                              <p:par>
                                <p:cTn id="22" presetID="8" presetClass="entr" presetSubtype="16" fill="hold" grpId="0" nodeType="withEffect">
                                  <p:stCondLst>
                                    <p:cond delay="0"/>
                                  </p:stCondLst>
                                  <p:childTnLst>
                                    <p:set>
                                      <p:cBhvr>
                                        <p:cTn id="23" dur="1" fill="hold">
                                          <p:stCondLst>
                                            <p:cond delay="0"/>
                                          </p:stCondLst>
                                        </p:cTn>
                                        <p:tgtEl>
                                          <p:spTgt spid="813063"/>
                                        </p:tgtEl>
                                        <p:attrNameLst>
                                          <p:attrName>style.visibility</p:attrName>
                                        </p:attrNameLst>
                                      </p:cBhvr>
                                      <p:to>
                                        <p:strVal val="visible"/>
                                      </p:to>
                                    </p:set>
                                    <p:animEffect transition="in" filter="diamond(in)">
                                      <p:cBhvr>
                                        <p:cTn id="24" dur="500"/>
                                        <p:tgtEl>
                                          <p:spTgt spid="813063"/>
                                        </p:tgtEl>
                                      </p:cBhvr>
                                    </p:animEffect>
                                  </p:childTnLst>
                                </p:cTn>
                              </p:par>
                              <p:par>
                                <p:cTn id="25" presetID="8" presetClass="entr" presetSubtype="16" fill="hold" nodeType="withEffect">
                                  <p:stCondLst>
                                    <p:cond delay="0"/>
                                  </p:stCondLst>
                                  <p:childTnLst>
                                    <p:set>
                                      <p:cBhvr>
                                        <p:cTn id="26" dur="1" fill="hold">
                                          <p:stCondLst>
                                            <p:cond delay="0"/>
                                          </p:stCondLst>
                                        </p:cTn>
                                        <p:tgtEl>
                                          <p:spTgt spid="813064"/>
                                        </p:tgtEl>
                                        <p:attrNameLst>
                                          <p:attrName>style.visibility</p:attrName>
                                        </p:attrNameLst>
                                      </p:cBhvr>
                                      <p:to>
                                        <p:strVal val="visible"/>
                                      </p:to>
                                    </p:set>
                                    <p:animEffect transition="in" filter="diamond(in)">
                                      <p:cBhvr>
                                        <p:cTn id="27" dur="500"/>
                                        <p:tgtEl>
                                          <p:spTgt spid="813064"/>
                                        </p:tgtEl>
                                      </p:cBhvr>
                                    </p:animEffect>
                                  </p:childTnLst>
                                </p:cTn>
                              </p:par>
                              <p:par>
                                <p:cTn id="28" presetID="8" presetClass="entr" presetSubtype="16" fill="hold" nodeType="withEffect">
                                  <p:stCondLst>
                                    <p:cond delay="0"/>
                                  </p:stCondLst>
                                  <p:childTnLst>
                                    <p:set>
                                      <p:cBhvr>
                                        <p:cTn id="29" dur="1" fill="hold">
                                          <p:stCondLst>
                                            <p:cond delay="0"/>
                                          </p:stCondLst>
                                        </p:cTn>
                                        <p:tgtEl>
                                          <p:spTgt spid="813065"/>
                                        </p:tgtEl>
                                        <p:attrNameLst>
                                          <p:attrName>style.visibility</p:attrName>
                                        </p:attrNameLst>
                                      </p:cBhvr>
                                      <p:to>
                                        <p:strVal val="visible"/>
                                      </p:to>
                                    </p:set>
                                    <p:animEffect transition="in" filter="diamond(in)">
                                      <p:cBhvr>
                                        <p:cTn id="30" dur="500"/>
                                        <p:tgtEl>
                                          <p:spTgt spid="813065"/>
                                        </p:tgtEl>
                                      </p:cBhvr>
                                    </p:animEffect>
                                  </p:childTnLst>
                                </p:cTn>
                              </p:par>
                              <p:par>
                                <p:cTn id="31" presetID="8" presetClass="entr" presetSubtype="16" fill="hold" grpId="0" nodeType="withEffect">
                                  <p:stCondLst>
                                    <p:cond delay="0"/>
                                  </p:stCondLst>
                                  <p:childTnLst>
                                    <p:set>
                                      <p:cBhvr>
                                        <p:cTn id="32" dur="1" fill="hold">
                                          <p:stCondLst>
                                            <p:cond delay="0"/>
                                          </p:stCondLst>
                                        </p:cTn>
                                        <p:tgtEl>
                                          <p:spTgt spid="813066"/>
                                        </p:tgtEl>
                                        <p:attrNameLst>
                                          <p:attrName>style.visibility</p:attrName>
                                        </p:attrNameLst>
                                      </p:cBhvr>
                                      <p:to>
                                        <p:strVal val="visible"/>
                                      </p:to>
                                    </p:set>
                                    <p:animEffect transition="in" filter="diamond(in)">
                                      <p:cBhvr>
                                        <p:cTn id="33" dur="500"/>
                                        <p:tgtEl>
                                          <p:spTgt spid="813066"/>
                                        </p:tgtEl>
                                      </p:cBhvr>
                                    </p:animEffect>
                                  </p:childTnLst>
                                </p:cTn>
                              </p:par>
                              <p:par>
                                <p:cTn id="34" presetID="8" presetClass="entr" presetSubtype="16" fill="hold" grpId="0" nodeType="withEffect">
                                  <p:stCondLst>
                                    <p:cond delay="0"/>
                                  </p:stCondLst>
                                  <p:childTnLst>
                                    <p:set>
                                      <p:cBhvr>
                                        <p:cTn id="35" dur="1" fill="hold">
                                          <p:stCondLst>
                                            <p:cond delay="0"/>
                                          </p:stCondLst>
                                        </p:cTn>
                                        <p:tgtEl>
                                          <p:spTgt spid="813067"/>
                                        </p:tgtEl>
                                        <p:attrNameLst>
                                          <p:attrName>style.visibility</p:attrName>
                                        </p:attrNameLst>
                                      </p:cBhvr>
                                      <p:to>
                                        <p:strVal val="visible"/>
                                      </p:to>
                                    </p:set>
                                    <p:animEffect transition="in" filter="diamond(in)">
                                      <p:cBhvr>
                                        <p:cTn id="36" dur="500"/>
                                        <p:tgtEl>
                                          <p:spTgt spid="813067"/>
                                        </p:tgtEl>
                                      </p:cBhvr>
                                    </p:animEffect>
                                  </p:childTnLst>
                                </p:cTn>
                              </p:par>
                              <p:par>
                                <p:cTn id="37" presetID="8" presetClass="entr" presetSubtype="16" fill="hold" grpId="0" nodeType="withEffect">
                                  <p:stCondLst>
                                    <p:cond delay="0"/>
                                  </p:stCondLst>
                                  <p:childTnLst>
                                    <p:set>
                                      <p:cBhvr>
                                        <p:cTn id="38" dur="1" fill="hold">
                                          <p:stCondLst>
                                            <p:cond delay="0"/>
                                          </p:stCondLst>
                                        </p:cTn>
                                        <p:tgtEl>
                                          <p:spTgt spid="813068"/>
                                        </p:tgtEl>
                                        <p:attrNameLst>
                                          <p:attrName>style.visibility</p:attrName>
                                        </p:attrNameLst>
                                      </p:cBhvr>
                                      <p:to>
                                        <p:strVal val="visible"/>
                                      </p:to>
                                    </p:set>
                                    <p:animEffect transition="in" filter="diamond(in)">
                                      <p:cBhvr>
                                        <p:cTn id="39" dur="500"/>
                                        <p:tgtEl>
                                          <p:spTgt spid="813068"/>
                                        </p:tgtEl>
                                      </p:cBhvr>
                                    </p:animEffect>
                                  </p:childTnLst>
                                </p:cTn>
                              </p:par>
                              <p:par>
                                <p:cTn id="40" presetID="8" presetClass="entr" presetSubtype="16" fill="hold" nodeType="withEffect">
                                  <p:stCondLst>
                                    <p:cond delay="0"/>
                                  </p:stCondLst>
                                  <p:childTnLst>
                                    <p:set>
                                      <p:cBhvr>
                                        <p:cTn id="41" dur="1" fill="hold">
                                          <p:stCondLst>
                                            <p:cond delay="0"/>
                                          </p:stCondLst>
                                        </p:cTn>
                                        <p:tgtEl>
                                          <p:spTgt spid="813069"/>
                                        </p:tgtEl>
                                        <p:attrNameLst>
                                          <p:attrName>style.visibility</p:attrName>
                                        </p:attrNameLst>
                                      </p:cBhvr>
                                      <p:to>
                                        <p:strVal val="visible"/>
                                      </p:to>
                                    </p:set>
                                    <p:animEffect transition="in" filter="diamond(in)">
                                      <p:cBhvr>
                                        <p:cTn id="42" dur="500"/>
                                        <p:tgtEl>
                                          <p:spTgt spid="813069"/>
                                        </p:tgtEl>
                                      </p:cBhvr>
                                    </p:animEffect>
                                  </p:childTnLst>
                                </p:cTn>
                              </p:par>
                              <p:par>
                                <p:cTn id="43" presetID="8" presetClass="entr" presetSubtype="16" fill="hold" grpId="0" nodeType="withEffect">
                                  <p:stCondLst>
                                    <p:cond delay="0"/>
                                  </p:stCondLst>
                                  <p:childTnLst>
                                    <p:set>
                                      <p:cBhvr>
                                        <p:cTn id="44" dur="1" fill="hold">
                                          <p:stCondLst>
                                            <p:cond delay="0"/>
                                          </p:stCondLst>
                                        </p:cTn>
                                        <p:tgtEl>
                                          <p:spTgt spid="813070"/>
                                        </p:tgtEl>
                                        <p:attrNameLst>
                                          <p:attrName>style.visibility</p:attrName>
                                        </p:attrNameLst>
                                      </p:cBhvr>
                                      <p:to>
                                        <p:strVal val="visible"/>
                                      </p:to>
                                    </p:set>
                                    <p:animEffect transition="in" filter="diamond(in)">
                                      <p:cBhvr>
                                        <p:cTn id="45" dur="500"/>
                                        <p:tgtEl>
                                          <p:spTgt spid="813070"/>
                                        </p:tgtEl>
                                      </p:cBhvr>
                                    </p:animEffect>
                                  </p:childTnLst>
                                </p:cTn>
                              </p:par>
                              <p:par>
                                <p:cTn id="46" presetID="8" presetClass="entr" presetSubtype="16" fill="hold" grpId="0" nodeType="withEffect">
                                  <p:stCondLst>
                                    <p:cond delay="0"/>
                                  </p:stCondLst>
                                  <p:childTnLst>
                                    <p:set>
                                      <p:cBhvr>
                                        <p:cTn id="47" dur="1" fill="hold">
                                          <p:stCondLst>
                                            <p:cond delay="0"/>
                                          </p:stCondLst>
                                        </p:cTn>
                                        <p:tgtEl>
                                          <p:spTgt spid="813071"/>
                                        </p:tgtEl>
                                        <p:attrNameLst>
                                          <p:attrName>style.visibility</p:attrName>
                                        </p:attrNameLst>
                                      </p:cBhvr>
                                      <p:to>
                                        <p:strVal val="visible"/>
                                      </p:to>
                                    </p:set>
                                    <p:animEffect transition="in" filter="diamond(in)">
                                      <p:cBhvr>
                                        <p:cTn id="48" dur="500"/>
                                        <p:tgtEl>
                                          <p:spTgt spid="813071"/>
                                        </p:tgtEl>
                                      </p:cBhvr>
                                    </p:animEffect>
                                  </p:childTnLst>
                                </p:cTn>
                              </p:par>
                              <p:par>
                                <p:cTn id="49" presetID="8" presetClass="entr" presetSubtype="16" fill="hold" grpId="0" nodeType="withEffect">
                                  <p:stCondLst>
                                    <p:cond delay="0"/>
                                  </p:stCondLst>
                                  <p:childTnLst>
                                    <p:set>
                                      <p:cBhvr>
                                        <p:cTn id="50" dur="1" fill="hold">
                                          <p:stCondLst>
                                            <p:cond delay="0"/>
                                          </p:stCondLst>
                                        </p:cTn>
                                        <p:tgtEl>
                                          <p:spTgt spid="813072"/>
                                        </p:tgtEl>
                                        <p:attrNameLst>
                                          <p:attrName>style.visibility</p:attrName>
                                        </p:attrNameLst>
                                      </p:cBhvr>
                                      <p:to>
                                        <p:strVal val="visible"/>
                                      </p:to>
                                    </p:set>
                                    <p:animEffect transition="in" filter="diamond(in)">
                                      <p:cBhvr>
                                        <p:cTn id="51" dur="500"/>
                                        <p:tgtEl>
                                          <p:spTgt spid="813072"/>
                                        </p:tgtEl>
                                      </p:cBhvr>
                                    </p:animEffect>
                                  </p:childTnLst>
                                </p:cTn>
                              </p:par>
                              <p:par>
                                <p:cTn id="52" presetID="8" presetClass="entr" presetSubtype="16" fill="hold" nodeType="withEffect">
                                  <p:stCondLst>
                                    <p:cond delay="0"/>
                                  </p:stCondLst>
                                  <p:childTnLst>
                                    <p:set>
                                      <p:cBhvr>
                                        <p:cTn id="53" dur="1" fill="hold">
                                          <p:stCondLst>
                                            <p:cond delay="0"/>
                                          </p:stCondLst>
                                        </p:cTn>
                                        <p:tgtEl>
                                          <p:spTgt spid="813073"/>
                                        </p:tgtEl>
                                        <p:attrNameLst>
                                          <p:attrName>style.visibility</p:attrName>
                                        </p:attrNameLst>
                                      </p:cBhvr>
                                      <p:to>
                                        <p:strVal val="visible"/>
                                      </p:to>
                                    </p:set>
                                    <p:animEffect transition="in" filter="diamond(in)">
                                      <p:cBhvr>
                                        <p:cTn id="54" dur="500"/>
                                        <p:tgtEl>
                                          <p:spTgt spid="813073"/>
                                        </p:tgtEl>
                                      </p:cBhvr>
                                    </p:animEffect>
                                  </p:childTnLst>
                                </p:cTn>
                              </p:par>
                              <p:par>
                                <p:cTn id="55" presetID="8" presetClass="entr" presetSubtype="16" fill="hold" nodeType="withEffect">
                                  <p:stCondLst>
                                    <p:cond delay="0"/>
                                  </p:stCondLst>
                                  <p:childTnLst>
                                    <p:set>
                                      <p:cBhvr>
                                        <p:cTn id="56" dur="1" fill="hold">
                                          <p:stCondLst>
                                            <p:cond delay="0"/>
                                          </p:stCondLst>
                                        </p:cTn>
                                        <p:tgtEl>
                                          <p:spTgt spid="813074"/>
                                        </p:tgtEl>
                                        <p:attrNameLst>
                                          <p:attrName>style.visibility</p:attrName>
                                        </p:attrNameLst>
                                      </p:cBhvr>
                                      <p:to>
                                        <p:strVal val="visible"/>
                                      </p:to>
                                    </p:set>
                                    <p:animEffect transition="in" filter="diamond(in)">
                                      <p:cBhvr>
                                        <p:cTn id="57" dur="500"/>
                                        <p:tgtEl>
                                          <p:spTgt spid="813074"/>
                                        </p:tgtEl>
                                      </p:cBhvr>
                                    </p:animEffect>
                                  </p:childTnLst>
                                </p:cTn>
                              </p:par>
                              <p:par>
                                <p:cTn id="58" presetID="8" presetClass="entr" presetSubtype="16" fill="hold" nodeType="withEffect">
                                  <p:stCondLst>
                                    <p:cond delay="0"/>
                                  </p:stCondLst>
                                  <p:childTnLst>
                                    <p:set>
                                      <p:cBhvr>
                                        <p:cTn id="59" dur="1" fill="hold">
                                          <p:stCondLst>
                                            <p:cond delay="0"/>
                                          </p:stCondLst>
                                        </p:cTn>
                                        <p:tgtEl>
                                          <p:spTgt spid="813075"/>
                                        </p:tgtEl>
                                        <p:attrNameLst>
                                          <p:attrName>style.visibility</p:attrName>
                                        </p:attrNameLst>
                                      </p:cBhvr>
                                      <p:to>
                                        <p:strVal val="visible"/>
                                      </p:to>
                                    </p:set>
                                    <p:animEffect transition="in" filter="diamond(in)">
                                      <p:cBhvr>
                                        <p:cTn id="60" dur="500"/>
                                        <p:tgtEl>
                                          <p:spTgt spid="813075"/>
                                        </p:tgtEl>
                                      </p:cBhvr>
                                    </p:animEffect>
                                  </p:childTnLst>
                                </p:cTn>
                              </p:par>
                              <p:par>
                                <p:cTn id="61" presetID="8" presetClass="entr" presetSubtype="16" fill="hold" grpId="0" nodeType="withEffect">
                                  <p:stCondLst>
                                    <p:cond delay="0"/>
                                  </p:stCondLst>
                                  <p:childTnLst>
                                    <p:set>
                                      <p:cBhvr>
                                        <p:cTn id="62" dur="1" fill="hold">
                                          <p:stCondLst>
                                            <p:cond delay="0"/>
                                          </p:stCondLst>
                                        </p:cTn>
                                        <p:tgtEl>
                                          <p:spTgt spid="813077"/>
                                        </p:tgtEl>
                                        <p:attrNameLst>
                                          <p:attrName>style.visibility</p:attrName>
                                        </p:attrNameLst>
                                      </p:cBhvr>
                                      <p:to>
                                        <p:strVal val="visible"/>
                                      </p:to>
                                    </p:set>
                                    <p:animEffect transition="in" filter="diamond(in)">
                                      <p:cBhvr>
                                        <p:cTn id="63" dur="500"/>
                                        <p:tgtEl>
                                          <p:spTgt spid="813077"/>
                                        </p:tgtEl>
                                      </p:cBhvr>
                                    </p:animEffect>
                                  </p:childTnLst>
                                </p:cTn>
                              </p:par>
                              <p:par>
                                <p:cTn id="64" presetID="8" presetClass="entr" presetSubtype="16" fill="hold" grpId="0" nodeType="withEffect">
                                  <p:stCondLst>
                                    <p:cond delay="0"/>
                                  </p:stCondLst>
                                  <p:childTnLst>
                                    <p:set>
                                      <p:cBhvr>
                                        <p:cTn id="65" dur="1" fill="hold">
                                          <p:stCondLst>
                                            <p:cond delay="0"/>
                                          </p:stCondLst>
                                        </p:cTn>
                                        <p:tgtEl>
                                          <p:spTgt spid="813078"/>
                                        </p:tgtEl>
                                        <p:attrNameLst>
                                          <p:attrName>style.visibility</p:attrName>
                                        </p:attrNameLst>
                                      </p:cBhvr>
                                      <p:to>
                                        <p:strVal val="visible"/>
                                      </p:to>
                                    </p:set>
                                    <p:animEffect transition="in" filter="diamond(in)">
                                      <p:cBhvr>
                                        <p:cTn id="66" dur="500"/>
                                        <p:tgtEl>
                                          <p:spTgt spid="813078"/>
                                        </p:tgtEl>
                                      </p:cBhvr>
                                    </p:animEffect>
                                  </p:childTnLst>
                                </p:cTn>
                              </p:par>
                              <p:par>
                                <p:cTn id="67" presetID="8" presetClass="entr" presetSubtype="16" fill="hold" grpId="0" nodeType="withEffect">
                                  <p:stCondLst>
                                    <p:cond delay="0"/>
                                  </p:stCondLst>
                                  <p:childTnLst>
                                    <p:set>
                                      <p:cBhvr>
                                        <p:cTn id="68" dur="1" fill="hold">
                                          <p:stCondLst>
                                            <p:cond delay="0"/>
                                          </p:stCondLst>
                                        </p:cTn>
                                        <p:tgtEl>
                                          <p:spTgt spid="813079"/>
                                        </p:tgtEl>
                                        <p:attrNameLst>
                                          <p:attrName>style.visibility</p:attrName>
                                        </p:attrNameLst>
                                      </p:cBhvr>
                                      <p:to>
                                        <p:strVal val="visible"/>
                                      </p:to>
                                    </p:set>
                                    <p:animEffect transition="in" filter="diamond(in)">
                                      <p:cBhvr>
                                        <p:cTn id="69" dur="500"/>
                                        <p:tgtEl>
                                          <p:spTgt spid="813079"/>
                                        </p:tgtEl>
                                      </p:cBhvr>
                                    </p:animEffect>
                                  </p:childTnLst>
                                </p:cTn>
                              </p:par>
                              <p:par>
                                <p:cTn id="70" presetID="8" presetClass="entr" presetSubtype="16" fill="hold" grpId="0" nodeType="withEffect">
                                  <p:stCondLst>
                                    <p:cond delay="0"/>
                                  </p:stCondLst>
                                  <p:childTnLst>
                                    <p:set>
                                      <p:cBhvr>
                                        <p:cTn id="71" dur="1" fill="hold">
                                          <p:stCondLst>
                                            <p:cond delay="0"/>
                                          </p:stCondLst>
                                        </p:cTn>
                                        <p:tgtEl>
                                          <p:spTgt spid="813080"/>
                                        </p:tgtEl>
                                        <p:attrNameLst>
                                          <p:attrName>style.visibility</p:attrName>
                                        </p:attrNameLst>
                                      </p:cBhvr>
                                      <p:to>
                                        <p:strVal val="visible"/>
                                      </p:to>
                                    </p:set>
                                    <p:animEffect transition="in" filter="diamond(in)">
                                      <p:cBhvr>
                                        <p:cTn id="72" dur="500"/>
                                        <p:tgtEl>
                                          <p:spTgt spid="813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059" grpId="0" animBg="1" build="p"/>
      <p:bldP spid="813060" grpId="0" animBg="1"/>
      <p:bldP spid="813061" grpId="0" animBg="1"/>
      <p:bldP spid="813062" grpId="0" animBg="1"/>
      <p:bldP spid="813063" grpId="0" animBg="1"/>
      <p:bldP spid="813066" grpId="0" animBg="1"/>
      <p:bldP spid="813067" grpId="0" animBg="1"/>
      <p:bldP spid="813068" grpId="0" animBg="1"/>
      <p:bldP spid="813070" grpId="0" animBg="1"/>
      <p:bldP spid="813071" grpId="0" animBg="1"/>
      <p:bldP spid="813072" grpId="0" animBg="1"/>
      <p:bldP spid="813077" grpId="0"/>
      <p:bldP spid="813078" grpId="0"/>
      <p:bldP spid="813079" grpId="0"/>
      <p:bldP spid="81308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sz="4000">
                <a:solidFill>
                  <a:srgbClr val="C00000"/>
                </a:solidFill>
              </a:rPr>
              <a:t>Channel Design Decisions</a:t>
            </a:r>
            <a:endParaRPr lang="en-US" sz="4000">
              <a:solidFill>
                <a:srgbClr val="C00000"/>
              </a:solidFill>
            </a:endParaRPr>
          </a:p>
        </p:txBody>
      </p:sp>
      <p:sp>
        <p:nvSpPr>
          <p:cNvPr id="165891" name="Rectangle 3"/>
          <p:cNvSpPr>
            <a:spLocks noGrp="1" noChangeArrowheads="1"/>
          </p:cNvSpPr>
          <p:nvPr>
            <p:ph type="body" idx="1"/>
          </p:nvPr>
        </p:nvSpPr>
        <p:spPr/>
        <p:txBody>
          <a:bodyPr/>
          <a:lstStyle/>
          <a:p>
            <a:r>
              <a:rPr lang="en-US"/>
              <a:t>Step 4: Evaluating Major Alternatives</a:t>
            </a:r>
            <a:endParaRPr lang="en-US"/>
          </a:p>
          <a:p>
            <a:pPr lvl="1"/>
            <a:r>
              <a:rPr lang="en-US"/>
              <a:t>Economic criteria</a:t>
            </a:r>
            <a:endParaRPr lang="en-US"/>
          </a:p>
          <a:p>
            <a:pPr lvl="1"/>
            <a:r>
              <a:rPr lang="en-US"/>
              <a:t>Control issues</a:t>
            </a:r>
            <a:endParaRPr lang="en-US"/>
          </a:p>
          <a:p>
            <a:pPr lvl="1"/>
            <a:r>
              <a:rPr lang="en-US"/>
              <a:t>Adaptive criteria</a:t>
            </a:r>
            <a:endParaRPr lang="en-US"/>
          </a:p>
          <a:p>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wipe(down)">
                                      <p:cBhvr>
                                        <p:cTn id="7" dur="500"/>
                                        <p:tgtEl>
                                          <p:spTgt spid="165891">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5891">
                                            <p:txEl>
                                              <p:pRg st="1" end="1"/>
                                            </p:txEl>
                                          </p:spTgt>
                                        </p:tgtEl>
                                        <p:attrNameLst>
                                          <p:attrName>style.visibility</p:attrName>
                                        </p:attrNameLst>
                                      </p:cBhvr>
                                      <p:to>
                                        <p:strVal val="visible"/>
                                      </p:to>
                                    </p:set>
                                    <p:animEffect transition="in" filter="wipe(down)">
                                      <p:cBhvr>
                                        <p:cTn id="10" dur="500"/>
                                        <p:tgtEl>
                                          <p:spTgt spid="165891">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65891">
                                            <p:txEl>
                                              <p:pRg st="2" end="2"/>
                                            </p:txEl>
                                          </p:spTgt>
                                        </p:tgtEl>
                                        <p:attrNameLst>
                                          <p:attrName>style.visibility</p:attrName>
                                        </p:attrNameLst>
                                      </p:cBhvr>
                                      <p:to>
                                        <p:strVal val="visible"/>
                                      </p:to>
                                    </p:set>
                                    <p:animEffect transition="in" filter="wipe(down)">
                                      <p:cBhvr>
                                        <p:cTn id="13" dur="500"/>
                                        <p:tgtEl>
                                          <p:spTgt spid="165891">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65891">
                                            <p:txEl>
                                              <p:pRg st="3" end="3"/>
                                            </p:txEl>
                                          </p:spTgt>
                                        </p:tgtEl>
                                        <p:attrNameLst>
                                          <p:attrName>style.visibility</p:attrName>
                                        </p:attrNameLst>
                                      </p:cBhvr>
                                      <p:to>
                                        <p:strVal val="visible"/>
                                      </p:to>
                                    </p:set>
                                    <p:animEffect transition="in" filter="wipe(down)">
                                      <p:cBhvr>
                                        <p:cTn id="16" dur="500"/>
                                        <p:tgtEl>
                                          <p:spTgt spid="1658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olidFill>
                  <a:srgbClr val="C00000"/>
                </a:solidFill>
                <a:ea typeface="MS PGothic" panose="020B0600070205080204" pitchFamily="34" charset="-128"/>
              </a:rPr>
              <a:t>Designing International Channels</a:t>
            </a:r>
            <a:endParaRPr lang="en-US" sz="3600" dirty="0">
              <a:solidFill>
                <a:srgbClr val="C00000"/>
              </a:solidFill>
            </a:endParaRPr>
          </a:p>
        </p:txBody>
      </p:sp>
      <p:sp>
        <p:nvSpPr>
          <p:cNvPr id="3" name="Content Placeholder 2"/>
          <p:cNvSpPr>
            <a:spLocks noGrp="1"/>
          </p:cNvSpPr>
          <p:nvPr>
            <p:ph idx="1"/>
          </p:nvPr>
        </p:nvSpPr>
        <p:spPr/>
        <p:txBody>
          <a:bodyPr/>
          <a:lstStyle/>
          <a:p>
            <a:r>
              <a:rPr lang="en-US" altLang="en-US" dirty="0">
                <a:ea typeface="MS PGothic" panose="020B0600070205080204" pitchFamily="34" charset="-128"/>
              </a:rPr>
              <a:t>Channel strategies should be adapted to the existing structures within each country.</a:t>
            </a:r>
            <a:endParaRPr lang="en-US" altLang="en-US" dirty="0">
              <a:ea typeface="MS PGothic" panose="020B0600070205080204" pitchFamily="34" charset="-128"/>
            </a:endParaRPr>
          </a:p>
          <a:p>
            <a:r>
              <a:rPr lang="en-US" altLang="en-US" dirty="0">
                <a:ea typeface="MS PGothic" panose="020B0600070205080204" pitchFamily="34" charset="-128"/>
              </a:rPr>
              <a:t>Distribution systems can have many layers and a large number of intermediaries.</a:t>
            </a:r>
            <a:endParaRPr lang="en-US" altLang="en-US" dirty="0">
              <a:ea typeface="MS PGothic" panose="020B0600070205080204" pitchFamily="34" charset="-128"/>
            </a:endParaRPr>
          </a:p>
          <a:p>
            <a:r>
              <a:rPr lang="en-US" altLang="en-US" dirty="0">
                <a:ea typeface="MS PGothic" panose="020B0600070205080204" pitchFamily="34" charset="-128"/>
              </a:rPr>
              <a:t>Customs and government regulations can restrict distribution in global markets.</a:t>
            </a:r>
            <a:endParaRPr lang="en-AU" dirty="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C00000"/>
                </a:solidFill>
              </a:rPr>
              <a:t>Channel Management Decisions</a:t>
            </a:r>
            <a:endParaRPr lang="en-US" sz="4000" dirty="0">
              <a:solidFill>
                <a:srgbClr val="C00000"/>
              </a:solidFill>
            </a:endParaRPr>
          </a:p>
        </p:txBody>
      </p:sp>
      <p:sp>
        <p:nvSpPr>
          <p:cNvPr id="3" name="Content Placeholder 2"/>
          <p:cNvSpPr>
            <a:spLocks noGrp="1"/>
          </p:cNvSpPr>
          <p:nvPr>
            <p:ph idx="1"/>
          </p:nvPr>
        </p:nvSpPr>
        <p:spPr/>
        <p:txBody>
          <a:bodyPr/>
          <a:lstStyle/>
          <a:p>
            <a:pPr lvl="0"/>
            <a:r>
              <a:rPr lang="en-US" dirty="0"/>
              <a:t>Selecting channel members</a:t>
            </a:r>
            <a:endParaRPr lang="en-US" dirty="0"/>
          </a:p>
          <a:p>
            <a:pPr lvl="0"/>
            <a:r>
              <a:rPr lang="en-US" dirty="0"/>
              <a:t>Managing and motivating channel members</a:t>
            </a:r>
            <a:endParaRPr lang="en-US" dirty="0"/>
          </a:p>
          <a:p>
            <a:pPr lvl="0"/>
            <a:r>
              <a:rPr lang="en-US" dirty="0"/>
              <a:t>Evaluating channel members</a:t>
            </a:r>
            <a:endParaRPr lang="en-IN" dirty="0"/>
          </a:p>
          <a:p>
            <a:pPr marL="0" indent="0">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olidFill>
                  <a:srgbClr val="C00000"/>
                </a:solidFill>
                <a:ea typeface="MS PGothic" panose="020B0600070205080204" pitchFamily="34" charset="-128"/>
              </a:rPr>
              <a:t>Public Policy and Distribution Decisions</a:t>
            </a:r>
            <a:endParaRPr lang="en-US" sz="3600" dirty="0">
              <a:solidFill>
                <a:srgbClr val="C00000"/>
              </a:solidFill>
            </a:endParaRPr>
          </a:p>
        </p:txBody>
      </p:sp>
      <p:sp>
        <p:nvSpPr>
          <p:cNvPr id="3" name="Content Placeholder 2"/>
          <p:cNvSpPr>
            <a:spLocks noGrp="1"/>
          </p:cNvSpPr>
          <p:nvPr>
            <p:ph idx="1"/>
          </p:nvPr>
        </p:nvSpPr>
        <p:spPr/>
        <p:txBody>
          <a:bodyPr/>
          <a:lstStyle/>
          <a:p>
            <a:r>
              <a:rPr lang="en-US" altLang="en-US" dirty="0">
                <a:ea typeface="MS PGothic" panose="020B0600070205080204" pitchFamily="34" charset="-128"/>
              </a:rPr>
              <a:t>Exclusive distribution</a:t>
            </a:r>
            <a:endParaRPr lang="en-US" altLang="en-US" dirty="0">
              <a:ea typeface="MS PGothic" panose="020B0600070205080204" pitchFamily="34" charset="-128"/>
            </a:endParaRPr>
          </a:p>
          <a:p>
            <a:r>
              <a:rPr lang="en-US" altLang="en-US" dirty="0">
                <a:ea typeface="MS PGothic" panose="020B0600070205080204" pitchFamily="34" charset="-128"/>
              </a:rPr>
              <a:t>Exclusive dealing</a:t>
            </a:r>
            <a:endParaRPr lang="en-US" altLang="en-US" dirty="0">
              <a:ea typeface="MS PGothic" panose="020B0600070205080204" pitchFamily="34" charset="-128"/>
            </a:endParaRPr>
          </a:p>
          <a:p>
            <a:pPr lvl="1"/>
            <a:r>
              <a:rPr lang="en-US" altLang="en-US" dirty="0">
                <a:ea typeface="MS PGothic" panose="020B0600070205080204" pitchFamily="34" charset="-128"/>
              </a:rPr>
              <a:t>When the seller requires that only certain dealers carry its products and also that these dealers not handle competitors' products,</a:t>
            </a:r>
            <a:endParaRPr lang="en-US" altLang="en-US" dirty="0">
              <a:ea typeface="MS PGothic" panose="020B0600070205080204" pitchFamily="34" charset="-128"/>
            </a:endParaRPr>
          </a:p>
          <a:p>
            <a:r>
              <a:rPr lang="en-US" altLang="en-US" dirty="0">
                <a:ea typeface="MS PGothic" panose="020B0600070205080204" pitchFamily="34" charset="-128"/>
              </a:rPr>
              <a:t>Exclusive arrangements (Canadian Competition Act) are legal as long as the parties</a:t>
            </a:r>
            <a:endParaRPr lang="en-US" altLang="en-US" dirty="0">
              <a:ea typeface="MS PGothic" panose="020B0600070205080204" pitchFamily="34" charset="-128"/>
            </a:endParaRPr>
          </a:p>
          <a:p>
            <a:pPr lvl="1"/>
            <a:r>
              <a:rPr lang="en-US" altLang="en-US" dirty="0">
                <a:ea typeface="MS PGothic" panose="020B0600070205080204" pitchFamily="34" charset="-128"/>
              </a:rPr>
              <a:t>Do not substantially lessen competition or tend to create a monopoly</a:t>
            </a:r>
            <a:endParaRPr lang="en-US" altLang="en-US" dirty="0">
              <a:ea typeface="MS PGothic" panose="020B0600070205080204" pitchFamily="34" charset="-128"/>
            </a:endParaRPr>
          </a:p>
          <a:p>
            <a:pPr lvl="1"/>
            <a:r>
              <a:rPr lang="en-US" altLang="en-US" dirty="0">
                <a:ea typeface="MS PGothic" panose="020B0600070205080204" pitchFamily="34" charset="-128"/>
              </a:rPr>
              <a:t>Enter into the agreement voluntarily</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idx="4294967295"/>
          </p:nvPr>
        </p:nvSpPr>
        <p:spPr/>
        <p:txBody>
          <a:bodyPr/>
          <a:lstStyle/>
          <a:p>
            <a:endParaRPr lang="en-CA"/>
          </a:p>
        </p:txBody>
      </p:sp>
      <p:sp>
        <p:nvSpPr>
          <p:cNvPr id="101379" name="Content Placeholder 2"/>
          <p:cNvSpPr>
            <a:spLocks noGrp="1"/>
          </p:cNvSpPr>
          <p:nvPr>
            <p:ph idx="4294967295"/>
          </p:nvPr>
        </p:nvSpPr>
        <p:spPr/>
        <p:txBody>
          <a:bodyPr/>
          <a:lstStyle/>
          <a:p>
            <a:r>
              <a:rPr lang="en-US" dirty="0"/>
              <a:t>Read Chapter 12</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C00000"/>
                </a:solidFill>
              </a:rPr>
              <a:t>Pricing calculation</a:t>
            </a:r>
            <a:endParaRPr lang="en-CA" dirty="0">
              <a:solidFill>
                <a:srgbClr val="C00000"/>
              </a:solidFill>
            </a:endParaRPr>
          </a:p>
        </p:txBody>
      </p:sp>
      <p:sp>
        <p:nvSpPr>
          <p:cNvPr id="3" name="Content Placeholder 2"/>
          <p:cNvSpPr>
            <a:spLocks noGrp="1"/>
          </p:cNvSpPr>
          <p:nvPr>
            <p:ph idx="1"/>
          </p:nvPr>
        </p:nvSpPr>
        <p:spPr/>
        <p:txBody>
          <a:bodyPr/>
          <a:lstStyle/>
          <a:p>
            <a:r>
              <a:rPr lang="en-CA" dirty="0"/>
              <a:t>A hypothetical manufacturer of consumer electronics products – HD. </a:t>
            </a:r>
            <a:endParaRPr lang="en-CA" dirty="0"/>
          </a:p>
          <a:p>
            <a:r>
              <a:rPr lang="en-CA" dirty="0"/>
              <a:t>The product can play videos and television programming streamed over the internet on multiple devices in a home, including high-definition televisions, tablets, and mobile phones.</a:t>
            </a:r>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C00000"/>
                </a:solidFill>
              </a:rPr>
              <a:t>Price setting based on costs</a:t>
            </a:r>
            <a:endParaRPr lang="en-CA" dirty="0">
              <a:solidFill>
                <a:srgbClr val="C00000"/>
              </a:solidFill>
            </a:endParaRPr>
          </a:p>
        </p:txBody>
      </p:sp>
      <p:sp>
        <p:nvSpPr>
          <p:cNvPr id="3" name="Content Placeholder 2"/>
          <p:cNvSpPr>
            <a:spLocks noGrp="1"/>
          </p:cNvSpPr>
          <p:nvPr>
            <p:ph idx="1"/>
          </p:nvPr>
        </p:nvSpPr>
        <p:spPr/>
        <p:txBody>
          <a:bodyPr/>
          <a:lstStyle/>
          <a:p>
            <a:r>
              <a:rPr lang="en-CA" dirty="0"/>
              <a:t>Cost-based pricing (cost-plus pricing)</a:t>
            </a:r>
            <a:endParaRPr lang="en-CA" dirty="0"/>
          </a:p>
          <a:p>
            <a:r>
              <a:rPr lang="en-CA" sz="2400" dirty="0"/>
              <a:t>Fixed cost: $20millions</a:t>
            </a:r>
            <a:endParaRPr lang="en-CA" sz="2400" dirty="0"/>
          </a:p>
          <a:p>
            <a:r>
              <a:rPr lang="en-CA" sz="2400" dirty="0"/>
              <a:t>Variable cost: $125 per unit</a:t>
            </a:r>
            <a:endParaRPr lang="en-CA" sz="2400" dirty="0"/>
          </a:p>
          <a:p>
            <a:r>
              <a:rPr lang="en-CA" sz="2400" dirty="0"/>
              <a:t>Expected sales: 1 million units</a:t>
            </a:r>
            <a:endParaRPr lang="en-CA" sz="2400" dirty="0"/>
          </a:p>
          <a:p>
            <a:r>
              <a:rPr lang="en-CA" sz="2400" dirty="0"/>
              <a:t>Markup: 25%</a:t>
            </a:r>
            <a:endParaRPr lang="en-CA" sz="2400" dirty="0"/>
          </a:p>
          <a:p>
            <a:pPr lvl="1"/>
            <a:r>
              <a:rPr lang="en-CA" sz="2000" dirty="0"/>
              <a:t>Determining cost:</a:t>
            </a:r>
            <a:endParaRPr lang="en-CA" sz="2000" dirty="0"/>
          </a:p>
          <a:p>
            <a:pPr lvl="1"/>
            <a:r>
              <a:rPr lang="en-CA" sz="2000" dirty="0"/>
              <a:t>Units cost = variable + fixed costs/unit sales = $125+$20,000,000/1,000,000 = $145</a:t>
            </a:r>
            <a:endParaRPr lang="en-CA" sz="2000" dirty="0"/>
          </a:p>
          <a:p>
            <a:pPr lvl="1"/>
            <a:r>
              <a:rPr lang="en-CA" sz="2000" dirty="0"/>
              <a:t>Break-even price: $145</a:t>
            </a:r>
            <a:endParaRPr lang="en-CA" sz="2000" dirty="0"/>
          </a:p>
          <a:p>
            <a:pPr lvl="1"/>
            <a:r>
              <a:rPr lang="en-CA" sz="2000" dirty="0"/>
              <a:t>Mark-up price = unit cost/(1-desired return on sales) = $145/(1-0.25)=$193.33</a:t>
            </a:r>
            <a:endParaRPr lang="en-CA" sz="2000" dirty="0"/>
          </a:p>
          <a:p>
            <a:endParaRPr lang="en-CA"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600" dirty="0">
                <a:solidFill>
                  <a:srgbClr val="C00000"/>
                </a:solidFill>
              </a:rPr>
              <a:t>Price setting based on external factors</a:t>
            </a:r>
            <a:endParaRPr lang="en-CA" sz="3600" dirty="0"/>
          </a:p>
        </p:txBody>
      </p:sp>
      <p:sp>
        <p:nvSpPr>
          <p:cNvPr id="3" name="Content Placeholder 2"/>
          <p:cNvSpPr>
            <a:spLocks noGrp="1"/>
          </p:cNvSpPr>
          <p:nvPr>
            <p:ph idx="1"/>
          </p:nvPr>
        </p:nvSpPr>
        <p:spPr/>
        <p:txBody>
          <a:bodyPr/>
          <a:lstStyle/>
          <a:p>
            <a:r>
              <a:rPr lang="en-CA" dirty="0"/>
              <a:t>Wholesalers and retailers need to be considered</a:t>
            </a:r>
            <a:endParaRPr lang="en-CA" dirty="0"/>
          </a:p>
          <a:p>
            <a:r>
              <a:rPr lang="en-CA" dirty="0"/>
              <a:t>Dollar markup = selling price – cost</a:t>
            </a:r>
            <a:endParaRPr lang="en-CA" dirty="0"/>
          </a:p>
          <a:p>
            <a:r>
              <a:rPr lang="en-CA" sz="2800" dirty="0"/>
              <a:t>Markup percentage on cost = dollar markup/cost</a:t>
            </a:r>
            <a:endParaRPr lang="en-CA" sz="2800" dirty="0"/>
          </a:p>
          <a:p>
            <a:r>
              <a:rPr lang="en-CA" sz="2800" dirty="0"/>
              <a:t>Markup percentage on selling price = dollar markup/selling price</a:t>
            </a:r>
            <a:endParaRPr lang="en-CA" sz="2800" dirty="0"/>
          </a:p>
          <a:p>
            <a:endParaRPr lang="en-CA"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600" dirty="0">
                <a:solidFill>
                  <a:srgbClr val="C00000"/>
                </a:solidFill>
              </a:rPr>
              <a:t>Price setting based on external factors</a:t>
            </a:r>
            <a:endParaRPr lang="en-CA" sz="3600" dirty="0"/>
          </a:p>
        </p:txBody>
      </p:sp>
      <p:sp>
        <p:nvSpPr>
          <p:cNvPr id="3" name="Content Placeholder 2"/>
          <p:cNvSpPr>
            <a:spLocks noGrp="1"/>
          </p:cNvSpPr>
          <p:nvPr>
            <p:ph idx="1"/>
          </p:nvPr>
        </p:nvSpPr>
        <p:spPr/>
        <p:txBody>
          <a:bodyPr/>
          <a:lstStyle/>
          <a:p>
            <a:r>
              <a:rPr lang="en-CA" sz="2800" dirty="0"/>
              <a:t>Suppose retailers expect a 30% margin and wholesalers want a 20% margin based on their respective selling prices</a:t>
            </a:r>
            <a:endParaRPr lang="en-CA" sz="2800" dirty="0"/>
          </a:p>
          <a:p>
            <a:r>
              <a:rPr lang="en-CA" sz="2800" dirty="0"/>
              <a:t>HD sets a manufacturer’s suggested retail price (MSRP) of $299.99 for its product.</a:t>
            </a:r>
            <a:endParaRPr lang="en-CA" sz="2800" dirty="0"/>
          </a:p>
          <a:p>
            <a:r>
              <a:rPr lang="en-CA" sz="2200" dirty="0"/>
              <a:t>        Suggested retail price:                              $300</a:t>
            </a:r>
            <a:endParaRPr lang="en-CA" sz="2200" dirty="0"/>
          </a:p>
          <a:p>
            <a:r>
              <a:rPr lang="en-CA" sz="2200" dirty="0"/>
              <a:t>            Minus retail margin (30%):                   </a:t>
            </a:r>
            <a:r>
              <a:rPr lang="en-CA" sz="2200" u="sng" dirty="0"/>
              <a:t>-$ 90</a:t>
            </a:r>
            <a:endParaRPr lang="en-CA" sz="2200" u="sng" dirty="0"/>
          </a:p>
          <a:p>
            <a:r>
              <a:rPr lang="en-CA" sz="2200" dirty="0"/>
              <a:t>        Retailer’s cost/wholesaler’s price:             $210</a:t>
            </a:r>
            <a:endParaRPr lang="en-CA" sz="2200" dirty="0"/>
          </a:p>
          <a:p>
            <a:r>
              <a:rPr lang="en-CA" sz="2200" dirty="0"/>
              <a:t>            Minus wholesaler’s margin (20%):       </a:t>
            </a:r>
            <a:r>
              <a:rPr lang="en-CA" sz="2200" u="sng" dirty="0"/>
              <a:t>-$ 42</a:t>
            </a:r>
            <a:endParaRPr lang="en-CA" sz="2200" u="sng" dirty="0"/>
          </a:p>
          <a:p>
            <a:r>
              <a:rPr lang="en-CA" sz="2200" dirty="0"/>
              <a:t>        Wholesaler’s cost/HD’s price:                    $168</a:t>
            </a:r>
            <a:endParaRPr lang="en-CA"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Break-even analysis</a:t>
            </a:r>
            <a:endParaRPr lang="en-US" dirty="0">
              <a:solidFill>
                <a:srgbClr val="C00000"/>
              </a:solidFill>
            </a:endParaRPr>
          </a:p>
        </p:txBody>
      </p:sp>
      <p:sp>
        <p:nvSpPr>
          <p:cNvPr id="3" name="Content Placeholder 2"/>
          <p:cNvSpPr>
            <a:spLocks noGrp="1"/>
          </p:cNvSpPr>
          <p:nvPr>
            <p:ph idx="1"/>
          </p:nvPr>
        </p:nvSpPr>
        <p:spPr/>
        <p:txBody>
          <a:bodyPr/>
          <a:lstStyle/>
          <a:p>
            <a:r>
              <a:rPr lang="en-US" dirty="0"/>
              <a:t>Break-even volume = fixed costs/(price-unit variable cost)</a:t>
            </a:r>
            <a:endParaRPr lang="en-US" dirty="0"/>
          </a:p>
          <a:p>
            <a:r>
              <a:rPr lang="en-US" dirty="0"/>
              <a:t>Break-even volume = $20,000,000/($168-125) = 465,116.2 units</a:t>
            </a:r>
            <a:endParaRPr lang="en-US" dirty="0"/>
          </a:p>
          <a:p>
            <a:r>
              <a:rPr lang="en-US" dirty="0"/>
              <a:t>BE sales = BE volume * price = 465,117 * $168 = $78,139,656</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Break-even for profit goals</a:t>
            </a:r>
            <a:endParaRPr lang="en-US" dirty="0">
              <a:solidFill>
                <a:srgbClr val="C00000"/>
              </a:solidFill>
            </a:endParaRPr>
          </a:p>
        </p:txBody>
      </p:sp>
      <p:sp>
        <p:nvSpPr>
          <p:cNvPr id="3" name="Content Placeholder 2"/>
          <p:cNvSpPr>
            <a:spLocks noGrp="1"/>
          </p:cNvSpPr>
          <p:nvPr>
            <p:ph idx="1"/>
          </p:nvPr>
        </p:nvSpPr>
        <p:spPr/>
        <p:txBody>
          <a:bodyPr/>
          <a:lstStyle/>
          <a:p>
            <a:r>
              <a:rPr lang="en-US" dirty="0"/>
              <a:t>Assume that HD would like to realize a $5 million profit</a:t>
            </a:r>
            <a:endParaRPr lang="en-US" dirty="0"/>
          </a:p>
          <a:p>
            <a:r>
              <a:rPr lang="en-US" dirty="0"/>
              <a:t>Unit volume = (fixed cost + profit goal)/(price – variable cost) = ($20,000,000+$5,000,000)/($168-$125) = 581,395.3 units</a:t>
            </a:r>
            <a:endParaRPr lang="en-US" dirty="0"/>
          </a:p>
          <a:p>
            <a:r>
              <a:rPr lang="en-US" dirty="0"/>
              <a:t>Dollar sales = 581,396 units * $168 = $97,674,528</a:t>
            </a:r>
            <a:endParaRPr lang="en-US"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10259</Words>
  <Application>WPS Presentation</Application>
  <PresentationFormat>On-screen Show (4:3)</PresentationFormat>
  <Paragraphs>378</Paragraphs>
  <Slides>39</Slides>
  <Notes>22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39</vt:i4>
      </vt:variant>
    </vt:vector>
  </HeadingPairs>
  <TitlesOfParts>
    <vt:vector size="47" baseType="lpstr">
      <vt:lpstr>Arial</vt:lpstr>
      <vt:lpstr>SimSun</vt:lpstr>
      <vt:lpstr>Wingdings</vt:lpstr>
      <vt:lpstr>Microsoft YaHei</vt:lpstr>
      <vt:lpstr>Arial Unicode MS</vt:lpstr>
      <vt:lpstr>Times New Roman</vt:lpstr>
      <vt:lpstr>MS PGothic</vt:lpstr>
      <vt:lpstr>Default Design</vt:lpstr>
      <vt:lpstr>COMM223 Marketing Management 	</vt:lpstr>
      <vt:lpstr>Quiz 2</vt:lpstr>
      <vt:lpstr>Agenda</vt:lpstr>
      <vt:lpstr>Pricing calculation</vt:lpstr>
      <vt:lpstr>Price setting based on costs</vt:lpstr>
      <vt:lpstr>Price setting based on external factors</vt:lpstr>
      <vt:lpstr>Price setting based on external factors</vt:lpstr>
      <vt:lpstr>Break-even analysis</vt:lpstr>
      <vt:lpstr>Break-even for profit goals</vt:lpstr>
      <vt:lpstr>Demand estimates</vt:lpstr>
      <vt:lpstr>Demand estimates</vt:lpstr>
      <vt:lpstr>Demand estimates</vt:lpstr>
      <vt:lpstr>Where are we now …</vt:lpstr>
      <vt:lpstr>Supply Chains and the Value Delivery Network</vt:lpstr>
      <vt:lpstr>Nature and Importance of Distribution Channels</vt:lpstr>
      <vt:lpstr>Nature and Importance of Marketing Channels </vt:lpstr>
      <vt:lpstr>Nature and Importance of Marketing Channels </vt:lpstr>
      <vt:lpstr>How Channel Members Add Value</vt:lpstr>
      <vt:lpstr>Nature and Importance of Marketing Channels</vt:lpstr>
      <vt:lpstr>Customer and Business Distribution Channels</vt:lpstr>
      <vt:lpstr>Channel Members are Connected via a Variety of Flows</vt:lpstr>
      <vt:lpstr>Channel Behaviour and Organization</vt:lpstr>
      <vt:lpstr>Channel Conflict </vt:lpstr>
      <vt:lpstr>Channel Behaviour and Organization</vt:lpstr>
      <vt:lpstr>Conventional vs. Vertical Marketing Channel </vt:lpstr>
      <vt:lpstr>Channel Behaviour and Organization</vt:lpstr>
      <vt:lpstr>Channel Behaviour and Organization</vt:lpstr>
      <vt:lpstr>Channel Behaviour and Organization</vt:lpstr>
      <vt:lpstr>Channel Behaviour and Organization</vt:lpstr>
      <vt:lpstr>Multichannel Distribution Systems</vt:lpstr>
      <vt:lpstr>Multichannel Distribution System</vt:lpstr>
      <vt:lpstr>Channel Design Decisions</vt:lpstr>
      <vt:lpstr>Channel Design Decisions</vt:lpstr>
      <vt:lpstr>Identifying major alternatives</vt:lpstr>
      <vt:lpstr>Channel Design Decisions</vt:lpstr>
      <vt:lpstr>Designing International Channels</vt:lpstr>
      <vt:lpstr>Channel Management Decisions</vt:lpstr>
      <vt:lpstr>Public Policy and Distribution Decisions</vt:lpstr>
      <vt:lpstr>PowerPoint 演示文稿</vt:lpstr>
    </vt:vector>
  </TitlesOfParts>
  <Company>cu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TLiLaptop</dc:creator>
  <cp:lastModifiedBy>shan J</cp:lastModifiedBy>
  <cp:revision>235</cp:revision>
  <dcterms:created xsi:type="dcterms:W3CDTF">2007-03-08T15:23:00Z</dcterms:created>
  <dcterms:modified xsi:type="dcterms:W3CDTF">2022-04-17T06:51:39Z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EC16116007FE49C2BD3A694BC1DAFF52</vt:lpwstr>
  </property>
  <property fmtid="{D5CDD505-2E9C-101B-9397-08002B2CF9AE}" pid="3" name="KSOProductBuildVer">
    <vt:lpwstr>1033-11.2.0.11074</vt:lpwstr>
  </property>
</Properties>
</file>