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3" r:id="rId8"/>
    <p:sldId id="265"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E0761-67F7-4DEF-AFB0-C0DE5D840DC0}" type="datetimeFigureOut">
              <a:rPr lang="en-IN" smtClean="0"/>
              <a:t>15-07-2019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268531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E0761-67F7-4DEF-AFB0-C0DE5D840DC0}" type="datetimeFigureOut">
              <a:rPr lang="en-IN" smtClean="0"/>
              <a:t>15-07-2019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36851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E0761-67F7-4DEF-AFB0-C0DE5D840DC0}" type="datetimeFigureOut">
              <a:rPr lang="en-IN" smtClean="0"/>
              <a:t>15-07-2019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214058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E0761-67F7-4DEF-AFB0-C0DE5D840DC0}" type="datetimeFigureOut">
              <a:rPr lang="en-IN" smtClean="0"/>
              <a:t>15-07-2019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24287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E0761-67F7-4DEF-AFB0-C0DE5D840DC0}" type="datetimeFigureOut">
              <a:rPr lang="en-IN" smtClean="0"/>
              <a:t>15-07-2019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320717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E0761-67F7-4DEF-AFB0-C0DE5D840DC0}" type="datetimeFigureOut">
              <a:rPr lang="en-IN" smtClean="0"/>
              <a:t>15-07-2019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47675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E0761-67F7-4DEF-AFB0-C0DE5D840DC0}" type="datetimeFigureOut">
              <a:rPr lang="en-IN" smtClean="0"/>
              <a:t>15-07-2019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426644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E0761-67F7-4DEF-AFB0-C0DE5D840DC0}" type="datetimeFigureOut">
              <a:rPr lang="en-IN" smtClean="0"/>
              <a:t>15-07-2019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146878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E0761-67F7-4DEF-AFB0-C0DE5D840DC0}" type="datetimeFigureOut">
              <a:rPr lang="en-IN" smtClean="0"/>
              <a:t>15-07-2019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2790810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E0761-67F7-4DEF-AFB0-C0DE5D840DC0}" type="datetimeFigureOut">
              <a:rPr lang="en-IN" smtClean="0"/>
              <a:t>15-07-2019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317328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E0761-67F7-4DEF-AFB0-C0DE5D840DC0}" type="datetimeFigureOut">
              <a:rPr lang="en-IN" smtClean="0"/>
              <a:t>15-07-2019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422D-E263-45ED-8622-A398ED5E6128}" type="slidenum">
              <a:rPr lang="en-IN" smtClean="0"/>
              <a:t>‹#›</a:t>
            </a:fld>
            <a:endParaRPr lang="en-IN"/>
          </a:p>
        </p:txBody>
      </p:sp>
    </p:spTree>
    <p:extLst>
      <p:ext uri="{BB962C8B-B14F-4D97-AF65-F5344CB8AC3E}">
        <p14:creationId xmlns:p14="http://schemas.microsoft.com/office/powerpoint/2010/main" val="347908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E0761-67F7-4DEF-AFB0-C0DE5D840DC0}" type="datetimeFigureOut">
              <a:rPr lang="en-IN" smtClean="0"/>
              <a:t>15-07-2019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422D-E263-45ED-8622-A398ED5E6128}" type="slidenum">
              <a:rPr lang="en-IN" smtClean="0"/>
              <a:t>‹#›</a:t>
            </a:fld>
            <a:endParaRPr lang="en-IN"/>
          </a:p>
        </p:txBody>
      </p:sp>
    </p:spTree>
    <p:extLst>
      <p:ext uri="{BB962C8B-B14F-4D97-AF65-F5344CB8AC3E}">
        <p14:creationId xmlns:p14="http://schemas.microsoft.com/office/powerpoint/2010/main" val="3191119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Neural Network </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39732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Elements of a Neural Network</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i="1" dirty="0" smtClean="0"/>
              <a:t>Input </a:t>
            </a:r>
            <a:r>
              <a:rPr lang="en-IN" b="1" i="1" dirty="0"/>
              <a:t>Layer :- </a:t>
            </a:r>
            <a:r>
              <a:rPr lang="en-IN" dirty="0"/>
              <a:t>This layer accepts input features. It provides information from the outside world to the network, no computation is performed at this layer, nodes here just pass on the information(features) to the hidden layer</a:t>
            </a:r>
            <a:r>
              <a:rPr lang="en-IN" dirty="0" smtClean="0"/>
              <a:t>.</a:t>
            </a:r>
            <a:r>
              <a:rPr lang="en-IN" dirty="0"/>
              <a:t/>
            </a:r>
            <a:br>
              <a:rPr lang="en-IN" dirty="0"/>
            </a:br>
            <a:endParaRPr lang="en-IN" dirty="0" smtClean="0"/>
          </a:p>
          <a:p>
            <a:pPr fontAlgn="base"/>
            <a:r>
              <a:rPr lang="en-IN" b="1" i="1" dirty="0" smtClean="0"/>
              <a:t>Hidden </a:t>
            </a:r>
            <a:r>
              <a:rPr lang="en-IN" b="1" i="1" dirty="0"/>
              <a:t>Layer :- </a:t>
            </a:r>
            <a:r>
              <a:rPr lang="en-IN" dirty="0"/>
              <a:t>Nodes of this layer are not exposed to the outer world, they are the part of the abstraction provided by any neural network. Hidden layer performs all sort of computation on the features entered through the input layer and transfer the result to the output layer</a:t>
            </a:r>
            <a:r>
              <a:rPr lang="en-IN" dirty="0" smtClean="0"/>
              <a:t>.</a:t>
            </a:r>
            <a:r>
              <a:rPr lang="en-IN" dirty="0"/>
              <a:t/>
            </a:r>
            <a:br>
              <a:rPr lang="en-IN" dirty="0"/>
            </a:br>
            <a:endParaRPr lang="en-IN" dirty="0" smtClean="0"/>
          </a:p>
          <a:p>
            <a:pPr fontAlgn="base"/>
            <a:r>
              <a:rPr lang="en-IN" b="1" i="1" dirty="0" smtClean="0"/>
              <a:t>Output </a:t>
            </a:r>
            <a:r>
              <a:rPr lang="en-IN" b="1" i="1" dirty="0"/>
              <a:t>Layer :- </a:t>
            </a:r>
            <a:r>
              <a:rPr lang="en-IN" dirty="0"/>
              <a:t>This layer bring up the information learned by the network to the outer world</a:t>
            </a:r>
            <a:r>
              <a:rPr lang="en-IN" dirty="0" smtClean="0"/>
              <a:t>.</a:t>
            </a:r>
            <a:endParaRPr lang="en-IN" dirty="0"/>
          </a:p>
        </p:txBody>
      </p:sp>
    </p:spTree>
    <p:extLst>
      <p:ext uri="{BB962C8B-B14F-4D97-AF65-F5344CB8AC3E}">
        <p14:creationId xmlns:p14="http://schemas.microsoft.com/office/powerpoint/2010/main" val="3646632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Feed Forward NN</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750" y="1931511"/>
            <a:ext cx="4762500" cy="3863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9959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300" b="1" dirty="0" smtClean="0"/>
              <a:t/>
            </a:r>
            <a:br>
              <a:rPr lang="en-IN" sz="3300" b="1" dirty="0" smtClean="0"/>
            </a:br>
            <a:r>
              <a:rPr lang="en-IN" sz="3300" b="1" dirty="0" smtClean="0"/>
              <a:t>What is an activation function and why to use them?</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25000" lnSpcReduction="20000"/>
          </a:bodyPr>
          <a:lstStyle/>
          <a:p>
            <a:pPr fontAlgn="base"/>
            <a:endParaRPr lang="en-IN" sz="8400" dirty="0" smtClean="0"/>
          </a:p>
          <a:p>
            <a:pPr fontAlgn="base"/>
            <a:r>
              <a:rPr lang="en-IN" sz="8400" b="1" dirty="0" smtClean="0"/>
              <a:t>Definition :- </a:t>
            </a:r>
            <a:r>
              <a:rPr lang="en-IN" sz="8400" dirty="0" smtClean="0"/>
              <a:t>Activation function decides, whether a neuron should be activated or not by calculating weighted sum and further adding bias with it. The purpose of the activation function is to </a:t>
            </a:r>
            <a:r>
              <a:rPr lang="en-IN" sz="8400" b="1" dirty="0" smtClean="0"/>
              <a:t>introduce non-linearity</a:t>
            </a:r>
            <a:r>
              <a:rPr lang="en-IN" sz="8400" dirty="0" smtClean="0"/>
              <a:t> into the output of a neuron.</a:t>
            </a:r>
          </a:p>
          <a:p>
            <a:pPr fontAlgn="base"/>
            <a:endParaRPr lang="en-IN" sz="8400" dirty="0" smtClean="0"/>
          </a:p>
          <a:p>
            <a:pPr fontAlgn="base"/>
            <a:r>
              <a:rPr lang="en-IN" sz="8400" b="1" dirty="0" smtClean="0"/>
              <a:t>Explanation :-</a:t>
            </a:r>
            <a:r>
              <a:rPr lang="en-IN" sz="8400" dirty="0" smtClean="0"/>
              <a:t/>
            </a:r>
            <a:br>
              <a:rPr lang="en-IN" sz="8400" dirty="0" smtClean="0"/>
            </a:br>
            <a:r>
              <a:rPr lang="en-IN" sz="8400" dirty="0" smtClean="0"/>
              <a:t>We know, neural network has neurons that work in correspondence of </a:t>
            </a:r>
            <a:r>
              <a:rPr lang="en-IN" sz="8400" i="1" dirty="0" smtClean="0"/>
              <a:t>weight, bias</a:t>
            </a:r>
            <a:r>
              <a:rPr lang="en-IN" sz="8400" dirty="0" smtClean="0"/>
              <a:t> and their respective activation function. In a neural network, we would update the weights and biases of the neurons on the basis of the error at the output. This process is known as </a:t>
            </a:r>
            <a:r>
              <a:rPr lang="en-IN" sz="8400" i="1" dirty="0" smtClean="0"/>
              <a:t>back-propagation</a:t>
            </a:r>
            <a:r>
              <a:rPr lang="en-IN" sz="8400" dirty="0" smtClean="0"/>
              <a:t>. Activation functions make the back-propagation possible since the gradients are supplied along with the error to update the weights and biases.</a:t>
            </a:r>
          </a:p>
          <a:p>
            <a:pPr marL="0" indent="0" fontAlgn="base">
              <a:buNone/>
            </a:pPr>
            <a:r>
              <a:rPr lang="en-IN" dirty="0" smtClean="0"/>
              <a:t/>
            </a:r>
            <a:br>
              <a:rPr lang="en-IN" dirty="0" smtClean="0"/>
            </a:br>
            <a:r>
              <a:rPr lang="en-IN" dirty="0" smtClean="0"/>
              <a:t/>
            </a:r>
            <a:br>
              <a:rPr lang="en-IN" dirty="0" smtClean="0"/>
            </a:br>
            <a:endParaRPr lang="en-IN" dirty="0" smtClean="0"/>
          </a:p>
          <a:p>
            <a:endParaRPr lang="en-IN" dirty="0"/>
          </a:p>
        </p:txBody>
      </p:sp>
    </p:spTree>
    <p:extLst>
      <p:ext uri="{BB962C8B-B14F-4D97-AF65-F5344CB8AC3E}">
        <p14:creationId xmlns:p14="http://schemas.microsoft.com/office/powerpoint/2010/main" val="2694326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Artificial Neuron</a:t>
            </a:r>
            <a:endParaRPr lang="en-IN" dirty="0"/>
          </a:p>
        </p:txBody>
      </p:sp>
      <p:pic>
        <p:nvPicPr>
          <p:cNvPr id="2050" name="Picture 2" descr="D:\Data Science\deeplearning\PPTs\Basic Neural Network4 with activation fun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038850" cy="39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370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Why do we need Non-linear activation functions :-</a:t>
            </a:r>
            <a:r>
              <a:rPr lang="en-IN" dirty="0" smtClean="0"/>
              <a:t/>
            </a:r>
            <a:br>
              <a:rPr lang="en-IN" dirty="0" smtClean="0"/>
            </a:br>
            <a:r>
              <a:rPr lang="en-IN" dirty="0" smtClean="0"/>
              <a:t>A neural network without an activation function is essentially just a linear regression model. The activation function does the non-linear transformation to the input making it capable to learn and perform more complex tasks.</a:t>
            </a:r>
          </a:p>
          <a:p>
            <a:endParaRPr lang="en-IN" dirty="0"/>
          </a:p>
        </p:txBody>
      </p:sp>
    </p:spTree>
    <p:extLst>
      <p:ext uri="{BB962C8B-B14F-4D97-AF65-F5344CB8AC3E}">
        <p14:creationId xmlns:p14="http://schemas.microsoft.com/office/powerpoint/2010/main" val="3363020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err="1" smtClean="0"/>
              <a:t>Softmax</a:t>
            </a:r>
            <a:r>
              <a:rPr lang="en-IN" b="1" u="sng" dirty="0" smtClean="0"/>
              <a:t> Activation function</a:t>
            </a:r>
            <a:endParaRPr lang="en-IN" b="1" u="sng" dirty="0"/>
          </a:p>
        </p:txBody>
      </p:sp>
      <p:sp>
        <p:nvSpPr>
          <p:cNvPr id="3" name="Content Placeholder 2"/>
          <p:cNvSpPr>
            <a:spLocks noGrp="1"/>
          </p:cNvSpPr>
          <p:nvPr>
            <p:ph idx="1"/>
          </p:nvPr>
        </p:nvSpPr>
        <p:spPr>
          <a:xfrm>
            <a:off x="381000" y="1143000"/>
            <a:ext cx="8534400" cy="5638800"/>
          </a:xfrm>
        </p:spPr>
        <p:txBody>
          <a:bodyPr>
            <a:noAutofit/>
          </a:bodyPr>
          <a:lstStyle/>
          <a:p>
            <a:pPr marL="0" indent="0">
              <a:buNone/>
            </a:pPr>
            <a:r>
              <a:rPr lang="en-IN" sz="4100" dirty="0" err="1"/>
              <a:t>Softmax</a:t>
            </a:r>
            <a:r>
              <a:rPr lang="en-IN" sz="4100" dirty="0"/>
              <a:t> function calculates the probabilities distribution of the event over ‘n’ different events. In general way of saying, this function will calculate the probabilities of each target class over all possible target classes. Later the calculated probabilities will be helpful for determining the target class for the given inputs</a:t>
            </a:r>
            <a:r>
              <a:rPr lang="en-IN" sz="4100" dirty="0" smtClean="0"/>
              <a:t>.</a:t>
            </a:r>
            <a:endParaRPr lang="en-IN" sz="4100" dirty="0"/>
          </a:p>
        </p:txBody>
      </p:sp>
    </p:spTree>
    <p:extLst>
      <p:ext uri="{BB962C8B-B14F-4D97-AF65-F5344CB8AC3E}">
        <p14:creationId xmlns:p14="http://schemas.microsoft.com/office/powerpoint/2010/main" val="638141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The main advantage of using </a:t>
            </a:r>
            <a:r>
              <a:rPr lang="en-IN" dirty="0" err="1"/>
              <a:t>Softmax</a:t>
            </a:r>
            <a:r>
              <a:rPr lang="en-IN" dirty="0"/>
              <a:t> is the output probabilities range. The range will </a:t>
            </a:r>
            <a:r>
              <a:rPr lang="en-IN" b="1" dirty="0"/>
              <a:t>0 to 1</a:t>
            </a:r>
            <a:r>
              <a:rPr lang="en-IN" dirty="0"/>
              <a:t>, and the sum of all the probabilities will be </a:t>
            </a:r>
            <a:r>
              <a:rPr lang="en-IN" b="1" dirty="0"/>
              <a:t>equal to one</a:t>
            </a:r>
            <a:r>
              <a:rPr lang="en-IN" dirty="0"/>
              <a:t>. If the </a:t>
            </a:r>
            <a:r>
              <a:rPr lang="en-IN" dirty="0" err="1"/>
              <a:t>softmax</a:t>
            </a:r>
            <a:r>
              <a:rPr lang="en-IN" dirty="0"/>
              <a:t> function used for multi-classification model it returns the probabilities of each class and the target class will have the high probability</a:t>
            </a:r>
            <a:r>
              <a:rPr lang="en-IN" dirty="0" smtClean="0"/>
              <a:t>.</a:t>
            </a:r>
          </a:p>
          <a:p>
            <a:endParaRPr lang="en-IN" dirty="0"/>
          </a:p>
          <a:p>
            <a:r>
              <a:rPr lang="en-IN" dirty="0"/>
              <a:t>The formula computes the </a:t>
            </a:r>
            <a:r>
              <a:rPr lang="en-IN" b="1" dirty="0"/>
              <a:t>exponential (e-power)</a:t>
            </a:r>
            <a:r>
              <a:rPr lang="en-IN" dirty="0"/>
              <a:t> of the given input value and the </a:t>
            </a:r>
            <a:r>
              <a:rPr lang="en-IN" b="1" dirty="0"/>
              <a:t>sum of exponential </a:t>
            </a:r>
            <a:r>
              <a:rPr lang="en-IN" b="1" dirty="0" err="1"/>
              <a:t>values</a:t>
            </a:r>
            <a:r>
              <a:rPr lang="en-IN" dirty="0" err="1"/>
              <a:t>of</a:t>
            </a:r>
            <a:r>
              <a:rPr lang="en-IN" dirty="0"/>
              <a:t> all the values in the inputs. Then the ratio of the exponential of the input value and the sum of exponential values is the output of the </a:t>
            </a:r>
            <a:r>
              <a:rPr lang="en-IN" dirty="0" err="1"/>
              <a:t>softmax</a:t>
            </a:r>
            <a:r>
              <a:rPr lang="en-IN" dirty="0"/>
              <a:t> function.</a:t>
            </a:r>
          </a:p>
          <a:p>
            <a:endParaRPr lang="en-IN" dirty="0"/>
          </a:p>
        </p:txBody>
      </p:sp>
    </p:spTree>
    <p:extLst>
      <p:ext uri="{BB962C8B-B14F-4D97-AF65-F5344CB8AC3E}">
        <p14:creationId xmlns:p14="http://schemas.microsoft.com/office/powerpoint/2010/main" val="2666589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Properties of </a:t>
            </a:r>
            <a:r>
              <a:rPr lang="en-IN" b="1" dirty="0" err="1"/>
              <a:t>Softmax</a:t>
            </a:r>
            <a:r>
              <a:rPr lang="en-IN" b="1" dirty="0"/>
              <a:t> Function</a:t>
            </a:r>
          </a:p>
          <a:p>
            <a:r>
              <a:rPr lang="en-IN" dirty="0"/>
              <a:t>Below are the few properties of </a:t>
            </a:r>
            <a:r>
              <a:rPr lang="en-IN" dirty="0" err="1"/>
              <a:t>softmax</a:t>
            </a:r>
            <a:r>
              <a:rPr lang="en-IN" dirty="0"/>
              <a:t> function.</a:t>
            </a:r>
          </a:p>
          <a:p>
            <a:r>
              <a:rPr lang="en-IN" dirty="0"/>
              <a:t>The calculated probabilities will be in the range of 0 to 1.</a:t>
            </a:r>
          </a:p>
          <a:p>
            <a:r>
              <a:rPr lang="en-IN" dirty="0"/>
              <a:t>The sum of all the probabilities is equals to 1.</a:t>
            </a:r>
          </a:p>
          <a:p>
            <a:r>
              <a:rPr lang="en-IN" b="1" dirty="0" err="1"/>
              <a:t>Softmax</a:t>
            </a:r>
            <a:r>
              <a:rPr lang="en-IN" b="1" dirty="0"/>
              <a:t> Function Usage</a:t>
            </a:r>
          </a:p>
          <a:p>
            <a:r>
              <a:rPr lang="en-IN" dirty="0"/>
              <a:t>Used in multiple classification logistic regression model.</a:t>
            </a:r>
          </a:p>
          <a:p>
            <a:r>
              <a:rPr lang="en-IN" dirty="0"/>
              <a:t>In building neural networks </a:t>
            </a:r>
            <a:r>
              <a:rPr lang="en-IN" dirty="0" err="1"/>
              <a:t>softmax</a:t>
            </a:r>
            <a:r>
              <a:rPr lang="en-IN" dirty="0"/>
              <a:t> functions used in different layer level.</a:t>
            </a:r>
          </a:p>
          <a:p>
            <a:endParaRPr lang="en-IN" dirty="0"/>
          </a:p>
        </p:txBody>
      </p:sp>
    </p:spTree>
    <p:extLst>
      <p:ext uri="{BB962C8B-B14F-4D97-AF65-F5344CB8AC3E}">
        <p14:creationId xmlns:p14="http://schemas.microsoft.com/office/powerpoint/2010/main" val="3030721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10116</TotalTime>
  <Words>162</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Introduction to Neural Network </vt:lpstr>
      <vt:lpstr>Elements of a Neural Network</vt:lpstr>
      <vt:lpstr>Typical Feed Forward NN</vt:lpstr>
      <vt:lpstr> What is an activation function and why to use them? </vt:lpstr>
      <vt:lpstr>Typical Artificial Neuron</vt:lpstr>
      <vt:lpstr>PowerPoint Presentation</vt:lpstr>
      <vt:lpstr>Softmax Activation function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Neural Network </dc:title>
  <dc:creator>Sreenivas</dc:creator>
  <cp:lastModifiedBy>Sreenivas</cp:lastModifiedBy>
  <cp:revision>8</cp:revision>
  <dcterms:created xsi:type="dcterms:W3CDTF">2019-02-04T17:43:58Z</dcterms:created>
  <dcterms:modified xsi:type="dcterms:W3CDTF">2019-07-18T17:25:28Z</dcterms:modified>
</cp:coreProperties>
</file>