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00" autoAdjust="0"/>
  </p:normalViewPr>
  <p:slideViewPr>
    <p:cSldViewPr>
      <p:cViewPr varScale="1">
        <p:scale>
          <a:sx n="78" d="100"/>
          <a:sy n="78" d="100"/>
        </p:scale>
        <p:origin x="-130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FA1B5B-FF44-4620-9735-D795989F7E72}" type="datetimeFigureOut">
              <a:rPr lang="es-ES" smtClean="0"/>
              <a:t>03/07/2018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051723-CDC2-4449-828E-8B3718E73733}" type="slidenum">
              <a:rPr lang="es-ES" smtClean="0"/>
              <a:t>‹Nº›</a:t>
            </a:fld>
            <a:endParaRPr lang="es-ES"/>
          </a:p>
        </p:txBody>
      </p:sp>
    </p:spTree>
    <p:extLst>
      <p:ext uri="{BB962C8B-B14F-4D97-AF65-F5344CB8AC3E}">
        <p14:creationId xmlns:p14="http://schemas.microsoft.com/office/powerpoint/2010/main" val="244935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PUNTO DE PARTIDA: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smtClean="0"/>
              <a:t>Plan de acciones instanciadas en el tiempo</a:t>
            </a:r>
          </a:p>
          <a:p>
            <a:pPr marL="171450" indent="-171450">
              <a:buFont typeface="Arial" panose="020B0604020202020204" pitchFamily="34" charset="0"/>
              <a:buChar char="•"/>
            </a:pPr>
            <a:r>
              <a:rPr lang="es-ES" dirty="0" smtClean="0"/>
              <a:t>Cada acción cuenta con sus precondiciones y efectos en modo STRIPS. </a:t>
            </a:r>
          </a:p>
          <a:p>
            <a:pPr marL="171450" indent="-171450">
              <a:buFont typeface="Arial" panose="020B0604020202020204" pitchFamily="34" charset="0"/>
              <a:buChar char="•"/>
            </a:pPr>
            <a:r>
              <a:rPr lang="es-ES" dirty="0" smtClean="0"/>
              <a:t>No sabemos </a:t>
            </a:r>
            <a:r>
              <a:rPr lang="es-ES" b="1" dirty="0" smtClean="0"/>
              <a:t>nada sobre duraciones</a:t>
            </a:r>
            <a:r>
              <a:rPr lang="es-ES" dirty="0" smtClean="0"/>
              <a:t>. </a:t>
            </a:r>
          </a:p>
          <a:p>
            <a:pPr marL="171450" indent="-171450">
              <a:buFont typeface="Arial" panose="020B0604020202020204" pitchFamily="34" charset="0"/>
              <a:buChar char="•"/>
            </a:pPr>
            <a:r>
              <a:rPr lang="es-ES" dirty="0" smtClean="0"/>
              <a:t>Sabemos cuándo empiezan pero </a:t>
            </a:r>
            <a:r>
              <a:rPr lang="es-ES" b="1" dirty="0" smtClean="0"/>
              <a:t>no cuándo terminan</a:t>
            </a:r>
          </a:p>
          <a:p>
            <a:pPr marL="171450" indent="-171450">
              <a:buFont typeface="Arial" panose="020B0604020202020204" pitchFamily="34" charset="0"/>
              <a:buChar char="•"/>
            </a:pPr>
            <a:r>
              <a:rPr lang="es-ES" dirty="0" err="1" smtClean="0"/>
              <a:t>Observabilidad</a:t>
            </a:r>
            <a:r>
              <a:rPr lang="es-ES" dirty="0" smtClean="0"/>
              <a:t> completa de los estados</a:t>
            </a:r>
          </a:p>
          <a:p>
            <a:endParaRPr lang="es-ES" dirty="0"/>
          </a:p>
        </p:txBody>
      </p:sp>
      <p:sp>
        <p:nvSpPr>
          <p:cNvPr id="4" name="3 Marcador de número de diapositiva"/>
          <p:cNvSpPr>
            <a:spLocks noGrp="1"/>
          </p:cNvSpPr>
          <p:nvPr>
            <p:ph type="sldNum" sz="quarter" idx="10"/>
          </p:nvPr>
        </p:nvSpPr>
        <p:spPr/>
        <p:txBody>
          <a:bodyPr/>
          <a:lstStyle/>
          <a:p>
            <a:fld id="{C4051723-CDC2-4449-828E-8B3718E73733}" type="slidenum">
              <a:rPr lang="es-ES" smtClean="0"/>
              <a:t>2</a:t>
            </a:fld>
            <a:endParaRPr lang="es-ES"/>
          </a:p>
        </p:txBody>
      </p:sp>
    </p:spTree>
    <p:extLst>
      <p:ext uri="{BB962C8B-B14F-4D97-AF65-F5344CB8AC3E}">
        <p14:creationId xmlns:p14="http://schemas.microsoft.com/office/powerpoint/2010/main" val="89481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Menos </a:t>
            </a:r>
            <a:r>
              <a:rPr lang="es-ES" dirty="0" err="1" smtClean="0"/>
              <a:t>Start</a:t>
            </a:r>
            <a:r>
              <a:rPr lang="es-ES" dirty="0" smtClean="0"/>
              <a:t>(a) que tiene un valor conocido, todas</a:t>
            </a:r>
            <a:r>
              <a:rPr lang="es-ES" baseline="0" dirty="0" smtClean="0"/>
              <a:t> las demás variables son DESCONOCIDAS!</a:t>
            </a:r>
            <a:endParaRPr lang="es-ES" dirty="0"/>
          </a:p>
        </p:txBody>
      </p:sp>
      <p:sp>
        <p:nvSpPr>
          <p:cNvPr id="4" name="3 Marcador de número de diapositiva"/>
          <p:cNvSpPr>
            <a:spLocks noGrp="1"/>
          </p:cNvSpPr>
          <p:nvPr>
            <p:ph type="sldNum" sz="quarter" idx="10"/>
          </p:nvPr>
        </p:nvSpPr>
        <p:spPr/>
        <p:txBody>
          <a:bodyPr/>
          <a:lstStyle/>
          <a:p>
            <a:fld id="{C4051723-CDC2-4449-828E-8B3718E73733}" type="slidenum">
              <a:rPr lang="es-ES" smtClean="0"/>
              <a:t>10</a:t>
            </a:fld>
            <a:endParaRPr lang="es-ES"/>
          </a:p>
        </p:txBody>
      </p:sp>
    </p:spTree>
    <p:extLst>
      <p:ext uri="{BB962C8B-B14F-4D97-AF65-F5344CB8AC3E}">
        <p14:creationId xmlns:p14="http://schemas.microsoft.com/office/powerpoint/2010/main" val="4188859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dirty="0" smtClean="0">
                <a:sym typeface="Wingdings" panose="05000000000000000000" pitchFamily="2" charset="2"/>
              </a:rPr>
              <a:t>Ej. las acciones </a:t>
            </a:r>
            <a:r>
              <a:rPr lang="es-ES" dirty="0" err="1" smtClean="0">
                <a:sym typeface="Wingdings" panose="05000000000000000000" pitchFamily="2" charset="2"/>
              </a:rPr>
              <a:t>fly</a:t>
            </a:r>
            <a:r>
              <a:rPr lang="es-ES" dirty="0" smtClean="0">
                <a:sym typeface="Wingdings" panose="05000000000000000000" pitchFamily="2" charset="2"/>
              </a:rPr>
              <a:t>(A,B) y </a:t>
            </a:r>
            <a:r>
              <a:rPr lang="es-ES" dirty="0" err="1" smtClean="0">
                <a:sym typeface="Wingdings" panose="05000000000000000000" pitchFamily="2" charset="2"/>
              </a:rPr>
              <a:t>fly</a:t>
            </a:r>
            <a:r>
              <a:rPr lang="es-ES" dirty="0" smtClean="0">
                <a:sym typeface="Wingdings" panose="05000000000000000000" pitchFamily="2" charset="2"/>
              </a:rPr>
              <a:t>(B,C) tendrán distinta duración, pero si algo se necesita/genera al principio/final de la acción deberá</a:t>
            </a:r>
            <a:r>
              <a:rPr lang="es-ES" baseline="0" dirty="0" smtClean="0">
                <a:sym typeface="Wingdings" panose="05000000000000000000" pitchFamily="2" charset="2"/>
              </a:rPr>
              <a:t> ser igual en ambas</a:t>
            </a:r>
            <a:endParaRPr lang="es-ES" dirty="0" smtClean="0">
              <a:sym typeface="Wingdings" panose="05000000000000000000" pitchFamily="2" charset="2"/>
            </a:endParaRPr>
          </a:p>
          <a:p>
            <a:endParaRPr lang="es-ES" sz="1200" b="1"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NOTA</a:t>
            </a:r>
            <a:r>
              <a:rPr lang="es-ES" sz="1200" kern="1200" dirty="0" smtClean="0">
                <a:solidFill>
                  <a:schemeClr val="tx1"/>
                </a:solidFill>
                <a:effectLst/>
                <a:latin typeface="+mn-lt"/>
                <a:ea typeface="+mn-ea"/>
                <a:cs typeface="+mn-cs"/>
              </a:rPr>
              <a:t>: lógicamente</a:t>
            </a:r>
            <a:r>
              <a:rPr lang="es-ES" sz="1200" kern="1200" baseline="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esto solo tiene sentido si existe más de una acción por operador. </a:t>
            </a:r>
            <a:endParaRPr lang="es-ES" dirty="0"/>
          </a:p>
        </p:txBody>
      </p:sp>
      <p:sp>
        <p:nvSpPr>
          <p:cNvPr id="4" name="3 Marcador de número de diapositiva"/>
          <p:cNvSpPr>
            <a:spLocks noGrp="1"/>
          </p:cNvSpPr>
          <p:nvPr>
            <p:ph type="sldNum" sz="quarter" idx="10"/>
          </p:nvPr>
        </p:nvSpPr>
        <p:spPr/>
        <p:txBody>
          <a:bodyPr/>
          <a:lstStyle/>
          <a:p>
            <a:fld id="{C4051723-CDC2-4449-828E-8B3718E73733}" type="slidenum">
              <a:rPr lang="es-ES" smtClean="0"/>
              <a:t>13</a:t>
            </a:fld>
            <a:endParaRPr lang="es-ES"/>
          </a:p>
        </p:txBody>
      </p:sp>
    </p:spTree>
    <p:extLst>
      <p:ext uri="{BB962C8B-B14F-4D97-AF65-F5344CB8AC3E}">
        <p14:creationId xmlns:p14="http://schemas.microsoft.com/office/powerpoint/2010/main" val="1815340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Esta</a:t>
            </a:r>
            <a:r>
              <a:rPr lang="es-ES" baseline="0" dirty="0" smtClean="0"/>
              <a:t> es la primera solución, pero lógicamente habrá muchas más</a:t>
            </a:r>
            <a:endParaRPr lang="es-ES" dirty="0"/>
          </a:p>
        </p:txBody>
      </p:sp>
      <p:sp>
        <p:nvSpPr>
          <p:cNvPr id="4" name="3 Marcador de número de diapositiva"/>
          <p:cNvSpPr>
            <a:spLocks noGrp="1"/>
          </p:cNvSpPr>
          <p:nvPr>
            <p:ph type="sldNum" sz="quarter" idx="10"/>
          </p:nvPr>
        </p:nvSpPr>
        <p:spPr/>
        <p:txBody>
          <a:bodyPr/>
          <a:lstStyle/>
          <a:p>
            <a:fld id="{C4051723-CDC2-4449-828E-8B3718E73733}" type="slidenum">
              <a:rPr lang="es-ES" smtClean="0"/>
              <a:t>14</a:t>
            </a:fld>
            <a:endParaRPr lang="es-ES"/>
          </a:p>
        </p:txBody>
      </p:sp>
    </p:spTree>
    <p:extLst>
      <p:ext uri="{BB962C8B-B14F-4D97-AF65-F5344CB8AC3E}">
        <p14:creationId xmlns:p14="http://schemas.microsoft.com/office/powerpoint/2010/main" val="2465977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Las observaciones se modelan de forma parecida a una acción ficticia, pero no exactamente igual porque es</a:t>
            </a:r>
            <a:r>
              <a:rPr lang="es-ES" baseline="0" dirty="0" smtClean="0"/>
              <a:t> algo que se da en un instante determinado sí o sí, sin enlaces causales y sin </a:t>
            </a:r>
            <a:r>
              <a:rPr lang="es-ES" baseline="0" dirty="0" err="1" smtClean="0"/>
              <a:t>Req_start</a:t>
            </a:r>
            <a:r>
              <a:rPr lang="es-ES" baseline="0" dirty="0" smtClean="0"/>
              <a:t>/</a:t>
            </a:r>
            <a:r>
              <a:rPr lang="es-ES" baseline="0" dirty="0" err="1" smtClean="0"/>
              <a:t>Req_end</a:t>
            </a:r>
            <a:r>
              <a:rPr lang="es-ES" baseline="0" dirty="0" smtClean="0"/>
              <a:t>.</a:t>
            </a:r>
          </a:p>
          <a:p>
            <a:r>
              <a:rPr lang="es-ES" baseline="0" dirty="0" smtClean="0"/>
              <a:t>Intuitivamente, la restricción larga garantiza que soporte quien soporte </a:t>
            </a:r>
            <a:r>
              <a:rPr lang="es-ES" i="1" baseline="0" dirty="0" smtClean="0"/>
              <a:t>p</a:t>
            </a:r>
            <a:r>
              <a:rPr lang="es-ES" i="0" baseline="0" dirty="0" smtClean="0"/>
              <a:t> que es lo observado, lo que se ha generado es anterior al tiempo de soporte y para toda acción que lo borre lo haga antes de ese soporte o después de esa observación. </a:t>
            </a:r>
            <a:r>
              <a:rPr lang="es-ES" b="1" i="0" baseline="0" dirty="0" smtClean="0"/>
              <a:t>Y eso hay que combinarlo con todas las posibles formas de soportarlo y posibles formas de borrarlo</a:t>
            </a:r>
            <a:endParaRPr lang="es-ES" b="1" i="1" dirty="0"/>
          </a:p>
        </p:txBody>
      </p:sp>
      <p:sp>
        <p:nvSpPr>
          <p:cNvPr id="4" name="3 Marcador de número de diapositiva"/>
          <p:cNvSpPr>
            <a:spLocks noGrp="1"/>
          </p:cNvSpPr>
          <p:nvPr>
            <p:ph type="sldNum" sz="quarter" idx="10"/>
          </p:nvPr>
        </p:nvSpPr>
        <p:spPr/>
        <p:txBody>
          <a:bodyPr/>
          <a:lstStyle/>
          <a:p>
            <a:fld id="{C4051723-CDC2-4449-828E-8B3718E73733}" type="slidenum">
              <a:rPr lang="es-ES" smtClean="0"/>
              <a:t>19</a:t>
            </a:fld>
            <a:endParaRPr lang="es-ES"/>
          </a:p>
        </p:txBody>
      </p:sp>
    </p:spTree>
    <p:extLst>
      <p:ext uri="{BB962C8B-B14F-4D97-AF65-F5344CB8AC3E}">
        <p14:creationId xmlns:p14="http://schemas.microsoft.com/office/powerpoint/2010/main" val="923165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Esta</a:t>
            </a:r>
            <a:r>
              <a:rPr lang="es-ES" baseline="0" dirty="0" smtClean="0"/>
              <a:t> es la primera solución, pero lógicamente habrá muchas más</a:t>
            </a: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C4051723-CDC2-4449-828E-8B3718E73733}" type="slidenum">
              <a:rPr lang="es-ES" smtClean="0"/>
              <a:t>20</a:t>
            </a:fld>
            <a:endParaRPr lang="es-ES"/>
          </a:p>
        </p:txBody>
      </p:sp>
    </p:spTree>
    <p:extLst>
      <p:ext uri="{BB962C8B-B14F-4D97-AF65-F5344CB8AC3E}">
        <p14:creationId xmlns:p14="http://schemas.microsoft.com/office/powerpoint/2010/main" val="349375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Hasta cuándo seguimos</a:t>
            </a:r>
            <a:r>
              <a:rPr lang="es-ES" baseline="0" dirty="0" smtClean="0"/>
              <a:t> añadiendo observaciones y sus restricciones. Hay que tener en cuenta que la observación añade unas restricciones muy complejas que hacen que el problema sea más caro de resolver… más real, pero más duro de obtener una solución!!! Además, esto es una solución pero no la única!!!!</a:t>
            </a:r>
            <a:endParaRPr lang="es-ES" dirty="0"/>
          </a:p>
        </p:txBody>
      </p:sp>
      <p:sp>
        <p:nvSpPr>
          <p:cNvPr id="4" name="3 Marcador de número de diapositiva"/>
          <p:cNvSpPr>
            <a:spLocks noGrp="1"/>
          </p:cNvSpPr>
          <p:nvPr>
            <p:ph type="sldNum" sz="quarter" idx="10"/>
          </p:nvPr>
        </p:nvSpPr>
        <p:spPr/>
        <p:txBody>
          <a:bodyPr/>
          <a:lstStyle/>
          <a:p>
            <a:fld id="{C4051723-CDC2-4449-828E-8B3718E73733}" type="slidenum">
              <a:rPr lang="es-ES" smtClean="0"/>
              <a:t>24</a:t>
            </a:fld>
            <a:endParaRPr lang="es-ES"/>
          </a:p>
        </p:txBody>
      </p:sp>
    </p:spTree>
    <p:extLst>
      <p:ext uri="{BB962C8B-B14F-4D97-AF65-F5344CB8AC3E}">
        <p14:creationId xmlns:p14="http://schemas.microsoft.com/office/powerpoint/2010/main" val="425844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A34FDFFA-93EB-49E3-B882-F0E7ACF2A9C0}" type="datetimeFigureOut">
              <a:rPr lang="es-ES" smtClean="0"/>
              <a:t>03/07/2018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B4485D4-DF93-4D6A-9B9E-6F75E104BA88}" type="slidenum">
              <a:rPr lang="es-ES" smtClean="0"/>
              <a:t>‹Nº›</a:t>
            </a:fld>
            <a:endParaRPr lang="es-ES"/>
          </a:p>
        </p:txBody>
      </p:sp>
    </p:spTree>
    <p:extLst>
      <p:ext uri="{BB962C8B-B14F-4D97-AF65-F5344CB8AC3E}">
        <p14:creationId xmlns:p14="http://schemas.microsoft.com/office/powerpoint/2010/main" val="15595431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34FDFFA-93EB-49E3-B882-F0E7ACF2A9C0}" type="datetimeFigureOut">
              <a:rPr lang="es-ES" smtClean="0"/>
              <a:t>03/07/2018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B4485D4-DF93-4D6A-9B9E-6F75E104BA88}" type="slidenum">
              <a:rPr lang="es-ES" smtClean="0"/>
              <a:t>‹Nº›</a:t>
            </a:fld>
            <a:endParaRPr lang="es-ES"/>
          </a:p>
        </p:txBody>
      </p:sp>
    </p:spTree>
    <p:extLst>
      <p:ext uri="{BB962C8B-B14F-4D97-AF65-F5344CB8AC3E}">
        <p14:creationId xmlns:p14="http://schemas.microsoft.com/office/powerpoint/2010/main" val="1218610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34FDFFA-93EB-49E3-B882-F0E7ACF2A9C0}" type="datetimeFigureOut">
              <a:rPr lang="es-ES" smtClean="0"/>
              <a:t>03/07/2018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B4485D4-DF93-4D6A-9B9E-6F75E104BA88}" type="slidenum">
              <a:rPr lang="es-ES" smtClean="0"/>
              <a:t>‹Nº›</a:t>
            </a:fld>
            <a:endParaRPr lang="es-ES"/>
          </a:p>
        </p:txBody>
      </p:sp>
    </p:spTree>
    <p:extLst>
      <p:ext uri="{BB962C8B-B14F-4D97-AF65-F5344CB8AC3E}">
        <p14:creationId xmlns:p14="http://schemas.microsoft.com/office/powerpoint/2010/main" val="12792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34FDFFA-93EB-49E3-B882-F0E7ACF2A9C0}" type="datetimeFigureOut">
              <a:rPr lang="es-ES" smtClean="0"/>
              <a:t>03/07/2018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B4485D4-DF93-4D6A-9B9E-6F75E104BA88}" type="slidenum">
              <a:rPr lang="es-ES" smtClean="0"/>
              <a:t>‹Nº›</a:t>
            </a:fld>
            <a:endParaRPr lang="es-ES"/>
          </a:p>
        </p:txBody>
      </p:sp>
    </p:spTree>
    <p:extLst>
      <p:ext uri="{BB962C8B-B14F-4D97-AF65-F5344CB8AC3E}">
        <p14:creationId xmlns:p14="http://schemas.microsoft.com/office/powerpoint/2010/main" val="10636868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34FDFFA-93EB-49E3-B882-F0E7ACF2A9C0}" type="datetimeFigureOut">
              <a:rPr lang="es-ES" smtClean="0"/>
              <a:t>03/07/2018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B4485D4-DF93-4D6A-9B9E-6F75E104BA88}" type="slidenum">
              <a:rPr lang="es-ES" smtClean="0"/>
              <a:t>‹Nº›</a:t>
            </a:fld>
            <a:endParaRPr lang="es-ES"/>
          </a:p>
        </p:txBody>
      </p:sp>
    </p:spTree>
    <p:extLst>
      <p:ext uri="{BB962C8B-B14F-4D97-AF65-F5344CB8AC3E}">
        <p14:creationId xmlns:p14="http://schemas.microsoft.com/office/powerpoint/2010/main" val="214158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A34FDFFA-93EB-49E3-B882-F0E7ACF2A9C0}" type="datetimeFigureOut">
              <a:rPr lang="es-ES" smtClean="0"/>
              <a:t>03/07/2018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B4485D4-DF93-4D6A-9B9E-6F75E104BA88}" type="slidenum">
              <a:rPr lang="es-ES" smtClean="0"/>
              <a:t>‹Nº›</a:t>
            </a:fld>
            <a:endParaRPr lang="es-ES"/>
          </a:p>
        </p:txBody>
      </p:sp>
    </p:spTree>
    <p:extLst>
      <p:ext uri="{BB962C8B-B14F-4D97-AF65-F5344CB8AC3E}">
        <p14:creationId xmlns:p14="http://schemas.microsoft.com/office/powerpoint/2010/main" val="347756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A34FDFFA-93EB-49E3-B882-F0E7ACF2A9C0}" type="datetimeFigureOut">
              <a:rPr lang="es-ES" smtClean="0"/>
              <a:t>03/07/2018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B4485D4-DF93-4D6A-9B9E-6F75E104BA88}" type="slidenum">
              <a:rPr lang="es-ES" smtClean="0"/>
              <a:t>‹Nº›</a:t>
            </a:fld>
            <a:endParaRPr lang="es-ES"/>
          </a:p>
        </p:txBody>
      </p:sp>
    </p:spTree>
    <p:extLst>
      <p:ext uri="{BB962C8B-B14F-4D97-AF65-F5344CB8AC3E}">
        <p14:creationId xmlns:p14="http://schemas.microsoft.com/office/powerpoint/2010/main" val="273751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A34FDFFA-93EB-49E3-B882-F0E7ACF2A9C0}" type="datetimeFigureOut">
              <a:rPr lang="es-ES" smtClean="0"/>
              <a:t>03/07/2018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B4485D4-DF93-4D6A-9B9E-6F75E104BA88}" type="slidenum">
              <a:rPr lang="es-ES" smtClean="0"/>
              <a:t>‹Nº›</a:t>
            </a:fld>
            <a:endParaRPr lang="es-ES"/>
          </a:p>
        </p:txBody>
      </p:sp>
    </p:spTree>
    <p:extLst>
      <p:ext uri="{BB962C8B-B14F-4D97-AF65-F5344CB8AC3E}">
        <p14:creationId xmlns:p14="http://schemas.microsoft.com/office/powerpoint/2010/main" val="259697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34FDFFA-93EB-49E3-B882-F0E7ACF2A9C0}" type="datetimeFigureOut">
              <a:rPr lang="es-ES" smtClean="0"/>
              <a:t>03/07/2018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B4485D4-DF93-4D6A-9B9E-6F75E104BA88}" type="slidenum">
              <a:rPr lang="es-ES" smtClean="0"/>
              <a:t>‹Nº›</a:t>
            </a:fld>
            <a:endParaRPr lang="es-ES"/>
          </a:p>
        </p:txBody>
      </p:sp>
    </p:spTree>
    <p:extLst>
      <p:ext uri="{BB962C8B-B14F-4D97-AF65-F5344CB8AC3E}">
        <p14:creationId xmlns:p14="http://schemas.microsoft.com/office/powerpoint/2010/main" val="193410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34FDFFA-93EB-49E3-B882-F0E7ACF2A9C0}" type="datetimeFigureOut">
              <a:rPr lang="es-ES" smtClean="0"/>
              <a:t>03/07/2018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B4485D4-DF93-4D6A-9B9E-6F75E104BA88}" type="slidenum">
              <a:rPr lang="es-ES" smtClean="0"/>
              <a:t>‹Nº›</a:t>
            </a:fld>
            <a:endParaRPr lang="es-ES"/>
          </a:p>
        </p:txBody>
      </p:sp>
    </p:spTree>
    <p:extLst>
      <p:ext uri="{BB962C8B-B14F-4D97-AF65-F5344CB8AC3E}">
        <p14:creationId xmlns:p14="http://schemas.microsoft.com/office/powerpoint/2010/main" val="291021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34FDFFA-93EB-49E3-B882-F0E7ACF2A9C0}" type="datetimeFigureOut">
              <a:rPr lang="es-ES" smtClean="0"/>
              <a:t>03/07/2018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B4485D4-DF93-4D6A-9B9E-6F75E104BA88}" type="slidenum">
              <a:rPr lang="es-ES" smtClean="0"/>
              <a:t>‹Nº›</a:t>
            </a:fld>
            <a:endParaRPr lang="es-ES"/>
          </a:p>
        </p:txBody>
      </p:sp>
    </p:spTree>
    <p:extLst>
      <p:ext uri="{BB962C8B-B14F-4D97-AF65-F5344CB8AC3E}">
        <p14:creationId xmlns:p14="http://schemas.microsoft.com/office/powerpoint/2010/main" val="39797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FDFFA-93EB-49E3-B882-F0E7ACF2A9C0}" type="datetimeFigureOut">
              <a:rPr lang="es-ES" smtClean="0"/>
              <a:t>03/07/2018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485D4-DF93-4D6A-9B9E-6F75E104BA88}" type="slidenum">
              <a:rPr lang="es-ES" smtClean="0"/>
              <a:t>‹Nº›</a:t>
            </a:fld>
            <a:endParaRPr lang="es-ES"/>
          </a:p>
        </p:txBody>
      </p:sp>
    </p:spTree>
    <p:extLst>
      <p:ext uri="{BB962C8B-B14F-4D97-AF65-F5344CB8AC3E}">
        <p14:creationId xmlns:p14="http://schemas.microsoft.com/office/powerpoint/2010/main" val="1777814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smtClean="0"/>
              <a:t>¿Cómo (tratar de) aprender modelos temporales de planificación?</a:t>
            </a:r>
            <a:endParaRPr lang="es-ES" dirty="0"/>
          </a:p>
        </p:txBody>
      </p:sp>
      <p:sp>
        <p:nvSpPr>
          <p:cNvPr id="3" name="2 Subtítulo"/>
          <p:cNvSpPr>
            <a:spLocks noGrp="1"/>
          </p:cNvSpPr>
          <p:nvPr>
            <p:ph type="subTitle" idx="1"/>
          </p:nvPr>
        </p:nvSpPr>
        <p:spPr/>
        <p:txBody>
          <a:bodyPr/>
          <a:lstStyle/>
          <a:p>
            <a:r>
              <a:rPr lang="es-ES" dirty="0" smtClean="0"/>
              <a:t>Utilizando </a:t>
            </a:r>
            <a:r>
              <a:rPr lang="es-ES" dirty="0" err="1" smtClean="0"/>
              <a:t>constraint</a:t>
            </a:r>
            <a:r>
              <a:rPr lang="es-ES" dirty="0" smtClean="0"/>
              <a:t> </a:t>
            </a:r>
            <a:r>
              <a:rPr lang="es-ES" dirty="0" err="1" smtClean="0"/>
              <a:t>programming</a:t>
            </a:r>
            <a:endParaRPr lang="es-ES" dirty="0" smtClean="0"/>
          </a:p>
          <a:p>
            <a:endParaRPr lang="es-ES" dirty="0"/>
          </a:p>
        </p:txBody>
      </p:sp>
    </p:spTree>
    <p:extLst>
      <p:ext uri="{BB962C8B-B14F-4D97-AF65-F5344CB8AC3E}">
        <p14:creationId xmlns:p14="http://schemas.microsoft.com/office/powerpoint/2010/main" val="2327273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Modelado vía CP. Variables</a:t>
            </a:r>
            <a:endParaRPr lang="es-ES" dirty="0"/>
          </a:p>
        </p:txBody>
      </p:sp>
      <p:sp>
        <p:nvSpPr>
          <p:cNvPr id="3" name="2 Marcador de contenido"/>
          <p:cNvSpPr>
            <a:spLocks noGrp="1"/>
          </p:cNvSpPr>
          <p:nvPr>
            <p:ph idx="1"/>
          </p:nvPr>
        </p:nvSpPr>
        <p:spPr/>
        <p:txBody>
          <a:bodyPr/>
          <a:lstStyle/>
          <a:p>
            <a:pPr marL="0" indent="0">
              <a:buNone/>
            </a:pPr>
            <a:r>
              <a:rPr lang="es-ES" dirty="0" smtClean="0"/>
              <a:t>Para cada </a:t>
            </a:r>
            <a:r>
              <a:rPr lang="es-ES" b="1" dirty="0" smtClean="0"/>
              <a:t>acción del plan</a:t>
            </a:r>
          </a:p>
          <a:p>
            <a:pPr marL="857250" lvl="1" indent="-457200"/>
            <a:r>
              <a:rPr lang="es-ES" dirty="0" err="1" smtClean="0"/>
              <a:t>Start</a:t>
            </a:r>
            <a:r>
              <a:rPr lang="es-ES" dirty="0" smtClean="0"/>
              <a:t>(a) </a:t>
            </a:r>
            <a:r>
              <a:rPr lang="es-ES" dirty="0" smtClean="0">
                <a:sym typeface="Wingdings" panose="05000000000000000000" pitchFamily="2" charset="2"/>
              </a:rPr>
              <a:t> valor conocido</a:t>
            </a:r>
          </a:p>
          <a:p>
            <a:pPr marL="857250" lvl="1" indent="-457200"/>
            <a:r>
              <a:rPr lang="es-ES" dirty="0" err="1" smtClean="0">
                <a:sym typeface="Wingdings" panose="05000000000000000000" pitchFamily="2" charset="2"/>
              </a:rPr>
              <a:t>duration</a:t>
            </a:r>
            <a:r>
              <a:rPr lang="es-ES" dirty="0" smtClean="0">
                <a:sym typeface="Wingdings" panose="05000000000000000000" pitchFamily="2" charset="2"/>
              </a:rPr>
              <a:t>(a)</a:t>
            </a:r>
          </a:p>
          <a:p>
            <a:pPr marL="857250" lvl="1" indent="-457200"/>
            <a:r>
              <a:rPr lang="es-ES" dirty="0" err="1" smtClean="0">
                <a:sym typeface="Wingdings" panose="05000000000000000000" pitchFamily="2" charset="2"/>
              </a:rPr>
              <a:t>End</a:t>
            </a:r>
            <a:r>
              <a:rPr lang="es-ES" dirty="0" smtClean="0">
                <a:sym typeface="Wingdings" panose="05000000000000000000" pitchFamily="2" charset="2"/>
              </a:rPr>
              <a:t>(a) = </a:t>
            </a:r>
            <a:r>
              <a:rPr lang="es-ES" dirty="0" err="1" smtClean="0"/>
              <a:t>Start</a:t>
            </a:r>
            <a:r>
              <a:rPr lang="es-ES" dirty="0" smtClean="0"/>
              <a:t>(a) + </a:t>
            </a:r>
            <a:r>
              <a:rPr lang="es-ES" dirty="0" err="1" smtClean="0">
                <a:sym typeface="Wingdings" panose="05000000000000000000" pitchFamily="2" charset="2"/>
              </a:rPr>
              <a:t>duration</a:t>
            </a:r>
            <a:r>
              <a:rPr lang="es-ES" dirty="0" smtClean="0">
                <a:sym typeface="Wingdings" panose="05000000000000000000" pitchFamily="2" charset="2"/>
              </a:rPr>
              <a:t>(a)</a:t>
            </a:r>
          </a:p>
          <a:p>
            <a:pPr marL="857250" lvl="1" indent="-457200"/>
            <a:r>
              <a:rPr lang="es-ES" dirty="0" err="1" smtClean="0"/>
              <a:t>Sup</a:t>
            </a:r>
            <a:r>
              <a:rPr lang="es-ES" dirty="0" smtClean="0"/>
              <a:t>(</a:t>
            </a:r>
            <a:r>
              <a:rPr lang="es-ES" dirty="0" err="1" smtClean="0"/>
              <a:t>cond,a</a:t>
            </a:r>
            <a:r>
              <a:rPr lang="es-ES" dirty="0" smtClean="0"/>
              <a:t>)</a:t>
            </a:r>
            <a:endParaRPr lang="es-ES" dirty="0">
              <a:sym typeface="Wingdings" panose="05000000000000000000" pitchFamily="2" charset="2"/>
            </a:endParaRPr>
          </a:p>
          <a:p>
            <a:pPr marL="857250" lvl="1" indent="-457200"/>
            <a:r>
              <a:rPr lang="es-ES" dirty="0" err="1" smtClean="0"/>
              <a:t>Req_start</a:t>
            </a:r>
            <a:r>
              <a:rPr lang="es-ES" dirty="0" smtClean="0"/>
              <a:t>(</a:t>
            </a:r>
            <a:r>
              <a:rPr lang="es-ES" dirty="0" err="1" smtClean="0"/>
              <a:t>cond,a</a:t>
            </a:r>
            <a:r>
              <a:rPr lang="es-ES" dirty="0" smtClean="0"/>
              <a:t>) y </a:t>
            </a:r>
            <a:r>
              <a:rPr lang="es-ES" dirty="0" err="1" smtClean="0"/>
              <a:t>Req_end</a:t>
            </a:r>
            <a:r>
              <a:rPr lang="es-ES" dirty="0"/>
              <a:t>(</a:t>
            </a:r>
            <a:r>
              <a:rPr lang="es-ES" dirty="0" err="1"/>
              <a:t>cond,a</a:t>
            </a:r>
            <a:r>
              <a:rPr lang="es-ES" dirty="0" smtClean="0"/>
              <a:t>)</a:t>
            </a:r>
          </a:p>
          <a:p>
            <a:pPr marL="857250" lvl="1" indent="-457200"/>
            <a:r>
              <a:rPr lang="es-ES" dirty="0" smtClean="0">
                <a:sym typeface="Wingdings" panose="05000000000000000000" pitchFamily="2" charset="2"/>
              </a:rPr>
              <a:t>Time(</a:t>
            </a:r>
            <a:r>
              <a:rPr lang="es-ES" dirty="0" err="1" smtClean="0">
                <a:sym typeface="Wingdings" panose="05000000000000000000" pitchFamily="2" charset="2"/>
              </a:rPr>
              <a:t>ef,a</a:t>
            </a:r>
            <a:r>
              <a:rPr lang="es-ES" dirty="0" smtClean="0">
                <a:sym typeface="Wingdings" panose="05000000000000000000" pitchFamily="2" charset="2"/>
              </a:rPr>
              <a:t>)</a:t>
            </a:r>
            <a:endParaRPr lang="es-ES" dirty="0">
              <a:sym typeface="Wingdings" panose="05000000000000000000" pitchFamily="2" charset="2"/>
            </a:endParaRPr>
          </a:p>
          <a:p>
            <a:pPr marL="0" indent="0">
              <a:spcBef>
                <a:spcPts val="1800"/>
              </a:spcBef>
              <a:buNone/>
            </a:pPr>
            <a:r>
              <a:rPr lang="es-ES" b="1" dirty="0" smtClean="0"/>
              <a:t>más</a:t>
            </a:r>
            <a:r>
              <a:rPr lang="es-ES" dirty="0" smtClean="0"/>
              <a:t> </a:t>
            </a:r>
            <a:r>
              <a:rPr lang="es-ES" b="1" dirty="0" smtClean="0"/>
              <a:t>acciones ficticias </a:t>
            </a:r>
            <a:r>
              <a:rPr lang="es-ES" dirty="0" smtClean="0"/>
              <a:t>INIT y GOAL (y </a:t>
            </a:r>
            <a:r>
              <a:rPr lang="es-ES" dirty="0" err="1" smtClean="0"/>
              <a:t>TILs</a:t>
            </a:r>
            <a:r>
              <a:rPr lang="es-ES" dirty="0" smtClean="0"/>
              <a:t>)</a:t>
            </a:r>
            <a:endParaRPr lang="es-ES" dirty="0"/>
          </a:p>
        </p:txBody>
      </p:sp>
      <p:grpSp>
        <p:nvGrpSpPr>
          <p:cNvPr id="6" name="5 Grupo"/>
          <p:cNvGrpSpPr/>
          <p:nvPr/>
        </p:nvGrpSpPr>
        <p:grpSpPr>
          <a:xfrm>
            <a:off x="6732240" y="3924091"/>
            <a:ext cx="2331152" cy="1569660"/>
            <a:chOff x="6732240" y="3924091"/>
            <a:chExt cx="2331152" cy="1569660"/>
          </a:xfrm>
        </p:grpSpPr>
        <p:sp>
          <p:nvSpPr>
            <p:cNvPr id="4" name="3 Cerrar llave"/>
            <p:cNvSpPr/>
            <p:nvPr/>
          </p:nvSpPr>
          <p:spPr>
            <a:xfrm>
              <a:off x="6732240" y="4149080"/>
              <a:ext cx="360040" cy="108012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ES"/>
            </a:p>
          </p:txBody>
        </p:sp>
        <p:sp>
          <p:nvSpPr>
            <p:cNvPr id="5" name="4 CuadroTexto"/>
            <p:cNvSpPr txBox="1"/>
            <p:nvPr/>
          </p:nvSpPr>
          <p:spPr>
            <a:xfrm>
              <a:off x="7173968" y="3924091"/>
              <a:ext cx="1889424"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smtClean="0"/>
                <a:t>Permite modelar PDDL2.1  y mucho más</a:t>
              </a:r>
              <a:endParaRPr lang="es-ES" sz="2400" dirty="0"/>
            </a:p>
          </p:txBody>
        </p:sp>
      </p:grpSp>
    </p:spTree>
    <p:extLst>
      <p:ext uri="{BB962C8B-B14F-4D97-AF65-F5344CB8AC3E}">
        <p14:creationId xmlns:p14="http://schemas.microsoft.com/office/powerpoint/2010/main" val="367531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Modelado vía CP. Restricciones</a:t>
            </a:r>
            <a:endParaRPr lang="es-ES" dirty="0"/>
          </a:p>
        </p:txBody>
      </p:sp>
      <p:sp>
        <p:nvSpPr>
          <p:cNvPr id="3" name="2 Marcador de contenido"/>
          <p:cNvSpPr>
            <a:spLocks noGrp="1"/>
          </p:cNvSpPr>
          <p:nvPr>
            <p:ph idx="1"/>
          </p:nvPr>
        </p:nvSpPr>
        <p:spPr/>
        <p:txBody>
          <a:bodyPr/>
          <a:lstStyle/>
          <a:p>
            <a:pPr marL="0" indent="0">
              <a:buNone/>
            </a:pPr>
            <a:r>
              <a:rPr lang="es-ES" dirty="0" smtClean="0"/>
              <a:t>Time(</a:t>
            </a:r>
            <a:r>
              <a:rPr lang="es-ES" dirty="0" err="1" smtClean="0"/>
              <a:t>ef,a</a:t>
            </a:r>
            <a:r>
              <a:rPr lang="es-ES" dirty="0" smtClean="0"/>
              <a:t>) </a:t>
            </a:r>
            <a:r>
              <a:rPr lang="es-ES" dirty="0"/>
              <a:t>= </a:t>
            </a:r>
            <a:r>
              <a:rPr lang="es-ES" dirty="0" err="1" smtClean="0"/>
              <a:t>Start</a:t>
            </a:r>
            <a:r>
              <a:rPr lang="es-ES" dirty="0" smtClean="0"/>
              <a:t>(a) OR Time(</a:t>
            </a:r>
            <a:r>
              <a:rPr lang="es-ES" dirty="0" err="1" smtClean="0"/>
              <a:t>ef,a</a:t>
            </a:r>
            <a:r>
              <a:rPr lang="es-ES" dirty="0" smtClean="0"/>
              <a:t>) </a:t>
            </a:r>
            <a:r>
              <a:rPr lang="es-ES" dirty="0"/>
              <a:t>= </a:t>
            </a:r>
            <a:r>
              <a:rPr lang="es-ES" dirty="0" err="1" smtClean="0"/>
              <a:t>End</a:t>
            </a:r>
            <a:r>
              <a:rPr lang="es-ES" dirty="0" smtClean="0"/>
              <a:t>(a)</a:t>
            </a:r>
          </a:p>
          <a:p>
            <a:pPr marL="0" indent="0">
              <a:buNone/>
            </a:pPr>
            <a:r>
              <a:rPr lang="es-ES" b="1" dirty="0"/>
              <a:t>Análogamente</a:t>
            </a:r>
            <a:r>
              <a:rPr lang="es-ES" dirty="0"/>
              <a:t> </a:t>
            </a:r>
            <a:r>
              <a:rPr lang="es-ES" dirty="0" smtClean="0"/>
              <a:t>con </a:t>
            </a:r>
            <a:r>
              <a:rPr lang="es-ES" dirty="0" err="1" smtClean="0"/>
              <a:t>Req_start</a:t>
            </a:r>
            <a:r>
              <a:rPr lang="es-ES" dirty="0" smtClean="0"/>
              <a:t>/</a:t>
            </a:r>
            <a:r>
              <a:rPr lang="es-ES" dirty="0" err="1" smtClean="0"/>
              <a:t>end</a:t>
            </a:r>
            <a:r>
              <a:rPr lang="es-ES" dirty="0" smtClean="0"/>
              <a:t>(</a:t>
            </a:r>
            <a:r>
              <a:rPr lang="es-ES" dirty="0" err="1" smtClean="0"/>
              <a:t>cond,a</a:t>
            </a:r>
            <a:r>
              <a:rPr lang="es-ES" dirty="0" smtClean="0"/>
              <a:t>)</a:t>
            </a:r>
          </a:p>
          <a:p>
            <a:pPr marL="0" indent="0">
              <a:buNone/>
              <a:tabLst>
                <a:tab pos="1887538" algn="l"/>
              </a:tabLst>
            </a:pPr>
            <a:r>
              <a:rPr lang="es-ES" dirty="0" err="1" smtClean="0"/>
              <a:t>Start</a:t>
            </a:r>
            <a:r>
              <a:rPr lang="es-ES" dirty="0" smtClean="0"/>
              <a:t>(a) &lt;= 	</a:t>
            </a:r>
            <a:r>
              <a:rPr lang="es-ES" dirty="0" err="1" smtClean="0"/>
              <a:t>Req_start</a:t>
            </a:r>
            <a:r>
              <a:rPr lang="es-ES" dirty="0" smtClean="0"/>
              <a:t> (</a:t>
            </a:r>
            <a:r>
              <a:rPr lang="es-ES" dirty="0" err="1" smtClean="0"/>
              <a:t>cond,a</a:t>
            </a:r>
            <a:r>
              <a:rPr lang="es-ES" dirty="0" smtClean="0"/>
              <a:t>) &lt;= 			</a:t>
            </a:r>
            <a:r>
              <a:rPr lang="es-ES" dirty="0" err="1" smtClean="0"/>
              <a:t>Req_end</a:t>
            </a:r>
            <a:r>
              <a:rPr lang="es-ES" dirty="0" smtClean="0"/>
              <a:t>(</a:t>
            </a:r>
            <a:r>
              <a:rPr lang="es-ES" dirty="0" err="1" smtClean="0"/>
              <a:t>cond,a</a:t>
            </a:r>
            <a:r>
              <a:rPr lang="es-ES" dirty="0" smtClean="0"/>
              <a:t>) &lt;= </a:t>
            </a:r>
            <a:r>
              <a:rPr lang="es-ES" dirty="0" err="1" smtClean="0"/>
              <a:t>End</a:t>
            </a:r>
            <a:r>
              <a:rPr lang="es-ES" dirty="0" smtClean="0"/>
              <a:t>(a)</a:t>
            </a:r>
          </a:p>
          <a:p>
            <a:pPr marL="0" indent="0">
              <a:buNone/>
            </a:pPr>
            <a:endParaRPr lang="es-ES" dirty="0" smtClean="0"/>
          </a:p>
          <a:p>
            <a:pPr marL="0" indent="0">
              <a:buNone/>
            </a:pPr>
            <a:r>
              <a:rPr lang="es-ES" dirty="0" smtClean="0"/>
              <a:t>Para garantizar el soporte de un </a:t>
            </a:r>
            <a:r>
              <a:rPr lang="es-ES" b="1" dirty="0" smtClean="0"/>
              <a:t>causal link</a:t>
            </a:r>
            <a:r>
              <a:rPr lang="es-ES" dirty="0" smtClean="0"/>
              <a:t>:</a:t>
            </a:r>
          </a:p>
          <a:p>
            <a:pPr marL="400050" lvl="1" indent="0">
              <a:buNone/>
            </a:pPr>
            <a:r>
              <a:rPr lang="es-ES" b="1" dirty="0"/>
              <a:t>si </a:t>
            </a:r>
            <a:r>
              <a:rPr lang="es-ES" dirty="0" err="1"/>
              <a:t>Sup</a:t>
            </a:r>
            <a:r>
              <a:rPr lang="es-ES" dirty="0"/>
              <a:t>(p,a2) = a1 </a:t>
            </a:r>
            <a:endParaRPr lang="es-ES" dirty="0" smtClean="0"/>
          </a:p>
          <a:p>
            <a:pPr marL="400050" lvl="1" indent="0">
              <a:buNone/>
            </a:pPr>
            <a:r>
              <a:rPr lang="es-ES" b="1" dirty="0" smtClean="0"/>
              <a:t>entonces </a:t>
            </a:r>
            <a:r>
              <a:rPr lang="es-ES" dirty="0"/>
              <a:t>Time(p,a1) &lt; </a:t>
            </a:r>
            <a:r>
              <a:rPr lang="es-ES" dirty="0" err="1"/>
              <a:t>Req_start</a:t>
            </a:r>
            <a:r>
              <a:rPr lang="es-ES" dirty="0"/>
              <a:t>(p,a2)</a:t>
            </a:r>
          </a:p>
        </p:txBody>
      </p:sp>
    </p:spTree>
    <p:extLst>
      <p:ext uri="{BB962C8B-B14F-4D97-AF65-F5344CB8AC3E}">
        <p14:creationId xmlns:p14="http://schemas.microsoft.com/office/powerpoint/2010/main" val="3907197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Modelado vía CP. Restricciones</a:t>
            </a:r>
            <a:endParaRPr lang="es-ES" dirty="0"/>
          </a:p>
        </p:txBody>
      </p:sp>
      <p:sp>
        <p:nvSpPr>
          <p:cNvPr id="3" name="2 Marcador de contenido"/>
          <p:cNvSpPr>
            <a:spLocks noGrp="1"/>
          </p:cNvSpPr>
          <p:nvPr>
            <p:ph idx="1"/>
          </p:nvPr>
        </p:nvSpPr>
        <p:spPr/>
        <p:txBody>
          <a:bodyPr/>
          <a:lstStyle/>
          <a:p>
            <a:pPr marL="0" indent="0">
              <a:buNone/>
            </a:pPr>
            <a:r>
              <a:rPr lang="es-ES" dirty="0" smtClean="0"/>
              <a:t>Para evitar </a:t>
            </a:r>
            <a:r>
              <a:rPr lang="es-ES" b="1" dirty="0" smtClean="0"/>
              <a:t>interferencias</a:t>
            </a:r>
            <a:r>
              <a:rPr lang="es-ES" dirty="0" smtClean="0"/>
              <a:t> (contradicciones):</a:t>
            </a:r>
          </a:p>
          <a:p>
            <a:pPr marL="400050" lvl="1" indent="0">
              <a:buNone/>
            </a:pPr>
            <a:r>
              <a:rPr lang="es-ES" dirty="0"/>
              <a:t>Time(p,a1) &lt;&gt; Time(not-p,a2</a:t>
            </a:r>
            <a:r>
              <a:rPr lang="es-ES" dirty="0" smtClean="0"/>
              <a:t>)</a:t>
            </a:r>
          </a:p>
          <a:p>
            <a:pPr marL="0" indent="0">
              <a:buNone/>
            </a:pPr>
            <a:endParaRPr lang="es-ES" dirty="0" smtClean="0"/>
          </a:p>
          <a:p>
            <a:pPr marL="0" indent="0">
              <a:buNone/>
            </a:pPr>
            <a:r>
              <a:rPr lang="es-ES" dirty="0" smtClean="0"/>
              <a:t>Para resolver </a:t>
            </a:r>
            <a:r>
              <a:rPr lang="es-ES" b="1" dirty="0" smtClean="0"/>
              <a:t>amenazas </a:t>
            </a:r>
            <a:r>
              <a:rPr lang="es-ES" dirty="0" smtClean="0"/>
              <a:t>al causal link &lt;a1,p,a2&gt;:</a:t>
            </a:r>
          </a:p>
          <a:p>
            <a:pPr marL="400050" lvl="1" indent="0">
              <a:buNone/>
            </a:pPr>
            <a:r>
              <a:rPr lang="es-ES" b="1" dirty="0"/>
              <a:t>si</a:t>
            </a:r>
            <a:r>
              <a:rPr lang="es-ES" dirty="0"/>
              <a:t> </a:t>
            </a:r>
            <a:r>
              <a:rPr lang="es-ES" dirty="0" err="1"/>
              <a:t>Sup</a:t>
            </a:r>
            <a:r>
              <a:rPr lang="es-ES" dirty="0"/>
              <a:t>(p,a2) = a1 </a:t>
            </a:r>
            <a:endParaRPr lang="es-ES" dirty="0" smtClean="0"/>
          </a:p>
          <a:p>
            <a:pPr marL="400050" lvl="1" indent="0">
              <a:buNone/>
            </a:pPr>
            <a:r>
              <a:rPr lang="es-ES" b="1" dirty="0" smtClean="0"/>
              <a:t>entonces </a:t>
            </a:r>
            <a:r>
              <a:rPr lang="es-ES" dirty="0"/>
              <a:t>Time(not-p,a3) &lt; Time(p,a1) </a:t>
            </a:r>
            <a:r>
              <a:rPr lang="es-ES" dirty="0" smtClean="0"/>
              <a:t>OR </a:t>
            </a:r>
          </a:p>
          <a:p>
            <a:pPr marL="400050" lvl="1" indent="0">
              <a:buNone/>
            </a:pPr>
            <a:r>
              <a:rPr lang="es-ES" dirty="0"/>
              <a:t>	</a:t>
            </a:r>
            <a:r>
              <a:rPr lang="es-ES" dirty="0" smtClean="0"/>
              <a:t>	Time(not-p,a3</a:t>
            </a:r>
            <a:r>
              <a:rPr lang="es-ES" dirty="0"/>
              <a:t>) &gt; </a:t>
            </a:r>
            <a:r>
              <a:rPr lang="es-ES" dirty="0" err="1"/>
              <a:t>Req_end</a:t>
            </a:r>
            <a:r>
              <a:rPr lang="es-ES" dirty="0"/>
              <a:t>(p,a2)</a:t>
            </a:r>
          </a:p>
        </p:txBody>
      </p:sp>
    </p:spTree>
    <p:extLst>
      <p:ext uri="{BB962C8B-B14F-4D97-AF65-F5344CB8AC3E}">
        <p14:creationId xmlns:p14="http://schemas.microsoft.com/office/powerpoint/2010/main" val="1407679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Modelado vía CP. Restricciones</a:t>
            </a:r>
            <a:endParaRPr lang="es-ES" dirty="0"/>
          </a:p>
        </p:txBody>
      </p:sp>
      <p:sp>
        <p:nvSpPr>
          <p:cNvPr id="3" name="2 Marcador de contenido"/>
          <p:cNvSpPr>
            <a:spLocks noGrp="1"/>
          </p:cNvSpPr>
          <p:nvPr>
            <p:ph idx="1"/>
          </p:nvPr>
        </p:nvSpPr>
        <p:spPr/>
        <p:txBody>
          <a:bodyPr/>
          <a:lstStyle/>
          <a:p>
            <a:pPr marL="0" indent="0">
              <a:buNone/>
            </a:pPr>
            <a:r>
              <a:rPr lang="es-ES" dirty="0" smtClean="0"/>
              <a:t>Todas las acciones pertenecientes al </a:t>
            </a:r>
            <a:r>
              <a:rPr lang="es-ES" b="1" dirty="0" smtClean="0"/>
              <a:t>mismo operador</a:t>
            </a:r>
            <a:r>
              <a:rPr lang="es-ES" dirty="0" smtClean="0"/>
              <a:t> deben distribuir las </a:t>
            </a:r>
            <a:r>
              <a:rPr lang="es-ES" dirty="0" err="1" smtClean="0"/>
              <a:t>conds</a:t>
            </a:r>
            <a:r>
              <a:rPr lang="es-ES" dirty="0" smtClean="0"/>
              <a:t>/</a:t>
            </a:r>
            <a:r>
              <a:rPr lang="es-ES" dirty="0" err="1" smtClean="0"/>
              <a:t>effs</a:t>
            </a:r>
            <a:r>
              <a:rPr lang="es-ES" dirty="0" smtClean="0"/>
              <a:t> siguiendo la</a:t>
            </a:r>
            <a:r>
              <a:rPr lang="es-ES" dirty="0" smtClean="0">
                <a:sym typeface="Wingdings" panose="05000000000000000000" pitchFamily="2" charset="2"/>
              </a:rPr>
              <a:t> </a:t>
            </a:r>
            <a:r>
              <a:rPr lang="es-ES" b="1" dirty="0" smtClean="0">
                <a:sym typeface="Wingdings" panose="05000000000000000000" pitchFamily="2" charset="2"/>
              </a:rPr>
              <a:t>misma estructura temporal</a:t>
            </a:r>
            <a:endParaRPr lang="es-ES" dirty="0" smtClean="0">
              <a:sym typeface="Wingdings" panose="05000000000000000000" pitchFamily="2" charset="2"/>
            </a:endParaRPr>
          </a:p>
          <a:p>
            <a:pPr marL="400050" lvl="1" indent="0">
              <a:buNone/>
            </a:pPr>
            <a:r>
              <a:rPr lang="es-ES" dirty="0" smtClean="0"/>
              <a:t>((</a:t>
            </a:r>
            <a:r>
              <a:rPr lang="es-ES" dirty="0" err="1" smtClean="0"/>
              <a:t>Req_start</a:t>
            </a:r>
            <a:r>
              <a:rPr lang="es-ES" dirty="0" smtClean="0"/>
              <a:t>(pred1,a1-op</a:t>
            </a:r>
            <a:r>
              <a:rPr lang="es-ES" dirty="0"/>
              <a:t>) = </a:t>
            </a:r>
            <a:r>
              <a:rPr lang="es-ES" dirty="0" err="1"/>
              <a:t>Start</a:t>
            </a:r>
            <a:r>
              <a:rPr lang="es-ES" dirty="0"/>
              <a:t>(a1)) </a:t>
            </a:r>
            <a:r>
              <a:rPr lang="es-ES" dirty="0" smtClean="0"/>
              <a:t>AND …  (</a:t>
            </a:r>
            <a:r>
              <a:rPr lang="es-ES" dirty="0" err="1" smtClean="0"/>
              <a:t>Req_start</a:t>
            </a:r>
            <a:r>
              <a:rPr lang="es-ES" dirty="0" smtClean="0"/>
              <a:t>(pred1,ai-op</a:t>
            </a:r>
            <a:r>
              <a:rPr lang="es-ES" dirty="0"/>
              <a:t>) = </a:t>
            </a:r>
            <a:r>
              <a:rPr lang="es-ES" dirty="0" err="1" smtClean="0"/>
              <a:t>Start</a:t>
            </a:r>
            <a:r>
              <a:rPr lang="es-ES" dirty="0" smtClean="0"/>
              <a:t>(</a:t>
            </a:r>
            <a:r>
              <a:rPr lang="es-ES" dirty="0" err="1" smtClean="0"/>
              <a:t>ai</a:t>
            </a:r>
            <a:r>
              <a:rPr lang="es-ES" dirty="0" smtClean="0"/>
              <a:t>)))</a:t>
            </a:r>
          </a:p>
          <a:p>
            <a:pPr marL="400050" lvl="1" indent="0">
              <a:buNone/>
            </a:pPr>
            <a:r>
              <a:rPr lang="es-ES" dirty="0" smtClean="0"/>
              <a:t>OR</a:t>
            </a:r>
          </a:p>
          <a:p>
            <a:pPr marL="400050" lvl="1" indent="0">
              <a:buNone/>
            </a:pPr>
            <a:r>
              <a:rPr lang="es-ES" dirty="0"/>
              <a:t>((</a:t>
            </a:r>
            <a:r>
              <a:rPr lang="es-ES" dirty="0" err="1"/>
              <a:t>Req_start</a:t>
            </a:r>
            <a:r>
              <a:rPr lang="es-ES" dirty="0"/>
              <a:t>(pred1,a1-op) = </a:t>
            </a:r>
            <a:r>
              <a:rPr lang="es-ES" dirty="0" err="1" smtClean="0"/>
              <a:t>End</a:t>
            </a:r>
            <a:r>
              <a:rPr lang="es-ES" dirty="0" smtClean="0"/>
              <a:t>(a1</a:t>
            </a:r>
            <a:r>
              <a:rPr lang="es-ES" dirty="0"/>
              <a:t>)) AND …  (</a:t>
            </a:r>
            <a:r>
              <a:rPr lang="es-ES" dirty="0" err="1"/>
              <a:t>Req_start</a:t>
            </a:r>
            <a:r>
              <a:rPr lang="es-ES" dirty="0"/>
              <a:t>(pred1,ai-op) = </a:t>
            </a:r>
            <a:r>
              <a:rPr lang="es-ES" dirty="0" err="1" smtClean="0"/>
              <a:t>End</a:t>
            </a:r>
            <a:r>
              <a:rPr lang="es-ES" dirty="0" smtClean="0"/>
              <a:t>(</a:t>
            </a:r>
            <a:r>
              <a:rPr lang="es-ES" dirty="0" err="1" smtClean="0"/>
              <a:t>ai</a:t>
            </a:r>
            <a:r>
              <a:rPr lang="es-ES" dirty="0"/>
              <a:t>)))</a:t>
            </a:r>
          </a:p>
          <a:p>
            <a:pPr marL="400050" lvl="1" indent="0">
              <a:buNone/>
            </a:pPr>
            <a:endParaRPr lang="es-ES" sz="1800" dirty="0" smtClean="0"/>
          </a:p>
          <a:p>
            <a:pPr marL="400050" lvl="1" indent="0">
              <a:buNone/>
            </a:pPr>
            <a:r>
              <a:rPr lang="es-ES" b="1" dirty="0" smtClean="0"/>
              <a:t>Análogamente </a:t>
            </a:r>
            <a:r>
              <a:rPr lang="es-ES" dirty="0" smtClean="0"/>
              <a:t>para </a:t>
            </a:r>
            <a:r>
              <a:rPr lang="es-ES" dirty="0" err="1" smtClean="0"/>
              <a:t>Req_end</a:t>
            </a:r>
            <a:r>
              <a:rPr lang="es-ES" dirty="0" smtClean="0"/>
              <a:t> y Time</a:t>
            </a:r>
            <a:endParaRPr lang="es-ES" dirty="0"/>
          </a:p>
        </p:txBody>
      </p:sp>
    </p:spTree>
    <p:extLst>
      <p:ext uri="{BB962C8B-B14F-4D97-AF65-F5344CB8AC3E}">
        <p14:creationId xmlns:p14="http://schemas.microsoft.com/office/powerpoint/2010/main" val="1879341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Resultado. Ejemplo 1</a:t>
            </a:r>
            <a:endParaRPr lang="es-E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779240"/>
            <a:ext cx="843915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4608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Resultado. Ejemplo 1</a:t>
            </a:r>
            <a:endParaRPr lang="es-ES" dirty="0"/>
          </a:p>
        </p:txBody>
      </p:sp>
      <p:sp>
        <p:nvSpPr>
          <p:cNvPr id="4" name="3 Rectángulo"/>
          <p:cNvSpPr/>
          <p:nvPr/>
        </p:nvSpPr>
        <p:spPr>
          <a:xfrm>
            <a:off x="971600" y="1751905"/>
            <a:ext cx="7488832" cy="369331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(BOARD_PERSON1_PLANE1_CITY0) [1..2]</a:t>
            </a:r>
          </a:p>
          <a:p>
            <a:r>
              <a:rPr lang="en-US" dirty="0"/>
              <a:t>Start conditions: (at_PERSON1_CITY0)</a:t>
            </a:r>
          </a:p>
          <a:p>
            <a:r>
              <a:rPr lang="en-US" dirty="0"/>
              <a:t>Invariant conditions: (at_PLANE1_CITY0)</a:t>
            </a:r>
          </a:p>
          <a:p>
            <a:r>
              <a:rPr lang="en-US" dirty="0"/>
              <a:t>End effects: </a:t>
            </a:r>
            <a:r>
              <a:rPr lang="en-US" b="1" dirty="0">
                <a:solidFill>
                  <a:srgbClr val="FF0000"/>
                </a:solidFill>
              </a:rPr>
              <a:t>not-(at_PERSON1_CITY0) </a:t>
            </a:r>
            <a:r>
              <a:rPr lang="en-US" dirty="0"/>
              <a:t>(in_PERSON1_PLANE1)</a:t>
            </a:r>
          </a:p>
          <a:p>
            <a:endParaRPr lang="en-US" dirty="0"/>
          </a:p>
          <a:p>
            <a:r>
              <a:rPr lang="en-US" dirty="0"/>
              <a:t>(FLY_PLANE1_CITY0_CITY1) [3..13]</a:t>
            </a:r>
          </a:p>
          <a:p>
            <a:r>
              <a:rPr lang="en-US" dirty="0"/>
              <a:t>End conditions: </a:t>
            </a:r>
            <a:r>
              <a:rPr lang="en-US" b="1" dirty="0">
                <a:solidFill>
                  <a:srgbClr val="FF0000"/>
                </a:solidFill>
              </a:rPr>
              <a:t>(at_PLANE1_CITY0)</a:t>
            </a:r>
            <a:r>
              <a:rPr lang="en-US" dirty="0"/>
              <a:t> </a:t>
            </a:r>
            <a:r>
              <a:rPr lang="en-US" b="1" dirty="0">
                <a:solidFill>
                  <a:srgbClr val="002060"/>
                </a:solidFill>
              </a:rPr>
              <a:t>(fuel_PLANE1)</a:t>
            </a:r>
          </a:p>
          <a:p>
            <a:r>
              <a:rPr lang="en-US" dirty="0"/>
              <a:t>Start effects: not-(at_PLANE1_CITY0) </a:t>
            </a:r>
            <a:r>
              <a:rPr lang="en-US" b="1" dirty="0">
                <a:solidFill>
                  <a:srgbClr val="FF0000"/>
                </a:solidFill>
              </a:rPr>
              <a:t>(at_PLANE1_CITY1) </a:t>
            </a:r>
            <a:r>
              <a:rPr lang="en-US" b="1" dirty="0">
                <a:solidFill>
                  <a:srgbClr val="002060"/>
                </a:solidFill>
              </a:rPr>
              <a:t>not-(fuel_PLANE1)</a:t>
            </a:r>
          </a:p>
          <a:p>
            <a:endParaRPr lang="en-US" dirty="0"/>
          </a:p>
          <a:p>
            <a:r>
              <a:rPr lang="en-US" dirty="0"/>
              <a:t>(DEBARK_PERSON1_PLANE1_CITY1) [9..10]</a:t>
            </a:r>
          </a:p>
          <a:p>
            <a:r>
              <a:rPr lang="en-US" dirty="0"/>
              <a:t>Start conditions: (in_PERSON1_PLANE1)</a:t>
            </a:r>
          </a:p>
          <a:p>
            <a:r>
              <a:rPr lang="en-US" dirty="0"/>
              <a:t>End conditions: </a:t>
            </a:r>
            <a:r>
              <a:rPr lang="en-US" b="1" dirty="0">
                <a:solidFill>
                  <a:srgbClr val="FF0000"/>
                </a:solidFill>
              </a:rPr>
              <a:t>(at_PLANE1_CITY1)</a:t>
            </a:r>
          </a:p>
          <a:p>
            <a:r>
              <a:rPr lang="en-US" dirty="0"/>
              <a:t>End effects: </a:t>
            </a:r>
            <a:r>
              <a:rPr lang="en-US" b="1" dirty="0">
                <a:solidFill>
                  <a:srgbClr val="FF0000"/>
                </a:solidFill>
              </a:rPr>
              <a:t>not-(in_PERSON1_PLANE1)</a:t>
            </a:r>
            <a:r>
              <a:rPr lang="en-US" dirty="0"/>
              <a:t> (at_PERSON1_CITY1)</a:t>
            </a:r>
            <a:endParaRPr lang="es-ES" dirty="0"/>
          </a:p>
        </p:txBody>
      </p:sp>
    </p:spTree>
    <p:extLst>
      <p:ext uri="{BB962C8B-B14F-4D97-AF65-F5344CB8AC3E}">
        <p14:creationId xmlns:p14="http://schemas.microsoft.com/office/powerpoint/2010/main" val="1517099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Resultado. Ejemplo 1</a:t>
            </a:r>
            <a:endParaRPr lang="es-ES" dirty="0"/>
          </a:p>
        </p:txBody>
      </p:sp>
      <p:sp>
        <p:nvSpPr>
          <p:cNvPr id="5" name="4 Rectángulo"/>
          <p:cNvSpPr/>
          <p:nvPr/>
        </p:nvSpPr>
        <p:spPr>
          <a:xfrm>
            <a:off x="1475656" y="1375023"/>
            <a:ext cx="6264696" cy="507831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(BOARD_PERSON3_PLANE1_CITY1) [9..10]</a:t>
            </a:r>
          </a:p>
          <a:p>
            <a:r>
              <a:rPr lang="en-US" dirty="0"/>
              <a:t>Start conditions: (at_PERSON3_CITY1)</a:t>
            </a:r>
          </a:p>
          <a:p>
            <a:r>
              <a:rPr lang="en-US" dirty="0"/>
              <a:t>Invariant conditions: (at_PLANE1_CITY1)</a:t>
            </a:r>
          </a:p>
          <a:p>
            <a:r>
              <a:rPr lang="en-US" dirty="0"/>
              <a:t>End effects: </a:t>
            </a:r>
            <a:r>
              <a:rPr lang="en-US" b="1" dirty="0">
                <a:solidFill>
                  <a:srgbClr val="FF0000"/>
                </a:solidFill>
              </a:rPr>
              <a:t>not-(at_PERSON3_CITY1) </a:t>
            </a:r>
            <a:r>
              <a:rPr lang="en-US" dirty="0"/>
              <a:t>(in_PERSON3_PLANE1)</a:t>
            </a:r>
          </a:p>
          <a:p>
            <a:endParaRPr lang="en-US" dirty="0"/>
          </a:p>
          <a:p>
            <a:r>
              <a:rPr lang="en-US" dirty="0"/>
              <a:t>(REFUEL_PLANE1_CITY1) [9..10]</a:t>
            </a:r>
          </a:p>
          <a:p>
            <a:r>
              <a:rPr lang="en-US" dirty="0"/>
              <a:t>Invariant conditions: (at_PLANE1_CITY1)</a:t>
            </a:r>
          </a:p>
          <a:p>
            <a:r>
              <a:rPr lang="en-US" dirty="0"/>
              <a:t>Start effects: </a:t>
            </a:r>
            <a:r>
              <a:rPr lang="en-US" b="1" dirty="0">
                <a:solidFill>
                  <a:srgbClr val="FF0000"/>
                </a:solidFill>
              </a:rPr>
              <a:t>(fuel_PLANE1)</a:t>
            </a:r>
          </a:p>
          <a:p>
            <a:endParaRPr lang="en-US" dirty="0"/>
          </a:p>
          <a:p>
            <a:r>
              <a:rPr lang="en-US" dirty="0"/>
              <a:t>(ZOOM_PLANE1_CITY1_CITY0) [12..14]</a:t>
            </a:r>
          </a:p>
          <a:p>
            <a:r>
              <a:rPr lang="en-US" dirty="0"/>
              <a:t>Start conditions: (at_PLANE1_CITY1) (fuel_PLANE1)</a:t>
            </a:r>
          </a:p>
          <a:p>
            <a:r>
              <a:rPr lang="en-US" dirty="0"/>
              <a:t>Start effects: </a:t>
            </a:r>
            <a:r>
              <a:rPr lang="en-US" b="1" dirty="0">
                <a:solidFill>
                  <a:srgbClr val="FF0000"/>
                </a:solidFill>
              </a:rPr>
              <a:t>(at_PLANE1_CITY0)</a:t>
            </a:r>
          </a:p>
          <a:p>
            <a:r>
              <a:rPr lang="en-US" dirty="0"/>
              <a:t>End effects: </a:t>
            </a:r>
            <a:r>
              <a:rPr lang="en-US" b="1" dirty="0">
                <a:solidFill>
                  <a:srgbClr val="FF0000"/>
                </a:solidFill>
              </a:rPr>
              <a:t>not-(at_PLANE1_CITY1) </a:t>
            </a:r>
            <a:r>
              <a:rPr lang="en-US" dirty="0"/>
              <a:t>not-(fuel_PLANE1)</a:t>
            </a:r>
          </a:p>
          <a:p>
            <a:endParaRPr lang="en-US" dirty="0"/>
          </a:p>
          <a:p>
            <a:r>
              <a:rPr lang="en-US" dirty="0"/>
              <a:t>(DEBARK_PERSON3_PLANE1_CITY0) [16..17]</a:t>
            </a:r>
          </a:p>
          <a:p>
            <a:r>
              <a:rPr lang="en-US" dirty="0"/>
              <a:t>Start conditions: (in_PERSON3_PLANE1)</a:t>
            </a:r>
          </a:p>
          <a:p>
            <a:r>
              <a:rPr lang="en-US" dirty="0"/>
              <a:t>End conditions: </a:t>
            </a:r>
            <a:r>
              <a:rPr lang="en-US" b="1" dirty="0">
                <a:solidFill>
                  <a:srgbClr val="FF0000"/>
                </a:solidFill>
              </a:rPr>
              <a:t>(at_PLANE1_CITY0)</a:t>
            </a:r>
          </a:p>
          <a:p>
            <a:r>
              <a:rPr lang="en-US" dirty="0"/>
              <a:t>End effects: </a:t>
            </a:r>
            <a:r>
              <a:rPr lang="en-US" b="1" dirty="0">
                <a:solidFill>
                  <a:srgbClr val="FF0000"/>
                </a:solidFill>
              </a:rPr>
              <a:t>not-(in_PERSON3_PLANE1)</a:t>
            </a:r>
            <a:r>
              <a:rPr lang="en-US" dirty="0"/>
              <a:t> (at_PERSON3_CITY0)</a:t>
            </a:r>
            <a:endParaRPr lang="es-ES" dirty="0"/>
          </a:p>
        </p:txBody>
      </p:sp>
    </p:spTree>
    <p:extLst>
      <p:ext uri="{BB962C8B-B14F-4D97-AF65-F5344CB8AC3E}">
        <p14:creationId xmlns:p14="http://schemas.microsoft.com/office/powerpoint/2010/main" val="1169763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¿Qué podemos hacer?</a:t>
            </a:r>
            <a:endParaRPr lang="es-ES" dirty="0"/>
          </a:p>
        </p:txBody>
      </p:sp>
      <p:sp>
        <p:nvSpPr>
          <p:cNvPr id="3" name="2 Marcador de contenido"/>
          <p:cNvSpPr>
            <a:spLocks noGrp="1"/>
          </p:cNvSpPr>
          <p:nvPr>
            <p:ph idx="1"/>
          </p:nvPr>
        </p:nvSpPr>
        <p:spPr/>
        <p:txBody>
          <a:bodyPr/>
          <a:lstStyle/>
          <a:p>
            <a:pPr marL="0" indent="0">
              <a:buNone/>
            </a:pPr>
            <a:r>
              <a:rPr lang="es-ES" dirty="0" smtClean="0"/>
              <a:t>Se trata de un modelo </a:t>
            </a:r>
            <a:r>
              <a:rPr lang="es-ES" b="1" dirty="0" smtClean="0"/>
              <a:t>perfectamente consistente</a:t>
            </a:r>
            <a:r>
              <a:rPr lang="es-ES" dirty="0" smtClean="0"/>
              <a:t>, pero ¿es </a:t>
            </a:r>
            <a:r>
              <a:rPr lang="es-ES" i="1" dirty="0" smtClean="0"/>
              <a:t>humanamente </a:t>
            </a:r>
            <a:r>
              <a:rPr lang="es-ES" b="1" dirty="0" smtClean="0"/>
              <a:t>coherente</a:t>
            </a:r>
            <a:r>
              <a:rPr lang="es-ES" dirty="0" smtClean="0"/>
              <a:t>?</a:t>
            </a:r>
          </a:p>
          <a:p>
            <a:pPr marL="0" indent="0">
              <a:buNone/>
            </a:pPr>
            <a:endParaRPr lang="es-ES" dirty="0"/>
          </a:p>
          <a:p>
            <a:pPr marL="0" indent="0">
              <a:buNone/>
            </a:pPr>
            <a:r>
              <a:rPr lang="es-ES" dirty="0" smtClean="0"/>
              <a:t>Disponemos de una </a:t>
            </a:r>
            <a:r>
              <a:rPr lang="es-ES" b="1" dirty="0" err="1" smtClean="0"/>
              <a:t>observabilidad</a:t>
            </a:r>
            <a:r>
              <a:rPr lang="es-ES" b="1" dirty="0" smtClean="0"/>
              <a:t> completa </a:t>
            </a:r>
            <a:r>
              <a:rPr lang="es-ES" dirty="0" smtClean="0"/>
              <a:t>(positiva y negativa) de todo lo que pasa en el plan, y además anotado en el tiempo</a:t>
            </a:r>
          </a:p>
          <a:p>
            <a:pPr marL="0" indent="0">
              <a:buNone/>
            </a:pPr>
            <a:endParaRPr lang="es-ES" dirty="0" smtClean="0"/>
          </a:p>
          <a:p>
            <a:pPr marL="0" indent="0" algn="ctr">
              <a:buNone/>
            </a:pPr>
            <a:r>
              <a:rPr lang="es-ES" b="1" dirty="0" smtClean="0"/>
              <a:t>¡Podemos (y debemos) incorporarlo porque    es información real y conocida!</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903273"/>
            <a:ext cx="1341478" cy="124011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276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¿Qué podemos </a:t>
            </a:r>
            <a:r>
              <a:rPr lang="es-ES" dirty="0" smtClean="0"/>
              <a:t>hacer?</a:t>
            </a:r>
            <a:endParaRPr lang="es-ES" dirty="0"/>
          </a:p>
        </p:txBody>
      </p:sp>
      <p:sp>
        <p:nvSpPr>
          <p:cNvPr id="3" name="2 Marcador de contenido"/>
          <p:cNvSpPr>
            <a:spLocks noGrp="1"/>
          </p:cNvSpPr>
          <p:nvPr>
            <p:ph idx="1"/>
          </p:nvPr>
        </p:nvSpPr>
        <p:spPr/>
        <p:txBody>
          <a:bodyPr/>
          <a:lstStyle/>
          <a:p>
            <a:pPr marL="0" indent="0">
              <a:buNone/>
            </a:pPr>
            <a:r>
              <a:rPr lang="es-ES" dirty="0"/>
              <a:t>Modelo </a:t>
            </a:r>
            <a:r>
              <a:rPr lang="es-ES" dirty="0" smtClean="0"/>
              <a:t>notablemente más </a:t>
            </a:r>
            <a:r>
              <a:rPr lang="es-ES" dirty="0"/>
              <a:t>complejo porque las </a:t>
            </a:r>
            <a:r>
              <a:rPr lang="es-ES" b="1" dirty="0"/>
              <a:t>observaciones</a:t>
            </a:r>
            <a:r>
              <a:rPr lang="es-ES" dirty="0"/>
              <a:t> </a:t>
            </a:r>
            <a:r>
              <a:rPr lang="es-ES" b="1" dirty="0"/>
              <a:t>deben cumplir</a:t>
            </a:r>
            <a:r>
              <a:rPr lang="es-ES" dirty="0"/>
              <a:t>:</a:t>
            </a:r>
          </a:p>
          <a:p>
            <a:r>
              <a:rPr lang="es-ES" dirty="0" smtClean="0"/>
              <a:t>los time-</a:t>
            </a:r>
            <a:r>
              <a:rPr lang="es-ES" dirty="0" err="1" smtClean="0"/>
              <a:t>stamps</a:t>
            </a:r>
            <a:endParaRPr lang="es-ES" dirty="0" smtClean="0"/>
          </a:p>
          <a:p>
            <a:r>
              <a:rPr lang="es-ES" dirty="0" smtClean="0"/>
              <a:t>las relaciones causales</a:t>
            </a:r>
          </a:p>
          <a:p>
            <a:r>
              <a:rPr lang="es-ES" dirty="0" smtClean="0"/>
              <a:t>las interferencias</a:t>
            </a:r>
          </a:p>
          <a:p>
            <a:r>
              <a:rPr lang="es-ES" dirty="0" smtClean="0"/>
              <a:t>las amenazas</a:t>
            </a:r>
            <a:endParaRPr lang="es-ES" dirty="0"/>
          </a:p>
        </p:txBody>
      </p:sp>
      <p:grpSp>
        <p:nvGrpSpPr>
          <p:cNvPr id="8" name="7 Grupo"/>
          <p:cNvGrpSpPr/>
          <p:nvPr/>
        </p:nvGrpSpPr>
        <p:grpSpPr>
          <a:xfrm>
            <a:off x="4788024" y="2708920"/>
            <a:ext cx="3604440" cy="2304256"/>
            <a:chOff x="4788024" y="2708920"/>
            <a:chExt cx="3604440" cy="2304256"/>
          </a:xfrm>
        </p:grpSpPr>
        <p:sp>
          <p:nvSpPr>
            <p:cNvPr id="4" name="3 Cerrar llave"/>
            <p:cNvSpPr/>
            <p:nvPr/>
          </p:nvSpPr>
          <p:spPr>
            <a:xfrm>
              <a:off x="4788024" y="2708920"/>
              <a:ext cx="288032" cy="23042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6 CuadroTexto"/>
            <p:cNvSpPr txBox="1"/>
            <p:nvPr/>
          </p:nvSpPr>
          <p:spPr>
            <a:xfrm>
              <a:off x="5220072" y="3322439"/>
              <a:ext cx="3172392" cy="10772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ES" sz="3200" b="1" dirty="0"/>
                <a:t>¡Todo ello desconocido</a:t>
              </a:r>
              <a:r>
                <a:rPr lang="es-ES" sz="3200" b="1" dirty="0" smtClean="0"/>
                <a:t>!</a:t>
              </a:r>
              <a:endParaRPr lang="es-ES" sz="3200" b="1" dirty="0"/>
            </a:p>
          </p:txBody>
        </p:sp>
      </p:grpSp>
    </p:spTree>
    <p:extLst>
      <p:ext uri="{BB962C8B-B14F-4D97-AF65-F5344CB8AC3E}">
        <p14:creationId xmlns:p14="http://schemas.microsoft.com/office/powerpoint/2010/main" val="27985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200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Modelado vía CP. </a:t>
            </a:r>
            <a:r>
              <a:rPr lang="es-ES" dirty="0" smtClean="0"/>
              <a:t>Observaciones</a:t>
            </a:r>
            <a:endParaRPr lang="es-ES" dirty="0"/>
          </a:p>
        </p:txBody>
      </p:sp>
      <p:sp>
        <p:nvSpPr>
          <p:cNvPr id="3" name="2 Marcador de contenido"/>
          <p:cNvSpPr>
            <a:spLocks noGrp="1"/>
          </p:cNvSpPr>
          <p:nvPr>
            <p:ph idx="1"/>
          </p:nvPr>
        </p:nvSpPr>
        <p:spPr/>
        <p:txBody>
          <a:bodyPr/>
          <a:lstStyle/>
          <a:p>
            <a:pPr marL="0" indent="0">
              <a:buNone/>
            </a:pPr>
            <a:r>
              <a:rPr lang="es-ES" dirty="0" smtClean="0"/>
              <a:t>Evitar </a:t>
            </a:r>
            <a:r>
              <a:rPr lang="es-ES" b="1" dirty="0" smtClean="0"/>
              <a:t>interferencias </a:t>
            </a:r>
            <a:r>
              <a:rPr lang="es-ES" dirty="0" smtClean="0"/>
              <a:t>con el mundo:</a:t>
            </a:r>
          </a:p>
          <a:p>
            <a:pPr marL="400050" lvl="1" indent="0">
              <a:buNone/>
            </a:pPr>
            <a:r>
              <a:rPr lang="es-ES" dirty="0" smtClean="0"/>
              <a:t>Time(</a:t>
            </a:r>
            <a:r>
              <a:rPr lang="es-ES" dirty="0" err="1" smtClean="0"/>
              <a:t>p,OBS</a:t>
            </a:r>
            <a:r>
              <a:rPr lang="es-ES" dirty="0" smtClean="0"/>
              <a:t>) </a:t>
            </a:r>
            <a:r>
              <a:rPr lang="es-ES" dirty="0"/>
              <a:t>&lt;&gt; Time(</a:t>
            </a:r>
            <a:r>
              <a:rPr lang="es-ES" dirty="0" err="1"/>
              <a:t>not-p,acción</a:t>
            </a:r>
            <a:r>
              <a:rPr lang="es-ES" dirty="0" smtClean="0"/>
              <a:t>)</a:t>
            </a:r>
          </a:p>
          <a:p>
            <a:pPr marL="0" indent="0">
              <a:buNone/>
            </a:pPr>
            <a:r>
              <a:rPr lang="es-ES" dirty="0" smtClean="0"/>
              <a:t>Garantizar lo que se </a:t>
            </a:r>
            <a:r>
              <a:rPr lang="es-ES" b="1" dirty="0" smtClean="0"/>
              <a:t>observa </a:t>
            </a:r>
            <a:r>
              <a:rPr lang="es-ES" dirty="0" smtClean="0"/>
              <a:t>del mundo:</a:t>
            </a:r>
          </a:p>
          <a:p>
            <a:pPr marL="400050" lvl="1" indent="0">
              <a:buNone/>
            </a:pPr>
            <a:r>
              <a:rPr lang="es-ES" sz="2200" b="1" dirty="0"/>
              <a:t>OR </a:t>
            </a:r>
            <a:r>
              <a:rPr lang="es-ES" sz="2200" dirty="0"/>
              <a:t>de todo lo </a:t>
            </a:r>
            <a:r>
              <a:rPr lang="es-ES" sz="2200" dirty="0" smtClean="0"/>
              <a:t>siguiente:</a:t>
            </a:r>
          </a:p>
          <a:p>
            <a:pPr marL="800100" lvl="2" indent="0">
              <a:buNone/>
            </a:pPr>
            <a:r>
              <a:rPr lang="es-ES" sz="2200" dirty="0"/>
              <a:t>p</a:t>
            </a:r>
            <a:r>
              <a:rPr lang="es-ES" sz="2200" dirty="0" smtClean="0"/>
              <a:t>ara </a:t>
            </a:r>
            <a:r>
              <a:rPr lang="es-ES" sz="2200" dirty="0"/>
              <a:t>toda </a:t>
            </a:r>
            <a:r>
              <a:rPr lang="es-ES" sz="2200" i="1" dirty="0" err="1"/>
              <a:t>acciónSoporta</a:t>
            </a:r>
            <a:r>
              <a:rPr lang="es-ES" sz="2200" dirty="0"/>
              <a:t> que genera </a:t>
            </a:r>
            <a:r>
              <a:rPr lang="es-ES" sz="2200" i="1" dirty="0" smtClean="0"/>
              <a:t>p</a:t>
            </a:r>
            <a:r>
              <a:rPr lang="es-ES" sz="2200" dirty="0" smtClean="0"/>
              <a:t>:</a:t>
            </a:r>
          </a:p>
          <a:p>
            <a:pPr marL="800100" lvl="2" indent="0">
              <a:buNone/>
            </a:pPr>
            <a:r>
              <a:rPr lang="es-ES" sz="2200" b="1" dirty="0"/>
              <a:t>AND</a:t>
            </a:r>
            <a:r>
              <a:rPr lang="es-ES" sz="2200" dirty="0"/>
              <a:t> </a:t>
            </a:r>
            <a:r>
              <a:rPr lang="es-ES" sz="2200" dirty="0" smtClean="0"/>
              <a:t>de </a:t>
            </a:r>
            <a:r>
              <a:rPr lang="es-ES" sz="2200" dirty="0"/>
              <a:t>todo lo siguiente</a:t>
            </a:r>
            <a:r>
              <a:rPr lang="es-ES" sz="2200" dirty="0" smtClean="0"/>
              <a:t>:</a:t>
            </a:r>
          </a:p>
          <a:p>
            <a:pPr marL="1257300" lvl="3" indent="0">
              <a:buNone/>
            </a:pPr>
            <a:r>
              <a:rPr lang="es-ES" sz="2200" dirty="0"/>
              <a:t>Time(</a:t>
            </a:r>
            <a:r>
              <a:rPr lang="es-ES" sz="2200" dirty="0" err="1"/>
              <a:t>p,acciónSoporta</a:t>
            </a:r>
            <a:r>
              <a:rPr lang="es-ES" sz="2200" dirty="0"/>
              <a:t>) &lt; </a:t>
            </a:r>
            <a:r>
              <a:rPr lang="es-ES" sz="2200" dirty="0" smtClean="0"/>
              <a:t>Time(</a:t>
            </a:r>
            <a:r>
              <a:rPr lang="es-ES" sz="2200" dirty="0" err="1" smtClean="0"/>
              <a:t>p,OBS</a:t>
            </a:r>
            <a:r>
              <a:rPr lang="es-ES" sz="2200" dirty="0" smtClean="0"/>
              <a:t>)</a:t>
            </a:r>
            <a:endParaRPr lang="es-ES" sz="2200" dirty="0"/>
          </a:p>
          <a:p>
            <a:pPr marL="1257300" lvl="3" indent="0">
              <a:buNone/>
            </a:pPr>
            <a:r>
              <a:rPr lang="es-ES" sz="2200" dirty="0" smtClean="0"/>
              <a:t>para toda </a:t>
            </a:r>
            <a:r>
              <a:rPr lang="es-ES" sz="2200" i="1" dirty="0" err="1" smtClean="0"/>
              <a:t>acciónBorra</a:t>
            </a:r>
            <a:r>
              <a:rPr lang="es-ES" sz="2200" dirty="0" smtClean="0"/>
              <a:t> que elimina </a:t>
            </a:r>
            <a:r>
              <a:rPr lang="es-ES" sz="2200" i="1" dirty="0" smtClean="0"/>
              <a:t>p</a:t>
            </a:r>
            <a:r>
              <a:rPr lang="es-ES" sz="2200" dirty="0" smtClean="0"/>
              <a:t>:</a:t>
            </a:r>
          </a:p>
          <a:p>
            <a:pPr marL="1257300" lvl="3" indent="0">
              <a:buNone/>
            </a:pPr>
            <a:r>
              <a:rPr lang="es-ES" sz="2200" b="1" dirty="0"/>
              <a:t>OR</a:t>
            </a:r>
            <a:r>
              <a:rPr lang="es-ES" sz="2200" dirty="0"/>
              <a:t> de todo lo siguiente:</a:t>
            </a:r>
          </a:p>
          <a:p>
            <a:pPr marL="1714500" lvl="4" indent="0">
              <a:buNone/>
            </a:pPr>
            <a:r>
              <a:rPr lang="es-ES" sz="2200" dirty="0"/>
              <a:t>Time(</a:t>
            </a:r>
            <a:r>
              <a:rPr lang="es-ES" sz="2200" dirty="0" err="1"/>
              <a:t>not</a:t>
            </a:r>
            <a:r>
              <a:rPr lang="es-ES" sz="2200" dirty="0"/>
              <a:t>-p, </a:t>
            </a:r>
            <a:r>
              <a:rPr lang="es-ES" sz="2200" dirty="0" err="1"/>
              <a:t>acciónBorra</a:t>
            </a:r>
            <a:r>
              <a:rPr lang="es-ES" sz="2200" dirty="0"/>
              <a:t>) &lt; Time(</a:t>
            </a:r>
            <a:r>
              <a:rPr lang="es-ES" sz="2200" dirty="0" err="1"/>
              <a:t>p,acciónSoporta</a:t>
            </a:r>
            <a:r>
              <a:rPr lang="es-ES" sz="2200" dirty="0"/>
              <a:t>)</a:t>
            </a:r>
          </a:p>
          <a:p>
            <a:pPr marL="1714500" lvl="4" indent="0">
              <a:buNone/>
            </a:pPr>
            <a:r>
              <a:rPr lang="es-ES" sz="2200" dirty="0"/>
              <a:t>Time(</a:t>
            </a:r>
            <a:r>
              <a:rPr lang="es-ES" sz="2200" dirty="0" err="1"/>
              <a:t>not</a:t>
            </a:r>
            <a:r>
              <a:rPr lang="es-ES" sz="2200" dirty="0"/>
              <a:t>-p, </a:t>
            </a:r>
            <a:r>
              <a:rPr lang="es-ES" sz="2200" dirty="0" err="1"/>
              <a:t>acciónBorra</a:t>
            </a:r>
            <a:r>
              <a:rPr lang="es-ES" sz="2200" dirty="0"/>
              <a:t>) &gt; </a:t>
            </a:r>
            <a:r>
              <a:rPr lang="es-ES" sz="2200" dirty="0" smtClean="0"/>
              <a:t>Time(</a:t>
            </a:r>
            <a:r>
              <a:rPr lang="es-ES" sz="2200" dirty="0" err="1" smtClean="0"/>
              <a:t>p,OBS</a:t>
            </a:r>
            <a:r>
              <a:rPr lang="es-ES" sz="2200" dirty="0" smtClean="0"/>
              <a:t>)</a:t>
            </a:r>
            <a:endParaRPr lang="es-ES" sz="2200" dirty="0"/>
          </a:p>
        </p:txBody>
      </p:sp>
    </p:spTree>
    <p:extLst>
      <p:ext uri="{BB962C8B-B14F-4D97-AF65-F5344CB8AC3E}">
        <p14:creationId xmlns:p14="http://schemas.microsoft.com/office/powerpoint/2010/main" val="3721812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a:t>
            </a:r>
            <a:endParaRPr lang="es-ES" dirty="0"/>
          </a:p>
        </p:txBody>
      </p:sp>
      <p:sp>
        <p:nvSpPr>
          <p:cNvPr id="3" name="2 Marcador de contenido"/>
          <p:cNvSpPr>
            <a:spLocks noGrp="1"/>
          </p:cNvSpPr>
          <p:nvPr>
            <p:ph idx="1"/>
          </p:nvPr>
        </p:nvSpPr>
        <p:spPr/>
        <p:txBody>
          <a:bodyPr/>
          <a:lstStyle/>
          <a:p>
            <a:pPr marL="0" indent="0">
              <a:buNone/>
            </a:pPr>
            <a:r>
              <a:rPr lang="es-ES" dirty="0" smtClean="0"/>
              <a:t>Dado este </a:t>
            </a:r>
            <a:r>
              <a:rPr lang="es-ES" b="1" dirty="0" smtClean="0"/>
              <a:t>plan temporal</a:t>
            </a:r>
            <a:r>
              <a:rPr lang="es-ES" dirty="0" smtClean="0"/>
              <a:t>…</a:t>
            </a:r>
          </a:p>
          <a:p>
            <a:pPr marL="0" indent="0">
              <a:buNone/>
            </a:pPr>
            <a:endParaRPr lang="es-ES" dirty="0" smtClean="0"/>
          </a:p>
          <a:p>
            <a:pPr marL="0" indent="0">
              <a:buNone/>
            </a:pPr>
            <a:endParaRPr lang="es-ES" dirty="0"/>
          </a:p>
          <a:p>
            <a:pPr marL="0" indent="0">
              <a:buNone/>
            </a:pPr>
            <a:endParaRPr lang="es-ES" dirty="0" smtClean="0"/>
          </a:p>
          <a:p>
            <a:pPr marL="0" indent="0">
              <a:buNone/>
            </a:pPr>
            <a:endParaRPr lang="es-ES" dirty="0"/>
          </a:p>
          <a:p>
            <a:pPr marL="0" indent="0">
              <a:buNone/>
            </a:pPr>
            <a:endParaRPr lang="es-ES" dirty="0" smtClean="0"/>
          </a:p>
          <a:p>
            <a:pPr marL="0" indent="0">
              <a:buNone/>
            </a:pPr>
            <a:r>
              <a:rPr lang="es-ES" dirty="0" smtClean="0"/>
              <a:t>…descubrir el </a:t>
            </a:r>
            <a:r>
              <a:rPr lang="es-ES" b="1" dirty="0" smtClean="0"/>
              <a:t>modelo temporal </a:t>
            </a:r>
            <a:r>
              <a:rPr lang="es-ES" dirty="0" smtClean="0"/>
              <a:t>de acciones</a:t>
            </a:r>
            <a:endParaRPr lang="es-ES" dirty="0"/>
          </a:p>
        </p:txBody>
      </p:sp>
      <p:sp>
        <p:nvSpPr>
          <p:cNvPr id="4" name="3 Rectángulo"/>
          <p:cNvSpPr/>
          <p:nvPr/>
        </p:nvSpPr>
        <p:spPr>
          <a:xfrm>
            <a:off x="2123728" y="2406947"/>
            <a:ext cx="5112568" cy="246221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200" dirty="0"/>
              <a:t>1: (BOARD PERSON1 PLANE1 CITY0)</a:t>
            </a:r>
          </a:p>
          <a:p>
            <a:r>
              <a:rPr lang="en-US" sz="2200" dirty="0"/>
              <a:t>3: (FLY PLANE1 CITY0 CITY1)</a:t>
            </a:r>
          </a:p>
          <a:p>
            <a:r>
              <a:rPr lang="en-US" sz="2200" dirty="0"/>
              <a:t>9: (DEBARK PERSON1 PLANE1 CITY1)</a:t>
            </a:r>
          </a:p>
          <a:p>
            <a:r>
              <a:rPr lang="en-US" sz="2200" dirty="0"/>
              <a:t>9: (BOARD PERSON3 PLANE1 CITY1)</a:t>
            </a:r>
          </a:p>
          <a:p>
            <a:r>
              <a:rPr lang="en-US" sz="2200" dirty="0"/>
              <a:t>9: (REFUEL PLANE1 CITY1)</a:t>
            </a:r>
          </a:p>
          <a:p>
            <a:r>
              <a:rPr lang="en-US" sz="2200" dirty="0"/>
              <a:t>12: (ZOOM PLANE1 CITY1 CITY0)</a:t>
            </a:r>
          </a:p>
          <a:p>
            <a:r>
              <a:rPr lang="en-US" sz="2200" dirty="0"/>
              <a:t>16: (DEBARK PERSON3 PLANE1 CITY0)</a:t>
            </a:r>
            <a:endParaRPr lang="es-ES" sz="2200" dirty="0"/>
          </a:p>
        </p:txBody>
      </p:sp>
    </p:spTree>
    <p:extLst>
      <p:ext uri="{BB962C8B-B14F-4D97-AF65-F5344CB8AC3E}">
        <p14:creationId xmlns:p14="http://schemas.microsoft.com/office/powerpoint/2010/main" val="145988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Resultado. Ejemplo 2</a:t>
            </a:r>
            <a:endParaRPr lang="es-ES"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401663"/>
            <a:ext cx="843915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2857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Resultado. Ejemplo 2</a:t>
            </a:r>
            <a:endParaRPr lang="es-ES" dirty="0"/>
          </a:p>
        </p:txBody>
      </p:sp>
      <p:sp>
        <p:nvSpPr>
          <p:cNvPr id="3" name="2 Rectángulo"/>
          <p:cNvSpPr/>
          <p:nvPr/>
        </p:nvSpPr>
        <p:spPr>
          <a:xfrm>
            <a:off x="1133872" y="1690930"/>
            <a:ext cx="6750496" cy="397031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(BOARD_PERSON1_PLANE1_CITY0) [1..2]</a:t>
            </a:r>
          </a:p>
          <a:p>
            <a:r>
              <a:rPr lang="en-US" dirty="0"/>
              <a:t>Start conditions: (at_PERSON1_CITY0)</a:t>
            </a:r>
          </a:p>
          <a:p>
            <a:r>
              <a:rPr lang="en-US" dirty="0"/>
              <a:t>Invariant conditions: (at_PLANE1_CITY0)</a:t>
            </a:r>
          </a:p>
          <a:p>
            <a:r>
              <a:rPr lang="en-US" dirty="0"/>
              <a:t>End effects: </a:t>
            </a:r>
            <a:r>
              <a:rPr lang="en-US" b="1" dirty="0">
                <a:solidFill>
                  <a:srgbClr val="FF0000"/>
                </a:solidFill>
              </a:rPr>
              <a:t>not-(at_PERSON1_CITY0)</a:t>
            </a:r>
            <a:r>
              <a:rPr lang="en-US" dirty="0"/>
              <a:t> (in_PERSON1_PLANE1)</a:t>
            </a:r>
          </a:p>
          <a:p>
            <a:endParaRPr lang="en-US" dirty="0"/>
          </a:p>
          <a:p>
            <a:r>
              <a:rPr lang="en-US" dirty="0"/>
              <a:t>(FLY_PLANE1_CITY0_CITY1) [3..9]</a:t>
            </a:r>
          </a:p>
          <a:p>
            <a:r>
              <a:rPr lang="en-US" dirty="0"/>
              <a:t>Start conditions: (at_PLANE1_CITY0) </a:t>
            </a:r>
            <a:r>
              <a:rPr lang="en-US" b="1" dirty="0">
                <a:solidFill>
                  <a:srgbClr val="00B050"/>
                </a:solidFill>
              </a:rPr>
              <a:t>(fuel_PLANE1)</a:t>
            </a:r>
          </a:p>
          <a:p>
            <a:r>
              <a:rPr lang="en-US" dirty="0"/>
              <a:t>Start effects: </a:t>
            </a:r>
            <a:r>
              <a:rPr lang="en-US" b="1" dirty="0">
                <a:solidFill>
                  <a:srgbClr val="FF0000"/>
                </a:solidFill>
              </a:rPr>
              <a:t>(at_PLANE1_CITY1)</a:t>
            </a:r>
          </a:p>
          <a:p>
            <a:r>
              <a:rPr lang="en-US" dirty="0"/>
              <a:t>End effects: </a:t>
            </a:r>
            <a:r>
              <a:rPr lang="en-US" b="1" dirty="0">
                <a:solidFill>
                  <a:srgbClr val="FF0000"/>
                </a:solidFill>
              </a:rPr>
              <a:t>not-(at_PLANE1_CITY0)</a:t>
            </a:r>
            <a:r>
              <a:rPr lang="en-US" dirty="0"/>
              <a:t> </a:t>
            </a:r>
            <a:r>
              <a:rPr lang="en-US" b="1" dirty="0">
                <a:solidFill>
                  <a:srgbClr val="00B050"/>
                </a:solidFill>
              </a:rPr>
              <a:t>not-(fuel_PLANE1) </a:t>
            </a:r>
          </a:p>
          <a:p>
            <a:endParaRPr lang="en-US" dirty="0"/>
          </a:p>
          <a:p>
            <a:r>
              <a:rPr lang="en-US" dirty="0"/>
              <a:t>(DEBARK_PERSON1_PLANE1_CITY1) [9..10]</a:t>
            </a:r>
          </a:p>
          <a:p>
            <a:r>
              <a:rPr lang="en-US" dirty="0"/>
              <a:t>Start conditions: (in_PERSON1_PLANE1) (at_PLANE1_CITY1)</a:t>
            </a:r>
          </a:p>
          <a:p>
            <a:r>
              <a:rPr lang="en-US" dirty="0"/>
              <a:t>Start effects: </a:t>
            </a:r>
            <a:r>
              <a:rPr lang="en-US" b="1" dirty="0">
                <a:solidFill>
                  <a:srgbClr val="FF0000"/>
                </a:solidFill>
              </a:rPr>
              <a:t>(at_PERSON1_CITY1)</a:t>
            </a:r>
          </a:p>
          <a:p>
            <a:r>
              <a:rPr lang="en-US" dirty="0"/>
              <a:t>End effects: </a:t>
            </a:r>
            <a:r>
              <a:rPr lang="en-US" b="1" dirty="0">
                <a:solidFill>
                  <a:srgbClr val="FF0000"/>
                </a:solidFill>
              </a:rPr>
              <a:t>not-(in_PERSON1_PLANE1)</a:t>
            </a:r>
            <a:endParaRPr lang="es-ES" b="1" dirty="0">
              <a:solidFill>
                <a:srgbClr val="FF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06761">
            <a:off x="6203875" y="3091349"/>
            <a:ext cx="1775984" cy="70413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3925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Resultado. Ejemplo 2</a:t>
            </a:r>
            <a:endParaRPr lang="es-ES" dirty="0"/>
          </a:p>
        </p:txBody>
      </p:sp>
      <p:sp>
        <p:nvSpPr>
          <p:cNvPr id="4" name="3 Rectángulo"/>
          <p:cNvSpPr/>
          <p:nvPr/>
        </p:nvSpPr>
        <p:spPr>
          <a:xfrm>
            <a:off x="971600" y="1303015"/>
            <a:ext cx="7038528" cy="507831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(BOARD_PERSON3_PLANE1_CITY1) [9..10]</a:t>
            </a:r>
          </a:p>
          <a:p>
            <a:r>
              <a:rPr lang="en-US" dirty="0"/>
              <a:t>Start conditions: (at_PERSON3_CITY1)</a:t>
            </a:r>
          </a:p>
          <a:p>
            <a:r>
              <a:rPr lang="en-US" dirty="0"/>
              <a:t>Invariant conditions: (at_PLANE1_CITY1)</a:t>
            </a:r>
          </a:p>
          <a:p>
            <a:r>
              <a:rPr lang="en-US" dirty="0"/>
              <a:t>End effects: </a:t>
            </a:r>
            <a:r>
              <a:rPr lang="en-US" b="1" dirty="0">
                <a:solidFill>
                  <a:srgbClr val="FF0000"/>
                </a:solidFill>
              </a:rPr>
              <a:t>not-(at_PERSON3_CITY1) </a:t>
            </a:r>
            <a:r>
              <a:rPr lang="en-US" dirty="0"/>
              <a:t>(in_PERSON3_PLANE1)</a:t>
            </a:r>
          </a:p>
          <a:p>
            <a:endParaRPr lang="en-US" dirty="0"/>
          </a:p>
          <a:p>
            <a:r>
              <a:rPr lang="en-US" dirty="0"/>
              <a:t>(REFUEL_PLANE1_CITY1) [9..10]</a:t>
            </a:r>
          </a:p>
          <a:p>
            <a:r>
              <a:rPr lang="en-US" dirty="0"/>
              <a:t>Invariant conditions: (at_PLANE1_CITY1)</a:t>
            </a:r>
          </a:p>
          <a:p>
            <a:r>
              <a:rPr lang="en-US" dirty="0"/>
              <a:t>End effects: </a:t>
            </a:r>
            <a:r>
              <a:rPr lang="en-US" b="1" dirty="0">
                <a:solidFill>
                  <a:srgbClr val="00B050"/>
                </a:solidFill>
              </a:rPr>
              <a:t>(fuel_PLANE1)</a:t>
            </a:r>
          </a:p>
          <a:p>
            <a:endParaRPr lang="en-US" dirty="0"/>
          </a:p>
          <a:p>
            <a:r>
              <a:rPr lang="en-US" dirty="0"/>
              <a:t>(ZOOM_PLANE1_CITY1_CITY0) [12..14]</a:t>
            </a:r>
          </a:p>
          <a:p>
            <a:r>
              <a:rPr lang="en-US" dirty="0"/>
              <a:t>Start conditions: (at_PLANE1_CITY1) (fuel_PLANE1)</a:t>
            </a:r>
          </a:p>
          <a:p>
            <a:r>
              <a:rPr lang="en-US" dirty="0"/>
              <a:t>Start effects: </a:t>
            </a:r>
            <a:r>
              <a:rPr lang="en-US" b="1" dirty="0">
                <a:solidFill>
                  <a:srgbClr val="FF0000"/>
                </a:solidFill>
              </a:rPr>
              <a:t>(at_PLANE1_CITY0)</a:t>
            </a:r>
          </a:p>
          <a:p>
            <a:r>
              <a:rPr lang="en-US" dirty="0"/>
              <a:t>End effects: </a:t>
            </a:r>
            <a:r>
              <a:rPr lang="en-US" b="1" dirty="0">
                <a:solidFill>
                  <a:srgbClr val="FF0000"/>
                </a:solidFill>
              </a:rPr>
              <a:t>not-(at_PLANE1_CITY1) </a:t>
            </a:r>
            <a:r>
              <a:rPr lang="en-US" dirty="0"/>
              <a:t>not-(fuel_PLANE1)</a:t>
            </a:r>
          </a:p>
          <a:p>
            <a:endParaRPr lang="en-US" dirty="0"/>
          </a:p>
          <a:p>
            <a:r>
              <a:rPr lang="en-US" dirty="0"/>
              <a:t>(DEBARK_PERSON3_PLANE1_CITY0) [16..17]</a:t>
            </a:r>
          </a:p>
          <a:p>
            <a:r>
              <a:rPr lang="en-US" dirty="0"/>
              <a:t>Start conditions: (in_PERSON3_PLANE1) (at_PLANE1_CITY0)</a:t>
            </a:r>
          </a:p>
          <a:p>
            <a:r>
              <a:rPr lang="en-US" dirty="0"/>
              <a:t>Start effects: </a:t>
            </a:r>
            <a:r>
              <a:rPr lang="en-US" b="1" dirty="0">
                <a:solidFill>
                  <a:srgbClr val="FF0000"/>
                </a:solidFill>
              </a:rPr>
              <a:t>(at_PERSON3_CITY0)</a:t>
            </a:r>
          </a:p>
          <a:p>
            <a:r>
              <a:rPr lang="en-US" dirty="0"/>
              <a:t>End effects: </a:t>
            </a:r>
            <a:r>
              <a:rPr lang="en-US" b="1" dirty="0">
                <a:solidFill>
                  <a:srgbClr val="FF0000"/>
                </a:solidFill>
              </a:rPr>
              <a:t>not-(in_PERSON3_PLANE1)</a:t>
            </a:r>
            <a:endParaRPr lang="es-ES" b="1" dirty="0">
              <a:solidFill>
                <a:srgbClr val="FF0000"/>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06761">
            <a:off x="4923537" y="2731308"/>
            <a:ext cx="1775984" cy="70413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0677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Observaciones. Análisis</a:t>
            </a:r>
            <a:endParaRPr lang="es-ES" dirty="0"/>
          </a:p>
        </p:txBody>
      </p:sp>
      <p:sp>
        <p:nvSpPr>
          <p:cNvPr id="3" name="2 Marcador de contenido"/>
          <p:cNvSpPr>
            <a:spLocks noGrp="1"/>
          </p:cNvSpPr>
          <p:nvPr>
            <p:ph idx="1"/>
          </p:nvPr>
        </p:nvSpPr>
        <p:spPr/>
        <p:txBody>
          <a:bodyPr/>
          <a:lstStyle/>
          <a:p>
            <a:pPr marL="0" indent="0">
              <a:buNone/>
            </a:pPr>
            <a:r>
              <a:rPr lang="es-ES" dirty="0" smtClean="0"/>
              <a:t>Se ha </a:t>
            </a:r>
            <a:r>
              <a:rPr lang="es-ES" b="1" dirty="0" smtClean="0"/>
              <a:t>arreglado</a:t>
            </a:r>
            <a:r>
              <a:rPr lang="es-ES" dirty="0" smtClean="0"/>
              <a:t> el problema con el fuel, pero todavía quedan situaciones </a:t>
            </a:r>
            <a:r>
              <a:rPr lang="es-ES" i="1" dirty="0" smtClean="0"/>
              <a:t>deshumanizadas</a:t>
            </a:r>
            <a:r>
              <a:rPr lang="es-ES" dirty="0" smtClean="0"/>
              <a:t>:</a:t>
            </a:r>
          </a:p>
          <a:p>
            <a:pPr marL="0" indent="0">
              <a:buNone/>
            </a:pPr>
            <a:endParaRPr lang="es-ES" dirty="0"/>
          </a:p>
          <a:p>
            <a:pPr marL="0" indent="0">
              <a:buNone/>
            </a:pPr>
            <a:endParaRPr lang="es-ES" dirty="0" smtClean="0"/>
          </a:p>
          <a:p>
            <a:pPr marL="0" indent="0">
              <a:buNone/>
            </a:pPr>
            <a:endParaRPr lang="es-ES" dirty="0"/>
          </a:p>
          <a:p>
            <a:pPr marL="0" indent="0">
              <a:buNone/>
            </a:pPr>
            <a:r>
              <a:rPr lang="es-ES" dirty="0" smtClean="0"/>
              <a:t>Desde el punto de vista de modelado son dos literales contradictorios que no se dan a la vez</a:t>
            </a:r>
          </a:p>
          <a:p>
            <a:pPr marL="400050" lvl="1" indent="0">
              <a:buNone/>
            </a:pPr>
            <a:r>
              <a:rPr lang="es-ES" b="1" dirty="0" smtClean="0">
                <a:sym typeface="Wingdings" panose="05000000000000000000" pitchFamily="2" charset="2"/>
              </a:rPr>
              <a:t>Modelo correcto</a:t>
            </a:r>
            <a:r>
              <a:rPr lang="es-ES" dirty="0" smtClean="0"/>
              <a:t>. ¡Si se llamaran </a:t>
            </a:r>
            <a:r>
              <a:rPr lang="es-ES" i="1" dirty="0" smtClean="0"/>
              <a:t>{x, y}</a:t>
            </a:r>
            <a:r>
              <a:rPr lang="es-ES" dirty="0" smtClean="0"/>
              <a:t> no lo veríamos tan extraño (como </a:t>
            </a:r>
            <a:r>
              <a:rPr lang="es-ES" i="1" dirty="0" err="1" smtClean="0"/>
              <a:t>stack</a:t>
            </a:r>
            <a:r>
              <a:rPr lang="es-ES" i="1" dirty="0" smtClean="0"/>
              <a:t>/</a:t>
            </a:r>
            <a:r>
              <a:rPr lang="es-ES" i="1" dirty="0" err="1" smtClean="0"/>
              <a:t>unstack</a:t>
            </a:r>
            <a:r>
              <a:rPr lang="es-ES" dirty="0" smtClean="0"/>
              <a:t>)!</a:t>
            </a:r>
          </a:p>
          <a:p>
            <a:pPr marL="0" indent="0">
              <a:buNone/>
            </a:pPr>
            <a:endParaRPr lang="es-ES" i="1" dirty="0"/>
          </a:p>
        </p:txBody>
      </p:sp>
      <p:sp>
        <p:nvSpPr>
          <p:cNvPr id="4" name="3 Rectángulo"/>
          <p:cNvSpPr/>
          <p:nvPr/>
        </p:nvSpPr>
        <p:spPr>
          <a:xfrm>
            <a:off x="2160240" y="2780928"/>
            <a:ext cx="4572000" cy="147732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dirty="0"/>
              <a:t>(DEBARK_PERSON1_PLANE1_CITY1) [9..10]</a:t>
            </a:r>
          </a:p>
          <a:p>
            <a:r>
              <a:rPr lang="en-US" dirty="0"/>
              <a:t>Start conditions: (in_PERSON1_PLANE1) (at_PLANE1_CITY1)</a:t>
            </a:r>
          </a:p>
          <a:p>
            <a:r>
              <a:rPr lang="en-US" dirty="0"/>
              <a:t>Start effects: </a:t>
            </a:r>
            <a:r>
              <a:rPr lang="en-US" b="1" dirty="0">
                <a:solidFill>
                  <a:srgbClr val="FF0000"/>
                </a:solidFill>
              </a:rPr>
              <a:t>(at_PERSON1_CITY1)</a:t>
            </a:r>
          </a:p>
          <a:p>
            <a:r>
              <a:rPr lang="en-US" dirty="0"/>
              <a:t>End effects: </a:t>
            </a:r>
            <a:r>
              <a:rPr lang="en-US" b="1" dirty="0">
                <a:solidFill>
                  <a:srgbClr val="FF0000"/>
                </a:solidFill>
              </a:rPr>
              <a:t>not-(in_PERSON1_PLANE1)</a:t>
            </a:r>
            <a:endParaRPr lang="es-ES" b="1" dirty="0">
              <a:solidFill>
                <a:srgbClr val="FF0000"/>
              </a:solidFill>
            </a:endParaRPr>
          </a:p>
        </p:txBody>
      </p:sp>
    </p:spTree>
    <p:extLst>
      <p:ext uri="{BB962C8B-B14F-4D97-AF65-F5344CB8AC3E}">
        <p14:creationId xmlns:p14="http://schemas.microsoft.com/office/powerpoint/2010/main" val="3463045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Observaciones. Análisis</a:t>
            </a:r>
          </a:p>
        </p:txBody>
      </p:sp>
      <p:grpSp>
        <p:nvGrpSpPr>
          <p:cNvPr id="5" name="4 Grupo"/>
          <p:cNvGrpSpPr/>
          <p:nvPr/>
        </p:nvGrpSpPr>
        <p:grpSpPr>
          <a:xfrm>
            <a:off x="755576" y="1138488"/>
            <a:ext cx="7997106" cy="3658664"/>
            <a:chOff x="755576" y="1556062"/>
            <a:chExt cx="7997106" cy="3658664"/>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556062"/>
              <a:ext cx="2740522" cy="3658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755576" y="2924944"/>
              <a:ext cx="5688632"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ES" sz="3200" dirty="0" smtClean="0"/>
                <a:t>¿</a:t>
              </a:r>
              <a:r>
                <a:rPr lang="es-ES" sz="3200" b="1" dirty="0" smtClean="0"/>
                <a:t>Hasta dónde </a:t>
              </a:r>
              <a:r>
                <a:rPr lang="es-ES" sz="3200" dirty="0" smtClean="0"/>
                <a:t>(en número y time-</a:t>
              </a:r>
              <a:r>
                <a:rPr lang="es-ES" sz="3200" dirty="0" err="1" smtClean="0"/>
                <a:t>stamps</a:t>
              </a:r>
              <a:r>
                <a:rPr lang="es-ES" sz="3200" dirty="0" smtClean="0"/>
                <a:t>) hay que </a:t>
              </a:r>
              <a:r>
                <a:rPr lang="es-ES" sz="3200" b="1" dirty="0" smtClean="0"/>
                <a:t>seguir añadiendo </a:t>
              </a:r>
              <a:r>
                <a:rPr lang="es-ES" sz="3200" dirty="0" smtClean="0"/>
                <a:t>observaciones?</a:t>
              </a:r>
              <a:endParaRPr lang="es-ES" sz="3200" dirty="0"/>
            </a:p>
          </p:txBody>
        </p:sp>
      </p:grpSp>
      <p:pic>
        <p:nvPicPr>
          <p:cNvPr id="7172" name="Picture 4" descr="Resultado de imagen de no lo sÃ©"/>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6628" y="4509120"/>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63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heel(1)">
                                      <p:cBhvr>
                                        <p:cTn id="7" dur="2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¿Y si usamos algunas heurísticas?</a:t>
            </a:r>
            <a:endParaRPr lang="es-ES" dirty="0"/>
          </a:p>
        </p:txBody>
      </p:sp>
      <p:sp>
        <p:nvSpPr>
          <p:cNvPr id="3" name="2 Marcador de contenido"/>
          <p:cNvSpPr>
            <a:spLocks noGrp="1"/>
          </p:cNvSpPr>
          <p:nvPr>
            <p:ph idx="1"/>
          </p:nvPr>
        </p:nvSpPr>
        <p:spPr/>
        <p:txBody>
          <a:bodyPr/>
          <a:lstStyle/>
          <a:p>
            <a:pPr marL="0" indent="0">
              <a:buNone/>
            </a:pPr>
            <a:r>
              <a:rPr lang="es-ES" dirty="0" smtClean="0"/>
              <a:t>Damos </a:t>
            </a:r>
            <a:r>
              <a:rPr lang="es-ES" b="1" dirty="0" smtClean="0"/>
              <a:t>prioridad </a:t>
            </a:r>
            <a:r>
              <a:rPr lang="es-ES" dirty="0" smtClean="0"/>
              <a:t>para que la acción que genera el soporte (</a:t>
            </a:r>
            <a:r>
              <a:rPr lang="es-ES" dirty="0" err="1" smtClean="0"/>
              <a:t>Sup</a:t>
            </a:r>
            <a:r>
              <a:rPr lang="es-ES" dirty="0" smtClean="0"/>
              <a:t>) empiece antes de la que lo necesita </a:t>
            </a:r>
          </a:p>
          <a:p>
            <a:pPr lvl="1"/>
            <a:r>
              <a:rPr lang="es-ES" dirty="0">
                <a:sym typeface="Wingdings" panose="05000000000000000000" pitchFamily="2" charset="2"/>
              </a:rPr>
              <a:t>Intuitivamente </a:t>
            </a:r>
            <a:r>
              <a:rPr lang="es-ES" b="1" dirty="0">
                <a:sym typeface="Wingdings" panose="05000000000000000000" pitchFamily="2" charset="2"/>
              </a:rPr>
              <a:t>balanceamos </a:t>
            </a:r>
            <a:r>
              <a:rPr lang="es-ES" dirty="0">
                <a:sym typeface="Wingdings" panose="05000000000000000000" pitchFamily="2" charset="2"/>
              </a:rPr>
              <a:t>los efectos hacia at-</a:t>
            </a:r>
            <a:r>
              <a:rPr lang="es-ES" dirty="0" err="1">
                <a:sym typeface="Wingdings" panose="05000000000000000000" pitchFamily="2" charset="2"/>
              </a:rPr>
              <a:t>end</a:t>
            </a:r>
            <a:endParaRPr lang="es-ES" dirty="0">
              <a:sym typeface="Wingdings" panose="05000000000000000000" pitchFamily="2" charset="2"/>
            </a:endParaRPr>
          </a:p>
          <a:p>
            <a:pPr lvl="1"/>
            <a:r>
              <a:rPr lang="es-ES" dirty="0" smtClean="0">
                <a:sym typeface="Wingdings" panose="05000000000000000000" pitchFamily="2" charset="2"/>
              </a:rPr>
              <a:t>Fomentamos que las </a:t>
            </a:r>
            <a:r>
              <a:rPr lang="es-ES" dirty="0" err="1" smtClean="0">
                <a:sym typeface="Wingdings" panose="05000000000000000000" pitchFamily="2" charset="2"/>
              </a:rPr>
              <a:t>conds</a:t>
            </a:r>
            <a:r>
              <a:rPr lang="es-ES" dirty="0" smtClean="0">
                <a:sym typeface="Wingdings" panose="05000000000000000000" pitchFamily="2" charset="2"/>
              </a:rPr>
              <a:t> se </a:t>
            </a:r>
            <a:r>
              <a:rPr lang="es-ES" i="1" dirty="0" smtClean="0">
                <a:sym typeface="Wingdings" panose="05000000000000000000" pitchFamily="2" charset="2"/>
              </a:rPr>
              <a:t>desplacen </a:t>
            </a:r>
            <a:r>
              <a:rPr lang="es-ES" dirty="0" smtClean="0">
                <a:sym typeface="Wingdings" panose="05000000000000000000" pitchFamily="2" charset="2"/>
              </a:rPr>
              <a:t>hacia at-</a:t>
            </a:r>
            <a:r>
              <a:rPr lang="es-ES" dirty="0" err="1" smtClean="0">
                <a:sym typeface="Wingdings" panose="05000000000000000000" pitchFamily="2" charset="2"/>
              </a:rPr>
              <a:t>start</a:t>
            </a:r>
            <a:r>
              <a:rPr lang="es-ES" dirty="0" smtClean="0">
                <a:sym typeface="Wingdings" panose="05000000000000000000" pitchFamily="2" charset="2"/>
              </a:rPr>
              <a:t> y </a:t>
            </a:r>
            <a:r>
              <a:rPr lang="es-ES" dirty="0" err="1" smtClean="0">
                <a:sym typeface="Wingdings" panose="05000000000000000000" pitchFamily="2" charset="2"/>
              </a:rPr>
              <a:t>effs</a:t>
            </a:r>
            <a:r>
              <a:rPr lang="es-ES" dirty="0" smtClean="0">
                <a:sym typeface="Wingdings" panose="05000000000000000000" pitchFamily="2" charset="2"/>
              </a:rPr>
              <a:t> hacia at-</a:t>
            </a:r>
            <a:r>
              <a:rPr lang="es-ES" dirty="0" err="1" smtClean="0">
                <a:sym typeface="Wingdings" panose="05000000000000000000" pitchFamily="2" charset="2"/>
              </a:rPr>
              <a:t>end</a:t>
            </a:r>
            <a:endParaRPr lang="es-ES" dirty="0" smtClean="0">
              <a:sym typeface="Wingdings" panose="05000000000000000000" pitchFamily="2" charset="2"/>
            </a:endParaRPr>
          </a:p>
          <a:p>
            <a:pPr lvl="1"/>
            <a:r>
              <a:rPr lang="es-ES" dirty="0" smtClean="0">
                <a:sym typeface="Wingdings" panose="05000000000000000000" pitchFamily="2" charset="2"/>
              </a:rPr>
              <a:t>Evitamos que una acción elimine at-</a:t>
            </a:r>
            <a:r>
              <a:rPr lang="es-ES" dirty="0" err="1" smtClean="0">
                <a:sym typeface="Wingdings" panose="05000000000000000000" pitchFamily="2" charset="2"/>
              </a:rPr>
              <a:t>start</a:t>
            </a:r>
            <a:r>
              <a:rPr lang="es-ES" dirty="0" smtClean="0">
                <a:sym typeface="Wingdings" panose="05000000000000000000" pitchFamily="2" charset="2"/>
              </a:rPr>
              <a:t> algo que luego necesita </a:t>
            </a:r>
            <a:r>
              <a:rPr lang="es-ES" dirty="0" err="1" smtClean="0">
                <a:sym typeface="Wingdings" panose="05000000000000000000" pitchFamily="2" charset="2"/>
              </a:rPr>
              <a:t>overall</a:t>
            </a:r>
            <a:r>
              <a:rPr lang="es-ES" dirty="0" smtClean="0">
                <a:sym typeface="Wingdings" panose="05000000000000000000" pitchFamily="2" charset="2"/>
              </a:rPr>
              <a:t>/at-</a:t>
            </a:r>
            <a:r>
              <a:rPr lang="es-ES" dirty="0" err="1" smtClean="0">
                <a:sym typeface="Wingdings" panose="05000000000000000000" pitchFamily="2" charset="2"/>
              </a:rPr>
              <a:t>end</a:t>
            </a:r>
            <a:endParaRPr lang="es-ES" dirty="0" smtClean="0">
              <a:sym typeface="Wingdings" panose="05000000000000000000" pitchFamily="2" charset="2"/>
            </a:endParaRPr>
          </a:p>
        </p:txBody>
      </p:sp>
    </p:spTree>
    <p:extLst>
      <p:ext uri="{BB962C8B-B14F-4D97-AF65-F5344CB8AC3E}">
        <p14:creationId xmlns:p14="http://schemas.microsoft.com/office/powerpoint/2010/main" val="1974809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¿Y si usamos algunas heurísticas?</a:t>
            </a:r>
            <a:endParaRPr lang="es-ES" dirty="0"/>
          </a:p>
        </p:txBody>
      </p:sp>
      <p:sp>
        <p:nvSpPr>
          <p:cNvPr id="3" name="2 Marcador de contenido"/>
          <p:cNvSpPr>
            <a:spLocks noGrp="1"/>
          </p:cNvSpPr>
          <p:nvPr>
            <p:ph idx="1"/>
          </p:nvPr>
        </p:nvSpPr>
        <p:spPr/>
        <p:txBody>
          <a:bodyPr/>
          <a:lstStyle/>
          <a:p>
            <a:pPr marL="0" indent="0">
              <a:buNone/>
            </a:pPr>
            <a:r>
              <a:rPr lang="es-ES" b="1" dirty="0">
                <a:sym typeface="Wingdings" panose="05000000000000000000" pitchFamily="2" charset="2"/>
              </a:rPr>
              <a:t>Duraciones</a:t>
            </a:r>
            <a:r>
              <a:rPr lang="es-ES" dirty="0">
                <a:sym typeface="Wingdings" panose="05000000000000000000" pitchFamily="2" charset="2"/>
              </a:rPr>
              <a:t> que se correspondan </a:t>
            </a:r>
            <a:r>
              <a:rPr lang="es-ES" b="1" dirty="0">
                <a:sym typeface="Wingdings" panose="05000000000000000000" pitchFamily="2" charset="2"/>
              </a:rPr>
              <a:t>con </a:t>
            </a:r>
            <a:r>
              <a:rPr lang="es-ES" dirty="0">
                <a:sym typeface="Wingdings" panose="05000000000000000000" pitchFamily="2" charset="2"/>
              </a:rPr>
              <a:t>los </a:t>
            </a:r>
            <a:r>
              <a:rPr lang="es-ES" b="1" dirty="0">
                <a:sym typeface="Wingdings" panose="05000000000000000000" pitchFamily="2" charset="2"/>
              </a:rPr>
              <a:t>cambios </a:t>
            </a:r>
            <a:r>
              <a:rPr lang="es-ES" dirty="0">
                <a:sym typeface="Wingdings" panose="05000000000000000000" pitchFamily="2" charset="2"/>
              </a:rPr>
              <a:t>de </a:t>
            </a:r>
            <a:r>
              <a:rPr lang="es-ES" dirty="0" smtClean="0">
                <a:sym typeface="Wingdings" panose="05000000000000000000" pitchFamily="2" charset="2"/>
              </a:rPr>
              <a:t>estado</a:t>
            </a:r>
          </a:p>
          <a:p>
            <a:pPr marL="857250" lvl="1" indent="-457200"/>
            <a:r>
              <a:rPr lang="es-ES" dirty="0" smtClean="0"/>
              <a:t>Intuitivamente evitamos un dominio de duraciones muy elevado</a:t>
            </a:r>
          </a:p>
          <a:p>
            <a:pPr marL="857250" lvl="1" indent="-457200"/>
            <a:r>
              <a:rPr lang="es-ES" dirty="0" smtClean="0"/>
              <a:t>Si una acción empieza en 10 y hay cambios de estado en 15, 20, 40, 70, </a:t>
            </a:r>
            <a:r>
              <a:rPr lang="es-ES" dirty="0" smtClean="0">
                <a:sym typeface="Wingdings" panose="05000000000000000000" pitchFamily="2" charset="2"/>
              </a:rPr>
              <a:t>la duración de la acción se limita a 5, 10, 30, 60</a:t>
            </a:r>
          </a:p>
          <a:p>
            <a:pPr marL="857250" lvl="1" indent="-457200"/>
            <a:r>
              <a:rPr lang="es-ES" dirty="0" smtClean="0"/>
              <a:t>Fomentamos planes </a:t>
            </a:r>
            <a:r>
              <a:rPr lang="es-ES" b="1" dirty="0" smtClean="0"/>
              <a:t>sin </a:t>
            </a:r>
            <a:r>
              <a:rPr lang="es-ES" b="1" i="1" dirty="0" smtClean="0"/>
              <a:t>huecos </a:t>
            </a:r>
            <a:r>
              <a:rPr lang="es-ES" dirty="0" smtClean="0"/>
              <a:t>y conseguiremos planes </a:t>
            </a:r>
            <a:r>
              <a:rPr lang="es-ES" b="1" dirty="0" smtClean="0"/>
              <a:t>más cortos</a:t>
            </a:r>
            <a:endParaRPr lang="es-ES" b="1" dirty="0"/>
          </a:p>
        </p:txBody>
      </p:sp>
    </p:spTree>
    <p:extLst>
      <p:ext uri="{BB962C8B-B14F-4D97-AF65-F5344CB8AC3E}">
        <p14:creationId xmlns:p14="http://schemas.microsoft.com/office/powerpoint/2010/main" val="1812098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Conclusiones</a:t>
            </a:r>
            <a:endParaRPr lang="es-ES" dirty="0"/>
          </a:p>
        </p:txBody>
      </p:sp>
      <p:sp>
        <p:nvSpPr>
          <p:cNvPr id="3" name="2 Marcador de contenido"/>
          <p:cNvSpPr>
            <a:spLocks noGrp="1"/>
          </p:cNvSpPr>
          <p:nvPr>
            <p:ph idx="1"/>
          </p:nvPr>
        </p:nvSpPr>
        <p:spPr/>
        <p:txBody>
          <a:bodyPr/>
          <a:lstStyle/>
          <a:p>
            <a:pPr marL="0" indent="0">
              <a:buNone/>
            </a:pPr>
            <a:r>
              <a:rPr lang="es-ES" dirty="0" smtClean="0"/>
              <a:t>Modelo basado en </a:t>
            </a:r>
            <a:r>
              <a:rPr lang="es-ES" dirty="0" err="1" smtClean="0"/>
              <a:t>Constraint</a:t>
            </a:r>
            <a:r>
              <a:rPr lang="es-ES" dirty="0" smtClean="0"/>
              <a:t> </a:t>
            </a:r>
            <a:r>
              <a:rPr lang="es-ES" dirty="0" err="1" smtClean="0"/>
              <a:t>Programming</a:t>
            </a:r>
            <a:r>
              <a:rPr lang="es-ES" dirty="0" smtClean="0"/>
              <a:t> muy </a:t>
            </a:r>
            <a:r>
              <a:rPr lang="es-ES" b="1" dirty="0" smtClean="0"/>
              <a:t>válido y expresivo</a:t>
            </a:r>
            <a:r>
              <a:rPr lang="es-ES" dirty="0" smtClean="0"/>
              <a:t> para aprender modelos</a:t>
            </a:r>
          </a:p>
          <a:p>
            <a:pPr marL="857250" lvl="1" indent="-457200"/>
            <a:r>
              <a:rPr lang="es-ES" dirty="0" smtClean="0"/>
              <a:t>Todavía se obtienen resultados humanamente incoherentes (aunque 100% válidos)</a:t>
            </a:r>
          </a:p>
          <a:p>
            <a:pPr marL="0" indent="0">
              <a:buNone/>
            </a:pPr>
            <a:r>
              <a:rPr lang="es-ES" b="1" dirty="0" smtClean="0"/>
              <a:t>To do</a:t>
            </a:r>
            <a:r>
              <a:rPr lang="es-ES" dirty="0" smtClean="0"/>
              <a:t>: </a:t>
            </a:r>
          </a:p>
          <a:p>
            <a:pPr marL="857250" lvl="1" indent="-457200"/>
            <a:r>
              <a:rPr lang="es-ES" dirty="0" smtClean="0"/>
              <a:t>se podrían </a:t>
            </a:r>
            <a:r>
              <a:rPr lang="es-ES" b="1" dirty="0" smtClean="0"/>
              <a:t>aprender</a:t>
            </a:r>
            <a:r>
              <a:rPr lang="es-ES" dirty="0" smtClean="0"/>
              <a:t> órdenes (</a:t>
            </a:r>
            <a:r>
              <a:rPr lang="es-ES" dirty="0" err="1" smtClean="0"/>
              <a:t>landmarks</a:t>
            </a:r>
            <a:r>
              <a:rPr lang="es-ES" dirty="0" smtClean="0"/>
              <a:t>), </a:t>
            </a:r>
            <a:r>
              <a:rPr lang="es-ES" dirty="0" err="1" smtClean="0"/>
              <a:t>deadlines</a:t>
            </a:r>
            <a:r>
              <a:rPr lang="es-ES" dirty="0" smtClean="0"/>
              <a:t> e incluso preferencias</a:t>
            </a:r>
          </a:p>
          <a:p>
            <a:pPr marL="857250" lvl="1" indent="-457200"/>
            <a:r>
              <a:rPr lang="es-ES" dirty="0" smtClean="0"/>
              <a:t>se podrían </a:t>
            </a:r>
            <a:r>
              <a:rPr lang="es-ES" b="1" dirty="0" smtClean="0"/>
              <a:t>descubrir </a:t>
            </a:r>
            <a:r>
              <a:rPr lang="es-ES" b="1" dirty="0"/>
              <a:t>hábitos </a:t>
            </a:r>
            <a:r>
              <a:rPr lang="es-ES" dirty="0" smtClean="0"/>
              <a:t>temporales para realizar </a:t>
            </a:r>
            <a:r>
              <a:rPr lang="es-ES" dirty="0"/>
              <a:t>recomendaciones (proyecto ARPIA</a:t>
            </a:r>
            <a:r>
              <a:rPr lang="es-ES" dirty="0" smtClean="0"/>
              <a:t>)</a:t>
            </a:r>
            <a:endParaRPr lang="es-ES" dirty="0"/>
          </a:p>
        </p:txBody>
      </p:sp>
    </p:spTree>
    <p:extLst>
      <p:ext uri="{BB962C8B-B14F-4D97-AF65-F5344CB8AC3E}">
        <p14:creationId xmlns:p14="http://schemas.microsoft.com/office/powerpoint/2010/main" val="4215311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Conclusiones</a:t>
            </a:r>
            <a:endParaRPr lang="es-ES" dirty="0"/>
          </a:p>
        </p:txBody>
      </p:sp>
      <p:sp>
        <p:nvSpPr>
          <p:cNvPr id="3" name="2 Marcador de contenido"/>
          <p:cNvSpPr>
            <a:spLocks noGrp="1"/>
          </p:cNvSpPr>
          <p:nvPr>
            <p:ph idx="1"/>
          </p:nvPr>
        </p:nvSpPr>
        <p:spPr/>
        <p:txBody>
          <a:bodyPr/>
          <a:lstStyle/>
          <a:p>
            <a:pPr marL="0" indent="0">
              <a:buNone/>
            </a:pPr>
            <a:r>
              <a:rPr lang="es-ES" dirty="0" smtClean="0"/>
              <a:t>Exclusivamente desde el </a:t>
            </a:r>
            <a:r>
              <a:rPr lang="es-ES" b="1" dirty="0" smtClean="0"/>
              <a:t>punto de vista </a:t>
            </a:r>
            <a:r>
              <a:rPr lang="es-ES" dirty="0" smtClean="0"/>
              <a:t>de modelado:</a:t>
            </a:r>
          </a:p>
          <a:p>
            <a:pPr marL="857250" lvl="1" indent="-457200"/>
            <a:r>
              <a:rPr lang="es-ES" b="1" dirty="0"/>
              <a:t>reformular </a:t>
            </a:r>
            <a:r>
              <a:rPr lang="es-ES" dirty="0"/>
              <a:t>modelos de </a:t>
            </a:r>
            <a:r>
              <a:rPr lang="es-ES" dirty="0" smtClean="0"/>
              <a:t>planificación</a:t>
            </a:r>
          </a:p>
          <a:p>
            <a:pPr marL="857250" lvl="1" indent="-457200"/>
            <a:r>
              <a:rPr lang="es-ES" dirty="0" smtClean="0"/>
              <a:t>especialmente útil cuando hay </a:t>
            </a:r>
            <a:r>
              <a:rPr lang="es-ES" dirty="0"/>
              <a:t>acciones que se modelan por separado pero que luego </a:t>
            </a:r>
            <a:r>
              <a:rPr lang="es-ES" dirty="0" smtClean="0"/>
              <a:t>se ejecutan de </a:t>
            </a:r>
            <a:r>
              <a:rPr lang="es-ES" dirty="0"/>
              <a:t>forma </a:t>
            </a:r>
            <a:r>
              <a:rPr lang="es-ES" dirty="0" smtClean="0"/>
              <a:t>secuencial (y </a:t>
            </a:r>
            <a:r>
              <a:rPr lang="es-ES" i="1" dirty="0" smtClean="0"/>
              <a:t>atómica</a:t>
            </a:r>
            <a:r>
              <a:rPr lang="es-ES" dirty="0" smtClean="0"/>
              <a:t>). Ej. en </a:t>
            </a:r>
            <a:r>
              <a:rPr lang="es-ES" i="1" dirty="0" err="1" smtClean="0"/>
              <a:t>driverlog</a:t>
            </a:r>
            <a:r>
              <a:rPr lang="es-ES" dirty="0" smtClean="0"/>
              <a:t>, </a:t>
            </a:r>
            <a:r>
              <a:rPr lang="es-ES" i="1" dirty="0" err="1" smtClean="0"/>
              <a:t>board+drive+debark</a:t>
            </a:r>
            <a:r>
              <a:rPr lang="es-ES" i="1" dirty="0" smtClean="0"/>
              <a:t> </a:t>
            </a:r>
            <a:r>
              <a:rPr lang="es-ES" dirty="0" smtClean="0"/>
              <a:t>porque </a:t>
            </a:r>
            <a:r>
              <a:rPr lang="es-ES" dirty="0"/>
              <a:t>el camión </a:t>
            </a:r>
            <a:r>
              <a:rPr lang="es-ES" dirty="0" smtClean="0"/>
              <a:t>no se </a:t>
            </a:r>
            <a:r>
              <a:rPr lang="es-ES" dirty="0"/>
              <a:t>conduce </a:t>
            </a:r>
            <a:r>
              <a:rPr lang="es-ES" dirty="0" smtClean="0"/>
              <a:t>solo</a:t>
            </a:r>
          </a:p>
          <a:p>
            <a:pPr marL="857250" lvl="1" indent="-457200"/>
            <a:r>
              <a:rPr lang="es-ES" dirty="0" smtClean="0"/>
              <a:t>generación de </a:t>
            </a:r>
            <a:r>
              <a:rPr lang="es-ES" b="1" smtClean="0"/>
              <a:t>modelos temporales </a:t>
            </a:r>
            <a:r>
              <a:rPr lang="es-ES" b="1" dirty="0" smtClean="0"/>
              <a:t>más compactos </a:t>
            </a:r>
            <a:r>
              <a:rPr lang="es-ES" dirty="0" smtClean="0"/>
              <a:t>y descubrimiento de macro-acciones</a:t>
            </a:r>
            <a:endParaRPr lang="es-ES" dirty="0"/>
          </a:p>
        </p:txBody>
      </p:sp>
    </p:spTree>
    <p:extLst>
      <p:ext uri="{BB962C8B-B14F-4D97-AF65-F5344CB8AC3E}">
        <p14:creationId xmlns:p14="http://schemas.microsoft.com/office/powerpoint/2010/main" val="3246843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 con más detalle</a:t>
            </a:r>
            <a:endParaRPr lang="es-ES" dirty="0"/>
          </a:p>
        </p:txBody>
      </p:sp>
      <p:sp>
        <p:nvSpPr>
          <p:cNvPr id="3" name="2 Marcador de contenido"/>
          <p:cNvSpPr>
            <a:spLocks noGrp="1"/>
          </p:cNvSpPr>
          <p:nvPr>
            <p:ph idx="1"/>
          </p:nvPr>
        </p:nvSpPr>
        <p:spPr/>
        <p:txBody>
          <a:bodyPr>
            <a:noAutofit/>
          </a:bodyPr>
          <a:lstStyle/>
          <a:p>
            <a:pPr marL="0" indent="0">
              <a:buNone/>
            </a:pPr>
            <a:r>
              <a:rPr lang="es-ES" dirty="0" smtClean="0"/>
              <a:t>A partir del plan y del modelo STRIPS con </a:t>
            </a:r>
            <a:r>
              <a:rPr lang="es-ES" dirty="0" err="1" smtClean="0"/>
              <a:t>precs</a:t>
            </a:r>
            <a:r>
              <a:rPr lang="es-ES" dirty="0" smtClean="0"/>
              <a:t> y </a:t>
            </a:r>
            <a:r>
              <a:rPr lang="es-ES" dirty="0" err="1" smtClean="0"/>
              <a:t>effs</a:t>
            </a:r>
            <a:r>
              <a:rPr lang="es-ES" dirty="0" smtClean="0"/>
              <a:t> (</a:t>
            </a:r>
            <a:r>
              <a:rPr lang="es-ES" dirty="0" err="1" smtClean="0"/>
              <a:t>Aineto</a:t>
            </a:r>
            <a:r>
              <a:rPr lang="es-ES" dirty="0" smtClean="0"/>
              <a:t>, Jiménez y </a:t>
            </a:r>
            <a:r>
              <a:rPr lang="es-ES" dirty="0" err="1" smtClean="0"/>
              <a:t>Onaindía</a:t>
            </a:r>
            <a:r>
              <a:rPr lang="es-ES" dirty="0" smtClean="0"/>
              <a:t> @ICAPS2018)</a:t>
            </a:r>
          </a:p>
          <a:p>
            <a:pPr marL="0" indent="0">
              <a:buNone/>
            </a:pPr>
            <a:endParaRPr lang="es-ES" dirty="0"/>
          </a:p>
          <a:p>
            <a:pPr marL="857250" lvl="1" indent="-457200"/>
            <a:endParaRPr lang="es-ES" sz="1600" dirty="0" smtClean="0"/>
          </a:p>
          <a:p>
            <a:pPr marL="857250" lvl="1" indent="-457200"/>
            <a:r>
              <a:rPr lang="es-ES" dirty="0" smtClean="0"/>
              <a:t>Distribuir las </a:t>
            </a:r>
            <a:r>
              <a:rPr lang="es-ES" dirty="0" err="1" smtClean="0"/>
              <a:t>precs</a:t>
            </a:r>
            <a:r>
              <a:rPr lang="es-ES" dirty="0" smtClean="0"/>
              <a:t> en at-</a:t>
            </a:r>
            <a:r>
              <a:rPr lang="es-ES" dirty="0" err="1" smtClean="0"/>
              <a:t>start</a:t>
            </a:r>
            <a:r>
              <a:rPr lang="es-ES" dirty="0" smtClean="0"/>
              <a:t>, </a:t>
            </a:r>
            <a:r>
              <a:rPr lang="es-ES" dirty="0" err="1" smtClean="0"/>
              <a:t>overall</a:t>
            </a:r>
            <a:r>
              <a:rPr lang="es-ES" dirty="0" smtClean="0"/>
              <a:t>, at-</a:t>
            </a:r>
            <a:r>
              <a:rPr lang="es-ES" dirty="0" err="1" smtClean="0"/>
              <a:t>end</a:t>
            </a:r>
            <a:endParaRPr lang="es-ES" dirty="0" smtClean="0"/>
          </a:p>
          <a:p>
            <a:pPr marL="857250" lvl="1" indent="-457200"/>
            <a:r>
              <a:rPr lang="es-ES" dirty="0" smtClean="0"/>
              <a:t>Distribuir los </a:t>
            </a:r>
            <a:r>
              <a:rPr lang="es-ES" dirty="0" err="1" smtClean="0"/>
              <a:t>effs</a:t>
            </a:r>
            <a:r>
              <a:rPr lang="es-ES" dirty="0" smtClean="0"/>
              <a:t> en at-</a:t>
            </a:r>
            <a:r>
              <a:rPr lang="es-ES" dirty="0" err="1" smtClean="0"/>
              <a:t>start</a:t>
            </a:r>
            <a:r>
              <a:rPr lang="es-ES" dirty="0" smtClean="0"/>
              <a:t>, at-</a:t>
            </a:r>
            <a:r>
              <a:rPr lang="es-ES" dirty="0" err="1" smtClean="0"/>
              <a:t>end</a:t>
            </a:r>
            <a:endParaRPr lang="es-ES" dirty="0" smtClean="0"/>
          </a:p>
          <a:p>
            <a:pPr marL="857250" lvl="1" indent="-457200"/>
            <a:r>
              <a:rPr lang="es-ES" dirty="0" smtClean="0"/>
              <a:t>Estimar una duración</a:t>
            </a:r>
          </a:p>
          <a:p>
            <a:pPr marL="0" indent="0">
              <a:buNone/>
            </a:pPr>
            <a:r>
              <a:rPr lang="es-ES" dirty="0" smtClean="0"/>
              <a:t>El modelo debe ser </a:t>
            </a:r>
            <a:r>
              <a:rPr lang="es-ES" b="1" dirty="0" smtClean="0"/>
              <a:t>consistente</a:t>
            </a:r>
            <a:r>
              <a:rPr lang="es-ES" dirty="0" smtClean="0"/>
              <a:t> con el plan. Es decir debe </a:t>
            </a:r>
            <a:r>
              <a:rPr lang="es-ES" b="1" dirty="0" smtClean="0"/>
              <a:t>explicarlo correctamente</a:t>
            </a:r>
            <a:endParaRPr lang="es-ES" b="1" dirty="0"/>
          </a:p>
        </p:txBody>
      </p:sp>
      <p:sp>
        <p:nvSpPr>
          <p:cNvPr id="4" name="3 Rectángulo"/>
          <p:cNvSpPr/>
          <p:nvPr/>
        </p:nvSpPr>
        <p:spPr>
          <a:xfrm>
            <a:off x="971600" y="2852936"/>
            <a:ext cx="5112568" cy="43088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200" dirty="0"/>
              <a:t>1: (BOARD PERSON1 PLANE1 CITY0</a:t>
            </a:r>
            <a:r>
              <a:rPr lang="en-US" sz="2200" dirty="0" smtClean="0"/>
              <a:t>)</a:t>
            </a:r>
            <a:endParaRPr lang="en-US" sz="2200" dirty="0"/>
          </a:p>
        </p:txBody>
      </p:sp>
    </p:spTree>
    <p:extLst>
      <p:ext uri="{BB962C8B-B14F-4D97-AF65-F5344CB8AC3E}">
        <p14:creationId xmlns:p14="http://schemas.microsoft.com/office/powerpoint/2010/main" val="212721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Enfoque. A priori, </a:t>
            </a:r>
            <a:r>
              <a:rPr lang="es-ES" b="1" dirty="0" smtClean="0"/>
              <a:t>parece fácil</a:t>
            </a:r>
            <a:r>
              <a:rPr lang="es-ES" dirty="0" smtClean="0"/>
              <a:t>…</a:t>
            </a:r>
            <a:endParaRPr lang="es-ES" dirty="0"/>
          </a:p>
        </p:txBody>
      </p:sp>
      <p:sp>
        <p:nvSpPr>
          <p:cNvPr id="3" name="2 Marcador de contenido"/>
          <p:cNvSpPr>
            <a:spLocks noGrp="1"/>
          </p:cNvSpPr>
          <p:nvPr>
            <p:ph idx="1"/>
          </p:nvPr>
        </p:nvSpPr>
        <p:spPr>
          <a:xfrm>
            <a:off x="457200" y="1600201"/>
            <a:ext cx="8229600" cy="1108720"/>
          </a:xfrm>
        </p:spPr>
        <p:txBody>
          <a:bodyPr/>
          <a:lstStyle/>
          <a:p>
            <a:pPr marL="0" indent="0">
              <a:buNone/>
            </a:pPr>
            <a:r>
              <a:rPr lang="es-ES" dirty="0" smtClean="0"/>
              <a:t>Ya que tenemos los time-</a:t>
            </a:r>
            <a:r>
              <a:rPr lang="es-ES" dirty="0" err="1" smtClean="0"/>
              <a:t>stamps</a:t>
            </a:r>
            <a:r>
              <a:rPr lang="es-ES" dirty="0" smtClean="0"/>
              <a:t> podemos obtener las duraciones fácilmente</a:t>
            </a:r>
          </a:p>
          <a:p>
            <a:pPr marL="0" indent="0">
              <a:buNone/>
            </a:pPr>
            <a:endParaRPr lang="es-ES" dirty="0"/>
          </a:p>
        </p:txBody>
      </p:sp>
      <p:grpSp>
        <p:nvGrpSpPr>
          <p:cNvPr id="4" name="3 Grupo"/>
          <p:cNvGrpSpPr/>
          <p:nvPr/>
        </p:nvGrpSpPr>
        <p:grpSpPr>
          <a:xfrm>
            <a:off x="395536" y="2821763"/>
            <a:ext cx="8229600" cy="3415549"/>
            <a:chOff x="395536" y="2821763"/>
            <a:chExt cx="8229600" cy="3415549"/>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128" y="2821763"/>
              <a:ext cx="3744417" cy="1405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2 Marcador de contenido"/>
            <p:cNvSpPr txBox="1">
              <a:spLocks/>
            </p:cNvSpPr>
            <p:nvPr/>
          </p:nvSpPr>
          <p:spPr>
            <a:xfrm>
              <a:off x="395536" y="4437112"/>
              <a:ext cx="8229600"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ES" sz="2600" dirty="0" smtClean="0"/>
                <a:t>¿Y si todos los </a:t>
              </a:r>
              <a:r>
                <a:rPr lang="es-ES" sz="2600" dirty="0" err="1" smtClean="0"/>
                <a:t>effs</a:t>
              </a:r>
              <a:r>
                <a:rPr lang="es-ES" sz="2600" dirty="0" smtClean="0"/>
                <a:t> son at-</a:t>
              </a:r>
              <a:r>
                <a:rPr lang="es-ES" sz="2600" dirty="0" err="1" smtClean="0"/>
                <a:t>start</a:t>
              </a:r>
              <a:r>
                <a:rPr lang="es-ES" sz="2600" dirty="0" smtClean="0"/>
                <a:t>? </a:t>
              </a:r>
              <a:r>
                <a:rPr lang="es-ES" sz="2600" dirty="0" smtClean="0">
                  <a:sym typeface="Wingdings" panose="05000000000000000000" pitchFamily="2" charset="2"/>
                </a:rPr>
                <a:t> ¿Cuál es la </a:t>
              </a:r>
              <a:r>
                <a:rPr lang="es-ES" sz="2600" b="1" dirty="0" smtClean="0">
                  <a:sym typeface="Wingdings" panose="05000000000000000000" pitchFamily="2" charset="2"/>
                </a:rPr>
                <a:t>duración </a:t>
              </a:r>
              <a:r>
                <a:rPr lang="es-ES" sz="2600" dirty="0" smtClean="0">
                  <a:sym typeface="Wingdings" panose="05000000000000000000" pitchFamily="2" charset="2"/>
                </a:rPr>
                <a:t>de la acción?</a:t>
              </a:r>
            </a:p>
            <a:p>
              <a:pPr marL="0" indent="0">
                <a:buFont typeface="Arial" panose="020B0604020202020204" pitchFamily="34" charset="0"/>
                <a:buNone/>
              </a:pPr>
              <a:r>
                <a:rPr lang="es-ES" sz="2600" dirty="0" smtClean="0">
                  <a:sym typeface="Wingdings" panose="05000000000000000000" pitchFamily="2" charset="2"/>
                </a:rPr>
                <a:t>¿Y si todas las </a:t>
              </a:r>
              <a:r>
                <a:rPr lang="es-ES" sz="2600" dirty="0" err="1" smtClean="0">
                  <a:sym typeface="Wingdings" panose="05000000000000000000" pitchFamily="2" charset="2"/>
                </a:rPr>
                <a:t>conds</a:t>
              </a:r>
              <a:r>
                <a:rPr lang="es-ES" sz="2600" dirty="0" smtClean="0">
                  <a:sym typeface="Wingdings" panose="05000000000000000000" pitchFamily="2" charset="2"/>
                </a:rPr>
                <a:t> son at-</a:t>
              </a:r>
              <a:r>
                <a:rPr lang="es-ES" sz="2600" dirty="0" err="1" smtClean="0">
                  <a:sym typeface="Wingdings" panose="05000000000000000000" pitchFamily="2" charset="2"/>
                </a:rPr>
                <a:t>end</a:t>
              </a:r>
              <a:r>
                <a:rPr lang="es-ES" sz="2600" dirty="0" smtClean="0">
                  <a:sym typeface="Wingdings" panose="05000000000000000000" pitchFamily="2" charset="2"/>
                </a:rPr>
                <a:t>?  ¿Cómo establecemos los </a:t>
              </a:r>
              <a:r>
                <a:rPr lang="es-ES" sz="2600" b="1" dirty="0" smtClean="0">
                  <a:sym typeface="Wingdings" panose="05000000000000000000" pitchFamily="2" charset="2"/>
                </a:rPr>
                <a:t>solapamientos </a:t>
              </a:r>
              <a:r>
                <a:rPr lang="es-ES" sz="2600" dirty="0" smtClean="0">
                  <a:sym typeface="Wingdings" panose="05000000000000000000" pitchFamily="2" charset="2"/>
                </a:rPr>
                <a:t>entre acciones?</a:t>
              </a:r>
            </a:p>
            <a:p>
              <a:pPr marL="0" indent="0">
                <a:buFont typeface="Arial" panose="020B0604020202020204" pitchFamily="34" charset="0"/>
                <a:buNone/>
              </a:pPr>
              <a:endParaRPr lang="es-ES" sz="2600" dirty="0" smtClean="0"/>
            </a:p>
            <a:p>
              <a:pPr marL="0" indent="0">
                <a:buFont typeface="Arial" panose="020B0604020202020204" pitchFamily="34" charset="0"/>
                <a:buNone/>
              </a:pPr>
              <a:endParaRPr lang="es-ES" sz="2600" dirty="0"/>
            </a:p>
          </p:txBody>
        </p:sp>
      </p:grpSp>
    </p:spTree>
    <p:extLst>
      <p:ext uri="{BB962C8B-B14F-4D97-AF65-F5344CB8AC3E}">
        <p14:creationId xmlns:p14="http://schemas.microsoft.com/office/powerpoint/2010/main" val="52575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Enfoque. A priori, </a:t>
            </a:r>
            <a:r>
              <a:rPr lang="es-ES" b="1" dirty="0" smtClean="0"/>
              <a:t>parece fácil</a:t>
            </a:r>
            <a:r>
              <a:rPr lang="es-ES" dirty="0" smtClean="0"/>
              <a:t>…</a:t>
            </a:r>
            <a:endParaRPr lang="es-ES" dirty="0"/>
          </a:p>
        </p:txBody>
      </p:sp>
      <p:sp>
        <p:nvSpPr>
          <p:cNvPr id="3" name="2 Marcador de contenido"/>
          <p:cNvSpPr>
            <a:spLocks noGrp="1"/>
          </p:cNvSpPr>
          <p:nvPr>
            <p:ph idx="1"/>
          </p:nvPr>
        </p:nvSpPr>
        <p:spPr>
          <a:xfrm>
            <a:off x="457200" y="1600201"/>
            <a:ext cx="8229600" cy="1108720"/>
          </a:xfrm>
        </p:spPr>
        <p:txBody>
          <a:bodyPr/>
          <a:lstStyle/>
          <a:p>
            <a:pPr marL="0" indent="0">
              <a:buNone/>
            </a:pPr>
            <a:r>
              <a:rPr lang="es-ES" dirty="0" smtClean="0"/>
              <a:t>Ya que tenemos las </a:t>
            </a:r>
            <a:r>
              <a:rPr lang="es-ES" dirty="0" err="1" smtClean="0"/>
              <a:t>conds+effs</a:t>
            </a:r>
            <a:r>
              <a:rPr lang="es-ES" dirty="0" smtClean="0"/>
              <a:t> es fácil distribuirlos en la acción</a:t>
            </a:r>
          </a:p>
          <a:p>
            <a:pPr marL="0" indent="0">
              <a:buNone/>
            </a:pPr>
            <a:endParaRPr lang="es-ES" dirty="0"/>
          </a:p>
        </p:txBody>
      </p:sp>
      <p:grpSp>
        <p:nvGrpSpPr>
          <p:cNvPr id="4" name="3 Grupo"/>
          <p:cNvGrpSpPr/>
          <p:nvPr/>
        </p:nvGrpSpPr>
        <p:grpSpPr>
          <a:xfrm>
            <a:off x="395536" y="2821763"/>
            <a:ext cx="8229600" cy="3415549"/>
            <a:chOff x="395536" y="2821763"/>
            <a:chExt cx="8229600" cy="3415549"/>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128" y="2821763"/>
              <a:ext cx="3744417" cy="1405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2 Marcador de contenido"/>
            <p:cNvSpPr txBox="1">
              <a:spLocks/>
            </p:cNvSpPr>
            <p:nvPr/>
          </p:nvSpPr>
          <p:spPr>
            <a:xfrm>
              <a:off x="395536" y="4437112"/>
              <a:ext cx="8229600"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ES" sz="2600" dirty="0" smtClean="0"/>
                <a:t>A veces los </a:t>
              </a:r>
              <a:r>
                <a:rPr lang="es-ES" sz="2600" dirty="0" err="1" smtClean="0"/>
                <a:t>effs</a:t>
              </a:r>
              <a:r>
                <a:rPr lang="es-ES" sz="2600" dirty="0" smtClean="0"/>
                <a:t> van al final y otras no. </a:t>
              </a:r>
              <a:r>
                <a:rPr lang="es-ES" sz="2600" dirty="0" smtClean="0">
                  <a:sym typeface="Wingdings" panose="05000000000000000000" pitchFamily="2" charset="2"/>
                </a:rPr>
                <a:t>Ej. si me quiero desplazar (acción de transporte), cuándo pago/consumo el dinero: </a:t>
              </a:r>
              <a:r>
                <a:rPr lang="es-ES" sz="2600" b="1" dirty="0" smtClean="0">
                  <a:sym typeface="Wingdings" panose="05000000000000000000" pitchFamily="2" charset="2"/>
                </a:rPr>
                <a:t>antes </a:t>
              </a:r>
              <a:r>
                <a:rPr lang="es-ES" sz="2600" dirty="0" smtClean="0">
                  <a:sym typeface="Wingdings" panose="05000000000000000000" pitchFamily="2" charset="2"/>
                </a:rPr>
                <a:t>si es autobús, tren o barco, pero </a:t>
              </a:r>
              <a:r>
                <a:rPr lang="es-ES" sz="2600" b="1" dirty="0" smtClean="0">
                  <a:sym typeface="Wingdings" panose="05000000000000000000" pitchFamily="2" charset="2"/>
                </a:rPr>
                <a:t>después </a:t>
              </a:r>
              <a:r>
                <a:rPr lang="es-ES" sz="2600" dirty="0" smtClean="0">
                  <a:sym typeface="Wingdings" panose="05000000000000000000" pitchFamily="2" charset="2"/>
                </a:rPr>
                <a:t>si es taxi. </a:t>
              </a:r>
              <a:r>
                <a:rPr lang="es-ES" sz="2600" b="1" dirty="0" smtClean="0">
                  <a:sym typeface="Wingdings" panose="05000000000000000000" pitchFamily="2" charset="2"/>
                </a:rPr>
                <a:t>¿Quién decide esto?</a:t>
              </a:r>
            </a:p>
            <a:p>
              <a:pPr marL="0" indent="0">
                <a:buFont typeface="Arial" panose="020B0604020202020204" pitchFamily="34" charset="0"/>
                <a:buNone/>
              </a:pPr>
              <a:endParaRPr lang="es-ES" sz="2600" dirty="0" smtClean="0"/>
            </a:p>
            <a:p>
              <a:pPr marL="0" indent="0">
                <a:buFont typeface="Arial" panose="020B0604020202020204" pitchFamily="34" charset="0"/>
                <a:buNone/>
              </a:pPr>
              <a:endParaRPr lang="es-ES" sz="2600" dirty="0"/>
            </a:p>
          </p:txBody>
        </p:sp>
      </p:grpSp>
    </p:spTree>
    <p:extLst>
      <p:ext uri="{BB962C8B-B14F-4D97-AF65-F5344CB8AC3E}">
        <p14:creationId xmlns:p14="http://schemas.microsoft.com/office/powerpoint/2010/main" val="227717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Enfoque. A priori, </a:t>
            </a:r>
            <a:r>
              <a:rPr lang="es-ES" b="1" dirty="0" smtClean="0"/>
              <a:t>parece fácil</a:t>
            </a:r>
            <a:r>
              <a:rPr lang="es-ES" dirty="0" smtClean="0"/>
              <a:t>…</a:t>
            </a:r>
            <a:endParaRPr lang="es-ES" dirty="0"/>
          </a:p>
        </p:txBody>
      </p:sp>
      <p:sp>
        <p:nvSpPr>
          <p:cNvPr id="3" name="2 Marcador de contenido"/>
          <p:cNvSpPr>
            <a:spLocks noGrp="1"/>
          </p:cNvSpPr>
          <p:nvPr>
            <p:ph idx="1"/>
          </p:nvPr>
        </p:nvSpPr>
        <p:spPr>
          <a:xfrm>
            <a:off x="457200" y="1600201"/>
            <a:ext cx="8229600" cy="1108720"/>
          </a:xfrm>
        </p:spPr>
        <p:txBody>
          <a:bodyPr/>
          <a:lstStyle/>
          <a:p>
            <a:pPr marL="0" indent="0">
              <a:buNone/>
            </a:pPr>
            <a:r>
              <a:rPr lang="es-ES" dirty="0" smtClean="0"/>
              <a:t>Ya que tenemos el plan completo podemos calcular los causal links fácilmente</a:t>
            </a:r>
          </a:p>
          <a:p>
            <a:pPr marL="0" indent="0">
              <a:buNone/>
            </a:pPr>
            <a:endParaRPr lang="es-ES" dirty="0"/>
          </a:p>
        </p:txBody>
      </p:sp>
      <p:grpSp>
        <p:nvGrpSpPr>
          <p:cNvPr id="4" name="3 Grupo"/>
          <p:cNvGrpSpPr/>
          <p:nvPr/>
        </p:nvGrpSpPr>
        <p:grpSpPr>
          <a:xfrm>
            <a:off x="395536" y="2821763"/>
            <a:ext cx="8229600" cy="3415549"/>
            <a:chOff x="395536" y="2821763"/>
            <a:chExt cx="8229600" cy="3415549"/>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128" y="2821763"/>
              <a:ext cx="3744417" cy="1405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2 Marcador de contenido"/>
            <p:cNvSpPr txBox="1">
              <a:spLocks/>
            </p:cNvSpPr>
            <p:nvPr/>
          </p:nvSpPr>
          <p:spPr>
            <a:xfrm>
              <a:off x="395536" y="4437112"/>
              <a:ext cx="8229600"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ES" sz="2600" dirty="0" smtClean="0"/>
                <a:t>¿Y si una acción </a:t>
              </a:r>
              <a:r>
                <a:rPr lang="es-ES" sz="2600" b="1" dirty="0" smtClean="0"/>
                <a:t>genera</a:t>
              </a:r>
              <a:r>
                <a:rPr lang="es-ES" sz="2600" dirty="0" smtClean="0"/>
                <a:t> (at-</a:t>
              </a:r>
              <a:r>
                <a:rPr lang="es-ES" sz="2600" dirty="0" err="1" smtClean="0"/>
                <a:t>start</a:t>
              </a:r>
              <a:r>
                <a:rPr lang="es-ES" sz="2600" dirty="0" smtClean="0"/>
                <a:t>) lo que </a:t>
              </a:r>
              <a:r>
                <a:rPr lang="es-ES" sz="2600" b="1" dirty="0" smtClean="0"/>
                <a:t>necesita </a:t>
              </a:r>
              <a:r>
                <a:rPr lang="es-ES" sz="2600" dirty="0" smtClean="0"/>
                <a:t>(at-</a:t>
              </a:r>
              <a:r>
                <a:rPr lang="es-ES" sz="2600" dirty="0" err="1" smtClean="0"/>
                <a:t>end</a:t>
              </a:r>
              <a:r>
                <a:rPr lang="es-ES" sz="2600" dirty="0" smtClean="0"/>
                <a:t>)?</a:t>
              </a:r>
            </a:p>
            <a:p>
              <a:pPr marL="0" indent="0">
                <a:buFont typeface="Arial" panose="020B0604020202020204" pitchFamily="34" charset="0"/>
                <a:buNone/>
              </a:pPr>
              <a:r>
                <a:rPr lang="es-ES" sz="2600" dirty="0" smtClean="0">
                  <a:sym typeface="Wingdings" panose="05000000000000000000" pitchFamily="2" charset="2"/>
                </a:rPr>
                <a:t>¿Y si la </a:t>
              </a:r>
              <a:r>
                <a:rPr lang="es-ES" sz="2600" b="1" dirty="0" smtClean="0">
                  <a:sym typeface="Wingdings" panose="05000000000000000000" pitchFamily="2" charset="2"/>
                </a:rPr>
                <a:t>duración</a:t>
              </a:r>
              <a:r>
                <a:rPr lang="es-ES" sz="2600" dirty="0" smtClean="0">
                  <a:sym typeface="Wingdings" panose="05000000000000000000" pitchFamily="2" charset="2"/>
                </a:rPr>
                <a:t> de una acción resulta ser muy </a:t>
              </a:r>
              <a:r>
                <a:rPr lang="es-ES" sz="2600" b="1" dirty="0" smtClean="0">
                  <a:sym typeface="Wingdings" panose="05000000000000000000" pitchFamily="2" charset="2"/>
                </a:rPr>
                <a:t>larga</a:t>
              </a:r>
              <a:r>
                <a:rPr lang="es-ES" sz="2600" dirty="0" smtClean="0">
                  <a:sym typeface="Wingdings" panose="05000000000000000000" pitchFamily="2" charset="2"/>
                </a:rPr>
                <a:t>?</a:t>
              </a:r>
            </a:p>
            <a:p>
              <a:pPr marL="0" indent="0">
                <a:buFont typeface="Arial" panose="020B0604020202020204" pitchFamily="34" charset="0"/>
                <a:buNone/>
              </a:pPr>
              <a:endParaRPr lang="es-ES" sz="2600" dirty="0" smtClean="0"/>
            </a:p>
            <a:p>
              <a:pPr marL="0" indent="0">
                <a:buFont typeface="Arial" panose="020B0604020202020204" pitchFamily="34" charset="0"/>
                <a:buNone/>
              </a:pPr>
              <a:endParaRPr lang="es-ES" sz="2600" dirty="0"/>
            </a:p>
          </p:txBody>
        </p:sp>
      </p:grpSp>
    </p:spTree>
    <p:extLst>
      <p:ext uri="{BB962C8B-B14F-4D97-AF65-F5344CB8AC3E}">
        <p14:creationId xmlns:p14="http://schemas.microsoft.com/office/powerpoint/2010/main" val="240851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Enfoque. A priori, </a:t>
            </a:r>
            <a:r>
              <a:rPr lang="es-ES" b="1" dirty="0" smtClean="0"/>
              <a:t>parece fácil</a:t>
            </a:r>
            <a:r>
              <a:rPr lang="es-ES" dirty="0" smtClean="0"/>
              <a:t>…</a:t>
            </a:r>
            <a:endParaRPr lang="es-ES" dirty="0"/>
          </a:p>
        </p:txBody>
      </p:sp>
      <p:sp>
        <p:nvSpPr>
          <p:cNvPr id="3" name="2 Marcador de contenido"/>
          <p:cNvSpPr>
            <a:spLocks noGrp="1"/>
          </p:cNvSpPr>
          <p:nvPr>
            <p:ph idx="1"/>
          </p:nvPr>
        </p:nvSpPr>
        <p:spPr>
          <a:xfrm>
            <a:off x="457200" y="1600201"/>
            <a:ext cx="8229600" cy="1108720"/>
          </a:xfrm>
        </p:spPr>
        <p:txBody>
          <a:bodyPr/>
          <a:lstStyle/>
          <a:p>
            <a:pPr marL="0" indent="0">
              <a:buNone/>
            </a:pPr>
            <a:r>
              <a:rPr lang="es-ES" dirty="0" smtClean="0"/>
              <a:t>Ya que tenemos el plan completo podemos calcular los causal links fácilmente</a:t>
            </a:r>
          </a:p>
          <a:p>
            <a:pPr marL="0" indent="0">
              <a:buNone/>
            </a:pPr>
            <a:endParaRPr lang="es-ES" dirty="0"/>
          </a:p>
        </p:txBody>
      </p:sp>
      <p:grpSp>
        <p:nvGrpSpPr>
          <p:cNvPr id="8" name="7 Grupo"/>
          <p:cNvGrpSpPr/>
          <p:nvPr/>
        </p:nvGrpSpPr>
        <p:grpSpPr>
          <a:xfrm>
            <a:off x="971600" y="2939460"/>
            <a:ext cx="7848872" cy="3441868"/>
            <a:chOff x="971600" y="2795444"/>
            <a:chExt cx="7848872" cy="3441868"/>
          </a:xfrm>
        </p:grpSpPr>
        <p:pic>
          <p:nvPicPr>
            <p:cNvPr id="7" name="6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871747"/>
              <a:ext cx="6192688" cy="3365565"/>
            </a:xfrm>
            <a:prstGeom prst="rect">
              <a:avLst/>
            </a:prstGeom>
            <a:noFill/>
          </p:spPr>
        </p:pic>
        <p:sp>
          <p:nvSpPr>
            <p:cNvPr id="6" name="5 Rectángulo"/>
            <p:cNvSpPr/>
            <p:nvPr/>
          </p:nvSpPr>
          <p:spPr>
            <a:xfrm>
              <a:off x="5724128" y="2795444"/>
              <a:ext cx="3096344" cy="1569660"/>
            </a:xfrm>
            <a:prstGeom prst="rect">
              <a:avLst/>
            </a:prstGeom>
          </p:spPr>
          <p:txBody>
            <a:bodyPr wrap="square">
              <a:spAutoFit/>
            </a:bodyPr>
            <a:lstStyle/>
            <a:p>
              <a:r>
                <a:rPr lang="es-ES" sz="2400" dirty="0" smtClean="0"/>
                <a:t>¿Qué acción soporta </a:t>
              </a:r>
              <a:r>
                <a:rPr lang="es-ES" sz="2400" i="1" dirty="0" smtClean="0"/>
                <a:t>p</a:t>
              </a:r>
              <a:r>
                <a:rPr lang="es-ES" sz="2400" dirty="0" smtClean="0"/>
                <a:t> para </a:t>
              </a:r>
              <a:r>
                <a:rPr lang="es-ES" sz="2400" i="1" dirty="0" smtClean="0"/>
                <a:t>a4</a:t>
              </a:r>
              <a:r>
                <a:rPr lang="es-ES" sz="2400" dirty="0" smtClean="0"/>
                <a:t>? </a:t>
              </a:r>
            </a:p>
            <a:p>
              <a:r>
                <a:rPr lang="es-ES" sz="2400" b="1" dirty="0" smtClean="0"/>
                <a:t>Depende</a:t>
              </a:r>
              <a:r>
                <a:rPr lang="es-ES" sz="2400" dirty="0" smtClean="0"/>
                <a:t> de las duraciones y </a:t>
              </a:r>
              <a:r>
                <a:rPr lang="es-ES" sz="2400" dirty="0" err="1" smtClean="0"/>
                <a:t>effs</a:t>
              </a:r>
              <a:endParaRPr lang="es-ES" sz="2400" dirty="0"/>
            </a:p>
          </p:txBody>
        </p:sp>
      </p:grpSp>
      <p:sp>
        <p:nvSpPr>
          <p:cNvPr id="10" name="9 CuadroTexto"/>
          <p:cNvSpPr txBox="1"/>
          <p:nvPr/>
        </p:nvSpPr>
        <p:spPr>
          <a:xfrm>
            <a:off x="539552" y="3016111"/>
            <a:ext cx="8064896" cy="329320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600" dirty="0" smtClean="0"/>
              <a:t>Si hay </a:t>
            </a:r>
            <a:r>
              <a:rPr lang="es-ES" sz="2600" b="1" dirty="0" smtClean="0"/>
              <a:t>muchas formas </a:t>
            </a:r>
            <a:r>
              <a:rPr lang="es-ES" sz="2600" dirty="0" smtClean="0"/>
              <a:t>de soportar un </a:t>
            </a:r>
            <a:r>
              <a:rPr lang="es-ES" sz="2600" b="1" dirty="0" smtClean="0"/>
              <a:t>causal link </a:t>
            </a:r>
            <a:r>
              <a:rPr lang="es-ES" sz="2600" dirty="0" smtClean="0"/>
              <a:t>también habrá </a:t>
            </a:r>
            <a:r>
              <a:rPr lang="es-ES" sz="2600" b="1" dirty="0" smtClean="0"/>
              <a:t>muchas posibles amenazas</a:t>
            </a:r>
          </a:p>
          <a:p>
            <a:endParaRPr lang="es-ES" sz="2600" dirty="0" smtClean="0"/>
          </a:p>
          <a:p>
            <a:endParaRPr lang="es-ES" sz="2600" dirty="0" smtClean="0"/>
          </a:p>
          <a:p>
            <a:r>
              <a:rPr lang="es-ES" sz="2600" dirty="0" smtClean="0"/>
              <a:t>Incluso una acción podría llegar a </a:t>
            </a:r>
            <a:r>
              <a:rPr lang="es-ES" sz="2600" b="1" i="1" dirty="0" smtClean="0"/>
              <a:t>amenazarse a sí misma</a:t>
            </a:r>
            <a:r>
              <a:rPr lang="es-ES" sz="2600" dirty="0" smtClean="0"/>
              <a:t>: &lt;</a:t>
            </a:r>
            <a:r>
              <a:rPr lang="es-ES" sz="2600" i="1" dirty="0" err="1" smtClean="0"/>
              <a:t>cond</a:t>
            </a:r>
            <a:r>
              <a:rPr lang="es-ES" sz="2600" dirty="0" smtClean="0"/>
              <a:t>, </a:t>
            </a:r>
            <a:r>
              <a:rPr lang="es-ES" sz="2600" i="1" dirty="0" err="1" smtClean="0"/>
              <a:t>ef</a:t>
            </a:r>
            <a:r>
              <a:rPr lang="es-ES" sz="2600" dirty="0" smtClean="0"/>
              <a:t> que niega la </a:t>
            </a:r>
            <a:r>
              <a:rPr lang="es-ES" sz="2600" i="1" dirty="0" err="1" smtClean="0"/>
              <a:t>cond</a:t>
            </a:r>
            <a:r>
              <a:rPr lang="es-ES" sz="2600" dirty="0" smtClean="0"/>
              <a:t>&gt;. ¿Qué pasa si primero ocurre el </a:t>
            </a:r>
            <a:r>
              <a:rPr lang="es-ES" sz="2600" i="1" dirty="0" err="1" smtClean="0"/>
              <a:t>ef</a:t>
            </a:r>
            <a:r>
              <a:rPr lang="es-ES" sz="2600" dirty="0" smtClean="0"/>
              <a:t> y luego la </a:t>
            </a:r>
            <a:r>
              <a:rPr lang="es-ES" sz="2600" i="1" dirty="0" err="1" smtClean="0"/>
              <a:t>cond</a:t>
            </a:r>
            <a:r>
              <a:rPr lang="es-ES" sz="2600" dirty="0" smtClean="0"/>
              <a:t>? Ej. </a:t>
            </a:r>
            <a:r>
              <a:rPr lang="es-ES" sz="2600" i="1" dirty="0" err="1" smtClean="0"/>
              <a:t>board</a:t>
            </a:r>
            <a:r>
              <a:rPr lang="es-ES" sz="2600" i="1" dirty="0" smtClean="0"/>
              <a:t> </a:t>
            </a:r>
            <a:r>
              <a:rPr lang="es-ES" sz="2600" dirty="0" smtClean="0"/>
              <a:t>donde primero </a:t>
            </a:r>
            <a:r>
              <a:rPr lang="es-ES" sz="2600" b="1" dirty="0" smtClean="0"/>
              <a:t>se elimina</a:t>
            </a:r>
            <a:r>
              <a:rPr lang="es-ES" sz="2600" dirty="0" smtClean="0"/>
              <a:t> </a:t>
            </a:r>
            <a:r>
              <a:rPr lang="es-ES" sz="2600" i="1" dirty="0" smtClean="0"/>
              <a:t>(at </a:t>
            </a:r>
            <a:r>
              <a:rPr lang="es-ES" sz="2600" i="1" dirty="0" err="1" smtClean="0"/>
              <a:t>person</a:t>
            </a:r>
            <a:r>
              <a:rPr lang="es-ES" sz="2600" i="1" dirty="0" smtClean="0"/>
              <a:t> </a:t>
            </a:r>
            <a:r>
              <a:rPr lang="es-ES" sz="2600" i="1" dirty="0" err="1" smtClean="0"/>
              <a:t>city</a:t>
            </a:r>
            <a:r>
              <a:rPr lang="es-ES" sz="2600" i="1" dirty="0" smtClean="0"/>
              <a:t>)</a:t>
            </a:r>
            <a:r>
              <a:rPr lang="es-ES" sz="2600" dirty="0" smtClean="0"/>
              <a:t> y al </a:t>
            </a:r>
            <a:r>
              <a:rPr lang="es-ES" sz="2600" b="1" dirty="0" smtClean="0"/>
              <a:t>final se requiere </a:t>
            </a:r>
            <a:r>
              <a:rPr lang="es-ES" sz="2600" i="1" dirty="0" smtClean="0"/>
              <a:t>(at </a:t>
            </a:r>
            <a:r>
              <a:rPr lang="es-ES" sz="2600" i="1" dirty="0" err="1" smtClean="0"/>
              <a:t>person</a:t>
            </a:r>
            <a:r>
              <a:rPr lang="es-ES" sz="2600" i="1" dirty="0" smtClean="0"/>
              <a:t> </a:t>
            </a:r>
            <a:r>
              <a:rPr lang="es-ES" sz="2600" i="1" dirty="0" err="1" smtClean="0"/>
              <a:t>city</a:t>
            </a:r>
            <a:r>
              <a:rPr lang="es-ES" sz="2600" i="1" dirty="0" smtClean="0"/>
              <a:t>)</a:t>
            </a:r>
            <a:endParaRPr lang="es-ES" sz="2600" i="1" dirty="0"/>
          </a:p>
        </p:txBody>
      </p:sp>
    </p:spTree>
    <p:extLst>
      <p:ext uri="{BB962C8B-B14F-4D97-AF65-F5344CB8AC3E}">
        <p14:creationId xmlns:p14="http://schemas.microsoft.com/office/powerpoint/2010/main" val="190889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¿Cómo abordarlo?</a:t>
            </a:r>
            <a:endParaRPr lang="es-ES" dirty="0"/>
          </a:p>
        </p:txBody>
      </p:sp>
      <p:sp>
        <p:nvSpPr>
          <p:cNvPr id="3" name="2 Marcador de contenido"/>
          <p:cNvSpPr>
            <a:spLocks noGrp="1"/>
          </p:cNvSpPr>
          <p:nvPr>
            <p:ph idx="1"/>
          </p:nvPr>
        </p:nvSpPr>
        <p:spPr/>
        <p:txBody>
          <a:bodyPr/>
          <a:lstStyle/>
          <a:p>
            <a:pPr marL="0" indent="0">
              <a:buNone/>
            </a:pPr>
            <a:r>
              <a:rPr lang="es-ES" dirty="0" smtClean="0"/>
              <a:t>A pesar de tener el plan, los estados completos (full </a:t>
            </a:r>
            <a:r>
              <a:rPr lang="es-ES" dirty="0" err="1" smtClean="0"/>
              <a:t>observability</a:t>
            </a:r>
            <a:r>
              <a:rPr lang="es-ES" dirty="0" smtClean="0"/>
              <a:t>) y el modelo STRIPS, sigue habiendo una casuística muy compleja</a:t>
            </a:r>
          </a:p>
          <a:p>
            <a:pPr marL="857250" lvl="1" indent="-457200"/>
            <a:r>
              <a:rPr lang="es-ES" dirty="0" smtClean="0"/>
              <a:t>Se podría utilizar el modelo </a:t>
            </a:r>
            <a:r>
              <a:rPr lang="es-ES" dirty="0"/>
              <a:t>(</a:t>
            </a:r>
            <a:r>
              <a:rPr lang="es-ES" dirty="0" err="1" smtClean="0"/>
              <a:t>Aineto</a:t>
            </a:r>
            <a:r>
              <a:rPr lang="es-ES" dirty="0" smtClean="0"/>
              <a:t> </a:t>
            </a:r>
            <a:r>
              <a:rPr lang="es-ES" i="1" dirty="0" smtClean="0"/>
              <a:t>et al.</a:t>
            </a:r>
            <a:r>
              <a:rPr lang="es-ES" dirty="0" smtClean="0"/>
              <a:t> @ICAPS2018), pero habría que </a:t>
            </a:r>
            <a:r>
              <a:rPr lang="es-ES" b="1" dirty="0" smtClean="0"/>
              <a:t>replicarlo</a:t>
            </a:r>
            <a:r>
              <a:rPr lang="es-ES" dirty="0" smtClean="0"/>
              <a:t> para </a:t>
            </a:r>
            <a:r>
              <a:rPr lang="es-ES" dirty="0" err="1" smtClean="0"/>
              <a:t>conds</a:t>
            </a:r>
            <a:r>
              <a:rPr lang="es-ES" dirty="0" smtClean="0"/>
              <a:t>/</a:t>
            </a:r>
            <a:r>
              <a:rPr lang="es-ES" dirty="0" err="1" smtClean="0"/>
              <a:t>effs</a:t>
            </a:r>
            <a:r>
              <a:rPr lang="es-ES" dirty="0" smtClean="0"/>
              <a:t> como at-</a:t>
            </a:r>
            <a:r>
              <a:rPr lang="es-ES" dirty="0" err="1" smtClean="0"/>
              <a:t>start</a:t>
            </a:r>
            <a:r>
              <a:rPr lang="es-ES" dirty="0" smtClean="0"/>
              <a:t>, </a:t>
            </a:r>
            <a:r>
              <a:rPr lang="es-ES" dirty="0" err="1" smtClean="0"/>
              <a:t>overall</a:t>
            </a:r>
            <a:r>
              <a:rPr lang="es-ES" dirty="0" smtClean="0"/>
              <a:t>, at-</a:t>
            </a:r>
            <a:r>
              <a:rPr lang="es-ES" dirty="0" err="1" smtClean="0"/>
              <a:t>end</a:t>
            </a:r>
            <a:endParaRPr lang="es-ES" dirty="0" smtClean="0"/>
          </a:p>
          <a:p>
            <a:pPr marL="857250" lvl="1" indent="-457200"/>
            <a:r>
              <a:rPr lang="es-ES" dirty="0" smtClean="0"/>
              <a:t>Viable, pero con un espacio de búsqueda muy grande y caro </a:t>
            </a:r>
          </a:p>
          <a:p>
            <a:pPr marL="857250" lvl="1" indent="-457200"/>
            <a:r>
              <a:rPr lang="es-ES" dirty="0" smtClean="0"/>
              <a:t>Problemas de </a:t>
            </a:r>
            <a:r>
              <a:rPr lang="es-ES" b="1" dirty="0" smtClean="0"/>
              <a:t>escalabilidad</a:t>
            </a:r>
            <a:endParaRPr lang="es-ES" dirty="0"/>
          </a:p>
        </p:txBody>
      </p:sp>
    </p:spTree>
    <p:extLst>
      <p:ext uri="{BB962C8B-B14F-4D97-AF65-F5344CB8AC3E}">
        <p14:creationId xmlns:p14="http://schemas.microsoft.com/office/powerpoint/2010/main" val="1471881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¿Cómo abordarlo?</a:t>
            </a:r>
            <a:endParaRPr lang="es-ES" dirty="0"/>
          </a:p>
        </p:txBody>
      </p:sp>
      <p:sp>
        <p:nvSpPr>
          <p:cNvPr id="3" name="2 Marcador de contenido"/>
          <p:cNvSpPr>
            <a:spLocks noGrp="1"/>
          </p:cNvSpPr>
          <p:nvPr>
            <p:ph idx="1"/>
          </p:nvPr>
        </p:nvSpPr>
        <p:spPr/>
        <p:txBody>
          <a:bodyPr/>
          <a:lstStyle/>
          <a:p>
            <a:pPr marL="0" indent="0">
              <a:buNone/>
            </a:pPr>
            <a:r>
              <a:rPr lang="es-ES" dirty="0" smtClean="0"/>
              <a:t>¿Y qué pasa con las </a:t>
            </a:r>
            <a:r>
              <a:rPr lang="es-ES" b="1" dirty="0" smtClean="0"/>
              <a:t>duraciones</a:t>
            </a:r>
            <a:r>
              <a:rPr lang="es-ES" dirty="0" smtClean="0"/>
              <a:t>?</a:t>
            </a:r>
          </a:p>
          <a:p>
            <a:pPr marL="857250" lvl="1" indent="-457200"/>
            <a:r>
              <a:rPr lang="es-ES" dirty="0" smtClean="0"/>
              <a:t>El </a:t>
            </a:r>
            <a:r>
              <a:rPr lang="es-ES" dirty="0" err="1" smtClean="0"/>
              <a:t>planner</a:t>
            </a:r>
            <a:r>
              <a:rPr lang="es-ES" dirty="0" smtClean="0"/>
              <a:t> debe trabajar también con duraciones (y números para los time-</a:t>
            </a:r>
            <a:r>
              <a:rPr lang="es-ES" dirty="0" err="1" smtClean="0"/>
              <a:t>stamps</a:t>
            </a:r>
            <a:r>
              <a:rPr lang="es-ES" dirty="0" smtClean="0"/>
              <a:t>)</a:t>
            </a:r>
          </a:p>
          <a:p>
            <a:pPr marL="857250" lvl="1" indent="-457200"/>
            <a:endParaRPr lang="es-ES" dirty="0" smtClean="0"/>
          </a:p>
          <a:p>
            <a:pPr marL="857250" lvl="1" indent="-457200"/>
            <a:r>
              <a:rPr lang="es-ES" dirty="0" smtClean="0"/>
              <a:t>Sabemos que los </a:t>
            </a:r>
            <a:r>
              <a:rPr lang="es-ES" b="1" dirty="0" smtClean="0"/>
              <a:t>números y acciones durativas </a:t>
            </a:r>
            <a:r>
              <a:rPr lang="es-ES" dirty="0" smtClean="0"/>
              <a:t>con </a:t>
            </a:r>
            <a:r>
              <a:rPr lang="es-ES" b="1" dirty="0" smtClean="0"/>
              <a:t>duraciones desconocidas </a:t>
            </a:r>
            <a:r>
              <a:rPr lang="es-ES" dirty="0" smtClean="0"/>
              <a:t>sobre </a:t>
            </a:r>
            <a:r>
              <a:rPr lang="es-ES" b="1" dirty="0" smtClean="0"/>
              <a:t>modelos temporales desconocidos </a:t>
            </a:r>
            <a:r>
              <a:rPr lang="es-ES" dirty="0" smtClean="0"/>
              <a:t>(todavía) se le atragantan a los </a:t>
            </a:r>
            <a:r>
              <a:rPr lang="es-ES" dirty="0" err="1" smtClean="0"/>
              <a:t>planners</a:t>
            </a:r>
            <a:r>
              <a:rPr lang="es-ES" dirty="0" smtClean="0"/>
              <a:t> actuales</a:t>
            </a:r>
            <a:endParaRPr lang="es-ES" dirty="0"/>
          </a:p>
        </p:txBody>
      </p:sp>
      <p:sp>
        <p:nvSpPr>
          <p:cNvPr id="4" name="3 CuadroTexto"/>
          <p:cNvSpPr txBox="1"/>
          <p:nvPr/>
        </p:nvSpPr>
        <p:spPr>
          <a:xfrm>
            <a:off x="611560" y="3645024"/>
            <a:ext cx="8064896" cy="215443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600" dirty="0" smtClean="0"/>
              <a:t>Sin embargo, este tipo de situaciones y modelos que implican muchas </a:t>
            </a:r>
            <a:r>
              <a:rPr lang="es-ES" sz="2600" b="1" dirty="0" smtClean="0"/>
              <a:t>restricciones</a:t>
            </a:r>
            <a:r>
              <a:rPr lang="es-ES" sz="2600" dirty="0" smtClean="0"/>
              <a:t> son favorables para la aplicación de </a:t>
            </a:r>
          </a:p>
          <a:p>
            <a:endParaRPr lang="es-ES" sz="2600" i="1" dirty="0"/>
          </a:p>
          <a:p>
            <a:r>
              <a:rPr lang="es-ES" sz="3000" b="1" dirty="0" smtClean="0"/>
              <a:t>		</a:t>
            </a:r>
            <a:r>
              <a:rPr lang="es-ES" sz="3000" b="1" dirty="0" err="1" smtClean="0"/>
              <a:t>Constraint</a:t>
            </a:r>
            <a:r>
              <a:rPr lang="es-ES" sz="3000" b="1" dirty="0" smtClean="0"/>
              <a:t> </a:t>
            </a:r>
            <a:r>
              <a:rPr lang="es-ES" sz="3000" b="1" dirty="0" err="1"/>
              <a:t>P</a:t>
            </a:r>
            <a:r>
              <a:rPr lang="es-ES" sz="3000" b="1" dirty="0" err="1" smtClean="0"/>
              <a:t>rogramming</a:t>
            </a:r>
            <a:endParaRPr lang="es-ES" sz="3000" b="1" dirty="0"/>
          </a:p>
        </p:txBody>
      </p:sp>
    </p:spTree>
    <p:extLst>
      <p:ext uri="{BB962C8B-B14F-4D97-AF65-F5344CB8AC3E}">
        <p14:creationId xmlns:p14="http://schemas.microsoft.com/office/powerpoint/2010/main" val="157055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4443</TotalTime>
  <Words>1947</Words>
  <Application>Microsoft Office PowerPoint</Application>
  <PresentationFormat>Presentación en pantalla (4:3)</PresentationFormat>
  <Paragraphs>241</Paragraphs>
  <Slides>28</Slides>
  <Notes>7</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Tema de Office</vt:lpstr>
      <vt:lpstr>¿Cómo (tratar de) aprender modelos temporales de planificación?</vt:lpstr>
      <vt:lpstr>Objetivo</vt:lpstr>
      <vt:lpstr>Objetivo con más detalle</vt:lpstr>
      <vt:lpstr>Enfoque. A priori, parece fácil…</vt:lpstr>
      <vt:lpstr>Enfoque. A priori, parece fácil…</vt:lpstr>
      <vt:lpstr>Enfoque. A priori, parece fácil…</vt:lpstr>
      <vt:lpstr>Enfoque. A priori, parece fácil…</vt:lpstr>
      <vt:lpstr>¿Cómo abordarlo?</vt:lpstr>
      <vt:lpstr>¿Cómo abordarlo?</vt:lpstr>
      <vt:lpstr>Modelado vía CP. Variables</vt:lpstr>
      <vt:lpstr>Modelado vía CP. Restricciones</vt:lpstr>
      <vt:lpstr>Modelado vía CP. Restricciones</vt:lpstr>
      <vt:lpstr>Modelado vía CP. Restricciones</vt:lpstr>
      <vt:lpstr>Resultado. Ejemplo 1</vt:lpstr>
      <vt:lpstr>Resultado. Ejemplo 1</vt:lpstr>
      <vt:lpstr>Resultado. Ejemplo 1</vt:lpstr>
      <vt:lpstr>¿Qué podemos hacer?</vt:lpstr>
      <vt:lpstr>¿Qué podemos hacer?</vt:lpstr>
      <vt:lpstr>Modelado vía CP. Observaciones</vt:lpstr>
      <vt:lpstr>Resultado. Ejemplo 2</vt:lpstr>
      <vt:lpstr>Resultado. Ejemplo 2</vt:lpstr>
      <vt:lpstr>Resultado. Ejemplo 2</vt:lpstr>
      <vt:lpstr>Observaciones. Análisis</vt:lpstr>
      <vt:lpstr>Observaciones. Análisis</vt:lpstr>
      <vt:lpstr>¿Y si usamos algunas heurísticas?</vt:lpstr>
      <vt:lpstr>¿Y si usamos algunas heurísticas?</vt:lpstr>
      <vt:lpstr>Conclusiones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¿Cómo (tratar de) aprender modelos temporales de planificación?</dc:title>
  <dc:creator>Antonio Garrido</dc:creator>
  <cp:lastModifiedBy>Antonio Garrido</cp:lastModifiedBy>
  <cp:revision>99</cp:revision>
  <dcterms:created xsi:type="dcterms:W3CDTF">2018-06-29T17:22:23Z</dcterms:created>
  <dcterms:modified xsi:type="dcterms:W3CDTF">2018-07-03T19:05:14Z</dcterms:modified>
</cp:coreProperties>
</file>