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309" r:id="rId4"/>
    <p:sldId id="287" r:id="rId5"/>
    <p:sldId id="289" r:id="rId6"/>
    <p:sldId id="288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310" r:id="rId15"/>
    <p:sldId id="299" r:id="rId16"/>
    <p:sldId id="311" r:id="rId17"/>
    <p:sldId id="298" r:id="rId18"/>
    <p:sldId id="300" r:id="rId19"/>
    <p:sldId id="301" r:id="rId20"/>
    <p:sldId id="302" r:id="rId21"/>
    <p:sldId id="303" r:id="rId22"/>
    <p:sldId id="304" r:id="rId23"/>
    <p:sldId id="305" r:id="rId24"/>
    <p:sldId id="307" r:id="rId25"/>
    <p:sldId id="306" r:id="rId26"/>
    <p:sldId id="308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00" autoAdjust="0"/>
  </p:normalViewPr>
  <p:slideViewPr>
    <p:cSldViewPr>
      <p:cViewPr varScale="1">
        <p:scale>
          <a:sx n="116" d="100"/>
          <a:sy n="116" d="100"/>
        </p:scale>
        <p:origin x="123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A1B5B-FF44-4620-9735-D795989F7E72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51723-CDC2-4449-828E-8B3718E73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35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ise4fun.com/z3/tutoria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PUNTO DE PARTIDA: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 smtClean="0"/>
              <a:t>Plan de acciones instanciadas en el tiempo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Cada acción cuenta con sus precondiciones y efectos en modo STRIPS.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No sabemos </a:t>
            </a:r>
            <a:r>
              <a:rPr lang="es-ES" b="1" dirty="0" smtClean="0"/>
              <a:t>nada sobre duraciones</a:t>
            </a:r>
            <a:r>
              <a:rPr lang="es-ES" dirty="0" smtClean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Sabemos cuándo empiezan pero </a:t>
            </a:r>
            <a:r>
              <a:rPr lang="es-ES" b="1" dirty="0" smtClean="0"/>
              <a:t>no cuándo terminan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 smtClean="0"/>
              <a:t>Observabilidad</a:t>
            </a:r>
            <a:r>
              <a:rPr lang="es-ES" dirty="0" smtClean="0"/>
              <a:t> completa de los estados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816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9286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589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078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534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291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741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58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448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602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43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Retrieving many samples is not always easy, specially in human interactive environments that require learning by demonstration; and ii) this would need to estimate the best number of samples and to learn a model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explains the highest number of samples, involving an optimization process, more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expensive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satisfaction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384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p=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counts the number of propositions (i.e.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conditions+effects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that are temporally distributed equally in both models, and p-not= counts the number of propositions that are distributed in a different way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29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617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Samples-yes counts the number of samples the learned model explains on a test dataset. A success of 100% implies learning a model that explains the full dataset: a feasible solution is found which is consistent with the constraints of the learned model together with the test samples ones</a:t>
            </a:r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2826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hacemos: </a:t>
            </a:r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 START-GOAL 23)) en lugar de (</a:t>
            </a:r>
            <a:r>
              <a:rPr lang="es-ES" dirty="0" err="1" smtClean="0"/>
              <a:t>assert</a:t>
            </a:r>
            <a:r>
              <a:rPr lang="es-ES" dirty="0" smtClean="0"/>
              <a:t> (= START-GOAL 234)) veremos que ya</a:t>
            </a:r>
            <a:r>
              <a:rPr lang="es-ES" baseline="0" dirty="0" smtClean="0"/>
              <a:t> no hay modelo que devuelva solución.</a:t>
            </a:r>
            <a:endParaRPr lang="es-E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Satisfiability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Modulo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Theories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Z3. </a:t>
            </a:r>
            <a:r>
              <a:rPr lang="es-ES" dirty="0" smtClean="0">
                <a:hlinkClick r:id="rId3"/>
              </a:rPr>
              <a:t>https://rise4fun.com/z3/tutorial</a:t>
            </a:r>
            <a:endParaRPr lang="es-ES" dirty="0" smtClean="0"/>
          </a:p>
          <a:p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dirty="0" smtClean="0"/>
              <a:t>;; zenotravel-instance-0.CSPINPUT</a:t>
            </a:r>
          </a:p>
          <a:p>
            <a:endParaRPr lang="es-ES" dirty="0" smtClean="0"/>
          </a:p>
          <a:p>
            <a:r>
              <a:rPr lang="es-ES" dirty="0" smtClean="0"/>
              <a:t>(</a:t>
            </a:r>
            <a:r>
              <a:rPr lang="es-ES" dirty="0" err="1" smtClean="0"/>
              <a:t>get-info</a:t>
            </a:r>
            <a:r>
              <a:rPr lang="es-ES" dirty="0" smtClean="0"/>
              <a:t> :</a:t>
            </a:r>
            <a:r>
              <a:rPr lang="es-ES" dirty="0" err="1" smtClean="0"/>
              <a:t>all-statistics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; START </a:t>
            </a:r>
            <a:r>
              <a:rPr lang="es-ES" dirty="0" err="1" smtClean="0"/>
              <a:t>vars</a:t>
            </a:r>
            <a:endParaRPr lang="es-ES" dirty="0" smtClean="0"/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START-BOARD_PERSON1_PLANE1_CITY1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START-FLY_PLANE1_CITY1_CITY2_FL6_FL5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START-DEBARK_PERSON1_PLANE1_CITY2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START-INIT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START-GOAL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; DUR </a:t>
            </a:r>
            <a:r>
              <a:rPr lang="es-ES" dirty="0" err="1" smtClean="0"/>
              <a:t>vars</a:t>
            </a:r>
            <a:endParaRPr lang="es-ES" dirty="0" smtClean="0"/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DUR-BOARD_PERSON1_PLANE1_CITY1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DUR-FLY_PLANE1_CITY1_CITY2_FL6_FL5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DUR-DEBARK_PERSON1_PLANE1_CITY2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DUR-INIT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DUR-GOAL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; END </a:t>
            </a:r>
            <a:r>
              <a:rPr lang="es-ES" dirty="0" err="1" smtClean="0"/>
              <a:t>vars</a:t>
            </a:r>
            <a:endParaRPr lang="es-ES" dirty="0" smtClean="0"/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END-BOARD_PERSON1_PLANE1_CITY1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END-FLY_PLANE1_CITY1_CITY2_FL6_FL5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END-DEBARK_PERSON1_PLANE1_CITY2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END-INIT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END-GOAL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; SUP </a:t>
            </a:r>
            <a:r>
              <a:rPr lang="es-ES" dirty="0" err="1" smtClean="0"/>
              <a:t>vars</a:t>
            </a:r>
            <a:endParaRPr lang="es-ES" dirty="0" smtClean="0"/>
          </a:p>
          <a:p>
            <a:r>
              <a:rPr lang="es-ES" dirty="0" smtClean="0"/>
              <a:t>(declare-</a:t>
            </a:r>
            <a:r>
              <a:rPr lang="es-ES" dirty="0" err="1" smtClean="0"/>
              <a:t>datatypes</a:t>
            </a:r>
            <a:r>
              <a:rPr lang="es-ES" dirty="0" smtClean="0"/>
              <a:t> () ((ENUM-SUP-at_person1_city1-BOARD_PERSON1_PLANE1_CITY1 INIT)))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SUP-at_person1_city1-BOARD_PERSON1_PLANE1_CITY1 ENUM-SUP-at_person1_city1-BOARD_PERSON1_PLANE1_CITY1)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datatypes</a:t>
            </a:r>
            <a:r>
              <a:rPr lang="es-ES" dirty="0" smtClean="0"/>
              <a:t> () ((ENUM-SUP-at_plane1_city1-BOARD_PERSON1_PLANE1_CITY1 INIT)))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SUP-at_plane1_city1-BOARD_PERSON1_PLANE1_CITY1 ENUM-SUP-at_plane1_city1-BOARD_PERSON1_PLANE1_CITY1)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datatypes</a:t>
            </a:r>
            <a:r>
              <a:rPr lang="es-ES" dirty="0" smtClean="0"/>
              <a:t> () ((ENUM-SUP-at_plane1_city1-FLY_PLANE1_CITY1_CITY2_FL6_FL5 INIT)))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SUP-at_plane1_city1-FLY_PLANE1_CITY1_CITY2_FL6_FL5 ENUM-SUP-at_plane1_city1-FLY_PLANE1_CITY1_CITY2_FL6_FL5)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datatypes</a:t>
            </a:r>
            <a:r>
              <a:rPr lang="es-ES" dirty="0" smtClean="0"/>
              <a:t> () ((ENUM-SUP-fuel-level_plane1_fl6-FLY_PLANE1_CITY1_CITY2_FL6_FL5 INIT)))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SUP-fuel-level_plane1_fl6-FLY_PLANE1_CITY1_CITY2_FL6_FL5 ENUM-SUP-fuel-level_plane1_fl6-FLY_PLANE1_CITY1_CITY2_FL6_FL5)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datatypes</a:t>
            </a:r>
            <a:r>
              <a:rPr lang="es-ES" dirty="0" smtClean="0"/>
              <a:t> () ((ENUM-SUP-next_fl5_fl6-FLY_PLANE1_CITY1_CITY2_FL6_FL5 INIT)))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SUP-next_fl5_fl6-FLY_PLANE1_CITY1_CITY2_FL6_FL5 ENUM-SUP-next_fl5_fl6-FLY_PLANE1_CITY1_CITY2_FL6_FL5)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datatypes</a:t>
            </a:r>
            <a:r>
              <a:rPr lang="es-ES" dirty="0" smtClean="0"/>
              <a:t> () ((ENUM-SUP-in_person1_plane1-DEBARK_PERSON1_PLANE1_CITY2 BOARD_PERSON1_PLANE1_CITY1))) 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SUP-in_person1_plane1-DEBARK_PERSON1_PLANE1_CITY2 ENUM-SUP-in_person1_plane1-DEBARK_PERSON1_PLANE1_CITY2)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datatypes</a:t>
            </a:r>
            <a:r>
              <a:rPr lang="es-ES" dirty="0" smtClean="0"/>
              <a:t> () ((ENUM-SUP-at_plane1_city2-DEBARK_PERSON1_PLANE1_CITY2 FLY_PLANE1_CITY1_CITY2_FL6_FL5)))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SUP-at_plane1_city2-DEBARK_PERSON1_PLANE1_CITY2 ENUM-SUP-at_plane1_city2-DEBARK_PERSON1_PLANE1_CITY2)</a:t>
            </a:r>
          </a:p>
          <a:p>
            <a:endParaRPr lang="es-ES" dirty="0" smtClean="0"/>
          </a:p>
          <a:p>
            <a:r>
              <a:rPr lang="es-ES" dirty="0" smtClean="0"/>
              <a:t>; REQ-START </a:t>
            </a:r>
            <a:r>
              <a:rPr lang="es-ES" dirty="0" err="1" smtClean="0"/>
              <a:t>vars</a:t>
            </a:r>
            <a:endParaRPr lang="es-ES" dirty="0" smtClean="0"/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REQ_START-at_person1_city1-BOARD_PERSON1_PLANE1_CITY1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REQ_START-at_plane1_city1-BOARD_PERSON1_PLANE1_CITY1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REQ_START-at_plane1_city1-FLY_PLANE1_CITY1_CITY2_FL6_FL5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REQ_START-fuel-level_plane1_fl6-FLY_PLANE1_CITY1_CITY2_FL6_FL5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REQ_START-next_fl5_fl6-FLY_PLANE1_CITY1_CITY2_FL6_FL5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REQ_START-in_person1_plane1-DEBARK_PERSON1_PLANE1_CITY2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REQ_START-at_plane1_city2-DEBARK_PERSON1_PLANE1_CITY2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REQ_START-at_person1_city2-GOAL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; REQ-END </a:t>
            </a:r>
            <a:r>
              <a:rPr lang="es-ES" dirty="0" err="1" smtClean="0"/>
              <a:t>vars</a:t>
            </a:r>
            <a:endParaRPr lang="es-ES" dirty="0" smtClean="0"/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REQ_END-at_person1_city1-BOARD_PERSON1_PLANE1_CITY1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REQ_END-at_plane1_city1-BOARD_PERSON1_PLANE1_CITY1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REQ_END-at_plane1_city1-FLY_PLANE1_CITY1_CITY2_FL6_FL5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REQ_END-fuel-level_plane1_fl6-FLY_PLANE1_CITY1_CITY2_FL6_FL5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REQ_END-next_fl5_fl6-FLY_PLANE1_CITY1_CITY2_FL6_FL5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REQ_END-in_person1_plane1-DEBARK_PERSON1_PLANE1_CITY2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REQ_END-at_plane1_city2-DEBARK_PERSON1_PLANE1_CITY2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REQ_END-at_person1_city2-GOAL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; TIME </a:t>
            </a:r>
            <a:r>
              <a:rPr lang="es-ES" dirty="0" err="1" smtClean="0"/>
              <a:t>vars</a:t>
            </a:r>
            <a:endParaRPr lang="es-ES" dirty="0" smtClean="0"/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TIME-not-at_person1_city1-BOARD_PERSON1_PLANE1_CITY1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TIME-in_person1_plane1-BOARD_PERSON1_PLANE1_CITY1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TIME-not-at_plane1_city1-FLY_PLANE1_CITY1_CITY2_FL6_FL5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TIME-at_plane1_city2-FLY_PLANE1_CITY1_CITY2_FL6_FL5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TIME-not-fuel-level_plane1_fl6-FLY_PLANE1_CITY1_CITY2_FL6_FL5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TIME-fuel-level_plane1_fl5-FLY_PLANE1_CITY1_CITY2_FL6_FL5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TIME-not-in_person1_plane1-DEBARK_PERSON1_PLANE1_CITY2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TIME-at_person1_city2-DEBARK_PERSON1_PLANE1_CITY2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TIME-at_person1_city1-INIT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TIME-at_plane1_city1-INIT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TIME-fuel-level_plane1_fl6-INIT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(declare-</a:t>
            </a:r>
            <a:r>
              <a:rPr lang="es-ES" dirty="0" err="1" smtClean="0"/>
              <a:t>const</a:t>
            </a:r>
            <a:r>
              <a:rPr lang="es-ES" dirty="0" smtClean="0"/>
              <a:t> TIME-next_fl5_fl6-INIT 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; CONSTRAINTS INIT and GOAL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 START-INIT 0))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 DUR-INIT 0))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 START-GOAL 234))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 DUR-GOAL 0))</a:t>
            </a:r>
          </a:p>
          <a:p>
            <a:endParaRPr lang="es-ES" dirty="0" smtClean="0"/>
          </a:p>
          <a:p>
            <a:r>
              <a:rPr lang="es-ES" dirty="0" smtClean="0"/>
              <a:t>; CONSTRAINTS FOR START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 START-BOARD_PERSON1_PLANE1_CITY1 1))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 START-FLY_PLANE1_CITY1_CITY2_FL6_FL5 22))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 START-DEBARK_PERSON1_PLANE1_CITY2 203))</a:t>
            </a:r>
          </a:p>
          <a:p>
            <a:endParaRPr lang="es-ES" dirty="0" smtClean="0"/>
          </a:p>
          <a:p>
            <a:r>
              <a:rPr lang="es-ES" dirty="0" smtClean="0"/>
              <a:t>; ASSIGNMENTS OF DURATIONS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 DUR-BOARD_PERSON1_PLANE1_CITY1 20))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 DUR-FLY_PLANE1_CITY1_CITY2_FL6_FL5 180))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 DUR-DEBARK_PERSON1_PLANE1_CITY2 30))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; CONSTRAINTS </a:t>
            </a:r>
            <a:r>
              <a:rPr lang="es-ES" dirty="0" err="1" smtClean="0"/>
              <a:t>vars</a:t>
            </a:r>
            <a:r>
              <a:rPr lang="es-ES" dirty="0" smtClean="0"/>
              <a:t> &gt; 0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 DUR-BOARD_PERSON1_PLANE1_CITY1 0))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 DUR-FLY_PLANE1_CITY1_CITY2_FL6_FL5 0))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 DUR-DEBARK_PERSON1_PLANE1_CITY2 0))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 REQ_START-at_person1_city1-BOARD_PERSON1_PLANE1_CITY1 0))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 REQ_START-at_plane1_city1-BOARD_PERSON1_PLANE1_CITY1 0))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 REQ_START-at_plane1_city1-FLY_PLANE1_CITY1_CITY2_FL6_FL5 0))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 REQ_START-fuel-level_plane1_fl6-FLY_PLANE1_CITY1_CITY2_FL6_FL5 0))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 REQ_START-next_fl5_fl6-FLY_PLANE1_CITY1_CITY2_FL6_FL5 0))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 REQ_START-in_person1_plane1-DEBARK_PERSON1_PLANE1_CITY2 0))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 REQ_START-at_plane1_city2-DEBARK_PERSON1_PLANE1_CITY2 0))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 REQ_START-at_person1_city2-GOAL 0))</a:t>
            </a:r>
          </a:p>
          <a:p>
            <a:endParaRPr lang="es-ES" dirty="0" smtClean="0"/>
          </a:p>
          <a:p>
            <a:r>
              <a:rPr lang="es-ES" dirty="0" smtClean="0"/>
              <a:t>; </a:t>
            </a:r>
            <a:r>
              <a:rPr lang="es-ES" dirty="0" err="1" smtClean="0"/>
              <a:t>Unnecessary</a:t>
            </a:r>
            <a:r>
              <a:rPr lang="es-ES" dirty="0" smtClean="0"/>
              <a:t> </a:t>
            </a:r>
            <a:r>
              <a:rPr lang="es-ES" dirty="0" err="1" smtClean="0"/>
              <a:t>because</a:t>
            </a:r>
            <a:r>
              <a:rPr lang="es-ES" dirty="0" smtClean="0"/>
              <a:t> REQ_START &lt;= REQ_END</a:t>
            </a:r>
          </a:p>
          <a:p>
            <a:r>
              <a:rPr lang="es-ES" dirty="0" smtClean="0"/>
              <a:t>;(</a:t>
            </a:r>
            <a:r>
              <a:rPr lang="es-ES" dirty="0" err="1" smtClean="0"/>
              <a:t>assert</a:t>
            </a:r>
            <a:r>
              <a:rPr lang="es-ES" dirty="0" smtClean="0"/>
              <a:t> (&gt; REQ_END-at_person1_city1-BOARD_PERSON1_PLANE1_CITY1 0))</a:t>
            </a:r>
          </a:p>
          <a:p>
            <a:r>
              <a:rPr lang="es-ES" dirty="0" smtClean="0"/>
              <a:t>;(</a:t>
            </a:r>
            <a:r>
              <a:rPr lang="es-ES" dirty="0" err="1" smtClean="0"/>
              <a:t>assert</a:t>
            </a:r>
            <a:r>
              <a:rPr lang="es-ES" dirty="0" smtClean="0"/>
              <a:t> (&gt; REQ_END-at_plane1_city1-BOARD_PERSON1_PLANE1_CITY1 0))</a:t>
            </a:r>
          </a:p>
          <a:p>
            <a:r>
              <a:rPr lang="es-ES" dirty="0" smtClean="0"/>
              <a:t>;(</a:t>
            </a:r>
            <a:r>
              <a:rPr lang="es-ES" dirty="0" err="1" smtClean="0"/>
              <a:t>assert</a:t>
            </a:r>
            <a:r>
              <a:rPr lang="es-ES" dirty="0" smtClean="0"/>
              <a:t> (&gt; REQ_END-at_plane1_city1-FLY_PLANE1_CITY1_CITY2_FL6_FL5 0))</a:t>
            </a:r>
          </a:p>
          <a:p>
            <a:r>
              <a:rPr lang="es-ES" dirty="0" smtClean="0"/>
              <a:t>;(</a:t>
            </a:r>
            <a:r>
              <a:rPr lang="es-ES" dirty="0" err="1" smtClean="0"/>
              <a:t>assert</a:t>
            </a:r>
            <a:r>
              <a:rPr lang="es-ES" dirty="0" smtClean="0"/>
              <a:t> (&gt; REQ_END-fuel-level_plane1_fl6-FLY_PLANE1_CITY1_CITY2_FL6_FL5 0))</a:t>
            </a:r>
          </a:p>
          <a:p>
            <a:r>
              <a:rPr lang="es-ES" dirty="0" smtClean="0"/>
              <a:t>;(</a:t>
            </a:r>
            <a:r>
              <a:rPr lang="es-ES" dirty="0" err="1" smtClean="0"/>
              <a:t>assert</a:t>
            </a:r>
            <a:r>
              <a:rPr lang="es-ES" dirty="0" smtClean="0"/>
              <a:t> (&gt; REQ_END-next_fl5_fl6-FLY_PLANE1_CITY1_CITY2_FL6_FL5 0))</a:t>
            </a:r>
          </a:p>
          <a:p>
            <a:r>
              <a:rPr lang="es-ES" dirty="0" smtClean="0"/>
              <a:t>;(</a:t>
            </a:r>
            <a:r>
              <a:rPr lang="es-ES" dirty="0" err="1" smtClean="0"/>
              <a:t>assert</a:t>
            </a:r>
            <a:r>
              <a:rPr lang="es-ES" dirty="0" smtClean="0"/>
              <a:t> (&gt; REQ_END-in_person1_plane1-DEBARK_PERSON1_PLANE1_CITY2 0))</a:t>
            </a:r>
          </a:p>
          <a:p>
            <a:r>
              <a:rPr lang="es-ES" dirty="0" smtClean="0"/>
              <a:t>;(</a:t>
            </a:r>
            <a:r>
              <a:rPr lang="es-ES" dirty="0" err="1" smtClean="0"/>
              <a:t>assert</a:t>
            </a:r>
            <a:r>
              <a:rPr lang="es-ES" dirty="0" smtClean="0"/>
              <a:t> (&gt; REQ_END-at_plane1_city2-DEBARK_PERSON1_PLANE1_CITY2 0))</a:t>
            </a:r>
          </a:p>
          <a:p>
            <a:r>
              <a:rPr lang="es-ES" dirty="0" smtClean="0"/>
              <a:t>;(</a:t>
            </a:r>
            <a:r>
              <a:rPr lang="es-ES" dirty="0" err="1" smtClean="0"/>
              <a:t>assert</a:t>
            </a:r>
            <a:r>
              <a:rPr lang="es-ES" dirty="0" smtClean="0"/>
              <a:t> (&gt; REQ_END-at_person1_city2-GOAL 0))</a:t>
            </a:r>
          </a:p>
          <a:p>
            <a:endParaRPr lang="es-ES" dirty="0" smtClean="0"/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 TIME-not-at_person1_city1-BOARD_PERSON1_PLANE1_CITY1 0))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 TIME-in_person1_plane1-BOARD_PERSON1_PLANE1_CITY1 0))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 TIME-not-at_plane1_city1-FLY_PLANE1_CITY1_CITY2_FL6_FL5 0))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 TIME-at_plane1_city2-FLY_PLANE1_CITY1_CITY2_FL6_FL5 0))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 TIME-not-fuel-level_plane1_fl6-FLY_PLANE1_CITY1_CITY2_FL6_FL5 0))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 TIME-fuel-level_plane1_fl5-FLY_PLANE1_CITY1_CITY2_FL6_FL5 0))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 TIME-not-in_person1_plane1-DEBARK_PERSON1_PLANE1_CITY2 0))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 TIME-at_person1_city2-DEBARK_PERSON1_PLANE1_CITY2 0))</a:t>
            </a:r>
          </a:p>
          <a:p>
            <a:endParaRPr lang="es-ES" dirty="0" smtClean="0"/>
          </a:p>
          <a:p>
            <a:r>
              <a:rPr lang="es-ES" dirty="0" smtClean="0"/>
              <a:t>; CONSTRAINTS </a:t>
            </a:r>
            <a:r>
              <a:rPr lang="es-ES" dirty="0" err="1" smtClean="0"/>
              <a:t>end</a:t>
            </a:r>
            <a:r>
              <a:rPr lang="es-ES" dirty="0" smtClean="0"/>
              <a:t>(a) = </a:t>
            </a:r>
            <a:r>
              <a:rPr lang="es-ES" dirty="0" err="1" smtClean="0"/>
              <a:t>start</a:t>
            </a:r>
            <a:r>
              <a:rPr lang="es-ES" dirty="0" smtClean="0"/>
              <a:t>(a) + </a:t>
            </a:r>
            <a:r>
              <a:rPr lang="es-ES" dirty="0" err="1" smtClean="0"/>
              <a:t>dur</a:t>
            </a:r>
            <a:r>
              <a:rPr lang="es-ES" dirty="0" smtClean="0"/>
              <a:t>(a)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 END-BOARD_PERSON1_PLANE1_CITY1 (+ START-BOARD_PERSON1_PLANE1_CITY1 DUR-BOARD_PERSON1_PLANE1_CITY1)))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 END-FLY_PLANE1_CITY1_CITY2_FL6_FL5 (+ START-FLY_PLANE1_CITY1_CITY2_FL6_FL5 DUR-FLY_PLANE1_CITY1_CITY2_FL6_FL5)))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 END-DEBARK_PERSON1_PLANE1_CITY2 (+ START-DEBARK_PERSON1_PLANE1_CITY2 DUR-DEBARK_PERSON1_PLANE1_CITY2)))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 END-INIT (+ START-INIT DUR-INIT)))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 END-GOAL (+ START-GOAL DUR-GOAL)))</a:t>
            </a:r>
          </a:p>
          <a:p>
            <a:endParaRPr lang="es-ES" dirty="0" smtClean="0"/>
          </a:p>
          <a:p>
            <a:r>
              <a:rPr lang="es-ES" dirty="0" smtClean="0"/>
              <a:t>; CONSTRAINTS </a:t>
            </a:r>
            <a:r>
              <a:rPr lang="es-ES" dirty="0" err="1" smtClean="0"/>
              <a:t>end</a:t>
            </a:r>
            <a:r>
              <a:rPr lang="es-ES" dirty="0" smtClean="0"/>
              <a:t>(a) &lt;= </a:t>
            </a:r>
            <a:r>
              <a:rPr lang="es-ES" dirty="0" err="1" smtClean="0"/>
              <a:t>start</a:t>
            </a:r>
            <a:r>
              <a:rPr lang="es-ES" dirty="0" smtClean="0"/>
              <a:t>(</a:t>
            </a:r>
            <a:r>
              <a:rPr lang="es-ES" dirty="0" err="1" smtClean="0"/>
              <a:t>goal</a:t>
            </a:r>
            <a:r>
              <a:rPr lang="es-ES" dirty="0" smtClean="0"/>
              <a:t>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(&lt;= END-BOARD_PERSON1_PLANE1_CITY1 START-GOAL))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(&lt;= END-FLY_PLANE1_CITY1_CITY2_FL6_FL5 START-GOAL))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(&lt;= END-DEBARK_PERSON1_PLANE1_CITY2 START-GOAL))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(&lt;= END-INIT START-GOAL))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(&lt;= END-GOAL START-GOAL))</a:t>
            </a:r>
          </a:p>
          <a:p>
            <a:endParaRPr lang="es-ES" dirty="0" smtClean="0"/>
          </a:p>
          <a:p>
            <a:r>
              <a:rPr lang="es-ES" dirty="0" smtClean="0"/>
              <a:t>; CONSTRAINTS </a:t>
            </a:r>
            <a:r>
              <a:rPr lang="es-ES" dirty="0" err="1" smtClean="0"/>
              <a:t>req_start</a:t>
            </a:r>
            <a:r>
              <a:rPr lang="es-ES" dirty="0" smtClean="0"/>
              <a:t>(</a:t>
            </a:r>
            <a:r>
              <a:rPr lang="es-ES" dirty="0" err="1" smtClean="0"/>
              <a:t>p,a</a:t>
            </a:r>
            <a:r>
              <a:rPr lang="es-ES" dirty="0" smtClean="0"/>
              <a:t>) &lt;= </a:t>
            </a:r>
            <a:r>
              <a:rPr lang="es-ES" dirty="0" err="1" smtClean="0"/>
              <a:t>req_end</a:t>
            </a:r>
            <a:r>
              <a:rPr lang="es-ES" dirty="0" smtClean="0"/>
              <a:t>(</a:t>
            </a:r>
            <a:r>
              <a:rPr lang="es-ES" dirty="0" err="1" smtClean="0"/>
              <a:t>p,a</a:t>
            </a:r>
            <a:r>
              <a:rPr lang="es-ES" dirty="0" smtClean="0"/>
              <a:t>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(&lt;= REQ_START-at_person1_city1-BOARD_PERSON1_PLANE1_CITY1 REQ_END-at_person1_city1-BOARD_PERSON1_PLANE1_CITY1))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(&lt;= REQ_START-at_plane1_city1-BOARD_PERSON1_PLANE1_CITY1 REQ_END-at_plane1_city1-BOARD_PERSON1_PLANE1_CITY1))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(&lt;= REQ_START-at_plane1_city1-FLY_PLANE1_CITY1_CITY2_FL6_FL5 REQ_END-at_plane1_city1-FLY_PLANE1_CITY1_CITY2_FL6_FL5))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(&lt;= REQ_START-fuel-level_plane1_fl6-FLY_PLANE1_CITY1_CITY2_FL6_FL5 REQ_END-fuel-level_plane1_fl6-FLY_PLANE1_CITY1_CITY2_FL6_FL5))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(&lt;= REQ_START-next_fl5_fl6-FLY_PLANE1_CITY1_CITY2_FL6_FL5 REQ_END-next_fl5_fl6-FLY_PLANE1_CITY1_CITY2_FL6_FL5))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(&lt;= REQ_START-in_person1_plane1-DEBARK_PERSON1_PLANE1_CITY2 REQ_END-in_person1_plane1-DEBARK_PERSON1_PLANE1_CITY2))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(&lt;= REQ_START-at_plane1_city2-DEBARK_PERSON1_PLANE1_CITY2 REQ_END-at_plane1_city2-DEBARK_PERSON1_PLANE1_CITY2))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(&lt;= REQ_START-at_person1_city2-GOAL REQ_END-at_person1_city2-GOAL))</a:t>
            </a:r>
          </a:p>
          <a:p>
            <a:endParaRPr lang="es-ES" dirty="0" smtClean="0"/>
          </a:p>
          <a:p>
            <a:r>
              <a:rPr lang="es-ES" dirty="0" smtClean="0"/>
              <a:t>; CONSTRAINTS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sup</a:t>
            </a:r>
            <a:r>
              <a:rPr lang="es-ES" dirty="0" smtClean="0"/>
              <a:t>(</a:t>
            </a:r>
            <a:r>
              <a:rPr lang="es-ES" dirty="0" err="1" smtClean="0"/>
              <a:t>p,a</a:t>
            </a:r>
            <a:r>
              <a:rPr lang="es-ES" dirty="0" smtClean="0"/>
              <a:t>) = </a:t>
            </a:r>
            <a:r>
              <a:rPr lang="es-ES" dirty="0" err="1" smtClean="0"/>
              <a:t>bi</a:t>
            </a:r>
            <a:r>
              <a:rPr lang="es-ES" dirty="0" smtClean="0"/>
              <a:t> </a:t>
            </a:r>
            <a:r>
              <a:rPr lang="es-ES" dirty="0" err="1" smtClean="0"/>
              <a:t>then</a:t>
            </a:r>
            <a:r>
              <a:rPr lang="es-ES" dirty="0" smtClean="0"/>
              <a:t> time(</a:t>
            </a:r>
            <a:r>
              <a:rPr lang="es-ES" dirty="0" err="1" smtClean="0"/>
              <a:t>p,bi</a:t>
            </a:r>
            <a:r>
              <a:rPr lang="es-ES" dirty="0" smtClean="0"/>
              <a:t>) &lt; </a:t>
            </a:r>
            <a:r>
              <a:rPr lang="es-ES" dirty="0" err="1" smtClean="0"/>
              <a:t>req_start</a:t>
            </a:r>
            <a:r>
              <a:rPr lang="es-ES" dirty="0" smtClean="0"/>
              <a:t>(</a:t>
            </a:r>
            <a:r>
              <a:rPr lang="es-ES" dirty="0" err="1" smtClean="0"/>
              <a:t>p,a</a:t>
            </a:r>
            <a:r>
              <a:rPr lang="es-ES" dirty="0" smtClean="0"/>
              <a:t>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(=&gt; (= SUP-at_person1_city1-BOARD_PERSON1_PLANE1_CITY1 (as INIT ENUM-SUP-at_person1_city1-BOARD_PERSON1_PLANE1_CITY1)) (&lt; TIME-at_person1_city1-INIT REQ_START-at_person1_city1-BOARD_PERSON1_PLANE1_CITY1)))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(=&gt; (= SUP-at_plane1_city1-BOARD_PERSON1_PLANE1_CITY1 (as INIT ENUM-SUP-at_plane1_city1-BOARD_PERSON1_PLANE1_CITY1)) (&lt; TIME-at_plane1_city1-INIT REQ_START-at_plane1_city1-BOARD_PERSON1_PLANE1_CITY1)))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(=&gt; (= SUP-at_plane1_city1-FLY_PLANE1_CITY1_CITY2_FL6_FL5 (as INIT ENUM-SUP-at_plane1_city1-FLY_PLANE1_CITY1_CITY2_FL6_FL5)) (&lt; TIME-at_plane1_city1-INIT REQ_START-at_plane1_city1-FLY_PLANE1_CITY1_CITY2_FL6_FL5)))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(=&gt; (= SUP-fuel-level_plane1_fl6-FLY_PLANE1_CITY1_CITY2_FL6_FL5 (as INIT ENUM-SUP-fuel-level_plane1_fl6-FLY_PLANE1_CITY1_CITY2_FL6_FL5)) (&lt; TIME-fuel-level_plane1_fl6-INIT REQ_START-fuel-level_plane1_fl6-FLY_PLANE1_CITY1_CITY2_FL6_FL5)))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(=&gt; (= SUP-next_fl5_fl6-FLY_PLANE1_CITY1_CITY2_FL6_FL5 (as INIT ENUM-SUP-next_fl5_fl6-FLY_PLANE1_CITY1_CITY2_FL6_FL5)) (&lt; TIME-next_fl5_fl6-INIT REQ_START-next_fl5_fl6-FLY_PLANE1_CITY1_CITY2_FL6_FL5)))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(=&gt; (= SUP-in_person1_plane1-DEBARK_PERSON1_PLANE1_CITY2 (as BOARD_PERSON1_PLANE1_CITY1 ENUM-SUP-in_person1_plane1-DEBARK_PERSON1_PLANE1_CITY2)) (&lt; TIME-in_person1_plane1-BOARD_PERSON1_PLANE1_CITY1 REQ_START-in_person1_plane1-DEBARK_PERSON1_PLANE1_CITY2)))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(=&gt; (= SUP-at_plane1_city2-DEBARK_PERSON1_PLANE1_CITY2 (as FLY_PLANE1_CITY1_CITY2_FL6_FL5 ENUM-SUP-at_plane1_city2-DEBARK_PERSON1_PLANE1_CITY2)) (&lt; TIME-at_plane1_city2-FLY_PLANE1_CITY1_CITY2_FL6_FL5 REQ_START-at_plane1_city2-DEBARK_PERSON1_PLANE1_CITY2)))</a:t>
            </a:r>
          </a:p>
          <a:p>
            <a:endParaRPr lang="es-ES" dirty="0" smtClean="0"/>
          </a:p>
          <a:p>
            <a:r>
              <a:rPr lang="es-ES" dirty="0" smtClean="0"/>
              <a:t>; CONSTRAINTS TO SOLVE THREATS (PROMOTION OR DEMOTION)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(=&gt; (= SUP-at_person1_city1-BOARD_PERSON1_PLANE1_CITY1 (as INIT ENUM-SUP-at_person1_city1-BOARD_PERSON1_PLANE1_CITY1)) (</a:t>
            </a:r>
            <a:r>
              <a:rPr lang="es-ES" dirty="0" err="1" smtClean="0"/>
              <a:t>or</a:t>
            </a:r>
            <a:r>
              <a:rPr lang="es-ES" dirty="0" smtClean="0"/>
              <a:t> (&lt; TIME-not-at_person1_city1-BOARD_PERSON1_PLANE1_CITY1 TIME-at_person1_city1-INIT)</a:t>
            </a:r>
          </a:p>
          <a:p>
            <a:r>
              <a:rPr lang="es-ES" dirty="0" smtClean="0"/>
              <a:t>(&gt; TIME-not-at_person1_city1-BOARD_PERSON1_PLANE1_CITY1 REQ_END-at_person1_city1-BOARD_PERSON1_PLANE1_CITY1))))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(=&gt; (= SUP-at_plane1_city1-BOARD_PERSON1_PLANE1_CITY1 (as INIT ENUM-SUP-at_plane1_city1-BOARD_PERSON1_PLANE1_CITY1)) (</a:t>
            </a:r>
            <a:r>
              <a:rPr lang="es-ES" dirty="0" err="1" smtClean="0"/>
              <a:t>or</a:t>
            </a:r>
            <a:r>
              <a:rPr lang="es-ES" dirty="0" smtClean="0"/>
              <a:t> (&lt; TIME-not-at_plane1_city1-FLY_PLANE1_CITY1_CITY2_FL6_FL5 TIME-at_plane1_city1-INIT)</a:t>
            </a:r>
          </a:p>
          <a:p>
            <a:r>
              <a:rPr lang="es-ES" dirty="0" smtClean="0"/>
              <a:t>(&gt; TIME-not-at_plane1_city1-FLY_PLANE1_CITY1_CITY2_FL6_FL5 REQ_END-at_plane1_city1-BOARD_PERSON1_PLANE1_CITY1))))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(=&gt; (= SUP-in_person1_plane1-DEBARK_PERSON1_PLANE1_CITY2 (as BOARD_PERSON1_PLANE1_CITY1 ENUM-SUP-in_person1_plane1-DEBARK_PERSON1_PLANE1_CITY2)) (</a:t>
            </a:r>
            <a:r>
              <a:rPr lang="es-ES" dirty="0" err="1" smtClean="0"/>
              <a:t>or</a:t>
            </a:r>
            <a:endParaRPr lang="es-ES" dirty="0" smtClean="0"/>
          </a:p>
          <a:p>
            <a:r>
              <a:rPr lang="es-ES" dirty="0" smtClean="0"/>
              <a:t>(&lt; TIME-not-in_person1_plane1-DEBARK_PERSON1_PLANE1_CITY2 TIME-in_person1_plane1-BOARD_PERSON1_PLANE1_CITY1)</a:t>
            </a:r>
          </a:p>
          <a:p>
            <a:r>
              <a:rPr lang="es-ES" dirty="0" smtClean="0"/>
              <a:t>(&gt; TIME-not-in_person1_plane1-DEBARK_PERSON1_PLANE1_CITY2 REQ_END-in_person1_plane1-DEBARK_PERSON1_PLANE1_CITY2))))</a:t>
            </a:r>
          </a:p>
          <a:p>
            <a:endParaRPr lang="es-ES" dirty="0" smtClean="0"/>
          </a:p>
          <a:p>
            <a:r>
              <a:rPr lang="es-ES" dirty="0" smtClean="0"/>
              <a:t>; CONSTRAINTS TO SOLVE SITUATIONS WHERE THE SAME ACTION REQUIRES AND DELETES p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(&gt;= TIME-not-at_person1_city1-BOARD_PERSON1_PLANE1_CITY1 REQ_START-at_person1_city1-BOARD_PERSON1_PLANE1_CITY1))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(&gt;= TIME-not-at_plane1_city1-FLY_PLANE1_CITY1_CITY2_FL6_FL5 REQ_START-at_plane1_city1-FLY_PLANE1_CITY1_CITY2_FL6_FL5))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(&gt;= TIME-not-fuel-level_plane1_fl6-FLY_PLANE1_CITY1_CITY2_FL6_FL5 REQ_START-fuel-level_plane1_fl6-FLY_PLANE1_CITY1_CITY2_FL6_FL5))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(&gt;= TIME-not-in_person1_plane1-DEBARK_PERSON1_PLANE1_CITY2 REQ_START-in_person1_plane1-DEBARK_PERSON1_PLANE1_CITY2))</a:t>
            </a:r>
          </a:p>
          <a:p>
            <a:endParaRPr lang="es-ES" dirty="0" smtClean="0"/>
          </a:p>
          <a:p>
            <a:r>
              <a:rPr lang="es-ES" dirty="0" smtClean="0"/>
              <a:t>; CONSTRAINTS TO SOLVE CONTRADICTORY EFFECTS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not</a:t>
            </a:r>
            <a:r>
              <a:rPr lang="es-ES" dirty="0" smtClean="0"/>
              <a:t> (= TIME-not-at_person1_city1-BOARD_PERSON1_PLANE1_CITY1 TIME-at_person1_city1-INIT)))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not</a:t>
            </a:r>
            <a:r>
              <a:rPr lang="es-ES" dirty="0" smtClean="0"/>
              <a:t> (= TIME-not-fuel-level_plane1_fl6-FLY_PLANE1_CITY1_CITY2_FL6_FL5 TIME-fuel-level_plane1_fl6-INIT)))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not</a:t>
            </a:r>
            <a:r>
              <a:rPr lang="es-ES" dirty="0" smtClean="0"/>
              <a:t> (= TIME-not-at_plane1_city1-FLY_PLANE1_CITY1_CITY2_FL6_FL5 TIME-at_plane1_city1-INIT)))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not</a:t>
            </a:r>
            <a:r>
              <a:rPr lang="es-ES" dirty="0" smtClean="0"/>
              <a:t> (= TIME-not-in_person1_plane1-DEBARK_PERSON1_PLANE1_CITY2 TIME-in_person1_plane1-BOARD_PERSON1_PLANE1_CITY1)))</a:t>
            </a:r>
          </a:p>
          <a:p>
            <a:endParaRPr lang="es-ES" dirty="0" smtClean="0"/>
          </a:p>
          <a:p>
            <a:r>
              <a:rPr lang="es-ES" dirty="0" smtClean="0"/>
              <a:t>; PDDL2.1 CONSTRAINTS: REQ_START/REQ_END ALWAYS WITHIN THE ACTION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REQ_START-at_person1_city1-BOARD_PERSON1_PLANE1_CITY1 START-BOARD_PERSON1_PLANE1_CITY1)</a:t>
            </a:r>
          </a:p>
          <a:p>
            <a:r>
              <a:rPr lang="es-ES" dirty="0" smtClean="0"/>
              <a:t>(= REQ_START-at_person1_city1-BOARD_PERSON1_PLANE1_CITY1 END-BOARD_PERSON1_PLANE1_CITY1)))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REQ_START-at_plane1_city1-BOARD_PERSON1_PLANE1_CITY1 START-BOARD_PERSON1_PLANE1_CITY1)</a:t>
            </a:r>
          </a:p>
          <a:p>
            <a:r>
              <a:rPr lang="es-ES" dirty="0" smtClean="0"/>
              <a:t>(= REQ_START-at_plane1_city1-BOARD_PERSON1_PLANE1_CITY1 END-BOARD_PERSON1_PLANE1_CITY1)))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REQ_START-at_plane1_city1-FLY_PLANE1_CITY1_CITY2_FL6_FL5 START-FLY_PLANE1_CITY1_CITY2_FL6_FL5)</a:t>
            </a:r>
          </a:p>
          <a:p>
            <a:r>
              <a:rPr lang="es-ES" dirty="0" smtClean="0"/>
              <a:t>(= REQ_START-at_plane1_city1-FLY_PLANE1_CITY1_CITY2_FL6_FL5 END-FLY_PLANE1_CITY1_CITY2_FL6_FL5)))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REQ_START-fuel-level_plane1_fl6-FLY_PLANE1_CITY1_CITY2_FL6_FL5 START-FLY_PLANE1_CITY1_CITY2_FL6_FL5)</a:t>
            </a:r>
          </a:p>
          <a:p>
            <a:r>
              <a:rPr lang="es-ES" dirty="0" smtClean="0"/>
              <a:t>(= REQ_START-fuel-level_plane1_fl6-FLY_PLANE1_CITY1_CITY2_FL6_FL5 END-FLY_PLANE1_CITY1_CITY2_FL6_FL5)))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REQ_START-next_fl5_fl6-FLY_PLANE1_CITY1_CITY2_FL6_FL5 START-FLY_PLANE1_CITY1_CITY2_FL6_FL5)</a:t>
            </a:r>
          </a:p>
          <a:p>
            <a:r>
              <a:rPr lang="es-ES" dirty="0" smtClean="0"/>
              <a:t>(= REQ_START-next_fl5_fl6-FLY_PLANE1_CITY1_CITY2_FL6_FL5 END-FLY_PLANE1_CITY1_CITY2_FL6_FL5)))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REQ_START-in_person1_plane1-DEBARK_PERSON1_PLANE1_CITY2 START-DEBARK_PERSON1_PLANE1_CITY2)</a:t>
            </a:r>
          </a:p>
          <a:p>
            <a:r>
              <a:rPr lang="es-ES" dirty="0" smtClean="0"/>
              <a:t>(= REQ_START-in_person1_plane1-DEBARK_PERSON1_PLANE1_CITY2 END-DEBARK_PERSON1_PLANE1_CITY2)))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REQ_START-at_plane1_city2-DEBARK_PERSON1_PLANE1_CITY2 START-DEBARK_PERSON1_PLANE1_CITY2)</a:t>
            </a:r>
          </a:p>
          <a:p>
            <a:r>
              <a:rPr lang="es-ES" dirty="0" smtClean="0"/>
              <a:t>(= REQ_START-at_plane1_city2-DEBARK_PERSON1_PLANE1_CITY2 END-DEBARK_PERSON1_PLANE1_CITY2)))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REQ_START-at_person1_city2-GOAL START-GOAL)</a:t>
            </a:r>
          </a:p>
          <a:p>
            <a:r>
              <a:rPr lang="es-ES" dirty="0" smtClean="0"/>
              <a:t>(= REQ_START-at_person1_city2-GOAL END-GOAL)))</a:t>
            </a:r>
          </a:p>
          <a:p>
            <a:endParaRPr lang="es-ES" dirty="0" smtClean="0"/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REQ_END-at_person1_city1-BOARD_PERSON1_PLANE1_CITY1 START-BOARD_PERSON1_PLANE1_CITY1)</a:t>
            </a:r>
          </a:p>
          <a:p>
            <a:r>
              <a:rPr lang="es-ES" dirty="0" smtClean="0"/>
              <a:t>(= REQ_END-at_person1_city1-BOARD_PERSON1_PLANE1_CITY1 END-BOARD_PERSON1_PLANE1_CITY1)))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REQ_END-at_plane1_city1-BOARD_PERSON1_PLANE1_CITY1 START-BOARD_PERSON1_PLANE1_CITY1)</a:t>
            </a:r>
          </a:p>
          <a:p>
            <a:r>
              <a:rPr lang="es-ES" dirty="0" smtClean="0"/>
              <a:t>(= REQ_END-at_plane1_city1-BOARD_PERSON1_PLANE1_CITY1 END-BOARD_PERSON1_PLANE1_CITY1)))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REQ_END-at_plane1_city1-FLY_PLANE1_CITY1_CITY2_FL6_FL5 START-FLY_PLANE1_CITY1_CITY2_FL6_FL5)</a:t>
            </a:r>
          </a:p>
          <a:p>
            <a:r>
              <a:rPr lang="es-ES" dirty="0" smtClean="0"/>
              <a:t>(= REQ_END-at_plane1_city1-FLY_PLANE1_CITY1_CITY2_FL6_FL5 END-FLY_PLANE1_CITY1_CITY2_FL6_FL5)))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REQ_END-fuel-level_plane1_fl6-FLY_PLANE1_CITY1_CITY2_FL6_FL5 START-FLY_PLANE1_CITY1_CITY2_FL6_FL5)</a:t>
            </a:r>
          </a:p>
          <a:p>
            <a:r>
              <a:rPr lang="es-ES" dirty="0" smtClean="0"/>
              <a:t>(= REQ_END-fuel-level_plane1_fl6-FLY_PLANE1_CITY1_CITY2_FL6_FL5 END-FLY_PLANE1_CITY1_CITY2_FL6_FL5)))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REQ_END-next_fl5_fl6-FLY_PLANE1_CITY1_CITY2_FL6_FL5 START-FLY_PLANE1_CITY1_CITY2_FL6_FL5)</a:t>
            </a:r>
          </a:p>
          <a:p>
            <a:r>
              <a:rPr lang="es-ES" dirty="0" smtClean="0"/>
              <a:t>(= REQ_END-next_fl5_fl6-FLY_PLANE1_CITY1_CITY2_FL6_FL5 END-FLY_PLANE1_CITY1_CITY2_FL6_FL5)))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REQ_END-in_person1_plane1-DEBARK_PERSON1_PLANE1_CITY2 START-DEBARK_PERSON1_PLANE1_CITY2)</a:t>
            </a:r>
          </a:p>
          <a:p>
            <a:r>
              <a:rPr lang="es-ES" dirty="0" smtClean="0"/>
              <a:t>(= REQ_END-in_person1_plane1-DEBARK_PERSON1_PLANE1_CITY2 END-DEBARK_PERSON1_PLANE1_CITY2)))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REQ_END-at_plane1_city2-DEBARK_PERSON1_PLANE1_CITY2 START-DEBARK_PERSON1_PLANE1_CITY2)</a:t>
            </a:r>
          </a:p>
          <a:p>
            <a:r>
              <a:rPr lang="es-ES" dirty="0" smtClean="0"/>
              <a:t>(= REQ_END-at_plane1_city2-DEBARK_PERSON1_PLANE1_CITY2 END-DEBARK_PERSON1_PLANE1_CITY2)))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REQ_END-at_person1_city2-GOAL START-GOAL)</a:t>
            </a:r>
          </a:p>
          <a:p>
            <a:r>
              <a:rPr lang="es-ES" dirty="0" smtClean="0"/>
              <a:t>(= REQ_END-at_person1_city2-GOAL END-GOAL)))</a:t>
            </a:r>
          </a:p>
          <a:p>
            <a:endParaRPr lang="es-ES" dirty="0" smtClean="0"/>
          </a:p>
          <a:p>
            <a:r>
              <a:rPr lang="es-ES" dirty="0" smtClean="0"/>
              <a:t>; PDDL2.1 CONSTRAINTS: TIME ALWAYS WITHIN THE ACTION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TIME-not-at_person1_city1-BOARD_PERSON1_PLANE1_CITY1 START-BOARD_PERSON1_PLANE1_CITY1)</a:t>
            </a:r>
          </a:p>
          <a:p>
            <a:r>
              <a:rPr lang="es-ES" dirty="0" smtClean="0"/>
              <a:t>(= TIME-not-at_person1_city1-BOARD_PERSON1_PLANE1_CITY1 END-BOARD_PERSON1_PLANE1_CITY1)))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TIME-in_person1_plane1-BOARD_PERSON1_PLANE1_CITY1 START-BOARD_PERSON1_PLANE1_CITY1)</a:t>
            </a:r>
          </a:p>
          <a:p>
            <a:r>
              <a:rPr lang="es-ES" dirty="0" smtClean="0"/>
              <a:t>(= TIME-in_person1_plane1-BOARD_PERSON1_PLANE1_CITY1 END-BOARD_PERSON1_PLANE1_CITY1)))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TIME-not-at_plane1_city1-FLY_PLANE1_CITY1_CITY2_FL6_FL5 START-FLY_PLANE1_CITY1_CITY2_FL6_FL5)</a:t>
            </a:r>
          </a:p>
          <a:p>
            <a:r>
              <a:rPr lang="es-ES" dirty="0" smtClean="0"/>
              <a:t>(= TIME-not-at_plane1_city1-FLY_PLANE1_CITY1_CITY2_FL6_FL5 END-FLY_PLANE1_CITY1_CITY2_FL6_FL5)))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TIME-at_plane1_city2-FLY_PLANE1_CITY1_CITY2_FL6_FL5 START-FLY_PLANE1_CITY1_CITY2_FL6_FL5)</a:t>
            </a:r>
          </a:p>
          <a:p>
            <a:r>
              <a:rPr lang="es-ES" dirty="0" smtClean="0"/>
              <a:t>(= TIME-at_plane1_city2-FLY_PLANE1_CITY1_CITY2_FL6_FL5 END-FLY_PLANE1_CITY1_CITY2_FL6_FL5)))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TIME-not-fuel-level_plane1_fl6-FLY_PLANE1_CITY1_CITY2_FL6_FL5 START-FLY_PLANE1_CITY1_CITY2_FL6_FL5)</a:t>
            </a:r>
          </a:p>
          <a:p>
            <a:r>
              <a:rPr lang="es-ES" dirty="0" smtClean="0"/>
              <a:t>(= TIME-not-fuel-level_plane1_fl6-FLY_PLANE1_CITY1_CITY2_FL6_FL5 END-FLY_PLANE1_CITY1_CITY2_FL6_FL5)))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TIME-fuel-level_plane1_fl5-FLY_PLANE1_CITY1_CITY2_FL6_FL5 START-FLY_PLANE1_CITY1_CITY2_FL6_FL5)</a:t>
            </a:r>
          </a:p>
          <a:p>
            <a:r>
              <a:rPr lang="es-ES" dirty="0" smtClean="0"/>
              <a:t>(= TIME-fuel-level_plane1_fl5-FLY_PLANE1_CITY1_CITY2_FL6_FL5 END-FLY_PLANE1_CITY1_CITY2_FL6_FL5)))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TIME-not-in_person1_plane1-DEBARK_PERSON1_PLANE1_CITY2 START-DEBARK_PERSON1_PLANE1_CITY2)</a:t>
            </a:r>
          </a:p>
          <a:p>
            <a:r>
              <a:rPr lang="es-ES" dirty="0" smtClean="0"/>
              <a:t>(= TIME-not-in_person1_plane1-DEBARK_PERSON1_PLANE1_CITY2 END-DEBARK_PERSON1_PLANE1_CITY2)))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TIME-at_person1_city2-DEBARK_PERSON1_PLANE1_CITY2 START-DEBARK_PERSON1_PLANE1_CITY2)</a:t>
            </a:r>
          </a:p>
          <a:p>
            <a:r>
              <a:rPr lang="es-ES" dirty="0" smtClean="0"/>
              <a:t>(= TIME-at_person1_city2-DEBARK_PERSON1_PLANE1_CITY2 END-DEBARK_PERSON1_PLANE1_CITY2)))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TIME-at_person1_city1-INIT START-INIT)</a:t>
            </a:r>
          </a:p>
          <a:p>
            <a:r>
              <a:rPr lang="es-ES" dirty="0" smtClean="0"/>
              <a:t>(= TIME-at_person1_city1-INIT END-INIT)))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TIME-at_plane1_city1-INIT START-INIT)</a:t>
            </a:r>
          </a:p>
          <a:p>
            <a:r>
              <a:rPr lang="es-ES" dirty="0" smtClean="0"/>
              <a:t>(= TIME-at_plane1_city1-INIT END-INIT)))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TIME-fuel-level_plane1_fl6-INIT START-INIT)</a:t>
            </a:r>
          </a:p>
          <a:p>
            <a:r>
              <a:rPr lang="es-ES" dirty="0" smtClean="0"/>
              <a:t>(= TIME-fuel-level_plane1_fl6-INIT END-INIT)))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assert</a:t>
            </a:r>
            <a:r>
              <a:rPr lang="es-ES" dirty="0" smtClean="0"/>
              <a:t> (</a:t>
            </a:r>
            <a:r>
              <a:rPr lang="es-ES" dirty="0" err="1" smtClean="0"/>
              <a:t>or</a:t>
            </a:r>
            <a:r>
              <a:rPr lang="es-ES" dirty="0" smtClean="0"/>
              <a:t> (= TIME-next_fl5_fl6-INIT START-INIT)</a:t>
            </a:r>
          </a:p>
          <a:p>
            <a:r>
              <a:rPr lang="es-ES" dirty="0" smtClean="0"/>
              <a:t>(= TIME-next_fl5_fl6-INIT END-INIT)))</a:t>
            </a:r>
          </a:p>
          <a:p>
            <a:endParaRPr lang="es-ES" dirty="0" smtClean="0"/>
          </a:p>
          <a:p>
            <a:r>
              <a:rPr lang="es-ES" dirty="0" smtClean="0"/>
              <a:t>; PDDL2.1 CONSTRAINTS: AT LEAST ONE EFFECT MUST BE AT END</a:t>
            </a:r>
          </a:p>
          <a:p>
            <a:r>
              <a:rPr lang="es-ES" dirty="0" smtClean="0"/>
              <a:t>;; NOT IMPLEMENTED IN THIS MODEL</a:t>
            </a:r>
          </a:p>
          <a:p>
            <a:endParaRPr lang="es-ES" dirty="0" smtClean="0"/>
          </a:p>
          <a:p>
            <a:r>
              <a:rPr lang="es-ES" dirty="0" smtClean="0"/>
              <a:t>(</a:t>
            </a:r>
            <a:r>
              <a:rPr lang="es-ES" dirty="0" err="1" smtClean="0"/>
              <a:t>check-sat</a:t>
            </a:r>
            <a:r>
              <a:rPr lang="es-ES" dirty="0" smtClean="0"/>
              <a:t>)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get-model</a:t>
            </a:r>
            <a:r>
              <a:rPr lang="es-ES" dirty="0" smtClean="0"/>
              <a:t>)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518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082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374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955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84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7033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471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42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191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1723-CDC2-4449-828E-8B3718E7373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542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86104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912" y="4960137"/>
            <a:ext cx="5078338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53336"/>
            <a:ext cx="1615607" cy="27432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A34FDFFA-93EB-49E3-B882-F0E7ACF2A9C0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/>
          <a:lstStyle/>
          <a:p>
            <a:fld id="{FB4485D4-DF93-4D6A-9B9E-6F75E104BA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168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-99392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400224"/>
            <a:ext cx="7290055" cy="526913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4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116632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16248"/>
            <a:ext cx="7290055" cy="505311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116632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93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ise4fun.com/z3/tutoria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14712" y="2253992"/>
            <a:ext cx="6510324" cy="1463040"/>
          </a:xfrm>
        </p:spPr>
        <p:txBody>
          <a:bodyPr>
            <a:noAutofit/>
          </a:bodyPr>
          <a:lstStyle/>
          <a:p>
            <a:r>
              <a:rPr lang="es-ES" sz="4600" dirty="0" smtClean="0"/>
              <a:t/>
            </a:r>
            <a:br>
              <a:rPr lang="es-ES" sz="4600" dirty="0" smtClean="0"/>
            </a:br>
            <a:r>
              <a:rPr lang="en-US" sz="4600" dirty="0"/>
              <a:t>One-Shot Learning of Temporal Actions Models via Constraint Programming</a:t>
            </a:r>
            <a:r>
              <a:rPr lang="es-ES" sz="4600" dirty="0"/>
              <a:t/>
            </a:r>
            <a:br>
              <a:rPr lang="es-ES" sz="4600" dirty="0"/>
            </a:br>
            <a:endParaRPr lang="es-ES" sz="4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347864" y="4365104"/>
            <a:ext cx="4677172" cy="1463040"/>
          </a:xfrm>
        </p:spPr>
        <p:txBody>
          <a:bodyPr>
            <a:normAutofit/>
          </a:bodyPr>
          <a:lstStyle/>
          <a:p>
            <a:pPr algn="r"/>
            <a:r>
              <a:rPr lang="es-ES" sz="2400" i="1" dirty="0"/>
              <a:t>¿Cómo (tratar de) aprender modelos </a:t>
            </a:r>
            <a:r>
              <a:rPr lang="es-ES" sz="2400" i="1" dirty="0" smtClean="0"/>
              <a:t>en planificación temporal vía CP?</a:t>
            </a:r>
            <a:endParaRPr lang="es-ES" sz="2400" i="1" dirty="0"/>
          </a:p>
        </p:txBody>
      </p:sp>
      <p:cxnSp>
        <p:nvCxnSpPr>
          <p:cNvPr id="4" name="Conector recto 3"/>
          <p:cNvCxnSpPr/>
          <p:nvPr/>
        </p:nvCxnSpPr>
        <p:spPr>
          <a:xfrm>
            <a:off x="1514712" y="4005064"/>
            <a:ext cx="65103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4107000" y="1916832"/>
            <a:ext cx="39180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2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Formulación </a:t>
            </a:r>
            <a:r>
              <a:rPr lang="es-ES" dirty="0" err="1" smtClean="0"/>
              <a:t>via</a:t>
            </a:r>
            <a:r>
              <a:rPr lang="es-ES" dirty="0" smtClean="0"/>
              <a:t> cp.</a:t>
            </a:r>
            <a:br>
              <a:rPr lang="es-ES" dirty="0" smtClean="0"/>
            </a:br>
            <a:r>
              <a:rPr lang="es-ES" dirty="0" smtClean="0"/>
              <a:t>VARIABLES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00808"/>
            <a:ext cx="8779718" cy="2699687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395536" y="2780928"/>
            <a:ext cx="8496944" cy="2177322"/>
            <a:chOff x="395536" y="2780928"/>
            <a:chExt cx="8496944" cy="2177322"/>
          </a:xfrm>
        </p:grpSpPr>
        <p:sp>
          <p:nvSpPr>
            <p:cNvPr id="7" name="Rectángulo 6"/>
            <p:cNvSpPr/>
            <p:nvPr/>
          </p:nvSpPr>
          <p:spPr>
            <a:xfrm>
              <a:off x="395536" y="2780928"/>
              <a:ext cx="8496944" cy="50405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95536" y="4588918"/>
              <a:ext cx="5660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accent1"/>
                  </a:solidFill>
                </a:rPr>
                <a:t>Variables de decisión True/False: ¿es una condición/efecto?</a:t>
              </a:r>
              <a:endParaRPr lang="es-E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95536" y="3268508"/>
            <a:ext cx="8496944" cy="3107789"/>
            <a:chOff x="395536" y="3268508"/>
            <a:chExt cx="8496944" cy="3107789"/>
          </a:xfrm>
        </p:grpSpPr>
        <p:grpSp>
          <p:nvGrpSpPr>
            <p:cNvPr id="15" name="Grupo 14"/>
            <p:cNvGrpSpPr/>
            <p:nvPr/>
          </p:nvGrpSpPr>
          <p:grpSpPr>
            <a:xfrm>
              <a:off x="395536" y="3268508"/>
              <a:ext cx="8496944" cy="2680771"/>
              <a:chOff x="395536" y="3268508"/>
              <a:chExt cx="8496944" cy="2680771"/>
            </a:xfrm>
          </p:grpSpPr>
          <p:sp>
            <p:nvSpPr>
              <p:cNvPr id="10" name="Rectángulo 9"/>
              <p:cNvSpPr/>
              <p:nvPr/>
            </p:nvSpPr>
            <p:spPr>
              <a:xfrm>
                <a:off x="395536" y="3268508"/>
                <a:ext cx="8496944" cy="50405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395536" y="3969225"/>
                <a:ext cx="8496944" cy="332108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395536" y="5295949"/>
                <a:ext cx="7344816" cy="653330"/>
                <a:chOff x="395536" y="5295949"/>
                <a:chExt cx="7344816" cy="653330"/>
              </a:xfrm>
            </p:grpSpPr>
            <p:sp>
              <p:nvSpPr>
                <p:cNvPr id="12" name="CuadroTexto 11"/>
                <p:cNvSpPr txBox="1"/>
                <p:nvPr/>
              </p:nvSpPr>
              <p:spPr>
                <a:xfrm>
                  <a:off x="395536" y="5295949"/>
                  <a:ext cx="3901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>
                      <a:solidFill>
                        <a:schemeClr val="accent1"/>
                      </a:solidFill>
                    </a:rPr>
                    <a:t>Permite modelar PDDL2.1 y mucho más: </a:t>
                  </a:r>
                  <a:endParaRPr lang="es-ES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13" name="Imagen 1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89220" y="5669266"/>
                  <a:ext cx="6551132" cy="280013"/>
                </a:xfrm>
                <a:prstGeom prst="rect">
                  <a:avLst/>
                </a:prstGeom>
              </p:spPr>
            </p:pic>
          </p:grpSp>
        </p:grpSp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2172" y="6072865"/>
              <a:ext cx="2552401" cy="303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09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Formulación </a:t>
            </a:r>
            <a:r>
              <a:rPr lang="es-ES" dirty="0" err="1"/>
              <a:t>via</a:t>
            </a:r>
            <a:r>
              <a:rPr lang="es-ES" dirty="0"/>
              <a:t> cp.</a:t>
            </a:r>
            <a:br>
              <a:rPr lang="es-ES" dirty="0"/>
            </a:br>
            <a:r>
              <a:rPr lang="es-ES" dirty="0"/>
              <a:t>VARIABLES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1772816"/>
            <a:ext cx="7980368" cy="453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 smtClean="0"/>
              <a:t>Además incluimos </a:t>
            </a:r>
            <a:r>
              <a:rPr lang="es-ES" b="1" dirty="0" smtClean="0"/>
              <a:t>4 tipos de acciones </a:t>
            </a:r>
            <a:r>
              <a:rPr lang="es-ES" b="1" i="1" dirty="0" err="1" smtClean="0"/>
              <a:t>dummy</a:t>
            </a:r>
            <a:r>
              <a:rPr lang="es-ES" b="1" dirty="0" smtClean="0"/>
              <a:t> </a:t>
            </a:r>
            <a:r>
              <a:rPr lang="es-ES" dirty="0" smtClean="0"/>
              <a:t>con duración 0: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 err="1" smtClean="0"/>
              <a:t>init</a:t>
            </a:r>
            <a:r>
              <a:rPr lang="es-ES" dirty="0" smtClean="0"/>
              <a:t>: con los efectos de </a:t>
            </a:r>
            <a:r>
              <a:rPr lang="es-ES" i="1" dirty="0" smtClean="0"/>
              <a:t>I</a:t>
            </a:r>
            <a:r>
              <a:rPr lang="es-ES" dirty="0" smtClean="0"/>
              <a:t> y sin condiciones</a:t>
            </a:r>
          </a:p>
          <a:p>
            <a:pPr marL="0" indent="0">
              <a:buNone/>
            </a:pPr>
            <a:r>
              <a:rPr lang="es-ES" i="1" dirty="0" err="1" smtClean="0"/>
              <a:t>goal</a:t>
            </a:r>
            <a:r>
              <a:rPr lang="es-ES" i="1" dirty="0" smtClean="0"/>
              <a:t>: </a:t>
            </a:r>
            <a:r>
              <a:rPr lang="es-ES" dirty="0" smtClean="0"/>
              <a:t>con las condiciones de </a:t>
            </a:r>
            <a:r>
              <a:rPr lang="es-ES" i="1" dirty="0" smtClean="0"/>
              <a:t>G</a:t>
            </a:r>
            <a:r>
              <a:rPr lang="es-ES" dirty="0" smtClean="0"/>
              <a:t> y sin efectos</a:t>
            </a:r>
          </a:p>
          <a:p>
            <a:pPr marL="0" indent="0">
              <a:buNone/>
            </a:pPr>
            <a:r>
              <a:rPr lang="es-ES" i="1" dirty="0" err="1" smtClean="0"/>
              <a:t>til</a:t>
            </a:r>
            <a:r>
              <a:rPr lang="es-ES" i="1" dirty="0" smtClean="0"/>
              <a:t>: </a:t>
            </a:r>
            <a:r>
              <a:rPr lang="es-ES" dirty="0" smtClean="0"/>
              <a:t>con los efectos del </a:t>
            </a:r>
            <a:r>
              <a:rPr lang="es-ES" dirty="0" err="1" smtClean="0"/>
              <a:t>timed</a:t>
            </a:r>
            <a:r>
              <a:rPr lang="es-ES" dirty="0" smtClean="0"/>
              <a:t>-</a:t>
            </a:r>
            <a:r>
              <a:rPr lang="es-ES" dirty="0" err="1" smtClean="0"/>
              <a:t>initial</a:t>
            </a:r>
            <a:r>
              <a:rPr lang="es-ES" dirty="0" smtClean="0"/>
              <a:t>-literal en un tiempo dado y sin condiciones</a:t>
            </a:r>
          </a:p>
          <a:p>
            <a:pPr marL="0" indent="0">
              <a:buNone/>
            </a:pPr>
            <a:r>
              <a:rPr lang="es-ES" i="1" dirty="0" err="1" smtClean="0"/>
              <a:t>observation</a:t>
            </a:r>
            <a:r>
              <a:rPr lang="es-ES" i="1" dirty="0" smtClean="0"/>
              <a:t>: </a:t>
            </a:r>
            <a:r>
              <a:rPr lang="es-ES" dirty="0" smtClean="0"/>
              <a:t>con las condiciones sobre el estado parcial observado y sin efectos – una observación (</a:t>
            </a:r>
            <a:r>
              <a:rPr lang="es-ES" dirty="0" err="1" smtClean="0"/>
              <a:t>landmark</a:t>
            </a:r>
            <a:r>
              <a:rPr lang="es-ES" dirty="0" smtClean="0"/>
              <a:t>) se modela igual que otra acción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 err="1" smtClean="0"/>
              <a:t>init</a:t>
            </a:r>
            <a:r>
              <a:rPr lang="es-ES" i="1" dirty="0" smtClean="0"/>
              <a:t> </a:t>
            </a:r>
            <a:r>
              <a:rPr lang="es-ES" dirty="0" smtClean="0"/>
              <a:t>y </a:t>
            </a:r>
            <a:r>
              <a:rPr lang="es-ES" i="1" dirty="0" err="1" smtClean="0"/>
              <a:t>til</a:t>
            </a:r>
            <a:r>
              <a:rPr lang="es-ES" i="1" dirty="0" smtClean="0"/>
              <a:t> </a:t>
            </a:r>
            <a:r>
              <a:rPr lang="es-ES" dirty="0" smtClean="0"/>
              <a:t>son análogos; </a:t>
            </a:r>
            <a:r>
              <a:rPr lang="es-ES" i="1" dirty="0" err="1" smtClean="0"/>
              <a:t>goal</a:t>
            </a:r>
            <a:r>
              <a:rPr lang="es-ES" i="1" dirty="0" smtClean="0"/>
              <a:t> </a:t>
            </a:r>
            <a:r>
              <a:rPr lang="es-ES" dirty="0" smtClean="0"/>
              <a:t>y </a:t>
            </a:r>
            <a:r>
              <a:rPr lang="es-ES" i="1" dirty="0" err="1" smtClean="0"/>
              <a:t>observation</a:t>
            </a:r>
            <a:r>
              <a:rPr lang="es-ES" i="1" dirty="0" smtClean="0"/>
              <a:t> </a:t>
            </a:r>
            <a:r>
              <a:rPr lang="es-ES" dirty="0" smtClean="0"/>
              <a:t>son análogos </a:t>
            </a:r>
          </a:p>
        </p:txBody>
      </p:sp>
    </p:spTree>
    <p:extLst>
      <p:ext uri="{BB962C8B-B14F-4D97-AF65-F5344CB8AC3E}">
        <p14:creationId xmlns:p14="http://schemas.microsoft.com/office/powerpoint/2010/main" val="16827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Formulación </a:t>
            </a:r>
            <a:r>
              <a:rPr lang="es-ES" dirty="0" err="1"/>
              <a:t>via</a:t>
            </a:r>
            <a:r>
              <a:rPr lang="es-ES" dirty="0"/>
              <a:t> cp.</a:t>
            </a:r>
            <a:br>
              <a:rPr lang="es-ES" dirty="0"/>
            </a:br>
            <a:r>
              <a:rPr lang="es-ES" dirty="0" smtClean="0"/>
              <a:t>RESTRICCIONES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4077072"/>
            <a:ext cx="7980368" cy="2232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 smtClean="0"/>
              <a:t>Intervalos bien definidos (incluso fuera de las acciones)</a:t>
            </a:r>
          </a:p>
          <a:p>
            <a:pPr marL="0" indent="0">
              <a:buNone/>
            </a:pPr>
            <a:r>
              <a:rPr lang="es-ES" dirty="0" smtClean="0"/>
              <a:t>Enlaces causales bien soportados: se soporta antes de requerirse</a:t>
            </a:r>
          </a:p>
          <a:p>
            <a:pPr marL="0" indent="0">
              <a:buNone/>
            </a:pPr>
            <a:r>
              <a:rPr lang="es-ES" dirty="0" smtClean="0"/>
              <a:t>Amenazas resueltas: promoción o democión</a:t>
            </a:r>
          </a:p>
          <a:p>
            <a:pPr marL="0" indent="0">
              <a:buNone/>
            </a:pPr>
            <a:r>
              <a:rPr lang="es-ES" dirty="0" smtClean="0"/>
              <a:t>No hay efectos contradictorios</a:t>
            </a:r>
          </a:p>
          <a:p>
            <a:pPr marL="0" indent="0">
              <a:buNone/>
            </a:pPr>
            <a:r>
              <a:rPr lang="es-ES" dirty="0" smtClean="0"/>
              <a:t>Las acciones son racionales: al menos una condición y un efecto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88840"/>
            <a:ext cx="8892480" cy="168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Formulación </a:t>
            </a:r>
            <a:r>
              <a:rPr lang="es-ES" dirty="0" err="1"/>
              <a:t>via</a:t>
            </a:r>
            <a:r>
              <a:rPr lang="es-ES" dirty="0"/>
              <a:t> cp.</a:t>
            </a:r>
            <a:br>
              <a:rPr lang="es-ES" dirty="0"/>
            </a:br>
            <a:r>
              <a:rPr lang="es-ES" dirty="0" smtClean="0"/>
              <a:t>RESTRICCIONES PDDL2.1-complIant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4077072"/>
            <a:ext cx="7980368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 smtClean="0"/>
              <a:t>Condiciones solo at </a:t>
            </a:r>
            <a:r>
              <a:rPr lang="es-ES" dirty="0" err="1" smtClean="0"/>
              <a:t>start</a:t>
            </a:r>
            <a:r>
              <a:rPr lang="es-ES" dirty="0" smtClean="0"/>
              <a:t>,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o at </a:t>
            </a:r>
            <a:r>
              <a:rPr lang="es-ES" dirty="0" err="1" smtClean="0"/>
              <a:t>end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Efectos solo at </a:t>
            </a:r>
            <a:r>
              <a:rPr lang="es-ES" dirty="0" err="1" smtClean="0"/>
              <a:t>start</a:t>
            </a:r>
            <a:r>
              <a:rPr lang="es-ES" dirty="0" smtClean="0"/>
              <a:t> o at </a:t>
            </a:r>
            <a:r>
              <a:rPr lang="es-ES" dirty="0" err="1" smtClean="0"/>
              <a:t>end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Todas las acciones del mismo operador tienen la misma estructura/forma en sus condiciones y efectos</a:t>
            </a:r>
          </a:p>
          <a:p>
            <a:pPr marL="0" indent="0">
              <a:buNone/>
            </a:pPr>
            <a:r>
              <a:rPr lang="es-ES" dirty="0" smtClean="0"/>
              <a:t>Opcionalmente, las duraciones de las acciones del mismo operador iguales</a:t>
            </a:r>
          </a:p>
          <a:p>
            <a:pPr marL="0" indent="0">
              <a:buNone/>
            </a:pPr>
            <a:r>
              <a:rPr lang="es-ES" dirty="0" smtClean="0"/>
              <a:t>Al menos un efecto at </a:t>
            </a:r>
            <a:r>
              <a:rPr lang="es-ES" dirty="0" err="1" smtClean="0"/>
              <a:t>end</a:t>
            </a:r>
            <a:r>
              <a:rPr lang="es-ES" dirty="0" smtClean="0"/>
              <a:t>. En caso contrario la duración sería irrelevante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12776"/>
            <a:ext cx="6768752" cy="258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5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Formulación </a:t>
            </a:r>
            <a:r>
              <a:rPr lang="es-ES" dirty="0" err="1"/>
              <a:t>via</a:t>
            </a:r>
            <a:r>
              <a:rPr lang="es-ES" dirty="0"/>
              <a:t> cp.</a:t>
            </a:r>
            <a:br>
              <a:rPr lang="es-ES" dirty="0"/>
            </a:br>
            <a:r>
              <a:rPr lang="es-ES" dirty="0" smtClean="0"/>
              <a:t>UN EJEMPLO DE APRENDIZAJE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4379968" cy="2088232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(:durative-action </a:t>
            </a:r>
            <a:r>
              <a:rPr lang="en-US" sz="1400" b="1" dirty="0"/>
              <a:t>refuel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:parameters (?a - aircraft ?c - city ?l - </a:t>
            </a:r>
            <a:r>
              <a:rPr lang="en-US" sz="1400" dirty="0" err="1"/>
              <a:t>flevel</a:t>
            </a:r>
            <a:r>
              <a:rPr lang="en-US" sz="1400" dirty="0"/>
              <a:t> ?l1 - </a:t>
            </a:r>
            <a:r>
              <a:rPr lang="en-US" sz="1400" dirty="0" err="1"/>
              <a:t>flevel</a:t>
            </a:r>
            <a:r>
              <a:rPr lang="en-US" sz="1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:duration (= ?duration 73)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:condition (and (over all (fuel-level ?a ?l</a:t>
            </a:r>
            <a:r>
              <a:rPr lang="en-US" sz="1400" dirty="0" smtClean="0"/>
              <a:t>))</a:t>
            </a:r>
          </a:p>
          <a:p>
            <a:pPr marL="0" indent="0">
              <a:spcBef>
                <a:spcPts val="0"/>
              </a:spcBef>
              <a:buNone/>
              <a:tabLst>
                <a:tab pos="1079500" algn="l"/>
              </a:tabLst>
            </a:pPr>
            <a:r>
              <a:rPr lang="en-US" sz="1400" dirty="0" smtClean="0"/>
              <a:t>	(</a:t>
            </a:r>
            <a:r>
              <a:rPr lang="en-US" sz="1400" dirty="0"/>
              <a:t>over all  (next ?l ?l1))</a:t>
            </a:r>
          </a:p>
          <a:p>
            <a:pPr marL="0" indent="0">
              <a:spcBef>
                <a:spcPts val="0"/>
              </a:spcBef>
              <a:buNone/>
              <a:tabLst>
                <a:tab pos="1079500" algn="l"/>
              </a:tabLst>
            </a:pPr>
            <a:r>
              <a:rPr lang="en-US" sz="1400" dirty="0" smtClean="0"/>
              <a:t>	(</a:t>
            </a:r>
            <a:r>
              <a:rPr lang="en-US" sz="1400" dirty="0"/>
              <a:t>over all (at ?a ?c)))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:effect (and </a:t>
            </a:r>
            <a:r>
              <a:rPr lang="en-US" sz="1400" dirty="0">
                <a:solidFill>
                  <a:srgbClr val="FF0000"/>
                </a:solidFill>
              </a:rPr>
              <a:t>(at end (next ?a ?l ?l)) </a:t>
            </a:r>
          </a:p>
          <a:p>
            <a:pPr marL="0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en-US" sz="1400" dirty="0"/>
              <a:t>            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at end (next ?a ?l1 ?l1))</a:t>
            </a:r>
            <a:r>
              <a:rPr lang="en-US" sz="1400" dirty="0"/>
              <a:t> </a:t>
            </a:r>
          </a:p>
          <a:p>
            <a:pPr marL="0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en-US" sz="1400" dirty="0"/>
              <a:t>             </a:t>
            </a:r>
            <a:r>
              <a:rPr lang="en-US" sz="1400" dirty="0" smtClean="0"/>
              <a:t>	(</a:t>
            </a:r>
            <a:r>
              <a:rPr lang="en-US" sz="1400" dirty="0"/>
              <a:t>at end (fuel-level ?a ?</a:t>
            </a:r>
            <a:r>
              <a:rPr lang="en-US" sz="1400" dirty="0" smtClean="0"/>
              <a:t>l1))))</a:t>
            </a:r>
            <a:endParaRPr lang="en-US" sz="1400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67544" y="3717032"/>
            <a:ext cx="4379968" cy="230425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(:durative-action </a:t>
            </a:r>
            <a:r>
              <a:rPr lang="en-US" sz="1400" b="1" dirty="0"/>
              <a:t>zoom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:parameters (?a - aircraft ?c1 ?c2 - city ?l1 ?l2 ?l3 - </a:t>
            </a:r>
            <a:r>
              <a:rPr lang="en-US" sz="1400" dirty="0" err="1"/>
              <a:t>flevel</a:t>
            </a:r>
            <a:r>
              <a:rPr lang="en-US" sz="1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:duration (= ?duration 100)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:condition (and </a:t>
            </a:r>
            <a:r>
              <a:rPr lang="en-US" sz="1400" dirty="0">
                <a:solidFill>
                  <a:srgbClr val="FF0000"/>
                </a:solidFill>
              </a:rPr>
              <a:t>(over all (at ?a ?c1))</a:t>
            </a:r>
          </a:p>
          <a:p>
            <a:pPr marL="0" indent="0">
              <a:spcBef>
                <a:spcPts val="0"/>
              </a:spcBef>
              <a:buNone/>
              <a:tabLst>
                <a:tab pos="1079500" algn="l"/>
              </a:tabLst>
            </a:pPr>
            <a:r>
              <a:rPr lang="en-US" sz="1400" dirty="0" smtClean="0"/>
              <a:t>	(</a:t>
            </a:r>
            <a:r>
              <a:rPr lang="en-US" sz="1400" dirty="0"/>
              <a:t>over all (fuel-level ?a ?l1))</a:t>
            </a:r>
          </a:p>
          <a:p>
            <a:pPr marL="0" indent="0">
              <a:spcBef>
                <a:spcPts val="0"/>
              </a:spcBef>
              <a:buNone/>
              <a:tabLst>
                <a:tab pos="1079500" algn="l"/>
              </a:tabLst>
            </a:pPr>
            <a:r>
              <a:rPr lang="en-US" sz="1400" dirty="0" smtClean="0">
                <a:solidFill>
                  <a:srgbClr val="FF0000"/>
                </a:solidFill>
              </a:rPr>
              <a:t>	(</a:t>
            </a:r>
            <a:r>
              <a:rPr lang="en-US" sz="1400" dirty="0">
                <a:solidFill>
                  <a:srgbClr val="FF0000"/>
                </a:solidFill>
              </a:rPr>
              <a:t>over all (next ?l3 ?l2))</a:t>
            </a:r>
          </a:p>
          <a:p>
            <a:pPr marL="0" indent="0">
              <a:spcBef>
                <a:spcPts val="0"/>
              </a:spcBef>
              <a:buNone/>
              <a:tabLst>
                <a:tab pos="1079500" algn="l"/>
              </a:tabLst>
            </a:pPr>
            <a:r>
              <a:rPr lang="en-US" sz="1400" dirty="0" smtClean="0">
                <a:solidFill>
                  <a:srgbClr val="FF0000"/>
                </a:solidFill>
              </a:rPr>
              <a:t>	(</a:t>
            </a:r>
            <a:r>
              <a:rPr lang="en-US" sz="1400" dirty="0">
                <a:solidFill>
                  <a:srgbClr val="FF0000"/>
                </a:solidFill>
              </a:rPr>
              <a:t>over all (next ?l2 ?l1</a:t>
            </a:r>
            <a:r>
              <a:rPr lang="en-US" sz="1400" dirty="0" smtClean="0">
                <a:solidFill>
                  <a:srgbClr val="FF0000"/>
                </a:solidFill>
              </a:rPr>
              <a:t>)))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:effect (and (at end (at ?a ?c2))</a:t>
            </a:r>
          </a:p>
          <a:p>
            <a:pPr marL="0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at end (next ?l3 ?l3))</a:t>
            </a:r>
          </a:p>
          <a:p>
            <a:pPr marL="0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en-US" sz="1400" dirty="0" smtClean="0"/>
              <a:t>	(</a:t>
            </a:r>
            <a:r>
              <a:rPr lang="en-US" sz="1400" dirty="0"/>
              <a:t>at end (fuel-level ?a ?l3)))) 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5148064" y="1497511"/>
            <a:ext cx="3456384" cy="144016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(:durative-action </a:t>
            </a:r>
            <a:r>
              <a:rPr lang="en-US" sz="1400" b="1" dirty="0"/>
              <a:t>board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:parameters (?p - person ?a - aircraft ?c - city)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:duration (= ?duration 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:condition (and </a:t>
            </a:r>
            <a:r>
              <a:rPr lang="en-US" sz="1400" dirty="0">
                <a:solidFill>
                  <a:srgbClr val="FF0000"/>
                </a:solidFill>
              </a:rPr>
              <a:t>(over all (at ?p ?c))</a:t>
            </a:r>
          </a:p>
          <a:p>
            <a:pPr marL="0" indent="0">
              <a:spcBef>
                <a:spcPts val="0"/>
              </a:spcBef>
              <a:buNone/>
              <a:tabLst>
                <a:tab pos="1079500" algn="l"/>
              </a:tabLst>
            </a:pPr>
            <a:r>
              <a:rPr lang="en-US" sz="1400" dirty="0" smtClean="0"/>
              <a:t>	(</a:t>
            </a:r>
            <a:r>
              <a:rPr lang="en-US" sz="1400" dirty="0"/>
              <a:t>over all (at ?a ?c)))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:effect (and (at end (in ?p ?a))))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5148064" y="3717032"/>
            <a:ext cx="3456384" cy="144016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(:durative-action </a:t>
            </a:r>
            <a:r>
              <a:rPr lang="en-US" sz="1400" b="1" dirty="0"/>
              <a:t>debark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:parameters (?p - person ?a - aircraft ?c - city)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:duration (= ?duration 30)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:condition (and </a:t>
            </a:r>
            <a:r>
              <a:rPr lang="en-US" sz="1400" dirty="0">
                <a:solidFill>
                  <a:srgbClr val="FF0000"/>
                </a:solidFill>
              </a:rPr>
              <a:t>(over all (in ?p ?a))</a:t>
            </a:r>
          </a:p>
          <a:p>
            <a:pPr marL="0" indent="0">
              <a:spcBef>
                <a:spcPts val="0"/>
              </a:spcBef>
              <a:buNone/>
              <a:tabLst>
                <a:tab pos="1079500" algn="l"/>
              </a:tabLst>
            </a:pPr>
            <a:r>
              <a:rPr lang="en-US" sz="1400" dirty="0" smtClean="0"/>
              <a:t>	(</a:t>
            </a:r>
            <a:r>
              <a:rPr lang="en-US" sz="1400" dirty="0"/>
              <a:t>over all (at ?a ?c)))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:effect (and (at end (at ?p ?c))))</a:t>
            </a: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5148064" y="5877272"/>
            <a:ext cx="3456384" cy="57606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s-ES" dirty="0" smtClean="0"/>
              <a:t>Sin observaciones, </a:t>
            </a:r>
            <a:r>
              <a:rPr lang="es-ES" b="1" dirty="0" smtClean="0"/>
              <a:t>¿para qué queremos efectos negados?</a:t>
            </a:r>
          </a:p>
        </p:txBody>
      </p:sp>
    </p:spTree>
    <p:extLst>
      <p:ext uri="{BB962C8B-B14F-4D97-AF65-F5344CB8AC3E}">
        <p14:creationId xmlns:p14="http://schemas.microsoft.com/office/powerpoint/2010/main" val="412838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Formulación </a:t>
            </a:r>
            <a:r>
              <a:rPr lang="es-ES" dirty="0" err="1"/>
              <a:t>via</a:t>
            </a:r>
            <a:r>
              <a:rPr lang="es-ES" dirty="0"/>
              <a:t> cp.</a:t>
            </a:r>
            <a:br>
              <a:rPr lang="es-ES" dirty="0"/>
            </a:br>
            <a:r>
              <a:rPr lang="es-ES" dirty="0" smtClean="0"/>
              <a:t>RESTRICCIONES SOBRE </a:t>
            </a:r>
            <a:r>
              <a:rPr lang="es-ES" dirty="0" err="1" smtClean="0"/>
              <a:t>mUTEX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1556792"/>
            <a:ext cx="7980368" cy="475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 smtClean="0"/>
              <a:t>Si &lt;</a:t>
            </a:r>
            <a:r>
              <a:rPr lang="es-ES" dirty="0" err="1" smtClean="0"/>
              <a:t>p,q</a:t>
            </a:r>
            <a:r>
              <a:rPr lang="es-ES" dirty="0" smtClean="0"/>
              <a:t>&gt; son </a:t>
            </a:r>
            <a:r>
              <a:rPr lang="es-ES" dirty="0" err="1" smtClean="0"/>
              <a:t>mutex</a:t>
            </a:r>
            <a:r>
              <a:rPr lang="es-ES" dirty="0" smtClean="0"/>
              <a:t> y se aprende p, entonces se debe inferir </a:t>
            </a:r>
            <a:r>
              <a:rPr lang="es-ES" dirty="0" err="1" smtClean="0"/>
              <a:t>not</a:t>
            </a:r>
            <a:r>
              <a:rPr lang="es-ES" dirty="0" smtClean="0"/>
              <a:t>-q. Buena forma de </a:t>
            </a:r>
            <a:r>
              <a:rPr lang="es-ES" b="1" dirty="0" smtClean="0"/>
              <a:t>aprender efectos negados </a:t>
            </a:r>
            <a:r>
              <a:rPr lang="es-ES" dirty="0" smtClean="0"/>
              <a:t>a falta de observaciones reales</a:t>
            </a:r>
          </a:p>
          <a:p>
            <a:pPr marL="0" indent="0">
              <a:buNone/>
            </a:pPr>
            <a:r>
              <a:rPr lang="es-ES" dirty="0" smtClean="0"/>
              <a:t>En un modelo temporal </a:t>
            </a:r>
            <a:r>
              <a:rPr lang="es-ES" dirty="0" err="1" smtClean="0"/>
              <a:t>not</a:t>
            </a:r>
            <a:r>
              <a:rPr lang="es-ES" dirty="0" smtClean="0"/>
              <a:t>-p </a:t>
            </a:r>
            <a:r>
              <a:rPr lang="es-ES" b="1" dirty="0" smtClean="0"/>
              <a:t>no implica </a:t>
            </a:r>
            <a:r>
              <a:rPr lang="es-ES" smtClean="0"/>
              <a:t>necesariamente </a:t>
            </a:r>
            <a:r>
              <a:rPr lang="es-ES" smtClean="0"/>
              <a:t>q </a:t>
            </a:r>
            <a:r>
              <a:rPr lang="es-ES" dirty="0" smtClean="0"/>
              <a:t>(no estar en Valencia no implica que estemos en Granada): pueden ocurrir at </a:t>
            </a:r>
            <a:r>
              <a:rPr lang="es-ES" dirty="0" err="1" smtClean="0"/>
              <a:t>start</a:t>
            </a:r>
            <a:r>
              <a:rPr lang="es-ES" dirty="0" smtClean="0"/>
              <a:t> y at </a:t>
            </a:r>
            <a:r>
              <a:rPr lang="es-ES" dirty="0" err="1" smtClean="0"/>
              <a:t>end</a:t>
            </a:r>
            <a:r>
              <a:rPr lang="es-ES" dirty="0" smtClean="0"/>
              <a:t>, respectivamente, y ser desconocidos durante toda la acción. En STRIPS esto no ocurre pues los efectos se dan a la vez</a:t>
            </a:r>
          </a:p>
          <a:p>
            <a:pPr marL="173736" lvl="1" indent="0">
              <a:buNone/>
            </a:pPr>
            <a:r>
              <a:rPr lang="es-ES" sz="2000" b="1" dirty="0" smtClean="0"/>
              <a:t>Justo </a:t>
            </a:r>
            <a:r>
              <a:rPr lang="es-ES" sz="2000" b="1" dirty="0"/>
              <a:t>(un épsilon) </a:t>
            </a:r>
            <a:r>
              <a:rPr lang="es-ES" sz="2000" b="1" dirty="0" smtClean="0"/>
              <a:t>después de soportar p hay que observar </a:t>
            </a:r>
            <a:r>
              <a:rPr lang="es-ES" sz="2000" b="1" dirty="0" err="1" smtClean="0"/>
              <a:t>not</a:t>
            </a:r>
            <a:r>
              <a:rPr lang="es-ES" sz="2000" b="1" dirty="0" smtClean="0"/>
              <a:t>-q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Dynamic</a:t>
            </a:r>
            <a:r>
              <a:rPr lang="es-ES" dirty="0" smtClean="0"/>
              <a:t> </a:t>
            </a:r>
            <a:r>
              <a:rPr lang="es-ES" dirty="0" err="1" smtClean="0"/>
              <a:t>CSPs</a:t>
            </a:r>
            <a:r>
              <a:rPr lang="es-ES" dirty="0" smtClean="0"/>
              <a:t> manejan esto muy bien porque pueden modificar el modelo dinámicamente. En caso contrario hay que modelarlo estáticamente y es más costoso (hay que añadir nuevas variables y restricciones de activación)</a:t>
            </a:r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270543"/>
            <a:ext cx="7244147" cy="96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8096" y="-99392"/>
            <a:ext cx="7548320" cy="1499616"/>
          </a:xfrm>
        </p:spPr>
        <p:txBody>
          <a:bodyPr>
            <a:noAutofit/>
          </a:bodyPr>
          <a:lstStyle/>
          <a:p>
            <a:r>
              <a:rPr lang="es-ES" dirty="0"/>
              <a:t>Formulación </a:t>
            </a:r>
            <a:r>
              <a:rPr lang="es-ES" dirty="0" err="1"/>
              <a:t>via</a:t>
            </a:r>
            <a:r>
              <a:rPr lang="es-ES" dirty="0"/>
              <a:t> cp.</a:t>
            </a:r>
            <a:br>
              <a:rPr lang="es-ES" dirty="0"/>
            </a:br>
            <a:r>
              <a:rPr lang="es-ES" dirty="0" smtClean="0"/>
              <a:t>UN EJEMPLO DE APRENDIZAJE con </a:t>
            </a:r>
            <a:r>
              <a:rPr lang="es-ES" dirty="0" err="1" smtClean="0"/>
              <a:t>mutex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4379968" cy="2232248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(:durative-action </a:t>
            </a:r>
            <a:r>
              <a:rPr lang="en-US" sz="1400" b="1" dirty="0"/>
              <a:t>refuel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:parameters (?a - aircraft ?c - city ?l - </a:t>
            </a:r>
            <a:r>
              <a:rPr lang="en-US" sz="1400" dirty="0" err="1"/>
              <a:t>flevel</a:t>
            </a:r>
            <a:r>
              <a:rPr lang="en-US" sz="1400" dirty="0"/>
              <a:t> ?l1 - </a:t>
            </a:r>
            <a:r>
              <a:rPr lang="en-US" sz="1400" dirty="0" err="1"/>
              <a:t>flevel</a:t>
            </a:r>
            <a:r>
              <a:rPr lang="en-US" sz="1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:duration (= ?duration 73</a:t>
            </a:r>
            <a:r>
              <a:rPr lang="en-US" sz="1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:condition (and </a:t>
            </a:r>
            <a:r>
              <a:rPr lang="en-US" sz="1400" dirty="0">
                <a:solidFill>
                  <a:schemeClr val="accent4"/>
                </a:solidFill>
              </a:rPr>
              <a:t>(at start (fuel-level ?a ?l))</a:t>
            </a:r>
          </a:p>
          <a:p>
            <a:pPr marL="0" indent="0">
              <a:spcBef>
                <a:spcPts val="0"/>
              </a:spcBef>
              <a:buNone/>
              <a:tabLst>
                <a:tab pos="1079500" algn="l"/>
              </a:tabLst>
            </a:pPr>
            <a:r>
              <a:rPr lang="en-US" sz="1400" dirty="0" smtClean="0"/>
              <a:t>	(</a:t>
            </a:r>
            <a:r>
              <a:rPr lang="en-US" sz="1400" dirty="0"/>
              <a:t>over all  (next ?l ?l1))</a:t>
            </a:r>
          </a:p>
          <a:p>
            <a:pPr marL="0" indent="0">
              <a:spcBef>
                <a:spcPts val="0"/>
              </a:spcBef>
              <a:buNone/>
              <a:tabLst>
                <a:tab pos="1079500" algn="l"/>
              </a:tabLst>
            </a:pPr>
            <a:r>
              <a:rPr lang="en-US" sz="1400" dirty="0" smtClean="0"/>
              <a:t>	(</a:t>
            </a:r>
            <a:r>
              <a:rPr lang="en-US" sz="1400" dirty="0"/>
              <a:t>over all (at ?a ?c)))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:effect (and </a:t>
            </a:r>
            <a:r>
              <a:rPr lang="en-US" sz="1400" dirty="0">
                <a:solidFill>
                  <a:schemeClr val="accent4"/>
                </a:solidFill>
              </a:rPr>
              <a:t>(at start (not (fuel-level ?a ?l)))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(</a:t>
            </a:r>
            <a:r>
              <a:rPr lang="en-US" sz="1400" dirty="0">
                <a:solidFill>
                  <a:srgbClr val="FF0000"/>
                </a:solidFill>
              </a:rPr>
              <a:t>at end (next ?a ?l ?l))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(</a:t>
            </a:r>
            <a:r>
              <a:rPr lang="en-US" sz="1400" dirty="0">
                <a:solidFill>
                  <a:srgbClr val="FF0000"/>
                </a:solidFill>
              </a:rPr>
              <a:t>at end (next ?a ?l1 ?l1))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(</a:t>
            </a:r>
            <a:r>
              <a:rPr lang="en-US" sz="1400" dirty="0"/>
              <a:t>at end (fuel-level ?a ?l))))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67544" y="3861048"/>
            <a:ext cx="4379968" cy="273630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(:durative-action </a:t>
            </a:r>
            <a:r>
              <a:rPr lang="en-US" sz="1400" b="1" dirty="0"/>
              <a:t>zoom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:parameters (?a - aircraft ?c1 ?c2 - city ?l1 ?l2 ?l3 - </a:t>
            </a:r>
            <a:r>
              <a:rPr lang="en-US" sz="1400" dirty="0" err="1"/>
              <a:t>flevel</a:t>
            </a:r>
            <a:r>
              <a:rPr lang="en-US" sz="1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:duration (= ?duration 100</a:t>
            </a:r>
            <a:r>
              <a:rPr lang="en-US" sz="1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:condition (and </a:t>
            </a:r>
            <a:r>
              <a:rPr lang="en-US" sz="1400" dirty="0">
                <a:solidFill>
                  <a:schemeClr val="accent4"/>
                </a:solidFill>
              </a:rPr>
              <a:t>(at start (at ?a ?c1))</a:t>
            </a:r>
          </a:p>
          <a:p>
            <a:pPr marL="0" indent="0">
              <a:spcBef>
                <a:spcPts val="0"/>
              </a:spcBef>
              <a:buNone/>
              <a:tabLst>
                <a:tab pos="1079500" algn="l"/>
              </a:tabLst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chemeClr val="accent4"/>
                </a:solidFill>
              </a:rPr>
              <a:t>(at start </a:t>
            </a:r>
            <a:r>
              <a:rPr lang="en-US" sz="1400" dirty="0">
                <a:solidFill>
                  <a:schemeClr val="accent4"/>
                </a:solidFill>
              </a:rPr>
              <a:t>(fuel-level ?a ?l1))</a:t>
            </a:r>
          </a:p>
          <a:p>
            <a:pPr marL="0" indent="0">
              <a:spcBef>
                <a:spcPts val="0"/>
              </a:spcBef>
              <a:buNone/>
              <a:tabLst>
                <a:tab pos="1079500" algn="l"/>
              </a:tabLst>
            </a:pPr>
            <a:r>
              <a:rPr lang="en-US" sz="1400" dirty="0" smtClean="0">
                <a:solidFill>
                  <a:srgbClr val="FF0000"/>
                </a:solidFill>
              </a:rPr>
              <a:t>	(</a:t>
            </a:r>
            <a:r>
              <a:rPr lang="en-US" sz="1400" dirty="0">
                <a:solidFill>
                  <a:srgbClr val="FF0000"/>
                </a:solidFill>
              </a:rPr>
              <a:t>over all (next ?l3 ?l2))</a:t>
            </a:r>
          </a:p>
          <a:p>
            <a:pPr marL="0" indent="0">
              <a:spcBef>
                <a:spcPts val="0"/>
              </a:spcBef>
              <a:buNone/>
              <a:tabLst>
                <a:tab pos="1079500" algn="l"/>
              </a:tabLst>
            </a:pPr>
            <a:r>
              <a:rPr lang="en-US" sz="1400" dirty="0" smtClean="0">
                <a:solidFill>
                  <a:srgbClr val="FF0000"/>
                </a:solidFill>
              </a:rPr>
              <a:t>	(</a:t>
            </a:r>
            <a:r>
              <a:rPr lang="en-US" sz="1400" dirty="0">
                <a:solidFill>
                  <a:srgbClr val="FF0000"/>
                </a:solidFill>
              </a:rPr>
              <a:t>over all (next ?l2 ?l1)))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:effect (and </a:t>
            </a:r>
            <a:r>
              <a:rPr lang="en-US" sz="1400" dirty="0">
                <a:solidFill>
                  <a:schemeClr val="accent4"/>
                </a:solidFill>
              </a:rPr>
              <a:t>(at start (not (at ?a ?c1)))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4"/>
                </a:solidFill>
              </a:rPr>
              <a:t>	(at start (not (fuel-level ?a ?l1)))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(</a:t>
            </a:r>
            <a:r>
              <a:rPr lang="en-US" sz="1400" dirty="0"/>
              <a:t>at end (at ?a ?c2))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at end (next ?l3 ?l3))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(</a:t>
            </a:r>
            <a:r>
              <a:rPr lang="en-US" sz="1400" dirty="0"/>
              <a:t>at end (fuel-level ?a ?l3))))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5148064" y="1484784"/>
            <a:ext cx="3456384" cy="164345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(:durative-action </a:t>
            </a:r>
            <a:r>
              <a:rPr lang="en-US" sz="1400" b="1" dirty="0"/>
              <a:t>board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:parameters (?p - person ?a - aircraft ?c - city)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:duration (= ?duration 20</a:t>
            </a:r>
            <a:r>
              <a:rPr lang="en-US" sz="1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:condition (and </a:t>
            </a:r>
            <a:r>
              <a:rPr lang="en-US" sz="1400" dirty="0">
                <a:solidFill>
                  <a:schemeClr val="accent4"/>
                </a:solidFill>
              </a:rPr>
              <a:t>(at start (at ?p ?c))</a:t>
            </a:r>
          </a:p>
          <a:p>
            <a:pPr marL="0" indent="0">
              <a:spcBef>
                <a:spcPts val="0"/>
              </a:spcBef>
              <a:buNone/>
              <a:tabLst>
                <a:tab pos="1079500" algn="l"/>
              </a:tabLst>
            </a:pPr>
            <a:r>
              <a:rPr lang="en-US" sz="1400" dirty="0" smtClean="0"/>
              <a:t>	(</a:t>
            </a:r>
            <a:r>
              <a:rPr lang="en-US" sz="1400" dirty="0"/>
              <a:t>over all (at ?a ?c)))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:effect (and </a:t>
            </a:r>
            <a:r>
              <a:rPr lang="en-US" sz="1400" dirty="0">
                <a:solidFill>
                  <a:schemeClr val="accent4"/>
                </a:solidFill>
              </a:rPr>
              <a:t>(at start (not (at ?p ?c)))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(</a:t>
            </a:r>
            <a:r>
              <a:rPr lang="en-US" sz="1400" dirty="0"/>
              <a:t>at end (in ?p ?a))))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5148064" y="3862814"/>
            <a:ext cx="3456384" cy="165441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(:durative-action </a:t>
            </a:r>
            <a:r>
              <a:rPr lang="en-US" sz="1400" b="1" dirty="0"/>
              <a:t>debark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:parameters (?p - person ?a - aircraft ?c - city</a:t>
            </a:r>
            <a:r>
              <a:rPr lang="en-US" sz="1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:duration (= ?duration 30)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:</a:t>
            </a:r>
            <a:r>
              <a:rPr lang="en-US" sz="1400" dirty="0"/>
              <a:t>condition (and </a:t>
            </a:r>
            <a:r>
              <a:rPr lang="en-US" sz="1400" dirty="0">
                <a:solidFill>
                  <a:schemeClr val="accent4"/>
                </a:solidFill>
              </a:rPr>
              <a:t>(at start (in ?p ?a))</a:t>
            </a:r>
          </a:p>
          <a:p>
            <a:pPr marL="0" indent="0">
              <a:spcBef>
                <a:spcPts val="0"/>
              </a:spcBef>
              <a:buNone/>
              <a:tabLst>
                <a:tab pos="1079500" algn="l"/>
              </a:tabLst>
            </a:pPr>
            <a:r>
              <a:rPr lang="en-US" sz="1400" dirty="0" smtClean="0"/>
              <a:t>	(</a:t>
            </a:r>
            <a:r>
              <a:rPr lang="en-US" sz="1400" dirty="0"/>
              <a:t>over all (at ?a ?c)))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:effect (and </a:t>
            </a:r>
            <a:r>
              <a:rPr lang="en-US" sz="1400" dirty="0">
                <a:solidFill>
                  <a:schemeClr val="accent4"/>
                </a:solidFill>
              </a:rPr>
              <a:t>(at start (not (in ?p ?a)))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	(</a:t>
            </a:r>
            <a:r>
              <a:rPr lang="en-US" sz="1400" dirty="0"/>
              <a:t>at end (at ?p ?c))))</a:t>
            </a: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5148064" y="5877272"/>
            <a:ext cx="3456384" cy="57606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s-ES" dirty="0" smtClean="0"/>
              <a:t>Ahora los </a:t>
            </a:r>
            <a:r>
              <a:rPr lang="es-ES" b="1" dirty="0" smtClean="0"/>
              <a:t>efectos negados se deducen automáticamente</a:t>
            </a:r>
          </a:p>
        </p:txBody>
      </p:sp>
    </p:spTree>
    <p:extLst>
      <p:ext uri="{BB962C8B-B14F-4D97-AF65-F5344CB8AC3E}">
        <p14:creationId xmlns:p14="http://schemas.microsoft.com/office/powerpoint/2010/main" val="32134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Formulación </a:t>
            </a:r>
            <a:r>
              <a:rPr lang="es-ES" dirty="0" err="1" smtClean="0"/>
              <a:t>vIa</a:t>
            </a:r>
            <a:r>
              <a:rPr lang="es-ES" dirty="0" smtClean="0"/>
              <a:t> </a:t>
            </a:r>
            <a:r>
              <a:rPr lang="es-ES" dirty="0"/>
              <a:t>cp.</a:t>
            </a:r>
            <a:br>
              <a:rPr lang="es-ES" dirty="0"/>
            </a:br>
            <a:r>
              <a:rPr lang="es-ES" dirty="0" smtClean="0"/>
              <a:t>SATISFACTIBILIDAD VS. OPTIMALIDAD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1556792"/>
            <a:ext cx="7980368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 smtClean="0"/>
              <a:t>¿Nos interesa un modelo que satisfaga todas las restricciones o </a:t>
            </a:r>
            <a:r>
              <a:rPr lang="es-ES" b="1" dirty="0" smtClean="0"/>
              <a:t>además </a:t>
            </a:r>
            <a:r>
              <a:rPr lang="es-ES" dirty="0" smtClean="0"/>
              <a:t>queremos tratar de </a:t>
            </a:r>
            <a:r>
              <a:rPr lang="es-ES" b="1" dirty="0" smtClean="0"/>
              <a:t>optimizar </a:t>
            </a:r>
            <a:r>
              <a:rPr lang="es-ES" dirty="0" smtClean="0"/>
              <a:t>algo?</a:t>
            </a:r>
          </a:p>
          <a:p>
            <a:pPr marL="0" indent="0">
              <a:buNone/>
            </a:pPr>
            <a:r>
              <a:rPr lang="es-ES" dirty="0" smtClean="0"/>
              <a:t>Maximizar el número de condiciones (causal links) y minimizar el número de efectos parece razonable</a:t>
            </a:r>
          </a:p>
          <a:p>
            <a:pPr marL="173736" lvl="1" indent="0">
              <a:buNone/>
            </a:pPr>
            <a:r>
              <a:rPr lang="es-ES" sz="2000" dirty="0" smtClean="0"/>
              <a:t>O maximizar el número de efectos aprendidos que son usados: efectos que nunca se usan no aportan nada al modelo</a:t>
            </a:r>
          </a:p>
          <a:p>
            <a:pPr marL="173736" lvl="1" indent="0">
              <a:buNone/>
            </a:pPr>
            <a:r>
              <a:rPr lang="es-ES" sz="2000" dirty="0" smtClean="0"/>
              <a:t>O maximizar el número de causal links resueltos vía </a:t>
            </a:r>
            <a:r>
              <a:rPr lang="es-ES" sz="2000" dirty="0" err="1" smtClean="0"/>
              <a:t>init</a:t>
            </a:r>
            <a:endParaRPr lang="es-ES" sz="2000" dirty="0" smtClean="0"/>
          </a:p>
          <a:p>
            <a:pPr marL="173736" lvl="1" indent="0">
              <a:buNone/>
            </a:pPr>
            <a:r>
              <a:rPr lang="es-ES" sz="2000" dirty="0" smtClean="0"/>
              <a:t>En una métrica mono-objetivo o con una </a:t>
            </a:r>
            <a:r>
              <a:rPr lang="es-ES" sz="2000" b="1" dirty="0" smtClean="0"/>
              <a:t>frontera de Pareto</a:t>
            </a:r>
            <a:r>
              <a:rPr lang="es-ES" sz="2000" dirty="0" smtClean="0"/>
              <a:t>…</a:t>
            </a:r>
          </a:p>
          <a:p>
            <a:pPr marL="0" indent="0">
              <a:buNone/>
            </a:pPr>
            <a:r>
              <a:rPr lang="es-ES" dirty="0" smtClean="0"/>
              <a:t>Sin embargo, en nuestros experimentos </a:t>
            </a:r>
            <a:r>
              <a:rPr lang="es-ES" b="1" dirty="0" smtClean="0"/>
              <a:t>ninguna métrica es convincente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b="1" dirty="0" smtClean="0"/>
              <a:t>Pregunta</a:t>
            </a:r>
            <a:r>
              <a:rPr lang="es-ES" dirty="0" smtClean="0"/>
              <a:t>: ¿una acción se aprende mejor porque tenga más o menos condiciones, efectos, causal links con </a:t>
            </a:r>
            <a:r>
              <a:rPr lang="es-ES" dirty="0" err="1" smtClean="0"/>
              <a:t>init</a:t>
            </a:r>
            <a:r>
              <a:rPr lang="es-ES" dirty="0" smtClean="0"/>
              <a:t> o con otras acciones? </a:t>
            </a:r>
          </a:p>
          <a:p>
            <a:pPr marL="0" indent="0">
              <a:buNone/>
            </a:pPr>
            <a:r>
              <a:rPr lang="es-ES" b="1" dirty="0" smtClean="0"/>
              <a:t>Respuesta</a:t>
            </a:r>
            <a:r>
              <a:rPr lang="es-ES" dirty="0" smtClean="0"/>
              <a:t>: aparentemente </a:t>
            </a:r>
            <a:r>
              <a:rPr lang="es-ES" b="1" dirty="0" smtClean="0"/>
              <a:t>no</a:t>
            </a:r>
            <a:r>
              <a:rPr lang="es-ES" dirty="0" smtClean="0"/>
              <a:t>. Pero el usuario podría tener </a:t>
            </a:r>
            <a:r>
              <a:rPr lang="es-ES" b="1" dirty="0" smtClean="0"/>
              <a:t>preferencias </a:t>
            </a:r>
            <a:r>
              <a:rPr lang="es-ES" dirty="0" smtClean="0"/>
              <a:t>(especialmente en la frontera de Pareto)</a:t>
            </a: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012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Formulación </a:t>
            </a:r>
            <a:r>
              <a:rPr lang="es-ES" dirty="0" err="1"/>
              <a:t>via</a:t>
            </a:r>
            <a:r>
              <a:rPr lang="es-ES" dirty="0"/>
              <a:t> cp.</a:t>
            </a:r>
            <a:br>
              <a:rPr lang="es-ES" dirty="0"/>
            </a:br>
            <a:r>
              <a:rPr lang="es-ES" dirty="0" smtClean="0"/>
              <a:t>UNA GRAN FLEXIBILIDAD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1556792"/>
            <a:ext cx="7980368" cy="475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 smtClean="0"/>
              <a:t>Tenemos variables de decisión, variables que representan tiempos y variables que representan </a:t>
            </a:r>
            <a:r>
              <a:rPr lang="es-ES" dirty="0" err="1" smtClean="0"/>
              <a:t>supporters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Entre dejarlas totalmente abiertas y totalmente instanciadas hay una </a:t>
            </a:r>
            <a:r>
              <a:rPr lang="es-ES" b="1" dirty="0" smtClean="0"/>
              <a:t>escala de grises</a:t>
            </a:r>
            <a:r>
              <a:rPr lang="es-ES" dirty="0" smtClean="0"/>
              <a:t> muy grande. Podemos:</a:t>
            </a:r>
          </a:p>
          <a:p>
            <a:pPr marL="173736" lvl="1" indent="0">
              <a:spcBef>
                <a:spcPts val="1200"/>
              </a:spcBef>
              <a:buNone/>
            </a:pPr>
            <a:r>
              <a:rPr lang="es-ES" sz="2000" dirty="0" smtClean="0"/>
              <a:t>Fijar las duraciones o simplemente reducir su dominio (viajar de Valencia a Madrid no tiene un dominio infinito de duraciones) – distribución de duraciones e incluso convertirlo en un </a:t>
            </a:r>
            <a:r>
              <a:rPr lang="es-ES" sz="2000" b="1" dirty="0" smtClean="0"/>
              <a:t>modelo clásico STRIPS</a:t>
            </a:r>
          </a:p>
          <a:p>
            <a:pPr marL="173736" lvl="1" indent="0">
              <a:spcBef>
                <a:spcPts val="1200"/>
              </a:spcBef>
              <a:buNone/>
            </a:pPr>
            <a:r>
              <a:rPr lang="es-ES" sz="2000" dirty="0" smtClean="0"/>
              <a:t>Fijar que algunas condiciones o efectos se den cuando nos interese. Ej. sabemos que este efecto siempre se va a dar at </a:t>
            </a:r>
            <a:r>
              <a:rPr lang="es-ES" sz="2000" dirty="0" err="1" smtClean="0"/>
              <a:t>end</a:t>
            </a:r>
            <a:endParaRPr lang="es-ES" sz="2000" dirty="0" smtClean="0"/>
          </a:p>
          <a:p>
            <a:pPr marL="173736" lvl="1" indent="0">
              <a:spcBef>
                <a:spcPts val="1200"/>
              </a:spcBef>
              <a:buNone/>
            </a:pPr>
            <a:r>
              <a:rPr lang="es-ES" sz="2000" dirty="0"/>
              <a:t>Reducir el tamaño de los predicados </a:t>
            </a:r>
            <a:r>
              <a:rPr lang="es-ES" sz="2000" dirty="0" smtClean="0"/>
              <a:t>candidatos fijando unas variables </a:t>
            </a:r>
            <a:r>
              <a:rPr lang="es-ES" sz="2000" dirty="0" err="1" smtClean="0"/>
              <a:t>is_cond</a:t>
            </a:r>
            <a:r>
              <a:rPr lang="es-ES" sz="2000" dirty="0" smtClean="0"/>
              <a:t>/</a:t>
            </a:r>
            <a:r>
              <a:rPr lang="es-ES" sz="2000" dirty="0" err="1" smtClean="0"/>
              <a:t>is_eff</a:t>
            </a:r>
            <a:r>
              <a:rPr lang="es-ES" sz="2000" dirty="0" smtClean="0"/>
              <a:t> a 1 o 0 para indicar que sí (o no) deben formar parte del modelo</a:t>
            </a:r>
          </a:p>
          <a:p>
            <a:pPr marL="356616" lvl="2" indent="0">
              <a:spcBef>
                <a:spcPts val="1200"/>
              </a:spcBef>
              <a:buNone/>
            </a:pPr>
            <a:r>
              <a:rPr lang="es-ES" sz="2000" dirty="0" smtClean="0"/>
              <a:t>Transformamos el problema en uno de </a:t>
            </a:r>
            <a:r>
              <a:rPr lang="es-ES" sz="2000" b="1" dirty="0" smtClean="0"/>
              <a:t>aprendizaje de las características temporales</a:t>
            </a:r>
          </a:p>
          <a:p>
            <a:pPr marL="173736" lvl="1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004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2204864"/>
            <a:ext cx="7980368" cy="360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 smtClean="0"/>
              <a:t>Las acciones </a:t>
            </a:r>
            <a:r>
              <a:rPr lang="es-ES" i="1" dirty="0" smtClean="0"/>
              <a:t>A?</a:t>
            </a:r>
            <a:r>
              <a:rPr lang="es-ES" dirty="0" smtClean="0"/>
              <a:t> ahora están parcialmente especificadas. No sabemos la distribución de las condiciones/efectos, pero sí sabemos cuáles son en base a un modelo STRIPS ya conocido, o a un experto humano </a:t>
            </a:r>
          </a:p>
          <a:p>
            <a:pPr marL="0" indent="0">
              <a:buNone/>
            </a:pPr>
            <a:r>
              <a:rPr lang="es-ES" b="1" dirty="0" smtClean="0"/>
              <a:t>Sabemos cuáles</a:t>
            </a:r>
            <a:r>
              <a:rPr lang="es-ES" dirty="0" smtClean="0"/>
              <a:t>… </a:t>
            </a:r>
          </a:p>
          <a:p>
            <a:pPr marL="0" indent="0">
              <a:buNone/>
            </a:pPr>
            <a:r>
              <a:rPr lang="es-ES" dirty="0" smtClean="0"/>
              <a:t>…pero </a:t>
            </a:r>
            <a:r>
              <a:rPr lang="es-ES" b="1" dirty="0" smtClean="0"/>
              <a:t>no cuándo, ni cómo, ni el porqué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Sigue siendo </a:t>
            </a:r>
            <a:r>
              <a:rPr lang="es-ES" b="1" dirty="0" smtClean="0"/>
              <a:t>muy flexible </a:t>
            </a:r>
            <a:r>
              <a:rPr lang="es-ES" dirty="0" smtClean="0"/>
              <a:t>y permite</a:t>
            </a:r>
          </a:p>
          <a:p>
            <a:pPr marL="0" indent="0">
              <a:buNone/>
            </a:pPr>
            <a:r>
              <a:rPr lang="es-ES" dirty="0" smtClean="0"/>
              <a:t>realizar una </a:t>
            </a:r>
            <a:r>
              <a:rPr lang="es-ES" b="1" dirty="0" smtClean="0"/>
              <a:t>validación/verificación </a:t>
            </a:r>
          </a:p>
          <a:p>
            <a:pPr marL="0" indent="0">
              <a:buNone/>
            </a:pPr>
            <a:r>
              <a:rPr lang="es-ES" b="1" dirty="0" smtClean="0"/>
              <a:t>temporal </a:t>
            </a:r>
            <a:r>
              <a:rPr lang="es-ES" dirty="0" smtClean="0"/>
              <a:t>(más allá que VAL)</a:t>
            </a:r>
          </a:p>
          <a:p>
            <a:pPr marL="0" indent="0">
              <a:buNone/>
            </a:pPr>
            <a:endParaRPr lang="es-ES" sz="2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13" y="1700808"/>
            <a:ext cx="1464370" cy="4090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3717032"/>
            <a:ext cx="2736304" cy="2782486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768096" y="-99392"/>
            <a:ext cx="7290054" cy="1499616"/>
          </a:xfrm>
        </p:spPr>
        <p:txBody>
          <a:bodyPr/>
          <a:lstStyle/>
          <a:p>
            <a:r>
              <a:rPr lang="en-US" dirty="0"/>
              <a:t>One-Shot Learning of Temporal Features on Action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via</a:t>
            </a:r>
            <a:r>
              <a:rPr lang="es-ES" dirty="0"/>
              <a:t> CP</a:t>
            </a:r>
          </a:p>
        </p:txBody>
      </p:sp>
    </p:spTree>
    <p:extLst>
      <p:ext uri="{BB962C8B-B14F-4D97-AF65-F5344CB8AC3E}">
        <p14:creationId xmlns:p14="http://schemas.microsoft.com/office/powerpoint/2010/main" val="9750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Informalmente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1400224"/>
            <a:ext cx="7290055" cy="4909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 smtClean="0"/>
              <a:t>Dado un </a:t>
            </a:r>
            <a:r>
              <a:rPr lang="es-ES" b="1" dirty="0" smtClean="0"/>
              <a:t>único</a:t>
            </a:r>
            <a:r>
              <a:rPr lang="es-ES" dirty="0" smtClean="0"/>
              <a:t> (</a:t>
            </a:r>
            <a:r>
              <a:rPr lang="es-ES" dirty="0" err="1" smtClean="0"/>
              <a:t>one-shot</a:t>
            </a:r>
            <a:r>
              <a:rPr lang="es-ES" dirty="0" smtClean="0"/>
              <a:t>) </a:t>
            </a:r>
            <a:r>
              <a:rPr lang="es-ES" b="1" dirty="0" smtClean="0"/>
              <a:t>plan temporal con concurrencia</a:t>
            </a:r>
            <a:r>
              <a:rPr lang="es-ES" dirty="0" smtClean="0"/>
              <a:t>…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…queremos aprender el </a:t>
            </a:r>
            <a:r>
              <a:rPr lang="es-ES" b="1" dirty="0" smtClean="0"/>
              <a:t>modelo temporal </a:t>
            </a:r>
            <a:r>
              <a:rPr lang="es-ES" dirty="0" smtClean="0"/>
              <a:t>de acciones con sus condiciones, efectos y duración </a:t>
            </a:r>
          </a:p>
          <a:p>
            <a:pPr marL="0" indent="0">
              <a:buNone/>
            </a:pPr>
            <a:r>
              <a:rPr lang="es-ES" dirty="0" smtClean="0"/>
              <a:t>Puede ser el modelo PDDL2.1 o uno </a:t>
            </a:r>
            <a:r>
              <a:rPr lang="es-ES" b="1" dirty="0" smtClean="0"/>
              <a:t>mucho más expresivo</a:t>
            </a:r>
            <a:endParaRPr lang="es-ES" b="1" dirty="0"/>
          </a:p>
        </p:txBody>
      </p:sp>
      <p:sp>
        <p:nvSpPr>
          <p:cNvPr id="4" name="3 Rectángulo"/>
          <p:cNvSpPr/>
          <p:nvPr/>
        </p:nvSpPr>
        <p:spPr>
          <a:xfrm>
            <a:off x="1907704" y="1894180"/>
            <a:ext cx="4968552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0.0003:   (BOARD PERSON5 PLANE1 CITY2) </a:t>
            </a:r>
            <a:r>
              <a:rPr lang="en-US" sz="1600" dirty="0" smtClean="0"/>
              <a:t>[?]</a:t>
            </a:r>
            <a:endParaRPr lang="en-US" sz="1600" dirty="0"/>
          </a:p>
          <a:p>
            <a:r>
              <a:rPr lang="en-US" sz="1600" dirty="0"/>
              <a:t>0.0005:   (FLY PLANE2 CITY1 CITY0 FL3 FL2) </a:t>
            </a:r>
            <a:r>
              <a:rPr lang="en-US" sz="1600" dirty="0" smtClean="0"/>
              <a:t>[</a:t>
            </a:r>
            <a:r>
              <a:rPr lang="en-US" sz="1600" dirty="0"/>
              <a:t>?</a:t>
            </a:r>
            <a:r>
              <a:rPr lang="en-US" sz="1600" dirty="0" smtClean="0"/>
              <a:t>]</a:t>
            </a:r>
            <a:endParaRPr lang="en-US" sz="1600" dirty="0"/>
          </a:p>
          <a:p>
            <a:r>
              <a:rPr lang="en-US" sz="1600" dirty="0"/>
              <a:t>180.0007:   (BOARD PERSON2 PLANE2 CITY0) </a:t>
            </a:r>
            <a:r>
              <a:rPr lang="en-US" sz="1600" dirty="0" smtClean="0"/>
              <a:t>[</a:t>
            </a:r>
            <a:r>
              <a:rPr lang="en-US" sz="1600" dirty="0"/>
              <a:t>?</a:t>
            </a:r>
            <a:r>
              <a:rPr lang="en-US" sz="1600" dirty="0" smtClean="0"/>
              <a:t>]</a:t>
            </a:r>
            <a:endParaRPr lang="en-US" sz="1600" dirty="0"/>
          </a:p>
          <a:p>
            <a:r>
              <a:rPr lang="en-US" sz="1600" dirty="0"/>
              <a:t>180.0010:   (BOARD PERSON1 PLANE2 CITY0) </a:t>
            </a:r>
            <a:r>
              <a:rPr lang="en-US" sz="1600" dirty="0" smtClean="0"/>
              <a:t>[</a:t>
            </a:r>
            <a:r>
              <a:rPr lang="en-US" sz="1600" dirty="0"/>
              <a:t>?</a:t>
            </a:r>
            <a:r>
              <a:rPr lang="en-US" sz="1600" dirty="0" smtClean="0"/>
              <a:t>]</a:t>
            </a:r>
            <a:endParaRPr lang="en-US" sz="1600" dirty="0"/>
          </a:p>
          <a:p>
            <a:r>
              <a:rPr lang="en-US" sz="1600" dirty="0"/>
              <a:t>200.0013:   (FLY PLANE2 CITY0 CITY1 FL2 FL1) </a:t>
            </a:r>
            <a:r>
              <a:rPr lang="en-US" sz="1600" dirty="0" smtClean="0"/>
              <a:t>[</a:t>
            </a:r>
            <a:r>
              <a:rPr lang="en-US" sz="1600" dirty="0"/>
              <a:t>?</a:t>
            </a:r>
            <a:r>
              <a:rPr lang="en-US" sz="1600" dirty="0" smtClean="0"/>
              <a:t>]</a:t>
            </a:r>
            <a:endParaRPr lang="en-US" sz="1600" dirty="0"/>
          </a:p>
          <a:p>
            <a:r>
              <a:rPr lang="en-US" sz="1600" dirty="0"/>
              <a:t>380.0015:   (DEBARK PERSON2 PLANE2 CITY1) </a:t>
            </a:r>
            <a:r>
              <a:rPr lang="en-US" sz="1600" dirty="0" smtClean="0"/>
              <a:t>[</a:t>
            </a:r>
            <a:r>
              <a:rPr lang="en-US" sz="1600" dirty="0"/>
              <a:t>?</a:t>
            </a:r>
            <a:r>
              <a:rPr lang="en-US" sz="1600" dirty="0" smtClean="0"/>
              <a:t>]</a:t>
            </a:r>
            <a:endParaRPr lang="en-US" sz="1600" dirty="0"/>
          </a:p>
          <a:p>
            <a:r>
              <a:rPr lang="en-US" sz="1600" dirty="0"/>
              <a:t>380.0017:   (BOARD PERSON4 PLANE2 CITY1) </a:t>
            </a:r>
            <a:r>
              <a:rPr lang="en-US" sz="1600" dirty="0" smtClean="0"/>
              <a:t>[</a:t>
            </a:r>
            <a:r>
              <a:rPr lang="en-US" sz="1600" dirty="0"/>
              <a:t>?</a:t>
            </a:r>
            <a:r>
              <a:rPr lang="en-US" sz="1600" dirty="0" smtClean="0"/>
              <a:t>]</a:t>
            </a:r>
            <a:endParaRPr lang="en-US" sz="1600" dirty="0"/>
          </a:p>
          <a:p>
            <a:r>
              <a:rPr lang="en-US" sz="1600" dirty="0"/>
              <a:t>20.0020:   (ZOOM PLANE1 CITY2 CITY1 FL5 FL4 FL3) </a:t>
            </a:r>
            <a:r>
              <a:rPr lang="en-US" sz="1600" dirty="0" smtClean="0"/>
              <a:t>[</a:t>
            </a:r>
            <a:r>
              <a:rPr lang="en-US" sz="1600" dirty="0"/>
              <a:t>?</a:t>
            </a:r>
            <a:r>
              <a:rPr lang="en-US" sz="1600" dirty="0" smtClean="0"/>
              <a:t>]</a:t>
            </a:r>
            <a:endParaRPr lang="en-US" sz="1600" dirty="0"/>
          </a:p>
          <a:p>
            <a:r>
              <a:rPr lang="en-US" sz="1600" dirty="0"/>
              <a:t>120.0023:   (DEBARK PERSON5 PLANE1 CITY1) </a:t>
            </a:r>
            <a:r>
              <a:rPr lang="en-US" sz="1600" dirty="0" smtClean="0"/>
              <a:t>[</a:t>
            </a:r>
            <a:r>
              <a:rPr lang="en-US" sz="1600" dirty="0"/>
              <a:t>?</a:t>
            </a:r>
            <a:r>
              <a:rPr lang="en-US" sz="1600" dirty="0" smtClean="0"/>
              <a:t>]</a:t>
            </a:r>
            <a:endParaRPr lang="en-US" sz="1600" dirty="0"/>
          </a:p>
          <a:p>
            <a:r>
              <a:rPr lang="en-US" sz="1600" dirty="0"/>
              <a:t>410.0025:   (FLY PLANE2 CITY1 CITY3 FL1 FL0) </a:t>
            </a:r>
            <a:r>
              <a:rPr lang="en-US" sz="1600" dirty="0" smtClean="0"/>
              <a:t>[</a:t>
            </a:r>
            <a:r>
              <a:rPr lang="en-US" sz="1600" dirty="0"/>
              <a:t>?</a:t>
            </a:r>
            <a:r>
              <a:rPr lang="en-US" sz="1600" dirty="0" smtClean="0"/>
              <a:t>]</a:t>
            </a:r>
            <a:endParaRPr lang="en-US" sz="1600" dirty="0"/>
          </a:p>
          <a:p>
            <a:r>
              <a:rPr lang="en-US" sz="1600" dirty="0"/>
              <a:t>590.0027:   (DEBARK PERSON4 PLANE2 CITY3) </a:t>
            </a:r>
            <a:r>
              <a:rPr lang="en-US" sz="1600" dirty="0" smtClean="0"/>
              <a:t>[</a:t>
            </a:r>
            <a:r>
              <a:rPr lang="en-US" sz="1600" dirty="0"/>
              <a:t>?</a:t>
            </a:r>
            <a:r>
              <a:rPr lang="en-US" sz="1600" dirty="0" smtClean="0"/>
              <a:t>]</a:t>
            </a:r>
            <a:endParaRPr lang="en-US" sz="1600" dirty="0"/>
          </a:p>
          <a:p>
            <a:r>
              <a:rPr lang="en-US" sz="1600" dirty="0"/>
              <a:t>590.0030:   (DEBARK PERSON1 PLANE2 CITY3) </a:t>
            </a:r>
            <a:r>
              <a:rPr lang="en-US" sz="1600" dirty="0" smtClean="0"/>
              <a:t>[</a:t>
            </a:r>
            <a:r>
              <a:rPr lang="en-US" sz="1600" dirty="0"/>
              <a:t>?</a:t>
            </a:r>
            <a:r>
              <a:rPr lang="en-US" sz="1600" dirty="0" smtClean="0"/>
              <a:t>]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459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2132856"/>
            <a:ext cx="7980368" cy="41765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sz="2000" dirty="0" smtClean="0"/>
          </a:p>
        </p:txBody>
      </p:sp>
      <p:grpSp>
        <p:nvGrpSpPr>
          <p:cNvPr id="8" name="Grupo 7"/>
          <p:cNvGrpSpPr/>
          <p:nvPr/>
        </p:nvGrpSpPr>
        <p:grpSpPr>
          <a:xfrm>
            <a:off x="395536" y="2193898"/>
            <a:ext cx="8542628" cy="3755382"/>
            <a:chOff x="395536" y="2151391"/>
            <a:chExt cx="8542628" cy="3755382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2151391"/>
              <a:ext cx="8542628" cy="3136661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0479" y="5533427"/>
              <a:ext cx="6112743" cy="373346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1409752" y="2540190"/>
            <a:ext cx="1491114" cy="2986334"/>
            <a:chOff x="1409752" y="2540190"/>
            <a:chExt cx="1491114" cy="2986334"/>
          </a:xfrm>
        </p:grpSpPr>
        <p:sp>
          <p:nvSpPr>
            <p:cNvPr id="10" name="Rectángulo 9"/>
            <p:cNvSpPr/>
            <p:nvPr/>
          </p:nvSpPr>
          <p:spPr>
            <a:xfrm>
              <a:off x="1835696" y="2540190"/>
              <a:ext cx="504056" cy="2592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409752" y="5157192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accent1"/>
                  </a:solidFill>
                </a:rPr>
                <a:t>569 instancias</a:t>
              </a:r>
              <a:endParaRPr lang="es-E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Rectángulo 12"/>
          <p:cNvSpPr/>
          <p:nvPr/>
        </p:nvSpPr>
        <p:spPr>
          <a:xfrm>
            <a:off x="683568" y="1638956"/>
            <a:ext cx="2201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Rendimiento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768096" y="-99392"/>
            <a:ext cx="7290054" cy="1499616"/>
          </a:xfrm>
        </p:spPr>
        <p:txBody>
          <a:bodyPr/>
          <a:lstStyle/>
          <a:p>
            <a:r>
              <a:rPr lang="en-US" dirty="0"/>
              <a:t>One-Shot Learning of Temporal Features on Action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via</a:t>
            </a:r>
            <a:r>
              <a:rPr lang="es-ES" dirty="0"/>
              <a:t> CP</a:t>
            </a:r>
          </a:p>
        </p:txBody>
      </p:sp>
    </p:spTree>
    <p:extLst>
      <p:ext uri="{BB962C8B-B14F-4D97-AF65-F5344CB8AC3E}">
        <p14:creationId xmlns:p14="http://schemas.microsoft.com/office/powerpoint/2010/main" val="13936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2132856"/>
            <a:ext cx="7980368" cy="41765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sz="2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48" y="2414006"/>
            <a:ext cx="7344936" cy="330551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31" y="6079532"/>
            <a:ext cx="7511371" cy="30179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/>
          <a:srcRect r="30483"/>
          <a:stretch/>
        </p:blipFill>
        <p:spPr>
          <a:xfrm>
            <a:off x="5923294" y="1624694"/>
            <a:ext cx="2753162" cy="508162"/>
          </a:xfrm>
          <a:prstGeom prst="rect">
            <a:avLst/>
          </a:prstGeom>
          <a:ln>
            <a:noFill/>
          </a:ln>
        </p:spPr>
      </p:pic>
      <p:grpSp>
        <p:nvGrpSpPr>
          <p:cNvPr id="13" name="Grupo 12"/>
          <p:cNvGrpSpPr/>
          <p:nvPr/>
        </p:nvGrpSpPr>
        <p:grpSpPr>
          <a:xfrm>
            <a:off x="6804248" y="2414006"/>
            <a:ext cx="2681291" cy="3391258"/>
            <a:chOff x="6804248" y="2414006"/>
            <a:chExt cx="2681291" cy="3391258"/>
          </a:xfrm>
        </p:grpSpPr>
        <p:sp>
          <p:nvSpPr>
            <p:cNvPr id="10" name="Rectángulo 9"/>
            <p:cNvSpPr/>
            <p:nvPr/>
          </p:nvSpPr>
          <p:spPr>
            <a:xfrm>
              <a:off x="6804248" y="2414006"/>
              <a:ext cx="1410536" cy="3391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8214784" y="2882833"/>
              <a:ext cx="127075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dirty="0" smtClean="0">
                  <a:solidFill>
                    <a:schemeClr val="accent1"/>
                  </a:solidFill>
                </a:rPr>
                <a:t>Modelo PDDL2.1 revisado</a:t>
              </a:r>
              <a:endParaRPr lang="es-E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683568" y="1638956"/>
            <a:ext cx="2201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Evaluación sintáctica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One-Shot Learning of Temporal Features on Action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via</a:t>
            </a:r>
            <a:r>
              <a:rPr lang="es-ES" dirty="0"/>
              <a:t> CP</a:t>
            </a:r>
          </a:p>
        </p:txBody>
      </p:sp>
    </p:spTree>
    <p:extLst>
      <p:ext uri="{BB962C8B-B14F-4D97-AF65-F5344CB8AC3E}">
        <p14:creationId xmlns:p14="http://schemas.microsoft.com/office/powerpoint/2010/main" val="28583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2132856"/>
            <a:ext cx="7980368" cy="41765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sz="2000" dirty="0" smtClean="0"/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768096" y="1844824"/>
            <a:ext cx="7980368" cy="446453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s-ES" dirty="0" smtClean="0"/>
              <a:t>¿Es </a:t>
            </a:r>
            <a:r>
              <a:rPr lang="es-ES" b="1" dirty="0" smtClean="0"/>
              <a:t>necesario revisar </a:t>
            </a:r>
            <a:r>
              <a:rPr lang="es-ES" dirty="0" smtClean="0"/>
              <a:t>los modelos de las </a:t>
            </a:r>
            <a:r>
              <a:rPr lang="es-ES" dirty="0" err="1" smtClean="0"/>
              <a:t>IPCs</a:t>
            </a:r>
            <a:r>
              <a:rPr lang="es-ES" dirty="0" smtClean="0"/>
              <a:t>?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s-ES" dirty="0" smtClean="0"/>
          </a:p>
          <a:p>
            <a:pPr marL="0" indent="0">
              <a:buFont typeface="Tw Cen MT" panose="020B0602020104020603" pitchFamily="34" charset="0"/>
              <a:buNone/>
            </a:pPr>
            <a:r>
              <a:rPr lang="es-ES" dirty="0" smtClean="0"/>
              <a:t>Los dominios de las competiciones </a:t>
            </a:r>
            <a:r>
              <a:rPr lang="es-ES" b="1" dirty="0" smtClean="0"/>
              <a:t>no</a:t>
            </a:r>
            <a:r>
              <a:rPr lang="es-ES" dirty="0" smtClean="0"/>
              <a:t> son totalmente </a:t>
            </a:r>
            <a:r>
              <a:rPr lang="es-ES" b="1" i="1" dirty="0" smtClean="0"/>
              <a:t>racionales</a:t>
            </a:r>
            <a:endParaRPr lang="es-ES" sz="2000" b="1" i="1" dirty="0"/>
          </a:p>
          <a:p>
            <a:pPr marL="173736" lvl="1" indent="0">
              <a:buFont typeface="Tw Cen MT" panose="020B0602020104020603" pitchFamily="34" charset="0"/>
              <a:buNone/>
            </a:pPr>
            <a:r>
              <a:rPr lang="es-ES" sz="2000" dirty="0" smtClean="0"/>
              <a:t>Condiciones at </a:t>
            </a:r>
            <a:r>
              <a:rPr lang="es-ES" sz="2000" dirty="0" err="1" smtClean="0"/>
              <a:t>start</a:t>
            </a:r>
            <a:r>
              <a:rPr lang="es-ES" sz="2000" dirty="0" smtClean="0"/>
              <a:t> que deberían ser </a:t>
            </a:r>
            <a:r>
              <a:rPr lang="es-ES" sz="2000" dirty="0" err="1" smtClean="0"/>
              <a:t>over</a:t>
            </a:r>
            <a:r>
              <a:rPr lang="es-ES" sz="2000" dirty="0" smtClean="0"/>
              <a:t> </a:t>
            </a:r>
            <a:r>
              <a:rPr lang="es-ES" sz="2000" dirty="0" err="1" smtClean="0"/>
              <a:t>all</a:t>
            </a:r>
            <a:r>
              <a:rPr lang="es-ES" sz="2000" dirty="0" smtClean="0"/>
              <a:t> (</a:t>
            </a:r>
            <a:r>
              <a:rPr lang="es-ES" sz="2000" dirty="0" err="1" smtClean="0"/>
              <a:t>zenotravel</a:t>
            </a:r>
            <a:r>
              <a:rPr lang="es-ES" sz="2000" dirty="0" smtClean="0"/>
              <a:t>, </a:t>
            </a:r>
            <a:r>
              <a:rPr lang="es-ES" sz="2000" dirty="0" err="1" smtClean="0"/>
              <a:t>driverlog</a:t>
            </a:r>
            <a:r>
              <a:rPr lang="es-ES" sz="2000" dirty="0"/>
              <a:t> </a:t>
            </a:r>
            <a:r>
              <a:rPr lang="es-ES" sz="2000" dirty="0" smtClean="0"/>
              <a:t>y </a:t>
            </a:r>
            <a:r>
              <a:rPr lang="es-ES" sz="2000" dirty="0" err="1" smtClean="0"/>
              <a:t>rovers</a:t>
            </a:r>
            <a:r>
              <a:rPr lang="es-ES" sz="2000" dirty="0" smtClean="0"/>
              <a:t>) – nuestro modelo </a:t>
            </a:r>
            <a:r>
              <a:rPr lang="es-ES" sz="2000" b="1" dirty="0" smtClean="0"/>
              <a:t>aprende muy bien la información estática</a:t>
            </a:r>
          </a:p>
          <a:p>
            <a:pPr marL="173736" lvl="1" indent="0">
              <a:buFont typeface="Tw Cen MT" panose="020B0602020104020603" pitchFamily="34" charset="0"/>
              <a:buNone/>
            </a:pPr>
            <a:r>
              <a:rPr lang="es-ES" sz="2000" dirty="0" smtClean="0"/>
              <a:t>Efectos at </a:t>
            </a:r>
            <a:r>
              <a:rPr lang="es-ES" sz="2000" dirty="0" err="1" smtClean="0"/>
              <a:t>start</a:t>
            </a:r>
            <a:r>
              <a:rPr lang="es-ES" sz="2000" dirty="0" smtClean="0"/>
              <a:t> que deberían ser at </a:t>
            </a:r>
            <a:r>
              <a:rPr lang="es-ES" sz="2000" dirty="0" err="1" smtClean="0"/>
              <a:t>end</a:t>
            </a:r>
            <a:r>
              <a:rPr lang="es-ES" sz="2000" dirty="0" smtClean="0"/>
              <a:t> y viceversa (</a:t>
            </a:r>
            <a:r>
              <a:rPr lang="es-ES" sz="2000" dirty="0" err="1" smtClean="0"/>
              <a:t>zenotravel</a:t>
            </a:r>
            <a:r>
              <a:rPr lang="es-ES" sz="2000" dirty="0" smtClean="0"/>
              <a:t>, </a:t>
            </a:r>
            <a:r>
              <a:rPr lang="es-ES" sz="2000" dirty="0" err="1" smtClean="0"/>
              <a:t>depots</a:t>
            </a:r>
            <a:r>
              <a:rPr lang="es-ES" sz="2000" dirty="0" smtClean="0"/>
              <a:t>, </a:t>
            </a:r>
            <a:r>
              <a:rPr lang="es-ES" sz="2000" dirty="0" err="1" smtClean="0"/>
              <a:t>rovers</a:t>
            </a:r>
            <a:r>
              <a:rPr lang="es-ES" sz="2000" dirty="0" smtClean="0"/>
              <a:t> y </a:t>
            </a:r>
            <a:r>
              <a:rPr lang="es-ES" sz="2000" dirty="0" err="1" smtClean="0"/>
              <a:t>satellite</a:t>
            </a:r>
            <a:r>
              <a:rPr lang="es-ES" sz="2000" dirty="0" smtClean="0"/>
              <a:t>)</a:t>
            </a:r>
          </a:p>
          <a:p>
            <a:pPr marL="173736" lvl="1" indent="0">
              <a:buFont typeface="Tw Cen MT" panose="020B0602020104020603" pitchFamily="34" charset="0"/>
              <a:buNone/>
            </a:pPr>
            <a:r>
              <a:rPr lang="es-ES" sz="2000" dirty="0" smtClean="0"/>
              <a:t>Acciones solo con efectos at </a:t>
            </a:r>
            <a:r>
              <a:rPr lang="es-ES" sz="2000" dirty="0" err="1" smtClean="0"/>
              <a:t>start</a:t>
            </a:r>
            <a:r>
              <a:rPr lang="es-ES" sz="2000" dirty="0" smtClean="0"/>
              <a:t> (</a:t>
            </a:r>
            <a:r>
              <a:rPr lang="es-ES" sz="2000" dirty="0" err="1" smtClean="0"/>
              <a:t>depots</a:t>
            </a:r>
            <a:r>
              <a:rPr lang="es-ES" sz="2000" dirty="0" smtClean="0"/>
              <a:t>)</a:t>
            </a:r>
          </a:p>
          <a:p>
            <a:pPr marL="173736" lvl="1" indent="0">
              <a:buFont typeface="Wingdings 3" pitchFamily="18" charset="2"/>
              <a:buNone/>
            </a:pPr>
            <a:endParaRPr lang="es-ES" dirty="0" smtClean="0"/>
          </a:p>
        </p:txBody>
      </p:sp>
      <p:grpSp>
        <p:nvGrpSpPr>
          <p:cNvPr id="16" name="Grupo 15"/>
          <p:cNvGrpSpPr/>
          <p:nvPr/>
        </p:nvGrpSpPr>
        <p:grpSpPr>
          <a:xfrm>
            <a:off x="934178" y="4943821"/>
            <a:ext cx="6878182" cy="1293491"/>
            <a:chOff x="934178" y="4437112"/>
            <a:chExt cx="6878182" cy="1293491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4178" y="4437112"/>
              <a:ext cx="6878182" cy="1293491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/>
          </p:nvSpPr>
          <p:spPr>
            <a:xfrm>
              <a:off x="3851920" y="5140716"/>
              <a:ext cx="38884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One-Shot Learning of Temporal Features on Action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via</a:t>
            </a:r>
            <a:r>
              <a:rPr lang="es-ES" dirty="0"/>
              <a:t> CP</a:t>
            </a:r>
          </a:p>
        </p:txBody>
      </p:sp>
    </p:spTree>
    <p:extLst>
      <p:ext uri="{BB962C8B-B14F-4D97-AF65-F5344CB8AC3E}">
        <p14:creationId xmlns:p14="http://schemas.microsoft.com/office/powerpoint/2010/main" val="32801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83568" y="1638956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Evaluación semántica (consistencia </a:t>
            </a:r>
            <a:r>
              <a:rPr lang="es-ES" i="1" dirty="0" smtClean="0">
                <a:solidFill>
                  <a:schemeClr val="accent1"/>
                </a:solidFill>
              </a:rPr>
              <a:t>vs.</a:t>
            </a:r>
            <a:r>
              <a:rPr lang="es-ES" dirty="0" smtClean="0">
                <a:solidFill>
                  <a:schemeClr val="accent1"/>
                </a:solidFill>
              </a:rPr>
              <a:t> un </a:t>
            </a:r>
            <a:r>
              <a:rPr lang="es-ES" dirty="0" err="1" smtClean="0">
                <a:solidFill>
                  <a:schemeClr val="accent1"/>
                </a:solidFill>
              </a:rPr>
              <a:t>dataset</a:t>
            </a:r>
            <a:r>
              <a:rPr lang="es-ES" dirty="0" smtClean="0">
                <a:solidFill>
                  <a:schemeClr val="accent1"/>
                </a:solidFill>
              </a:rPr>
              <a:t> desconocido – </a:t>
            </a:r>
            <a:r>
              <a:rPr lang="es-ES" b="1" dirty="0" smtClean="0">
                <a:solidFill>
                  <a:schemeClr val="accent1"/>
                </a:solidFill>
              </a:rPr>
              <a:t>validación</a:t>
            </a:r>
            <a:r>
              <a:rPr lang="es-ES" dirty="0" smtClean="0">
                <a:solidFill>
                  <a:schemeClr val="accent1"/>
                </a:solidFill>
              </a:rPr>
              <a:t>)</a:t>
            </a:r>
            <a:endParaRPr lang="es-ES" dirty="0">
              <a:solidFill>
                <a:schemeClr val="accent1"/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480064" y="2381471"/>
            <a:ext cx="7836352" cy="3927849"/>
            <a:chOff x="768096" y="2276872"/>
            <a:chExt cx="7836352" cy="3927849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7624" y="2276872"/>
              <a:ext cx="6177296" cy="3500046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096" y="5886283"/>
              <a:ext cx="7836352" cy="318438"/>
            </a:xfrm>
            <a:prstGeom prst="rect">
              <a:avLst/>
            </a:prstGeom>
          </p:spPr>
        </p:pic>
      </p:grpSp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1511085"/>
            <a:ext cx="2905013" cy="497203"/>
          </a:xfrm>
          <a:prstGeom prst="rect">
            <a:avLst/>
          </a:prstGeom>
        </p:spPr>
      </p:pic>
      <p:sp>
        <p:nvSpPr>
          <p:cNvPr id="1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One-Shot Learning of Temporal Features on Action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via</a:t>
            </a:r>
            <a:r>
              <a:rPr lang="es-ES" dirty="0"/>
              <a:t> CP</a:t>
            </a:r>
          </a:p>
        </p:txBody>
      </p:sp>
    </p:spTree>
    <p:extLst>
      <p:ext uri="{BB962C8B-B14F-4D97-AF65-F5344CB8AC3E}">
        <p14:creationId xmlns:p14="http://schemas.microsoft.com/office/powerpoint/2010/main" val="17057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2132856"/>
            <a:ext cx="7980368" cy="41765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sz="2000" dirty="0" smtClean="0"/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768096" y="1844824"/>
            <a:ext cx="7980368" cy="446453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s-ES" dirty="0" smtClean="0"/>
              <a:t>Formulación </a:t>
            </a:r>
            <a:r>
              <a:rPr lang="es-ES" b="1" dirty="0" smtClean="0"/>
              <a:t>SMT-</a:t>
            </a:r>
            <a:r>
              <a:rPr lang="es-ES" b="1" dirty="0" err="1" smtClean="0"/>
              <a:t>compliant</a:t>
            </a:r>
            <a:endParaRPr lang="es-ES" b="1" dirty="0" smtClean="0"/>
          </a:p>
          <a:p>
            <a:pPr marL="0" indent="0">
              <a:buFont typeface="Tw Cen MT" panose="020B0602020104020603" pitchFamily="34" charset="0"/>
              <a:buNone/>
            </a:pPr>
            <a:endParaRPr lang="es-ES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5609984" y="2323232"/>
            <a:ext cx="3137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3"/>
              </a:rPr>
              <a:t>https://rise4fun.com/z3/tutorial</a:t>
            </a:r>
            <a:endParaRPr lang="es-ES" dirty="0"/>
          </a:p>
        </p:txBody>
      </p:sp>
      <p:sp>
        <p:nvSpPr>
          <p:cNvPr id="9" name="Marcador de contenido 3"/>
          <p:cNvSpPr txBox="1">
            <a:spLocks/>
          </p:cNvSpPr>
          <p:nvPr/>
        </p:nvSpPr>
        <p:spPr>
          <a:xfrm>
            <a:off x="251520" y="2204864"/>
            <a:ext cx="4595992" cy="1800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; START </a:t>
            </a:r>
            <a:r>
              <a:rPr lang="es-ES" sz="1400" dirty="0" err="1"/>
              <a:t>vars</a:t>
            </a:r>
            <a:endParaRPr lang="es-ES" sz="1400" dirty="0"/>
          </a:p>
          <a:p>
            <a:r>
              <a:rPr lang="es-ES" sz="1400" dirty="0"/>
              <a:t>(declare-</a:t>
            </a:r>
            <a:r>
              <a:rPr lang="es-ES" sz="1400" dirty="0" err="1"/>
              <a:t>const</a:t>
            </a:r>
            <a:r>
              <a:rPr lang="es-ES" sz="1400" dirty="0"/>
              <a:t> START-BOARD_PERSON1_PLANE1_CITY1 </a:t>
            </a:r>
            <a:r>
              <a:rPr lang="es-ES" sz="1400" dirty="0" err="1"/>
              <a:t>Int</a:t>
            </a:r>
            <a:r>
              <a:rPr lang="es-ES" sz="1400" dirty="0"/>
              <a:t>)</a:t>
            </a:r>
          </a:p>
          <a:p>
            <a:r>
              <a:rPr lang="es-ES" sz="1400" dirty="0"/>
              <a:t>(declare-</a:t>
            </a:r>
            <a:r>
              <a:rPr lang="es-ES" sz="1400" dirty="0" err="1"/>
              <a:t>const</a:t>
            </a:r>
            <a:r>
              <a:rPr lang="es-ES" sz="1400" dirty="0"/>
              <a:t> START-FLY_PLANE1_CITY1_CITY2_FL6_FL5 </a:t>
            </a:r>
            <a:r>
              <a:rPr lang="es-ES" sz="1400" dirty="0" err="1"/>
              <a:t>Int</a:t>
            </a:r>
            <a:r>
              <a:rPr lang="es-ES" sz="1400" dirty="0"/>
              <a:t>)</a:t>
            </a:r>
          </a:p>
          <a:p>
            <a:r>
              <a:rPr lang="es-ES" sz="1400" dirty="0"/>
              <a:t>(declare-</a:t>
            </a:r>
            <a:r>
              <a:rPr lang="es-ES" sz="1400" dirty="0" err="1"/>
              <a:t>const</a:t>
            </a:r>
            <a:r>
              <a:rPr lang="es-ES" sz="1400" dirty="0"/>
              <a:t> START-DEBARK_PERSON1_PLANE1_CITY2 </a:t>
            </a:r>
            <a:r>
              <a:rPr lang="es-ES" sz="1400" dirty="0" err="1"/>
              <a:t>Int</a:t>
            </a:r>
            <a:r>
              <a:rPr lang="es-ES" sz="1400" dirty="0"/>
              <a:t>)</a:t>
            </a:r>
          </a:p>
          <a:p>
            <a:r>
              <a:rPr lang="es-ES" sz="1400" dirty="0"/>
              <a:t>(declare-</a:t>
            </a:r>
            <a:r>
              <a:rPr lang="es-ES" sz="1400" dirty="0" err="1"/>
              <a:t>const</a:t>
            </a:r>
            <a:r>
              <a:rPr lang="es-ES" sz="1400" dirty="0"/>
              <a:t> START-INIT </a:t>
            </a:r>
            <a:r>
              <a:rPr lang="es-ES" sz="1400" dirty="0" err="1"/>
              <a:t>Int</a:t>
            </a:r>
            <a:r>
              <a:rPr lang="es-ES" sz="1400" dirty="0" smtClean="0"/>
              <a:t>)</a:t>
            </a:r>
            <a:endParaRPr lang="es-ES" sz="1400" dirty="0"/>
          </a:p>
        </p:txBody>
      </p:sp>
      <p:sp>
        <p:nvSpPr>
          <p:cNvPr id="10" name="Marcador de contenido 3"/>
          <p:cNvSpPr txBox="1">
            <a:spLocks/>
          </p:cNvSpPr>
          <p:nvPr/>
        </p:nvSpPr>
        <p:spPr>
          <a:xfrm>
            <a:off x="522305" y="4113096"/>
            <a:ext cx="7290055" cy="25202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; </a:t>
            </a:r>
            <a:r>
              <a:rPr lang="en-US" sz="1400" dirty="0"/>
              <a:t>CONSTRAINTS if sup(</a:t>
            </a:r>
            <a:r>
              <a:rPr lang="en-US" sz="1400" dirty="0" err="1"/>
              <a:t>p,a</a:t>
            </a:r>
            <a:r>
              <a:rPr lang="en-US" sz="1400" dirty="0"/>
              <a:t>) = bi then time(</a:t>
            </a:r>
            <a:r>
              <a:rPr lang="en-US" sz="1400" dirty="0" err="1"/>
              <a:t>p,bi</a:t>
            </a:r>
            <a:r>
              <a:rPr lang="en-US" sz="1400" dirty="0"/>
              <a:t>) &lt; </a:t>
            </a:r>
            <a:r>
              <a:rPr lang="en-US" sz="1400" dirty="0" err="1"/>
              <a:t>req_start</a:t>
            </a:r>
            <a:r>
              <a:rPr lang="en-US" sz="1400" dirty="0"/>
              <a:t>(</a:t>
            </a:r>
            <a:r>
              <a:rPr lang="en-US" sz="1400" dirty="0" err="1"/>
              <a:t>p,a</a:t>
            </a:r>
            <a:r>
              <a:rPr lang="en-US" sz="1400" dirty="0"/>
              <a:t>)</a:t>
            </a:r>
          </a:p>
          <a:p>
            <a:r>
              <a:rPr lang="en-US" sz="1400" dirty="0"/>
              <a:t>(assert (=&gt; (= SUP-at_person1_city1-BOARD_PERSON1_PLANE1_CITY1 (as INIT ENUM-SUP-at_person1_city1-BOARD_PERSON1_PLANE1_CITY1)) (&lt; TIME-at_person1_city1-INIT REQ_START-at_person1_city1-BOARD_PERSON1_PLANE1_CITY1)))</a:t>
            </a:r>
          </a:p>
          <a:p>
            <a:r>
              <a:rPr lang="en-US" sz="1400" dirty="0"/>
              <a:t>(assert (=&gt; (= SUP-at_plane1_city1-BOARD_PERSON1_PLANE1_CITY1 (as INIT ENUM-SUP-at_plane1_city1-BOARD_PERSON1_PLANE1_CITY1)) (&lt; TIME-at_plane1_city1-INIT REQ_START-at_plane1_city1-BOARD_PERSON1_PLANE1_CITY1)))</a:t>
            </a:r>
          </a:p>
          <a:p>
            <a:r>
              <a:rPr lang="en-US" sz="1400" dirty="0"/>
              <a:t>(assert (=&gt; (= SUP-at_plane1_city1-FLY_PLANE1_CITY1_CITY2_FL6_FL5 (as INIT ENUM-SUP-at_plane1_city1-FLY_PLANE1_CITY1_CITY2_FL6_FL5)) (&lt; TIME-at_plane1_city1-INIT REQ_START-at_plane1_city1-FLY_PLANE1_CITY1_CITY2_FL6_FL5</a:t>
            </a:r>
            <a:r>
              <a:rPr lang="en-US" sz="1400" dirty="0" smtClean="0"/>
              <a:t>)))</a:t>
            </a:r>
            <a:endParaRPr lang="en-US" sz="1400" dirty="0"/>
          </a:p>
        </p:txBody>
      </p:sp>
      <p:sp>
        <p:nvSpPr>
          <p:cNvPr id="11" name="Marcador de contenido 3"/>
          <p:cNvSpPr txBox="1">
            <a:spLocks/>
          </p:cNvSpPr>
          <p:nvPr/>
        </p:nvSpPr>
        <p:spPr>
          <a:xfrm>
            <a:off x="5993380" y="3252272"/>
            <a:ext cx="1818980" cy="7200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(</a:t>
            </a:r>
            <a:r>
              <a:rPr lang="es-ES" sz="1400" dirty="0" err="1"/>
              <a:t>check-sat</a:t>
            </a:r>
            <a:r>
              <a:rPr lang="es-ES" sz="1400" dirty="0"/>
              <a:t>)</a:t>
            </a:r>
          </a:p>
          <a:p>
            <a:r>
              <a:rPr lang="es-ES" sz="1400" dirty="0"/>
              <a:t>(</a:t>
            </a:r>
            <a:r>
              <a:rPr lang="es-ES" sz="1400" dirty="0" err="1"/>
              <a:t>get-model</a:t>
            </a:r>
            <a:r>
              <a:rPr lang="es-ES" sz="1400" dirty="0"/>
              <a:t>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347" y="1520808"/>
            <a:ext cx="1724025" cy="790575"/>
          </a:xfrm>
          <a:prstGeom prst="rect">
            <a:avLst/>
          </a:prstGeom>
        </p:spPr>
      </p:pic>
      <p:sp>
        <p:nvSpPr>
          <p:cNvPr id="1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One-Shot Learning of Temporal Features on Action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via</a:t>
            </a:r>
            <a:r>
              <a:rPr lang="es-ES" dirty="0"/>
              <a:t> CP</a:t>
            </a:r>
          </a:p>
        </p:txBody>
      </p:sp>
    </p:spTree>
    <p:extLst>
      <p:ext uri="{BB962C8B-B14F-4D97-AF65-F5344CB8AC3E}">
        <p14:creationId xmlns:p14="http://schemas.microsoft.com/office/powerpoint/2010/main" val="358734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2132856"/>
            <a:ext cx="7980368" cy="41765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sz="2000" dirty="0" smtClean="0"/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768096" y="1844824"/>
            <a:ext cx="7980368" cy="446453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s-ES" dirty="0"/>
              <a:t>Enfoque puramente </a:t>
            </a:r>
            <a:r>
              <a:rPr lang="es-ES" b="1" dirty="0" smtClean="0"/>
              <a:t>declarativo</a:t>
            </a:r>
            <a:r>
              <a:rPr lang="es-ES" dirty="0" smtClean="0"/>
              <a:t>. Ahora </a:t>
            </a:r>
            <a:r>
              <a:rPr lang="es-ES" dirty="0"/>
              <a:t>mismo </a:t>
            </a:r>
            <a:r>
              <a:rPr lang="es-ES" dirty="0" smtClean="0"/>
              <a:t>en </a:t>
            </a:r>
            <a:r>
              <a:rPr lang="es-ES" dirty="0"/>
              <a:t>Choco, pero se podría usar otro </a:t>
            </a:r>
            <a:r>
              <a:rPr lang="es-ES" dirty="0" err="1"/>
              <a:t>solver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Formulación </a:t>
            </a:r>
            <a:r>
              <a:rPr lang="es-ES" b="1" dirty="0" smtClean="0"/>
              <a:t>muy flexible</a:t>
            </a:r>
            <a:r>
              <a:rPr lang="es-ES" dirty="0" smtClean="0"/>
              <a:t> que permite acomodar distinta información: observaciones, </a:t>
            </a:r>
            <a:r>
              <a:rPr lang="es-ES" dirty="0" err="1" smtClean="0"/>
              <a:t>mutex</a:t>
            </a:r>
            <a:r>
              <a:rPr lang="es-ES" dirty="0" smtClean="0"/>
              <a:t>, conocimiento sobre el dominio, restricciones temporales complejas, etc.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No </a:t>
            </a:r>
            <a:r>
              <a:rPr lang="es-ES" dirty="0"/>
              <a:t>requiere </a:t>
            </a:r>
            <a:r>
              <a:rPr lang="es-ES" dirty="0" err="1"/>
              <a:t>datasets</a:t>
            </a:r>
            <a:r>
              <a:rPr lang="es-ES" dirty="0"/>
              <a:t> </a:t>
            </a:r>
            <a:r>
              <a:rPr lang="es-ES" dirty="0" smtClean="0"/>
              <a:t>grandes </a:t>
            </a:r>
            <a:r>
              <a:rPr lang="es-ES" dirty="0"/>
              <a:t>(</a:t>
            </a:r>
            <a:r>
              <a:rPr lang="es-ES" b="1" dirty="0" err="1"/>
              <a:t>one-shot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Font typeface="Tw Cen MT" panose="020B0602020104020603" pitchFamily="34" charset="0"/>
              <a:buNone/>
            </a:pPr>
            <a:r>
              <a:rPr lang="es-ES" b="1" dirty="0" smtClean="0"/>
              <a:t>Integra sistemas basados en el conocimiento, 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s-ES" b="1" dirty="0" smtClean="0"/>
              <a:t>aprendizaje, CP, </a:t>
            </a:r>
            <a:r>
              <a:rPr lang="es-ES" b="1" dirty="0" err="1" smtClean="0"/>
              <a:t>planning</a:t>
            </a:r>
            <a:r>
              <a:rPr lang="es-ES" b="1" dirty="0" smtClean="0"/>
              <a:t> y validación/verificación</a:t>
            </a:r>
          </a:p>
        </p:txBody>
      </p:sp>
      <p:pic>
        <p:nvPicPr>
          <p:cNvPr id="3074" name="Picture 2" descr="Resultado de imagen de integr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455" y="4968311"/>
            <a:ext cx="2128969" cy="159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9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2132856"/>
            <a:ext cx="7980368" cy="41765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sz="2000" dirty="0" smtClean="0"/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768096" y="1844824"/>
            <a:ext cx="7980368" cy="446453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s-ES" dirty="0" smtClean="0"/>
              <a:t>Huir de predicados booleanos PDDL y utilizar </a:t>
            </a:r>
            <a:r>
              <a:rPr lang="es-ES" b="1" dirty="0" smtClean="0"/>
              <a:t>codificación SAS </a:t>
            </a:r>
          </a:p>
          <a:p>
            <a:pPr marL="173736" lvl="1" indent="0">
              <a:buFont typeface="Tw Cen MT" panose="020B0602020104020603" pitchFamily="34" charset="0"/>
              <a:buNone/>
            </a:pPr>
            <a:r>
              <a:rPr lang="es-ES" sz="2000" dirty="0" smtClean="0"/>
              <a:t>Más compacto, eficiente y cercano a CSP (</a:t>
            </a:r>
            <a:r>
              <a:rPr lang="es-ES" sz="2000" b="1" dirty="0" smtClean="0"/>
              <a:t>¡adiós a los efectos negados!</a:t>
            </a:r>
            <a:r>
              <a:rPr lang="es-ES" sz="2000" dirty="0" smtClean="0"/>
              <a:t>)</a:t>
            </a:r>
          </a:p>
          <a:p>
            <a:pPr marL="173736" lvl="1" indent="0">
              <a:buFont typeface="Tw Cen MT" panose="020B0602020104020603" pitchFamily="34" charset="0"/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dirty="0" smtClean="0"/>
              <a:t>Aprender nuevas restricciones (PDDL3 plan </a:t>
            </a:r>
            <a:r>
              <a:rPr lang="es-ES" dirty="0" err="1" smtClean="0"/>
              <a:t>constraints</a:t>
            </a:r>
            <a:r>
              <a:rPr lang="es-ES" dirty="0" smtClean="0"/>
              <a:t>). Ej. entre dos acciones debe pasar 30’ (descanso del conductor entre dos trayectos), órdenes, </a:t>
            </a:r>
            <a:r>
              <a:rPr lang="es-ES" dirty="0" err="1" smtClean="0"/>
              <a:t>landmarks</a:t>
            </a:r>
            <a:r>
              <a:rPr lang="es-ES" dirty="0" smtClean="0"/>
              <a:t>, rutinas, etc.</a:t>
            </a:r>
          </a:p>
          <a:p>
            <a:pPr marL="0" indent="0">
              <a:buNone/>
            </a:pPr>
            <a:r>
              <a:rPr lang="es-ES" dirty="0" smtClean="0"/>
              <a:t>Aprender información (</a:t>
            </a:r>
            <a:r>
              <a:rPr lang="es-ES" dirty="0" err="1" smtClean="0"/>
              <a:t>predicados+efectos</a:t>
            </a:r>
            <a:r>
              <a:rPr lang="es-ES" dirty="0" smtClean="0"/>
              <a:t>) </a:t>
            </a:r>
            <a:r>
              <a:rPr lang="es-ES" b="1" dirty="0" smtClean="0"/>
              <a:t>numérica</a:t>
            </a:r>
            <a:r>
              <a:rPr lang="es-ES" dirty="0" smtClean="0"/>
              <a:t> – aunque es </a:t>
            </a:r>
            <a:r>
              <a:rPr lang="es-ES" b="1" smtClean="0"/>
              <a:t>muy caro</a:t>
            </a:r>
            <a:endParaRPr lang="es-ES" b="1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Tratar de aprender macro-acciones porque siempre van juntas. ¿Extrapolar conocimiento para detectar descomposiciones HTN?</a:t>
            </a:r>
          </a:p>
          <a:p>
            <a:pPr marL="173736" lvl="1" indent="0">
              <a:buNone/>
            </a:pPr>
            <a:r>
              <a:rPr lang="es-ES" sz="2000" dirty="0" smtClean="0"/>
              <a:t>Acciones que están juntas o </a:t>
            </a:r>
            <a:r>
              <a:rPr lang="es-ES" sz="2000" i="1" dirty="0" smtClean="0"/>
              <a:t>suficientemente </a:t>
            </a:r>
            <a:r>
              <a:rPr lang="es-ES" sz="2000" dirty="0" smtClean="0"/>
              <a:t>juntas en el tiempo</a:t>
            </a:r>
          </a:p>
          <a:p>
            <a:pPr marL="173736" lvl="1" indent="0">
              <a:buNone/>
            </a:pPr>
            <a:r>
              <a:rPr lang="es-ES" sz="2000" dirty="0" smtClean="0"/>
              <a:t>Ej. </a:t>
            </a:r>
            <a:r>
              <a:rPr lang="es-ES" sz="2000" i="1" dirty="0" err="1" smtClean="0"/>
              <a:t>board+drive+debark</a:t>
            </a:r>
            <a:r>
              <a:rPr lang="es-ES" sz="2000" i="1" dirty="0" smtClean="0"/>
              <a:t> </a:t>
            </a:r>
            <a:r>
              <a:rPr lang="es-ES" sz="2000" dirty="0" smtClean="0"/>
              <a:t>(uso de expresiones regulares o gramáticas)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57176"/>
            <a:ext cx="3096344" cy="785954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3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¿PARA QUÉ Y POR QUÉ </a:t>
            </a:r>
            <a:r>
              <a:rPr lang="es-ES" dirty="0" err="1" smtClean="0"/>
              <a:t>one-shot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1400224"/>
            <a:ext cx="7290055" cy="1236688"/>
          </a:xfrm>
        </p:spPr>
        <p:txBody>
          <a:bodyPr>
            <a:noAutofit/>
          </a:bodyPr>
          <a:lstStyle/>
          <a:p>
            <a:r>
              <a:rPr lang="es-ES" dirty="0" smtClean="0"/>
              <a:t>Para adquirir y verificar conocimiento a partir de demostraciones parciales (reconocimiento de comportamiento pasado y predicción/anticipación, toma de decisiones, recomendación, control, captura de movimientos en robótica, etc.)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611560" y="2708920"/>
            <a:ext cx="6172423" cy="3093087"/>
            <a:chOff x="611560" y="2708920"/>
            <a:chExt cx="6172423" cy="3093087"/>
          </a:xfrm>
        </p:grpSpPr>
        <p:grpSp>
          <p:nvGrpSpPr>
            <p:cNvPr id="8" name="Grupo 7"/>
            <p:cNvGrpSpPr/>
            <p:nvPr/>
          </p:nvGrpSpPr>
          <p:grpSpPr>
            <a:xfrm>
              <a:off x="611560" y="2858970"/>
              <a:ext cx="4176464" cy="2943037"/>
              <a:chOff x="827584" y="2899840"/>
              <a:chExt cx="5533157" cy="3591109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584" y="2899840"/>
                <a:ext cx="5533157" cy="3359646"/>
              </a:xfrm>
              <a:prstGeom prst="rect">
                <a:avLst/>
              </a:prstGeom>
            </p:spPr>
          </p:pic>
          <p:sp>
            <p:nvSpPr>
              <p:cNvPr id="7" name="2 Marcador de contenido"/>
              <p:cNvSpPr txBox="1">
                <a:spLocks/>
              </p:cNvSpPr>
              <p:nvPr/>
            </p:nvSpPr>
            <p:spPr>
              <a:xfrm>
                <a:off x="899592" y="6274925"/>
                <a:ext cx="3672408" cy="21602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/>
                  <a:t>Robot </a:t>
                </a:r>
                <a:r>
                  <a:rPr lang="en-US" sz="1400" dirty="0"/>
                  <a:t>learning from demonstration</a:t>
                </a:r>
                <a:endParaRPr lang="es-ES" sz="1400" dirty="0" smtClean="0"/>
              </a:p>
            </p:txBody>
          </p:sp>
        </p:grpSp>
        <p:pic>
          <p:nvPicPr>
            <p:cNvPr id="1026" name="Picture 2" descr="Imagen relacionad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2708920"/>
              <a:ext cx="2500015" cy="166563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ángulo 9"/>
          <p:cNvSpPr/>
          <p:nvPr/>
        </p:nvSpPr>
        <p:spPr>
          <a:xfrm>
            <a:off x="4283968" y="4655472"/>
            <a:ext cx="4752528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One-shot</a:t>
            </a:r>
            <a:r>
              <a:rPr lang="en-US" sz="2000" dirty="0" smtClean="0"/>
              <a:t>: </a:t>
            </a:r>
            <a:r>
              <a:rPr lang="en-US" sz="2000" dirty="0" err="1" smtClean="0"/>
              <a:t>aprender</a:t>
            </a:r>
            <a:r>
              <a:rPr lang="en-US" sz="2000" dirty="0" smtClean="0"/>
              <a:t> </a:t>
            </a:r>
            <a:r>
              <a:rPr lang="en-US" sz="2000" dirty="0" err="1"/>
              <a:t>tanto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sea </a:t>
            </a:r>
            <a:r>
              <a:rPr lang="en-US" sz="2000" dirty="0" err="1" smtClean="0"/>
              <a:t>posible</a:t>
            </a:r>
            <a:r>
              <a:rPr lang="en-US" sz="2000" dirty="0" smtClean="0"/>
              <a:t> </a:t>
            </a:r>
            <a:r>
              <a:rPr lang="en-US" sz="2000" dirty="0"/>
              <a:t>a </a:t>
            </a:r>
            <a:r>
              <a:rPr lang="en-US" sz="2000" dirty="0" err="1"/>
              <a:t>partir</a:t>
            </a:r>
            <a:r>
              <a:rPr lang="en-US" sz="2000" dirty="0"/>
              <a:t> de lo </a:t>
            </a:r>
            <a:r>
              <a:rPr lang="en-US" sz="2000" dirty="0" err="1"/>
              <a:t>mínimo</a:t>
            </a:r>
            <a:r>
              <a:rPr lang="en-US" sz="2000" dirty="0"/>
              <a:t> </a:t>
            </a:r>
            <a:r>
              <a:rPr lang="en-US" sz="2000" dirty="0" err="1" smtClean="0"/>
              <a:t>posible</a:t>
            </a:r>
            <a:r>
              <a:rPr lang="en-US" sz="2000" dirty="0" smtClean="0"/>
              <a:t> 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err="1" smtClean="0"/>
              <a:t>Tener</a:t>
            </a:r>
            <a:r>
              <a:rPr lang="en-US" sz="2000" dirty="0" smtClean="0"/>
              <a:t> </a:t>
            </a:r>
            <a:r>
              <a:rPr lang="en-US" sz="2000" dirty="0" err="1"/>
              <a:t>muchas</a:t>
            </a:r>
            <a:r>
              <a:rPr lang="en-US" sz="2000" dirty="0"/>
              <a:t> </a:t>
            </a:r>
            <a:r>
              <a:rPr lang="en-US" sz="2000" dirty="0" err="1"/>
              <a:t>muestras</a:t>
            </a:r>
            <a:r>
              <a:rPr lang="en-US" sz="2000" dirty="0"/>
              <a:t> no </a:t>
            </a:r>
            <a:r>
              <a:rPr lang="en-US" sz="2000" dirty="0" err="1" smtClean="0"/>
              <a:t>siempre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posible</a:t>
            </a:r>
            <a:r>
              <a:rPr lang="en-US" sz="2000" dirty="0" smtClean="0"/>
              <a:t>/</a:t>
            </a:r>
            <a:r>
              <a:rPr lang="en-US" sz="2000" dirty="0" err="1" smtClean="0"/>
              <a:t>deseable</a:t>
            </a:r>
            <a:r>
              <a:rPr lang="en-US" sz="2000" dirty="0" smtClean="0"/>
              <a:t>, </a:t>
            </a:r>
            <a:r>
              <a:rPr lang="en-US" sz="2000" dirty="0" err="1"/>
              <a:t>especialmente</a:t>
            </a:r>
            <a:r>
              <a:rPr lang="en-US" sz="2000" dirty="0"/>
              <a:t> </a:t>
            </a:r>
            <a:r>
              <a:rPr lang="en-US" sz="2000" dirty="0" err="1" smtClean="0"/>
              <a:t>cuando</a:t>
            </a:r>
            <a:r>
              <a:rPr lang="en-US" sz="2000" dirty="0" smtClean="0"/>
              <a:t> se </a:t>
            </a:r>
            <a:r>
              <a:rPr lang="en-US" sz="2000" dirty="0" err="1" smtClean="0"/>
              <a:t>requiere</a:t>
            </a:r>
            <a:r>
              <a:rPr lang="en-US" sz="2000" dirty="0" smtClean="0"/>
              <a:t> </a:t>
            </a:r>
            <a:r>
              <a:rPr lang="en-US" sz="2000" dirty="0" err="1"/>
              <a:t>mucha</a:t>
            </a:r>
            <a:r>
              <a:rPr lang="en-US" sz="2000" dirty="0"/>
              <a:t> </a:t>
            </a:r>
            <a:r>
              <a:rPr lang="en-US" sz="2000" dirty="0" err="1"/>
              <a:t>interacción</a:t>
            </a:r>
            <a:r>
              <a:rPr lang="en-US" sz="2000" dirty="0"/>
              <a:t> </a:t>
            </a:r>
            <a:r>
              <a:rPr lang="en-US" sz="2000" dirty="0" err="1"/>
              <a:t>humana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104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Formalización de la tarea de aprendizaje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2420888"/>
            <a:ext cx="7290055" cy="3888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i="1" dirty="0" smtClean="0"/>
              <a:t>F, I, G </a:t>
            </a:r>
            <a:r>
              <a:rPr lang="es-ES" dirty="0" smtClean="0"/>
              <a:t>como de costumbre en </a:t>
            </a:r>
            <a:r>
              <a:rPr lang="es-ES" dirty="0" err="1" smtClean="0"/>
              <a:t>planning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Las </a:t>
            </a:r>
            <a:r>
              <a:rPr lang="es-ES" b="1" dirty="0" smtClean="0"/>
              <a:t>acciones </a:t>
            </a:r>
            <a:r>
              <a:rPr lang="es-ES" b="1" i="1" dirty="0"/>
              <a:t>A?</a:t>
            </a:r>
            <a:r>
              <a:rPr lang="es-ES" b="1" dirty="0"/>
              <a:t> están </a:t>
            </a:r>
            <a:r>
              <a:rPr lang="es-ES" b="1" dirty="0" smtClean="0"/>
              <a:t>incompletas</a:t>
            </a:r>
            <a:r>
              <a:rPr lang="es-ES" dirty="0" smtClean="0"/>
              <a:t>.</a:t>
            </a:r>
            <a:r>
              <a:rPr lang="es-ES" b="1" dirty="0" smtClean="0"/>
              <a:t> </a:t>
            </a:r>
            <a:r>
              <a:rPr lang="es-ES" dirty="0" smtClean="0"/>
              <a:t>Las </a:t>
            </a:r>
            <a:r>
              <a:rPr lang="en-US" dirty="0" err="1" smtClean="0"/>
              <a:t>condiciones+efectos</a:t>
            </a:r>
            <a:r>
              <a:rPr lang="en-US" dirty="0" smtClean="0"/>
              <a:t>,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distribución</a:t>
            </a:r>
            <a:r>
              <a:rPr lang="en-US" dirty="0" smtClean="0"/>
              <a:t> temporal y el </a:t>
            </a:r>
            <a:r>
              <a:rPr lang="en-US" dirty="0" err="1" smtClean="0"/>
              <a:t>inicio</a:t>
            </a:r>
            <a:r>
              <a:rPr lang="en-US" dirty="0" smtClean="0"/>
              <a:t>/fin/</a:t>
            </a:r>
            <a:r>
              <a:rPr lang="en-US" dirty="0" err="1" smtClean="0"/>
              <a:t>duración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desconocido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Conocemos</a:t>
            </a:r>
            <a:r>
              <a:rPr lang="en-US" dirty="0" smtClean="0"/>
              <a:t> la </a:t>
            </a:r>
            <a:r>
              <a:rPr lang="en-US" dirty="0" err="1" smtClean="0"/>
              <a:t>cabecera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acción</a:t>
            </a:r>
            <a:r>
              <a:rPr lang="en-US" dirty="0" smtClean="0"/>
              <a:t> con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r>
              <a:rPr lang="en-US" dirty="0" smtClean="0"/>
              <a:t>, lo que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determinar</a:t>
            </a:r>
            <a:r>
              <a:rPr lang="en-US" dirty="0" smtClean="0"/>
              <a:t> el </a:t>
            </a:r>
            <a:r>
              <a:rPr lang="en-US" dirty="0" err="1" smtClean="0"/>
              <a:t>conjunto</a:t>
            </a:r>
            <a:r>
              <a:rPr lang="en-US" dirty="0" smtClean="0"/>
              <a:t> </a:t>
            </a:r>
            <a:r>
              <a:rPr lang="en-US" i="1" dirty="0" err="1" smtClean="0"/>
              <a:t>candidato</a:t>
            </a:r>
            <a:r>
              <a:rPr lang="en-US" dirty="0" smtClean="0"/>
              <a:t> de </a:t>
            </a:r>
            <a:r>
              <a:rPr lang="en-US" dirty="0" err="1" smtClean="0"/>
              <a:t>predicados</a:t>
            </a:r>
            <a:r>
              <a:rPr lang="en-US" dirty="0" smtClean="0"/>
              <a:t>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1724986"/>
            <a:ext cx="2795792" cy="384256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1514712" y="2109242"/>
            <a:ext cx="11521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Formalización de la tarea de </a:t>
            </a:r>
            <a:r>
              <a:rPr lang="es-ES" dirty="0" smtClean="0"/>
              <a:t>aprendizaje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2276872"/>
            <a:ext cx="7290055" cy="3888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 smtClean="0"/>
              <a:t>Observaciones (instanciadas en el tiempo) de estados parciales a lo largo del plan </a:t>
            </a:r>
          </a:p>
          <a:p>
            <a:pPr marL="173736" lvl="1" indent="0">
              <a:buNone/>
            </a:pPr>
            <a:r>
              <a:rPr lang="es-ES" sz="2000" dirty="0" smtClean="0"/>
              <a:t>Incluye I y G en t=0 y t=</a:t>
            </a:r>
            <a:r>
              <a:rPr lang="es-ES" sz="2000" dirty="0" err="1" smtClean="0"/>
              <a:t>makespan</a:t>
            </a:r>
            <a:r>
              <a:rPr lang="es-ES" sz="2000" dirty="0" smtClean="0"/>
              <a:t> del plan, respectivamente</a:t>
            </a:r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dirty="0" err="1" smtClean="0"/>
              <a:t>Constraints</a:t>
            </a:r>
            <a:r>
              <a:rPr lang="es-ES" dirty="0" smtClean="0"/>
              <a:t> que capturan información del dominio. </a:t>
            </a:r>
            <a:r>
              <a:rPr lang="es-ES" b="1" dirty="0" smtClean="0"/>
              <a:t>Opcionalmente</a:t>
            </a:r>
            <a:r>
              <a:rPr lang="es-ES" dirty="0" smtClean="0"/>
              <a:t>:</a:t>
            </a:r>
          </a:p>
          <a:p>
            <a:pPr marL="173736" lvl="1" indent="0">
              <a:buNone/>
            </a:pPr>
            <a:r>
              <a:rPr lang="es-ES" sz="2000" dirty="0" smtClean="0"/>
              <a:t>Un predicado dado debe estar </a:t>
            </a:r>
            <a:r>
              <a:rPr lang="es-ES" sz="2000" b="1" dirty="0" smtClean="0"/>
              <a:t>obligatoriamente </a:t>
            </a:r>
            <a:r>
              <a:rPr lang="es-ES" sz="2000" dirty="0" smtClean="0"/>
              <a:t>en el conjunto de condiciones y/o efectos</a:t>
            </a:r>
          </a:p>
          <a:p>
            <a:pPr marL="173736" lvl="1" indent="0">
              <a:buNone/>
            </a:pPr>
            <a:endParaRPr lang="es-ES" sz="2000" dirty="0" smtClean="0"/>
          </a:p>
          <a:p>
            <a:pPr marL="173736" lvl="1" indent="0">
              <a:buNone/>
            </a:pPr>
            <a:r>
              <a:rPr lang="es-ES" sz="2000" dirty="0" smtClean="0"/>
              <a:t>Información sobre </a:t>
            </a:r>
            <a:r>
              <a:rPr lang="es-ES" sz="2000" b="1" dirty="0" err="1" smtClean="0"/>
              <a:t>mutex</a:t>
            </a:r>
            <a:r>
              <a:rPr lang="es-ES" sz="2000" b="1" dirty="0" smtClean="0"/>
              <a:t> </a:t>
            </a:r>
            <a:r>
              <a:rPr lang="es-ES" sz="2000" dirty="0" smtClean="0"/>
              <a:t>para deducir información y mejorar el modelo </a:t>
            </a:r>
            <a:r>
              <a:rPr lang="es-ES" sz="2000" dirty="0"/>
              <a:t>automáticamente </a:t>
            </a:r>
            <a:endParaRPr lang="es-ES" sz="2000" dirty="0" smtClean="0"/>
          </a:p>
          <a:p>
            <a:pPr marL="173736" lvl="1" indent="0">
              <a:buNone/>
            </a:pPr>
            <a:endParaRPr lang="es-ES" sz="2000" dirty="0"/>
          </a:p>
          <a:p>
            <a:pPr marL="173736" lvl="1" indent="0">
              <a:buNone/>
            </a:pPr>
            <a:r>
              <a:rPr lang="es-ES" sz="2000" dirty="0" smtClean="0"/>
              <a:t>Otro tipo de restricciones que queramos manejar… ¡al fin y al cabo usaremos un CSP!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1724986"/>
            <a:ext cx="2795792" cy="384256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 flipH="1">
            <a:off x="2916134" y="2109242"/>
            <a:ext cx="516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(</a:t>
            </a:r>
            <a:r>
              <a:rPr lang="es-ES" i="1" dirty="0" smtClean="0"/>
              <a:t>A? 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1400" dirty="0" smtClean="0"/>
              <a:t>action</a:t>
            </a:r>
            <a:r>
              <a:rPr lang="en-US" sz="1400" dirty="0"/>
              <a:t>:</a:t>
            </a:r>
          </a:p>
          <a:p>
            <a:r>
              <a:rPr lang="en-US" sz="1400" dirty="0"/>
              <a:t>(fly_plane1_city1_city0_fl6_fl5)</a:t>
            </a:r>
          </a:p>
          <a:p>
            <a:r>
              <a:rPr lang="en-US" sz="1400" dirty="0"/>
              <a:t>operator:</a:t>
            </a:r>
          </a:p>
          <a:p>
            <a:r>
              <a:rPr lang="en-US" sz="1400" dirty="0"/>
              <a:t>fly</a:t>
            </a:r>
          </a:p>
          <a:p>
            <a:r>
              <a:rPr lang="en-US" sz="1400" dirty="0" err="1"/>
              <a:t>start_time</a:t>
            </a:r>
            <a:r>
              <a:rPr lang="en-US" sz="1400" dirty="0"/>
              <a:t>:</a:t>
            </a:r>
          </a:p>
          <a:p>
            <a:r>
              <a:rPr lang="en-US" sz="1400" dirty="0"/>
              <a:t>22</a:t>
            </a:r>
          </a:p>
          <a:p>
            <a:r>
              <a:rPr lang="en-US" sz="1400" dirty="0"/>
              <a:t>durations:</a:t>
            </a:r>
          </a:p>
          <a:p>
            <a:r>
              <a:rPr lang="en-US" sz="1400" dirty="0"/>
              <a:t>150 180 200</a:t>
            </a:r>
          </a:p>
          <a:p>
            <a:r>
              <a:rPr lang="en-US" sz="1400" dirty="0" err="1"/>
              <a:t>precs</a:t>
            </a:r>
            <a:r>
              <a:rPr lang="en-US" sz="1400" dirty="0"/>
              <a:t>:</a:t>
            </a:r>
          </a:p>
          <a:p>
            <a:r>
              <a:rPr lang="en-US" sz="1400" dirty="0"/>
              <a:t>1 (fuel-level_plane1_fl6) &amp; 2 (at_plane1_city0) &amp; 3 (next_fl5_fl6) &amp; 4 (next_fl5_fl5) &amp; 5 (next_fl6_fl6) &amp; 6 (at_plane1_city1) &amp; 7 (fuel-level_plane1_fl5) &amp; 8 (next_fl6_fl5)</a:t>
            </a:r>
          </a:p>
          <a:p>
            <a:r>
              <a:rPr lang="en-US" sz="1400" dirty="0"/>
              <a:t>effs:</a:t>
            </a:r>
          </a:p>
          <a:p>
            <a:r>
              <a:rPr lang="en-US" sz="1400" dirty="0"/>
              <a:t>9 (fuel-level_plane1_fl6) &amp; 10 not-(fuel-level_plane1_fl6) &amp; 11 (at_plane1_city0) &amp; 12 not-(at_plane1_city0) &amp; 13 (next_fl5_fl6) &amp; 14 not-(next_fl5_fl6) &amp; 15 (next_fl5_fl5) &amp; 16 not-(next_fl5_fl5) &amp; 17 (next_fl6_fl6) &amp; 18 not-(next_fl6_fl6) &amp; 19 (at_plane1_city1) &amp; 20 not-(at_plane1_city1) &amp; 21 (fuel-level_plane1_fl5) &amp; 22 not-(fuel-level_plane1_fl5) &amp; 23 (next_fl6_fl5) &amp; 24 not-(next_fl6_fl5)</a:t>
            </a:r>
            <a:endParaRPr lang="es-ES" sz="1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629666" y="5229200"/>
            <a:ext cx="424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/>
                </a:solidFill>
              </a:rPr>
              <a:t>Efectos positivos y negativos. ¡Ya no estamos en STRIPS!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02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(</a:t>
            </a:r>
            <a:r>
              <a:rPr lang="es-ES" i="1" dirty="0" smtClean="0"/>
              <a:t>O</a:t>
            </a:r>
            <a:r>
              <a:rPr lang="es-ES" dirty="0" smtClean="0"/>
              <a:t>+</a:t>
            </a:r>
            <a:r>
              <a:rPr lang="es-ES" i="1" dirty="0" smtClean="0"/>
              <a:t>C 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768096" y="1400224"/>
            <a:ext cx="7290055" cy="289287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s-ES" sz="1400" dirty="0" err="1"/>
              <a:t>observation</a:t>
            </a:r>
            <a:r>
              <a:rPr lang="es-ES" sz="1400" dirty="0"/>
              <a:t>:</a:t>
            </a:r>
          </a:p>
          <a:p>
            <a:r>
              <a:rPr lang="es-ES" sz="1400" dirty="0"/>
              <a:t>1 (</a:t>
            </a:r>
            <a:r>
              <a:rPr lang="es-ES" sz="1400" dirty="0" smtClean="0"/>
              <a:t>in_person3_plane1</a:t>
            </a:r>
            <a:r>
              <a:rPr lang="es-ES" sz="1400" dirty="0"/>
              <a:t>) &amp; 2 (</a:t>
            </a:r>
            <a:r>
              <a:rPr lang="es-ES" sz="1400" dirty="0" smtClean="0"/>
              <a:t>at_plane1_city0</a:t>
            </a:r>
            <a:r>
              <a:rPr lang="es-ES" sz="1400" dirty="0"/>
              <a:t>)</a:t>
            </a:r>
          </a:p>
          <a:p>
            <a:r>
              <a:rPr lang="es-ES" sz="1400" dirty="0"/>
              <a:t>time:</a:t>
            </a:r>
          </a:p>
          <a:p>
            <a:r>
              <a:rPr lang="es-ES" sz="1400" dirty="0" smtClean="0"/>
              <a:t>13</a:t>
            </a:r>
          </a:p>
          <a:p>
            <a:r>
              <a:rPr lang="es-ES" sz="1400" dirty="0" err="1"/>
              <a:t>observation</a:t>
            </a:r>
            <a:r>
              <a:rPr lang="es-ES" sz="1400" dirty="0"/>
              <a:t>:</a:t>
            </a:r>
          </a:p>
          <a:p>
            <a:r>
              <a:rPr lang="es-ES" sz="1400" dirty="0" smtClean="0"/>
              <a:t>1 </a:t>
            </a:r>
            <a:r>
              <a:rPr lang="es-ES" sz="1400" dirty="0"/>
              <a:t>(</a:t>
            </a:r>
            <a:r>
              <a:rPr lang="es-ES" sz="1400" dirty="0" smtClean="0"/>
              <a:t>at_plane1_city1) &amp; </a:t>
            </a:r>
            <a:r>
              <a:rPr lang="es-ES" sz="1400" dirty="0"/>
              <a:t>2 (</a:t>
            </a:r>
            <a:r>
              <a:rPr lang="es-ES" sz="1400" dirty="0" smtClean="0"/>
              <a:t>at_plane2_city0</a:t>
            </a:r>
            <a:r>
              <a:rPr lang="es-ES" sz="1400" dirty="0"/>
              <a:t>)</a:t>
            </a:r>
          </a:p>
          <a:p>
            <a:r>
              <a:rPr lang="es-ES" sz="1400" dirty="0"/>
              <a:t>time:</a:t>
            </a:r>
          </a:p>
          <a:p>
            <a:r>
              <a:rPr lang="es-ES" sz="1400" dirty="0" smtClean="0"/>
              <a:t>23</a:t>
            </a:r>
            <a:endParaRPr lang="es-ES" sz="1400" b="1" dirty="0"/>
          </a:p>
        </p:txBody>
      </p:sp>
      <p:sp>
        <p:nvSpPr>
          <p:cNvPr id="7" name="Marcador de contenido 3"/>
          <p:cNvSpPr txBox="1">
            <a:spLocks/>
          </p:cNvSpPr>
          <p:nvPr/>
        </p:nvSpPr>
        <p:spPr>
          <a:xfrm>
            <a:off x="1547664" y="3848496"/>
            <a:ext cx="7290055" cy="289287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constraints:</a:t>
            </a:r>
          </a:p>
          <a:p>
            <a:r>
              <a:rPr lang="en-US" sz="1400" dirty="0"/>
              <a:t>(at_plane1_city1)</a:t>
            </a:r>
          </a:p>
          <a:p>
            <a:r>
              <a:rPr lang="en-US" sz="1400" dirty="0" err="1"/>
              <a:t>mutex</a:t>
            </a:r>
            <a:r>
              <a:rPr lang="en-US" sz="1400" dirty="0"/>
              <a:t>-predicate</a:t>
            </a:r>
          </a:p>
          <a:p>
            <a:r>
              <a:rPr lang="en-US" sz="1400" dirty="0"/>
              <a:t>(at_plane1_city2) (at_plane1_city0) (at_plane1_city3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constraints:</a:t>
            </a:r>
          </a:p>
          <a:p>
            <a:r>
              <a:rPr lang="en-US" sz="1400" dirty="0"/>
              <a:t>(in_person1_plane2)</a:t>
            </a:r>
          </a:p>
          <a:p>
            <a:r>
              <a:rPr lang="en-US" sz="1400" dirty="0" err="1"/>
              <a:t>mutex</a:t>
            </a:r>
            <a:r>
              <a:rPr lang="en-US" sz="1400" dirty="0"/>
              <a:t>-predicate</a:t>
            </a:r>
          </a:p>
          <a:p>
            <a:r>
              <a:rPr lang="en-US" sz="1400" dirty="0"/>
              <a:t>(at_person1_city2) (at_person1_city0) (at_person1_city3) (at_person1_city1) (in_person1_plane1)</a:t>
            </a:r>
          </a:p>
          <a:p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16480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Formalización de la tarea de aprendizaje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1772816"/>
            <a:ext cx="7290055" cy="453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 smtClean="0"/>
              <a:t>Una solución es un modelo de acciones A, completamente especificado y que es </a:t>
            </a:r>
            <a:r>
              <a:rPr lang="es-ES" b="1" dirty="0" smtClean="0"/>
              <a:t>consistente </a:t>
            </a:r>
            <a:r>
              <a:rPr lang="es-ES" dirty="0" smtClean="0"/>
              <a:t>con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 smtClean="0"/>
              <a:t>A?</a:t>
            </a:r>
            <a:r>
              <a:rPr lang="es-ES" dirty="0" smtClean="0"/>
              <a:t> y A tienen las mismas acciones, pero ahora en A están totalmente especificadas (</a:t>
            </a:r>
            <a:r>
              <a:rPr lang="es-ES" dirty="0" err="1" smtClean="0"/>
              <a:t>condiciones+efectos+duración</a:t>
            </a:r>
            <a:r>
              <a:rPr lang="es-ES" dirty="0" smtClean="0"/>
              <a:t>). No solo hay que aprender </a:t>
            </a:r>
            <a:r>
              <a:rPr lang="es-ES" b="1" dirty="0" smtClean="0"/>
              <a:t>qué </a:t>
            </a:r>
            <a:r>
              <a:rPr lang="es-ES" dirty="0" err="1" smtClean="0"/>
              <a:t>condiciones+efectos</a:t>
            </a:r>
            <a:r>
              <a:rPr lang="es-ES" dirty="0" smtClean="0"/>
              <a:t>, sino también </a:t>
            </a:r>
            <a:r>
              <a:rPr lang="es-ES" b="1" dirty="0" smtClean="0"/>
              <a:t>cuándo </a:t>
            </a:r>
            <a:r>
              <a:rPr lang="es-ES" dirty="0" smtClean="0"/>
              <a:t>(at </a:t>
            </a:r>
            <a:r>
              <a:rPr lang="es-ES" dirty="0" err="1" smtClean="0"/>
              <a:t>start</a:t>
            </a:r>
            <a:r>
              <a:rPr lang="es-ES" dirty="0" smtClean="0"/>
              <a:t>,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, at </a:t>
            </a:r>
            <a:r>
              <a:rPr lang="es-ES" dirty="0" err="1" smtClean="0"/>
              <a:t>end</a:t>
            </a:r>
            <a:r>
              <a:rPr lang="es-ES" dirty="0" smtClean="0"/>
              <a:t>) o incluso más allá (condiciones que se deben satisfacer antes de la acción, efectos que se generan en mitad de la acción, etc.)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El modelo de A produce las observaciones de </a:t>
            </a:r>
            <a:r>
              <a:rPr lang="es-ES" i="1" dirty="0" smtClean="0"/>
              <a:t>O</a:t>
            </a:r>
            <a:r>
              <a:rPr lang="es-ES" dirty="0" smtClean="0"/>
              <a:t> (comenzando en </a:t>
            </a:r>
            <a:r>
              <a:rPr lang="es-ES" i="1" dirty="0" smtClean="0"/>
              <a:t>I</a:t>
            </a:r>
            <a:r>
              <a:rPr lang="es-ES" dirty="0" smtClean="0"/>
              <a:t> y terminando en </a:t>
            </a:r>
            <a:r>
              <a:rPr lang="es-ES" i="1" dirty="0" smtClean="0"/>
              <a:t>G</a:t>
            </a:r>
            <a:r>
              <a:rPr lang="es-ES" dirty="0" smtClean="0"/>
              <a:t>) y satisface todas las restricciones de </a:t>
            </a:r>
            <a:r>
              <a:rPr lang="es-ES" i="1" dirty="0" smtClean="0"/>
              <a:t>C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dirty="0" smtClean="0"/>
              <a:t>Intuitivamente, </a:t>
            </a:r>
            <a:r>
              <a:rPr lang="es-ES" b="1" dirty="0" smtClean="0"/>
              <a:t>todo debe explicarse correctamente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21474"/>
          <a:stretch/>
        </p:blipFill>
        <p:spPr>
          <a:xfrm>
            <a:off x="3404989" y="2099904"/>
            <a:ext cx="1743075" cy="30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TODO DEBE ENCAJAR.</a:t>
            </a:r>
            <a:br>
              <a:rPr lang="es-ES" dirty="0" smtClean="0"/>
            </a:br>
            <a:r>
              <a:rPr lang="es-ES" dirty="0" smtClean="0"/>
              <a:t>¿</a:t>
            </a:r>
            <a:r>
              <a:rPr lang="es-ES" dirty="0"/>
              <a:t>CÓMO </a:t>
            </a:r>
            <a:r>
              <a:rPr lang="es-ES" dirty="0" smtClean="0"/>
              <a:t>LO ABORDAMOS?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8096" y="5013176"/>
            <a:ext cx="7548320" cy="1296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 smtClean="0"/>
              <a:t>A partir de una información inicial hay que deducir y propagar información hacia todo el modelo, garantizando la </a:t>
            </a:r>
            <a:r>
              <a:rPr lang="es-ES" b="1" dirty="0" smtClean="0"/>
              <a:t>consistencia</a:t>
            </a:r>
            <a:r>
              <a:rPr lang="es-ES" dirty="0" smtClean="0"/>
              <a:t> del mismo</a:t>
            </a:r>
          </a:p>
          <a:p>
            <a:pPr marL="0" indent="0">
              <a:buNone/>
            </a:pPr>
            <a:r>
              <a:rPr lang="es-ES" dirty="0"/>
              <a:t>La solución debe satisfacer muchas </a:t>
            </a:r>
            <a:r>
              <a:rPr lang="es-ES" b="1" dirty="0" smtClean="0"/>
              <a:t>restricciones</a:t>
            </a:r>
            <a:r>
              <a:rPr lang="es-ES" dirty="0" smtClean="0"/>
              <a:t> y de muchos tipos - </a:t>
            </a:r>
            <a:r>
              <a:rPr lang="es-ES" b="1" dirty="0" smtClean="0"/>
              <a:t>CP</a:t>
            </a:r>
            <a:endParaRPr lang="es-ES" b="1" dirty="0"/>
          </a:p>
        </p:txBody>
      </p:sp>
      <p:pic>
        <p:nvPicPr>
          <p:cNvPr id="1026" name="Picture 2" descr="Resultado de imagen de match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2521"/>
          <a:stretch/>
        </p:blipFill>
        <p:spPr bwMode="auto">
          <a:xfrm>
            <a:off x="1171148" y="1844824"/>
            <a:ext cx="6768752" cy="278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6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4889</TotalTime>
  <Words>3808</Words>
  <Application>Microsoft Office PowerPoint</Application>
  <PresentationFormat>Presentación en pantalla (4:3)</PresentationFormat>
  <Paragraphs>549</Paragraphs>
  <Slides>26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Calibri</vt:lpstr>
      <vt:lpstr>Tw Cen MT</vt:lpstr>
      <vt:lpstr>Tw Cen MT Condensed</vt:lpstr>
      <vt:lpstr>Wingdings 3</vt:lpstr>
      <vt:lpstr>Integral</vt:lpstr>
      <vt:lpstr> One-Shot Learning of Temporal Actions Models via Constraint Programming </vt:lpstr>
      <vt:lpstr>Informalmente</vt:lpstr>
      <vt:lpstr>¿PARA QUÉ Y POR QUÉ one-shot?</vt:lpstr>
      <vt:lpstr>Formalización de la tarea de aprendizaje</vt:lpstr>
      <vt:lpstr>Formalización de la tarea de aprendizaje</vt:lpstr>
      <vt:lpstr>Ejemplo (A? )</vt:lpstr>
      <vt:lpstr>Ejemplo (O+C )</vt:lpstr>
      <vt:lpstr>Formalización de la tarea de aprendizaje</vt:lpstr>
      <vt:lpstr>TODO DEBE ENCAJAR. ¿CÓMO LO ABORDAMOS? </vt:lpstr>
      <vt:lpstr>Formulación via cp. VARIABLES</vt:lpstr>
      <vt:lpstr>Formulación via cp. VARIABLES</vt:lpstr>
      <vt:lpstr>Formulación via cp. RESTRICCIONES</vt:lpstr>
      <vt:lpstr>Formulación via cp. RESTRICCIONES PDDL2.1-complIant</vt:lpstr>
      <vt:lpstr>Formulación via cp. UN EJEMPLO DE APRENDIZAJE</vt:lpstr>
      <vt:lpstr>Formulación via cp. RESTRICCIONES SOBRE mUTEX</vt:lpstr>
      <vt:lpstr>Formulación via cp. UN EJEMPLO DE APRENDIZAJE con mutex</vt:lpstr>
      <vt:lpstr>Formulación vIa cp. SATISFACTIBILIDAD VS. OPTIMALIDAD</vt:lpstr>
      <vt:lpstr>Formulación via cp. UNA GRAN FLEXIBILIDAD</vt:lpstr>
      <vt:lpstr>One-Shot Learning of Temporal Features on Action Models via CP</vt:lpstr>
      <vt:lpstr>One-Shot Learning of Temporal Features on Action Models via CP</vt:lpstr>
      <vt:lpstr>One-Shot Learning of Temporal Features on Action Models via CP</vt:lpstr>
      <vt:lpstr>One-Shot Learning of Temporal Features on Action Models via CP</vt:lpstr>
      <vt:lpstr>One-Shot Learning of Temporal Features on Action Models via CP</vt:lpstr>
      <vt:lpstr>One-Shot Learning of Temporal Features on Action Models via CP</vt:lpstr>
      <vt:lpstr>conclusiones</vt:lpstr>
      <vt:lpstr>Trabajos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(tratar de) aprender modelos temporales de planificación?</dc:title>
  <dc:creator>Antonio Garrido</dc:creator>
  <cp:lastModifiedBy>Antonio Garrido Tejero</cp:lastModifiedBy>
  <cp:revision>248</cp:revision>
  <dcterms:created xsi:type="dcterms:W3CDTF">2018-06-29T17:22:23Z</dcterms:created>
  <dcterms:modified xsi:type="dcterms:W3CDTF">2019-10-08T08:51:58Z</dcterms:modified>
</cp:coreProperties>
</file>