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9" r:id="rId4"/>
    <p:sldId id="283" r:id="rId5"/>
    <p:sldId id="297" r:id="rId6"/>
    <p:sldId id="284" r:id="rId7"/>
    <p:sldId id="285" r:id="rId8"/>
    <p:sldId id="296" r:id="rId9"/>
    <p:sldId id="286" r:id="rId10"/>
    <p:sldId id="287" r:id="rId11"/>
    <p:sldId id="298" r:id="rId12"/>
    <p:sldId id="288" r:id="rId13"/>
    <p:sldId id="300" r:id="rId14"/>
    <p:sldId id="291" r:id="rId15"/>
    <p:sldId id="294" r:id="rId16"/>
    <p:sldId id="292" r:id="rId17"/>
    <p:sldId id="293" r:id="rId18"/>
    <p:sldId id="301" r:id="rId19"/>
    <p:sldId id="268" r:id="rId20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한컴 윤고딕 240" pitchFamily="18" charset="-127"/>
      <p:regular r:id="rId24"/>
    </p:embeddedFont>
    <p:embeddedFont>
      <p:font typeface="KoPub돋움체 Medium" pitchFamily="18" charset="-127"/>
      <p:regular r:id="rId25"/>
    </p:embeddedFont>
    <p:embeddedFont>
      <p:font typeface="KoPub돋움체 Bold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5E3"/>
    <a:srgbClr val="66CCFF"/>
    <a:srgbClr val="FFCC66"/>
    <a:srgbClr val="CC0099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728" autoAdjust="0"/>
  </p:normalViewPr>
  <p:slideViewPr>
    <p:cSldViewPr snapToGrid="0">
      <p:cViewPr>
        <p:scale>
          <a:sx n="100" d="100"/>
          <a:sy n="100" d="100"/>
        </p:scale>
        <p:origin x="-66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3" y="6335466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7245" y="403223"/>
            <a:ext cx="6189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KoPub돋움체 Bold" pitchFamily="18" charset="-127"/>
                <a:ea typeface="KoPub돋움체 Bold" pitchFamily="18" charset="-127"/>
              </a:rPr>
              <a:t>작업 지시</a:t>
            </a:r>
            <a:r>
              <a:rPr lang="en-US" altLang="ko-KR" sz="5400" spc="600" dirty="0" smtClean="0"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5400" spc="600" dirty="0" smtClean="0">
                <a:latin typeface="KoPub돋움체 Bold" pitchFamily="18" charset="-127"/>
                <a:ea typeface="KoPub돋움체 Bold" pitchFamily="18" charset="-127"/>
              </a:rPr>
              <a:t>프로그램</a:t>
            </a:r>
            <a:endParaRPr lang="en-US" altLang="ko-KR" sz="5400" spc="600" dirty="0" smtClean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89043" y="1664207"/>
            <a:ext cx="4013914" cy="3960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2948" y="637045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송진영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이은수 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김완수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이상헌</a:t>
            </a:r>
            <a:r>
              <a:rPr lang="en-US" altLang="ko-KR" sz="2400" spc="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최재혁 </a:t>
            </a:r>
            <a:r>
              <a:rPr lang="ko-KR" altLang="en-US" sz="2400" spc="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서주형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 err="1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강예영</a:t>
            </a:r>
            <a:endParaRPr lang="en-US" altLang="ko-KR" sz="2400" spc="6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12" y="132655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79425"/>
              </p:ext>
            </p:extLst>
          </p:nvPr>
        </p:nvGraphicFramePr>
        <p:xfrm>
          <a:off x="5899424" y="1044913"/>
          <a:ext cx="3978478" cy="2514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1768"/>
                <a:gridCol w="2246710"/>
              </a:tblGrid>
              <a:tr h="22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Idx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자동 생성 번호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lotNumber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지시일자 </a:t>
                      </a:r>
                      <a:r>
                        <a:rPr lang="en-US" altLang="ko-KR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+ </a:t>
                      </a:r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자동 생성</a:t>
                      </a:r>
                      <a:r>
                        <a:rPr lang="en-US" altLang="ko-KR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번호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orderDate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employeeName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지시담당자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deliveryDate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기한일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produceName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제품 명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productionQuantity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제품 수량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companyName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납품처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remark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비고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Machine_Status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기계 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6" name="Picture 3" descr="C:\Users\User\Desktop\1016프로젝트\Untitled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51" y="3601585"/>
            <a:ext cx="2133427" cy="22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0660"/>
              </p:ext>
            </p:extLst>
          </p:nvPr>
        </p:nvGraphicFramePr>
        <p:xfrm>
          <a:off x="5890548" y="3716353"/>
          <a:ext cx="3978478" cy="2286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1768"/>
                <a:gridCol w="2246710"/>
              </a:tblGrid>
              <a:tr h="22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28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lotNumber</a:t>
                      </a:r>
                      <a:endParaRPr lang="ko-KR" altLang="en-US" sz="900" dirty="0" smtClean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자동 생성 번호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emplyeeName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지시담당자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produceName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제품명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Machine_Status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기계 상태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Date_Start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시작일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EquipName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기계명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OK_Count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완료된 수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NG_Count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불량품 수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Date_final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완료일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User\Desktop\1016프로젝트\Untitled-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85" y="1192781"/>
            <a:ext cx="2163718" cy="23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>
            <a:off x="1771652" y="1763478"/>
            <a:ext cx="115797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16200000" flipH="1">
            <a:off x="1230463" y="2304667"/>
            <a:ext cx="2240356" cy="1157980"/>
          </a:xfrm>
          <a:prstGeom prst="bentConnector3">
            <a:avLst>
              <a:gd name="adj1" fmla="val 1001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971678" y="2163529"/>
            <a:ext cx="9313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1406216" y="2728991"/>
            <a:ext cx="2062242" cy="931318"/>
          </a:xfrm>
          <a:prstGeom prst="bentConnector3">
            <a:avLst>
              <a:gd name="adj1" fmla="val 10034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219325" y="2578871"/>
            <a:ext cx="68367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H="1">
            <a:off x="1635623" y="3162576"/>
            <a:ext cx="1851079" cy="683671"/>
          </a:xfrm>
          <a:prstGeom prst="bentConnector3">
            <a:avLst>
              <a:gd name="adj1" fmla="val 9939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437338" y="3371850"/>
            <a:ext cx="492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6200000" flipH="1">
            <a:off x="2064359" y="3744828"/>
            <a:ext cx="1238250" cy="492294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4972050" y="2251075"/>
            <a:ext cx="833288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972050" y="4500201"/>
            <a:ext cx="833288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시스템 흐름도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351903" y="2474959"/>
            <a:ext cx="1284102" cy="1577231"/>
            <a:chOff x="5141070" y="1183574"/>
            <a:chExt cx="1284102" cy="1577231"/>
          </a:xfrm>
        </p:grpSpPr>
        <p:pic>
          <p:nvPicPr>
            <p:cNvPr id="106" name="Picture 3" descr="C:\Users\User\Desktop\1016프로젝트\imag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78" b="89778" l="9778" r="89778">
                          <a14:foregroundMark x1="56000" y1="11556" x2="40889" y2="12444"/>
                          <a14:foregroundMark x1="33778" y1="45333" x2="33778" y2="45333"/>
                          <a14:foregroundMark x1="49778" y1="47556" x2="49778" y2="47556"/>
                          <a14:foregroundMark x1="66667" y1="46222" x2="66667" y2="46222"/>
                          <a14:foregroundMark x1="50222" y1="6667" x2="50222" y2="6667"/>
                          <a14:foregroundMark x1="50222" y1="5778" x2="50222" y2="5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070" y="1183574"/>
              <a:ext cx="1284102" cy="128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5382900" y="239147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KoPub돋움체 Medium" pitchFamily="18" charset="-127"/>
                  <a:ea typeface="KoPub돋움체 Medium" pitchFamily="18" charset="-127"/>
                </a:rPr>
                <a:t>관리자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814835" y="2801521"/>
            <a:ext cx="880369" cy="1196371"/>
            <a:chOff x="2966595" y="3131699"/>
            <a:chExt cx="880369" cy="1196371"/>
          </a:xfrm>
        </p:grpSpPr>
        <p:pic>
          <p:nvPicPr>
            <p:cNvPr id="109" name="Picture 5" descr="C:\Users\User\Documents\카카오톡 받은 파일\KakaoTalk_20201015_11475458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98" y="3131699"/>
              <a:ext cx="596754" cy="73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2966595" y="3958738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KoPub돋움체 Medium" pitchFamily="18" charset="-127"/>
                  <a:ea typeface="KoPub돋움체 Medium" pitchFamily="18" charset="-127"/>
                </a:rPr>
                <a:t>DB.Sql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452961" y="2737803"/>
            <a:ext cx="913038" cy="1282370"/>
            <a:chOff x="5366069" y="4286920"/>
            <a:chExt cx="913038" cy="1282370"/>
          </a:xfrm>
        </p:grpSpPr>
        <p:pic>
          <p:nvPicPr>
            <p:cNvPr id="112" name="Picture 2" descr="C:\Users\User\Desktop\1016프로젝트\pngtree-vector-server-icon-png-image_31814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2969" y1="16875" x2="72969" y2="16875"/>
                          <a14:foregroundMark x1="73281" y1="19219" x2="73281" y2="19219"/>
                          <a14:foregroundMark x1="73906" y1="21094" x2="69063" y2="18594"/>
                          <a14:foregroundMark x1="73906" y1="41875" x2="70000" y2="42813"/>
                          <a14:foregroundMark x1="74844" y1="64375" x2="69688" y2="61250"/>
                          <a14:foregroundMark x1="73281" y1="67813" x2="72969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69" y="4286920"/>
              <a:ext cx="913038" cy="91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5509732" y="519995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KoPub돋움체 Medium" pitchFamily="18" charset="-127"/>
                  <a:ea typeface="KoPub돋움체 Medium" pitchFamily="18" charset="-127"/>
                </a:rPr>
                <a:t>서버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815585" y="2665389"/>
            <a:ext cx="884324" cy="1253656"/>
            <a:chOff x="8016491" y="2973295"/>
            <a:chExt cx="884324" cy="1253656"/>
          </a:xfrm>
        </p:grpSpPr>
        <p:pic>
          <p:nvPicPr>
            <p:cNvPr id="115" name="Picture 4" descr="C:\Users\User\Desktop\1016프로젝트\다운로드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491" y="2973295"/>
              <a:ext cx="884324" cy="88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8157931" y="3857619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KoPub돋움체 Medium" pitchFamily="18" charset="-127"/>
                  <a:ea typeface="KoPub돋움체 Medium" pitchFamily="18" charset="-127"/>
                </a:rPr>
                <a:t>현장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937367" y="266538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작업지시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75464" y="3338539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생산정보전달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098471" y="3028189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8293170" y="3003564"/>
            <a:ext cx="140881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43088" y="238203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작업지시</a:t>
            </a:r>
            <a:endParaRPr lang="en-US" altLang="ko-KR" sz="14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정보전달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600323" y="261013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생산지시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5098471" y="3233544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600323" y="3409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생산정보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 flipV="1">
            <a:off x="8293170" y="3252190"/>
            <a:ext cx="144658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622574" y="338197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생산정보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2507671" y="3003952"/>
            <a:ext cx="16204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2489915" y="3231627"/>
            <a:ext cx="1576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" descr="C:\Users\User\Desktop\1016프로젝트\다운로드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13" y="2690014"/>
            <a:ext cx="884324" cy="8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4241588" y="36791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KoPub돋움체 Medium" pitchFamily="18" charset="-127"/>
                <a:ea typeface="KoPub돋움체 Medium" pitchFamily="18" charset="-127"/>
              </a:rPr>
              <a:t>오피</a:t>
            </a:r>
            <a:r>
              <a:rPr lang="ko-KR" altLang="en-US" b="1" dirty="0">
                <a:latin typeface="KoPub돋움체 Medium" pitchFamily="18" charset="-127"/>
                <a:ea typeface="KoPub돋움체 Medium" pitchFamily="18" charset="-127"/>
              </a:rPr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35598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21" grpId="0"/>
      <p:bldP spid="122" grpId="0"/>
      <p:bldP spid="124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58354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775224" y="885178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rgbClr val="FFC000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실</a:t>
              </a:r>
              <a:r>
                <a:rPr lang="ko-KR" altLang="en-US" b="1" dirty="0">
                  <a:solidFill>
                    <a:schemeClr val="tx1"/>
                  </a:solidFill>
                </a:rPr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256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입력 화면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조회</a:t>
            </a:r>
            <a:r>
              <a:rPr lang="en-US" altLang="ko-KR" b="1" dirty="0"/>
              <a:t>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결과</a:t>
            </a:r>
            <a:r>
              <a:rPr lang="en-US" altLang="ko-KR" b="1" dirty="0"/>
              <a:t> </a:t>
            </a:r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810369"/>
            <a:ext cx="1405912" cy="6540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데이터전송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5223822" y="3719061"/>
            <a:ext cx="1565344" cy="6477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8101108" y="3719061"/>
            <a:ext cx="1565344" cy="6477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80975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56964" y="1235320"/>
            <a:ext cx="406400" cy="2882410"/>
          </a:xfrm>
          <a:prstGeom prst="bentConnector3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39374" y="1235319"/>
            <a:ext cx="406400" cy="2882411"/>
          </a:xfrm>
          <a:prstGeom prst="bentConnector3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28294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464419"/>
            <a:ext cx="103" cy="177431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1"/>
          </p:cNvCxnSpPr>
          <p:nvPr/>
        </p:nvCxnSpPr>
        <p:spPr>
          <a:xfrm>
            <a:off x="6000390" y="3527425"/>
            <a:ext cx="6104" cy="19163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31" idx="1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rgbClr val="FFC000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종료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>
            <a:off x="6000390" y="4366761"/>
            <a:ext cx="2" cy="104542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5400000">
            <a:off x="6919864" y="3448267"/>
            <a:ext cx="1045423" cy="2882410"/>
          </a:xfrm>
          <a:prstGeom prst="bentConnector3">
            <a:avLst>
              <a:gd name="adj1" fmla="val 56794"/>
            </a:avLst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6599" y="319269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입력된</a:t>
            </a:r>
            <a:endParaRPr lang="en-US" altLang="ko-KR" b="1" dirty="0" smtClean="0">
              <a:solidFill>
                <a:srgbClr val="FF0000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데이터 오류</a:t>
            </a:r>
            <a:endParaRPr lang="ko-KR" altLang="en-US" b="1" dirty="0">
              <a:solidFill>
                <a:srgbClr val="FF000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167938" y="1825625"/>
            <a:ext cx="1565344" cy="64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품목 작업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통계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7127472" y="1652736"/>
            <a:ext cx="1565344" cy="83899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20" idx="3"/>
          </p:cNvCxnSpPr>
          <p:nvPr/>
        </p:nvCxnSpPr>
        <p:spPr>
          <a:xfrm>
            <a:off x="6784041" y="2149475"/>
            <a:ext cx="343431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692816" y="2149475"/>
            <a:ext cx="475122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57" grpId="0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22591" y="308910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15430" y="3975003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Building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9493" y="2629450"/>
            <a:ext cx="2429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Part 3.</a:t>
            </a:r>
            <a:endParaRPr lang="ko-KR" altLang="en-US" sz="6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298785" y="3775073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6419" y="3969545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KoPub돋움체 Bold" pitchFamily="18" charset="-127"/>
                <a:ea typeface="KoPub돋움체 Bold" pitchFamily="18" charset="-127"/>
              </a:rPr>
              <a:t>Building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3" y="-11535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0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66" y="916755"/>
            <a:ext cx="8043327" cy="516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51236" y="1323975"/>
            <a:ext cx="8028508" cy="21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51236" y="3473049"/>
            <a:ext cx="8028508" cy="255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106785" y="966736"/>
            <a:ext cx="3559946" cy="35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5" grpId="1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18" y="923440"/>
            <a:ext cx="7845161" cy="504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18" y="923929"/>
            <a:ext cx="7844400" cy="504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79" y="923440"/>
            <a:ext cx="7844400" cy="504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79" y="923929"/>
            <a:ext cx="7844400" cy="504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3093151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지시서 입력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44740" y="1638299"/>
            <a:ext cx="1638300" cy="156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4780" y="3208019"/>
            <a:ext cx="1318260" cy="29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99400" y="5506719"/>
            <a:ext cx="647700" cy="29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2" y="705579"/>
              <a:ext cx="3072772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지시서 조회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77" y="901700"/>
            <a:ext cx="8028509" cy="516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81" y="903116"/>
            <a:ext cx="8026305" cy="51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77" y="903116"/>
            <a:ext cx="8026306" cy="51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68761" y="1708150"/>
            <a:ext cx="3329068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01176" y="1708150"/>
            <a:ext cx="76684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44194" y="1719262"/>
            <a:ext cx="1508089" cy="284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결과 조회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26" y="994436"/>
            <a:ext cx="7801608" cy="50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22591" y="308910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17244" y="3973233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Running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87255" y="2622562"/>
            <a:ext cx="252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Part </a:t>
            </a:r>
            <a:r>
              <a:rPr lang="en-US" altLang="ko-KR" sz="60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4</a:t>
            </a:r>
            <a:r>
              <a:rPr lang="en-US" altLang="ko-KR" sz="6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48939" y="3775073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72687" y="3916460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KoPub돋움체 Bold" pitchFamily="18" charset="-127"/>
                <a:ea typeface="KoPub돋움체 Bold" pitchFamily="18" charset="-127"/>
              </a:rPr>
              <a:t>Running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" y="-104567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9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KoPub돋움체 Bold" pitchFamily="18" charset="-127"/>
                  <a:ea typeface="KoPub돋움체 Bold" pitchFamily="18" charset="-127"/>
                </a:rPr>
                <a:t>Q&amp;A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KoPub돋움체 Bold" pitchFamily="18" charset="-127"/>
                  <a:ea typeface="KoPub돋움체 Bold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cxnSp>
        <p:nvCxnSpPr>
          <p:cNvPr id="16" name="직선 화살표 연결선 15"/>
          <p:cNvCxnSpPr>
            <a:stCxn id="17" idx="2"/>
            <a:endCxn id="20" idx="2"/>
          </p:cNvCxnSpPr>
          <p:nvPr/>
        </p:nvCxnSpPr>
        <p:spPr>
          <a:xfrm>
            <a:off x="1602176" y="3170220"/>
            <a:ext cx="83647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602176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88187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22442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966924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5465" y="3664841"/>
            <a:ext cx="225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화면 구조</a:t>
            </a:r>
            <a:r>
              <a:rPr lang="en-US" altLang="ko-KR" sz="2000" dirty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및</a:t>
            </a:r>
            <a:r>
              <a:rPr lang="en-US" altLang="ko-KR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기능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8173" y="2326103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9337" y="229817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9524" y="2298172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화면구조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74297" y="229817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시</a:t>
            </a:r>
            <a:r>
              <a:rPr lang="ko-KR" altLang="en-US" sz="3200" b="1" dirty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연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5723" y="3696706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데이터 베이스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5724" y="4122815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시스템 흐름도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2840" y="3683178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프로젝트 개요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4133" y="4096816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역할 분담</a:t>
            </a:r>
            <a:endParaRPr lang="en-US" altLang="ko-KR" sz="2000" dirty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3448" y="4522925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개발 일정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2159" y="4937723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인력 투입 계획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1141" y="4537613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플로우</a:t>
            </a:r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 차트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09943" y="3683178"/>
            <a:ext cx="225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작동 시연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4" grpId="0"/>
      <p:bldP spid="25" grpId="0"/>
      <p:bldP spid="27" grpId="0"/>
      <p:bldP spid="29" grpId="0"/>
      <p:bldP spid="3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683" y="438573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7001" y="3847764"/>
            <a:ext cx="513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055" y="2485025"/>
            <a:ext cx="359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Part 1.</a:t>
            </a:r>
            <a:endParaRPr lang="ko-KR" altLang="en-US" sz="60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8185" y="3637859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993" y="3813259"/>
            <a:ext cx="513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KoPub돋움체 Bold" pitchFamily="18" charset="-127"/>
                <a:ea typeface="KoPub돋움체 Bold" pitchFamily="18" charset="-127"/>
              </a:rPr>
              <a:t>Introduction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24" y="-2900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5201" y="1177757"/>
            <a:ext cx="7699544" cy="4478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400" b="1" dirty="0" smtClean="0">
                <a:latin typeface="KoPub돋움체 Bold" pitchFamily="18" charset="-127"/>
                <a:ea typeface="KoPub돋움체 Bold" pitchFamily="18" charset="-127"/>
              </a:rPr>
              <a:t>▷ </a:t>
            </a: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과정 목표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4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C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#,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데이터베이스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sz="2000" dirty="0" err="1">
                <a:latin typeface="KoPub돋움체 Medium" pitchFamily="18" charset="-127"/>
                <a:ea typeface="KoPub돋움체 Medium" pitchFamily="18" charset="-127"/>
              </a:rPr>
              <a:t>아두이노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 연동을 통해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심화 학습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이 가능하도록 할 것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각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기능을 모듈화하여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재사용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 가능하게 할 것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구조적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설계를 통하여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소프트웨어 개발 단계 절차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를 준수할 것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 smtClean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협업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을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통하여 프로젝트를 완성할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것</a:t>
            </a:r>
            <a:endParaRPr lang="en-US" altLang="ko-KR" sz="20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lvl="0" fontAlgn="base" latinLnBrk="0">
              <a:lnSpc>
                <a:spcPct val="150000"/>
              </a:lnSpc>
            </a:pPr>
            <a:endParaRPr lang="en-US" altLang="ko-KR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▷ 최종 목표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400" dirty="0"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범용 작업지시 프로그램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 설계 및 구현</a:t>
            </a:r>
          </a:p>
          <a:p>
            <a:pPr lvl="0" fontAlgn="base" latinLnBrk="0"/>
            <a:endParaRPr lang="ko-KR" altLang="en-US" sz="2400" dirty="0"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225" y="1176679"/>
            <a:ext cx="646518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▷ 주요기능</a:t>
            </a:r>
            <a:endParaRPr lang="en-US" altLang="ko-KR" sz="2400" b="1" dirty="0">
              <a:latin typeface="KoPub돋움체 Bold" pitchFamily="18" charset="-127"/>
              <a:ea typeface="KoPub돋움체 Bold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작업 지시서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관련 다양한 보고서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확인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효율적인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생산 흐름 관리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가능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타 업무 연계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수월</a:t>
            </a:r>
            <a:endParaRPr lang="en-US" altLang="ko-KR" sz="24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0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400" b="1" dirty="0" smtClean="0">
                <a:latin typeface="KoPub돋움체 Bold" pitchFamily="18" charset="-127"/>
                <a:ea typeface="KoPub돋움체 Bold" pitchFamily="18" charset="-127"/>
              </a:rPr>
              <a:t>▷ </a:t>
            </a: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특장점</a:t>
            </a:r>
            <a:endParaRPr lang="en-US" altLang="ko-KR" sz="2400" b="1" dirty="0">
              <a:latin typeface="KoPub돋움체 Bold" pitchFamily="18" charset="-127"/>
              <a:ea typeface="KoPub돋움체 Bold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작업지시서를 기준으로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전체 생산과정 관리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가능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타 업무와 연계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하여 간단하게 작업지시를 내릴 수 있음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작업지시서를 토대로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다른 재고 업무 진행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가능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/>
            <a:endParaRPr lang="en-US" altLang="ko-KR" sz="24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/>
            <a:endParaRPr lang="en-US" altLang="ko-KR" sz="2400" dirty="0">
              <a:latin typeface="KoPub돋움체 Medium" pitchFamily="18" charset="-127"/>
              <a:ea typeface="KoPub돋움체 Medium" pitchFamily="18" charset="-127"/>
            </a:endParaRPr>
          </a:p>
          <a:p>
            <a:pPr lvl="0" fontAlgn="base" latinLnBrk="0">
              <a:lnSpc>
                <a:spcPct val="150000"/>
              </a:lnSpc>
            </a:pPr>
            <a:endParaRPr lang="ko-KR" altLang="en-US" sz="20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lvl="0" fontAlgn="base" latinLnBrk="0"/>
            <a:endParaRPr lang="ko-KR" altLang="en-US" sz="2400" dirty="0"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역할 분담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7715"/>
              </p:ext>
            </p:extLst>
          </p:nvPr>
        </p:nvGraphicFramePr>
        <p:xfrm>
          <a:off x="2257425" y="1102691"/>
          <a:ext cx="7439032" cy="4787688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10.7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10.12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10.13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10.14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범위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일정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방향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분석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요구사항 분석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화면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코딩가이드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개발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기능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프로그램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화면 및 프로그램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프로세스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코드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개발자 단위테스트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테스트 및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이행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통합 테스트 및 미비점 보완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완료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매뉴얼 작성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완료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75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rPr>
              <a:t>인력 투입 계획</a:t>
            </a:r>
            <a:endParaRPr lang="ko-KR" altLang="en-US" sz="2800" b="1" dirty="0">
              <a:solidFill>
                <a:schemeClr val="tx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0875"/>
              </p:ext>
            </p:extLst>
          </p:nvPr>
        </p:nvGraphicFramePr>
        <p:xfrm>
          <a:off x="1260644" y="1115559"/>
          <a:ext cx="9454702" cy="4805846"/>
        </p:xfrm>
        <a:graphic>
          <a:graphicData uri="http://schemas.openxmlformats.org/drawingml/2006/table">
            <a:tbl>
              <a:tblPr/>
              <a:tblGrid>
                <a:gridCol w="1180271"/>
                <a:gridCol w="937274"/>
                <a:gridCol w="694277"/>
                <a:gridCol w="694277"/>
                <a:gridCol w="694277"/>
                <a:gridCol w="743455"/>
                <a:gridCol w="748276"/>
                <a:gridCol w="748276"/>
                <a:gridCol w="748276"/>
                <a:gridCol w="750205"/>
                <a:gridCol w="750205"/>
                <a:gridCol w="765633"/>
              </a:tblGrid>
              <a:tr h="45396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담당업무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이름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12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13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14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3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투입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총괄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송진영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강예영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서주형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최재혁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디자인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이은수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김완수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이상헌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2.0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5.5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6.5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56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683" y="438573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95399" y="384776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185" y="2658781"/>
            <a:ext cx="359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Part 2.</a:t>
            </a:r>
            <a:endParaRPr lang="ko-KR" altLang="en-US" sz="60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8185" y="3775875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7347" y="384776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KoPub돋움체 Bold" pitchFamily="18" charset="-127"/>
                <a:ea typeface="KoPub돋움체 Bold" pitchFamily="18" charset="-127"/>
              </a:rPr>
              <a:t>Planning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24" y="-2900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535</Words>
  <Application>Microsoft Office PowerPoint</Application>
  <PresentationFormat>사용자 지정</PresentationFormat>
  <Paragraphs>326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Arial</vt:lpstr>
      <vt:lpstr>맑은 고딕</vt:lpstr>
      <vt:lpstr>나눔스퀘어</vt:lpstr>
      <vt:lpstr>한컴 윤고딕 240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105</cp:revision>
  <dcterms:created xsi:type="dcterms:W3CDTF">2017-06-02T05:31:18Z</dcterms:created>
  <dcterms:modified xsi:type="dcterms:W3CDTF">2020-10-16T05:02:14Z</dcterms:modified>
</cp:coreProperties>
</file>