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9.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6" r:id="rId3"/>
    <p:sldId id="339" r:id="rId4"/>
    <p:sldId id="340" r:id="rId5"/>
    <p:sldId id="303" r:id="rId6"/>
    <p:sldId id="307" r:id="rId7"/>
    <p:sldId id="347" r:id="rId8"/>
    <p:sldId id="349" r:id="rId9"/>
    <p:sldId id="350" r:id="rId10"/>
    <p:sldId id="351" r:id="rId11"/>
    <p:sldId id="352" r:id="rId12"/>
    <p:sldId id="353" r:id="rId13"/>
    <p:sldId id="354" r:id="rId14"/>
    <p:sldId id="355" r:id="rId15"/>
    <p:sldId id="343" r:id="rId16"/>
    <p:sldId id="342" r:id="rId17"/>
    <p:sldId id="356" r:id="rId18"/>
    <p:sldId id="357" r:id="rId19"/>
    <p:sldId id="358" r:id="rId20"/>
    <p:sldId id="371" r:id="rId21"/>
    <p:sldId id="364" r:id="rId22"/>
    <p:sldId id="372" r:id="rId23"/>
    <p:sldId id="365" r:id="rId24"/>
    <p:sldId id="373" r:id="rId25"/>
    <p:sldId id="374" r:id="rId26"/>
    <p:sldId id="366" r:id="rId27"/>
    <p:sldId id="375" r:id="rId28"/>
    <p:sldId id="376" r:id="rId29"/>
    <p:sldId id="367" r:id="rId30"/>
    <p:sldId id="387" r:id="rId31"/>
    <p:sldId id="377" r:id="rId32"/>
    <p:sldId id="368" r:id="rId33"/>
    <p:sldId id="379" r:id="rId34"/>
    <p:sldId id="386" r:id="rId35"/>
    <p:sldId id="369" r:id="rId36"/>
    <p:sldId id="370" r:id="rId37"/>
    <p:sldId id="380" r:id="rId38"/>
    <p:sldId id="381" r:id="rId39"/>
    <p:sldId id="388" r:id="rId40"/>
    <p:sldId id="389" r:id="rId41"/>
    <p:sldId id="390" r:id="rId42"/>
    <p:sldId id="391" r:id="rId43"/>
    <p:sldId id="392" r:id="rId44"/>
    <p:sldId id="393" r:id="rId45"/>
    <p:sldId id="394" r:id="rId46"/>
    <p:sldId id="32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81975"/>
  </p:normalViewPr>
  <p:slideViewPr>
    <p:cSldViewPr snapToGrid="0">
      <p:cViewPr varScale="1">
        <p:scale>
          <a:sx n="102" d="100"/>
          <a:sy n="102" d="100"/>
        </p:scale>
        <p:origin x="87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E89C5-6DC3-421C-B254-5D034D19E11B}" type="datetimeFigureOut">
              <a:rPr lang="en-US" smtClean="0"/>
              <a:pPr/>
              <a:t>4/24/15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A2D70-C088-423F-8518-452E86B65DCC}" type="slidenum">
              <a:rPr lang="en-US" smtClean="0"/>
              <a:pPr/>
              <a:t>‹#›</a:t>
            </a:fld>
            <a:endParaRPr lang="en-US" dirty="0"/>
          </a:p>
        </p:txBody>
      </p:sp>
    </p:spTree>
    <p:extLst>
      <p:ext uri="{BB962C8B-B14F-4D97-AF65-F5344CB8AC3E}">
        <p14:creationId xmlns:p14="http://schemas.microsoft.com/office/powerpoint/2010/main" val="140881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a.wikipedia.org/wiki/%E8%8B%B1%E8%AA%9E" TargetMode="External"/><Relationship Id="rId4" Type="http://schemas.openxmlformats.org/officeDocument/2006/relationships/hyperlink" Target="http://ja.wikipedia.org/wiki/%E5%88%B6%E7%B4%84%E5%85%85%E8%B6%B3%E5%95%8F%E9%A1%8C" TargetMode="External"/><Relationship Id="rId5" Type="http://schemas.openxmlformats.org/officeDocument/2006/relationships/hyperlink" Target="http://ja.wikipedia.org/wiki/%E5%8A%9B%E3%81%BE%E3%81%8B%E3%81%9B%E6%8E%A2%E7%B4%A2" TargetMode="External"/><Relationship Id="rId6" Type="http://schemas.openxmlformats.org/officeDocument/2006/relationships/hyperlink" Target="http://ja.wikipedia.org/wiki/%E6%B7%B1%E3%81%95%E5%84%AA%E5%85%88%E6%8E%A2%E7%B4%A2" TargetMode="External"/><Relationship Id="rId7" Type="http://schemas.openxmlformats.org/officeDocument/2006/relationships/hyperlink" Target="http://ja.wikipedia.org/wiki/%E8%A8%88%E7%AE%97%E6%A9%9F%E7%A7%91%E5%AD%A6"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ja.wikipedia.org/wiki/1963%E5%B9%B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ja.wikipedia.org/wiki/1963%E5%B9%B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ja.wikipedia.org/wiki/%E8%8B%B1%E8%AA%9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ja.wikipedia.org/wiki/%E8%8B%B1%E8%AA%9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ja.wikipedia.org/wiki/%E9%80%A3%E7%B5%90%E3%83%AA%E3%82%B9%E3%83%8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ja.wikipedia.org/wiki/%E8%8B%B1%E8%AA%9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醸し出す（かもしだす）</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4</a:t>
            </a:fld>
            <a:endParaRPr lang="en-US" dirty="0"/>
          </a:p>
        </p:txBody>
      </p:sp>
    </p:spTree>
    <p:extLst>
      <p:ext uri="{BB962C8B-B14F-4D97-AF65-F5344CB8AC3E}">
        <p14:creationId xmlns:p14="http://schemas.microsoft.com/office/powerpoint/2010/main" val="81663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smtClean="0"/>
              <a:t>深さ優先探索</a:t>
            </a:r>
            <a:r>
              <a:rPr lang="ja-JP" altLang="en-US" dirty="0" smtClean="0"/>
              <a:t>（ふかさゆうせんたんさく、</a:t>
            </a:r>
            <a:r>
              <a:rPr lang="ja-JP" altLang="en-US" dirty="0" smtClean="0">
                <a:hlinkClick r:id="rId3" tooltip="英語"/>
              </a:rPr>
              <a:t>英</a:t>
            </a:r>
            <a:r>
              <a:rPr lang="en-US" altLang="ja-JP" dirty="0" smtClean="0"/>
              <a:t>: depth-first search, DFS</a:t>
            </a:r>
            <a:r>
              <a:rPr lang="ja-JP" altLang="en-US" dirty="0" smtClean="0"/>
              <a:t>、バックトラック法ともいう</a:t>
            </a:r>
            <a:r>
              <a:rPr lang="ja-JP" altLang="en-US" dirty="0" smtClean="0"/>
              <a:t>）</a:t>
            </a:r>
            <a:endParaRPr lang="en-US" altLang="ja-JP" dirty="0" smtClean="0"/>
          </a:p>
          <a:p>
            <a:r>
              <a:rPr lang="ja-JP" altLang="en-US" b="1" dirty="0" smtClean="0"/>
              <a:t>バックトラッキング</a:t>
            </a:r>
            <a:r>
              <a:rPr lang="ja-JP" altLang="en-US" dirty="0" smtClean="0"/>
              <a:t>（</a:t>
            </a:r>
            <a:r>
              <a:rPr lang="en-US" altLang="ja-JP" dirty="0" smtClean="0"/>
              <a:t>backtracking</a:t>
            </a:r>
            <a:r>
              <a:rPr lang="ja-JP" altLang="en-US" dirty="0" smtClean="0"/>
              <a:t>）は、</a:t>
            </a:r>
            <a:r>
              <a:rPr lang="ja-JP" altLang="en-US" dirty="0" smtClean="0">
                <a:hlinkClick r:id="rId4" tooltip="制約充足問題"/>
              </a:rPr>
              <a:t>制約充足問題</a:t>
            </a:r>
            <a:r>
              <a:rPr lang="ja-JP" altLang="en-US" dirty="0" smtClean="0"/>
              <a:t>の解を探索する戦略の一種で、</a:t>
            </a:r>
            <a:r>
              <a:rPr lang="ja-JP" altLang="en-US" dirty="0" smtClean="0">
                <a:hlinkClick r:id="rId5" tooltip="力まかせ探索"/>
              </a:rPr>
              <a:t>力まかせ探索</a:t>
            </a:r>
            <a:r>
              <a:rPr lang="ja-JP" altLang="en-US" dirty="0" smtClean="0"/>
              <a:t>を改良したもの</a:t>
            </a:r>
            <a:endParaRPr lang="en-US" altLang="ja-JP" dirty="0" smtClean="0"/>
          </a:p>
          <a:p>
            <a:r>
              <a:rPr lang="ja-JP" altLang="en-US" dirty="0" smtClean="0"/>
              <a:t>バックトラッキングのアルゴリズムは、単に正しい解を得るまで可能な組み合わせを試していくだけであり、一種の</a:t>
            </a:r>
            <a:r>
              <a:rPr lang="ja-JP" altLang="en-US" dirty="0" smtClean="0">
                <a:hlinkClick r:id="rId6" tooltip="深さ優先探索"/>
              </a:rPr>
              <a:t>深さ優先探索</a:t>
            </a:r>
            <a:r>
              <a:rPr lang="ja-JP" altLang="en-US" dirty="0" smtClean="0"/>
              <a:t>である。探索の際、ある組み合わせが解でなかったなら、探索木をたどって戻り別の組み合わせを試す。その組み合わせを試しても解でなかった場合、さらに探索木を戻り、新たな組み合わせを試す。探索木を全部サーチしたとき、探索は失敗して終了する。</a:t>
            </a:r>
            <a:endParaRPr lang="en-US" altLang="ja-JP" dirty="0" smtClean="0"/>
          </a:p>
          <a:p>
            <a:r>
              <a:rPr kumimoji="1" lang="ja-JP" altLang="en-US" dirty="0" smtClean="0"/>
              <a:t>村岡さんはこの方法</a:t>
            </a:r>
            <a:r>
              <a:rPr kumimoji="1" lang="ja-JP" altLang="en-US" dirty="0" smtClean="0"/>
              <a:t>を実装</a:t>
            </a:r>
            <a:r>
              <a:rPr kumimoji="1" lang="ja-JP" altLang="en-US" dirty="0" smtClean="0"/>
              <a:t>しました</a:t>
            </a:r>
            <a:r>
              <a:rPr kumimoji="1" lang="en-US" altLang="ja-JP" dirty="0" smtClean="0"/>
              <a:t>｡</a:t>
            </a:r>
          </a:p>
          <a:p>
            <a:r>
              <a:rPr lang="ja-JP" altLang="en-US" b="1" dirty="0" smtClean="0"/>
              <a:t>力まかせ探索</a:t>
            </a:r>
            <a:r>
              <a:rPr lang="ja-JP" altLang="en-US" dirty="0" smtClean="0"/>
              <a:t>（ちからまかせたんさく、</a:t>
            </a:r>
            <a:r>
              <a:rPr lang="ja-JP" altLang="en-US" dirty="0" smtClean="0">
                <a:hlinkClick r:id="rId3" tooltip="英語"/>
              </a:rPr>
              <a:t>英</a:t>
            </a:r>
            <a:r>
              <a:rPr lang="en-US" altLang="ja-JP" dirty="0" smtClean="0"/>
              <a:t>: Brute-force search</a:t>
            </a:r>
            <a:r>
              <a:rPr lang="ja-JP" altLang="en-US" dirty="0" smtClean="0"/>
              <a:t>）または</a:t>
            </a:r>
            <a:r>
              <a:rPr lang="ja-JP" altLang="en-US" b="1" dirty="0" smtClean="0"/>
              <a:t>しらみつぶし探索</a:t>
            </a:r>
            <a:r>
              <a:rPr lang="ja-JP" altLang="en-US" dirty="0" smtClean="0"/>
              <a:t>（</a:t>
            </a:r>
            <a:r>
              <a:rPr lang="ja-JP" altLang="en-US" dirty="0" smtClean="0">
                <a:hlinkClick r:id="rId3" tooltip="英語"/>
              </a:rPr>
              <a:t>英</a:t>
            </a:r>
            <a:r>
              <a:rPr lang="en-US" altLang="ja-JP" dirty="0" smtClean="0"/>
              <a:t>: Exhaustive search</a:t>
            </a:r>
            <a:r>
              <a:rPr lang="ja-JP" altLang="en-US" dirty="0" smtClean="0"/>
              <a:t>）は、単純だが非常に汎用的な</a:t>
            </a:r>
            <a:r>
              <a:rPr lang="ja-JP" altLang="en-US" dirty="0" smtClean="0">
                <a:hlinkClick r:id="rId7" tooltip="計算機科学"/>
              </a:rPr>
              <a:t>計算機科学</a:t>
            </a:r>
            <a:r>
              <a:rPr lang="ja-JP" altLang="en-US" dirty="0" smtClean="0"/>
              <a:t>の問題解決法であり、全ての可能性のある解の候補を体系的に数えあげ、それぞれの解候補が問題の解となるかをチェックする方法である。</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36</a:t>
            </a:fld>
            <a:endParaRPr lang="en-US" dirty="0"/>
          </a:p>
        </p:txBody>
      </p:sp>
    </p:spTree>
    <p:extLst>
      <p:ext uri="{BB962C8B-B14F-4D97-AF65-F5344CB8AC3E}">
        <p14:creationId xmlns:p14="http://schemas.microsoft.com/office/powerpoint/2010/main" val="6578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46</a:t>
            </a:fld>
            <a:endParaRPr lang="en-US" dirty="0"/>
          </a:p>
        </p:txBody>
      </p:sp>
    </p:spTree>
    <p:extLst>
      <p:ext uri="{BB962C8B-B14F-4D97-AF65-F5344CB8AC3E}">
        <p14:creationId xmlns:p14="http://schemas.microsoft.com/office/powerpoint/2010/main" val="70790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kern="1200" dirty="0" smtClean="0">
                <a:solidFill>
                  <a:schemeClr val="tx1"/>
                </a:solidFill>
                <a:latin typeface="+mn-lt"/>
                <a:ea typeface="+mn-ea"/>
                <a:cs typeface="+mn-cs"/>
              </a:rPr>
              <a:t>べき</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じょう</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冪乗</a:t>
            </a:r>
            <a:r>
              <a:rPr lang="en-US" altLang="ja-JP" sz="1200" b="1" kern="1200" dirty="0" smtClean="0">
                <a:solidFill>
                  <a:schemeClr val="tx1"/>
                </a:solidFill>
                <a:latin typeface="+mn-lt"/>
                <a:ea typeface="+mn-ea"/>
                <a:cs typeface="+mn-cs"/>
              </a:rPr>
              <a:t>】</a:t>
            </a:r>
            <a:r>
              <a:rPr kumimoji="1" lang="ja-JP" altLang="en-US" dirty="0" smtClean="0"/>
              <a:t>　</a:t>
            </a:r>
            <a:r>
              <a:rPr kumimoji="1" lang="en-US" altLang="ja-JP" dirty="0" smtClean="0"/>
              <a:t>2^n</a:t>
            </a:r>
            <a:endParaRPr kumimoji="1" lang="ja-JP" altLang="en-US" dirty="0" smtClean="0"/>
          </a:p>
          <a:p>
            <a:r>
              <a:rPr lang="ja-JP" altLang="en-US" sz="1200" b="1" kern="1200" dirty="0" smtClean="0">
                <a:solidFill>
                  <a:schemeClr val="tx1"/>
                </a:solidFill>
                <a:latin typeface="+mn-lt"/>
                <a:ea typeface="+mn-ea"/>
                <a:cs typeface="+mn-cs"/>
              </a:rPr>
              <a:t>へいほう</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こん</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ヘイハウ</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平方根</a:t>
            </a:r>
            <a:r>
              <a:rPr lang="en-US" altLang="ja-JP" sz="1200" b="1" kern="1200" dirty="0" smtClean="0">
                <a:solidFill>
                  <a:schemeClr val="tx1"/>
                </a:solidFill>
                <a:latin typeface="+mn-lt"/>
                <a:ea typeface="+mn-ea"/>
                <a:cs typeface="+mn-cs"/>
              </a:rPr>
              <a:t>】</a:t>
            </a:r>
          </a:p>
          <a:p>
            <a:r>
              <a:rPr lang="ja-JP" altLang="en-US" sz="1200" b="1" kern="1200" dirty="0" smtClean="0">
                <a:solidFill>
                  <a:schemeClr val="tx1"/>
                </a:solidFill>
                <a:latin typeface="+mn-lt"/>
                <a:ea typeface="+mn-ea"/>
                <a:cs typeface="+mn-cs"/>
              </a:rPr>
              <a:t>たい</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すう</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対数</a:t>
            </a:r>
            <a:r>
              <a:rPr lang="en-US" altLang="ja-JP" sz="1200" b="1" kern="1200" dirty="0" smtClean="0">
                <a:solidFill>
                  <a:schemeClr val="tx1"/>
                </a:solidFill>
                <a:latin typeface="+mn-lt"/>
                <a:ea typeface="+mn-ea"/>
                <a:cs typeface="+mn-cs"/>
              </a:rPr>
              <a:t>】</a:t>
            </a:r>
            <a:endParaRPr lang="ja-JP" altLang="en-US" sz="1200" b="1" kern="1200" dirty="0" smtClean="0">
              <a:solidFill>
                <a:schemeClr val="tx1"/>
              </a:solidFill>
              <a:latin typeface="+mn-lt"/>
              <a:ea typeface="+mn-ea"/>
              <a:cs typeface="+mn-cs"/>
            </a:endParaRPr>
          </a:p>
          <a:p>
            <a:r>
              <a:rPr lang="ja-JP" altLang="en-US" sz="1200" b="1" kern="1200" dirty="0" smtClean="0">
                <a:solidFill>
                  <a:schemeClr val="tx1"/>
                </a:solidFill>
                <a:latin typeface="+mn-lt"/>
                <a:ea typeface="+mn-ea"/>
                <a:cs typeface="+mn-cs"/>
              </a:rPr>
              <a:t>へい</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ほう</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ハウ</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平方</a:t>
            </a:r>
            <a:r>
              <a:rPr lang="en-US" altLang="ja-JP" sz="1200" b="1" kern="1200" dirty="0" smtClean="0">
                <a:solidFill>
                  <a:schemeClr val="tx1"/>
                </a:solidFill>
                <a:latin typeface="+mn-lt"/>
                <a:ea typeface="+mn-ea"/>
                <a:cs typeface="+mn-cs"/>
              </a:rPr>
              <a:t>】</a:t>
            </a:r>
            <a:endParaRPr lang="ja-JP" altLang="en-US" sz="1200" b="1" kern="1200" dirty="0" smtClean="0">
              <a:solidFill>
                <a:schemeClr val="tx1"/>
              </a:solidFill>
              <a:latin typeface="+mn-lt"/>
              <a:ea typeface="+mn-ea"/>
              <a:cs typeface="+mn-cs"/>
            </a:endParaRPr>
          </a:p>
          <a:p>
            <a:r>
              <a:rPr lang="ja-JP" altLang="en-US" sz="1200" b="1" kern="1200" dirty="0" smtClean="0">
                <a:solidFill>
                  <a:schemeClr val="tx1"/>
                </a:solidFill>
                <a:latin typeface="+mn-lt"/>
                <a:ea typeface="+mn-ea"/>
                <a:cs typeface="+mn-cs"/>
              </a:rPr>
              <a:t>かい</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じょう</a:t>
            </a:r>
            <a:r>
              <a:rPr lang="en-US" altLang="ja-JP" sz="1200" b="1" kern="1200" dirty="0" smtClean="0">
                <a:solidFill>
                  <a:schemeClr val="tx1"/>
                </a:solidFill>
                <a:latin typeface="+mn-lt"/>
                <a:ea typeface="+mn-ea"/>
                <a:cs typeface="+mn-cs"/>
              </a:rPr>
              <a:t>【</a:t>
            </a:r>
            <a:r>
              <a:rPr lang="ja-JP" altLang="en-US" sz="1200" b="1" kern="1200" dirty="0" smtClean="0">
                <a:solidFill>
                  <a:schemeClr val="tx1"/>
                </a:solidFill>
                <a:latin typeface="+mn-lt"/>
                <a:ea typeface="+mn-ea"/>
                <a:cs typeface="+mn-cs"/>
              </a:rPr>
              <a:t>階乗</a:t>
            </a:r>
            <a:r>
              <a:rPr lang="en-US" altLang="ja-JP" sz="1200" b="1" kern="1200" dirty="0" smtClean="0">
                <a:solidFill>
                  <a:schemeClr val="tx1"/>
                </a:solidFill>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10</a:t>
            </a:fld>
            <a:endParaRPr lang="en-US" dirty="0"/>
          </a:p>
        </p:txBody>
      </p:sp>
    </p:spTree>
    <p:extLst>
      <p:ext uri="{BB962C8B-B14F-4D97-AF65-F5344CB8AC3E}">
        <p14:creationId xmlns:p14="http://schemas.microsoft.com/office/powerpoint/2010/main" val="22155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結城 浩</a:t>
            </a:r>
            <a:r>
              <a:rPr lang="ja-JP" altLang="en-US" dirty="0" smtClean="0"/>
              <a:t>（ゆうき ひろし、</a:t>
            </a:r>
            <a:r>
              <a:rPr lang="en-US" altLang="ja-JP" dirty="0" smtClean="0">
                <a:hlinkClick r:id="rId3" tooltip="1963年"/>
              </a:rPr>
              <a:t>1963</a:t>
            </a:r>
            <a:r>
              <a:rPr lang="ja-JP" altLang="en-US" dirty="0" smtClean="0">
                <a:hlinkClick r:id="rId3" tooltip="1963年"/>
              </a:rPr>
              <a:t>年</a:t>
            </a:r>
            <a:r>
              <a:rPr lang="en-US" altLang="ja-JP" dirty="0" smtClean="0"/>
              <a:t>7</a:t>
            </a:r>
            <a:r>
              <a:rPr lang="ja-JP" altLang="en-US" dirty="0" smtClean="0"/>
              <a:t>月 </a:t>
            </a:r>
            <a:r>
              <a:rPr lang="en-US" altLang="ja-JP" dirty="0" smtClean="0"/>
              <a:t>- </a:t>
            </a:r>
            <a:r>
              <a:rPr lang="ja-JP" altLang="en-US" dirty="0" smtClean="0"/>
              <a:t>）</a:t>
            </a:r>
            <a:r>
              <a:rPr lang="ja-JP" altLang="en-US" b="1" dirty="0" smtClean="0"/>
              <a:t>さっか</a:t>
            </a:r>
            <a:r>
              <a:rPr lang="en-US" altLang="ja-JP" b="1" dirty="0" smtClean="0"/>
              <a:t>【</a:t>
            </a:r>
            <a:r>
              <a:rPr lang="ja-JP" altLang="en-US" b="1" dirty="0" smtClean="0"/>
              <a:t>作家</a:t>
            </a:r>
            <a:r>
              <a:rPr lang="en-US" altLang="ja-JP" b="1" dirty="0" smtClean="0"/>
              <a:t>】</a:t>
            </a:r>
            <a:r>
              <a:rPr lang="ja-JP" altLang="en-US" b="1" dirty="0" smtClean="0"/>
              <a:t>ちょしゃ</a:t>
            </a:r>
            <a:r>
              <a:rPr lang="en-US" altLang="ja-JP" b="1" dirty="0" smtClean="0"/>
              <a:t>【</a:t>
            </a:r>
            <a:r>
              <a:rPr lang="ja-JP" altLang="en-US" b="1" dirty="0" smtClean="0"/>
              <a:t>著者</a:t>
            </a:r>
            <a:r>
              <a:rPr lang="en-US" altLang="ja-JP"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12</a:t>
            </a:fld>
            <a:endParaRPr lang="en-US"/>
          </a:p>
        </p:txBody>
      </p:sp>
    </p:spTree>
    <p:extLst>
      <p:ext uri="{BB962C8B-B14F-4D97-AF65-F5344CB8AC3E}">
        <p14:creationId xmlns:p14="http://schemas.microsoft.com/office/powerpoint/2010/main" val="10105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結城 浩</a:t>
            </a:r>
            <a:r>
              <a:rPr lang="ja-JP" altLang="en-US" dirty="0" smtClean="0"/>
              <a:t>（ゆうき ひろし、</a:t>
            </a:r>
            <a:r>
              <a:rPr lang="en-US" altLang="ja-JP" dirty="0" smtClean="0">
                <a:hlinkClick r:id="rId3" tooltip="1963年"/>
              </a:rPr>
              <a:t>1963</a:t>
            </a:r>
            <a:r>
              <a:rPr lang="ja-JP" altLang="en-US" dirty="0" smtClean="0">
                <a:hlinkClick r:id="rId3" tooltip="1963年"/>
              </a:rPr>
              <a:t>年</a:t>
            </a:r>
            <a:r>
              <a:rPr lang="en-US" altLang="ja-JP" dirty="0" smtClean="0"/>
              <a:t>7</a:t>
            </a:r>
            <a:r>
              <a:rPr lang="ja-JP" altLang="en-US" dirty="0" smtClean="0"/>
              <a:t>月 </a:t>
            </a:r>
            <a:r>
              <a:rPr lang="en-US" altLang="ja-JP" dirty="0" smtClean="0"/>
              <a:t>- </a:t>
            </a:r>
            <a:r>
              <a:rPr lang="ja-JP" altLang="en-US" dirty="0" smtClean="0"/>
              <a:t>）</a:t>
            </a:r>
            <a:r>
              <a:rPr lang="ja-JP" altLang="en-US" b="1" dirty="0" smtClean="0"/>
              <a:t>さっか</a:t>
            </a:r>
            <a:r>
              <a:rPr lang="en-US" altLang="ja-JP" b="1" dirty="0" smtClean="0"/>
              <a:t>【</a:t>
            </a:r>
            <a:r>
              <a:rPr lang="ja-JP" altLang="en-US" b="1" dirty="0" smtClean="0"/>
              <a:t>作家</a:t>
            </a:r>
            <a:r>
              <a:rPr lang="en-US" altLang="ja-JP" b="1" dirty="0" smtClean="0"/>
              <a:t>】</a:t>
            </a:r>
            <a:r>
              <a:rPr lang="ja-JP" altLang="en-US" b="1" dirty="0" smtClean="0"/>
              <a:t>ちょしゃ</a:t>
            </a:r>
            <a:r>
              <a:rPr lang="en-US" altLang="ja-JP" b="1" dirty="0" smtClean="0"/>
              <a:t>【</a:t>
            </a:r>
            <a:r>
              <a:rPr lang="ja-JP" altLang="en-US" b="1" dirty="0" smtClean="0"/>
              <a:t>著者</a:t>
            </a:r>
            <a:r>
              <a:rPr lang="en-US" altLang="ja-JP" b="1"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1"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13</a:t>
            </a:fld>
            <a:endParaRPr lang="en-US"/>
          </a:p>
        </p:txBody>
      </p:sp>
    </p:spTree>
    <p:extLst>
      <p:ext uri="{BB962C8B-B14F-4D97-AF65-F5344CB8AC3E}">
        <p14:creationId xmlns:p14="http://schemas.microsoft.com/office/powerpoint/2010/main" val="170830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kern="1200" dirty="0" smtClean="0">
                <a:solidFill>
                  <a:schemeClr val="tx1"/>
                </a:solidFill>
                <a:effectLst/>
                <a:latin typeface="+mn-lt"/>
                <a:ea typeface="+mn-ea"/>
                <a:cs typeface="+mn-cs"/>
              </a:rPr>
              <a:t>貪欲法</a:t>
            </a:r>
            <a:r>
              <a:rPr lang="ja-JP" altLang="en-US" sz="1200" b="0" i="0" kern="1200" dirty="0" smtClean="0">
                <a:solidFill>
                  <a:schemeClr val="tx1"/>
                </a:solidFill>
                <a:effectLst/>
                <a:latin typeface="+mn-lt"/>
                <a:ea typeface="+mn-ea"/>
                <a:cs typeface="+mn-cs"/>
              </a:rPr>
              <a:t>（どんよくほう、</a:t>
            </a:r>
            <a:r>
              <a:rPr lang="ja-JP" altLang="en-US" sz="1200" b="0" i="0" u="none" strike="noStrike" kern="1200" dirty="0" smtClean="0">
                <a:solidFill>
                  <a:schemeClr val="tx1"/>
                </a:solidFill>
                <a:effectLst/>
                <a:latin typeface="+mn-lt"/>
                <a:ea typeface="+mn-ea"/>
                <a:cs typeface="+mn-cs"/>
                <a:hlinkClick r:id="rId3" tooltip="英語"/>
              </a:rPr>
              <a:t>英</a:t>
            </a:r>
            <a:r>
              <a:rPr lang="en-US" altLang="ja-JP" sz="1200" b="0" i="0" kern="1200" dirty="0" smtClean="0">
                <a:solidFill>
                  <a:schemeClr val="tx1"/>
                </a:solidFill>
                <a:effectLst/>
                <a:latin typeface="+mn-lt"/>
                <a:ea typeface="+mn-ea"/>
                <a:cs typeface="+mn-cs"/>
              </a:rPr>
              <a:t>: greedy algorithm</a:t>
            </a:r>
            <a:r>
              <a:rPr lang="ja-JP" altLang="en-US" sz="1200" b="0" i="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19</a:t>
            </a:fld>
            <a:endParaRPr lang="en-US" dirty="0"/>
          </a:p>
        </p:txBody>
      </p:sp>
    </p:spTree>
    <p:extLst>
      <p:ext uri="{BB962C8B-B14F-4D97-AF65-F5344CB8AC3E}">
        <p14:creationId xmlns:p14="http://schemas.microsoft.com/office/powerpoint/2010/main" val="57469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kern="1200" dirty="0" smtClean="0">
                <a:solidFill>
                  <a:schemeClr val="tx1"/>
                </a:solidFill>
                <a:effectLst/>
                <a:latin typeface="+mn-lt"/>
                <a:ea typeface="+mn-ea"/>
                <a:cs typeface="+mn-cs"/>
              </a:rPr>
              <a:t>貪欲法</a:t>
            </a:r>
            <a:r>
              <a:rPr lang="ja-JP" altLang="en-US" sz="1200" b="0" i="0" kern="1200" dirty="0" smtClean="0">
                <a:solidFill>
                  <a:schemeClr val="tx1"/>
                </a:solidFill>
                <a:effectLst/>
                <a:latin typeface="+mn-lt"/>
                <a:ea typeface="+mn-ea"/>
                <a:cs typeface="+mn-cs"/>
              </a:rPr>
              <a:t>（どんよくほう、</a:t>
            </a:r>
            <a:r>
              <a:rPr lang="ja-JP" altLang="en-US" sz="1200" b="0" i="0" u="none" strike="noStrike" kern="1200" dirty="0" smtClean="0">
                <a:solidFill>
                  <a:schemeClr val="tx1"/>
                </a:solidFill>
                <a:effectLst/>
                <a:latin typeface="+mn-lt"/>
                <a:ea typeface="+mn-ea"/>
                <a:cs typeface="+mn-cs"/>
                <a:hlinkClick r:id="rId3" tooltip="英語"/>
              </a:rPr>
              <a:t>英</a:t>
            </a:r>
            <a:r>
              <a:rPr lang="en-US" altLang="ja-JP" sz="1200" b="0" i="0" kern="1200" dirty="0" smtClean="0">
                <a:solidFill>
                  <a:schemeClr val="tx1"/>
                </a:solidFill>
                <a:effectLst/>
                <a:latin typeface="+mn-lt"/>
                <a:ea typeface="+mn-ea"/>
                <a:cs typeface="+mn-cs"/>
              </a:rPr>
              <a:t>: greedy algorithm</a:t>
            </a:r>
            <a:r>
              <a:rPr lang="ja-JP" altLang="en-US" sz="1200" b="0" i="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20</a:t>
            </a:fld>
            <a:endParaRPr lang="en-US" dirty="0"/>
          </a:p>
        </p:txBody>
      </p:sp>
    </p:spTree>
    <p:extLst>
      <p:ext uri="{BB962C8B-B14F-4D97-AF65-F5344CB8AC3E}">
        <p14:creationId xmlns:p14="http://schemas.microsoft.com/office/powerpoint/2010/main" val="34680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東谷さんはヒープソートを実装しました</a:t>
            </a:r>
            <a:r>
              <a:rPr kumimoji="1" lang="en-US" altLang="ja-JP" dirty="0" smtClean="0"/>
              <a:t>｡</a:t>
            </a:r>
            <a:endParaRPr kumimoji="1" lang="ja-JP" altLang="en-US" dirty="0" smtClean="0"/>
          </a:p>
          <a:p>
            <a:r>
              <a:rPr kumimoji="1" lang="en-US" altLang="ja-JP" dirty="0" smtClean="0"/>
              <a:t>K</a:t>
            </a:r>
            <a:r>
              <a:rPr kumimoji="1" lang="ja-JP" altLang="en-US" dirty="0" smtClean="0"/>
              <a:t>が</a:t>
            </a:r>
            <a:r>
              <a:rPr kumimoji="1" lang="en-US" altLang="ja-JP" dirty="0" smtClean="0"/>
              <a:t>n</a:t>
            </a:r>
            <a:r>
              <a:rPr kumimoji="1" lang="ja-JP" altLang="en-US" dirty="0" smtClean="0"/>
              <a:t>よりはるかに小さい場合</a:t>
            </a:r>
            <a:r>
              <a:rPr kumimoji="1" lang="en-US" altLang="ja-JP" dirty="0" smtClean="0"/>
              <a:t>､</a:t>
            </a:r>
            <a:r>
              <a:rPr kumimoji="1" lang="ja-JP" altLang="en-US" dirty="0" smtClean="0"/>
              <a:t>ヒープにソートしなくて</a:t>
            </a:r>
            <a:r>
              <a:rPr kumimoji="1" lang="en-US" altLang="ja-JP" dirty="0" smtClean="0"/>
              <a:t>､</a:t>
            </a:r>
            <a:r>
              <a:rPr kumimoji="1" lang="ja-JP" altLang="en-US" dirty="0" smtClean="0"/>
              <a:t>最後に快速ソートしても良い</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24</a:t>
            </a:fld>
            <a:endParaRPr lang="en-US" dirty="0"/>
          </a:p>
        </p:txBody>
      </p:sp>
    </p:spTree>
    <p:extLst>
      <p:ext uri="{BB962C8B-B14F-4D97-AF65-F5344CB8AC3E}">
        <p14:creationId xmlns:p14="http://schemas.microsoft.com/office/powerpoint/2010/main" val="13549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pl-PL" altLang="ja-JP" dirty="0" smtClean="0"/>
              <a:t>http://</a:t>
            </a:r>
            <a:r>
              <a:rPr kumimoji="1" lang="pl-PL" altLang="ja-JP" dirty="0" err="1" smtClean="0"/>
              <a:t>ja.wikipedia.org</a:t>
            </a:r>
            <a:r>
              <a:rPr kumimoji="1" lang="pl-PL" altLang="ja-JP" dirty="0" smtClean="0"/>
              <a:t>/</a:t>
            </a:r>
            <a:r>
              <a:rPr kumimoji="1" lang="pl-PL" altLang="ja-JP" dirty="0" err="1" smtClean="0"/>
              <a:t>wiki</a:t>
            </a:r>
            <a:r>
              <a:rPr kumimoji="1" lang="pl-PL" altLang="ja-JP" dirty="0" smtClean="0"/>
              <a:t>/%E3%83%8F%E3%83%83%E3%82%B7%E3%83%A5%E3%83%86%E3%83%BC%E3%83%96%E3%83%AB#.E5.85.A8.E8.A6.81.E7.B4.A0.E3.81.AE.E5.88.97.E6.8C.99</a:t>
            </a:r>
          </a:p>
          <a:p>
            <a:r>
              <a:rPr lang="ja-JP" altLang="en-US" b="1" dirty="0" smtClean="0"/>
              <a:t>連鎖法</a:t>
            </a:r>
          </a:p>
          <a:p>
            <a:r>
              <a:rPr lang="ja-JP" altLang="en-US" dirty="0" smtClean="0"/>
              <a:t>衝突を起こしたキー同士をポインタでつなぐ方式を連鎖法と呼ぶ。テーブルの各番地にはキーそのものではなく、同族キーを保持する</a:t>
            </a:r>
            <a:r>
              <a:rPr lang="ja-JP" altLang="en-US" dirty="0" smtClean="0">
                <a:hlinkClick r:id="rId3" tooltip="連結リスト"/>
              </a:rPr>
              <a:t>リンクリスト</a:t>
            </a:r>
            <a:r>
              <a:rPr lang="ja-JP" altLang="en-US" dirty="0" smtClean="0"/>
              <a:t>を格納する。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27</a:t>
            </a:fld>
            <a:endParaRPr lang="en-US" dirty="0"/>
          </a:p>
        </p:txBody>
      </p:sp>
    </p:spTree>
    <p:extLst>
      <p:ext uri="{BB962C8B-B14F-4D97-AF65-F5344CB8AC3E}">
        <p14:creationId xmlns:p14="http://schemas.microsoft.com/office/powerpoint/2010/main" val="32233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kern="1200" dirty="0" smtClean="0">
                <a:solidFill>
                  <a:schemeClr val="tx1"/>
                </a:solidFill>
                <a:effectLst/>
                <a:latin typeface="+mn-lt"/>
                <a:ea typeface="+mn-ea"/>
                <a:cs typeface="+mn-cs"/>
              </a:rPr>
              <a:t>素因数分解</a:t>
            </a:r>
            <a:r>
              <a:rPr lang="ja-JP" altLang="en-US" sz="1200" b="0" i="0" kern="1200" dirty="0" smtClean="0">
                <a:solidFill>
                  <a:schemeClr val="tx1"/>
                </a:solidFill>
                <a:effectLst/>
                <a:latin typeface="+mn-lt"/>
                <a:ea typeface="+mn-ea"/>
                <a:cs typeface="+mn-cs"/>
              </a:rPr>
              <a:t> </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そいんすうぶんかい、</a:t>
            </a:r>
            <a:r>
              <a:rPr lang="ja-JP" altLang="en-US" sz="1200" b="0" i="0" u="none" strike="noStrike" kern="1200" dirty="0" smtClean="0">
                <a:solidFill>
                  <a:schemeClr val="tx1"/>
                </a:solidFill>
                <a:effectLst/>
                <a:latin typeface="+mn-lt"/>
                <a:ea typeface="+mn-ea"/>
                <a:cs typeface="+mn-cs"/>
                <a:hlinkClick r:id="rId3" tooltip="英語"/>
              </a:rPr>
              <a:t>英</a:t>
            </a:r>
            <a:r>
              <a:rPr lang="en-US" altLang="ja-JP" sz="1200" b="0" i="0" kern="1200" dirty="0" smtClean="0">
                <a:solidFill>
                  <a:schemeClr val="tx1"/>
                </a:solidFill>
                <a:effectLst/>
                <a:latin typeface="+mn-lt"/>
                <a:ea typeface="+mn-ea"/>
                <a:cs typeface="+mn-cs"/>
              </a:rPr>
              <a:t>: </a:t>
            </a:r>
            <a:r>
              <a:rPr lang="en-US" altLang="ja-JP" sz="1200" b="0" i="1" kern="1200" dirty="0" smtClean="0">
                <a:solidFill>
                  <a:schemeClr val="tx1"/>
                </a:solidFill>
                <a:effectLst/>
                <a:latin typeface="+mn-lt"/>
                <a:ea typeface="+mn-ea"/>
                <a:cs typeface="+mn-cs"/>
              </a:rPr>
              <a:t>prime factorization</a:t>
            </a:r>
            <a:r>
              <a:rPr lang="en-US" altLang="ja-JP" sz="1200" b="0" i="0" kern="1200" dirty="0" smtClean="0">
                <a:solidFill>
                  <a:schemeClr val="tx1"/>
                </a:solidFill>
                <a:effectLst/>
                <a:latin typeface="+mn-lt"/>
                <a:ea typeface="+mn-ea"/>
                <a:cs typeface="+mn-cs"/>
              </a:rPr>
              <a:t>)</a:t>
            </a:r>
          </a:p>
          <a:p>
            <a:r>
              <a:rPr kumimoji="1" lang="ja-JP" altLang="en-US" dirty="0" smtClean="0"/>
              <a:t>金城さんは方法</a:t>
            </a:r>
            <a:r>
              <a:rPr kumimoji="1" lang="en-US" altLang="ja-JP" dirty="0" smtClean="0"/>
              <a:t>1</a:t>
            </a:r>
            <a:r>
              <a:rPr kumimoji="1" lang="ja-JP" altLang="en-US" dirty="0" smtClean="0"/>
              <a:t>を実装しました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9BA2D70-C088-423F-8518-452E86B65DCC}" type="slidenum">
              <a:rPr lang="en-US" smtClean="0"/>
              <a:pPr/>
              <a:t>34</a:t>
            </a:fld>
            <a:endParaRPr lang="en-US" dirty="0"/>
          </a:p>
        </p:txBody>
      </p:sp>
    </p:spTree>
    <p:extLst>
      <p:ext uri="{BB962C8B-B14F-4D97-AF65-F5344CB8AC3E}">
        <p14:creationId xmlns:p14="http://schemas.microsoft.com/office/powerpoint/2010/main" val="205950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latin typeface="Cabin" panose="020B08030502020200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bin" panose="020B080305020202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Cabin" panose="020B0803050202020004" pitchFamily="34" charset="0"/>
              </a:defRPr>
            </a:lvl1pPr>
          </a:lstStyle>
          <a:p>
            <a:fld id="{CC38E8A8-4B47-EF41-B676-4DA7A7E3B5EE}" type="datetime1">
              <a:rPr lang="ja-JP" altLang="en-US" smtClean="0"/>
              <a:t>2015/4/24</a:t>
            </a:fld>
            <a:endParaRPr lang="en-US" dirty="0"/>
          </a:p>
        </p:txBody>
      </p:sp>
      <p:sp>
        <p:nvSpPr>
          <p:cNvPr id="5" name="Footer Placeholder 4"/>
          <p:cNvSpPr>
            <a:spLocks noGrp="1"/>
          </p:cNvSpPr>
          <p:nvPr>
            <p:ph type="ftr" sz="quarter" idx="11"/>
          </p:nvPr>
        </p:nvSpPr>
        <p:spPr/>
        <p:txBody>
          <a:bodyPr/>
          <a:lstStyle>
            <a:lvl1pPr>
              <a:defRPr>
                <a:latin typeface="Cabin" panose="020B08030502020200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bin" panose="020B0803050202020004" pitchFamily="34" charset="0"/>
              </a:defRPr>
            </a:lvl1p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26648082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F7701-374F-D642-9E0D-AA885C97C505}" type="datetime1">
              <a:rPr lang="ja-JP" altLang="en-US" smtClean="0"/>
              <a:t>2015/4/24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316585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3801C-9A26-2345-A31D-90C55B349912}" type="datetime1">
              <a:rPr lang="ja-JP" altLang="en-US" smtClean="0"/>
              <a:t>2015/4/24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36530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14"/>
            <a:ext cx="10515600" cy="667609"/>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20DEE8B-D905-AF42-87CF-514B0DDFA922}" type="datetime1">
              <a:rPr lang="ja-JP" altLang="en-US" smtClean="0"/>
              <a:t>2015/4/24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8421484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AE99BB-FB9E-FA4E-919A-E9BC88C243DF}" type="datetime1">
              <a:rPr lang="ja-JP" altLang="en-US" smtClean="0"/>
              <a:t>2015/4/24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E7406B-BAC9-4C38-89ED-BD1EC7E28BA0}" type="slidenum">
              <a:rPr lang="en-US" smtClean="0"/>
              <a:pPr/>
              <a:t>‹#›</a:t>
            </a:fld>
            <a:endParaRPr lang="en-US" dirty="0"/>
          </a:p>
        </p:txBody>
      </p:sp>
      <p:pic>
        <p:nvPicPr>
          <p:cNvPr id="7" name="図 6" descr="SJI_logo_mark_4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638" y="6364896"/>
            <a:ext cx="675118" cy="379831"/>
          </a:xfrm>
          <a:prstGeom prst="rect">
            <a:avLst/>
          </a:prstGeom>
        </p:spPr>
      </p:pic>
    </p:spTree>
    <p:extLst>
      <p:ext uri="{BB962C8B-B14F-4D97-AF65-F5344CB8AC3E}">
        <p14:creationId xmlns:p14="http://schemas.microsoft.com/office/powerpoint/2010/main" val="102769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409C7-E6AD-9844-884D-6776B1A91008}" type="datetime1">
              <a:rPr lang="ja-JP" altLang="en-US" smtClean="0"/>
              <a:t>2015/4/24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24635669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FA8C5D-D5F9-1644-9804-786E8E2FF5E4}" type="datetime1">
              <a:rPr lang="ja-JP" altLang="en-US" smtClean="0"/>
              <a:t>2015/4/24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228142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36C4F-3A99-D145-A058-9FC69FDB9362}" type="datetime1">
              <a:rPr lang="ja-JP" altLang="en-US" smtClean="0"/>
              <a:t>2015/4/24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4631443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4303A-73F8-F94A-9956-30FB3B3358E0}" type="datetime1">
              <a:rPr lang="ja-JP" altLang="en-US" smtClean="0"/>
              <a:t>2015/4/24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40341914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C80C1-86BA-7C48-996E-8DFA52323E55}" type="datetime1">
              <a:rPr lang="ja-JP" altLang="en-US" smtClean="0"/>
              <a:t>2015/4/24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296411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73872-CEC7-4744-8427-892B18964E1C}" type="datetime1">
              <a:rPr lang="ja-JP" altLang="en-US" smtClean="0"/>
              <a:t>2015/4/24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E7406B-BAC9-4C38-89ED-BD1EC7E28BA0}" type="slidenum">
              <a:rPr lang="en-US" smtClean="0"/>
              <a:pPr/>
              <a:t>‹#›</a:t>
            </a:fld>
            <a:endParaRPr lang="en-US" dirty="0"/>
          </a:p>
        </p:txBody>
      </p:sp>
    </p:spTree>
    <p:extLst>
      <p:ext uri="{BB962C8B-B14F-4D97-AF65-F5344CB8AC3E}">
        <p14:creationId xmlns:p14="http://schemas.microsoft.com/office/powerpoint/2010/main" val="3578585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492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67968"/>
            <a:ext cx="10515600" cy="490899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bin" panose="020B0803050202020004" pitchFamily="34" charset="0"/>
              </a:defRPr>
            </a:lvl1pPr>
          </a:lstStyle>
          <a:p>
            <a:fld id="{D4A10909-92CE-144F-BE55-FA3B9B91AC92}" type="datetime1">
              <a:rPr lang="ja-JP" altLang="en-US" smtClean="0"/>
              <a:t>2015/4/24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bin" panose="020B08030502020200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bin" panose="020B0803050202020004" pitchFamily="34" charset="0"/>
              </a:defRPr>
            </a:lvl1pPr>
          </a:lstStyle>
          <a:p>
            <a:fld id="{BCE7406B-BAC9-4C38-89ED-BD1EC7E28BA0}" type="slidenum">
              <a:rPr lang="en-US" smtClean="0"/>
              <a:pPr/>
              <a:t>‹#›</a:t>
            </a:fld>
            <a:endParaRPr lang="en-US" dirty="0"/>
          </a:p>
        </p:txBody>
      </p:sp>
      <p:cxnSp>
        <p:nvCxnSpPr>
          <p:cNvPr id="8" name="Straight Connector 7"/>
          <p:cNvCxnSpPr/>
          <p:nvPr userDrawn="1"/>
        </p:nvCxnSpPr>
        <p:spPr>
          <a:xfrm>
            <a:off x="838200" y="1011936"/>
            <a:ext cx="105156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7" name="図 6" descr="SJI_logo_mark_4c.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638" y="6364896"/>
            <a:ext cx="675118" cy="379831"/>
          </a:xfrm>
          <a:prstGeom prst="rect">
            <a:avLst/>
          </a:prstGeom>
        </p:spPr>
      </p:pic>
    </p:spTree>
    <p:extLst>
      <p:ext uri="{BB962C8B-B14F-4D97-AF65-F5344CB8AC3E}">
        <p14:creationId xmlns:p14="http://schemas.microsoft.com/office/powerpoint/2010/main" val="486055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ヒラギノ角ゴ Pro W3" charset="-128"/>
          <a:ea typeface="ヒラギノ角ゴ Pro W3" charset="-128"/>
          <a:cs typeface="ヒラギノ角ゴ Pro W3"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ヒラギノ角ゴ Pro W3" charset="-128"/>
          <a:ea typeface="ヒラギノ角ゴ Pro W3" charset="-128"/>
          <a:cs typeface="ヒラギノ角ゴ Pro W3"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ヒラギノ角ゴ Pro W3" charset="-128"/>
          <a:ea typeface="ヒラギノ角ゴ Pro W3" charset="-128"/>
          <a:cs typeface="ヒラギノ角ゴ Pro W3"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ヒラギノ角ゴ Pro W3" charset="-128"/>
          <a:ea typeface="ヒラギノ角ゴ Pro W3" charset="-128"/>
          <a:cs typeface="ヒラギノ角ゴ Pro W3"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ヒラギノ角ゴ Pro W3" charset="-128"/>
          <a:ea typeface="ヒラギノ角ゴ Pro W3" charset="-128"/>
          <a:cs typeface="ヒラギノ角ゴ Pro W3"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ヒラギノ角ゴ Pro W3" charset="-128"/>
          <a:ea typeface="ヒラギノ角ゴ Pro W3" charset="-128"/>
          <a:cs typeface="ヒラギノ角ゴ Pro W3"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opcoder.com/" TargetMode="External"/><Relationship Id="rId3" Type="http://schemas.openxmlformats.org/officeDocument/2006/relationships/hyperlink" Target="http://atcoder.j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jitech/contest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enfrederickson.com/heap-visualiz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slideLayout" Target="../slideLayouts/slideLayout4.xml"/><Relationship Id="rId1" Type="http://schemas.openxmlformats.org/officeDocument/2006/relationships/tags" Target="../tags/tag1.xml"/><Relationship Id="rId2"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7.xml"/><Relationship Id="rId1" Type="http://schemas.openxmlformats.org/officeDocument/2006/relationships/tags" Target="../tags/tag10.xml"/><Relationship Id="rId2" Type="http://schemas.openxmlformats.org/officeDocument/2006/relationships/tags" Target="../tags/tag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810" y="3967162"/>
            <a:ext cx="9144000" cy="2387600"/>
          </a:xfrm>
        </p:spPr>
        <p:txBody>
          <a:bodyPr>
            <a:normAutofit fontScale="90000"/>
          </a:bodyPr>
          <a:lstStyle/>
          <a:p>
            <a:r>
              <a:rPr lang="en-US" dirty="0" smtClean="0">
                <a:latin typeface="ヒラギノ角ゴ Pro W6" charset="-128"/>
                <a:ea typeface="ヒラギノ角ゴ Pro W6" charset="-128"/>
                <a:cs typeface="ヒラギノ角ゴ Pro W6" charset="-128"/>
              </a:rPr>
              <a:t/>
            </a:r>
            <a:br>
              <a:rPr lang="en-US" dirty="0" smtClean="0">
                <a:latin typeface="ヒラギノ角ゴ Pro W6" charset="-128"/>
                <a:ea typeface="ヒラギノ角ゴ Pro W6" charset="-128"/>
                <a:cs typeface="ヒラギノ角ゴ Pro W6" charset="-128"/>
              </a:rPr>
            </a:br>
            <a:r>
              <a:rPr lang="en-US" dirty="0">
                <a:latin typeface="ヒラギノ角ゴ Pro W6" charset="-128"/>
                <a:ea typeface="ヒラギノ角ゴ Pro W6" charset="-128"/>
                <a:cs typeface="ヒラギノ角ゴ Pro W6" charset="-128"/>
              </a:rPr>
              <a:t/>
            </a:r>
            <a:br>
              <a:rPr lang="en-US" dirty="0">
                <a:latin typeface="ヒラギノ角ゴ Pro W6" charset="-128"/>
                <a:ea typeface="ヒラギノ角ゴ Pro W6" charset="-128"/>
                <a:cs typeface="ヒラギノ角ゴ Pro W6" charset="-128"/>
              </a:rPr>
            </a:br>
            <a:r>
              <a:rPr lang="en-US" dirty="0" smtClean="0">
                <a:latin typeface="ヒラギノ角ゴ Pro W6" charset="-128"/>
                <a:ea typeface="ヒラギノ角ゴ Pro W6" charset="-128"/>
                <a:cs typeface="ヒラギノ角ゴ Pro W6" charset="-128"/>
              </a:rPr>
              <a:t/>
            </a:r>
            <a:br>
              <a:rPr lang="en-US" dirty="0" smtClean="0">
                <a:latin typeface="ヒラギノ角ゴ Pro W6" charset="-128"/>
                <a:ea typeface="ヒラギノ角ゴ Pro W6" charset="-128"/>
                <a:cs typeface="ヒラギノ角ゴ Pro W6" charset="-128"/>
              </a:rPr>
            </a:br>
            <a:r>
              <a:rPr lang="ja-JP" altLang="en-US" sz="5300" dirty="0" smtClean="0">
                <a:latin typeface="ヒラギノ角ゴ Pro W6" charset="-128"/>
                <a:ea typeface="ヒラギノ角ゴ Pro W6" charset="-128"/>
                <a:cs typeface="ヒラギノ角ゴ Pro W6" charset="-128"/>
              </a:rPr>
              <a:t>技術コンテストのまとめ</a:t>
            </a:r>
            <a:r>
              <a:rPr lang="ja-JP" altLang="en-US" dirty="0" smtClean="0">
                <a:latin typeface="ヒラギノ角ゴ Pro W6" charset="-128"/>
                <a:ea typeface="ヒラギノ角ゴ Pro W6" charset="-128"/>
                <a:cs typeface="ヒラギノ角ゴ Pro W6" charset="-128"/>
              </a:rPr>
              <a:t/>
            </a:r>
            <a:br>
              <a:rPr lang="ja-JP" altLang="en-US" dirty="0" smtClean="0">
                <a:latin typeface="ヒラギノ角ゴ Pro W6" charset="-128"/>
                <a:ea typeface="ヒラギノ角ゴ Pro W6" charset="-128"/>
                <a:cs typeface="ヒラギノ角ゴ Pro W6" charset="-128"/>
              </a:rPr>
            </a:br>
            <a:r>
              <a:rPr lang="en-US" sz="4400" b="1" dirty="0" smtClean="0">
                <a:latin typeface="ヒラギノ角ゴ Pro W6" charset="-128"/>
                <a:ea typeface="ヒラギノ角ゴ Pro W6" charset="-128"/>
                <a:cs typeface="ヒラギノ角ゴ Pro W6" charset="-128"/>
              </a:rPr>
              <a:t/>
            </a:r>
            <a:br>
              <a:rPr lang="en-US" sz="4400" b="1" dirty="0" smtClean="0">
                <a:latin typeface="ヒラギノ角ゴ Pro W6" charset="-128"/>
                <a:ea typeface="ヒラギノ角ゴ Pro W6" charset="-128"/>
                <a:cs typeface="ヒラギノ角ゴ Pro W6" charset="-128"/>
              </a:rPr>
            </a:br>
            <a:r>
              <a:rPr lang="en-US" sz="2000" b="1" dirty="0" smtClean="0">
                <a:latin typeface="ヒラギノ角ゴ Pro W6" charset="-128"/>
                <a:ea typeface="ヒラギノ角ゴ Pro W6" charset="-128"/>
                <a:cs typeface="ヒラギノ角ゴ Pro W6" charset="-128"/>
              </a:rPr>
              <a:t>April, 2015</a:t>
            </a:r>
            <a:r>
              <a:rPr lang="ja-JP" altLang="en-US" sz="2000" b="1" dirty="0" smtClean="0">
                <a:latin typeface="ヒラギノ角ゴ Pro W6" charset="-128"/>
                <a:ea typeface="ヒラギノ角ゴ Pro W6" charset="-128"/>
                <a:cs typeface="ヒラギノ角ゴ Pro W6" charset="-128"/>
              </a:rPr>
              <a:t/>
            </a:r>
            <a:br>
              <a:rPr lang="ja-JP" altLang="en-US" sz="2000" b="1" dirty="0" smtClean="0">
                <a:latin typeface="ヒラギノ角ゴ Pro W6" charset="-128"/>
                <a:ea typeface="ヒラギノ角ゴ Pro W6" charset="-128"/>
                <a:cs typeface="ヒラギノ角ゴ Pro W6" charset="-128"/>
              </a:rPr>
            </a:br>
            <a:r>
              <a:rPr lang="ja-JP" altLang="en-US" sz="2000" b="1" dirty="0" smtClean="0">
                <a:latin typeface="ヒラギノ角ゴ Pro W6" charset="-128"/>
                <a:ea typeface="ヒラギノ角ゴ Pro W6" charset="-128"/>
                <a:cs typeface="ヒラギノ角ゴ Pro W6" charset="-128"/>
              </a:rPr>
              <a:t/>
            </a:r>
            <a:br>
              <a:rPr lang="ja-JP" altLang="en-US" sz="2000" b="1" dirty="0" smtClean="0">
                <a:latin typeface="ヒラギノ角ゴ Pro W6" charset="-128"/>
                <a:ea typeface="ヒラギノ角ゴ Pro W6" charset="-128"/>
                <a:cs typeface="ヒラギノ角ゴ Pro W6" charset="-128"/>
              </a:rPr>
            </a:br>
            <a:r>
              <a:rPr lang="ja-JP" altLang="en-US" sz="2000" b="1" dirty="0" smtClean="0">
                <a:latin typeface="ヒラギノ角ゴ Pro W6" charset="-128"/>
                <a:ea typeface="ヒラギノ角ゴ Pro W6" charset="-128"/>
                <a:cs typeface="ヒラギノ角ゴ Pro W6" charset="-128"/>
              </a:rPr>
              <a:t>イノベーションセンター</a:t>
            </a:r>
            <a:endParaRPr lang="en-US" dirty="0">
              <a:latin typeface="ヒラギノ角ゴ Pro W6" charset="-128"/>
              <a:ea typeface="ヒラギノ角ゴ Pro W6" charset="-128"/>
              <a:cs typeface="ヒラギノ角ゴ Pro W6" charset="-128"/>
            </a:endParaRPr>
          </a:p>
        </p:txBody>
      </p:sp>
      <p:pic>
        <p:nvPicPr>
          <p:cNvPr id="5" name="図 4" descr="coding_illustration_smaller1-608x400.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6807" y="986895"/>
            <a:ext cx="4530006" cy="2980267"/>
          </a:xfrm>
          <a:prstGeom prst="rect">
            <a:avLst/>
          </a:prstGeom>
        </p:spPr>
      </p:pic>
    </p:spTree>
    <p:extLst>
      <p:ext uri="{BB962C8B-B14F-4D97-AF65-F5344CB8AC3E}">
        <p14:creationId xmlns:p14="http://schemas.microsoft.com/office/powerpoint/2010/main" val="143778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 1"/>
              <p:cNvGraphicFramePr>
                <a:graphicFrameLocks noGrp="1"/>
              </p:cNvGraphicFramePr>
              <p:nvPr>
                <p:extLst>
                  <p:ext uri="{D42A27DB-BD31-4B8C-83A1-F6EECF244321}">
                    <p14:modId xmlns:p14="http://schemas.microsoft.com/office/powerpoint/2010/main" val="1351538839"/>
                  </p:ext>
                </p:extLst>
              </p:nvPr>
            </p:nvGraphicFramePr>
            <p:xfrm>
              <a:off x="834572" y="1012372"/>
              <a:ext cx="10530114" cy="5072742"/>
            </p:xfrm>
            <a:graphic>
              <a:graphicData uri="http://schemas.openxmlformats.org/drawingml/2006/table">
                <a:tbl>
                  <a:tblPr firstRow="1" bandRow="1">
                    <a:tableStyleId>{5C22544A-7EE6-4342-B048-85BDC9FD1C3A}</a:tableStyleId>
                  </a:tblPr>
                  <a:tblGrid>
                    <a:gridCol w="1504302"/>
                    <a:gridCol w="1307840"/>
                    <a:gridCol w="1143000"/>
                    <a:gridCol w="1534886"/>
                    <a:gridCol w="1578429"/>
                    <a:gridCol w="1621971"/>
                    <a:gridCol w="1839686"/>
                  </a:tblGrid>
                  <a:tr h="662337">
                    <a:tc>
                      <a:txBody>
                        <a:bodyPr/>
                        <a:lstStyle/>
                        <a:p>
                          <a:pPr algn="ctr"/>
                          <a:r>
                            <a:rPr kumimoji="1" lang="en-US" altLang="ja-JP" dirty="0" smtClean="0"/>
                            <a:t>n</a:t>
                          </a:r>
                          <a:endParaRPr kumimoji="1" lang="ja-JP" altLang="en-US" dirty="0"/>
                        </a:p>
                      </a:txBody>
                      <a:tcPr anchor="ctr"/>
                    </a:tc>
                    <a:tc>
                      <a:txBody>
                        <a:bodyPr/>
                        <a:lstStyle/>
                        <a:p>
                          <a:pPr algn="ctr"/>
                          <a:r>
                            <a:rPr kumimoji="1" lang="en-US" altLang="ja-JP" dirty="0" err="1" smtClean="0"/>
                            <a:t>logn</a:t>
                          </a:r>
                          <a:endParaRPr kumimoji="1" lang="ja-JP"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kumimoji="1" lang="ja-JP" altLang="en-US" i="1" smtClean="0">
                                        <a:latin typeface="Cambria Math" charset="0"/>
                                      </a:rPr>
                                    </m:ctrlPr>
                                  </m:radPr>
                                  <m:deg/>
                                  <m:e>
                                    <m:r>
                                      <a:rPr kumimoji="1" lang="en-US" altLang="ja-JP" b="1" i="1" smtClean="0">
                                        <a:latin typeface="Cambria Math" charset="0"/>
                                      </a:rPr>
                                      <m:t>𝒏</m:t>
                                    </m:r>
                                  </m:e>
                                </m:rad>
                              </m:oMath>
                            </m:oMathPara>
                          </a14:m>
                          <a:endParaRPr kumimoji="1" lang="en-US" altLang="ja-JP" b="1" dirty="0" smtClean="0"/>
                        </a:p>
                      </a:txBody>
                      <a:tcPr anchor="ctr"/>
                    </a:tc>
                    <a:tc>
                      <a:txBody>
                        <a:bodyPr/>
                        <a:lstStyle/>
                        <a:p>
                          <a:pPr algn="ctr"/>
                          <a:r>
                            <a:rPr kumimoji="1" lang="en-US" altLang="ja-JP" dirty="0" err="1" smtClean="0"/>
                            <a:t>nlogn</a:t>
                          </a:r>
                          <a:endParaRPr kumimoji="1" lang="ja-JP"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charset="0"/>
                                      </a:rPr>
                                    </m:ctrlPr>
                                  </m:sSupPr>
                                  <m:e>
                                    <m:r>
                                      <a:rPr kumimoji="1" lang="en-US" altLang="ja-JP" b="1" i="1" smtClean="0">
                                        <a:latin typeface="Cambria Math" charset="0"/>
                                      </a:rPr>
                                      <m:t>𝒏</m:t>
                                    </m:r>
                                  </m:e>
                                  <m:sup>
                                    <m:r>
                                      <a:rPr kumimoji="1" lang="en-US" altLang="ja-JP" i="1" smtClean="0">
                                        <a:latin typeface="Cambria Math" charset="0"/>
                                      </a:rPr>
                                      <m:t>2</m:t>
                                    </m:r>
                                  </m:sup>
                                </m:sSup>
                              </m:oMath>
                            </m:oMathPara>
                          </a14:m>
                          <a:endParaRPr kumimoji="1" lang="ja-JP"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charset="0"/>
                                      </a:rPr>
                                    </m:ctrlPr>
                                  </m:sSupPr>
                                  <m:e>
                                    <m:r>
                                      <a:rPr kumimoji="1" lang="en-US" altLang="ja-JP" b="1" i="1" smtClean="0">
                                        <a:latin typeface="Cambria Math" charset="0"/>
                                      </a:rPr>
                                      <m:t>𝟐</m:t>
                                    </m:r>
                                  </m:e>
                                  <m:sup>
                                    <m:r>
                                      <a:rPr kumimoji="1" lang="en-US" altLang="ja-JP" b="1" i="1" smtClean="0">
                                        <a:latin typeface="Cambria Math" charset="0"/>
                                      </a:rPr>
                                      <m:t>𝒏</m:t>
                                    </m:r>
                                  </m:sup>
                                </m:sSup>
                              </m:oMath>
                            </m:oMathPara>
                          </a14:m>
                          <a:endParaRPr kumimoji="1" lang="ja-JP"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charset="0"/>
                                    <a:ea typeface="Cambria Math" charset="0"/>
                                    <a:cs typeface="Cambria Math" charset="0"/>
                                  </a:rPr>
                                  <m:t>𝒏</m:t>
                                </m:r>
                                <m:r>
                                  <a:rPr kumimoji="1" lang="en-US" altLang="ja-JP" i="1" smtClean="0">
                                    <a:latin typeface="Cambria Math" charset="0"/>
                                    <a:ea typeface="Cambria Math" charset="0"/>
                                    <a:cs typeface="Cambria Math" charset="0"/>
                                  </a:rPr>
                                  <m:t>!</m:t>
                                </m:r>
                              </m:oMath>
                            </m:oMathPara>
                          </a14:m>
                          <a:endParaRPr kumimoji="1" lang="ja-JP" altLang="en-US" dirty="0"/>
                        </a:p>
                      </a:txBody>
                      <a:tcPr anchor="ctr"/>
                    </a:tc>
                  </a:tr>
                  <a:tr h="490045">
                    <a:tc>
                      <a:txBody>
                        <a:bodyPr/>
                        <a:lstStyle/>
                        <a:p>
                          <a:r>
                            <a:rPr kumimoji="1" lang="en-US" altLang="ja-JP" dirty="0" smtClean="0"/>
                            <a:t>5</a:t>
                          </a:r>
                          <a:endParaRPr kumimoji="1" lang="ja-JP" altLang="en-US" dirty="0"/>
                        </a:p>
                      </a:txBody>
                      <a:tcPr anchor="ctr"/>
                    </a:tc>
                    <a:tc>
                      <a:txBody>
                        <a:bodyPr/>
                        <a:lstStyle/>
                        <a:p>
                          <a:r>
                            <a:rPr kumimoji="1" lang="en-US" altLang="ja-JP" dirty="0" smtClean="0"/>
                            <a:t>2</a:t>
                          </a:r>
                          <a:endParaRPr kumimoji="1" lang="ja-JP" altLang="en-US" dirty="0"/>
                        </a:p>
                      </a:txBody>
                      <a:tcPr anchor="ctr"/>
                    </a:tc>
                    <a:tc>
                      <a:txBody>
                        <a:bodyPr/>
                        <a:lstStyle/>
                        <a:p>
                          <a:r>
                            <a:rPr kumimoji="1" lang="en-US" altLang="ja-JP" dirty="0" smtClean="0"/>
                            <a:t>2</a:t>
                          </a:r>
                          <a:endParaRPr kumimoji="1" lang="ja-JP" altLang="en-US" dirty="0"/>
                        </a:p>
                      </a:txBody>
                      <a:tcPr anchor="ctr"/>
                    </a:tc>
                    <a:tc>
                      <a:txBody>
                        <a:bodyPr/>
                        <a:lstStyle/>
                        <a:p>
                          <a:r>
                            <a:rPr kumimoji="1" lang="en-US" altLang="ja-JP" dirty="0" smtClean="0"/>
                            <a:t>10</a:t>
                          </a:r>
                          <a:endParaRPr kumimoji="1" lang="ja-JP" altLang="en-US" dirty="0"/>
                        </a:p>
                      </a:txBody>
                      <a:tcPr anchor="ctr"/>
                    </a:tc>
                    <a:tc>
                      <a:txBody>
                        <a:bodyPr/>
                        <a:lstStyle/>
                        <a:p>
                          <a:r>
                            <a:rPr kumimoji="1" lang="en-US" altLang="ja-JP" dirty="0" smtClean="0"/>
                            <a:t>25</a:t>
                          </a:r>
                          <a:endParaRPr kumimoji="1" lang="ja-JP" altLang="en-US" dirty="0"/>
                        </a:p>
                      </a:txBody>
                      <a:tcPr anchor="ctr"/>
                    </a:tc>
                    <a:tc>
                      <a:txBody>
                        <a:bodyPr/>
                        <a:lstStyle/>
                        <a:p>
                          <a:r>
                            <a:rPr kumimoji="1" lang="en-US" altLang="ja-JP" dirty="0" smtClean="0"/>
                            <a:t>32</a:t>
                          </a:r>
                          <a:endParaRPr kumimoji="1" lang="ja-JP" altLang="en-US" dirty="0"/>
                        </a:p>
                      </a:txBody>
                      <a:tcPr anchor="ctr"/>
                    </a:tc>
                    <a:tc>
                      <a:txBody>
                        <a:bodyPr/>
                        <a:lstStyle/>
                        <a:p>
                          <a:r>
                            <a:rPr kumimoji="1" lang="en-US" altLang="ja-JP" dirty="0" smtClean="0"/>
                            <a:t>120</a:t>
                          </a:r>
                          <a:endParaRPr kumimoji="1" lang="ja-JP" altLang="en-US" dirty="0"/>
                        </a:p>
                      </a:txBody>
                      <a:tcPr anchor="ctr"/>
                    </a:tc>
                  </a:tr>
                  <a:tr h="490045">
                    <a:tc>
                      <a:txBody>
                        <a:bodyPr/>
                        <a:lstStyle/>
                        <a:p>
                          <a:r>
                            <a:rPr kumimoji="1" lang="en-US" altLang="ja-JP" dirty="0" smtClean="0"/>
                            <a:t>10</a:t>
                          </a:r>
                          <a:endParaRPr kumimoji="1" lang="ja-JP" altLang="en-US" dirty="0"/>
                        </a:p>
                      </a:txBody>
                      <a:tcPr anchor="ctr"/>
                    </a:tc>
                    <a:tc>
                      <a:txBody>
                        <a:bodyPr/>
                        <a:lstStyle/>
                        <a:p>
                          <a:r>
                            <a:rPr kumimoji="1" lang="en-US" altLang="ja-JP" dirty="0" smtClean="0"/>
                            <a:t>3</a:t>
                          </a:r>
                          <a:endParaRPr kumimoji="1" lang="ja-JP" altLang="en-US" dirty="0"/>
                        </a:p>
                      </a:txBody>
                      <a:tcPr anchor="ctr"/>
                    </a:tc>
                    <a:tc>
                      <a:txBody>
                        <a:bodyPr/>
                        <a:lstStyle/>
                        <a:p>
                          <a:r>
                            <a:rPr kumimoji="1" lang="en-US" altLang="ja-JP" dirty="0" smtClean="0"/>
                            <a:t>3</a:t>
                          </a:r>
                          <a:endParaRPr kumimoji="1" lang="ja-JP" altLang="en-US" dirty="0"/>
                        </a:p>
                      </a:txBody>
                      <a:tcPr anchor="ctr"/>
                    </a:tc>
                    <a:tc>
                      <a:txBody>
                        <a:bodyPr/>
                        <a:lstStyle/>
                        <a:p>
                          <a:r>
                            <a:rPr kumimoji="1" lang="en-US" altLang="ja-JP" dirty="0" smtClean="0"/>
                            <a:t>30</a:t>
                          </a:r>
                          <a:endParaRPr kumimoji="1" lang="ja-JP" altLang="en-US" dirty="0"/>
                        </a:p>
                      </a:txBody>
                      <a:tcPr anchor="ctr"/>
                    </a:tc>
                    <a:tc>
                      <a:txBody>
                        <a:bodyPr/>
                        <a:lstStyle/>
                        <a:p>
                          <a:r>
                            <a:rPr kumimoji="1" lang="en-US" altLang="ja-JP" dirty="0" smtClean="0"/>
                            <a:t>100</a:t>
                          </a:r>
                          <a:endParaRPr kumimoji="1" lang="ja-JP" altLang="en-US" dirty="0"/>
                        </a:p>
                      </a:txBody>
                      <a:tcPr anchor="ctr"/>
                    </a:tc>
                    <a:tc>
                      <a:txBody>
                        <a:bodyPr/>
                        <a:lstStyle/>
                        <a:p>
                          <a:r>
                            <a:rPr kumimoji="1" lang="en-US" altLang="ja-JP" dirty="0" smtClean="0"/>
                            <a:t>1,024</a:t>
                          </a:r>
                          <a:endParaRPr kumimoji="1" lang="ja-JP" altLang="en-US" dirty="0"/>
                        </a:p>
                      </a:txBody>
                      <a:tcPr anchor="ctr"/>
                    </a:tc>
                    <a:tc>
                      <a:txBody>
                        <a:bodyPr/>
                        <a:lstStyle/>
                        <a:p>
                          <a:r>
                            <a:rPr kumimoji="1" lang="en-US" altLang="ja-JP" dirty="0" smtClean="0"/>
                            <a:t>3,628,800</a:t>
                          </a:r>
                          <a:endParaRPr kumimoji="1" lang="ja-JP" altLang="en-US" dirty="0"/>
                        </a:p>
                      </a:txBody>
                      <a:tcPr anchor="ctr"/>
                    </a:tc>
                  </a:tr>
                  <a:tr h="490045">
                    <a:tc>
                      <a:txBody>
                        <a:bodyPr/>
                        <a:lstStyle/>
                        <a:p>
                          <a:r>
                            <a:rPr kumimoji="1" lang="en-US" altLang="ja-JP" dirty="0" smtClean="0"/>
                            <a:t>20</a:t>
                          </a:r>
                          <a:endParaRPr kumimoji="1" lang="ja-JP" altLang="en-US" dirty="0"/>
                        </a:p>
                      </a:txBody>
                      <a:tcPr anchor="ctr"/>
                    </a:tc>
                    <a:tc>
                      <a:txBody>
                        <a:bodyPr/>
                        <a:lstStyle/>
                        <a:p>
                          <a:r>
                            <a:rPr kumimoji="1" lang="en-US" altLang="ja-JP" dirty="0" smtClean="0"/>
                            <a:t>4</a:t>
                          </a:r>
                          <a:endParaRPr kumimoji="1" lang="ja-JP" altLang="en-US" dirty="0"/>
                        </a:p>
                      </a:txBody>
                      <a:tcPr anchor="ctr"/>
                    </a:tc>
                    <a:tc>
                      <a:txBody>
                        <a:bodyPr/>
                        <a:lstStyle/>
                        <a:p>
                          <a:r>
                            <a:rPr kumimoji="1" lang="en-US" altLang="ja-JP" dirty="0" smtClean="0"/>
                            <a:t>4</a:t>
                          </a:r>
                          <a:endParaRPr kumimoji="1" lang="ja-JP" altLang="en-US" dirty="0"/>
                        </a:p>
                      </a:txBody>
                      <a:tcPr anchor="ctr"/>
                    </a:tc>
                    <a:tc>
                      <a:txBody>
                        <a:bodyPr/>
                        <a:lstStyle/>
                        <a:p>
                          <a:r>
                            <a:rPr kumimoji="1" lang="en-US" altLang="ja-JP" dirty="0" smtClean="0"/>
                            <a:t>80</a:t>
                          </a:r>
                          <a:endParaRPr kumimoji="1" lang="ja-JP" altLang="en-US" dirty="0"/>
                        </a:p>
                      </a:txBody>
                      <a:tcPr anchor="ctr"/>
                    </a:tc>
                    <a:tc>
                      <a:txBody>
                        <a:bodyPr/>
                        <a:lstStyle/>
                        <a:p>
                          <a:r>
                            <a:rPr kumimoji="1" lang="en-US" altLang="ja-JP" dirty="0" smtClean="0"/>
                            <a:t>400</a:t>
                          </a:r>
                          <a:endParaRPr kumimoji="1" lang="ja-JP" altLang="en-US" dirty="0"/>
                        </a:p>
                      </a:txBody>
                      <a:tcPr anchor="ctr"/>
                    </a:tc>
                    <a:tc>
                      <a:txBody>
                        <a:bodyPr/>
                        <a:lstStyle/>
                        <a:p>
                          <a:r>
                            <a:rPr kumimoji="1" lang="en-US" altLang="ja-JP" dirty="0" smtClean="0"/>
                            <a:t>1,048,576</a:t>
                          </a:r>
                          <a:endParaRPr kumimoji="1" lang="ja-JP" altLang="en-US" dirty="0"/>
                        </a:p>
                      </a:txBody>
                      <a:tcPr anchor="ctr"/>
                    </a:tc>
                    <a:tc>
                      <a:txBody>
                        <a:bodyPr/>
                        <a:lstStyle/>
                        <a:p>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2.4</m:t>
                                  </m:r>
                                  <m:r>
                                    <a:rPr kumimoji="1" lang="en-US" altLang="ja-JP" b="0" i="1" smtClean="0">
                                      <a:latin typeface="Cambria Math" charset="0"/>
                                      <a:ea typeface="Cambria Math" charset="0"/>
                                      <a:cs typeface="Cambria Math" charset="0"/>
                                    </a:rPr>
                                    <m:t>×</m:t>
                                  </m:r>
                                  <m:r>
                                    <a:rPr kumimoji="1" lang="en-US" altLang="ja-JP" b="0" i="1" smtClean="0">
                                      <a:latin typeface="Cambria Math" charset="0"/>
                                    </a:rPr>
                                    <m:t>10</m:t>
                                  </m:r>
                                </m:e>
                                <m:sup>
                                  <m:r>
                                    <a:rPr kumimoji="1" lang="en-US" altLang="ja-JP" b="0" i="1" smtClean="0">
                                      <a:latin typeface="Cambria Math" charset="0"/>
                                    </a:rPr>
                                    <m:t>18</m:t>
                                  </m:r>
                                </m:sup>
                              </m:sSup>
                            </m:oMath>
                          </a14:m>
                          <a:endParaRPr kumimoji="1" lang="ja-JP" altLang="en-US" dirty="0"/>
                        </a:p>
                      </a:txBody>
                      <a:tcPr anchor="ctr"/>
                    </a:tc>
                  </a:tr>
                  <a:tr h="490045">
                    <a:tc>
                      <a:txBody>
                        <a:bodyPr/>
                        <a:lstStyle/>
                        <a:p>
                          <a:r>
                            <a:rPr kumimoji="1" lang="en-US" altLang="ja-JP" dirty="0" smtClean="0"/>
                            <a:t>50</a:t>
                          </a:r>
                          <a:endParaRPr kumimoji="1" lang="ja-JP" altLang="en-US" dirty="0"/>
                        </a:p>
                      </a:txBody>
                      <a:tcPr anchor="ctr"/>
                    </a:tc>
                    <a:tc>
                      <a:txBody>
                        <a:bodyPr/>
                        <a:lstStyle/>
                        <a:p>
                          <a:r>
                            <a:rPr kumimoji="1" lang="en-US" altLang="ja-JP" dirty="0" smtClean="0"/>
                            <a:t>5</a:t>
                          </a:r>
                          <a:endParaRPr kumimoji="1" lang="ja-JP" altLang="en-US" dirty="0"/>
                        </a:p>
                      </a:txBody>
                      <a:tcPr anchor="ctr"/>
                    </a:tc>
                    <a:tc>
                      <a:txBody>
                        <a:bodyPr/>
                        <a:lstStyle/>
                        <a:p>
                          <a:r>
                            <a:rPr kumimoji="1" lang="en-US" altLang="ja-JP" dirty="0" smtClean="0"/>
                            <a:t>7</a:t>
                          </a:r>
                          <a:endParaRPr kumimoji="1" lang="ja-JP" altLang="en-US" dirty="0"/>
                        </a:p>
                      </a:txBody>
                      <a:tcPr anchor="ctr"/>
                    </a:tc>
                    <a:tc>
                      <a:txBody>
                        <a:bodyPr/>
                        <a:lstStyle/>
                        <a:p>
                          <a:r>
                            <a:rPr kumimoji="1" lang="en-US" altLang="ja-JP" dirty="0" smtClean="0"/>
                            <a:t>250</a:t>
                          </a:r>
                          <a:endParaRPr kumimoji="1" lang="ja-JP" altLang="en-US" dirty="0"/>
                        </a:p>
                      </a:txBody>
                      <a:tcPr anchor="ctr"/>
                    </a:tc>
                    <a:tc>
                      <a:txBody>
                        <a:bodyPr/>
                        <a:lstStyle/>
                        <a:p>
                          <a:r>
                            <a:rPr kumimoji="1" lang="en-US" altLang="ja-JP" dirty="0" smtClean="0"/>
                            <a:t>2,500</a:t>
                          </a:r>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15</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3.0</m:t>
                                  </m:r>
                                  <m:r>
                                    <a:rPr kumimoji="1" lang="en-US" altLang="ja-JP" b="0" i="1" smtClean="0">
                                      <a:latin typeface="Cambria Math" charset="0"/>
                                      <a:ea typeface="Cambria Math" charset="0"/>
                                      <a:cs typeface="Cambria Math" charset="0"/>
                                    </a:rPr>
                                    <m:t>×</m:t>
                                  </m:r>
                                  <m:r>
                                    <a:rPr kumimoji="1" lang="en-US" altLang="ja-JP" b="0" i="1" smtClean="0">
                                      <a:latin typeface="Cambria Math" charset="0"/>
                                    </a:rPr>
                                    <m:t>10</m:t>
                                  </m:r>
                                </m:e>
                                <m:sup>
                                  <m:r>
                                    <a:rPr kumimoji="1" lang="en-US" altLang="ja-JP" b="0" i="1" smtClean="0">
                                      <a:latin typeface="Cambria Math" charset="0"/>
                                    </a:rPr>
                                    <m:t>64</m:t>
                                  </m:r>
                                </m:sup>
                              </m:sSup>
                            </m:oMath>
                          </a14:m>
                          <a:endParaRPr kumimoji="1" lang="ja-JP" altLang="en-US" dirty="0" smtClean="0"/>
                        </a:p>
                      </a:txBody>
                      <a:tcPr anchor="ctr"/>
                    </a:tc>
                  </a:tr>
                  <a:tr h="490045">
                    <a:tc>
                      <a:txBody>
                        <a:bodyPr/>
                        <a:lstStyle/>
                        <a:p>
                          <a:r>
                            <a:rPr kumimoji="1" lang="en-US" altLang="ja-JP" dirty="0" smtClean="0"/>
                            <a:t>100</a:t>
                          </a:r>
                          <a:endParaRPr kumimoji="1" lang="ja-JP" altLang="en-US" dirty="0"/>
                        </a:p>
                      </a:txBody>
                      <a:tcPr anchor="ctr"/>
                    </a:tc>
                    <a:tc>
                      <a:txBody>
                        <a:bodyPr/>
                        <a:lstStyle/>
                        <a:p>
                          <a:r>
                            <a:rPr kumimoji="1" lang="en-US" altLang="ja-JP" dirty="0" smtClean="0"/>
                            <a:t>6</a:t>
                          </a:r>
                          <a:endParaRPr kumimoji="1" lang="ja-JP" altLang="en-US" dirty="0"/>
                        </a:p>
                      </a:txBody>
                      <a:tcPr anchor="ctr"/>
                    </a:tc>
                    <a:tc>
                      <a:txBody>
                        <a:bodyPr/>
                        <a:lstStyle/>
                        <a:p>
                          <a:r>
                            <a:rPr kumimoji="1" lang="en-US" altLang="ja-JP" dirty="0" smtClean="0"/>
                            <a:t>10</a:t>
                          </a:r>
                          <a:endParaRPr kumimoji="1" lang="ja-JP" altLang="en-US" dirty="0"/>
                        </a:p>
                      </a:txBody>
                      <a:tcPr anchor="ctr"/>
                    </a:tc>
                    <a:tc>
                      <a:txBody>
                        <a:bodyPr/>
                        <a:lstStyle/>
                        <a:p>
                          <a:r>
                            <a:rPr kumimoji="1" lang="en-US" altLang="ja-JP" dirty="0" smtClean="0"/>
                            <a:t>600</a:t>
                          </a:r>
                          <a:endParaRPr kumimoji="1" lang="ja-JP" altLang="en-US" dirty="0"/>
                        </a:p>
                      </a:txBody>
                      <a:tcPr anchor="ctr"/>
                    </a:tc>
                    <a:tc>
                      <a:txBody>
                        <a:bodyPr/>
                        <a:lstStyle/>
                        <a:p>
                          <a:r>
                            <a:rPr kumimoji="1" lang="en-US" altLang="ja-JP" dirty="0" smtClean="0"/>
                            <a:t>10,000</a:t>
                          </a:r>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30</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9.3</m:t>
                                  </m:r>
                                  <m:r>
                                    <a:rPr kumimoji="1" lang="en-US" altLang="ja-JP" b="0" i="1" smtClean="0">
                                      <a:latin typeface="Cambria Math" charset="0"/>
                                      <a:ea typeface="Cambria Math" charset="0"/>
                                      <a:cs typeface="Cambria Math" charset="0"/>
                                    </a:rPr>
                                    <m:t>×</m:t>
                                  </m:r>
                                  <m:r>
                                    <a:rPr kumimoji="1" lang="en-US" altLang="ja-JP" b="0" i="1" smtClean="0">
                                      <a:latin typeface="Cambria Math" charset="0"/>
                                    </a:rPr>
                                    <m:t>10</m:t>
                                  </m:r>
                                </m:e>
                                <m:sup>
                                  <m:r>
                                    <a:rPr kumimoji="1" lang="en-US" altLang="ja-JP" b="0" i="1" smtClean="0">
                                      <a:latin typeface="Cambria Math" charset="0"/>
                                    </a:rPr>
                                    <m:t>157</m:t>
                                  </m:r>
                                </m:sup>
                              </m:sSup>
                            </m:oMath>
                          </a14:m>
                          <a:endParaRPr kumimoji="1" lang="ja-JP" altLang="en-US" dirty="0" smtClean="0"/>
                        </a:p>
                      </a:txBody>
                      <a:tcPr anchor="ctr"/>
                    </a:tc>
                  </a:tr>
                  <a:tr h="490045">
                    <a:tc>
                      <a:txBody>
                        <a:bodyPr/>
                        <a:lstStyle/>
                        <a:p>
                          <a:r>
                            <a:rPr kumimoji="1" lang="en-US" altLang="ja-JP" dirty="0" smtClean="0"/>
                            <a:t>1,000</a:t>
                          </a:r>
                          <a:endParaRPr kumimoji="1" lang="ja-JP" altLang="en-US" dirty="0"/>
                        </a:p>
                      </a:txBody>
                      <a:tcPr anchor="ctr"/>
                    </a:tc>
                    <a:tc>
                      <a:txBody>
                        <a:bodyPr/>
                        <a:lstStyle/>
                        <a:p>
                          <a:r>
                            <a:rPr kumimoji="1" lang="en-US" altLang="ja-JP" dirty="0" smtClean="0"/>
                            <a:t>9</a:t>
                          </a:r>
                          <a:endParaRPr kumimoji="1" lang="ja-JP" altLang="en-US" dirty="0"/>
                        </a:p>
                      </a:txBody>
                      <a:tcPr anchor="ctr"/>
                    </a:tc>
                    <a:tc>
                      <a:txBody>
                        <a:bodyPr/>
                        <a:lstStyle/>
                        <a:p>
                          <a:r>
                            <a:rPr kumimoji="1" lang="en-US" altLang="ja-JP" dirty="0" smtClean="0"/>
                            <a:t>31</a:t>
                          </a:r>
                          <a:endParaRPr kumimoji="1" lang="ja-JP" altLang="en-US" dirty="0"/>
                        </a:p>
                      </a:txBody>
                      <a:tcPr anchor="ctr"/>
                    </a:tc>
                    <a:tc>
                      <a:txBody>
                        <a:bodyPr/>
                        <a:lstStyle/>
                        <a:p>
                          <a:r>
                            <a:rPr kumimoji="1" lang="en-US" altLang="ja-JP" dirty="0" smtClean="0"/>
                            <a:t>9,000</a:t>
                          </a:r>
                          <a:endParaRPr kumimoji="1" lang="ja-JP" altLang="en-US" dirty="0"/>
                        </a:p>
                      </a:txBody>
                      <a:tcPr anchor="ctr"/>
                    </a:tc>
                    <a:tc>
                      <a:txBody>
                        <a:bodyPr/>
                        <a:lstStyle/>
                        <a:p>
                          <a:r>
                            <a:rPr kumimoji="1" lang="en-US" altLang="ja-JP" dirty="0" smtClean="0"/>
                            <a:t>1,000,000</a:t>
                          </a:r>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300</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4.0</m:t>
                                  </m:r>
                                  <m:r>
                                    <a:rPr kumimoji="1" lang="en-US" altLang="ja-JP" b="0" i="1" smtClean="0">
                                      <a:latin typeface="Cambria Math" charset="0"/>
                                      <a:ea typeface="Cambria Math" charset="0"/>
                                      <a:cs typeface="Cambria Math" charset="0"/>
                                    </a:rPr>
                                    <m:t>×</m:t>
                                  </m:r>
                                  <m:r>
                                    <a:rPr kumimoji="1" lang="en-US" altLang="ja-JP" b="0" i="1" smtClean="0">
                                      <a:latin typeface="Cambria Math" charset="0"/>
                                    </a:rPr>
                                    <m:t>10</m:t>
                                  </m:r>
                                </m:e>
                                <m:sup>
                                  <m:r>
                                    <a:rPr kumimoji="1" lang="en-US" altLang="ja-JP" b="0" i="1" smtClean="0">
                                      <a:latin typeface="Cambria Math" charset="0"/>
                                    </a:rPr>
                                    <m:t>2,567</m:t>
                                  </m:r>
                                </m:sup>
                              </m:sSup>
                            </m:oMath>
                          </a14:m>
                          <a:endParaRPr kumimoji="1" lang="ja-JP" altLang="en-US" dirty="0" smtClean="0"/>
                        </a:p>
                      </a:txBody>
                      <a:tcPr anchor="ctr"/>
                    </a:tc>
                  </a:tr>
                  <a:tr h="490045">
                    <a:tc>
                      <a:txBody>
                        <a:bodyPr/>
                        <a:lstStyle/>
                        <a:p>
                          <a:r>
                            <a:rPr kumimoji="1" lang="en-US" altLang="ja-JP" dirty="0" smtClean="0"/>
                            <a:t>10,000</a:t>
                          </a:r>
                          <a:endParaRPr kumimoji="1" lang="ja-JP" altLang="en-US" dirty="0"/>
                        </a:p>
                      </a:txBody>
                      <a:tcPr anchor="ctr"/>
                    </a:tc>
                    <a:tc>
                      <a:txBody>
                        <a:bodyPr/>
                        <a:lstStyle/>
                        <a:p>
                          <a:r>
                            <a:rPr kumimoji="1" lang="en-US" altLang="ja-JP" dirty="0" smtClean="0"/>
                            <a:t>13</a:t>
                          </a:r>
                          <a:endParaRPr kumimoji="1" lang="ja-JP" altLang="en-US" dirty="0"/>
                        </a:p>
                      </a:txBody>
                      <a:tcPr anchor="ctr"/>
                    </a:tc>
                    <a:tc>
                      <a:txBody>
                        <a:bodyPr/>
                        <a:lstStyle/>
                        <a:p>
                          <a:r>
                            <a:rPr kumimoji="1" lang="en-US" altLang="ja-JP" dirty="0" smtClean="0"/>
                            <a:t>100</a:t>
                          </a:r>
                          <a:endParaRPr kumimoji="1" lang="ja-JP" altLang="en-US" dirty="0"/>
                        </a:p>
                      </a:txBody>
                      <a:tcPr anchor="ctr"/>
                    </a:tc>
                    <a:tc>
                      <a:txBody>
                        <a:bodyPr/>
                        <a:lstStyle/>
                        <a:p>
                          <a:r>
                            <a:rPr kumimoji="1" lang="en-US" altLang="ja-JP" dirty="0" smtClean="0"/>
                            <a:t>130,000</a:t>
                          </a:r>
                          <a:endParaRPr kumimoji="1" lang="ja-JP" altLang="en-US" dirty="0"/>
                        </a:p>
                      </a:txBody>
                      <a:tcPr anchor="ctr"/>
                    </a:tc>
                    <a:tc>
                      <a:txBody>
                        <a:bodyPr/>
                        <a:lstStyle/>
                        <a:p>
                          <a:r>
                            <a:rPr kumimoji="1" lang="en-US" altLang="ja-JP" dirty="0" smtClean="0"/>
                            <a:t>100,000,000</a:t>
                          </a:r>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3,000</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35,660</m:t>
                                  </m:r>
                                </m:sup>
                              </m:sSup>
                            </m:oMath>
                          </a14:m>
                          <a:endParaRPr kumimoji="1" lang="ja-JP" altLang="en-US" dirty="0" smtClean="0"/>
                        </a:p>
                      </a:txBody>
                      <a:tcPr anchor="ctr"/>
                    </a:tc>
                  </a:tr>
                  <a:tr h="490045">
                    <a:tc>
                      <a:txBody>
                        <a:bodyPr/>
                        <a:lstStyle/>
                        <a:p>
                          <a:r>
                            <a:rPr kumimoji="1" lang="en-US" altLang="ja-JP" dirty="0" smtClean="0"/>
                            <a:t>100,000</a:t>
                          </a:r>
                          <a:endParaRPr kumimoji="1" lang="ja-JP" altLang="en-US" dirty="0"/>
                        </a:p>
                      </a:txBody>
                      <a:tcPr anchor="ctr"/>
                    </a:tc>
                    <a:tc>
                      <a:txBody>
                        <a:bodyPr/>
                        <a:lstStyle/>
                        <a:p>
                          <a:r>
                            <a:rPr kumimoji="1" lang="en-US" altLang="ja-JP" dirty="0" smtClean="0"/>
                            <a:t>16</a:t>
                          </a:r>
                          <a:endParaRPr kumimoji="1" lang="ja-JP" altLang="en-US" dirty="0"/>
                        </a:p>
                      </a:txBody>
                      <a:tcPr anchor="ctr"/>
                    </a:tc>
                    <a:tc>
                      <a:txBody>
                        <a:bodyPr/>
                        <a:lstStyle/>
                        <a:p>
                          <a:r>
                            <a:rPr kumimoji="1" lang="en-US" altLang="ja-JP" dirty="0" smtClean="0"/>
                            <a:t>316</a:t>
                          </a:r>
                          <a:endParaRPr kumimoji="1" lang="ja-JP" altLang="en-US" dirty="0"/>
                        </a:p>
                      </a:txBody>
                      <a:tcPr anchor="ctr"/>
                    </a:tc>
                    <a:tc>
                      <a:txBody>
                        <a:bodyPr/>
                        <a:lstStyle/>
                        <a:p>
                          <a:r>
                            <a:rPr kumimoji="1" lang="en-US" altLang="ja-JP" dirty="0" smtClean="0"/>
                            <a:t>1,600,000</a:t>
                          </a:r>
                          <a:endParaRPr kumimoji="1" lang="ja-JP" altLang="en-US" dirty="0"/>
                        </a:p>
                      </a:txBody>
                      <a:tcPr anchor="ctr"/>
                    </a:tc>
                    <a:tc>
                      <a:txBody>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10</m:t>
                                    </m:r>
                                  </m:sup>
                                </m:sSup>
                              </m:oMath>
                            </m:oMathPara>
                          </a14:m>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30,000</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456,574</m:t>
                                  </m:r>
                                </m:sup>
                              </m:sSup>
                            </m:oMath>
                          </a14:m>
                          <a:endParaRPr kumimoji="1" lang="ja-JP" altLang="en-US" dirty="0" smtClean="0"/>
                        </a:p>
                      </a:txBody>
                      <a:tcPr anchor="ctr"/>
                    </a:tc>
                  </a:tr>
                  <a:tr h="490045">
                    <a:tc>
                      <a:txBody>
                        <a:bodyPr/>
                        <a:lstStyle/>
                        <a:p>
                          <a:r>
                            <a:rPr kumimoji="1" lang="en-US" altLang="ja-JP" dirty="0" smtClean="0"/>
                            <a:t>1,000,000</a:t>
                          </a:r>
                          <a:endParaRPr kumimoji="1" lang="ja-JP" altLang="en-US" dirty="0"/>
                        </a:p>
                      </a:txBody>
                      <a:tcPr anchor="ctr"/>
                    </a:tc>
                    <a:tc>
                      <a:txBody>
                        <a:bodyPr/>
                        <a:lstStyle/>
                        <a:p>
                          <a:r>
                            <a:rPr kumimoji="1" lang="en-US" altLang="ja-JP" dirty="0" smtClean="0"/>
                            <a:t>19</a:t>
                          </a:r>
                          <a:endParaRPr kumimoji="1" lang="ja-JP" altLang="en-US" dirty="0"/>
                        </a:p>
                      </a:txBody>
                      <a:tcPr anchor="ctr"/>
                    </a:tc>
                    <a:tc>
                      <a:txBody>
                        <a:bodyPr/>
                        <a:lstStyle/>
                        <a:p>
                          <a:r>
                            <a:rPr kumimoji="1" lang="en-US" altLang="ja-JP" dirty="0" smtClean="0"/>
                            <a:t>1,000</a:t>
                          </a:r>
                          <a:endParaRPr kumimoji="1" lang="ja-JP" altLang="en-US" dirty="0"/>
                        </a:p>
                      </a:txBody>
                      <a:tcPr anchor="ctr"/>
                    </a:tc>
                    <a:tc>
                      <a:txBody>
                        <a:bodyPr/>
                        <a:lstStyle/>
                        <a:p>
                          <a:r>
                            <a:rPr kumimoji="1" lang="en-US" altLang="ja-JP" dirty="0" smtClean="0"/>
                            <a:t>19,000,000</a:t>
                          </a:r>
                          <a:endParaRPr kumimoji="1" lang="ja-JP" altLang="en-US" dirty="0"/>
                        </a:p>
                      </a:txBody>
                      <a:tcPr anchor="ctr"/>
                    </a:tc>
                    <a:tc>
                      <a:txBody>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12</m:t>
                                    </m:r>
                                  </m:sup>
                                </m:sSup>
                              </m:oMath>
                            </m:oMathPara>
                          </a14:m>
                          <a:endParaRPr kumimoji="1" lang="ja-JP"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300,000</m:t>
                                  </m:r>
                                </m:sup>
                              </m:sSup>
                            </m:oMath>
                          </a14:m>
                          <a:endParaRPr kumimoji="1" lang="ja-JP" altLang="en-US"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約</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5,565,709</m:t>
                                  </m:r>
                                </m:sup>
                              </m:sSup>
                            </m:oMath>
                          </a14:m>
                          <a:endParaRPr kumimoji="1" lang="ja-JP" altLang="en-US" dirty="0" smtClean="0"/>
                        </a:p>
                      </a:txBody>
                      <a:tcPr anchor="ctr"/>
                    </a:tc>
                  </a:tr>
                </a:tbl>
              </a:graphicData>
            </a:graphic>
          </p:graphicFrame>
        </mc:Choice>
        <mc:Fallback xmlns="">
          <p:graphicFrame>
            <p:nvGraphicFramePr>
              <p:cNvPr id="2" name="表 1"/>
              <p:cNvGraphicFramePr>
                <a:graphicFrameLocks noGrp="1"/>
              </p:cNvGraphicFramePr>
              <p:nvPr>
                <p:extLst>
                  <p:ext uri="{D42A27DB-BD31-4B8C-83A1-F6EECF244321}">
                    <p14:modId xmlns:p14="http://schemas.microsoft.com/office/powerpoint/2010/main" val="1351538839"/>
                  </p:ext>
                </p:extLst>
              </p:nvPr>
            </p:nvGraphicFramePr>
            <p:xfrm>
              <a:off x="834572" y="1012372"/>
              <a:ext cx="10530114" cy="5072742"/>
            </p:xfrm>
            <a:graphic>
              <a:graphicData uri="http://schemas.openxmlformats.org/drawingml/2006/table">
                <a:tbl>
                  <a:tblPr firstRow="1" bandRow="1">
                    <a:tableStyleId>{5C22544A-7EE6-4342-B048-85BDC9FD1C3A}</a:tableStyleId>
                  </a:tblPr>
                  <a:tblGrid>
                    <a:gridCol w="1504302"/>
                    <a:gridCol w="1307840"/>
                    <a:gridCol w="1143000"/>
                    <a:gridCol w="1534886"/>
                    <a:gridCol w="1578429"/>
                    <a:gridCol w="1621971"/>
                    <a:gridCol w="1839686"/>
                  </a:tblGrid>
                  <a:tr h="662337">
                    <a:tc>
                      <a:txBody>
                        <a:bodyPr/>
                        <a:lstStyle/>
                        <a:p>
                          <a:pPr algn="ctr"/>
                          <a:r>
                            <a:rPr kumimoji="1" lang="en-US" altLang="ja-JP" dirty="0" smtClean="0"/>
                            <a:t>n</a:t>
                          </a:r>
                          <a:endParaRPr kumimoji="1" lang="ja-JP" altLang="en-US" dirty="0"/>
                        </a:p>
                      </a:txBody>
                      <a:tcPr anchor="ctr"/>
                    </a:tc>
                    <a:tc>
                      <a:txBody>
                        <a:bodyPr/>
                        <a:lstStyle/>
                        <a:p>
                          <a:pPr algn="ctr"/>
                          <a:r>
                            <a:rPr kumimoji="1" lang="en-US" altLang="ja-JP" dirty="0" err="1" smtClean="0"/>
                            <a:t>logn</a:t>
                          </a:r>
                          <a:endParaRPr kumimoji="1" lang="ja-JP" altLang="en-US" dirty="0"/>
                        </a:p>
                      </a:txBody>
                      <a:tcPr anchor="ctr"/>
                    </a:tc>
                    <a:tc>
                      <a:txBody>
                        <a:bodyPr/>
                        <a:lstStyle/>
                        <a:p>
                          <a:endParaRPr lang="ja-JP"/>
                        </a:p>
                      </a:txBody>
                      <a:tcPr anchor="ctr">
                        <a:blipFill rotWithShape="0">
                          <a:blip r:embed="rId3"/>
                          <a:stretch>
                            <a:fillRect l="-247594" t="-917" r="-579679" b="-668807"/>
                          </a:stretch>
                        </a:blipFill>
                      </a:tcPr>
                    </a:tc>
                    <a:tc>
                      <a:txBody>
                        <a:bodyPr/>
                        <a:lstStyle/>
                        <a:p>
                          <a:pPr algn="ctr"/>
                          <a:r>
                            <a:rPr kumimoji="1" lang="en-US" altLang="ja-JP" dirty="0" err="1" smtClean="0"/>
                            <a:t>nlogn</a:t>
                          </a:r>
                          <a:endParaRPr kumimoji="1" lang="ja-JP" altLang="en-US" dirty="0"/>
                        </a:p>
                      </a:txBody>
                      <a:tcPr anchor="ctr"/>
                    </a:tc>
                    <a:tc>
                      <a:txBody>
                        <a:bodyPr/>
                        <a:lstStyle/>
                        <a:p>
                          <a:endParaRPr lang="ja-JP"/>
                        </a:p>
                      </a:txBody>
                      <a:tcPr anchor="ctr">
                        <a:blipFill rotWithShape="0">
                          <a:blip r:embed="rId3"/>
                          <a:stretch>
                            <a:fillRect l="-346923" t="-917" r="-220000" b="-668807"/>
                          </a:stretch>
                        </a:blipFill>
                      </a:tcPr>
                    </a:tc>
                    <a:tc>
                      <a:txBody>
                        <a:bodyPr/>
                        <a:lstStyle/>
                        <a:p>
                          <a:endParaRPr lang="ja-JP"/>
                        </a:p>
                      </a:txBody>
                      <a:tcPr anchor="ctr">
                        <a:blipFill rotWithShape="0">
                          <a:blip r:embed="rId3"/>
                          <a:stretch>
                            <a:fillRect l="-436842" t="-917" r="-115038" b="-668807"/>
                          </a:stretch>
                        </a:blipFill>
                      </a:tcPr>
                    </a:tc>
                    <a:tc>
                      <a:txBody>
                        <a:bodyPr/>
                        <a:lstStyle/>
                        <a:p>
                          <a:endParaRPr lang="ja-JP"/>
                        </a:p>
                      </a:txBody>
                      <a:tcPr anchor="ctr">
                        <a:blipFill rotWithShape="0">
                          <a:blip r:embed="rId3"/>
                          <a:stretch>
                            <a:fillRect l="-472848" t="-917" r="-1325" b="-668807"/>
                          </a:stretch>
                        </a:blipFill>
                      </a:tcPr>
                    </a:tc>
                  </a:tr>
                  <a:tr h="490045">
                    <a:tc>
                      <a:txBody>
                        <a:bodyPr/>
                        <a:lstStyle/>
                        <a:p>
                          <a:r>
                            <a:rPr kumimoji="1" lang="en-US" altLang="ja-JP" dirty="0" smtClean="0"/>
                            <a:t>5</a:t>
                          </a:r>
                          <a:endParaRPr kumimoji="1" lang="ja-JP" altLang="en-US" dirty="0"/>
                        </a:p>
                      </a:txBody>
                      <a:tcPr anchor="ctr"/>
                    </a:tc>
                    <a:tc>
                      <a:txBody>
                        <a:bodyPr/>
                        <a:lstStyle/>
                        <a:p>
                          <a:r>
                            <a:rPr kumimoji="1" lang="en-US" altLang="ja-JP" dirty="0" smtClean="0"/>
                            <a:t>2</a:t>
                          </a:r>
                          <a:endParaRPr kumimoji="1" lang="ja-JP" altLang="en-US" dirty="0"/>
                        </a:p>
                      </a:txBody>
                      <a:tcPr anchor="ctr"/>
                    </a:tc>
                    <a:tc>
                      <a:txBody>
                        <a:bodyPr/>
                        <a:lstStyle/>
                        <a:p>
                          <a:r>
                            <a:rPr kumimoji="1" lang="en-US" altLang="ja-JP" dirty="0" smtClean="0"/>
                            <a:t>2</a:t>
                          </a:r>
                          <a:endParaRPr kumimoji="1" lang="ja-JP" altLang="en-US" dirty="0"/>
                        </a:p>
                      </a:txBody>
                      <a:tcPr anchor="ctr"/>
                    </a:tc>
                    <a:tc>
                      <a:txBody>
                        <a:bodyPr/>
                        <a:lstStyle/>
                        <a:p>
                          <a:r>
                            <a:rPr kumimoji="1" lang="en-US" altLang="ja-JP" dirty="0" smtClean="0"/>
                            <a:t>10</a:t>
                          </a:r>
                          <a:endParaRPr kumimoji="1" lang="ja-JP" altLang="en-US" dirty="0"/>
                        </a:p>
                      </a:txBody>
                      <a:tcPr anchor="ctr"/>
                    </a:tc>
                    <a:tc>
                      <a:txBody>
                        <a:bodyPr/>
                        <a:lstStyle/>
                        <a:p>
                          <a:r>
                            <a:rPr kumimoji="1" lang="en-US" altLang="ja-JP" dirty="0" smtClean="0"/>
                            <a:t>25</a:t>
                          </a:r>
                          <a:endParaRPr kumimoji="1" lang="ja-JP" altLang="en-US" dirty="0"/>
                        </a:p>
                      </a:txBody>
                      <a:tcPr anchor="ctr"/>
                    </a:tc>
                    <a:tc>
                      <a:txBody>
                        <a:bodyPr/>
                        <a:lstStyle/>
                        <a:p>
                          <a:r>
                            <a:rPr kumimoji="1" lang="en-US" altLang="ja-JP" dirty="0" smtClean="0"/>
                            <a:t>32</a:t>
                          </a:r>
                          <a:endParaRPr kumimoji="1" lang="ja-JP" altLang="en-US" dirty="0"/>
                        </a:p>
                      </a:txBody>
                      <a:tcPr anchor="ctr"/>
                    </a:tc>
                    <a:tc>
                      <a:txBody>
                        <a:bodyPr/>
                        <a:lstStyle/>
                        <a:p>
                          <a:r>
                            <a:rPr kumimoji="1" lang="en-US" altLang="ja-JP" dirty="0" smtClean="0"/>
                            <a:t>120</a:t>
                          </a:r>
                          <a:endParaRPr kumimoji="1" lang="ja-JP" altLang="en-US" dirty="0"/>
                        </a:p>
                      </a:txBody>
                      <a:tcPr anchor="ctr"/>
                    </a:tc>
                  </a:tr>
                  <a:tr h="490045">
                    <a:tc>
                      <a:txBody>
                        <a:bodyPr/>
                        <a:lstStyle/>
                        <a:p>
                          <a:r>
                            <a:rPr kumimoji="1" lang="en-US" altLang="ja-JP" dirty="0" smtClean="0"/>
                            <a:t>10</a:t>
                          </a:r>
                          <a:endParaRPr kumimoji="1" lang="ja-JP" altLang="en-US" dirty="0"/>
                        </a:p>
                      </a:txBody>
                      <a:tcPr anchor="ctr"/>
                    </a:tc>
                    <a:tc>
                      <a:txBody>
                        <a:bodyPr/>
                        <a:lstStyle/>
                        <a:p>
                          <a:r>
                            <a:rPr kumimoji="1" lang="en-US" altLang="ja-JP" dirty="0" smtClean="0"/>
                            <a:t>3</a:t>
                          </a:r>
                          <a:endParaRPr kumimoji="1" lang="ja-JP" altLang="en-US" dirty="0"/>
                        </a:p>
                      </a:txBody>
                      <a:tcPr anchor="ctr"/>
                    </a:tc>
                    <a:tc>
                      <a:txBody>
                        <a:bodyPr/>
                        <a:lstStyle/>
                        <a:p>
                          <a:r>
                            <a:rPr kumimoji="1" lang="en-US" altLang="ja-JP" dirty="0" smtClean="0"/>
                            <a:t>3</a:t>
                          </a:r>
                          <a:endParaRPr kumimoji="1" lang="ja-JP" altLang="en-US" dirty="0"/>
                        </a:p>
                      </a:txBody>
                      <a:tcPr anchor="ctr"/>
                    </a:tc>
                    <a:tc>
                      <a:txBody>
                        <a:bodyPr/>
                        <a:lstStyle/>
                        <a:p>
                          <a:r>
                            <a:rPr kumimoji="1" lang="en-US" altLang="ja-JP" dirty="0" smtClean="0"/>
                            <a:t>30</a:t>
                          </a:r>
                          <a:endParaRPr kumimoji="1" lang="ja-JP" altLang="en-US" dirty="0"/>
                        </a:p>
                      </a:txBody>
                      <a:tcPr anchor="ctr"/>
                    </a:tc>
                    <a:tc>
                      <a:txBody>
                        <a:bodyPr/>
                        <a:lstStyle/>
                        <a:p>
                          <a:r>
                            <a:rPr kumimoji="1" lang="en-US" altLang="ja-JP" dirty="0" smtClean="0"/>
                            <a:t>100</a:t>
                          </a:r>
                          <a:endParaRPr kumimoji="1" lang="ja-JP" altLang="en-US" dirty="0"/>
                        </a:p>
                      </a:txBody>
                      <a:tcPr anchor="ctr"/>
                    </a:tc>
                    <a:tc>
                      <a:txBody>
                        <a:bodyPr/>
                        <a:lstStyle/>
                        <a:p>
                          <a:r>
                            <a:rPr kumimoji="1" lang="en-US" altLang="ja-JP" dirty="0" smtClean="0"/>
                            <a:t>1,024</a:t>
                          </a:r>
                          <a:endParaRPr kumimoji="1" lang="ja-JP" altLang="en-US" dirty="0"/>
                        </a:p>
                      </a:txBody>
                      <a:tcPr anchor="ctr"/>
                    </a:tc>
                    <a:tc>
                      <a:txBody>
                        <a:bodyPr/>
                        <a:lstStyle/>
                        <a:p>
                          <a:r>
                            <a:rPr kumimoji="1" lang="en-US" altLang="ja-JP" dirty="0" smtClean="0"/>
                            <a:t>3,628,800</a:t>
                          </a:r>
                          <a:endParaRPr kumimoji="1" lang="ja-JP" altLang="en-US" dirty="0"/>
                        </a:p>
                      </a:txBody>
                      <a:tcPr anchor="ctr"/>
                    </a:tc>
                  </a:tr>
                  <a:tr h="490045">
                    <a:tc>
                      <a:txBody>
                        <a:bodyPr/>
                        <a:lstStyle/>
                        <a:p>
                          <a:r>
                            <a:rPr kumimoji="1" lang="en-US" altLang="ja-JP" dirty="0" smtClean="0"/>
                            <a:t>20</a:t>
                          </a:r>
                          <a:endParaRPr kumimoji="1" lang="ja-JP" altLang="en-US" dirty="0"/>
                        </a:p>
                      </a:txBody>
                      <a:tcPr anchor="ctr"/>
                    </a:tc>
                    <a:tc>
                      <a:txBody>
                        <a:bodyPr/>
                        <a:lstStyle/>
                        <a:p>
                          <a:r>
                            <a:rPr kumimoji="1" lang="en-US" altLang="ja-JP" dirty="0" smtClean="0"/>
                            <a:t>4</a:t>
                          </a:r>
                          <a:endParaRPr kumimoji="1" lang="ja-JP" altLang="en-US" dirty="0"/>
                        </a:p>
                      </a:txBody>
                      <a:tcPr anchor="ctr"/>
                    </a:tc>
                    <a:tc>
                      <a:txBody>
                        <a:bodyPr/>
                        <a:lstStyle/>
                        <a:p>
                          <a:r>
                            <a:rPr kumimoji="1" lang="en-US" altLang="ja-JP" dirty="0" smtClean="0"/>
                            <a:t>4</a:t>
                          </a:r>
                          <a:endParaRPr kumimoji="1" lang="ja-JP" altLang="en-US" dirty="0"/>
                        </a:p>
                      </a:txBody>
                      <a:tcPr anchor="ctr"/>
                    </a:tc>
                    <a:tc>
                      <a:txBody>
                        <a:bodyPr/>
                        <a:lstStyle/>
                        <a:p>
                          <a:r>
                            <a:rPr kumimoji="1" lang="en-US" altLang="ja-JP" dirty="0" smtClean="0"/>
                            <a:t>80</a:t>
                          </a:r>
                          <a:endParaRPr kumimoji="1" lang="ja-JP" altLang="en-US" dirty="0"/>
                        </a:p>
                      </a:txBody>
                      <a:tcPr anchor="ctr"/>
                    </a:tc>
                    <a:tc>
                      <a:txBody>
                        <a:bodyPr/>
                        <a:lstStyle/>
                        <a:p>
                          <a:r>
                            <a:rPr kumimoji="1" lang="en-US" altLang="ja-JP" dirty="0" smtClean="0"/>
                            <a:t>400</a:t>
                          </a:r>
                          <a:endParaRPr kumimoji="1" lang="ja-JP" altLang="en-US" dirty="0"/>
                        </a:p>
                      </a:txBody>
                      <a:tcPr anchor="ctr"/>
                    </a:tc>
                    <a:tc>
                      <a:txBody>
                        <a:bodyPr/>
                        <a:lstStyle/>
                        <a:p>
                          <a:r>
                            <a:rPr kumimoji="1" lang="en-US" altLang="ja-JP" dirty="0" smtClean="0"/>
                            <a:t>1,048,576</a:t>
                          </a:r>
                          <a:endParaRPr kumimoji="1" lang="ja-JP" altLang="en-US" dirty="0"/>
                        </a:p>
                      </a:txBody>
                      <a:tcPr anchor="ctr"/>
                    </a:tc>
                    <a:tc>
                      <a:txBody>
                        <a:bodyPr/>
                        <a:lstStyle/>
                        <a:p>
                          <a:endParaRPr lang="ja-JP"/>
                        </a:p>
                      </a:txBody>
                      <a:tcPr anchor="ctr">
                        <a:blipFill rotWithShape="0">
                          <a:blip r:embed="rId3"/>
                          <a:stretch>
                            <a:fillRect l="-472848" t="-338750" r="-1325" b="-610000"/>
                          </a:stretch>
                        </a:blipFill>
                      </a:tcPr>
                    </a:tc>
                  </a:tr>
                  <a:tr h="490045">
                    <a:tc>
                      <a:txBody>
                        <a:bodyPr/>
                        <a:lstStyle/>
                        <a:p>
                          <a:r>
                            <a:rPr kumimoji="1" lang="en-US" altLang="ja-JP" dirty="0" smtClean="0"/>
                            <a:t>50</a:t>
                          </a:r>
                          <a:endParaRPr kumimoji="1" lang="ja-JP" altLang="en-US" dirty="0"/>
                        </a:p>
                      </a:txBody>
                      <a:tcPr anchor="ctr"/>
                    </a:tc>
                    <a:tc>
                      <a:txBody>
                        <a:bodyPr/>
                        <a:lstStyle/>
                        <a:p>
                          <a:r>
                            <a:rPr kumimoji="1" lang="en-US" altLang="ja-JP" dirty="0" smtClean="0"/>
                            <a:t>5</a:t>
                          </a:r>
                          <a:endParaRPr kumimoji="1" lang="ja-JP" altLang="en-US" dirty="0"/>
                        </a:p>
                      </a:txBody>
                      <a:tcPr anchor="ctr"/>
                    </a:tc>
                    <a:tc>
                      <a:txBody>
                        <a:bodyPr/>
                        <a:lstStyle/>
                        <a:p>
                          <a:r>
                            <a:rPr kumimoji="1" lang="en-US" altLang="ja-JP" dirty="0" smtClean="0"/>
                            <a:t>7</a:t>
                          </a:r>
                          <a:endParaRPr kumimoji="1" lang="ja-JP" altLang="en-US" dirty="0"/>
                        </a:p>
                      </a:txBody>
                      <a:tcPr anchor="ctr"/>
                    </a:tc>
                    <a:tc>
                      <a:txBody>
                        <a:bodyPr/>
                        <a:lstStyle/>
                        <a:p>
                          <a:r>
                            <a:rPr kumimoji="1" lang="en-US" altLang="ja-JP" dirty="0" smtClean="0"/>
                            <a:t>250</a:t>
                          </a:r>
                          <a:endParaRPr kumimoji="1" lang="ja-JP" altLang="en-US" dirty="0"/>
                        </a:p>
                      </a:txBody>
                      <a:tcPr anchor="ctr"/>
                    </a:tc>
                    <a:tc>
                      <a:txBody>
                        <a:bodyPr/>
                        <a:lstStyle/>
                        <a:p>
                          <a:r>
                            <a:rPr kumimoji="1" lang="en-US" altLang="ja-JP" dirty="0" smtClean="0"/>
                            <a:t>2,500</a:t>
                          </a:r>
                          <a:endParaRPr kumimoji="1" lang="ja-JP" altLang="en-US" dirty="0"/>
                        </a:p>
                      </a:txBody>
                      <a:tcPr anchor="ctr"/>
                    </a:tc>
                    <a:tc>
                      <a:txBody>
                        <a:bodyPr/>
                        <a:lstStyle/>
                        <a:p>
                          <a:endParaRPr lang="ja-JP"/>
                        </a:p>
                      </a:txBody>
                      <a:tcPr anchor="ctr">
                        <a:blipFill rotWithShape="0">
                          <a:blip r:embed="rId3"/>
                          <a:stretch>
                            <a:fillRect l="-436842" t="-433333" r="-115038" b="-502469"/>
                          </a:stretch>
                        </a:blipFill>
                      </a:tcPr>
                    </a:tc>
                    <a:tc>
                      <a:txBody>
                        <a:bodyPr/>
                        <a:lstStyle/>
                        <a:p>
                          <a:endParaRPr lang="ja-JP"/>
                        </a:p>
                      </a:txBody>
                      <a:tcPr anchor="ctr">
                        <a:blipFill rotWithShape="0">
                          <a:blip r:embed="rId3"/>
                          <a:stretch>
                            <a:fillRect l="-472848" t="-433333" r="-1325" b="-502469"/>
                          </a:stretch>
                        </a:blipFill>
                      </a:tcPr>
                    </a:tc>
                  </a:tr>
                  <a:tr h="490045">
                    <a:tc>
                      <a:txBody>
                        <a:bodyPr/>
                        <a:lstStyle/>
                        <a:p>
                          <a:r>
                            <a:rPr kumimoji="1" lang="en-US" altLang="ja-JP" dirty="0" smtClean="0"/>
                            <a:t>100</a:t>
                          </a:r>
                          <a:endParaRPr kumimoji="1" lang="ja-JP" altLang="en-US" dirty="0"/>
                        </a:p>
                      </a:txBody>
                      <a:tcPr anchor="ctr"/>
                    </a:tc>
                    <a:tc>
                      <a:txBody>
                        <a:bodyPr/>
                        <a:lstStyle/>
                        <a:p>
                          <a:r>
                            <a:rPr kumimoji="1" lang="en-US" altLang="ja-JP" dirty="0" smtClean="0"/>
                            <a:t>6</a:t>
                          </a:r>
                          <a:endParaRPr kumimoji="1" lang="ja-JP" altLang="en-US" dirty="0"/>
                        </a:p>
                      </a:txBody>
                      <a:tcPr anchor="ctr"/>
                    </a:tc>
                    <a:tc>
                      <a:txBody>
                        <a:bodyPr/>
                        <a:lstStyle/>
                        <a:p>
                          <a:r>
                            <a:rPr kumimoji="1" lang="en-US" altLang="ja-JP" dirty="0" smtClean="0"/>
                            <a:t>10</a:t>
                          </a:r>
                          <a:endParaRPr kumimoji="1" lang="ja-JP" altLang="en-US" dirty="0"/>
                        </a:p>
                      </a:txBody>
                      <a:tcPr anchor="ctr"/>
                    </a:tc>
                    <a:tc>
                      <a:txBody>
                        <a:bodyPr/>
                        <a:lstStyle/>
                        <a:p>
                          <a:r>
                            <a:rPr kumimoji="1" lang="en-US" altLang="ja-JP" dirty="0" smtClean="0"/>
                            <a:t>600</a:t>
                          </a:r>
                          <a:endParaRPr kumimoji="1" lang="ja-JP" altLang="en-US" dirty="0"/>
                        </a:p>
                      </a:txBody>
                      <a:tcPr anchor="ctr"/>
                    </a:tc>
                    <a:tc>
                      <a:txBody>
                        <a:bodyPr/>
                        <a:lstStyle/>
                        <a:p>
                          <a:r>
                            <a:rPr kumimoji="1" lang="en-US" altLang="ja-JP" dirty="0" smtClean="0"/>
                            <a:t>10,000</a:t>
                          </a:r>
                          <a:endParaRPr kumimoji="1" lang="ja-JP" altLang="en-US" dirty="0"/>
                        </a:p>
                      </a:txBody>
                      <a:tcPr anchor="ctr"/>
                    </a:tc>
                    <a:tc>
                      <a:txBody>
                        <a:bodyPr/>
                        <a:lstStyle/>
                        <a:p>
                          <a:endParaRPr lang="ja-JP"/>
                        </a:p>
                      </a:txBody>
                      <a:tcPr anchor="ctr">
                        <a:blipFill rotWithShape="0">
                          <a:blip r:embed="rId3"/>
                          <a:stretch>
                            <a:fillRect l="-436842" t="-540000" r="-115038" b="-408750"/>
                          </a:stretch>
                        </a:blipFill>
                      </a:tcPr>
                    </a:tc>
                    <a:tc>
                      <a:txBody>
                        <a:bodyPr/>
                        <a:lstStyle/>
                        <a:p>
                          <a:endParaRPr lang="ja-JP"/>
                        </a:p>
                      </a:txBody>
                      <a:tcPr anchor="ctr">
                        <a:blipFill rotWithShape="0">
                          <a:blip r:embed="rId3"/>
                          <a:stretch>
                            <a:fillRect l="-472848" t="-540000" r="-1325" b="-408750"/>
                          </a:stretch>
                        </a:blipFill>
                      </a:tcPr>
                    </a:tc>
                  </a:tr>
                  <a:tr h="490045">
                    <a:tc>
                      <a:txBody>
                        <a:bodyPr/>
                        <a:lstStyle/>
                        <a:p>
                          <a:r>
                            <a:rPr kumimoji="1" lang="en-US" altLang="ja-JP" dirty="0" smtClean="0"/>
                            <a:t>1,000</a:t>
                          </a:r>
                          <a:endParaRPr kumimoji="1" lang="ja-JP" altLang="en-US" dirty="0"/>
                        </a:p>
                      </a:txBody>
                      <a:tcPr anchor="ctr"/>
                    </a:tc>
                    <a:tc>
                      <a:txBody>
                        <a:bodyPr/>
                        <a:lstStyle/>
                        <a:p>
                          <a:r>
                            <a:rPr kumimoji="1" lang="en-US" altLang="ja-JP" dirty="0" smtClean="0"/>
                            <a:t>9</a:t>
                          </a:r>
                          <a:endParaRPr kumimoji="1" lang="ja-JP" altLang="en-US" dirty="0"/>
                        </a:p>
                      </a:txBody>
                      <a:tcPr anchor="ctr"/>
                    </a:tc>
                    <a:tc>
                      <a:txBody>
                        <a:bodyPr/>
                        <a:lstStyle/>
                        <a:p>
                          <a:r>
                            <a:rPr kumimoji="1" lang="en-US" altLang="ja-JP" dirty="0" smtClean="0"/>
                            <a:t>31</a:t>
                          </a:r>
                          <a:endParaRPr kumimoji="1" lang="ja-JP" altLang="en-US" dirty="0"/>
                        </a:p>
                      </a:txBody>
                      <a:tcPr anchor="ctr"/>
                    </a:tc>
                    <a:tc>
                      <a:txBody>
                        <a:bodyPr/>
                        <a:lstStyle/>
                        <a:p>
                          <a:r>
                            <a:rPr kumimoji="1" lang="en-US" altLang="ja-JP" dirty="0" smtClean="0"/>
                            <a:t>9,000</a:t>
                          </a:r>
                          <a:endParaRPr kumimoji="1" lang="ja-JP" altLang="en-US" dirty="0"/>
                        </a:p>
                      </a:txBody>
                      <a:tcPr anchor="ctr"/>
                    </a:tc>
                    <a:tc>
                      <a:txBody>
                        <a:bodyPr/>
                        <a:lstStyle/>
                        <a:p>
                          <a:r>
                            <a:rPr kumimoji="1" lang="en-US" altLang="ja-JP" dirty="0" smtClean="0"/>
                            <a:t>1,000,000</a:t>
                          </a:r>
                          <a:endParaRPr kumimoji="1" lang="ja-JP" altLang="en-US" dirty="0"/>
                        </a:p>
                      </a:txBody>
                      <a:tcPr anchor="ctr"/>
                    </a:tc>
                    <a:tc>
                      <a:txBody>
                        <a:bodyPr/>
                        <a:lstStyle/>
                        <a:p>
                          <a:endParaRPr lang="ja-JP"/>
                        </a:p>
                      </a:txBody>
                      <a:tcPr anchor="ctr">
                        <a:blipFill rotWithShape="0">
                          <a:blip r:embed="rId3"/>
                          <a:stretch>
                            <a:fillRect l="-436842" t="-632099" r="-115038" b="-303704"/>
                          </a:stretch>
                        </a:blipFill>
                      </a:tcPr>
                    </a:tc>
                    <a:tc>
                      <a:txBody>
                        <a:bodyPr/>
                        <a:lstStyle/>
                        <a:p>
                          <a:endParaRPr lang="ja-JP"/>
                        </a:p>
                      </a:txBody>
                      <a:tcPr anchor="ctr">
                        <a:blipFill rotWithShape="0">
                          <a:blip r:embed="rId3"/>
                          <a:stretch>
                            <a:fillRect l="-472848" t="-632099" r="-1325" b="-303704"/>
                          </a:stretch>
                        </a:blipFill>
                      </a:tcPr>
                    </a:tc>
                  </a:tr>
                  <a:tr h="490045">
                    <a:tc>
                      <a:txBody>
                        <a:bodyPr/>
                        <a:lstStyle/>
                        <a:p>
                          <a:r>
                            <a:rPr kumimoji="1" lang="en-US" altLang="ja-JP" dirty="0" smtClean="0"/>
                            <a:t>10,000</a:t>
                          </a:r>
                          <a:endParaRPr kumimoji="1" lang="ja-JP" altLang="en-US" dirty="0"/>
                        </a:p>
                      </a:txBody>
                      <a:tcPr anchor="ctr"/>
                    </a:tc>
                    <a:tc>
                      <a:txBody>
                        <a:bodyPr/>
                        <a:lstStyle/>
                        <a:p>
                          <a:r>
                            <a:rPr kumimoji="1" lang="en-US" altLang="ja-JP" dirty="0" smtClean="0"/>
                            <a:t>13</a:t>
                          </a:r>
                          <a:endParaRPr kumimoji="1" lang="ja-JP" altLang="en-US" dirty="0"/>
                        </a:p>
                      </a:txBody>
                      <a:tcPr anchor="ctr"/>
                    </a:tc>
                    <a:tc>
                      <a:txBody>
                        <a:bodyPr/>
                        <a:lstStyle/>
                        <a:p>
                          <a:r>
                            <a:rPr kumimoji="1" lang="en-US" altLang="ja-JP" dirty="0" smtClean="0"/>
                            <a:t>100</a:t>
                          </a:r>
                          <a:endParaRPr kumimoji="1" lang="ja-JP" altLang="en-US" dirty="0"/>
                        </a:p>
                      </a:txBody>
                      <a:tcPr anchor="ctr"/>
                    </a:tc>
                    <a:tc>
                      <a:txBody>
                        <a:bodyPr/>
                        <a:lstStyle/>
                        <a:p>
                          <a:r>
                            <a:rPr kumimoji="1" lang="en-US" altLang="ja-JP" dirty="0" smtClean="0"/>
                            <a:t>130,000</a:t>
                          </a:r>
                          <a:endParaRPr kumimoji="1" lang="ja-JP" altLang="en-US" dirty="0"/>
                        </a:p>
                      </a:txBody>
                      <a:tcPr anchor="ctr"/>
                    </a:tc>
                    <a:tc>
                      <a:txBody>
                        <a:bodyPr/>
                        <a:lstStyle/>
                        <a:p>
                          <a:r>
                            <a:rPr kumimoji="1" lang="en-US" altLang="ja-JP" dirty="0" smtClean="0"/>
                            <a:t>100,000,000</a:t>
                          </a:r>
                          <a:endParaRPr kumimoji="1" lang="ja-JP" altLang="en-US" dirty="0"/>
                        </a:p>
                      </a:txBody>
                      <a:tcPr anchor="ctr"/>
                    </a:tc>
                    <a:tc>
                      <a:txBody>
                        <a:bodyPr/>
                        <a:lstStyle/>
                        <a:p>
                          <a:endParaRPr lang="ja-JP"/>
                        </a:p>
                      </a:txBody>
                      <a:tcPr anchor="ctr">
                        <a:blipFill rotWithShape="0">
                          <a:blip r:embed="rId3"/>
                          <a:stretch>
                            <a:fillRect l="-436842" t="-741250" r="-115038" b="-207500"/>
                          </a:stretch>
                        </a:blipFill>
                      </a:tcPr>
                    </a:tc>
                    <a:tc>
                      <a:txBody>
                        <a:bodyPr/>
                        <a:lstStyle/>
                        <a:p>
                          <a:endParaRPr lang="ja-JP"/>
                        </a:p>
                      </a:txBody>
                      <a:tcPr anchor="ctr">
                        <a:blipFill rotWithShape="0">
                          <a:blip r:embed="rId3"/>
                          <a:stretch>
                            <a:fillRect l="-472848" t="-741250" r="-1325" b="-207500"/>
                          </a:stretch>
                        </a:blipFill>
                      </a:tcPr>
                    </a:tc>
                  </a:tr>
                  <a:tr h="490045">
                    <a:tc>
                      <a:txBody>
                        <a:bodyPr/>
                        <a:lstStyle/>
                        <a:p>
                          <a:r>
                            <a:rPr kumimoji="1" lang="en-US" altLang="ja-JP" dirty="0" smtClean="0"/>
                            <a:t>100,000</a:t>
                          </a:r>
                          <a:endParaRPr kumimoji="1" lang="ja-JP" altLang="en-US" dirty="0"/>
                        </a:p>
                      </a:txBody>
                      <a:tcPr anchor="ctr"/>
                    </a:tc>
                    <a:tc>
                      <a:txBody>
                        <a:bodyPr/>
                        <a:lstStyle/>
                        <a:p>
                          <a:r>
                            <a:rPr kumimoji="1" lang="en-US" altLang="ja-JP" dirty="0" smtClean="0"/>
                            <a:t>16</a:t>
                          </a:r>
                          <a:endParaRPr kumimoji="1" lang="ja-JP" altLang="en-US" dirty="0"/>
                        </a:p>
                      </a:txBody>
                      <a:tcPr anchor="ctr"/>
                    </a:tc>
                    <a:tc>
                      <a:txBody>
                        <a:bodyPr/>
                        <a:lstStyle/>
                        <a:p>
                          <a:r>
                            <a:rPr kumimoji="1" lang="en-US" altLang="ja-JP" dirty="0" smtClean="0"/>
                            <a:t>316</a:t>
                          </a:r>
                          <a:endParaRPr kumimoji="1" lang="ja-JP" altLang="en-US" dirty="0"/>
                        </a:p>
                      </a:txBody>
                      <a:tcPr anchor="ctr"/>
                    </a:tc>
                    <a:tc>
                      <a:txBody>
                        <a:bodyPr/>
                        <a:lstStyle/>
                        <a:p>
                          <a:r>
                            <a:rPr kumimoji="1" lang="en-US" altLang="ja-JP" dirty="0" smtClean="0"/>
                            <a:t>1,600,000</a:t>
                          </a:r>
                          <a:endParaRPr kumimoji="1" lang="ja-JP" altLang="en-US" dirty="0"/>
                        </a:p>
                      </a:txBody>
                      <a:tcPr anchor="ctr"/>
                    </a:tc>
                    <a:tc>
                      <a:txBody>
                        <a:bodyPr/>
                        <a:lstStyle/>
                        <a:p>
                          <a:endParaRPr lang="ja-JP"/>
                        </a:p>
                      </a:txBody>
                      <a:tcPr anchor="ctr">
                        <a:blipFill rotWithShape="0">
                          <a:blip r:embed="rId3"/>
                          <a:stretch>
                            <a:fillRect l="-346923" t="-830864" r="-220000" b="-104938"/>
                          </a:stretch>
                        </a:blipFill>
                      </a:tcPr>
                    </a:tc>
                    <a:tc>
                      <a:txBody>
                        <a:bodyPr/>
                        <a:lstStyle/>
                        <a:p>
                          <a:endParaRPr lang="ja-JP"/>
                        </a:p>
                      </a:txBody>
                      <a:tcPr anchor="ctr">
                        <a:blipFill rotWithShape="0">
                          <a:blip r:embed="rId3"/>
                          <a:stretch>
                            <a:fillRect l="-436842" t="-830864" r="-115038" b="-104938"/>
                          </a:stretch>
                        </a:blipFill>
                      </a:tcPr>
                    </a:tc>
                    <a:tc>
                      <a:txBody>
                        <a:bodyPr/>
                        <a:lstStyle/>
                        <a:p>
                          <a:endParaRPr lang="ja-JP"/>
                        </a:p>
                      </a:txBody>
                      <a:tcPr anchor="ctr">
                        <a:blipFill rotWithShape="0">
                          <a:blip r:embed="rId3"/>
                          <a:stretch>
                            <a:fillRect l="-472848" t="-830864" r="-1325" b="-104938"/>
                          </a:stretch>
                        </a:blipFill>
                      </a:tcPr>
                    </a:tc>
                  </a:tr>
                  <a:tr h="490045">
                    <a:tc>
                      <a:txBody>
                        <a:bodyPr/>
                        <a:lstStyle/>
                        <a:p>
                          <a:r>
                            <a:rPr kumimoji="1" lang="en-US" altLang="ja-JP" dirty="0" smtClean="0"/>
                            <a:t>1,000,000</a:t>
                          </a:r>
                          <a:endParaRPr kumimoji="1" lang="ja-JP" altLang="en-US" dirty="0"/>
                        </a:p>
                      </a:txBody>
                      <a:tcPr anchor="ctr"/>
                    </a:tc>
                    <a:tc>
                      <a:txBody>
                        <a:bodyPr/>
                        <a:lstStyle/>
                        <a:p>
                          <a:r>
                            <a:rPr kumimoji="1" lang="en-US" altLang="ja-JP" dirty="0" smtClean="0"/>
                            <a:t>19</a:t>
                          </a:r>
                          <a:endParaRPr kumimoji="1" lang="ja-JP" altLang="en-US" dirty="0"/>
                        </a:p>
                      </a:txBody>
                      <a:tcPr anchor="ctr"/>
                    </a:tc>
                    <a:tc>
                      <a:txBody>
                        <a:bodyPr/>
                        <a:lstStyle/>
                        <a:p>
                          <a:r>
                            <a:rPr kumimoji="1" lang="en-US" altLang="ja-JP" dirty="0" smtClean="0"/>
                            <a:t>1,000</a:t>
                          </a:r>
                          <a:endParaRPr kumimoji="1" lang="ja-JP" altLang="en-US" dirty="0"/>
                        </a:p>
                      </a:txBody>
                      <a:tcPr anchor="ctr"/>
                    </a:tc>
                    <a:tc>
                      <a:txBody>
                        <a:bodyPr/>
                        <a:lstStyle/>
                        <a:p>
                          <a:r>
                            <a:rPr kumimoji="1" lang="en-US" altLang="ja-JP" dirty="0" smtClean="0"/>
                            <a:t>19,000,000</a:t>
                          </a:r>
                          <a:endParaRPr kumimoji="1" lang="ja-JP" altLang="en-US" dirty="0"/>
                        </a:p>
                      </a:txBody>
                      <a:tcPr anchor="ctr"/>
                    </a:tc>
                    <a:tc>
                      <a:txBody>
                        <a:bodyPr/>
                        <a:lstStyle/>
                        <a:p>
                          <a:endParaRPr lang="ja-JP"/>
                        </a:p>
                      </a:txBody>
                      <a:tcPr anchor="ctr">
                        <a:blipFill rotWithShape="0">
                          <a:blip r:embed="rId3"/>
                          <a:stretch>
                            <a:fillRect l="-346923" t="-942500" r="-220000" b="-6250"/>
                          </a:stretch>
                        </a:blipFill>
                      </a:tcPr>
                    </a:tc>
                    <a:tc>
                      <a:txBody>
                        <a:bodyPr/>
                        <a:lstStyle/>
                        <a:p>
                          <a:endParaRPr lang="ja-JP"/>
                        </a:p>
                      </a:txBody>
                      <a:tcPr anchor="ctr">
                        <a:blipFill rotWithShape="0">
                          <a:blip r:embed="rId3"/>
                          <a:stretch>
                            <a:fillRect l="-436842" t="-942500" r="-115038" b="-6250"/>
                          </a:stretch>
                        </a:blipFill>
                      </a:tcPr>
                    </a:tc>
                    <a:tc>
                      <a:txBody>
                        <a:bodyPr/>
                        <a:lstStyle/>
                        <a:p>
                          <a:endParaRPr lang="ja-JP"/>
                        </a:p>
                      </a:txBody>
                      <a:tcPr anchor="ctr">
                        <a:blipFill rotWithShape="0">
                          <a:blip r:embed="rId3"/>
                          <a:stretch>
                            <a:fillRect l="-472848" t="-942500" r="-1325" b="-6250"/>
                          </a:stretch>
                        </a:blipFill>
                      </a:tcPr>
                    </a:tc>
                  </a:tr>
                </a:tbl>
              </a:graphicData>
            </a:graphic>
          </p:graphicFrame>
        </mc:Fallback>
      </mc:AlternateContent>
      <p:sp>
        <p:nvSpPr>
          <p:cNvPr id="4" name="テキスト ボックス 3"/>
          <p:cNvSpPr txBox="1"/>
          <p:nvPr/>
        </p:nvSpPr>
        <p:spPr>
          <a:xfrm>
            <a:off x="834572" y="185057"/>
            <a:ext cx="3262432" cy="707886"/>
          </a:xfrm>
          <a:prstGeom prst="rect">
            <a:avLst/>
          </a:prstGeom>
          <a:noFill/>
        </p:spPr>
        <p:txBody>
          <a:bodyPr wrap="none" rtlCol="0">
            <a:spAutoFit/>
          </a:bodyPr>
          <a:lstStyle/>
          <a:p>
            <a:r>
              <a:rPr kumimoji="1" lang="ja-JP" altLang="en-US" sz="4000" dirty="0" smtClean="0">
                <a:latin typeface="ヒラギノ角ゴ Pro W3" charset="-128"/>
                <a:ea typeface="ヒラギノ角ゴ Pro W3" charset="-128"/>
                <a:cs typeface="ヒラギノ角ゴ Pro W3" charset="-128"/>
              </a:rPr>
              <a:t>計算量の比較</a:t>
            </a:r>
            <a:endParaRPr kumimoji="1" lang="ja-JP" altLang="en-US" sz="4000" dirty="0">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16533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アルゴリズムの参考書</a:t>
            </a:r>
            <a:endParaRPr kumimoji="1" lang="ja-JP" altLang="en-US" dirty="0"/>
          </a:p>
        </p:txBody>
      </p:sp>
      <p:pic>
        <p:nvPicPr>
          <p:cNvPr id="4" name="コンテンツ プレースホルダー 3" descr="Algorithms_4ed_robert.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7000"/>
            <a:ext cx="3302000" cy="4064000"/>
          </a:xfrm>
        </p:spPr>
      </p:pic>
      <p:pic>
        <p:nvPicPr>
          <p:cNvPr id="5" name="図 4" descr="algorithm_intro_3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4200" y="1231900"/>
            <a:ext cx="3149600" cy="4394200"/>
          </a:xfrm>
          <a:prstGeom prst="rect">
            <a:avLst/>
          </a:prstGeom>
        </p:spPr>
      </p:pic>
      <p:pic>
        <p:nvPicPr>
          <p:cNvPr id="6" name="図 5" descr="programming_pearls_2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9300" y="1231900"/>
            <a:ext cx="3073400" cy="4394200"/>
          </a:xfrm>
          <a:prstGeom prst="rect">
            <a:avLst/>
          </a:prstGeom>
        </p:spPr>
      </p:pic>
    </p:spTree>
    <p:extLst>
      <p:ext uri="{BB962C8B-B14F-4D97-AF65-F5344CB8AC3E}">
        <p14:creationId xmlns:p14="http://schemas.microsoft.com/office/powerpoint/2010/main" val="564325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数学を忘れた場合</a:t>
            </a:r>
            <a:endParaRPr kumimoji="1" lang="ja-JP" altLang="en-US" dirty="0"/>
          </a:p>
        </p:txBody>
      </p:sp>
      <p:pic>
        <p:nvPicPr>
          <p:cNvPr id="7" name="コンテンツ プレースホルダー 6" descr="プログラマの数学.jp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5000" y="1528156"/>
            <a:ext cx="3302000" cy="4330700"/>
          </a:xfrm>
        </p:spPr>
      </p:pic>
    </p:spTree>
    <p:extLst>
      <p:ext uri="{BB962C8B-B14F-4D97-AF65-F5344CB8AC3E}">
        <p14:creationId xmlns:p14="http://schemas.microsoft.com/office/powerpoint/2010/main" val="1297893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ソフトウエア開発の</a:t>
            </a:r>
            <a:r>
              <a:rPr kumimoji="1" lang="ja-JP" altLang="en-US" dirty="0" smtClean="0"/>
              <a:t>方法論</a:t>
            </a:r>
            <a:endParaRPr kumimoji="1" lang="ja-JP" altLang="en-US" dirty="0"/>
          </a:p>
        </p:txBody>
      </p:sp>
      <p:pic>
        <p:nvPicPr>
          <p:cNvPr id="4" name="コンテンツ プレースホルダー 3" descr="code_complete_1.jp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4288" y="1268413"/>
            <a:ext cx="3789400" cy="4908550"/>
          </a:xfrm>
        </p:spPr>
      </p:pic>
      <p:pic>
        <p:nvPicPr>
          <p:cNvPr id="5" name="図 4" descr="code_complete_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913" y="1268413"/>
            <a:ext cx="3798283" cy="4908550"/>
          </a:xfrm>
          <a:prstGeom prst="rect">
            <a:avLst/>
          </a:prstGeom>
        </p:spPr>
      </p:pic>
    </p:spTree>
    <p:extLst>
      <p:ext uri="{BB962C8B-B14F-4D97-AF65-F5344CB8AC3E}">
        <p14:creationId xmlns:p14="http://schemas.microsoft.com/office/powerpoint/2010/main" val="35853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実力を証明したい場合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4400" b="1" dirty="0" smtClean="0"/>
              <a:t>TopCoder</a:t>
            </a:r>
          </a:p>
          <a:p>
            <a:pPr lvl="1"/>
            <a:r>
              <a:rPr kumimoji="1" lang="en-US" altLang="ja-JP" sz="4000" dirty="0">
                <a:hlinkClick r:id="rId2"/>
              </a:rPr>
              <a:t>http://www.topcoder.com</a:t>
            </a:r>
            <a:r>
              <a:rPr kumimoji="1" lang="en-US" altLang="ja-JP" sz="4000" dirty="0" smtClean="0">
                <a:hlinkClick r:id="rId2"/>
              </a:rPr>
              <a:t>/</a:t>
            </a:r>
            <a:endParaRPr kumimoji="1" lang="ja-JP" altLang="en-US" sz="4000" dirty="0" smtClean="0"/>
          </a:p>
          <a:p>
            <a:pPr lvl="1"/>
            <a:endParaRPr kumimoji="1" lang="en-US" altLang="ja-JP" sz="4000" dirty="0" smtClean="0"/>
          </a:p>
          <a:p>
            <a:r>
              <a:rPr lang="en-US" altLang="ja-JP" sz="4400" b="1" dirty="0" smtClean="0"/>
              <a:t>AtCoder(</a:t>
            </a:r>
            <a:r>
              <a:rPr lang="ja-JP" altLang="en-US" sz="4400" b="1" dirty="0" smtClean="0"/>
              <a:t>日本語</a:t>
            </a:r>
            <a:r>
              <a:rPr lang="en-US" altLang="ja-JP" sz="4400" b="1" dirty="0" smtClean="0"/>
              <a:t>)</a:t>
            </a:r>
            <a:endParaRPr lang="en-US" altLang="ja-JP" sz="4400" b="1" dirty="0"/>
          </a:p>
          <a:p>
            <a:pPr lvl="1"/>
            <a:r>
              <a:rPr kumimoji="1" lang="en-US" altLang="ja-JP" sz="4000" dirty="0">
                <a:hlinkClick r:id="rId3"/>
              </a:rPr>
              <a:t>http://atcoder.jp</a:t>
            </a:r>
            <a:r>
              <a:rPr kumimoji="1" lang="en-US" altLang="ja-JP" sz="4000" dirty="0" smtClean="0">
                <a:hlinkClick r:id="rId3"/>
              </a:rPr>
              <a:t>/</a:t>
            </a:r>
            <a:endParaRPr kumimoji="1" lang="en-US" altLang="ja-JP" sz="4000" dirty="0" smtClean="0"/>
          </a:p>
          <a:p>
            <a:pPr lvl="1"/>
            <a:endParaRPr kumimoji="1" lang="ja-JP" altLang="en-US" sz="4000" dirty="0"/>
          </a:p>
        </p:txBody>
      </p:sp>
    </p:spTree>
    <p:extLst>
      <p:ext uri="{BB962C8B-B14F-4D97-AF65-F5344CB8AC3E}">
        <p14:creationId xmlns:p14="http://schemas.microsoft.com/office/powerpoint/2010/main" val="185775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ヒラギノ角ゴ Pro W3" charset="-128"/>
                <a:ea typeface="ヒラギノ角ゴ Pro W3" charset="-128"/>
                <a:cs typeface="ヒラギノ角ゴ Pro W3" charset="-128"/>
              </a:rPr>
              <a:t>問題の分析と解答</a:t>
            </a:r>
            <a:endParaRPr lang="en-US" dirty="0">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104978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ヒラギノ角ゴ Pro W3" charset="-128"/>
                <a:ea typeface="ヒラギノ角ゴ Pro W3" charset="-128"/>
                <a:cs typeface="ヒラギノ角ゴ Pro W3" charset="-128"/>
              </a:rPr>
              <a:t>模範解答</a:t>
            </a:r>
            <a:endParaRPr kumimoji="1" lang="ja-JP" altLang="en-US" dirty="0">
              <a:latin typeface="ヒラギノ角ゴ Pro W3" charset="-128"/>
              <a:ea typeface="ヒラギノ角ゴ Pro W3" charset="-128"/>
              <a:cs typeface="ヒラギノ角ゴ Pro W3" charset="-128"/>
            </a:endParaRPr>
          </a:p>
        </p:txBody>
      </p:sp>
      <p:sp>
        <p:nvSpPr>
          <p:cNvPr id="3" name="コンテンツ プレースホルダー 2"/>
          <p:cNvSpPr>
            <a:spLocks noGrp="1"/>
          </p:cNvSpPr>
          <p:nvPr>
            <p:ph idx="1"/>
          </p:nvPr>
        </p:nvSpPr>
        <p:spPr/>
        <p:txBody>
          <a:bodyPr anchor="ctr"/>
          <a:lstStyle/>
          <a:p>
            <a:pPr algn="ctr"/>
            <a:r>
              <a:rPr kumimoji="1" lang="en-US" altLang="ja-JP" sz="3600" dirty="0" smtClean="0">
                <a:latin typeface="ヒラギノ角ゴ Pro W3" charset="-128"/>
                <a:ea typeface="ヒラギノ角ゴ Pro W3" charset="-128"/>
                <a:cs typeface="ヒラギノ角ゴ Pro W3" charset="-128"/>
              </a:rPr>
              <a:t>Github</a:t>
            </a:r>
            <a:r>
              <a:rPr kumimoji="1" lang="ja-JP" altLang="en-US" sz="3600" dirty="0" smtClean="0">
                <a:latin typeface="ヒラギノ角ゴ Pro W3" charset="-128"/>
                <a:ea typeface="ヒラギノ角ゴ Pro W3" charset="-128"/>
                <a:cs typeface="ヒラギノ角ゴ Pro W3" charset="-128"/>
              </a:rPr>
              <a:t>で公開される</a:t>
            </a:r>
          </a:p>
          <a:p>
            <a:pPr lvl="1" algn="ctr"/>
            <a:r>
              <a:rPr kumimoji="1" lang="en-US" altLang="ja-JP" sz="3200" dirty="0">
                <a:latin typeface="ヒラギノ角ゴ Pro W3" charset="-128"/>
                <a:ea typeface="ヒラギノ角ゴ Pro W3" charset="-128"/>
                <a:cs typeface="ヒラギノ角ゴ Pro W3" charset="-128"/>
                <a:hlinkClick r:id="rId2"/>
              </a:rPr>
              <a:t>https://</a:t>
            </a:r>
            <a:r>
              <a:rPr kumimoji="1" lang="en-US" altLang="ja-JP" sz="3200" dirty="0" smtClean="0">
                <a:latin typeface="ヒラギノ角ゴ Pro W3" charset="-128"/>
                <a:ea typeface="ヒラギノ角ゴ Pro W3" charset="-128"/>
                <a:cs typeface="ヒラギノ角ゴ Pro W3" charset="-128"/>
                <a:hlinkClick r:id="rId2"/>
              </a:rPr>
              <a:t>github.com/sjitech/contest01</a:t>
            </a:r>
            <a:endParaRPr kumimoji="1" lang="en-US" altLang="ja-JP" sz="3200" dirty="0" smtClean="0">
              <a:latin typeface="ヒラギノ角ゴ Pro W3" charset="-128"/>
              <a:ea typeface="ヒラギノ角ゴ Pro W3" charset="-128"/>
              <a:cs typeface="ヒラギノ角ゴ Pro W3" charset="-128"/>
            </a:endParaRPr>
          </a:p>
          <a:p>
            <a:pPr lvl="1" algn="ctr"/>
            <a:endParaRPr kumimoji="1" lang="ja-JP" altLang="en-US" dirty="0">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181517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nSpc>
                <a:spcPct val="120000"/>
              </a:lnSpc>
            </a:pPr>
            <a:r>
              <a:rPr kumimoji="1" lang="ja-JP" altLang="en-US" sz="2600" dirty="0">
                <a:solidFill>
                  <a:schemeClr val="bg2">
                    <a:lumMod val="25000"/>
                  </a:schemeClr>
                </a:solidFill>
              </a:rPr>
              <a:t>あなたは石炭会社の</a:t>
            </a:r>
            <a:r>
              <a:rPr kumimoji="1" lang="ja-JP" altLang="en-US" sz="2600" dirty="0" smtClean="0">
                <a:solidFill>
                  <a:schemeClr val="bg2">
                    <a:lumMod val="25000"/>
                  </a:schemeClr>
                </a:solidFill>
              </a:rPr>
              <a:t>経営者です</a:t>
            </a:r>
            <a:r>
              <a:rPr kumimoji="1" lang="ja-JP" altLang="en-US" sz="2600" dirty="0">
                <a:solidFill>
                  <a:schemeClr val="bg2">
                    <a:lumMod val="25000"/>
                  </a:schemeClr>
                </a:solidFill>
              </a:rPr>
              <a:t>。 石炭は、炭鉱から販売する市場</a:t>
            </a:r>
            <a:r>
              <a:rPr kumimoji="1" lang="ja-JP" altLang="en-US" sz="2600" dirty="0" smtClean="0">
                <a:solidFill>
                  <a:schemeClr val="bg2">
                    <a:lumMod val="25000"/>
                  </a:schemeClr>
                </a:solidFill>
              </a:rPr>
              <a:t>まで輸送</a:t>
            </a:r>
            <a:r>
              <a:rPr kumimoji="1" lang="ja-JP" altLang="en-US" sz="2600" dirty="0">
                <a:solidFill>
                  <a:schemeClr val="bg2">
                    <a:lumMod val="25000"/>
                  </a:schemeClr>
                </a:solidFill>
              </a:rPr>
              <a:t>する</a:t>
            </a:r>
            <a:r>
              <a:rPr kumimoji="1" lang="ja-JP" altLang="en-US" sz="2600" dirty="0" smtClean="0">
                <a:solidFill>
                  <a:schemeClr val="bg2">
                    <a:lumMod val="25000"/>
                  </a:schemeClr>
                </a:solidFill>
              </a:rPr>
              <a:t>必要があります</a:t>
            </a:r>
            <a:r>
              <a:rPr kumimoji="1" lang="ja-JP" altLang="en-US" sz="2600" dirty="0">
                <a:solidFill>
                  <a:schemeClr val="bg2">
                    <a:lumMod val="25000"/>
                  </a:schemeClr>
                </a:solidFill>
              </a:rPr>
              <a:t>。 </a:t>
            </a:r>
            <a:endParaRPr kumimoji="1" lang="ja-JP" altLang="en-US" sz="2600" dirty="0" smtClean="0">
              <a:solidFill>
                <a:schemeClr val="bg2">
                  <a:lumMod val="25000"/>
                </a:schemeClr>
              </a:solidFill>
            </a:endParaRPr>
          </a:p>
          <a:p>
            <a:pPr>
              <a:lnSpc>
                <a:spcPct val="120000"/>
              </a:lnSpc>
            </a:pPr>
            <a:r>
              <a:rPr kumimoji="1" lang="ja-JP" altLang="en-US" sz="2600" dirty="0" smtClean="0">
                <a:solidFill>
                  <a:schemeClr val="bg2">
                    <a:lumMod val="25000"/>
                  </a:schemeClr>
                </a:solidFill>
              </a:rPr>
              <a:t>あなた</a:t>
            </a:r>
            <a:r>
              <a:rPr kumimoji="1" lang="ja-JP" altLang="en-US" sz="2600" dirty="0">
                <a:solidFill>
                  <a:schemeClr val="bg2">
                    <a:lumMod val="25000"/>
                  </a:schemeClr>
                </a:solidFill>
              </a:rPr>
              <a:t>は</a:t>
            </a:r>
            <a:r>
              <a:rPr kumimoji="1" lang="en-US" altLang="ja-JP" sz="2600" dirty="0">
                <a:solidFill>
                  <a:schemeClr val="bg2">
                    <a:lumMod val="25000"/>
                  </a:schemeClr>
                </a:solidFill>
              </a:rPr>
              <a:t>1</a:t>
            </a:r>
            <a:r>
              <a:rPr kumimoji="1" lang="ja-JP" altLang="en-US" sz="2600" dirty="0">
                <a:solidFill>
                  <a:schemeClr val="bg2">
                    <a:lumMod val="25000"/>
                  </a:schemeClr>
                </a:solidFill>
              </a:rPr>
              <a:t>台の石炭輸送列車を持っており、この列車は一度に</a:t>
            </a:r>
            <a:r>
              <a:rPr kumimoji="1" lang="en-US" altLang="ja-JP" sz="2600" dirty="0">
                <a:solidFill>
                  <a:schemeClr val="bg2">
                    <a:lumMod val="25000"/>
                  </a:schemeClr>
                </a:solidFill>
              </a:rPr>
              <a:t>1000</a:t>
            </a:r>
            <a:r>
              <a:rPr kumimoji="1" lang="ja-JP" altLang="en-US" sz="2600" dirty="0">
                <a:solidFill>
                  <a:schemeClr val="bg2">
                    <a:lumMod val="25000"/>
                  </a:schemeClr>
                </a:solidFill>
              </a:rPr>
              <a:t>トンの石炭</a:t>
            </a:r>
            <a:r>
              <a:rPr kumimoji="1" lang="ja-JP" altLang="en-US" sz="2600" dirty="0" smtClean="0">
                <a:solidFill>
                  <a:schemeClr val="bg2">
                    <a:lumMod val="25000"/>
                  </a:schemeClr>
                </a:solidFill>
              </a:rPr>
              <a:t>を積載できます</a:t>
            </a:r>
            <a:r>
              <a:rPr kumimoji="1" lang="ja-JP" altLang="en-US" sz="2600" dirty="0">
                <a:solidFill>
                  <a:schemeClr val="bg2">
                    <a:lumMod val="25000"/>
                  </a:schemeClr>
                </a:solidFill>
              </a:rPr>
              <a:t>。</a:t>
            </a:r>
            <a:r>
              <a:rPr kumimoji="1" lang="ja-JP" altLang="en-US" sz="2600" dirty="0" smtClean="0">
                <a:solidFill>
                  <a:schemeClr val="bg2">
                    <a:lumMod val="25000"/>
                  </a:schemeClr>
                </a:solidFill>
              </a:rPr>
              <a:t>ただし</a:t>
            </a:r>
            <a:r>
              <a:rPr kumimoji="1" lang="ja-JP" altLang="en-US" sz="2600" dirty="0">
                <a:solidFill>
                  <a:schemeClr val="bg2">
                    <a:lumMod val="25000"/>
                  </a:schemeClr>
                </a:solidFill>
              </a:rPr>
              <a:t>、</a:t>
            </a:r>
            <a:r>
              <a:rPr kumimoji="1" lang="en-US" altLang="ja-JP" sz="2600" dirty="0">
                <a:solidFill>
                  <a:schemeClr val="bg2">
                    <a:lumMod val="25000"/>
                  </a:schemeClr>
                </a:solidFill>
              </a:rPr>
              <a:t>1km</a:t>
            </a:r>
            <a:r>
              <a:rPr kumimoji="1" lang="ja-JP" altLang="en-US" sz="2600" dirty="0">
                <a:solidFill>
                  <a:schemeClr val="bg2">
                    <a:lumMod val="25000"/>
                  </a:schemeClr>
                </a:solidFill>
              </a:rPr>
              <a:t>走行する毎に</a:t>
            </a:r>
            <a:r>
              <a:rPr kumimoji="1" lang="en-US" altLang="ja-JP" sz="2600" dirty="0">
                <a:solidFill>
                  <a:schemeClr val="bg2">
                    <a:lumMod val="25000"/>
                  </a:schemeClr>
                </a:solidFill>
              </a:rPr>
              <a:t>1</a:t>
            </a:r>
            <a:r>
              <a:rPr kumimoji="1" lang="ja-JP" altLang="en-US" sz="2600" dirty="0">
                <a:solidFill>
                  <a:schemeClr val="bg2">
                    <a:lumMod val="25000"/>
                  </a:schemeClr>
                </a:solidFill>
              </a:rPr>
              <a:t>トンの石炭を消費します。 </a:t>
            </a:r>
            <a:r>
              <a:rPr kumimoji="1" lang="en-US" altLang="ja-JP" sz="2600" dirty="0">
                <a:solidFill>
                  <a:schemeClr val="bg2">
                    <a:lumMod val="25000"/>
                  </a:schemeClr>
                </a:solidFill>
              </a:rPr>
              <a:t>(</a:t>
            </a:r>
            <a:r>
              <a:rPr kumimoji="1" lang="ja-JP" altLang="en-US" sz="2600" dirty="0">
                <a:solidFill>
                  <a:schemeClr val="bg2">
                    <a:lumMod val="25000"/>
                  </a:schemeClr>
                </a:solidFill>
              </a:rPr>
              <a:t>常に</a:t>
            </a:r>
            <a:r>
              <a:rPr kumimoji="1" lang="en-US" altLang="ja-JP" sz="2600" dirty="0">
                <a:solidFill>
                  <a:schemeClr val="bg2">
                    <a:lumMod val="25000"/>
                  </a:schemeClr>
                </a:solidFill>
              </a:rPr>
              <a:t>1km</a:t>
            </a:r>
            <a:r>
              <a:rPr kumimoji="1" lang="ja-JP" altLang="en-US" sz="2600" dirty="0">
                <a:solidFill>
                  <a:schemeClr val="bg2">
                    <a:lumMod val="25000"/>
                  </a:schemeClr>
                </a:solidFill>
              </a:rPr>
              <a:t>走行あたり</a:t>
            </a:r>
            <a:r>
              <a:rPr kumimoji="1" lang="en-US" altLang="ja-JP" sz="2600" dirty="0">
                <a:solidFill>
                  <a:schemeClr val="bg2">
                    <a:lumMod val="25000"/>
                  </a:schemeClr>
                </a:solidFill>
              </a:rPr>
              <a:t>1</a:t>
            </a:r>
            <a:r>
              <a:rPr kumimoji="1" lang="ja-JP" altLang="en-US" sz="2600" dirty="0">
                <a:solidFill>
                  <a:schemeClr val="bg2">
                    <a:lumMod val="25000"/>
                  </a:schemeClr>
                </a:solidFill>
              </a:rPr>
              <a:t>トンの石炭を消費し、</a:t>
            </a:r>
            <a:r>
              <a:rPr kumimoji="1" lang="ja-JP" altLang="en-US" sz="2600" dirty="0" smtClean="0">
                <a:solidFill>
                  <a:schemeClr val="bg2">
                    <a:lumMod val="25000"/>
                  </a:schemeClr>
                </a:solidFill>
              </a:rPr>
              <a:t>車体が軽く</a:t>
            </a:r>
            <a:r>
              <a:rPr kumimoji="1" lang="ja-JP" altLang="en-US" sz="2600" dirty="0">
                <a:solidFill>
                  <a:schemeClr val="bg2">
                    <a:lumMod val="25000"/>
                  </a:schemeClr>
                </a:solidFill>
              </a:rPr>
              <a:t>なっても変化しません</a:t>
            </a:r>
            <a:r>
              <a:rPr kumimoji="1" lang="en-US" altLang="ja-JP" sz="2600" dirty="0">
                <a:solidFill>
                  <a:schemeClr val="bg2">
                    <a:lumMod val="25000"/>
                  </a:schemeClr>
                </a:solidFill>
              </a:rPr>
              <a:t>) </a:t>
            </a:r>
            <a:endParaRPr kumimoji="1" lang="ja-JP" altLang="en-US" sz="2600" dirty="0" smtClean="0">
              <a:solidFill>
                <a:schemeClr val="bg2">
                  <a:lumMod val="25000"/>
                </a:schemeClr>
              </a:solidFill>
            </a:endParaRPr>
          </a:p>
          <a:p>
            <a:pPr>
              <a:lnSpc>
                <a:spcPct val="120000"/>
              </a:lnSpc>
            </a:pPr>
            <a:r>
              <a:rPr kumimoji="1" lang="ja-JP" altLang="en-US" sz="2600" dirty="0" smtClean="0">
                <a:solidFill>
                  <a:schemeClr val="bg2">
                    <a:lumMod val="25000"/>
                  </a:schemeClr>
                </a:solidFill>
              </a:rPr>
              <a:t>炭鉱</a:t>
            </a:r>
            <a:r>
              <a:rPr kumimoji="1" lang="ja-JP" altLang="en-US" sz="2600" dirty="0">
                <a:solidFill>
                  <a:schemeClr val="bg2">
                    <a:lumMod val="25000"/>
                  </a:schemeClr>
                </a:solidFill>
              </a:rPr>
              <a:t>から販売市場</a:t>
            </a:r>
            <a:r>
              <a:rPr kumimoji="1" lang="ja-JP" altLang="en-US" sz="2600" dirty="0" smtClean="0">
                <a:solidFill>
                  <a:schemeClr val="bg2">
                    <a:lumMod val="25000"/>
                  </a:schemeClr>
                </a:solidFill>
              </a:rPr>
              <a:t>までの</a:t>
            </a:r>
            <a:r>
              <a:rPr kumimoji="1" lang="ja-JP" altLang="en-US" sz="2600" dirty="0">
                <a:solidFill>
                  <a:schemeClr val="bg2">
                    <a:lumMod val="25000"/>
                  </a:schemeClr>
                </a:solidFill>
              </a:rPr>
              <a:t>距離は</a:t>
            </a:r>
            <a:r>
              <a:rPr kumimoji="1" lang="en-US" altLang="ja-JP" sz="2600" dirty="0" smtClean="0">
                <a:solidFill>
                  <a:schemeClr val="bg2">
                    <a:lumMod val="25000"/>
                  </a:schemeClr>
                </a:solidFill>
              </a:rPr>
              <a:t>1000km</a:t>
            </a:r>
            <a:r>
              <a:rPr kumimoji="1" lang="ja-JP" altLang="en-US" sz="2600" dirty="0" smtClean="0">
                <a:solidFill>
                  <a:schemeClr val="bg2">
                    <a:lumMod val="25000"/>
                  </a:schemeClr>
                </a:solidFill>
              </a:rPr>
              <a:t>です。</a:t>
            </a:r>
          </a:p>
          <a:p>
            <a:pPr>
              <a:lnSpc>
                <a:spcPct val="120000"/>
              </a:lnSpc>
            </a:pPr>
            <a:r>
              <a:rPr kumimoji="1" lang="ja-JP" altLang="en-US" sz="2600" dirty="0" smtClean="0">
                <a:solidFill>
                  <a:schemeClr val="bg2">
                    <a:lumMod val="25000"/>
                  </a:schemeClr>
                </a:solidFill>
              </a:rPr>
              <a:t>さて</a:t>
            </a:r>
            <a:r>
              <a:rPr kumimoji="1" lang="ja-JP" altLang="en-US" sz="2600" dirty="0">
                <a:solidFill>
                  <a:schemeClr val="bg2">
                    <a:lumMod val="25000"/>
                  </a:schemeClr>
                </a:solidFill>
              </a:rPr>
              <a:t>、</a:t>
            </a:r>
            <a:r>
              <a:rPr kumimoji="1" lang="ja-JP" altLang="en-US" sz="2600" dirty="0" smtClean="0">
                <a:solidFill>
                  <a:schemeClr val="bg2">
                    <a:lumMod val="25000"/>
                  </a:schemeClr>
                </a:solidFill>
              </a:rPr>
              <a:t>問題です</a:t>
            </a:r>
            <a:r>
              <a:rPr kumimoji="1" lang="ja-JP" altLang="en-US" sz="2600" dirty="0">
                <a:solidFill>
                  <a:schemeClr val="bg2">
                    <a:lumMod val="25000"/>
                  </a:schemeClr>
                </a:solidFill>
              </a:rPr>
              <a:t>。 今回採掘した</a:t>
            </a:r>
            <a:r>
              <a:rPr kumimoji="1" lang="en-US" altLang="ja-JP" sz="2600" dirty="0">
                <a:solidFill>
                  <a:schemeClr val="bg2">
                    <a:lumMod val="25000"/>
                  </a:schemeClr>
                </a:solidFill>
              </a:rPr>
              <a:t>3000</a:t>
            </a:r>
            <a:r>
              <a:rPr kumimoji="1" lang="ja-JP" altLang="en-US" sz="2600" dirty="0">
                <a:solidFill>
                  <a:schemeClr val="bg2">
                    <a:lumMod val="25000"/>
                  </a:schemeClr>
                </a:solidFill>
              </a:rPr>
              <a:t>トンの石炭を使って石炭を</a:t>
            </a:r>
            <a:r>
              <a:rPr kumimoji="1" lang="ja-JP" altLang="en-US" sz="2600" dirty="0" smtClean="0">
                <a:solidFill>
                  <a:schemeClr val="bg2">
                    <a:lumMod val="25000"/>
                  </a:schemeClr>
                </a:solidFill>
              </a:rPr>
              <a:t>列車で輸送</a:t>
            </a:r>
            <a:r>
              <a:rPr kumimoji="1" lang="ja-JP" altLang="en-US" sz="2600" dirty="0">
                <a:solidFill>
                  <a:schemeClr val="bg2">
                    <a:lumMod val="25000"/>
                  </a:schemeClr>
                </a:solidFill>
              </a:rPr>
              <a:t>し、市場に売る</a:t>
            </a:r>
            <a:r>
              <a:rPr kumimoji="1" lang="ja-JP" altLang="en-US" sz="2600" dirty="0" smtClean="0">
                <a:solidFill>
                  <a:schemeClr val="bg2">
                    <a:lumMod val="25000"/>
                  </a:schemeClr>
                </a:solidFill>
              </a:rPr>
              <a:t>つもりです</a:t>
            </a:r>
            <a:r>
              <a:rPr kumimoji="1" lang="ja-JP" altLang="en-US" sz="2600" dirty="0">
                <a:solidFill>
                  <a:schemeClr val="bg2">
                    <a:lumMod val="25000"/>
                  </a:schemeClr>
                </a:solidFill>
              </a:rPr>
              <a:t>。 最大何トンの石炭を市場に</a:t>
            </a:r>
            <a:r>
              <a:rPr kumimoji="1" lang="ja-JP" altLang="en-US" sz="2600" dirty="0" smtClean="0">
                <a:solidFill>
                  <a:schemeClr val="bg2">
                    <a:lumMod val="25000"/>
                  </a:schemeClr>
                </a:solidFill>
              </a:rPr>
              <a:t>届けられるでしょう</a:t>
            </a:r>
            <a:r>
              <a:rPr kumimoji="1" lang="ja-JP" altLang="en-US" sz="2600" dirty="0">
                <a:solidFill>
                  <a:schemeClr val="bg2">
                    <a:lumMod val="25000"/>
                  </a:schemeClr>
                </a:solidFill>
              </a:rPr>
              <a:t>か</a:t>
            </a:r>
            <a:r>
              <a:rPr kumimoji="1" lang="en-US" altLang="ja-JP" sz="2600" dirty="0" smtClean="0">
                <a:solidFill>
                  <a:schemeClr val="bg2">
                    <a:lumMod val="25000"/>
                  </a:schemeClr>
                </a:solidFill>
              </a:rPr>
              <a:t>?</a:t>
            </a:r>
            <a:endParaRPr kumimoji="1" lang="ja-JP" altLang="en-US" sz="2600" dirty="0" smtClean="0">
              <a:solidFill>
                <a:schemeClr val="bg2">
                  <a:lumMod val="25000"/>
                </a:schemeClr>
              </a:solidFill>
            </a:endParaRPr>
          </a:p>
          <a:p>
            <a:endParaRPr kumimoji="1" lang="ja-JP" altLang="en-US" sz="2000" dirty="0" smtClean="0">
              <a:solidFill>
                <a:schemeClr val="bg2">
                  <a:lumMod val="25000"/>
                </a:schemeClr>
              </a:solidFill>
            </a:endParaRPr>
          </a:p>
          <a:p>
            <a:pPr>
              <a:lnSpc>
                <a:spcPct val="120000"/>
              </a:lnSpc>
            </a:pPr>
            <a:r>
              <a:rPr kumimoji="1" lang="en-US" altLang="ja-JP" sz="2000" dirty="0" smtClean="0">
                <a:solidFill>
                  <a:schemeClr val="bg2">
                    <a:lumMod val="25000"/>
                  </a:schemeClr>
                </a:solidFill>
              </a:rPr>
              <a:t>Hint</a:t>
            </a:r>
            <a:r>
              <a:rPr kumimoji="1" lang="en-US" altLang="ja-JP" sz="2000" dirty="0">
                <a:solidFill>
                  <a:schemeClr val="bg2">
                    <a:lumMod val="25000"/>
                  </a:schemeClr>
                </a:solidFill>
              </a:rPr>
              <a:t>) 250km</a:t>
            </a:r>
            <a:r>
              <a:rPr kumimoji="1" lang="ja-JP" altLang="en-US" sz="2000" dirty="0" smtClean="0">
                <a:solidFill>
                  <a:schemeClr val="bg2">
                    <a:lumMod val="25000"/>
                  </a:schemeClr>
                </a:solidFill>
              </a:rPr>
              <a:t>進んだ時点では</a:t>
            </a:r>
            <a:r>
              <a:rPr kumimoji="1" lang="ja-JP" altLang="en-US" sz="2000" dirty="0">
                <a:solidFill>
                  <a:schemeClr val="bg2">
                    <a:lumMod val="25000"/>
                  </a:schemeClr>
                </a:solidFill>
              </a:rPr>
              <a:t>積載した石炭の内、</a:t>
            </a:r>
            <a:r>
              <a:rPr kumimoji="1" lang="en-US" altLang="ja-JP" sz="2000" dirty="0">
                <a:solidFill>
                  <a:schemeClr val="bg2">
                    <a:lumMod val="25000"/>
                  </a:schemeClr>
                </a:solidFill>
              </a:rPr>
              <a:t>250</a:t>
            </a:r>
            <a:r>
              <a:rPr kumimoji="1" lang="ja-JP" altLang="en-US" sz="2000" dirty="0" smtClean="0">
                <a:solidFill>
                  <a:schemeClr val="bg2">
                    <a:lumMod val="25000"/>
                  </a:schemeClr>
                </a:solidFill>
              </a:rPr>
              <a:t>トンが消費</a:t>
            </a:r>
            <a:r>
              <a:rPr kumimoji="1" lang="ja-JP" altLang="en-US" sz="2000" dirty="0">
                <a:solidFill>
                  <a:schemeClr val="bg2">
                    <a:lumMod val="25000"/>
                  </a:schemeClr>
                </a:solidFill>
              </a:rPr>
              <a:t>されています。 残り</a:t>
            </a:r>
            <a:r>
              <a:rPr kumimoji="1" lang="en-US" altLang="ja-JP" sz="2000" dirty="0">
                <a:solidFill>
                  <a:schemeClr val="bg2">
                    <a:lumMod val="25000"/>
                  </a:schemeClr>
                </a:solidFill>
              </a:rPr>
              <a:t>750</a:t>
            </a:r>
            <a:r>
              <a:rPr kumimoji="1" lang="ja-JP" altLang="en-US" sz="2000" dirty="0">
                <a:solidFill>
                  <a:schemeClr val="bg2">
                    <a:lumMod val="25000"/>
                  </a:schemeClr>
                </a:solidFill>
              </a:rPr>
              <a:t>トンの石炭の使い方を考えて</a:t>
            </a:r>
            <a:r>
              <a:rPr kumimoji="1" lang="ja-JP" altLang="en-US" sz="2000" dirty="0" smtClean="0">
                <a:solidFill>
                  <a:schemeClr val="bg2">
                    <a:lumMod val="25000"/>
                  </a:schemeClr>
                </a:solidFill>
              </a:rPr>
              <a:t>みてください。</a:t>
            </a:r>
            <a:endParaRPr kumimoji="1" lang="ja-JP" altLang="en-US" sz="2000" dirty="0">
              <a:solidFill>
                <a:schemeClr val="bg2">
                  <a:lumMod val="25000"/>
                </a:schemeClr>
              </a:solidFill>
            </a:endParaRPr>
          </a:p>
          <a:p>
            <a:pPr>
              <a:lnSpc>
                <a:spcPct val="120000"/>
              </a:lnSpc>
            </a:pPr>
            <a:r>
              <a:rPr kumimoji="1" lang="en-US" altLang="ja-JP" sz="2000" dirty="0" smtClean="0">
                <a:solidFill>
                  <a:schemeClr val="bg2">
                    <a:lumMod val="25000"/>
                  </a:schemeClr>
                </a:solidFill>
              </a:rPr>
              <a:t>Input</a:t>
            </a:r>
            <a:r>
              <a:rPr kumimoji="1" lang="en-US" altLang="ja-JP" sz="2000" dirty="0">
                <a:solidFill>
                  <a:schemeClr val="bg2">
                    <a:lumMod val="25000"/>
                  </a:schemeClr>
                </a:solidFill>
              </a:rPr>
              <a:t>: </a:t>
            </a:r>
            <a:r>
              <a:rPr kumimoji="1" lang="ja-JP" altLang="en-US" sz="2000" dirty="0">
                <a:solidFill>
                  <a:schemeClr val="bg2">
                    <a:lumMod val="25000"/>
                  </a:schemeClr>
                </a:solidFill>
              </a:rPr>
              <a:t>無</a:t>
            </a:r>
            <a:r>
              <a:rPr kumimoji="1" lang="ja-JP" altLang="en-US" sz="2000" dirty="0" smtClean="0">
                <a:solidFill>
                  <a:schemeClr val="bg2">
                    <a:lumMod val="25000"/>
                  </a:schemeClr>
                </a:solidFill>
              </a:rPr>
              <a:t>し</a:t>
            </a:r>
          </a:p>
          <a:p>
            <a:pPr>
              <a:lnSpc>
                <a:spcPct val="120000"/>
              </a:lnSpc>
            </a:pPr>
            <a:r>
              <a:rPr kumimoji="1" lang="en-US" altLang="ja-JP" sz="2000" dirty="0" smtClean="0">
                <a:solidFill>
                  <a:schemeClr val="bg2">
                    <a:lumMod val="25000"/>
                  </a:schemeClr>
                </a:solidFill>
              </a:rPr>
              <a:t>Output</a:t>
            </a:r>
            <a:r>
              <a:rPr kumimoji="1" lang="en-US" altLang="ja-JP" sz="2000" dirty="0">
                <a:solidFill>
                  <a:schemeClr val="bg2">
                    <a:lumMod val="25000"/>
                  </a:schemeClr>
                </a:solidFill>
              </a:rPr>
              <a:t>: </a:t>
            </a:r>
            <a:r>
              <a:rPr kumimoji="1" lang="ja-JP" altLang="en-US" sz="2000" dirty="0">
                <a:solidFill>
                  <a:schemeClr val="bg2">
                    <a:lumMod val="25000"/>
                  </a:schemeClr>
                </a:solidFill>
              </a:rPr>
              <a:t>市場に輸送された石炭の最大トン数</a:t>
            </a:r>
          </a:p>
        </p:txBody>
      </p:sp>
    </p:spTree>
    <p:extLst>
      <p:ext uri="{BB962C8B-B14F-4D97-AF65-F5344CB8AC3E}">
        <p14:creationId xmlns:p14="http://schemas.microsoft.com/office/powerpoint/2010/main" val="1840019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20000"/>
              </a:lnSpc>
            </a:pPr>
            <a:r>
              <a:rPr kumimoji="1" lang="ja-JP" altLang="en-US" sz="3600" dirty="0" smtClean="0">
                <a:solidFill>
                  <a:schemeClr val="bg2">
                    <a:lumMod val="25000"/>
                  </a:schemeClr>
                </a:solidFill>
              </a:rPr>
              <a:t>意外に難しい</a:t>
            </a:r>
            <a:r>
              <a:rPr kumimoji="1" lang="en-US" altLang="ja-JP" sz="3600" dirty="0" smtClean="0">
                <a:solidFill>
                  <a:schemeClr val="bg2">
                    <a:lumMod val="25000"/>
                  </a:schemeClr>
                </a:solidFill>
              </a:rPr>
              <a:t>｡</a:t>
            </a:r>
            <a:r>
              <a:rPr kumimoji="1" lang="ja-JP" altLang="en-US" sz="3600" dirty="0" smtClean="0">
                <a:solidFill>
                  <a:schemeClr val="bg2">
                    <a:lumMod val="25000"/>
                  </a:schemeClr>
                </a:solidFill>
              </a:rPr>
              <a:t>応募した解答に正解が無い</a:t>
            </a:r>
            <a:r>
              <a:rPr kumimoji="1" lang="en-US" altLang="ja-JP" sz="3600" dirty="0" smtClean="0">
                <a:solidFill>
                  <a:schemeClr val="bg2">
                    <a:lumMod val="25000"/>
                  </a:schemeClr>
                </a:solidFill>
              </a:rPr>
              <a:t>｡</a:t>
            </a:r>
            <a:endParaRPr kumimoji="1" lang="ja-JP" altLang="en-US" sz="3600" dirty="0" smtClean="0">
              <a:solidFill>
                <a:schemeClr val="bg2">
                  <a:lumMod val="25000"/>
                </a:schemeClr>
              </a:solidFill>
            </a:endParaRPr>
          </a:p>
          <a:p>
            <a:pPr lvl="1">
              <a:lnSpc>
                <a:spcPct val="120000"/>
              </a:lnSpc>
            </a:pPr>
            <a:r>
              <a:rPr kumimoji="1" lang="ja-JP" altLang="en-US" sz="2800" dirty="0" smtClean="0">
                <a:solidFill>
                  <a:schemeClr val="bg2">
                    <a:lumMod val="25000"/>
                  </a:schemeClr>
                </a:solidFill>
              </a:rPr>
              <a:t>ヒントのままで文字記述の解答があるが</a:t>
            </a:r>
            <a:r>
              <a:rPr kumimoji="1" lang="en-US" altLang="ja-JP" sz="2800" dirty="0" smtClean="0">
                <a:solidFill>
                  <a:schemeClr val="bg2">
                    <a:lumMod val="25000"/>
                  </a:schemeClr>
                </a:solidFill>
              </a:rPr>
              <a:t>､</a:t>
            </a:r>
            <a:r>
              <a:rPr kumimoji="1" lang="ja-JP" altLang="en-US" sz="2800" dirty="0" smtClean="0">
                <a:solidFill>
                  <a:schemeClr val="bg2">
                    <a:lumMod val="25000"/>
                  </a:schemeClr>
                </a:solidFill>
              </a:rPr>
              <a:t>最適な解答であるかどうかを考慮していなかった</a:t>
            </a:r>
            <a:r>
              <a:rPr kumimoji="1" lang="en-US" altLang="ja-JP" sz="2800" dirty="0" smtClean="0">
                <a:solidFill>
                  <a:schemeClr val="bg2">
                    <a:lumMod val="25000"/>
                  </a:schemeClr>
                </a:solidFill>
              </a:rPr>
              <a:t>｡</a:t>
            </a:r>
            <a:endParaRPr kumimoji="1" lang="ja-JP" altLang="en-US" sz="2800" dirty="0" smtClean="0">
              <a:solidFill>
                <a:schemeClr val="bg2">
                  <a:lumMod val="25000"/>
                </a:schemeClr>
              </a:solidFill>
            </a:endParaRPr>
          </a:p>
          <a:p>
            <a:pPr lvl="1">
              <a:lnSpc>
                <a:spcPct val="120000"/>
              </a:lnSpc>
            </a:pPr>
            <a:r>
              <a:rPr kumimoji="1" lang="ja-JP" altLang="en-US" sz="2800" dirty="0" smtClean="0">
                <a:solidFill>
                  <a:schemeClr val="bg2">
                    <a:lumMod val="25000"/>
                  </a:schemeClr>
                </a:solidFill>
              </a:rPr>
              <a:t>文字で記述できるが</a:t>
            </a:r>
            <a:r>
              <a:rPr kumimoji="1" lang="en-US" altLang="ja-JP" sz="2800" dirty="0" smtClean="0">
                <a:solidFill>
                  <a:schemeClr val="bg2">
                    <a:lumMod val="25000"/>
                  </a:schemeClr>
                </a:solidFill>
              </a:rPr>
              <a:t>､</a:t>
            </a:r>
            <a:r>
              <a:rPr kumimoji="1" lang="ja-JP" altLang="en-US" sz="2800" dirty="0" smtClean="0">
                <a:solidFill>
                  <a:schemeClr val="bg2">
                    <a:lumMod val="25000"/>
                  </a:schemeClr>
                </a:solidFill>
              </a:rPr>
              <a:t>コード化</a:t>
            </a:r>
            <a:r>
              <a:rPr kumimoji="1" lang="en-US" altLang="ja-JP" sz="2800" dirty="0" smtClean="0">
                <a:solidFill>
                  <a:schemeClr val="bg2">
                    <a:lumMod val="25000"/>
                  </a:schemeClr>
                </a:solidFill>
              </a:rPr>
              <a:t>(</a:t>
            </a:r>
            <a:r>
              <a:rPr kumimoji="1" lang="ja-JP" altLang="en-US" sz="2800" dirty="0" smtClean="0">
                <a:solidFill>
                  <a:schemeClr val="bg2">
                    <a:lumMod val="25000"/>
                  </a:schemeClr>
                </a:solidFill>
              </a:rPr>
              <a:t>動けるプログラム</a:t>
            </a:r>
            <a:r>
              <a:rPr kumimoji="1" lang="en-US" altLang="ja-JP" sz="2800" dirty="0" smtClean="0">
                <a:solidFill>
                  <a:schemeClr val="bg2">
                    <a:lumMod val="25000"/>
                  </a:schemeClr>
                </a:solidFill>
              </a:rPr>
              <a:t>)</a:t>
            </a:r>
            <a:r>
              <a:rPr kumimoji="1" lang="ja-JP" altLang="en-US" sz="2800" dirty="0" smtClean="0">
                <a:solidFill>
                  <a:schemeClr val="bg2">
                    <a:lumMod val="25000"/>
                  </a:schemeClr>
                </a:solidFill>
              </a:rPr>
              <a:t>を作れなかった</a:t>
            </a:r>
            <a:r>
              <a:rPr kumimoji="1" lang="en-US" altLang="ja-JP" sz="2800" dirty="0" smtClean="0">
                <a:solidFill>
                  <a:schemeClr val="bg2">
                    <a:lumMod val="25000"/>
                  </a:schemeClr>
                </a:solidFill>
              </a:rPr>
              <a:t>｡</a:t>
            </a:r>
            <a:endParaRPr kumimoji="1" lang="ja-JP" altLang="en-US" sz="2800" dirty="0">
              <a:solidFill>
                <a:schemeClr val="bg2">
                  <a:lumMod val="25000"/>
                </a:schemeClr>
              </a:solidFill>
            </a:endParaRPr>
          </a:p>
        </p:txBody>
      </p:sp>
    </p:spTree>
    <p:extLst>
      <p:ext uri="{BB962C8B-B14F-4D97-AF65-F5344CB8AC3E}">
        <p14:creationId xmlns:p14="http://schemas.microsoft.com/office/powerpoint/2010/main" val="837626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貪欲法</a:t>
            </a:r>
            <a:endParaRPr kumimoji="1" lang="en-US" altLang="ja-JP" dirty="0" smtClean="0"/>
          </a:p>
          <a:p>
            <a:pPr lvl="1"/>
            <a:r>
              <a:rPr kumimoji="1" lang="ja-JP" altLang="en-US" dirty="0" smtClean="0"/>
              <a:t>まず</a:t>
            </a:r>
            <a:r>
              <a:rPr kumimoji="1" lang="en-US" altLang="ja-JP" dirty="0" smtClean="0"/>
              <a:t>､</a:t>
            </a:r>
            <a:r>
              <a:rPr kumimoji="1" lang="ja-JP" altLang="en-US" dirty="0" smtClean="0"/>
              <a:t>出発点から</a:t>
            </a:r>
            <a:r>
              <a:rPr kumimoji="1" lang="en-US" altLang="ja-JP" dirty="0" smtClean="0"/>
              <a:t>d</a:t>
            </a:r>
            <a:r>
              <a:rPr kumimoji="1" lang="ja-JP" altLang="en-US" dirty="0" smtClean="0"/>
              <a:t>キロメートルの距離ずつ石炭を運送する</a:t>
            </a:r>
          </a:p>
          <a:p>
            <a:pPr lvl="2"/>
            <a:r>
              <a:rPr kumimoji="1" lang="ja-JP" altLang="en-US" dirty="0" smtClean="0"/>
              <a:t>再帰で運送できる石炭量を求める</a:t>
            </a:r>
          </a:p>
          <a:p>
            <a:pPr lvl="1"/>
            <a:r>
              <a:rPr kumimoji="1" lang="en-US" altLang="ja-JP" dirty="0" smtClean="0"/>
              <a:t>d</a:t>
            </a:r>
            <a:r>
              <a:rPr kumimoji="1" lang="ja-JP" altLang="en-US" dirty="0" smtClean="0"/>
              <a:t>のところに石炭を卸し</a:t>
            </a:r>
            <a:r>
              <a:rPr kumimoji="1" lang="en-US" altLang="ja-JP" dirty="0" smtClean="0"/>
              <a:t>､</a:t>
            </a:r>
            <a:r>
              <a:rPr kumimoji="1" lang="ja-JP" altLang="en-US" dirty="0" smtClean="0"/>
              <a:t>出発点に戻るため</a:t>
            </a:r>
            <a:r>
              <a:rPr kumimoji="1" lang="en-US" altLang="ja-JP" dirty="0" smtClean="0"/>
              <a:t>､d &lt; 500</a:t>
            </a:r>
            <a:r>
              <a:rPr kumimoji="1" lang="ja-JP" altLang="en-US" dirty="0" smtClean="0"/>
              <a:t>が必要</a:t>
            </a:r>
            <a:endParaRPr kumimoji="1" lang="en-US" altLang="ja-JP" dirty="0" smtClean="0"/>
          </a:p>
          <a:p>
            <a:pPr lvl="2"/>
            <a:r>
              <a:rPr kumimoji="1" lang="en-US" altLang="ja-JP" dirty="0" smtClean="0"/>
              <a:t>500</a:t>
            </a:r>
            <a:r>
              <a:rPr kumimoji="1" lang="ja-JP" altLang="en-US" dirty="0" smtClean="0"/>
              <a:t>以上なら</a:t>
            </a:r>
            <a:r>
              <a:rPr kumimoji="1" lang="en-US" altLang="ja-JP" dirty="0" smtClean="0"/>
              <a:t>､</a:t>
            </a:r>
            <a:r>
              <a:rPr kumimoji="1" lang="ja-JP" altLang="en-US" dirty="0" smtClean="0"/>
              <a:t>出発点に戻れなくなる</a:t>
            </a:r>
            <a:endParaRPr kumimoji="1" lang="en-US" altLang="ja-JP" dirty="0" smtClean="0"/>
          </a:p>
          <a:p>
            <a:pPr lvl="1"/>
            <a:endParaRPr kumimoji="1" lang="en-US" altLang="ja-JP" dirty="0" smtClean="0"/>
          </a:p>
          <a:p>
            <a:pPr lvl="1"/>
            <a:r>
              <a:rPr kumimoji="1" lang="ja-JP" altLang="en-US" dirty="0" smtClean="0"/>
              <a:t>石炭運送のコスト</a:t>
            </a:r>
            <a:r>
              <a:rPr kumimoji="1" lang="en-US" altLang="ja-JP" dirty="0" smtClean="0"/>
              <a:t>:</a:t>
            </a:r>
            <a:endParaRPr kumimoji="1" lang="ja-JP" altLang="en-US" dirty="0" smtClean="0"/>
          </a:p>
          <a:p>
            <a:pPr lvl="2"/>
            <a:r>
              <a:rPr kumimoji="1" lang="en-US" altLang="ja-JP" dirty="0" smtClean="0"/>
              <a:t>2000~3000</a:t>
            </a:r>
            <a:r>
              <a:rPr kumimoji="1" lang="ja-JP" altLang="en-US" dirty="0" smtClean="0"/>
              <a:t>の場合</a:t>
            </a:r>
            <a:r>
              <a:rPr kumimoji="1" lang="en-US" altLang="ja-JP" dirty="0" smtClean="0"/>
              <a:t>､</a:t>
            </a:r>
            <a:r>
              <a:rPr kumimoji="1" lang="en-US" altLang="ja-JP" dirty="0"/>
              <a:t> </a:t>
            </a:r>
            <a:r>
              <a:rPr kumimoji="1" lang="en-US" altLang="ja-JP" dirty="0" smtClean="0"/>
              <a:t>5 * d</a:t>
            </a:r>
            <a:r>
              <a:rPr kumimoji="1" lang="ja-JP" altLang="en-US" dirty="0" smtClean="0"/>
              <a:t>である</a:t>
            </a:r>
            <a:endParaRPr kumimoji="1" lang="en-US" altLang="ja-JP" dirty="0" smtClean="0"/>
          </a:p>
          <a:p>
            <a:pPr lvl="2"/>
            <a:r>
              <a:rPr kumimoji="1" lang="en-US" altLang="ja-JP" dirty="0" smtClean="0"/>
              <a:t>1000~3000</a:t>
            </a:r>
            <a:r>
              <a:rPr kumimoji="1" lang="ja-JP" altLang="en-US" dirty="0" smtClean="0"/>
              <a:t>の場合</a:t>
            </a:r>
            <a:r>
              <a:rPr kumimoji="1" lang="en-US" altLang="ja-JP" dirty="0" smtClean="0"/>
              <a:t>､ 3 * d</a:t>
            </a:r>
            <a:r>
              <a:rPr kumimoji="1" lang="ja-JP" altLang="en-US" dirty="0" smtClean="0"/>
              <a:t>である</a:t>
            </a:r>
          </a:p>
          <a:p>
            <a:pPr lvl="2"/>
            <a:r>
              <a:rPr kumimoji="1" lang="en-US" altLang="ja-JP" dirty="0" smtClean="0"/>
              <a:t>1000</a:t>
            </a:r>
            <a:r>
              <a:rPr kumimoji="1" lang="ja-JP" altLang="en-US" dirty="0" smtClean="0"/>
              <a:t>以下の場合</a:t>
            </a:r>
            <a:r>
              <a:rPr kumimoji="1" lang="en-US" altLang="ja-JP" dirty="0" smtClean="0"/>
              <a:t>､1*d</a:t>
            </a:r>
            <a:r>
              <a:rPr kumimoji="1" lang="ja-JP" altLang="en-US" dirty="0" smtClean="0"/>
              <a:t>である</a:t>
            </a:r>
            <a:r>
              <a:rPr kumimoji="1" lang="en-US" altLang="ja-JP" dirty="0" smtClean="0"/>
              <a:t>(</a:t>
            </a:r>
            <a:r>
              <a:rPr kumimoji="1" lang="ja-JP" altLang="en-US" dirty="0" smtClean="0"/>
              <a:t>全ての石炭を載って</a:t>
            </a:r>
            <a:r>
              <a:rPr kumimoji="1" lang="en-US" altLang="ja-JP" dirty="0" smtClean="0"/>
              <a:t>､</a:t>
            </a:r>
            <a:r>
              <a:rPr kumimoji="1" lang="ja-JP" altLang="en-US" dirty="0" smtClean="0"/>
              <a:t>終点に行く</a:t>
            </a:r>
            <a:r>
              <a:rPr kumimoji="1" lang="en-US" altLang="ja-JP" dirty="0" smtClean="0"/>
              <a:t>)</a:t>
            </a:r>
          </a:p>
          <a:p>
            <a:pPr lvl="2"/>
            <a:endParaRPr kumimoji="1" lang="en-US" altLang="ja-JP" dirty="0"/>
          </a:p>
          <a:p>
            <a:pPr lvl="1"/>
            <a:r>
              <a:rPr kumimoji="1" lang="en-US" altLang="ja-JP" dirty="0" smtClean="0"/>
              <a:t>d</a:t>
            </a:r>
            <a:r>
              <a:rPr kumimoji="1" lang="ja-JP" altLang="en-US" dirty="0" smtClean="0"/>
              <a:t>は</a:t>
            </a:r>
            <a:r>
              <a:rPr kumimoji="1" lang="en-US" altLang="ja-JP" dirty="0" smtClean="0"/>
              <a:t>1km ~ 499km</a:t>
            </a:r>
            <a:r>
              <a:rPr kumimoji="1" lang="ja-JP" altLang="en-US" dirty="0" smtClean="0"/>
              <a:t>まで運送できる石炭量を計算し</a:t>
            </a:r>
            <a:r>
              <a:rPr kumimoji="1" lang="en-US" altLang="ja-JP" dirty="0" smtClean="0"/>
              <a:t>､</a:t>
            </a:r>
            <a:r>
              <a:rPr kumimoji="1" lang="ja-JP" altLang="en-US" dirty="0" smtClean="0"/>
              <a:t>最大値を求める</a:t>
            </a:r>
            <a:r>
              <a:rPr kumimoji="1" lang="en-US" altLang="ja-JP" dirty="0" smtClean="0"/>
              <a:t>｡</a:t>
            </a:r>
          </a:p>
        </p:txBody>
      </p:sp>
    </p:spTree>
    <p:extLst>
      <p:ext uri="{BB962C8B-B14F-4D97-AF65-F5344CB8AC3E}">
        <p14:creationId xmlns:p14="http://schemas.microsoft.com/office/powerpoint/2010/main" val="253674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p:cNvSpPr>
            <a:spLocks noChangeArrowheads="1"/>
          </p:cNvSpPr>
          <p:nvPr/>
        </p:nvSpPr>
        <p:spPr bwMode="gray">
          <a:xfrm>
            <a:off x="1909681" y="1476214"/>
            <a:ext cx="2743200" cy="4419600"/>
          </a:xfrm>
          <a:prstGeom prst="rightArrow">
            <a:avLst>
              <a:gd name="adj1" fmla="val 62787"/>
              <a:gd name="adj2" fmla="val 41259"/>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endParaRPr lang="ja-JP" altLang="ja-JP">
              <a:latin typeface="Hiragino Kaku Gothic Pro" charset="-128"/>
              <a:ea typeface="Hiragino Kaku Gothic Pro" charset="-128"/>
              <a:cs typeface="Hiragino Kaku Gothic Pro" charset="-128"/>
            </a:endParaRPr>
          </a:p>
        </p:txBody>
      </p:sp>
      <p:sp>
        <p:nvSpPr>
          <p:cNvPr id="9" name="Text Box 4"/>
          <p:cNvSpPr txBox="1">
            <a:spLocks noChangeArrowheads="1"/>
          </p:cNvSpPr>
          <p:nvPr/>
        </p:nvSpPr>
        <p:spPr bwMode="black">
          <a:xfrm>
            <a:off x="1982652" y="3400948"/>
            <a:ext cx="2209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marL="120650" indent="-120650">
              <a:defRPr>
                <a:solidFill>
                  <a:schemeClr val="tx1"/>
                </a:solidFill>
                <a:latin typeface="Arial" charset="0"/>
                <a:ea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algn="ctr" eaLnBrk="0" hangingPunct="0">
              <a:buFont typeface="Wingdings" charset="2"/>
              <a:buNone/>
            </a:pPr>
            <a:r>
              <a:rPr lang="en-US" altLang="zh-CN" sz="3600" b="1" dirty="0" smtClean="0">
                <a:solidFill>
                  <a:schemeClr val="bg1"/>
                </a:solidFill>
                <a:latin typeface="Hiragino Kaku Gothic Pro" charset="-128"/>
                <a:ea typeface="Hiragino Kaku Gothic Pro" charset="-128"/>
                <a:cs typeface="Hiragino Kaku Gothic Pro" charset="-128"/>
              </a:rPr>
              <a:t>Agenda</a:t>
            </a:r>
            <a:endParaRPr lang="en-US" altLang="zh-CN" sz="3600" b="1" dirty="0">
              <a:solidFill>
                <a:schemeClr val="bg1"/>
              </a:solidFill>
              <a:latin typeface="Hiragino Kaku Gothic Pro" charset="-128"/>
              <a:ea typeface="Hiragino Kaku Gothic Pro" charset="-128"/>
              <a:cs typeface="Hiragino Kaku Gothic Pro" charset="-128"/>
            </a:endParaRPr>
          </a:p>
        </p:txBody>
      </p:sp>
      <p:sp>
        <p:nvSpPr>
          <p:cNvPr id="10" name="AutoShape 5"/>
          <p:cNvSpPr>
            <a:spLocks noChangeArrowheads="1"/>
          </p:cNvSpPr>
          <p:nvPr/>
        </p:nvSpPr>
        <p:spPr bwMode="auto">
          <a:xfrm>
            <a:off x="4805281" y="1552414"/>
            <a:ext cx="5105400" cy="4191000"/>
          </a:xfrm>
          <a:prstGeom prst="roundRect">
            <a:avLst>
              <a:gd name="adj" fmla="val 3481"/>
            </a:avLst>
          </a:prstGeom>
          <a:noFill/>
          <a:ln w="19050" cap="rnd">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grpSp>
        <p:nvGrpSpPr>
          <p:cNvPr id="11" name="Group 6"/>
          <p:cNvGrpSpPr>
            <a:grpSpLocks/>
          </p:cNvGrpSpPr>
          <p:nvPr/>
        </p:nvGrpSpPr>
        <p:grpSpPr bwMode="auto">
          <a:xfrm>
            <a:off x="4881481" y="1704814"/>
            <a:ext cx="4924425" cy="1228725"/>
            <a:chOff x="2304" y="1200"/>
            <a:chExt cx="3102" cy="774"/>
          </a:xfrm>
        </p:grpSpPr>
        <p:sp>
          <p:nvSpPr>
            <p:cNvPr id="12" name="AutoShape 7"/>
            <p:cNvSpPr>
              <a:spLocks noChangeArrowheads="1"/>
            </p:cNvSpPr>
            <p:nvPr/>
          </p:nvSpPr>
          <p:spPr bwMode="gray">
            <a:xfrm>
              <a:off x="2334" y="1200"/>
              <a:ext cx="3072" cy="774"/>
            </a:xfrm>
            <a:prstGeom prst="roundRect">
              <a:avLst>
                <a:gd name="adj" fmla="val 10889"/>
              </a:avLst>
            </a:prstGeom>
            <a:gradFill rotWithShape="1">
              <a:gsLst>
                <a:gs pos="0">
                  <a:schemeClr val="accent1">
                    <a:lumMod val="75000"/>
                  </a:schemeClr>
                </a:gs>
                <a:gs pos="100000">
                  <a:schemeClr val="accent1">
                    <a:lumMod val="60000"/>
                    <a:lumOff val="40000"/>
                  </a:schemeClr>
                </a:gs>
              </a:gsLst>
              <a:lin ang="0" scaled="1"/>
            </a:gradFill>
            <a:ln>
              <a:noFill/>
            </a:ln>
            <a:effectLst/>
            <a:extLst>
              <a:ext uri="{91240B29-F687-4F45-9708-019B960494DF}">
                <a14:hiddenLine xmlns:a14="http://schemas.microsoft.com/office/drawing/2010/main" w="38100">
                  <a:solidFill>
                    <a:srgbClr val="FFFFFF"/>
                  </a:solidFill>
                  <a:round/>
                  <a:headEnd/>
                  <a:tailEnd/>
                </a14:hiddenLine>
              </a:ext>
              <a:ext uri="{AF507438-7753-43E0-B8FC-AC1667EBCBE1}">
                <a14:hiddenEffects xmlns:a14="http://schemas.microsoft.com/office/drawing/2010/main">
                  <a:effectLst>
                    <a:outerShdw blurRad="63500" dist="135003" dir="2928844" algn="ctr" rotWithShape="0">
                      <a:srgbClr val="000000">
                        <a:alpha val="50000"/>
                      </a:srgb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sp>
          <p:nvSpPr>
            <p:cNvPr id="13"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grpSp>
      <p:grpSp>
        <p:nvGrpSpPr>
          <p:cNvPr id="14" name="Group 9"/>
          <p:cNvGrpSpPr>
            <a:grpSpLocks/>
          </p:cNvGrpSpPr>
          <p:nvPr/>
        </p:nvGrpSpPr>
        <p:grpSpPr bwMode="auto">
          <a:xfrm>
            <a:off x="4881481" y="3066889"/>
            <a:ext cx="4924425" cy="1228725"/>
            <a:chOff x="2304" y="2058"/>
            <a:chExt cx="3102" cy="774"/>
          </a:xfrm>
        </p:grpSpPr>
        <p:sp>
          <p:nvSpPr>
            <p:cNvPr id="15" name="AutoShape 10"/>
            <p:cNvSpPr>
              <a:spLocks noChangeArrowheads="1"/>
            </p:cNvSpPr>
            <p:nvPr/>
          </p:nvSpPr>
          <p:spPr bwMode="gray">
            <a:xfrm>
              <a:off x="2334" y="2058"/>
              <a:ext cx="3072" cy="774"/>
            </a:xfrm>
            <a:prstGeom prst="roundRect">
              <a:avLst>
                <a:gd name="adj" fmla="val 10889"/>
              </a:avLst>
            </a:prstGeom>
            <a:gradFill rotWithShape="1">
              <a:gsLst>
                <a:gs pos="0">
                  <a:schemeClr val="accent1">
                    <a:lumMod val="75000"/>
                  </a:schemeClr>
                </a:gs>
                <a:gs pos="100000">
                  <a:schemeClr val="accent1">
                    <a:lumMod val="60000"/>
                    <a:lumOff val="40000"/>
                  </a:schemeClr>
                </a:gs>
              </a:gsLst>
              <a:lin ang="0" scaled="1"/>
            </a:gradFill>
            <a:ln>
              <a:noFill/>
            </a:ln>
            <a:effectLst/>
            <a:extLst>
              <a:ext uri="{91240B29-F687-4F45-9708-019B960494DF}">
                <a14:hiddenLine xmlns:a14="http://schemas.microsoft.com/office/drawing/2010/main" w="38100">
                  <a:solidFill>
                    <a:srgbClr val="FFFFFF"/>
                  </a:solidFill>
                  <a:round/>
                  <a:headEnd/>
                  <a:tailEnd/>
                </a14:hiddenLine>
              </a:ext>
              <a:ext uri="{AF507438-7753-43E0-B8FC-AC1667EBCBE1}">
                <a14:hiddenEffects xmlns:a14="http://schemas.microsoft.com/office/drawing/2010/main">
                  <a:effectLst>
                    <a:outerShdw blurRad="63500" dist="135003" dir="2928844" algn="ctr" rotWithShape="0">
                      <a:srgbClr val="000000">
                        <a:alpha val="50000"/>
                      </a:srgb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sp>
          <p:nvSpPr>
            <p:cNvPr id="16"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grpSp>
      <p:grpSp>
        <p:nvGrpSpPr>
          <p:cNvPr id="17" name="Group 12"/>
          <p:cNvGrpSpPr>
            <a:grpSpLocks/>
          </p:cNvGrpSpPr>
          <p:nvPr/>
        </p:nvGrpSpPr>
        <p:grpSpPr bwMode="auto">
          <a:xfrm>
            <a:off x="4881481" y="4371814"/>
            <a:ext cx="4924425" cy="1228725"/>
            <a:chOff x="2304" y="2880"/>
            <a:chExt cx="3102" cy="774"/>
          </a:xfrm>
        </p:grpSpPr>
        <p:sp>
          <p:nvSpPr>
            <p:cNvPr id="18" name="AutoShape 13"/>
            <p:cNvSpPr>
              <a:spLocks noChangeArrowheads="1"/>
            </p:cNvSpPr>
            <p:nvPr/>
          </p:nvSpPr>
          <p:spPr bwMode="gray">
            <a:xfrm>
              <a:off x="2334" y="2880"/>
              <a:ext cx="3072" cy="774"/>
            </a:xfrm>
            <a:prstGeom prst="roundRect">
              <a:avLst>
                <a:gd name="adj" fmla="val 10889"/>
              </a:avLst>
            </a:prstGeom>
            <a:gradFill rotWithShape="1">
              <a:gsLst>
                <a:gs pos="0">
                  <a:schemeClr val="accent1">
                    <a:lumMod val="75000"/>
                  </a:schemeClr>
                </a:gs>
                <a:gs pos="100000">
                  <a:schemeClr val="accent1">
                    <a:lumMod val="60000"/>
                    <a:lumOff val="40000"/>
                  </a:schemeClr>
                </a:gs>
              </a:gsLst>
              <a:lin ang="0" scaled="1"/>
            </a:gradFill>
            <a:ln>
              <a:noFill/>
            </a:ln>
            <a:effectLst/>
            <a:extLst>
              <a:ext uri="{91240B29-F687-4F45-9708-019B960494DF}">
                <a14:hiddenLine xmlns:a14="http://schemas.microsoft.com/office/drawing/2010/main" w="38100">
                  <a:solidFill>
                    <a:srgbClr val="FFFFFF"/>
                  </a:solidFill>
                  <a:round/>
                  <a:headEnd/>
                  <a:tailEnd/>
                </a14:hiddenLine>
              </a:ext>
              <a:ext uri="{AF507438-7753-43E0-B8FC-AC1667EBCBE1}">
                <a14:hiddenEffects xmlns:a14="http://schemas.microsoft.com/office/drawing/2010/main">
                  <a:effectLst>
                    <a:outerShdw blurRad="63500" dist="135003" dir="2928844" algn="ctr" rotWithShape="0">
                      <a:srgbClr val="000000">
                        <a:alpha val="50000"/>
                      </a:srgb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sp>
          <p:nvSpPr>
            <p:cNvPr id="19"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Hiragino Kaku Gothic Pro" charset="-128"/>
                <a:ea typeface="Hiragino Kaku Gothic Pro" charset="-128"/>
                <a:cs typeface="Hiragino Kaku Gothic Pro" charset="-128"/>
              </a:endParaRPr>
            </a:p>
          </p:txBody>
        </p:sp>
      </p:grpSp>
      <p:sp>
        <p:nvSpPr>
          <p:cNvPr id="20" name="Text Box 15"/>
          <p:cNvSpPr txBox="1">
            <a:spLocks noChangeArrowheads="1"/>
          </p:cNvSpPr>
          <p:nvPr/>
        </p:nvSpPr>
        <p:spPr bwMode="gray">
          <a:xfrm>
            <a:off x="5567281" y="4663010"/>
            <a:ext cx="40322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ja-JP" altLang="en-US" sz="2400" b="1" dirty="0" smtClean="0">
                <a:solidFill>
                  <a:schemeClr val="bg1"/>
                </a:solidFill>
                <a:latin typeface="ヒラギノ角ゴ Pro W6" charset="-128"/>
                <a:ea typeface="ヒラギノ角ゴ Pro W6" charset="-128"/>
                <a:cs typeface="ヒラギノ角ゴ Pro W6" charset="-128"/>
              </a:rPr>
              <a:t>問題分析と解答</a:t>
            </a:r>
            <a:endParaRPr lang="en-US" altLang="ja-JP" sz="2400" b="1" dirty="0" smtClean="0">
              <a:solidFill>
                <a:schemeClr val="bg1"/>
              </a:solidFill>
              <a:latin typeface="ヒラギノ角ゴ Pro W6" charset="-128"/>
              <a:ea typeface="ヒラギノ角ゴ Pro W6" charset="-128"/>
              <a:cs typeface="ヒラギノ角ゴ Pro W6" charset="-128"/>
            </a:endParaRPr>
          </a:p>
          <a:p>
            <a:pPr eaLnBrk="0" hangingPunct="0"/>
            <a:r>
              <a:rPr lang="ja-JP" altLang="en-US" dirty="0" smtClean="0">
                <a:solidFill>
                  <a:schemeClr val="bg1"/>
                </a:solidFill>
                <a:latin typeface="ヒラギノ角ゴ Pro W6" charset="-128"/>
                <a:ea typeface="ヒラギノ角ゴ Pro W6" charset="-128"/>
                <a:cs typeface="ヒラギノ角ゴ Pro W6" charset="-128"/>
              </a:rPr>
              <a:t>各問題の解説、応募解答のコメント</a:t>
            </a:r>
            <a:endParaRPr lang="en-US" altLang="zh-CN" dirty="0">
              <a:solidFill>
                <a:schemeClr val="bg1"/>
              </a:solidFill>
              <a:latin typeface="ヒラギノ角ゴ Pro W6" charset="-128"/>
              <a:ea typeface="ヒラギノ角ゴ Pro W6" charset="-128"/>
              <a:cs typeface="ヒラギノ角ゴ Pro W6" charset="-128"/>
            </a:endParaRPr>
          </a:p>
        </p:txBody>
      </p:sp>
      <p:sp>
        <p:nvSpPr>
          <p:cNvPr id="21" name="Text Box 16"/>
          <p:cNvSpPr txBox="1">
            <a:spLocks noChangeArrowheads="1"/>
          </p:cNvSpPr>
          <p:nvPr/>
        </p:nvSpPr>
        <p:spPr bwMode="gray">
          <a:xfrm>
            <a:off x="5594268" y="3324748"/>
            <a:ext cx="40322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ja-JP" altLang="en-US" sz="2400" b="1" dirty="0" smtClean="0">
                <a:solidFill>
                  <a:schemeClr val="bg1"/>
                </a:solidFill>
                <a:latin typeface="ヒラギノ角ゴ Pro W6" charset="-128"/>
                <a:ea typeface="ヒラギノ角ゴ Pro W6" charset="-128"/>
                <a:cs typeface="ヒラギノ角ゴ Pro W6" charset="-128"/>
              </a:rPr>
              <a:t>コンテスト基礎</a:t>
            </a:r>
            <a:endParaRPr lang="ja-JP" altLang="en-US" sz="2400" dirty="0">
              <a:solidFill>
                <a:schemeClr val="bg1"/>
              </a:solidFill>
              <a:latin typeface="ヒラギノ角ゴ Pro W6" charset="-128"/>
              <a:ea typeface="ヒラギノ角ゴ Pro W6" charset="-128"/>
              <a:cs typeface="ヒラギノ角ゴ Pro W6" charset="-128"/>
            </a:endParaRPr>
          </a:p>
          <a:p>
            <a:pPr eaLnBrk="0" hangingPunct="0"/>
            <a:r>
              <a:rPr lang="ja-JP" altLang="en-US" dirty="0" smtClean="0">
                <a:solidFill>
                  <a:schemeClr val="bg1"/>
                </a:solidFill>
                <a:latin typeface="ヒラギノ角ゴ Pro W6" charset="-128"/>
                <a:ea typeface="ヒラギノ角ゴ Pro W6" charset="-128"/>
                <a:cs typeface="ヒラギノ角ゴ Pro W6" charset="-128"/>
              </a:rPr>
              <a:t>アルゴリズム解析、プログラム分析</a:t>
            </a:r>
            <a:endParaRPr lang="en-US" altLang="zh-CN" dirty="0">
              <a:solidFill>
                <a:schemeClr val="bg1"/>
              </a:solidFill>
              <a:latin typeface="ヒラギノ角ゴ Pro W6" charset="-128"/>
              <a:ea typeface="ヒラギノ角ゴ Pro W6" charset="-128"/>
              <a:cs typeface="ヒラギノ角ゴ Pro W6" charset="-128"/>
            </a:endParaRPr>
          </a:p>
        </p:txBody>
      </p:sp>
      <p:sp>
        <p:nvSpPr>
          <p:cNvPr id="22" name="Text Box 17"/>
          <p:cNvSpPr txBox="1">
            <a:spLocks noChangeArrowheads="1"/>
          </p:cNvSpPr>
          <p:nvPr/>
        </p:nvSpPr>
        <p:spPr bwMode="gray">
          <a:xfrm>
            <a:off x="5567281" y="1958239"/>
            <a:ext cx="40322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ja-JP" altLang="en-US" sz="2400" b="1" dirty="0" smtClean="0">
                <a:solidFill>
                  <a:schemeClr val="bg1"/>
                </a:solidFill>
                <a:latin typeface="ヒラギノ角ゴ Pro W6" charset="-128"/>
                <a:ea typeface="ヒラギノ角ゴ Pro W6" charset="-128"/>
                <a:cs typeface="ヒラギノ角ゴ Pro W6" charset="-128"/>
              </a:rPr>
              <a:t>コンテスト概要</a:t>
            </a:r>
          </a:p>
          <a:p>
            <a:pPr eaLnBrk="0" hangingPunct="0"/>
            <a:r>
              <a:rPr lang="ja-JP" altLang="en-US" dirty="0" smtClean="0">
                <a:solidFill>
                  <a:schemeClr val="bg1"/>
                </a:solidFill>
                <a:latin typeface="ヒラギノ角ゴ Pro W6" charset="-128"/>
                <a:ea typeface="ヒラギノ角ゴ Pro W6" charset="-128"/>
                <a:cs typeface="ヒラギノ角ゴ Pro W6" charset="-128"/>
              </a:rPr>
              <a:t>出題の目的、範囲</a:t>
            </a:r>
          </a:p>
        </p:txBody>
      </p:sp>
    </p:spTree>
    <p:extLst>
      <p:ext uri="{BB962C8B-B14F-4D97-AF65-F5344CB8AC3E}">
        <p14:creationId xmlns:p14="http://schemas.microsoft.com/office/powerpoint/2010/main" val="3969426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1</a:t>
            </a:r>
            <a:endParaRPr kumimoji="1" lang="ja-JP" altLang="en-US" dirty="0"/>
          </a:p>
        </p:txBody>
      </p:sp>
      <p:sp>
        <p:nvSpPr>
          <p:cNvPr id="3" name="コンテンツ プレースホルダー 2"/>
          <p:cNvSpPr>
            <a:spLocks noGrp="1"/>
          </p:cNvSpPr>
          <p:nvPr>
            <p:ph idx="1"/>
          </p:nvPr>
        </p:nvSpPr>
        <p:spPr>
          <a:xfrm>
            <a:off x="838199" y="1098407"/>
            <a:ext cx="10515600" cy="4908995"/>
          </a:xfrm>
        </p:spPr>
        <p:txBody>
          <a:bodyPr>
            <a:normAutofit/>
          </a:bodyPr>
          <a:lstStyle/>
          <a:p>
            <a:r>
              <a:rPr kumimoji="1" lang="ja-JP" altLang="en-US" sz="2400" dirty="0" smtClean="0"/>
              <a:t>数学数理</a:t>
            </a:r>
            <a:endParaRPr kumimoji="1" lang="ja-JP" altLang="en-US" sz="2400" dirty="0"/>
          </a:p>
        </p:txBody>
      </p:sp>
      <p:cxnSp>
        <p:nvCxnSpPr>
          <p:cNvPr id="5" name="直線コネクタ 4"/>
          <p:cNvCxnSpPr/>
          <p:nvPr/>
        </p:nvCxnSpPr>
        <p:spPr>
          <a:xfrm>
            <a:off x="1281545" y="1759518"/>
            <a:ext cx="9628909" cy="277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281545" y="1579408"/>
            <a:ext cx="0" cy="360219"/>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0910454" y="1579408"/>
            <a:ext cx="0" cy="360219"/>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3747654" y="1579408"/>
            <a:ext cx="0" cy="360219"/>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327072" y="1579408"/>
            <a:ext cx="0" cy="360219"/>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38200" y="1981191"/>
            <a:ext cx="933269" cy="338554"/>
          </a:xfrm>
          <a:prstGeom prst="rect">
            <a:avLst/>
          </a:prstGeom>
          <a:noFill/>
        </p:spPr>
        <p:txBody>
          <a:bodyPr wrap="none" rtlCol="0">
            <a:spAutoFit/>
          </a:bodyPr>
          <a:lstStyle/>
          <a:p>
            <a:r>
              <a:rPr kumimoji="1" lang="ja-JP" altLang="en-US" sz="1600" b="1" dirty="0" smtClean="0">
                <a:solidFill>
                  <a:schemeClr val="accent5">
                    <a:lumMod val="75000"/>
                  </a:schemeClr>
                </a:solidFill>
                <a:latin typeface="Helvetica Neue" charset="0"/>
                <a:ea typeface="Helvetica Neue" charset="0"/>
                <a:cs typeface="Helvetica Neue" charset="0"/>
              </a:rPr>
              <a:t>出発点</a:t>
            </a:r>
            <a:r>
              <a:rPr kumimoji="1" lang="en-US" altLang="ja-JP" sz="1600" b="1" dirty="0" smtClean="0">
                <a:solidFill>
                  <a:schemeClr val="accent5">
                    <a:lumMod val="75000"/>
                  </a:schemeClr>
                </a:solidFill>
                <a:latin typeface="Helvetica Neue" charset="0"/>
                <a:ea typeface="Helvetica Neue" charset="0"/>
                <a:cs typeface="Helvetica Neue" charset="0"/>
              </a:rPr>
              <a:t>A</a:t>
            </a:r>
            <a:endParaRPr kumimoji="1" lang="ja-JP" altLang="en-US" sz="1600" b="1" dirty="0">
              <a:solidFill>
                <a:schemeClr val="accent5">
                  <a:lumMod val="75000"/>
                </a:schemeClr>
              </a:solidFill>
              <a:latin typeface="Helvetica Neue" charset="0"/>
              <a:ea typeface="Helvetica Neue" charset="0"/>
              <a:cs typeface="Helvetica Neue" charset="0"/>
            </a:endParaRPr>
          </a:p>
        </p:txBody>
      </p:sp>
      <p:sp>
        <p:nvSpPr>
          <p:cNvPr id="13" name="テキスト ボックス 12"/>
          <p:cNvSpPr txBox="1"/>
          <p:nvPr/>
        </p:nvSpPr>
        <p:spPr>
          <a:xfrm>
            <a:off x="10550238" y="1981191"/>
            <a:ext cx="747320" cy="338554"/>
          </a:xfrm>
          <a:prstGeom prst="rect">
            <a:avLst/>
          </a:prstGeom>
          <a:noFill/>
        </p:spPr>
        <p:txBody>
          <a:bodyPr wrap="none" rtlCol="0">
            <a:spAutoFit/>
          </a:bodyPr>
          <a:lstStyle/>
          <a:p>
            <a:r>
              <a:rPr kumimoji="1" lang="ja-JP" altLang="en-US" sz="1600" b="1" dirty="0" smtClean="0">
                <a:solidFill>
                  <a:schemeClr val="accent5">
                    <a:lumMod val="75000"/>
                  </a:schemeClr>
                </a:solidFill>
                <a:latin typeface="Helvetica Neue" charset="0"/>
                <a:ea typeface="Helvetica Neue" charset="0"/>
                <a:cs typeface="Helvetica Neue" charset="0"/>
              </a:rPr>
              <a:t>終点</a:t>
            </a:r>
            <a:r>
              <a:rPr kumimoji="1" lang="en-US" altLang="ja-JP" sz="1600" b="1" dirty="0" smtClean="0">
                <a:solidFill>
                  <a:schemeClr val="accent5">
                    <a:lumMod val="75000"/>
                  </a:schemeClr>
                </a:solidFill>
                <a:latin typeface="Helvetica Neue" charset="0"/>
                <a:ea typeface="Helvetica Neue" charset="0"/>
                <a:cs typeface="Helvetica Neue" charset="0"/>
              </a:rPr>
              <a:t>D</a:t>
            </a:r>
            <a:endParaRPr kumimoji="1" lang="ja-JP" altLang="en-US" sz="1600" b="1" dirty="0">
              <a:solidFill>
                <a:schemeClr val="accent5">
                  <a:lumMod val="75000"/>
                </a:schemeClr>
              </a:solidFill>
              <a:latin typeface="Helvetica Neue" charset="0"/>
              <a:ea typeface="Helvetica Neue" charset="0"/>
              <a:cs typeface="Helvetica Neue" charset="0"/>
            </a:endParaRPr>
          </a:p>
        </p:txBody>
      </p:sp>
      <p:sp>
        <p:nvSpPr>
          <p:cNvPr id="14" name="テキスト ボックス 13"/>
          <p:cNvSpPr txBox="1"/>
          <p:nvPr/>
        </p:nvSpPr>
        <p:spPr>
          <a:xfrm>
            <a:off x="3271401" y="1981191"/>
            <a:ext cx="952505" cy="338554"/>
          </a:xfrm>
          <a:prstGeom prst="rect">
            <a:avLst/>
          </a:prstGeom>
          <a:noFill/>
        </p:spPr>
        <p:txBody>
          <a:bodyPr wrap="none" rtlCol="0">
            <a:spAutoFit/>
          </a:bodyPr>
          <a:lstStyle/>
          <a:p>
            <a:r>
              <a:rPr kumimoji="1" lang="ja-JP" altLang="en-US" sz="1600" b="1" dirty="0" smtClean="0">
                <a:solidFill>
                  <a:schemeClr val="accent5">
                    <a:lumMod val="75000"/>
                  </a:schemeClr>
                </a:solidFill>
                <a:latin typeface="Helvetica Neue" charset="0"/>
                <a:ea typeface="Helvetica Neue" charset="0"/>
                <a:cs typeface="Helvetica Neue" charset="0"/>
              </a:rPr>
              <a:t>中間点</a:t>
            </a:r>
            <a:r>
              <a:rPr kumimoji="1" lang="en-US" altLang="ja-JP" sz="1600" b="1" dirty="0" smtClean="0">
                <a:solidFill>
                  <a:schemeClr val="accent5">
                    <a:lumMod val="75000"/>
                  </a:schemeClr>
                </a:solidFill>
                <a:latin typeface="Helvetica Neue" charset="0"/>
                <a:ea typeface="Helvetica Neue" charset="0"/>
                <a:cs typeface="Helvetica Neue" charset="0"/>
              </a:rPr>
              <a:t>B</a:t>
            </a:r>
            <a:endParaRPr kumimoji="1" lang="ja-JP" altLang="en-US" sz="1600" b="1" dirty="0">
              <a:solidFill>
                <a:schemeClr val="accent5">
                  <a:lumMod val="75000"/>
                </a:schemeClr>
              </a:solidFill>
              <a:latin typeface="Helvetica Neue" charset="0"/>
              <a:ea typeface="Helvetica Neue" charset="0"/>
              <a:cs typeface="Helvetica Neue" charset="0"/>
            </a:endParaRPr>
          </a:p>
        </p:txBody>
      </p:sp>
      <p:sp>
        <p:nvSpPr>
          <p:cNvPr id="15" name="テキスト ボックス 14"/>
          <p:cNvSpPr txBox="1"/>
          <p:nvPr/>
        </p:nvSpPr>
        <p:spPr>
          <a:xfrm>
            <a:off x="4850819" y="1981191"/>
            <a:ext cx="952505" cy="338554"/>
          </a:xfrm>
          <a:prstGeom prst="rect">
            <a:avLst/>
          </a:prstGeom>
          <a:noFill/>
        </p:spPr>
        <p:txBody>
          <a:bodyPr wrap="none" rtlCol="0">
            <a:spAutoFit/>
          </a:bodyPr>
          <a:lstStyle/>
          <a:p>
            <a:r>
              <a:rPr kumimoji="1" lang="ja-JP" altLang="en-US" sz="1600" b="1" dirty="0" smtClean="0">
                <a:solidFill>
                  <a:schemeClr val="accent5">
                    <a:lumMod val="75000"/>
                  </a:schemeClr>
                </a:solidFill>
                <a:latin typeface="Helvetica Neue" charset="0"/>
                <a:ea typeface="Helvetica Neue" charset="0"/>
                <a:cs typeface="Helvetica Neue" charset="0"/>
              </a:rPr>
              <a:t>中間点</a:t>
            </a:r>
            <a:r>
              <a:rPr kumimoji="1" lang="en-US" altLang="ja-JP" sz="1600" b="1" dirty="0" smtClean="0">
                <a:solidFill>
                  <a:schemeClr val="accent5">
                    <a:lumMod val="75000"/>
                  </a:schemeClr>
                </a:solidFill>
                <a:latin typeface="Helvetica Neue" charset="0"/>
                <a:ea typeface="Helvetica Neue" charset="0"/>
                <a:cs typeface="Helvetica Neue" charset="0"/>
              </a:rPr>
              <a:t>C</a:t>
            </a:r>
            <a:endParaRPr kumimoji="1" lang="ja-JP" altLang="en-US" sz="1600" b="1" dirty="0">
              <a:solidFill>
                <a:schemeClr val="accent5">
                  <a:lumMod val="75000"/>
                </a:schemeClr>
              </a:solidFill>
              <a:latin typeface="Helvetica Neue" charset="0"/>
              <a:ea typeface="Helvetica Neue" charset="0"/>
              <a:cs typeface="Helvetica Neue" charset="0"/>
            </a:endParaRPr>
          </a:p>
        </p:txBody>
      </p:sp>
      <p:sp>
        <p:nvSpPr>
          <p:cNvPr id="16" name="テキスト ボックス 15"/>
          <p:cNvSpPr txBox="1"/>
          <p:nvPr/>
        </p:nvSpPr>
        <p:spPr>
          <a:xfrm>
            <a:off x="838199" y="3638603"/>
            <a:ext cx="10515600" cy="16312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charset="0"/>
              <a:buChar char="•"/>
            </a:pPr>
            <a:r>
              <a:rPr kumimoji="1" lang="ja-JP" altLang="en-US" sz="2000" dirty="0" smtClean="0">
                <a:solidFill>
                  <a:schemeClr val="accent1">
                    <a:lumMod val="50000"/>
                  </a:schemeClr>
                </a:solidFill>
                <a:latin typeface="Helvetica Neue" charset="0"/>
                <a:ea typeface="Helvetica Neue" charset="0"/>
                <a:cs typeface="Helvetica Neue" charset="0"/>
              </a:rPr>
              <a:t>最低</a:t>
            </a:r>
            <a:r>
              <a:rPr kumimoji="1" lang="en-US" altLang="ja-JP" sz="2000" dirty="0" smtClean="0">
                <a:solidFill>
                  <a:schemeClr val="accent1">
                    <a:lumMod val="50000"/>
                  </a:schemeClr>
                </a:solidFill>
                <a:latin typeface="Helvetica Neue" charset="0"/>
                <a:ea typeface="Helvetica Neue" charset="0"/>
                <a:cs typeface="Helvetica Neue" charset="0"/>
              </a:rPr>
              <a:t>3</a:t>
            </a:r>
            <a:r>
              <a:rPr kumimoji="1" lang="ja-JP" altLang="en-US" sz="2000" dirty="0" smtClean="0">
                <a:solidFill>
                  <a:schemeClr val="accent1">
                    <a:lumMod val="50000"/>
                  </a:schemeClr>
                </a:solidFill>
                <a:latin typeface="Helvetica Neue" charset="0"/>
                <a:ea typeface="Helvetica Neue" charset="0"/>
                <a:cs typeface="Helvetica Neue" charset="0"/>
              </a:rPr>
              <a:t>段</a:t>
            </a:r>
            <a:r>
              <a:rPr kumimoji="1" lang="en-US" altLang="ja-JP" sz="2000" dirty="0" smtClean="0">
                <a:solidFill>
                  <a:schemeClr val="accent1">
                    <a:lumMod val="50000"/>
                  </a:schemeClr>
                </a:solidFill>
                <a:latin typeface="Helvetica Neue" charset="0"/>
                <a:ea typeface="Helvetica Neue" charset="0"/>
                <a:cs typeface="Helvetica Neue" charset="0"/>
              </a:rPr>
              <a:t> = 3000t/1000t (B</a:t>
            </a:r>
            <a:r>
              <a:rPr kumimoji="1" lang="ja-JP" altLang="en-US" sz="2000" dirty="0" smtClean="0">
                <a:solidFill>
                  <a:schemeClr val="accent1">
                    <a:lumMod val="50000"/>
                  </a:schemeClr>
                </a:solidFill>
                <a:latin typeface="Helvetica Neue" charset="0"/>
                <a:ea typeface="Helvetica Neue" charset="0"/>
                <a:cs typeface="Helvetica Neue" charset="0"/>
              </a:rPr>
              <a:t>と</a:t>
            </a:r>
            <a:r>
              <a:rPr kumimoji="1" lang="en-US" altLang="ja-JP" sz="2000" dirty="0" smtClean="0">
                <a:solidFill>
                  <a:schemeClr val="accent1">
                    <a:lumMod val="50000"/>
                  </a:schemeClr>
                </a:solidFill>
                <a:latin typeface="Helvetica Neue" charset="0"/>
                <a:ea typeface="Helvetica Neue" charset="0"/>
                <a:cs typeface="Helvetica Neue" charset="0"/>
              </a:rPr>
              <a:t>C</a:t>
            </a:r>
            <a:r>
              <a:rPr kumimoji="1" lang="ja-JP" altLang="en-US" sz="2000" dirty="0" smtClean="0">
                <a:solidFill>
                  <a:schemeClr val="accent1">
                    <a:lumMod val="50000"/>
                  </a:schemeClr>
                </a:solidFill>
                <a:latin typeface="Helvetica Neue" charset="0"/>
                <a:ea typeface="Helvetica Neue" charset="0"/>
                <a:cs typeface="Helvetica Neue" charset="0"/>
              </a:rPr>
              <a:t>に卸す</a:t>
            </a:r>
            <a:r>
              <a:rPr kumimoji="1" lang="en-US" altLang="ja-JP" sz="2000" dirty="0" smtClean="0">
                <a:solidFill>
                  <a:schemeClr val="accent1">
                    <a:lumMod val="50000"/>
                  </a:schemeClr>
                </a:solidFill>
                <a:latin typeface="Helvetica Neue" charset="0"/>
                <a:ea typeface="Helvetica Neue" charset="0"/>
                <a:cs typeface="Helvetica Neue" charset="0"/>
              </a:rPr>
              <a:t>)</a:t>
            </a:r>
            <a:r>
              <a:rPr kumimoji="1" lang="ja-JP" altLang="en-US" sz="2000" dirty="0" smtClean="0">
                <a:solidFill>
                  <a:schemeClr val="accent1">
                    <a:lumMod val="50000"/>
                  </a:schemeClr>
                </a:solidFill>
                <a:latin typeface="Helvetica Neue" charset="0"/>
                <a:ea typeface="Helvetica Neue" charset="0"/>
                <a:cs typeface="Helvetica Neue" charset="0"/>
              </a:rPr>
              <a:t>が必要</a:t>
            </a:r>
            <a:endParaRPr kumimoji="1" lang="en-US" altLang="ja-JP" sz="2000" dirty="0" smtClean="0">
              <a:solidFill>
                <a:schemeClr val="accent1">
                  <a:lumMod val="50000"/>
                </a:schemeClr>
              </a:solidFill>
              <a:latin typeface="Helvetica Neue" charset="0"/>
              <a:ea typeface="Helvetica Neue" charset="0"/>
              <a:cs typeface="Helvetica Neue" charset="0"/>
            </a:endParaRPr>
          </a:p>
          <a:p>
            <a:pPr marL="285750" indent="-285750">
              <a:buFont typeface="Arial" charset="0"/>
              <a:buChar char="•"/>
            </a:pPr>
            <a:r>
              <a:rPr kumimoji="1" lang="en-US" altLang="ja-JP" sz="2000" dirty="0" smtClean="0">
                <a:solidFill>
                  <a:schemeClr val="accent1">
                    <a:lumMod val="50000"/>
                  </a:schemeClr>
                </a:solidFill>
                <a:latin typeface="Helvetica Neue" charset="0"/>
                <a:ea typeface="Helvetica Neue" charset="0"/>
                <a:cs typeface="Helvetica Neue" charset="0"/>
              </a:rPr>
              <a:t>1km</a:t>
            </a:r>
            <a:r>
              <a:rPr kumimoji="1" lang="ja-JP" altLang="en-US" sz="2000" dirty="0" smtClean="0">
                <a:solidFill>
                  <a:schemeClr val="accent1">
                    <a:lumMod val="50000"/>
                  </a:schemeClr>
                </a:solidFill>
                <a:latin typeface="Helvetica Neue" charset="0"/>
                <a:ea typeface="Helvetica Neue" charset="0"/>
                <a:cs typeface="Helvetica Neue" charset="0"/>
              </a:rPr>
              <a:t>が</a:t>
            </a:r>
            <a:r>
              <a:rPr kumimoji="1" lang="en-US" altLang="ja-JP" sz="2000" dirty="0" smtClean="0">
                <a:solidFill>
                  <a:schemeClr val="accent1">
                    <a:lumMod val="50000"/>
                  </a:schemeClr>
                </a:solidFill>
                <a:latin typeface="Helvetica Neue" charset="0"/>
                <a:ea typeface="Helvetica Neue" charset="0"/>
                <a:cs typeface="Helvetica Neue" charset="0"/>
              </a:rPr>
              <a:t>1t</a:t>
            </a:r>
            <a:r>
              <a:rPr kumimoji="1" lang="ja-JP" altLang="en-US" sz="2000" dirty="0" smtClean="0">
                <a:solidFill>
                  <a:schemeClr val="accent1">
                    <a:lumMod val="50000"/>
                  </a:schemeClr>
                </a:solidFill>
                <a:latin typeface="Helvetica Neue" charset="0"/>
                <a:ea typeface="Helvetica Neue" charset="0"/>
                <a:cs typeface="Helvetica Neue" charset="0"/>
              </a:rPr>
              <a:t>の石炭を消費するので</a:t>
            </a:r>
            <a:r>
              <a:rPr kumimoji="1" lang="en-US" altLang="ja-JP" sz="2000" dirty="0" smtClean="0">
                <a:solidFill>
                  <a:schemeClr val="accent1">
                    <a:lumMod val="50000"/>
                  </a:schemeClr>
                </a:solidFill>
                <a:latin typeface="Helvetica Neue" charset="0"/>
                <a:ea typeface="Helvetica Neue" charset="0"/>
                <a:cs typeface="Helvetica Neue" charset="0"/>
              </a:rPr>
              <a:t>､</a:t>
            </a:r>
            <a:endParaRPr kumimoji="1" lang="ja-JP" altLang="en-US" sz="2000" dirty="0" smtClean="0">
              <a:solidFill>
                <a:schemeClr val="accent1">
                  <a:lumMod val="50000"/>
                </a:schemeClr>
              </a:solidFill>
              <a:latin typeface="Helvetica Neue" charset="0"/>
              <a:ea typeface="Helvetica Neue" charset="0"/>
              <a:cs typeface="Helvetica Neue" charset="0"/>
            </a:endParaRPr>
          </a:p>
          <a:p>
            <a:pPr marL="742950" lvl="1" indent="-285750">
              <a:buFont typeface="Arial" charset="0"/>
              <a:buChar char="•"/>
            </a:pPr>
            <a:r>
              <a:rPr kumimoji="1" lang="en-US" altLang="ja-JP" sz="2000" dirty="0" smtClean="0">
                <a:solidFill>
                  <a:schemeClr val="accent1">
                    <a:lumMod val="50000"/>
                  </a:schemeClr>
                </a:solidFill>
                <a:latin typeface="Helvetica Neue" charset="0"/>
                <a:ea typeface="Helvetica Neue" charset="0"/>
                <a:cs typeface="Helvetica Neue" charset="0"/>
              </a:rPr>
              <a:t>4</a:t>
            </a:r>
            <a:r>
              <a:rPr kumimoji="1" lang="ja-JP" altLang="en-US" sz="2000" dirty="0" smtClean="0">
                <a:solidFill>
                  <a:schemeClr val="accent1">
                    <a:lumMod val="50000"/>
                  </a:schemeClr>
                </a:solidFill>
                <a:latin typeface="Helvetica Neue" charset="0"/>
                <a:ea typeface="Helvetica Neue" charset="0"/>
                <a:cs typeface="Helvetica Neue" charset="0"/>
              </a:rPr>
              <a:t>段なら</a:t>
            </a:r>
            <a:r>
              <a:rPr kumimoji="1" lang="en-US" altLang="ja-JP" sz="2000" dirty="0" smtClean="0">
                <a:solidFill>
                  <a:schemeClr val="accent1">
                    <a:lumMod val="50000"/>
                  </a:schemeClr>
                </a:solidFill>
                <a:latin typeface="Helvetica Neue" charset="0"/>
                <a:ea typeface="Helvetica Neue" charset="0"/>
                <a:cs typeface="Helvetica Neue" charset="0"/>
              </a:rPr>
              <a:t>､</a:t>
            </a:r>
            <a:r>
              <a:rPr kumimoji="1" lang="ja-JP" altLang="en-US" sz="2000" dirty="0" smtClean="0">
                <a:solidFill>
                  <a:schemeClr val="accent1">
                    <a:lumMod val="50000"/>
                  </a:schemeClr>
                </a:solidFill>
                <a:latin typeface="Helvetica Neue" charset="0"/>
                <a:ea typeface="Helvetica Neue" charset="0"/>
                <a:cs typeface="Helvetica Neue" charset="0"/>
              </a:rPr>
              <a:t>無駄な運送コストが掛かる</a:t>
            </a:r>
          </a:p>
          <a:p>
            <a:pPr marL="742950" lvl="1" indent="-285750">
              <a:buFont typeface="Arial" charset="0"/>
              <a:buChar char="•"/>
            </a:pPr>
            <a:r>
              <a:rPr kumimoji="1" lang="en-US" altLang="ja-JP" sz="2000" dirty="0" smtClean="0">
                <a:solidFill>
                  <a:schemeClr val="accent1">
                    <a:lumMod val="50000"/>
                  </a:schemeClr>
                </a:solidFill>
                <a:latin typeface="Helvetica Neue" charset="0"/>
                <a:ea typeface="Helvetica Neue" charset="0"/>
                <a:cs typeface="Helvetica Neue" charset="0"/>
              </a:rPr>
              <a:t>B</a:t>
            </a:r>
            <a:r>
              <a:rPr kumimoji="1" lang="ja-JP" altLang="en-US" sz="2000" dirty="0" smtClean="0">
                <a:solidFill>
                  <a:schemeClr val="accent1">
                    <a:lumMod val="50000"/>
                  </a:schemeClr>
                </a:solidFill>
                <a:latin typeface="Helvetica Neue" charset="0"/>
                <a:ea typeface="Helvetica Neue" charset="0"/>
                <a:cs typeface="Helvetica Neue" charset="0"/>
              </a:rPr>
              <a:t>と</a:t>
            </a:r>
            <a:r>
              <a:rPr kumimoji="1" lang="en-US" altLang="ja-JP" sz="2000" dirty="0" smtClean="0">
                <a:solidFill>
                  <a:schemeClr val="accent1">
                    <a:lumMod val="50000"/>
                  </a:schemeClr>
                </a:solidFill>
                <a:latin typeface="Helvetica Neue" charset="0"/>
                <a:ea typeface="Helvetica Neue" charset="0"/>
                <a:cs typeface="Helvetica Neue" charset="0"/>
              </a:rPr>
              <a:t>C</a:t>
            </a:r>
            <a:r>
              <a:rPr kumimoji="1" lang="ja-JP" altLang="en-US" sz="2000" dirty="0" smtClean="0">
                <a:solidFill>
                  <a:schemeClr val="accent1">
                    <a:lumMod val="50000"/>
                  </a:schemeClr>
                </a:solidFill>
                <a:latin typeface="Helvetica Neue" charset="0"/>
                <a:ea typeface="Helvetica Neue" charset="0"/>
                <a:cs typeface="Helvetica Neue" charset="0"/>
              </a:rPr>
              <a:t>から出発の時</a:t>
            </a:r>
            <a:r>
              <a:rPr kumimoji="1" lang="en-US" altLang="ja-JP" sz="2000" dirty="0" smtClean="0">
                <a:solidFill>
                  <a:schemeClr val="accent1">
                    <a:lumMod val="50000"/>
                  </a:schemeClr>
                </a:solidFill>
                <a:latin typeface="Helvetica Neue" charset="0"/>
                <a:ea typeface="Helvetica Neue" charset="0"/>
                <a:cs typeface="Helvetica Neue" charset="0"/>
              </a:rPr>
              <a:t>､</a:t>
            </a:r>
            <a:r>
              <a:rPr kumimoji="1" lang="ja-JP" altLang="en-US" sz="2000" dirty="0" smtClean="0">
                <a:solidFill>
                  <a:schemeClr val="accent1">
                    <a:lumMod val="50000"/>
                  </a:schemeClr>
                </a:solidFill>
                <a:latin typeface="Helvetica Neue" charset="0"/>
                <a:ea typeface="Helvetica Neue" charset="0"/>
                <a:cs typeface="Helvetica Neue" charset="0"/>
              </a:rPr>
              <a:t>列車が満載する必要</a:t>
            </a:r>
            <a:r>
              <a:rPr kumimoji="1" lang="en-US" altLang="ja-JP" sz="2000" dirty="0" smtClean="0">
                <a:solidFill>
                  <a:schemeClr val="accent1">
                    <a:lumMod val="50000"/>
                  </a:schemeClr>
                </a:solidFill>
                <a:latin typeface="Helvetica Neue" charset="0"/>
                <a:ea typeface="Helvetica Neue" charset="0"/>
                <a:cs typeface="Helvetica Neue" charset="0"/>
              </a:rPr>
              <a:t>(</a:t>
            </a:r>
            <a:r>
              <a:rPr kumimoji="1" lang="ja-JP" altLang="en-US" sz="2000" dirty="0" smtClean="0">
                <a:solidFill>
                  <a:schemeClr val="accent1">
                    <a:lumMod val="50000"/>
                  </a:schemeClr>
                </a:solidFill>
                <a:latin typeface="Helvetica Neue" charset="0"/>
                <a:ea typeface="Helvetica Neue" charset="0"/>
                <a:cs typeface="Helvetica Neue" charset="0"/>
              </a:rPr>
              <a:t>無駄な運送コストを避けるため</a:t>
            </a:r>
            <a:r>
              <a:rPr kumimoji="1" lang="en-US" altLang="ja-JP" sz="2000" dirty="0" smtClean="0">
                <a:solidFill>
                  <a:schemeClr val="accent1">
                    <a:lumMod val="50000"/>
                  </a:schemeClr>
                </a:solidFill>
                <a:latin typeface="Helvetica Neue" charset="0"/>
                <a:ea typeface="Helvetica Neue" charset="0"/>
                <a:cs typeface="Helvetica Neue" charset="0"/>
              </a:rPr>
              <a:t>)</a:t>
            </a:r>
          </a:p>
          <a:p>
            <a:pPr marL="1200150" lvl="2" indent="-285750">
              <a:buFont typeface="Arial" charset="0"/>
              <a:buChar char="•"/>
            </a:pPr>
            <a:r>
              <a:rPr kumimoji="1" lang="ja-JP" altLang="en-US" sz="2000" dirty="0" smtClean="0">
                <a:solidFill>
                  <a:schemeClr val="accent1">
                    <a:lumMod val="50000"/>
                  </a:schemeClr>
                </a:solidFill>
                <a:latin typeface="Helvetica Neue" charset="0"/>
                <a:ea typeface="Helvetica Neue" charset="0"/>
                <a:cs typeface="Helvetica Neue" charset="0"/>
              </a:rPr>
              <a:t>そして</a:t>
            </a:r>
            <a:r>
              <a:rPr kumimoji="1" lang="en-US" altLang="ja-JP" sz="2000" dirty="0" smtClean="0">
                <a:solidFill>
                  <a:schemeClr val="accent1">
                    <a:lumMod val="50000"/>
                  </a:schemeClr>
                </a:solidFill>
                <a:latin typeface="Helvetica Neue" charset="0"/>
                <a:ea typeface="Helvetica Neue" charset="0"/>
                <a:cs typeface="Helvetica Neue" charset="0"/>
              </a:rPr>
              <a:t>､B</a:t>
            </a:r>
            <a:r>
              <a:rPr kumimoji="1" lang="ja-JP" altLang="en-US" sz="2000" dirty="0" smtClean="0">
                <a:solidFill>
                  <a:schemeClr val="accent1">
                    <a:lumMod val="50000"/>
                  </a:schemeClr>
                </a:solidFill>
                <a:latin typeface="Helvetica Neue" charset="0"/>
                <a:ea typeface="Helvetica Neue" charset="0"/>
                <a:cs typeface="Helvetica Neue" charset="0"/>
              </a:rPr>
              <a:t>に卸した石炭は</a:t>
            </a:r>
            <a:r>
              <a:rPr kumimoji="1" lang="en-US" altLang="ja-JP" sz="2000" dirty="0" smtClean="0">
                <a:solidFill>
                  <a:schemeClr val="accent1">
                    <a:lumMod val="50000"/>
                  </a:schemeClr>
                </a:solidFill>
                <a:latin typeface="Helvetica Neue" charset="0"/>
                <a:ea typeface="Helvetica Neue" charset="0"/>
                <a:cs typeface="Helvetica Neue" charset="0"/>
              </a:rPr>
              <a:t>2000t､ C</a:t>
            </a:r>
            <a:r>
              <a:rPr kumimoji="1" lang="ja-JP" altLang="en-US" sz="2000" dirty="0" smtClean="0">
                <a:solidFill>
                  <a:schemeClr val="accent1">
                    <a:lumMod val="50000"/>
                  </a:schemeClr>
                </a:solidFill>
                <a:latin typeface="Helvetica Neue" charset="0"/>
                <a:ea typeface="Helvetica Neue" charset="0"/>
                <a:cs typeface="Helvetica Neue" charset="0"/>
              </a:rPr>
              <a:t>に卸した石炭は</a:t>
            </a:r>
            <a:r>
              <a:rPr kumimoji="1" lang="en-US" altLang="ja-JP" sz="2000" dirty="0" smtClean="0">
                <a:solidFill>
                  <a:schemeClr val="accent1">
                    <a:lumMod val="50000"/>
                  </a:schemeClr>
                </a:solidFill>
                <a:latin typeface="Helvetica Neue" charset="0"/>
                <a:ea typeface="Helvetica Neue" charset="0"/>
                <a:cs typeface="Helvetica Neue" charset="0"/>
              </a:rPr>
              <a:t>1000t</a:t>
            </a:r>
            <a:r>
              <a:rPr kumimoji="1" lang="ja-JP" altLang="en-US" sz="2000" dirty="0" smtClean="0">
                <a:solidFill>
                  <a:schemeClr val="accent1">
                    <a:lumMod val="50000"/>
                  </a:schemeClr>
                </a:solidFill>
                <a:latin typeface="Helvetica Neue" charset="0"/>
                <a:ea typeface="Helvetica Neue" charset="0"/>
                <a:cs typeface="Helvetica Neue" charset="0"/>
              </a:rPr>
              <a:t>が必要</a:t>
            </a:r>
          </a:p>
        </p:txBody>
      </p:sp>
      <p:cxnSp>
        <p:nvCxnSpPr>
          <p:cNvPr id="18" name="直線矢印コネクタ 17"/>
          <p:cNvCxnSpPr/>
          <p:nvPr/>
        </p:nvCxnSpPr>
        <p:spPr>
          <a:xfrm>
            <a:off x="1281545" y="2462461"/>
            <a:ext cx="2466108" cy="1572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281545" y="2706893"/>
            <a:ext cx="2466108" cy="15729"/>
          </a:xfrm>
          <a:prstGeom prst="straightConnector1">
            <a:avLst/>
          </a:prstGeom>
          <a:ln w="34925">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281545" y="2951325"/>
            <a:ext cx="2466108" cy="1572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281545" y="3195757"/>
            <a:ext cx="2466108" cy="15729"/>
          </a:xfrm>
          <a:prstGeom prst="straightConnector1">
            <a:avLst/>
          </a:prstGeom>
          <a:ln w="34925">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281545" y="3440191"/>
            <a:ext cx="2466108" cy="1572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747652" y="2585857"/>
            <a:ext cx="1579419" cy="20538"/>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749380" y="2861971"/>
            <a:ext cx="1579419" cy="20538"/>
          </a:xfrm>
          <a:prstGeom prst="straightConnector1">
            <a:avLst/>
          </a:prstGeom>
          <a:ln w="34925">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3747652" y="3111252"/>
            <a:ext cx="1579419" cy="20538"/>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327071" y="3003734"/>
            <a:ext cx="5596827" cy="11735"/>
          </a:xfrm>
          <a:prstGeom prst="straightConnector1">
            <a:avLst/>
          </a:prstGeom>
          <a:ln w="444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838198" y="5525145"/>
            <a:ext cx="3830783"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sz="2000" dirty="0" smtClean="0">
                <a:solidFill>
                  <a:schemeClr val="accent1">
                    <a:lumMod val="50000"/>
                  </a:schemeClr>
                </a:solidFill>
                <a:latin typeface="Helvetica Neue" charset="0"/>
                <a:ea typeface="Helvetica Neue" charset="0"/>
                <a:cs typeface="Helvetica Neue" charset="0"/>
              </a:rPr>
              <a:t>5 * AB = 1000</a:t>
            </a:r>
            <a:r>
              <a:rPr kumimoji="1" lang="en-US" altLang="ja-JP" sz="1400" dirty="0" smtClean="0">
                <a:solidFill>
                  <a:schemeClr val="accent1">
                    <a:lumMod val="50000"/>
                  </a:schemeClr>
                </a:solidFill>
                <a:latin typeface="Helvetica Neue" charset="0"/>
                <a:ea typeface="Helvetica Neue" charset="0"/>
                <a:cs typeface="Helvetica Neue" charset="0"/>
              </a:rPr>
              <a:t>(</a:t>
            </a:r>
            <a:r>
              <a:rPr kumimoji="1" lang="ja-JP" altLang="en-US" sz="1400" dirty="0" smtClean="0">
                <a:solidFill>
                  <a:schemeClr val="accent1">
                    <a:lumMod val="50000"/>
                  </a:schemeClr>
                </a:solidFill>
                <a:latin typeface="Helvetica Neue" charset="0"/>
                <a:ea typeface="Helvetica Neue" charset="0"/>
                <a:cs typeface="Helvetica Neue" charset="0"/>
              </a:rPr>
              <a:t>消費した石炭</a:t>
            </a:r>
            <a:r>
              <a:rPr kumimoji="1" lang="en-US" altLang="ja-JP" sz="1400" dirty="0" smtClean="0">
                <a:solidFill>
                  <a:schemeClr val="accent1">
                    <a:lumMod val="50000"/>
                  </a:schemeClr>
                </a:solidFill>
                <a:latin typeface="Helvetica Neue" charset="0"/>
                <a:ea typeface="Helvetica Neue" charset="0"/>
                <a:cs typeface="Helvetica Neue" charset="0"/>
              </a:rPr>
              <a:t>)</a:t>
            </a:r>
            <a:endParaRPr kumimoji="1" lang="en-US" altLang="ja-JP" sz="2000" dirty="0" smtClean="0">
              <a:solidFill>
                <a:schemeClr val="accent1">
                  <a:lumMod val="50000"/>
                </a:schemeClr>
              </a:solidFill>
              <a:latin typeface="Helvetica Neue" charset="0"/>
              <a:ea typeface="Helvetica Neue" charset="0"/>
              <a:cs typeface="Helvetica Neue" charset="0"/>
            </a:endParaRPr>
          </a:p>
          <a:p>
            <a:r>
              <a:rPr kumimoji="1" lang="en-US" altLang="ja-JP" sz="2000" dirty="0" smtClean="0">
                <a:solidFill>
                  <a:schemeClr val="accent1">
                    <a:lumMod val="50000"/>
                  </a:schemeClr>
                </a:solidFill>
                <a:latin typeface="Helvetica Neue" charset="0"/>
                <a:ea typeface="Helvetica Neue" charset="0"/>
                <a:cs typeface="Helvetica Neue" charset="0"/>
              </a:rPr>
              <a:t>3 * BC = 1000</a:t>
            </a:r>
            <a:r>
              <a:rPr kumimoji="1" lang="en-US" altLang="ja-JP" sz="2000" dirty="0">
                <a:solidFill>
                  <a:schemeClr val="accent1">
                    <a:lumMod val="50000"/>
                  </a:schemeClr>
                </a:solidFill>
                <a:latin typeface="Helvetica Neue" charset="0"/>
                <a:ea typeface="Helvetica Neue" charset="0"/>
                <a:cs typeface="Helvetica Neue" charset="0"/>
              </a:rPr>
              <a:t> </a:t>
            </a:r>
            <a:r>
              <a:rPr kumimoji="1" lang="en-US" altLang="ja-JP" sz="1400" dirty="0">
                <a:solidFill>
                  <a:schemeClr val="accent1">
                    <a:lumMod val="50000"/>
                  </a:schemeClr>
                </a:solidFill>
                <a:latin typeface="Helvetica Neue" charset="0"/>
                <a:ea typeface="Helvetica Neue" charset="0"/>
                <a:cs typeface="Helvetica Neue" charset="0"/>
              </a:rPr>
              <a:t>(</a:t>
            </a:r>
            <a:r>
              <a:rPr kumimoji="1" lang="ja-JP" altLang="en-US" sz="1400" dirty="0">
                <a:solidFill>
                  <a:schemeClr val="accent1">
                    <a:lumMod val="50000"/>
                  </a:schemeClr>
                </a:solidFill>
                <a:latin typeface="Helvetica Neue" charset="0"/>
                <a:ea typeface="Helvetica Neue" charset="0"/>
                <a:cs typeface="Helvetica Neue" charset="0"/>
              </a:rPr>
              <a:t>消費した石炭</a:t>
            </a:r>
            <a:r>
              <a:rPr kumimoji="1" lang="en-US" altLang="ja-JP" sz="1400" dirty="0">
                <a:solidFill>
                  <a:schemeClr val="accent1">
                    <a:lumMod val="50000"/>
                  </a:schemeClr>
                </a:solidFill>
                <a:latin typeface="Helvetica Neue" charset="0"/>
                <a:ea typeface="Helvetica Neue" charset="0"/>
                <a:cs typeface="Helvetica Neue" charset="0"/>
              </a:rPr>
              <a:t>)</a:t>
            </a:r>
          </a:p>
          <a:p>
            <a:r>
              <a:rPr kumimoji="1" lang="en-US" altLang="ja-JP" sz="2000" dirty="0" smtClean="0">
                <a:solidFill>
                  <a:schemeClr val="accent1">
                    <a:lumMod val="50000"/>
                  </a:schemeClr>
                </a:solidFill>
                <a:latin typeface="Helvetica Neue" charset="0"/>
                <a:ea typeface="Helvetica Neue" charset="0"/>
                <a:cs typeface="Helvetica Neue" charset="0"/>
              </a:rPr>
              <a:t>AB + BC + CD = 1000</a:t>
            </a:r>
          </a:p>
        </p:txBody>
      </p:sp>
      <p:sp>
        <p:nvSpPr>
          <p:cNvPr id="32" name="テキスト ボックス 31"/>
          <p:cNvSpPr txBox="1"/>
          <p:nvPr/>
        </p:nvSpPr>
        <p:spPr>
          <a:xfrm>
            <a:off x="7232074" y="5371257"/>
            <a:ext cx="4121726"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ja-JP" sz="2000" dirty="0" smtClean="0">
                <a:solidFill>
                  <a:schemeClr val="accent1">
                    <a:lumMod val="50000"/>
                  </a:schemeClr>
                </a:solidFill>
                <a:latin typeface="Helvetica Neue" charset="0"/>
                <a:ea typeface="Helvetica Neue" charset="0"/>
                <a:cs typeface="Helvetica Neue" charset="0"/>
              </a:rPr>
              <a:t>AB = 200</a:t>
            </a:r>
          </a:p>
          <a:p>
            <a:pPr algn="ctr"/>
            <a:r>
              <a:rPr kumimoji="1" lang="en-US" altLang="ja-JP" sz="2000" dirty="0" smtClean="0">
                <a:solidFill>
                  <a:schemeClr val="accent1">
                    <a:lumMod val="50000"/>
                  </a:schemeClr>
                </a:solidFill>
                <a:latin typeface="Helvetica Neue" charset="0"/>
                <a:ea typeface="Helvetica Neue" charset="0"/>
                <a:cs typeface="Helvetica Neue" charset="0"/>
              </a:rPr>
              <a:t>BC = 333</a:t>
            </a:r>
          </a:p>
          <a:p>
            <a:pPr algn="ctr"/>
            <a:r>
              <a:rPr kumimoji="1" lang="en-US" altLang="ja-JP" sz="2000" dirty="0" smtClean="0">
                <a:solidFill>
                  <a:schemeClr val="accent1">
                    <a:lumMod val="50000"/>
                  </a:schemeClr>
                </a:solidFill>
                <a:latin typeface="Helvetica Neue" charset="0"/>
                <a:ea typeface="Helvetica Neue" charset="0"/>
                <a:cs typeface="Helvetica Neue" charset="0"/>
              </a:rPr>
              <a:t>CD = 467</a:t>
            </a:r>
          </a:p>
          <a:p>
            <a:pPr algn="ctr"/>
            <a:r>
              <a:rPr kumimoji="1" lang="ja-JP" altLang="en-US" sz="2000" dirty="0" smtClean="0">
                <a:solidFill>
                  <a:schemeClr val="accent1">
                    <a:lumMod val="50000"/>
                  </a:schemeClr>
                </a:solidFill>
                <a:latin typeface="Helvetica Neue" charset="0"/>
                <a:ea typeface="Helvetica Neue" charset="0"/>
                <a:cs typeface="Helvetica Neue" charset="0"/>
              </a:rPr>
              <a:t>最大石炭量</a:t>
            </a:r>
            <a:r>
              <a:rPr kumimoji="1" lang="en-US" altLang="ja-JP" sz="2000" dirty="0" smtClean="0">
                <a:solidFill>
                  <a:schemeClr val="accent1">
                    <a:lumMod val="50000"/>
                  </a:schemeClr>
                </a:solidFill>
                <a:latin typeface="Helvetica Neue" charset="0"/>
                <a:ea typeface="Helvetica Neue" charset="0"/>
                <a:cs typeface="Helvetica Neue" charset="0"/>
              </a:rPr>
              <a:t>: 1000 – 467 = 533</a:t>
            </a:r>
          </a:p>
        </p:txBody>
      </p:sp>
      <p:sp>
        <p:nvSpPr>
          <p:cNvPr id="33" name="ストライプ矢印 32"/>
          <p:cNvSpPr/>
          <p:nvPr/>
        </p:nvSpPr>
        <p:spPr>
          <a:xfrm>
            <a:off x="5034395" y="5811304"/>
            <a:ext cx="1537855" cy="443345"/>
          </a:xfrm>
          <a:prstGeom prst="striped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6939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10,000</a:t>
            </a:r>
            <a:r>
              <a:rPr kumimoji="1" lang="ja-JP" altLang="en-US" dirty="0"/>
              <a:t>桁以内の任意の</a:t>
            </a:r>
            <a:r>
              <a:rPr kumimoji="1" lang="en-US" altLang="ja-JP" dirty="0"/>
              <a:t>2</a:t>
            </a:r>
            <a:r>
              <a:rPr kumimoji="1" lang="ja-JP" altLang="en-US" dirty="0"/>
              <a:t>つの正の整数の掛け算をします。 </a:t>
            </a:r>
            <a:r>
              <a:rPr kumimoji="1" lang="ja-JP" altLang="en-US" dirty="0" smtClean="0"/>
              <a:t>ただし</a:t>
            </a:r>
            <a:r>
              <a:rPr kumimoji="1" lang="ja-JP" altLang="en-US" dirty="0"/>
              <a:t>、精度は保持するものとします</a:t>
            </a:r>
            <a:r>
              <a:rPr kumimoji="1" lang="ja-JP" altLang="en-US" dirty="0" smtClean="0"/>
              <a:t>。</a:t>
            </a:r>
          </a:p>
          <a:p>
            <a:pPr lvl="1"/>
            <a:r>
              <a:rPr kumimoji="1" lang="ja-JP" altLang="en-US" dirty="0" smtClean="0"/>
              <a:t>例</a:t>
            </a:r>
            <a:r>
              <a:rPr kumimoji="1" lang="en-US" altLang="ja-JP" dirty="0"/>
              <a:t>) 29735798393692764224729429 × </a:t>
            </a:r>
            <a:r>
              <a:rPr kumimoji="1" lang="en-US" altLang="ja-JP" dirty="0" smtClean="0"/>
              <a:t>232839839843984398433943489394389438349</a:t>
            </a:r>
            <a:endParaRPr kumimoji="1" lang="ja-JP" altLang="en-US" dirty="0" smtClean="0"/>
          </a:p>
          <a:p>
            <a:pPr lvl="1"/>
            <a:endParaRPr kumimoji="1" lang="ja-JP" altLang="en-US" dirty="0" smtClean="0"/>
          </a:p>
          <a:p>
            <a:r>
              <a:rPr kumimoji="1" lang="ja-JP" altLang="en-US" dirty="0" smtClean="0"/>
              <a:t>サービス問題です。 </a:t>
            </a:r>
            <a:r>
              <a:rPr kumimoji="1" lang="ja-JP" altLang="en-US" dirty="0"/>
              <a:t>正しい</a:t>
            </a:r>
            <a:r>
              <a:rPr kumimoji="1" lang="ja-JP" altLang="en-US" dirty="0" smtClean="0"/>
              <a:t>精度で積</a:t>
            </a:r>
            <a:r>
              <a:rPr kumimoji="1" lang="ja-JP" altLang="en-US" dirty="0"/>
              <a:t>を求める計算方法を</a:t>
            </a:r>
            <a:r>
              <a:rPr kumimoji="1" lang="ja-JP" altLang="en-US" dirty="0" smtClean="0"/>
              <a:t>考えてください。</a:t>
            </a:r>
            <a:endParaRPr kumimoji="1" lang="ja-JP" altLang="en-US" dirty="0"/>
          </a:p>
          <a:p>
            <a:pPr lvl="1"/>
            <a:r>
              <a:rPr kumimoji="1" lang="en-US" altLang="ja-JP" dirty="0" smtClean="0"/>
              <a:t>Hint</a:t>
            </a:r>
            <a:r>
              <a:rPr kumimoji="1" lang="en-US" altLang="ja-JP" dirty="0"/>
              <a:t>) Java</a:t>
            </a:r>
            <a:r>
              <a:rPr kumimoji="1" lang="ja-JP" altLang="en-US" dirty="0"/>
              <a:t>を使って</a:t>
            </a:r>
            <a:r>
              <a:rPr kumimoji="1" lang="ja-JP" altLang="en-US" dirty="0" smtClean="0"/>
              <a:t>精度が保障</a:t>
            </a:r>
            <a:r>
              <a:rPr kumimoji="1" lang="ja-JP" altLang="en-US" dirty="0"/>
              <a:t>される正の値は、</a:t>
            </a:r>
            <a:r>
              <a:rPr kumimoji="1" lang="en-US" altLang="ja-JP" dirty="0"/>
              <a:t>64,644</a:t>
            </a:r>
            <a:r>
              <a:rPr kumimoji="1" lang="ja-JP" altLang="en-US" dirty="0"/>
              <a:t>万</a:t>
            </a:r>
            <a:r>
              <a:rPr kumimoji="1" lang="ja-JP" altLang="en-US" dirty="0" smtClean="0"/>
              <a:t>桁です。</a:t>
            </a:r>
          </a:p>
          <a:p>
            <a:r>
              <a:rPr kumimoji="1" lang="en-US" altLang="ja-JP" dirty="0" smtClean="0"/>
              <a:t>Input</a:t>
            </a:r>
            <a:r>
              <a:rPr kumimoji="1" lang="en-US" altLang="ja-JP" dirty="0"/>
              <a:t>: </a:t>
            </a:r>
            <a:r>
              <a:rPr kumimoji="1" lang="ja-JP" altLang="en-US" dirty="0"/>
              <a:t>正の整数</a:t>
            </a:r>
            <a:r>
              <a:rPr kumimoji="1" lang="en-US" altLang="ja-JP" dirty="0"/>
              <a:t>1</a:t>
            </a:r>
            <a:r>
              <a:rPr kumimoji="1" lang="ja-JP" altLang="en-US" dirty="0"/>
              <a:t>、正の整数</a:t>
            </a:r>
            <a:r>
              <a:rPr kumimoji="1" lang="en-US" altLang="ja-JP" dirty="0"/>
              <a:t>2 </a:t>
            </a:r>
            <a:endParaRPr kumimoji="1" lang="ja-JP" altLang="en-US" dirty="0" smtClean="0"/>
          </a:p>
          <a:p>
            <a:r>
              <a:rPr kumimoji="1" lang="en-US" altLang="ja-JP" dirty="0" smtClean="0"/>
              <a:t>Output</a:t>
            </a:r>
            <a:r>
              <a:rPr kumimoji="1" lang="en-US" altLang="ja-JP" dirty="0"/>
              <a:t>: </a:t>
            </a:r>
            <a:r>
              <a:rPr kumimoji="1" lang="ja-JP" altLang="en-US" dirty="0"/>
              <a:t>掛け算の結果</a:t>
            </a:r>
          </a:p>
        </p:txBody>
      </p:sp>
    </p:spTree>
    <p:extLst>
      <p:ext uri="{BB962C8B-B14F-4D97-AF65-F5344CB8AC3E}">
        <p14:creationId xmlns:p14="http://schemas.microsoft.com/office/powerpoint/2010/main" val="683309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小学校</a:t>
            </a:r>
            <a:r>
              <a:rPr kumimoji="1" lang="ja-JP" altLang="en-US" dirty="0" smtClean="0"/>
              <a:t>で</a:t>
            </a:r>
            <a:r>
              <a:rPr kumimoji="1" lang="en-US" altLang="ja-JP" dirty="0" smtClean="0"/>
              <a:t>n</a:t>
            </a:r>
            <a:r>
              <a:rPr kumimoji="1" lang="ja-JP" altLang="en-US" dirty="0" smtClean="0"/>
              <a:t>桁</a:t>
            </a:r>
            <a:r>
              <a:rPr kumimoji="1" lang="en-US" altLang="ja-JP" dirty="0" smtClean="0"/>
              <a:t>×m</a:t>
            </a:r>
            <a:r>
              <a:rPr kumimoji="1" lang="ja-JP" altLang="en-US" dirty="0" smtClean="0"/>
              <a:t>桁</a:t>
            </a:r>
            <a:r>
              <a:rPr kumimoji="1" lang="ja-JP" altLang="en-US" dirty="0"/>
              <a:t>の</a:t>
            </a:r>
            <a:r>
              <a:rPr kumimoji="1" lang="ja-JP" altLang="en-US" dirty="0" smtClean="0"/>
              <a:t>掛け算</a:t>
            </a:r>
          </a:p>
          <a:p>
            <a:pPr lvl="1"/>
            <a:r>
              <a:rPr kumimoji="1" lang="ja-JP" altLang="en-US" dirty="0" smtClean="0"/>
              <a:t>桁の整数配列に変換し</a:t>
            </a:r>
            <a:r>
              <a:rPr kumimoji="1" lang="en-US" altLang="ja-JP" dirty="0" smtClean="0"/>
              <a:t>､</a:t>
            </a:r>
            <a:r>
              <a:rPr kumimoji="1" lang="ja-JP" altLang="en-US" dirty="0" smtClean="0"/>
              <a:t>ループで桁の掛け算の結果を加算</a:t>
            </a:r>
            <a:endParaRPr kumimoji="1" lang="ja-JP" altLang="en-US" dirty="0"/>
          </a:p>
        </p:txBody>
      </p:sp>
      <p:sp>
        <p:nvSpPr>
          <p:cNvPr id="6" name="フレーム 5"/>
          <p:cNvSpPr/>
          <p:nvPr/>
        </p:nvSpPr>
        <p:spPr>
          <a:xfrm>
            <a:off x="4544290" y="2410691"/>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smtClean="0">
                <a:solidFill>
                  <a:schemeClr val="accent1">
                    <a:lumMod val="50000"/>
                  </a:schemeClr>
                </a:solidFill>
                <a:latin typeface="Helvetica Neue" charset="0"/>
                <a:ea typeface="Helvetica Neue" charset="0"/>
                <a:cs typeface="Helvetica Neue" charset="0"/>
              </a:rPr>
              <a:t>2</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8" name="フレーム 7"/>
          <p:cNvSpPr/>
          <p:nvPr/>
        </p:nvSpPr>
        <p:spPr>
          <a:xfrm>
            <a:off x="4024744" y="2410691"/>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6</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9" name="フレーム 8"/>
          <p:cNvSpPr/>
          <p:nvPr/>
        </p:nvSpPr>
        <p:spPr>
          <a:xfrm>
            <a:off x="4024743" y="3103419"/>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2</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0" name="フレーム 9"/>
          <p:cNvSpPr/>
          <p:nvPr/>
        </p:nvSpPr>
        <p:spPr>
          <a:xfrm>
            <a:off x="4544290" y="3103419"/>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3</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1" name="フレーム 10"/>
          <p:cNvSpPr/>
          <p:nvPr/>
        </p:nvSpPr>
        <p:spPr>
          <a:xfrm>
            <a:off x="4544290" y="3893127"/>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6</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2" name="フレーム 11"/>
          <p:cNvSpPr/>
          <p:nvPr/>
        </p:nvSpPr>
        <p:spPr>
          <a:xfrm>
            <a:off x="4010890" y="3893127"/>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8</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3" name="フレーム 12"/>
          <p:cNvSpPr/>
          <p:nvPr/>
        </p:nvSpPr>
        <p:spPr>
          <a:xfrm>
            <a:off x="3477490" y="4599706"/>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smtClean="0">
                <a:solidFill>
                  <a:schemeClr val="accent1">
                    <a:lumMod val="50000"/>
                  </a:schemeClr>
                </a:solidFill>
                <a:latin typeface="Helvetica Neue" charset="0"/>
                <a:ea typeface="Helvetica Neue" charset="0"/>
                <a:cs typeface="Helvetica Neue" charset="0"/>
              </a:rPr>
              <a:t>2</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4" name="フレーム 13"/>
          <p:cNvSpPr/>
          <p:nvPr/>
        </p:nvSpPr>
        <p:spPr>
          <a:xfrm>
            <a:off x="4024743" y="4599706"/>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4</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5" name="フレーム 14"/>
          <p:cNvSpPr/>
          <p:nvPr/>
        </p:nvSpPr>
        <p:spPr>
          <a:xfrm>
            <a:off x="3477490" y="3900054"/>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1</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6" name="フレーム 15"/>
          <p:cNvSpPr/>
          <p:nvPr/>
        </p:nvSpPr>
        <p:spPr>
          <a:xfrm>
            <a:off x="2930237" y="4613557"/>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1</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7" name="フレーム 16"/>
          <p:cNvSpPr/>
          <p:nvPr/>
        </p:nvSpPr>
        <p:spPr>
          <a:xfrm>
            <a:off x="4024743" y="5388334"/>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2</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8" name="フレーム 17"/>
          <p:cNvSpPr/>
          <p:nvPr/>
        </p:nvSpPr>
        <p:spPr>
          <a:xfrm>
            <a:off x="4544290" y="5388334"/>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6</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19" name="フレーム 18"/>
          <p:cNvSpPr/>
          <p:nvPr/>
        </p:nvSpPr>
        <p:spPr>
          <a:xfrm>
            <a:off x="3477490" y="5408025"/>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4</a:t>
            </a:r>
            <a:endParaRPr kumimoji="1" lang="ja-JP" altLang="en-US" sz="2800" dirty="0">
              <a:solidFill>
                <a:schemeClr val="accent1">
                  <a:lumMod val="50000"/>
                </a:schemeClr>
              </a:solidFill>
              <a:latin typeface="Helvetica Neue" charset="0"/>
              <a:ea typeface="Helvetica Neue" charset="0"/>
              <a:cs typeface="Helvetica Neue" charset="0"/>
            </a:endParaRPr>
          </a:p>
        </p:txBody>
      </p:sp>
      <p:sp>
        <p:nvSpPr>
          <p:cNvPr id="20" name="フレーム 19"/>
          <p:cNvSpPr/>
          <p:nvPr/>
        </p:nvSpPr>
        <p:spPr>
          <a:xfrm>
            <a:off x="2930236" y="5409110"/>
            <a:ext cx="429491" cy="52647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accent1">
                    <a:lumMod val="50000"/>
                  </a:schemeClr>
                </a:solidFill>
                <a:latin typeface="Helvetica Neue" charset="0"/>
                <a:ea typeface="Helvetica Neue" charset="0"/>
                <a:cs typeface="Helvetica Neue" charset="0"/>
              </a:rPr>
              <a:t>1</a:t>
            </a:r>
            <a:endParaRPr kumimoji="1" lang="ja-JP" altLang="en-US" sz="2800" dirty="0">
              <a:solidFill>
                <a:schemeClr val="accent1">
                  <a:lumMod val="50000"/>
                </a:schemeClr>
              </a:solidFill>
              <a:latin typeface="Helvetica Neue" charset="0"/>
              <a:ea typeface="Helvetica Neue" charset="0"/>
              <a:cs typeface="Helvetica Neue" charset="0"/>
            </a:endParaRPr>
          </a:p>
        </p:txBody>
      </p:sp>
      <p:cxnSp>
        <p:nvCxnSpPr>
          <p:cNvPr id="22" name="直線コネクタ 21"/>
          <p:cNvCxnSpPr/>
          <p:nvPr/>
        </p:nvCxnSpPr>
        <p:spPr>
          <a:xfrm>
            <a:off x="2362197" y="3741359"/>
            <a:ext cx="3754582" cy="0"/>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2341418" y="5251504"/>
            <a:ext cx="3754582" cy="0"/>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439882" y="2371386"/>
            <a:ext cx="3028393" cy="400110"/>
          </a:xfrm>
          <a:prstGeom prst="rect">
            <a:avLst/>
          </a:prstGeom>
          <a:noFill/>
        </p:spPr>
        <p:txBody>
          <a:bodyPr wrap="none" rtlCol="0">
            <a:spAutoFit/>
          </a:bodyPr>
          <a:lstStyle/>
          <a:p>
            <a:r>
              <a:rPr kumimoji="1" lang="en-US" altLang="ja-JP" sz="2000" dirty="0">
                <a:solidFill>
                  <a:schemeClr val="accent1">
                    <a:lumMod val="50000"/>
                  </a:schemeClr>
                </a:solidFill>
                <a:latin typeface="Helvetica Neue" charset="0"/>
                <a:ea typeface="Helvetica Neue" charset="0"/>
                <a:cs typeface="Helvetica Neue" charset="0"/>
              </a:rPr>
              <a:t>i</a:t>
            </a:r>
            <a:r>
              <a:rPr kumimoji="1" lang="en-US" altLang="ja-JP" sz="2000" dirty="0" smtClean="0">
                <a:solidFill>
                  <a:schemeClr val="accent1">
                    <a:lumMod val="50000"/>
                  </a:schemeClr>
                </a:solidFill>
                <a:latin typeface="Helvetica Neue" charset="0"/>
                <a:ea typeface="Helvetica Neue" charset="0"/>
                <a:cs typeface="Helvetica Neue" charset="0"/>
              </a:rPr>
              <a:t>nt[] op1 = new int[]{6, 2};</a:t>
            </a:r>
          </a:p>
        </p:txBody>
      </p:sp>
      <p:sp>
        <p:nvSpPr>
          <p:cNvPr id="25" name="テキスト ボックス 24"/>
          <p:cNvSpPr txBox="1"/>
          <p:nvPr/>
        </p:nvSpPr>
        <p:spPr>
          <a:xfrm>
            <a:off x="6439881" y="3162665"/>
            <a:ext cx="2965877" cy="400110"/>
          </a:xfrm>
          <a:prstGeom prst="rect">
            <a:avLst/>
          </a:prstGeom>
          <a:noFill/>
        </p:spPr>
        <p:txBody>
          <a:bodyPr wrap="none" rtlCol="0">
            <a:spAutoFit/>
          </a:bodyPr>
          <a:lstStyle/>
          <a:p>
            <a:r>
              <a:rPr kumimoji="1" lang="en-US" altLang="ja-JP" sz="2000" dirty="0" smtClean="0">
                <a:solidFill>
                  <a:schemeClr val="accent1">
                    <a:lumMod val="50000"/>
                  </a:schemeClr>
                </a:solidFill>
                <a:latin typeface="Helvetica Neue" charset="0"/>
                <a:ea typeface="Helvetica Neue" charset="0"/>
                <a:cs typeface="Helvetica Neue" charset="0"/>
              </a:rPr>
              <a:t>int[] op2= new int[]{2, 3};</a:t>
            </a:r>
          </a:p>
        </p:txBody>
      </p:sp>
      <p:sp>
        <p:nvSpPr>
          <p:cNvPr id="26" name="テキスト ボックス 25"/>
          <p:cNvSpPr txBox="1"/>
          <p:nvPr/>
        </p:nvSpPr>
        <p:spPr>
          <a:xfrm>
            <a:off x="6439882" y="3739557"/>
            <a:ext cx="5025928" cy="2246769"/>
          </a:xfrm>
          <a:prstGeom prst="rect">
            <a:avLst/>
          </a:prstGeom>
          <a:noFill/>
        </p:spPr>
        <p:txBody>
          <a:bodyPr wrap="none" rtlCol="0">
            <a:spAutoFit/>
          </a:bodyPr>
          <a:lstStyle/>
          <a:p>
            <a:r>
              <a:rPr kumimoji="1" lang="en-US" altLang="ja-JP" sz="2000" dirty="0">
                <a:solidFill>
                  <a:schemeClr val="accent1">
                    <a:lumMod val="50000"/>
                  </a:schemeClr>
                </a:solidFill>
                <a:latin typeface="Helvetica Neue" charset="0"/>
                <a:ea typeface="Helvetica Neue" charset="0"/>
                <a:cs typeface="Helvetica Neue" charset="0"/>
              </a:rPr>
              <a:t>i</a:t>
            </a:r>
            <a:r>
              <a:rPr kumimoji="1" lang="en-US" altLang="ja-JP" sz="2000" dirty="0" smtClean="0">
                <a:solidFill>
                  <a:schemeClr val="accent1">
                    <a:lumMod val="50000"/>
                  </a:schemeClr>
                </a:solidFill>
                <a:latin typeface="Helvetica Neue" charset="0"/>
                <a:ea typeface="Helvetica Neue" charset="0"/>
                <a:cs typeface="Helvetica Neue" charset="0"/>
              </a:rPr>
              <a:t>nt[] ret = new int[op1.length + op2.length];</a:t>
            </a:r>
          </a:p>
          <a:p>
            <a:endParaRPr kumimoji="1" lang="en-US" altLang="ja-JP" sz="2000" dirty="0">
              <a:solidFill>
                <a:schemeClr val="accent1">
                  <a:lumMod val="50000"/>
                </a:schemeClr>
              </a:solidFill>
              <a:latin typeface="Helvetica Neue" charset="0"/>
              <a:ea typeface="Helvetica Neue" charset="0"/>
              <a:cs typeface="Helvetica Neue" charset="0"/>
            </a:endParaRPr>
          </a:p>
          <a:p>
            <a:r>
              <a:rPr kumimoji="1" lang="en-US" altLang="ja-JP" sz="2000" dirty="0" smtClean="0">
                <a:solidFill>
                  <a:schemeClr val="accent1">
                    <a:lumMod val="50000"/>
                  </a:schemeClr>
                </a:solidFill>
                <a:latin typeface="Helvetica Neue" charset="0"/>
                <a:ea typeface="Helvetica Neue" charset="0"/>
                <a:cs typeface="Helvetica Neue" charset="0"/>
              </a:rPr>
              <a:t>for (int </a:t>
            </a:r>
            <a:r>
              <a:rPr kumimoji="1" lang="en-US" altLang="ja-JP" sz="2000" dirty="0" err="1" smtClean="0">
                <a:solidFill>
                  <a:schemeClr val="accent1">
                    <a:lumMod val="50000"/>
                  </a:schemeClr>
                </a:solidFill>
                <a:latin typeface="Helvetica Neue" charset="0"/>
                <a:ea typeface="Helvetica Neue" charset="0"/>
                <a:cs typeface="Helvetica Neue" charset="0"/>
              </a:rPr>
              <a:t>i</a:t>
            </a:r>
            <a:r>
              <a:rPr kumimoji="1" lang="en-US" altLang="ja-JP" sz="2000" dirty="0" smtClean="0">
                <a:solidFill>
                  <a:schemeClr val="accent1">
                    <a:lumMod val="50000"/>
                  </a:schemeClr>
                </a:solidFill>
                <a:latin typeface="Helvetica Neue" charset="0"/>
                <a:ea typeface="Helvetica Neue" charset="0"/>
                <a:cs typeface="Helvetica Neue" charset="0"/>
              </a:rPr>
              <a:t> = op1.length -1; </a:t>
            </a:r>
            <a:r>
              <a:rPr kumimoji="1" lang="en-US" altLang="ja-JP" sz="2000" dirty="0" err="1" smtClean="0">
                <a:solidFill>
                  <a:schemeClr val="accent1">
                    <a:lumMod val="50000"/>
                  </a:schemeClr>
                </a:solidFill>
                <a:latin typeface="Helvetica Neue" charset="0"/>
                <a:ea typeface="Helvetica Neue" charset="0"/>
                <a:cs typeface="Helvetica Neue" charset="0"/>
              </a:rPr>
              <a:t>i</a:t>
            </a:r>
            <a:r>
              <a:rPr kumimoji="1" lang="en-US" altLang="ja-JP" sz="2000" dirty="0" smtClean="0">
                <a:solidFill>
                  <a:schemeClr val="accent1">
                    <a:lumMod val="50000"/>
                  </a:schemeClr>
                </a:solidFill>
                <a:latin typeface="Helvetica Neue" charset="0"/>
                <a:ea typeface="Helvetica Neue" charset="0"/>
                <a:cs typeface="Helvetica Neue" charset="0"/>
              </a:rPr>
              <a:t> &gt;= 0; </a:t>
            </a:r>
            <a:r>
              <a:rPr kumimoji="1" lang="en-US" altLang="ja-JP" sz="2000" dirty="0" err="1" smtClean="0">
                <a:solidFill>
                  <a:schemeClr val="accent1">
                    <a:lumMod val="50000"/>
                  </a:schemeClr>
                </a:solidFill>
                <a:latin typeface="Helvetica Neue" charset="0"/>
                <a:ea typeface="Helvetica Neue" charset="0"/>
                <a:cs typeface="Helvetica Neue" charset="0"/>
              </a:rPr>
              <a:t>i</a:t>
            </a:r>
            <a:r>
              <a:rPr kumimoji="1" lang="en-US" altLang="ja-JP" sz="2000" dirty="0" smtClean="0">
                <a:solidFill>
                  <a:schemeClr val="accent1">
                    <a:lumMod val="50000"/>
                  </a:schemeClr>
                </a:solidFill>
                <a:latin typeface="Helvetica Neue" charset="0"/>
                <a:ea typeface="Helvetica Neue" charset="0"/>
                <a:cs typeface="Helvetica Neue" charset="0"/>
              </a:rPr>
              <a:t>--) {</a:t>
            </a:r>
          </a:p>
          <a:p>
            <a:r>
              <a:rPr kumimoji="1" lang="en-US" altLang="ja-JP" sz="2000" dirty="0" smtClean="0">
                <a:solidFill>
                  <a:schemeClr val="accent1">
                    <a:lumMod val="50000"/>
                  </a:schemeClr>
                </a:solidFill>
                <a:latin typeface="Helvetica Neue" charset="0"/>
                <a:ea typeface="Helvetica Neue" charset="0"/>
                <a:cs typeface="Helvetica Neue" charset="0"/>
              </a:rPr>
              <a:t>    for (int k = op2.length -1; k &gt;=0; k--) {</a:t>
            </a:r>
          </a:p>
          <a:p>
            <a:r>
              <a:rPr kumimoji="1" lang="en-US" altLang="ja-JP" sz="2000" dirty="0">
                <a:solidFill>
                  <a:schemeClr val="accent1">
                    <a:lumMod val="50000"/>
                  </a:schemeClr>
                </a:solidFill>
                <a:latin typeface="Helvetica Neue" charset="0"/>
                <a:ea typeface="Helvetica Neue" charset="0"/>
                <a:cs typeface="Helvetica Neue" charset="0"/>
              </a:rPr>
              <a:t> </a:t>
            </a:r>
            <a:r>
              <a:rPr kumimoji="1" lang="en-US" altLang="ja-JP" sz="2000" dirty="0" smtClean="0">
                <a:solidFill>
                  <a:schemeClr val="accent1">
                    <a:lumMod val="50000"/>
                  </a:schemeClr>
                </a:solidFill>
                <a:latin typeface="Helvetica Neue" charset="0"/>
                <a:ea typeface="Helvetica Neue" charset="0"/>
                <a:cs typeface="Helvetica Neue" charset="0"/>
              </a:rPr>
              <a:t>        ……</a:t>
            </a:r>
          </a:p>
          <a:p>
            <a:r>
              <a:rPr kumimoji="1" lang="en-US" altLang="ja-JP" sz="2000" dirty="0">
                <a:solidFill>
                  <a:schemeClr val="accent1">
                    <a:lumMod val="50000"/>
                  </a:schemeClr>
                </a:solidFill>
                <a:latin typeface="Helvetica Neue" charset="0"/>
                <a:ea typeface="Helvetica Neue" charset="0"/>
                <a:cs typeface="Helvetica Neue" charset="0"/>
              </a:rPr>
              <a:t> </a:t>
            </a:r>
            <a:r>
              <a:rPr kumimoji="1" lang="en-US" altLang="ja-JP" sz="2000" dirty="0" smtClean="0">
                <a:solidFill>
                  <a:schemeClr val="accent1">
                    <a:lumMod val="50000"/>
                  </a:schemeClr>
                </a:solidFill>
                <a:latin typeface="Helvetica Neue" charset="0"/>
                <a:ea typeface="Helvetica Neue" charset="0"/>
                <a:cs typeface="Helvetica Neue" charset="0"/>
              </a:rPr>
              <a:t>   }</a:t>
            </a:r>
          </a:p>
          <a:p>
            <a:r>
              <a:rPr kumimoji="1" lang="en-US" altLang="ja-JP" sz="2000" dirty="0">
                <a:solidFill>
                  <a:schemeClr val="accent1">
                    <a:lumMod val="50000"/>
                  </a:schemeClr>
                </a:solidFill>
                <a:latin typeface="Helvetica Neue" charset="0"/>
                <a:ea typeface="Helvetica Neue" charset="0"/>
                <a:cs typeface="Helvetica Neue" charset="0"/>
              </a:rPr>
              <a:t>}</a:t>
            </a:r>
            <a:endParaRPr kumimoji="1" lang="en-US" altLang="ja-JP" sz="2000" dirty="0" smtClean="0">
              <a:solidFill>
                <a:schemeClr val="accent1">
                  <a:lumMod val="50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97598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a:t>いきなり</a:t>
            </a:r>
            <a:r>
              <a:rPr kumimoji="1" lang="ja-JP" altLang="en-US" dirty="0" smtClean="0"/>
              <a:t>問題です</a:t>
            </a:r>
            <a:r>
              <a:rPr kumimoji="1" lang="ja-JP" altLang="en-US" dirty="0"/>
              <a:t>。 配列の</a:t>
            </a:r>
            <a:r>
              <a:rPr kumimoji="1" lang="ja-JP" altLang="en-US" dirty="0" smtClean="0"/>
              <a:t>要素数が非常</a:t>
            </a:r>
            <a:r>
              <a:rPr kumimoji="1" lang="ja-JP" altLang="en-US" dirty="0"/>
              <a:t>に多い</a:t>
            </a:r>
            <a:r>
              <a:rPr kumimoji="1" lang="en-US" altLang="ja-JP" dirty="0"/>
              <a:t>N</a:t>
            </a:r>
            <a:r>
              <a:rPr kumimoji="1" lang="ja-JP" altLang="en-US" dirty="0"/>
              <a:t>個の正整数値</a:t>
            </a:r>
            <a:r>
              <a:rPr kumimoji="1" lang="en-US" altLang="ja-JP" dirty="0"/>
              <a:t>(1</a:t>
            </a:r>
            <a:r>
              <a:rPr kumimoji="1" lang="ja-JP" altLang="en-US" dirty="0"/>
              <a:t>次元配列</a:t>
            </a:r>
            <a:r>
              <a:rPr kumimoji="1" lang="en-US" altLang="ja-JP" dirty="0" smtClean="0"/>
              <a:t>)</a:t>
            </a:r>
            <a:r>
              <a:rPr kumimoji="1" lang="ja-JP" altLang="en-US" dirty="0" smtClean="0"/>
              <a:t>があります</a:t>
            </a:r>
            <a:r>
              <a:rPr kumimoji="1" lang="ja-JP" altLang="en-US" dirty="0"/>
              <a:t>。 大きい順に、</a:t>
            </a:r>
            <a:r>
              <a:rPr kumimoji="1" lang="en-US" altLang="ja-JP" dirty="0"/>
              <a:t>K</a:t>
            </a:r>
            <a:r>
              <a:rPr kumimoji="1" lang="ja-JP" altLang="en-US" dirty="0"/>
              <a:t>個の正整数値を効率的に抜出す方法を</a:t>
            </a:r>
            <a:r>
              <a:rPr kumimoji="1" lang="ja-JP" altLang="en-US" dirty="0" smtClean="0"/>
              <a:t>考えてください</a:t>
            </a:r>
            <a:r>
              <a:rPr kumimoji="1" lang="ja-JP" altLang="en-US" dirty="0"/>
              <a:t>。 </a:t>
            </a:r>
            <a:r>
              <a:rPr kumimoji="1" lang="en-US" altLang="ja-JP" dirty="0"/>
              <a:t>K</a:t>
            </a:r>
            <a:r>
              <a:rPr kumimoji="1" lang="ja-JP" altLang="en-US" dirty="0"/>
              <a:t>は抜出しする最大</a:t>
            </a:r>
            <a:r>
              <a:rPr kumimoji="1" lang="ja-JP" altLang="en-US" dirty="0" smtClean="0"/>
              <a:t>個数です。</a:t>
            </a:r>
          </a:p>
          <a:p>
            <a:endParaRPr kumimoji="1" lang="ja-JP" altLang="en-US" dirty="0"/>
          </a:p>
          <a:p>
            <a:r>
              <a:rPr kumimoji="1" lang="en-US" altLang="ja-JP" dirty="0" smtClean="0"/>
              <a:t>Hint</a:t>
            </a:r>
            <a:r>
              <a:rPr kumimoji="1" lang="en-US" altLang="ja-JP" dirty="0"/>
              <a:t>) </a:t>
            </a:r>
            <a:r>
              <a:rPr kumimoji="1" lang="en-US" altLang="ja-JP" dirty="0" smtClean="0"/>
              <a:t>	</a:t>
            </a:r>
          </a:p>
          <a:p>
            <a:pPr lvl="1"/>
            <a:r>
              <a:rPr kumimoji="1" lang="en-US" altLang="ja-JP" dirty="0" smtClean="0"/>
              <a:t>10</a:t>
            </a:r>
            <a:r>
              <a:rPr kumimoji="1" lang="ja-JP" altLang="en-US" dirty="0"/>
              <a:t>億個のサイトから、アクセス数</a:t>
            </a:r>
            <a:r>
              <a:rPr kumimoji="1" lang="ja-JP" altLang="en-US" dirty="0" smtClean="0"/>
              <a:t>ランキング上位</a:t>
            </a:r>
            <a:r>
              <a:rPr kumimoji="1" lang="en-US" altLang="ja-JP" dirty="0"/>
              <a:t>100</a:t>
            </a:r>
            <a:r>
              <a:rPr kumimoji="1" lang="ja-JP" altLang="en-US" dirty="0"/>
              <a:t>個のサイトを</a:t>
            </a:r>
            <a:r>
              <a:rPr kumimoji="1" lang="ja-JP" altLang="en-US" dirty="0" smtClean="0"/>
              <a:t>見つけるイメージで、どの</a:t>
            </a:r>
            <a:r>
              <a:rPr kumimoji="1" lang="ja-JP" altLang="en-US" dirty="0"/>
              <a:t>ように</a:t>
            </a:r>
            <a:r>
              <a:rPr kumimoji="1" lang="ja-JP" altLang="en-US" dirty="0" smtClean="0"/>
              <a:t>抜き出せば効率的</a:t>
            </a:r>
            <a:r>
              <a:rPr kumimoji="1" lang="ja-JP" altLang="en-US" dirty="0"/>
              <a:t>か考えて</a:t>
            </a:r>
            <a:r>
              <a:rPr kumimoji="1" lang="ja-JP" altLang="en-US" dirty="0" smtClean="0"/>
              <a:t>みましょう</a:t>
            </a:r>
          </a:p>
          <a:p>
            <a:pPr lvl="1"/>
            <a:r>
              <a:rPr kumimoji="1" lang="ja-JP" altLang="en-US" dirty="0" smtClean="0"/>
              <a:t>考え方</a:t>
            </a:r>
            <a:r>
              <a:rPr kumimoji="1" lang="ja-JP" altLang="en-US" dirty="0"/>
              <a:t>の例</a:t>
            </a:r>
            <a:r>
              <a:rPr kumimoji="1" lang="en-US" altLang="ja-JP" dirty="0"/>
              <a:t>)</a:t>
            </a:r>
            <a:r>
              <a:rPr kumimoji="1" lang="ja-JP" altLang="en-US" dirty="0"/>
              <a:t>一次元配列</a:t>
            </a:r>
            <a:r>
              <a:rPr kumimoji="1" lang="en-US" altLang="ja-JP" dirty="0"/>
              <a:t>[8, 10, 13, 5, 6, 7] </a:t>
            </a:r>
            <a:r>
              <a:rPr kumimoji="1" lang="ja-JP" altLang="en-US" dirty="0" smtClean="0"/>
              <a:t>で、</a:t>
            </a:r>
            <a:r>
              <a:rPr kumimoji="1" lang="ja-JP" altLang="en-US" dirty="0"/>
              <a:t>抜出し最大</a:t>
            </a:r>
            <a:r>
              <a:rPr kumimoji="1" lang="ja-JP" altLang="en-US" dirty="0" smtClean="0"/>
              <a:t>個数が</a:t>
            </a:r>
            <a:r>
              <a:rPr kumimoji="1" lang="en-US" altLang="ja-JP" dirty="0" smtClean="0"/>
              <a:t>3</a:t>
            </a:r>
            <a:r>
              <a:rPr kumimoji="1" lang="ja-JP" altLang="en-US" dirty="0"/>
              <a:t>の場合、 抜き出される整数値は、大きい順に </a:t>
            </a:r>
            <a:r>
              <a:rPr kumimoji="1" lang="en-US" altLang="ja-JP" dirty="0"/>
              <a:t>13, 10, 8 </a:t>
            </a:r>
            <a:r>
              <a:rPr kumimoji="1" lang="ja-JP" altLang="en-US" dirty="0"/>
              <a:t>となります</a:t>
            </a:r>
            <a:r>
              <a:rPr kumimoji="1" lang="ja-JP" altLang="en-US" dirty="0" smtClean="0"/>
              <a:t>。</a:t>
            </a:r>
          </a:p>
          <a:p>
            <a:pPr lvl="1"/>
            <a:endParaRPr kumimoji="1" lang="ja-JP" altLang="en-US" dirty="0" smtClean="0"/>
          </a:p>
          <a:p>
            <a:r>
              <a:rPr kumimoji="1" lang="en-US" altLang="ja-JP" dirty="0" smtClean="0"/>
              <a:t>Input</a:t>
            </a:r>
            <a:r>
              <a:rPr kumimoji="1" lang="en-US" altLang="ja-JP" dirty="0"/>
              <a:t>: N</a:t>
            </a:r>
            <a:r>
              <a:rPr kumimoji="1" lang="ja-JP" altLang="en-US" dirty="0"/>
              <a:t>個の正整数値の配列、抜出しする個数</a:t>
            </a:r>
            <a:r>
              <a:rPr kumimoji="1" lang="en-US" altLang="ja-JP" dirty="0"/>
              <a:t>K </a:t>
            </a:r>
            <a:endParaRPr kumimoji="1" lang="ja-JP" altLang="en-US" dirty="0" smtClean="0"/>
          </a:p>
          <a:p>
            <a:r>
              <a:rPr kumimoji="1" lang="en-US" altLang="ja-JP" dirty="0" smtClean="0"/>
              <a:t>Output</a:t>
            </a:r>
            <a:r>
              <a:rPr kumimoji="1" lang="en-US" altLang="ja-JP" dirty="0"/>
              <a:t>: </a:t>
            </a:r>
            <a:r>
              <a:rPr kumimoji="1" lang="ja-JP" altLang="en-US" dirty="0"/>
              <a:t>大きい順に抜き出した</a:t>
            </a:r>
            <a:r>
              <a:rPr kumimoji="1" lang="en-US" altLang="ja-JP" dirty="0"/>
              <a:t>K</a:t>
            </a:r>
            <a:r>
              <a:rPr kumimoji="1" lang="ja-JP" altLang="en-US" dirty="0"/>
              <a:t>個の正整数値</a:t>
            </a:r>
          </a:p>
        </p:txBody>
      </p:sp>
    </p:spTree>
    <p:extLst>
      <p:ext uri="{BB962C8B-B14F-4D97-AF65-F5344CB8AC3E}">
        <p14:creationId xmlns:p14="http://schemas.microsoft.com/office/powerpoint/2010/main" val="680007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考査ポイント</a:t>
            </a:r>
          </a:p>
          <a:p>
            <a:pPr lvl="1"/>
            <a:r>
              <a:rPr kumimoji="1" lang="ja-JP" altLang="en-US" sz="3200" dirty="0" smtClean="0"/>
              <a:t>汎用的なアルゴリズム</a:t>
            </a:r>
            <a:r>
              <a:rPr kumimoji="1" lang="en-US" altLang="ja-JP" sz="3200" dirty="0" smtClean="0"/>
              <a:t>(</a:t>
            </a:r>
            <a:r>
              <a:rPr kumimoji="1" lang="ja-JP" altLang="en-US" sz="3200" dirty="0" smtClean="0"/>
              <a:t>最小ヒープ</a:t>
            </a:r>
            <a:r>
              <a:rPr kumimoji="1" lang="en-US" altLang="ja-JP" sz="3200" dirty="0" smtClean="0"/>
              <a:t>)</a:t>
            </a:r>
            <a:endParaRPr kumimoji="1" lang="ja-JP" altLang="en-US" sz="3200" dirty="0" smtClean="0"/>
          </a:p>
          <a:p>
            <a:pPr lvl="2"/>
            <a:r>
              <a:rPr kumimoji="1" lang="ja-JP" altLang="en-US" sz="2800" dirty="0" smtClean="0"/>
              <a:t>なぜヒープを使う</a:t>
            </a:r>
          </a:p>
          <a:p>
            <a:pPr lvl="3"/>
            <a:r>
              <a:rPr kumimoji="1" lang="ja-JP" altLang="en-US" sz="2400" dirty="0" smtClean="0"/>
              <a:t>計算量は</a:t>
            </a:r>
            <a:r>
              <a:rPr kumimoji="1" lang="en-US" altLang="ja-JP" sz="2400" dirty="0" smtClean="0"/>
              <a:t>O(</a:t>
            </a:r>
            <a:r>
              <a:rPr kumimoji="1" lang="en-US" altLang="ja-JP" sz="2400" dirty="0" err="1" smtClean="0"/>
              <a:t>nlogn</a:t>
            </a:r>
            <a:r>
              <a:rPr kumimoji="1" lang="en-US" altLang="ja-JP" sz="2400" dirty="0" smtClean="0"/>
              <a:t>)､</a:t>
            </a:r>
            <a:r>
              <a:rPr kumimoji="1" lang="ja-JP" altLang="en-US" sz="2400" dirty="0" smtClean="0"/>
              <a:t>入力サイズ</a:t>
            </a:r>
            <a:r>
              <a:rPr kumimoji="1" lang="en-US" altLang="ja-JP" sz="2400" dirty="0" smtClean="0"/>
              <a:t>n</a:t>
            </a:r>
            <a:r>
              <a:rPr kumimoji="1" lang="ja-JP" altLang="en-US" sz="2400" dirty="0" smtClean="0"/>
              <a:t>が大きい場合</a:t>
            </a:r>
            <a:r>
              <a:rPr kumimoji="1" lang="en-US" altLang="ja-JP" sz="2400" dirty="0" smtClean="0"/>
              <a:t>､</a:t>
            </a:r>
            <a:r>
              <a:rPr kumimoji="1" lang="ja-JP" altLang="en-US" sz="2400" dirty="0" smtClean="0"/>
              <a:t>計算量を控える</a:t>
            </a:r>
          </a:p>
          <a:p>
            <a:pPr lvl="1"/>
            <a:r>
              <a:rPr kumimoji="1" lang="ja-JP" altLang="en-US" sz="3200" dirty="0" smtClean="0"/>
              <a:t>入力データが極めて多いケースを考慮する必要</a:t>
            </a:r>
          </a:p>
          <a:p>
            <a:pPr lvl="2"/>
            <a:r>
              <a:rPr kumimoji="1" lang="ja-JP" altLang="en-US" sz="2800" dirty="0" smtClean="0"/>
              <a:t>全てのデータをメモリにロードできない</a:t>
            </a:r>
            <a:endParaRPr kumimoji="1" lang="ja-JP" altLang="en-US" sz="2800" dirty="0"/>
          </a:p>
        </p:txBody>
      </p:sp>
    </p:spTree>
    <p:extLst>
      <p:ext uri="{BB962C8B-B14F-4D97-AF65-F5344CB8AC3E}">
        <p14:creationId xmlns:p14="http://schemas.microsoft.com/office/powerpoint/2010/main" val="2000245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3</a:t>
            </a:r>
            <a:endParaRPr kumimoji="1" lang="ja-JP" altLang="en-US" dirty="0"/>
          </a:p>
        </p:txBody>
      </p:sp>
      <p:sp>
        <p:nvSpPr>
          <p:cNvPr id="3" name="コンテンツ プレースホルダー 2"/>
          <p:cNvSpPr>
            <a:spLocks noGrp="1"/>
          </p:cNvSpPr>
          <p:nvPr>
            <p:ph idx="1"/>
          </p:nvPr>
        </p:nvSpPr>
        <p:spPr/>
        <p:txBody>
          <a:bodyPr anchor="ctr"/>
          <a:lstStyle/>
          <a:p>
            <a:pPr algn="ctr"/>
            <a:r>
              <a:rPr kumimoji="1" lang="en-US" altLang="ja-JP" dirty="0">
                <a:hlinkClick r:id="rId2"/>
              </a:rPr>
              <a:t>http://www.benfrederickson.com/heap-visualization</a:t>
            </a:r>
            <a:r>
              <a:rPr kumimoji="1" lang="en-US" altLang="ja-JP" dirty="0" smtClean="0">
                <a:hlinkClick r:id="rId2"/>
              </a:rPr>
              <a:t>/</a:t>
            </a:r>
            <a:endParaRPr kumimoji="1" lang="en-US" altLang="ja-JP" dirty="0" smtClean="0"/>
          </a:p>
          <a:p>
            <a:pPr algn="ctr"/>
            <a:endParaRPr kumimoji="1" lang="ja-JP" altLang="en-US" dirty="0"/>
          </a:p>
        </p:txBody>
      </p:sp>
    </p:spTree>
    <p:extLst>
      <p:ext uri="{BB962C8B-B14F-4D97-AF65-F5344CB8AC3E}">
        <p14:creationId xmlns:p14="http://schemas.microsoft.com/office/powerpoint/2010/main" val="1916459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同じく</a:t>
            </a:r>
            <a:r>
              <a:rPr kumimoji="1" lang="ja-JP" altLang="en-US" dirty="0"/>
              <a:t>、いきなり</a:t>
            </a:r>
            <a:r>
              <a:rPr kumimoji="1" lang="ja-JP" altLang="en-US" dirty="0" smtClean="0"/>
              <a:t>問題です</a:t>
            </a:r>
            <a:r>
              <a:rPr kumimoji="1" lang="ja-JP" altLang="en-US" dirty="0"/>
              <a:t>。 </a:t>
            </a:r>
            <a:endParaRPr kumimoji="1" lang="ja-JP" altLang="en-US" dirty="0" smtClean="0"/>
          </a:p>
          <a:p>
            <a:r>
              <a:rPr kumimoji="1" lang="en-US" altLang="ja-JP" dirty="0" smtClean="0"/>
              <a:t>JDK</a:t>
            </a:r>
            <a:r>
              <a:rPr kumimoji="1" lang="ja-JP" altLang="en-US" dirty="0"/>
              <a:t>の</a:t>
            </a:r>
            <a:r>
              <a:rPr kumimoji="1" lang="en-US" altLang="ja-JP" dirty="0"/>
              <a:t>HashMap</a:t>
            </a:r>
            <a:r>
              <a:rPr kumimoji="1" lang="ja-JP" altLang="en-US" dirty="0"/>
              <a:t>を</a:t>
            </a:r>
            <a:r>
              <a:rPr kumimoji="1" lang="ja-JP" altLang="en-US" dirty="0" smtClean="0"/>
              <a:t>配列で実現してください。</a:t>
            </a:r>
          </a:p>
          <a:p>
            <a:r>
              <a:rPr kumimoji="1" lang="ja-JP" altLang="en-US" dirty="0" smtClean="0"/>
              <a:t>追加</a:t>
            </a:r>
            <a:r>
              <a:rPr kumimoji="1" lang="ja-JP" altLang="en-US" dirty="0"/>
              <a:t>、削除、存在チェックの</a:t>
            </a:r>
            <a:r>
              <a:rPr kumimoji="1" lang="ja-JP" altLang="en-US" dirty="0" smtClean="0"/>
              <a:t>機能が必要</a:t>
            </a:r>
            <a:r>
              <a:rPr kumimoji="1" lang="ja-JP" altLang="en-US" dirty="0"/>
              <a:t>となります。</a:t>
            </a:r>
          </a:p>
        </p:txBody>
      </p:sp>
    </p:spTree>
    <p:extLst>
      <p:ext uri="{BB962C8B-B14F-4D97-AF65-F5344CB8AC3E}">
        <p14:creationId xmlns:p14="http://schemas.microsoft.com/office/powerpoint/2010/main" val="1999337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ハッシュマップは</a:t>
            </a:r>
            <a:r>
              <a:rPr kumimoji="1" lang="ja-JP" altLang="en-US" dirty="0"/>
              <a:t>キーをもとに生成されたハッシュ値を添え字とした配列で</a:t>
            </a:r>
            <a:r>
              <a:rPr kumimoji="1" lang="ja-JP" altLang="en-US" dirty="0" smtClean="0"/>
              <a:t>ある。</a:t>
            </a:r>
          </a:p>
          <a:p>
            <a:pPr lvl="1"/>
            <a:r>
              <a:rPr kumimoji="1" lang="ja-JP" altLang="en-US" dirty="0" smtClean="0"/>
              <a:t>ハッシュ値を生成するため、ハッシュ関数を構造する必要</a:t>
            </a:r>
          </a:p>
          <a:p>
            <a:r>
              <a:rPr kumimoji="1" lang="ja-JP" altLang="en-US" dirty="0" smtClean="0"/>
              <a:t>ハッシュマップの特徴：</a:t>
            </a:r>
          </a:p>
          <a:p>
            <a:pPr lvl="1"/>
            <a:r>
              <a:rPr kumimoji="1" lang="ja-JP" altLang="en-US" sz="2000" dirty="0" smtClean="0"/>
              <a:t>検索や追加を要素数によらず定数時間</a:t>
            </a:r>
            <a:r>
              <a:rPr kumimoji="1" lang="en-US" altLang="ja-JP" sz="2000" dirty="0" smtClean="0"/>
              <a:t>O(1)</a:t>
            </a:r>
            <a:r>
              <a:rPr kumimoji="1" lang="ja-JP" altLang="en-US" sz="2000" dirty="0" smtClean="0"/>
              <a:t>で実現できる。</a:t>
            </a:r>
            <a:r>
              <a:rPr kumimoji="1" lang="en-US" altLang="ja-JP" sz="2000" dirty="0" smtClean="0"/>
              <a:t>(</a:t>
            </a:r>
            <a:r>
              <a:rPr kumimoji="1" lang="ja-JP" altLang="en-US" sz="2000" dirty="0" smtClean="0"/>
              <a:t>キーのハッシュ値が衝突の場合、性能を劣化して最悪の場合</a:t>
            </a:r>
            <a:r>
              <a:rPr kumimoji="1" lang="en-US" altLang="ja-JP" sz="2000" dirty="0" smtClean="0"/>
              <a:t>O(n)</a:t>
            </a:r>
            <a:r>
              <a:rPr kumimoji="1" lang="ja-JP" altLang="en-US" sz="2000" dirty="0" smtClean="0"/>
              <a:t>となってしまう）</a:t>
            </a:r>
          </a:p>
          <a:p>
            <a:r>
              <a:rPr kumimoji="1" lang="ja-JP" altLang="en-US" dirty="0" smtClean="0"/>
              <a:t>考査ポイント</a:t>
            </a:r>
          </a:p>
          <a:p>
            <a:pPr lvl="1"/>
            <a:r>
              <a:rPr kumimoji="1" lang="ja-JP" altLang="en-US" dirty="0" smtClean="0"/>
              <a:t>ハッシュ関数の構造（</a:t>
            </a:r>
            <a:r>
              <a:rPr kumimoji="1" lang="en-US" altLang="ja-JP" dirty="0" smtClean="0"/>
              <a:t>Java</a:t>
            </a:r>
            <a:r>
              <a:rPr kumimoji="1" lang="ja-JP" altLang="en-US" dirty="0" smtClean="0"/>
              <a:t>の</a:t>
            </a:r>
            <a:r>
              <a:rPr kumimoji="1" lang="en-US" altLang="ja-JP" dirty="0" err="1" smtClean="0"/>
              <a:t>HashMap</a:t>
            </a:r>
            <a:r>
              <a:rPr kumimoji="1" lang="ja-JP" altLang="en-US" dirty="0"/>
              <a:t>では</a:t>
            </a:r>
            <a:r>
              <a:rPr kumimoji="1" lang="ja-JP" altLang="en-US" dirty="0" smtClean="0"/>
              <a:t>、配列長の</a:t>
            </a:r>
            <a:r>
              <a:rPr kumimoji="1" lang="ja-JP" altLang="en-US" dirty="0"/>
              <a:t>剰余を使用している）</a:t>
            </a:r>
            <a:endParaRPr kumimoji="1" lang="ja-JP" altLang="en-US" dirty="0" smtClean="0"/>
          </a:p>
          <a:p>
            <a:pPr lvl="1"/>
            <a:r>
              <a:rPr kumimoji="1" lang="ja-JP" altLang="en-US" dirty="0" smtClean="0"/>
              <a:t>衝突の対策（</a:t>
            </a:r>
            <a:r>
              <a:rPr kumimoji="1" lang="en-US" altLang="ja-JP" dirty="0" smtClean="0"/>
              <a:t>Java</a:t>
            </a:r>
            <a:r>
              <a:rPr kumimoji="1" lang="ja-JP" altLang="en-US" dirty="0" smtClean="0"/>
              <a:t>の</a:t>
            </a:r>
            <a:r>
              <a:rPr kumimoji="1" lang="en-US" altLang="ja-JP" dirty="0" err="1" smtClean="0"/>
              <a:t>HashMap</a:t>
            </a:r>
            <a:r>
              <a:rPr kumimoji="1" lang="ja-JP" altLang="en-US" dirty="0"/>
              <a:t>では、</a:t>
            </a:r>
            <a:r>
              <a:rPr kumimoji="1" lang="ja-JP" altLang="en-US" dirty="0" smtClean="0"/>
              <a:t>連鎖法を使用している）</a:t>
            </a:r>
            <a:endParaRPr kumimoji="1" lang="en-US" altLang="ja-JP" dirty="0" smtClean="0"/>
          </a:p>
          <a:p>
            <a:pPr lvl="1"/>
            <a:r>
              <a:rPr kumimoji="1" lang="ja-JP" altLang="en-US" dirty="0" smtClean="0"/>
              <a:t>配列サイズの拡張</a:t>
            </a:r>
            <a:r>
              <a:rPr kumimoji="1" lang="en-US" altLang="ja-JP" dirty="0" smtClean="0"/>
              <a:t>(</a:t>
            </a:r>
            <a:r>
              <a:rPr kumimoji="1" lang="ja-JP" altLang="en-US" dirty="0" smtClean="0"/>
              <a:t>配列がいっぱい場合</a:t>
            </a:r>
            <a:r>
              <a:rPr kumimoji="1" lang="en-US" altLang="ja-JP" dirty="0" smtClean="0"/>
              <a:t>､</a:t>
            </a:r>
            <a:r>
              <a:rPr kumimoji="1" lang="ja-JP" altLang="en-US" dirty="0" smtClean="0"/>
              <a:t>マップの容量を拡張する</a:t>
            </a:r>
            <a:r>
              <a:rPr kumimoji="1" lang="en-US" altLang="ja-JP" dirty="0" smtClean="0"/>
              <a:t>)</a:t>
            </a:r>
            <a:endParaRPr kumimoji="1" lang="ja-JP" altLang="en-US" dirty="0"/>
          </a:p>
        </p:txBody>
      </p:sp>
    </p:spTree>
    <p:extLst>
      <p:ext uri="{BB962C8B-B14F-4D97-AF65-F5344CB8AC3E}">
        <p14:creationId xmlns:p14="http://schemas.microsoft.com/office/powerpoint/2010/main" val="7438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Java</a:t>
            </a:r>
            <a:r>
              <a:rPr kumimoji="1" lang="ja-JP" altLang="en-US" dirty="0" smtClean="0"/>
              <a:t>の</a:t>
            </a:r>
            <a:r>
              <a:rPr kumimoji="1" lang="en-US" altLang="ja-JP" dirty="0" err="1" smtClean="0"/>
              <a:t>HashMap</a:t>
            </a:r>
            <a:r>
              <a:rPr kumimoji="1" lang="ja-JP" altLang="en-US" dirty="0" smtClean="0"/>
              <a:t>の内部データ構造</a:t>
            </a:r>
            <a:endParaRPr kumimoji="1" lang="ja-JP" altLang="en-US" dirty="0"/>
          </a:p>
        </p:txBody>
      </p:sp>
      <p:pic>
        <p:nvPicPr>
          <p:cNvPr id="6" name="コンテンツ プレースホルダー 5" descr="hash02.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013" y="1460001"/>
            <a:ext cx="5654293" cy="4908550"/>
          </a:xfrm>
        </p:spPr>
      </p:pic>
    </p:spTree>
    <p:extLst>
      <p:ext uri="{BB962C8B-B14F-4D97-AF65-F5344CB8AC3E}">
        <p14:creationId xmlns:p14="http://schemas.microsoft.com/office/powerpoint/2010/main" val="641440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5</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3200" dirty="0"/>
              <a:t>Java</a:t>
            </a:r>
            <a:r>
              <a:rPr kumimoji="1" lang="ja-JP" altLang="en-US" sz="3200" dirty="0"/>
              <a:t>の</a:t>
            </a:r>
            <a:r>
              <a:rPr kumimoji="1" lang="en-US" altLang="ja-JP" sz="3200" dirty="0" smtClean="0"/>
              <a:t>JDBC</a:t>
            </a:r>
            <a:r>
              <a:rPr kumimoji="1" lang="ja-JP" altLang="en-US" sz="3200" dirty="0" smtClean="0"/>
              <a:t>でデータベースを</a:t>
            </a:r>
            <a:r>
              <a:rPr kumimoji="1" lang="ja-JP" altLang="en-US" sz="3200" dirty="0"/>
              <a:t>接続する場合、</a:t>
            </a:r>
            <a:r>
              <a:rPr kumimoji="1" lang="en-US" altLang="ja-JP" sz="3200" dirty="0"/>
              <a:t>JDBC</a:t>
            </a:r>
            <a:r>
              <a:rPr kumimoji="1" lang="ja-JP" altLang="en-US" sz="3200" dirty="0" smtClean="0"/>
              <a:t>接続プールを</a:t>
            </a:r>
            <a:r>
              <a:rPr kumimoji="1" lang="ja-JP" altLang="en-US" sz="3200" dirty="0"/>
              <a:t>使う</a:t>
            </a:r>
            <a:r>
              <a:rPr kumimoji="1" lang="ja-JP" altLang="en-US" sz="3200" dirty="0" smtClean="0"/>
              <a:t>ことが多く</a:t>
            </a:r>
            <a:r>
              <a:rPr kumimoji="1" lang="ja-JP" altLang="en-US" sz="3200" dirty="0"/>
              <a:t>あります</a:t>
            </a:r>
            <a:r>
              <a:rPr kumimoji="1" lang="ja-JP" altLang="en-US" sz="3200" dirty="0" smtClean="0"/>
              <a:t>。</a:t>
            </a:r>
          </a:p>
          <a:p>
            <a:r>
              <a:rPr kumimoji="1" lang="ja-JP" altLang="en-US" sz="3200" dirty="0" smtClean="0"/>
              <a:t>さて</a:t>
            </a:r>
            <a:r>
              <a:rPr kumimoji="1" lang="ja-JP" altLang="en-US" sz="3200" dirty="0"/>
              <a:t>、</a:t>
            </a:r>
            <a:r>
              <a:rPr kumimoji="1" lang="ja-JP" altLang="en-US" sz="3200" dirty="0" smtClean="0"/>
              <a:t>問題です</a:t>
            </a:r>
            <a:r>
              <a:rPr kumimoji="1" lang="ja-JP" altLang="en-US" sz="3200" dirty="0"/>
              <a:t>。 </a:t>
            </a:r>
            <a:r>
              <a:rPr kumimoji="1" lang="en-US" altLang="ja-JP" sz="3200" dirty="0"/>
              <a:t>JDBC</a:t>
            </a:r>
            <a:r>
              <a:rPr kumimoji="1" lang="ja-JP" altLang="en-US" sz="3200" dirty="0" smtClean="0"/>
              <a:t>接続プールライブラリの</a:t>
            </a:r>
            <a:r>
              <a:rPr kumimoji="1" lang="ja-JP" altLang="en-US" sz="3200" dirty="0"/>
              <a:t>雛形を</a:t>
            </a:r>
            <a:r>
              <a:rPr kumimoji="1" lang="ja-JP" altLang="en-US" sz="3200" dirty="0" smtClean="0"/>
              <a:t>作ってください。</a:t>
            </a:r>
          </a:p>
          <a:p>
            <a:pPr lvl="1"/>
            <a:r>
              <a:rPr kumimoji="1" lang="ja-JP" altLang="en-US" sz="2800" dirty="0" smtClean="0"/>
              <a:t>この</a:t>
            </a:r>
            <a:r>
              <a:rPr kumimoji="1" lang="ja-JP" altLang="en-US" sz="2800" dirty="0"/>
              <a:t>問題は</a:t>
            </a:r>
            <a:r>
              <a:rPr kumimoji="1" lang="ja-JP" altLang="en-US" sz="2800" dirty="0" smtClean="0"/>
              <a:t>、プログラムの</a:t>
            </a:r>
            <a:r>
              <a:rPr kumimoji="1" lang="ja-JP" altLang="en-US" sz="2800" dirty="0"/>
              <a:t>作成は</a:t>
            </a:r>
            <a:r>
              <a:rPr kumimoji="1" lang="ja-JP" altLang="en-US" sz="2800" dirty="0" smtClean="0"/>
              <a:t>不要です</a:t>
            </a:r>
            <a:r>
              <a:rPr kumimoji="1" lang="ja-JP" altLang="en-US" sz="2800" dirty="0"/>
              <a:t>。設計時に</a:t>
            </a:r>
            <a:r>
              <a:rPr kumimoji="1" lang="ja-JP" altLang="en-US" sz="2800" dirty="0" smtClean="0"/>
              <a:t>考慮すべき点</a:t>
            </a:r>
            <a:r>
              <a:rPr kumimoji="1" lang="ja-JP" altLang="en-US" sz="2800" dirty="0"/>
              <a:t>を</a:t>
            </a:r>
            <a:r>
              <a:rPr kumimoji="1" lang="ja-JP" altLang="en-US" sz="2800" dirty="0" smtClean="0"/>
              <a:t>掘り下げて作成してください</a:t>
            </a:r>
            <a:r>
              <a:rPr kumimoji="1" lang="ja-JP" altLang="en-US" sz="2800" dirty="0"/>
              <a:t>。</a:t>
            </a:r>
          </a:p>
        </p:txBody>
      </p:sp>
    </p:spTree>
    <p:extLst>
      <p:ext uri="{BB962C8B-B14F-4D97-AF65-F5344CB8AC3E}">
        <p14:creationId xmlns:p14="http://schemas.microsoft.com/office/powerpoint/2010/main" val="503458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ヒラギノ角ゴ Pro W6" charset="-128"/>
                <a:ea typeface="ヒラギノ角ゴ Pro W6" charset="-128"/>
                <a:cs typeface="ヒラギノ角ゴ Pro W6" charset="-128"/>
              </a:rPr>
              <a:t>コンテスト概要</a:t>
            </a:r>
            <a:endParaRPr lang="en-US" dirty="0">
              <a:latin typeface="ヒラギノ角ゴ Pro W6" charset="-128"/>
              <a:ea typeface="ヒラギノ角ゴ Pro W6" charset="-128"/>
              <a:cs typeface="ヒラギノ角ゴ Pro W6" charset="-128"/>
            </a:endParaRPr>
          </a:p>
        </p:txBody>
      </p:sp>
    </p:spTree>
    <p:extLst>
      <p:ext uri="{BB962C8B-B14F-4D97-AF65-F5344CB8AC3E}">
        <p14:creationId xmlns:p14="http://schemas.microsoft.com/office/powerpoint/2010/main" val="1343606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sz="2400" dirty="0" smtClean="0"/>
              <a:t>クライアントのインターフェス</a:t>
            </a:r>
          </a:p>
          <a:p>
            <a:pPr lvl="1"/>
            <a:r>
              <a:rPr kumimoji="1" lang="ja-JP" altLang="en-US" sz="2000" dirty="0" smtClean="0"/>
              <a:t>マルチスレッドを考慮した上で、</a:t>
            </a:r>
            <a:r>
              <a:rPr kumimoji="1" lang="en-US" altLang="ja-JP" sz="2000" dirty="0" smtClean="0"/>
              <a:t>Thread Safe</a:t>
            </a:r>
            <a:r>
              <a:rPr kumimoji="1" lang="ja-JP" altLang="en-US" sz="2000" dirty="0" smtClean="0"/>
              <a:t>のインタフェースを用意する必要</a:t>
            </a:r>
          </a:p>
          <a:p>
            <a:r>
              <a:rPr kumimoji="1" lang="ja-JP" altLang="en-US" sz="2400" dirty="0" smtClean="0"/>
              <a:t>コネクションプール</a:t>
            </a:r>
          </a:p>
          <a:p>
            <a:pPr lvl="1"/>
            <a:r>
              <a:rPr kumimoji="1" lang="ja-JP" altLang="en-US" sz="2000" dirty="0"/>
              <a:t>コネクションとプール</a:t>
            </a:r>
            <a:r>
              <a:rPr kumimoji="1" lang="ja-JP" altLang="en-US" sz="2000" dirty="0" smtClean="0"/>
              <a:t>の初期化</a:t>
            </a:r>
          </a:p>
          <a:p>
            <a:pPr lvl="1"/>
            <a:r>
              <a:rPr kumimoji="1" lang="ja-JP" altLang="en-US" sz="2000" dirty="0" smtClean="0"/>
              <a:t>コネクションのライフサイクルの管理</a:t>
            </a:r>
          </a:p>
          <a:p>
            <a:pPr lvl="1"/>
            <a:r>
              <a:rPr kumimoji="1" lang="ja-JP" altLang="en-US" sz="2000" dirty="0" smtClean="0"/>
              <a:t>コネクションとプールの使用統計、監視</a:t>
            </a:r>
          </a:p>
          <a:p>
            <a:pPr lvl="1"/>
            <a:r>
              <a:rPr kumimoji="1" lang="ja-JP" altLang="en-US" sz="2000" dirty="0" smtClean="0"/>
              <a:t>プールの停止</a:t>
            </a:r>
          </a:p>
          <a:p>
            <a:pPr lvl="1"/>
            <a:r>
              <a:rPr kumimoji="1" lang="ja-JP" altLang="en-US" sz="2000" dirty="0" smtClean="0"/>
              <a:t>エラー処理</a:t>
            </a:r>
          </a:p>
          <a:p>
            <a:pPr lvl="1"/>
            <a:r>
              <a:rPr kumimoji="1" lang="ja-JP" altLang="en-US" sz="2000" dirty="0" smtClean="0"/>
              <a:t>開発便利のユーティリティ、ロギング</a:t>
            </a:r>
            <a:endParaRPr kumimoji="1" lang="en-US" altLang="ja-JP" sz="2000" dirty="0" smtClean="0"/>
          </a:p>
          <a:p>
            <a:pPr lvl="1"/>
            <a:r>
              <a:rPr kumimoji="1" lang="ja-JP" altLang="en-US" sz="2000" dirty="0" smtClean="0"/>
              <a:t>フレームワークとの連携</a:t>
            </a:r>
          </a:p>
          <a:p>
            <a:r>
              <a:rPr kumimoji="1" lang="ja-JP" altLang="en-US" sz="2400" dirty="0" smtClean="0"/>
              <a:t>大規模システム向けの高度な機能</a:t>
            </a:r>
          </a:p>
          <a:p>
            <a:pPr lvl="1"/>
            <a:r>
              <a:rPr kumimoji="1" lang="ja-JP" altLang="en-US" sz="2000" dirty="0" smtClean="0"/>
              <a:t>マルチ</a:t>
            </a:r>
            <a:r>
              <a:rPr kumimoji="1" lang="en-US" altLang="ja-JP" sz="2000" dirty="0" smtClean="0"/>
              <a:t>DB</a:t>
            </a:r>
            <a:r>
              <a:rPr kumimoji="1" lang="ja-JP" altLang="en-US" sz="2000" dirty="0" smtClean="0"/>
              <a:t>のサポート</a:t>
            </a:r>
          </a:p>
          <a:p>
            <a:pPr lvl="1"/>
            <a:r>
              <a:rPr kumimoji="1" lang="en-US" altLang="ja-JP" sz="2000" dirty="0" smtClean="0"/>
              <a:t>DB</a:t>
            </a:r>
            <a:r>
              <a:rPr kumimoji="1" lang="ja-JP" altLang="en-US" sz="2000" dirty="0" smtClean="0"/>
              <a:t>クラスタ（</a:t>
            </a:r>
            <a:r>
              <a:rPr kumimoji="1" lang="en-US" altLang="ja-JP" sz="2000" dirty="0" smtClean="0"/>
              <a:t>Master-Slaver</a:t>
            </a:r>
            <a:r>
              <a:rPr kumimoji="1" lang="ja-JP" altLang="en-US" sz="2000" dirty="0" smtClean="0"/>
              <a:t>等の構造）のサポート</a:t>
            </a:r>
          </a:p>
          <a:p>
            <a:pPr lvl="1"/>
            <a:r>
              <a:rPr kumimoji="1" lang="en-US" altLang="ja-JP" sz="2000" dirty="0" smtClean="0"/>
              <a:t>Partition</a:t>
            </a:r>
            <a:r>
              <a:rPr kumimoji="1" lang="ja-JP" altLang="en-US" sz="2000" dirty="0" smtClean="0"/>
              <a:t>、</a:t>
            </a:r>
            <a:r>
              <a:rPr kumimoji="1" lang="en-US" altLang="ja-JP" sz="2000" dirty="0" err="1" smtClean="0"/>
              <a:t>Sharding</a:t>
            </a:r>
            <a:r>
              <a:rPr kumimoji="1" lang="ja-JP" altLang="en-US" sz="2000" dirty="0" smtClean="0"/>
              <a:t>のデータベース、テーブルの対応</a:t>
            </a:r>
          </a:p>
          <a:p>
            <a:pPr lvl="1"/>
            <a:r>
              <a:rPr kumimoji="1" lang="ja-JP" altLang="en-US" sz="2000" dirty="0" smtClean="0"/>
              <a:t>キャッシュサービスの連携（</a:t>
            </a:r>
            <a:r>
              <a:rPr kumimoji="1" lang="en-US" altLang="ja-JP" sz="2000" dirty="0" err="1" smtClean="0"/>
              <a:t>Memcached</a:t>
            </a:r>
            <a:r>
              <a:rPr kumimoji="1" lang="ja-JP" altLang="en-US" sz="2000" dirty="0" smtClean="0"/>
              <a:t>、</a:t>
            </a:r>
            <a:r>
              <a:rPr kumimoji="1" lang="en-US" altLang="ja-JP" sz="2000" dirty="0" err="1" smtClean="0"/>
              <a:t>Redis</a:t>
            </a:r>
            <a:r>
              <a:rPr kumimoji="1" lang="ja-JP" altLang="en-US" sz="2000" dirty="0" smtClean="0"/>
              <a:t>、</a:t>
            </a:r>
            <a:r>
              <a:rPr kumimoji="1" lang="en-US" altLang="ja-JP" sz="2000" dirty="0" smtClean="0"/>
              <a:t>AWS Elastic Cache</a:t>
            </a:r>
            <a:r>
              <a:rPr kumimoji="1" lang="ja-JP" altLang="en-US" sz="2000" dirty="0" smtClean="0"/>
              <a:t>等）</a:t>
            </a:r>
            <a:endParaRPr kumimoji="1" lang="ja-JP" altLang="en-US" sz="2000" dirty="0"/>
          </a:p>
        </p:txBody>
      </p:sp>
    </p:spTree>
    <p:extLst>
      <p:ext uri="{BB962C8B-B14F-4D97-AF65-F5344CB8AC3E}">
        <p14:creationId xmlns:p14="http://schemas.microsoft.com/office/powerpoint/2010/main" val="1956297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参考アーキテクチャ</a:t>
            </a:r>
            <a:r>
              <a:rPr kumimoji="1" lang="en-US" altLang="ja-JP" dirty="0" smtClean="0"/>
              <a:t>(Java</a:t>
            </a:r>
            <a:r>
              <a:rPr kumimoji="1" lang="ja-JP" altLang="en-US" dirty="0" smtClean="0"/>
              <a:t>の例</a:t>
            </a:r>
            <a:r>
              <a:rPr kumimoji="1" lang="en-US" altLang="ja-JP" dirty="0" smtClean="0"/>
              <a:t>)</a:t>
            </a:r>
            <a:endParaRPr kumimoji="1" lang="ja-JP" altLang="en-US" dirty="0"/>
          </a:p>
        </p:txBody>
      </p:sp>
      <p:sp>
        <p:nvSpPr>
          <p:cNvPr id="4" name="メモ 3"/>
          <p:cNvSpPr/>
          <p:nvPr/>
        </p:nvSpPr>
        <p:spPr>
          <a:xfrm>
            <a:off x="3096409" y="5893924"/>
            <a:ext cx="1258645" cy="785308"/>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smtClean="0"/>
              <a:t>設定ファイル</a:t>
            </a:r>
            <a:endParaRPr kumimoji="1" lang="ja-JP" altLang="en-US" sz="1400" dirty="0"/>
          </a:p>
        </p:txBody>
      </p:sp>
      <p:sp>
        <p:nvSpPr>
          <p:cNvPr id="5" name="角丸四角形 4"/>
          <p:cNvSpPr/>
          <p:nvPr/>
        </p:nvSpPr>
        <p:spPr>
          <a:xfrm>
            <a:off x="3032760" y="4001030"/>
            <a:ext cx="6745045" cy="1301675"/>
          </a:xfrm>
          <a:prstGeom prst="roundRect">
            <a:avLst>
              <a:gd name="adj" fmla="val 55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Core Functions</a:t>
            </a:r>
            <a:endParaRPr kumimoji="1" lang="ja-JP" altLang="en-US" dirty="0"/>
          </a:p>
        </p:txBody>
      </p:sp>
      <p:sp>
        <p:nvSpPr>
          <p:cNvPr id="6" name="角丸四角形 5"/>
          <p:cNvSpPr/>
          <p:nvPr/>
        </p:nvSpPr>
        <p:spPr>
          <a:xfrm>
            <a:off x="4862456" y="5893924"/>
            <a:ext cx="3085652" cy="785308"/>
          </a:xfrm>
          <a:prstGeom prst="roundRect">
            <a:avLst>
              <a:gd name="adj" fmla="val 55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角丸四角形 6"/>
          <p:cNvSpPr/>
          <p:nvPr/>
        </p:nvSpPr>
        <p:spPr>
          <a:xfrm>
            <a:off x="4970032" y="6056185"/>
            <a:ext cx="880334" cy="450923"/>
          </a:xfrm>
          <a:prstGeom prst="roundRect">
            <a:avLst>
              <a:gd name="adj" fmla="val 55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smtClean="0"/>
              <a:t>memcache</a:t>
            </a:r>
            <a:endParaRPr kumimoji="1" lang="ja-JP" altLang="en-US" sz="1200" dirty="0"/>
          </a:p>
        </p:txBody>
      </p:sp>
      <p:sp>
        <p:nvSpPr>
          <p:cNvPr id="8" name="角丸四角形 7"/>
          <p:cNvSpPr/>
          <p:nvPr/>
        </p:nvSpPr>
        <p:spPr>
          <a:xfrm>
            <a:off x="5977665" y="6056185"/>
            <a:ext cx="880334" cy="450923"/>
          </a:xfrm>
          <a:prstGeom prst="roundRect">
            <a:avLst>
              <a:gd name="adj" fmla="val 55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smtClean="0"/>
              <a:t>redis</a:t>
            </a:r>
            <a:endParaRPr kumimoji="1" lang="ja-JP" altLang="en-US" sz="1200" dirty="0"/>
          </a:p>
        </p:txBody>
      </p:sp>
      <p:sp>
        <p:nvSpPr>
          <p:cNvPr id="9" name="角丸四角形 8"/>
          <p:cNvSpPr/>
          <p:nvPr/>
        </p:nvSpPr>
        <p:spPr>
          <a:xfrm>
            <a:off x="6985298" y="6056185"/>
            <a:ext cx="880334" cy="450923"/>
          </a:xfrm>
          <a:prstGeom prst="roundRect">
            <a:avLst>
              <a:gd name="adj" fmla="val 55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dirty="0" smtClean="0"/>
              <a:t>他の</a:t>
            </a:r>
          </a:p>
          <a:p>
            <a:pPr algn="ctr"/>
            <a:r>
              <a:rPr kumimoji="1" lang="ja-JP" altLang="en-US" sz="900" dirty="0" smtClean="0"/>
              <a:t>キャッシュサービス</a:t>
            </a:r>
            <a:endParaRPr kumimoji="1" lang="ja-JP" altLang="en-US" sz="900" dirty="0"/>
          </a:p>
        </p:txBody>
      </p:sp>
      <p:sp>
        <p:nvSpPr>
          <p:cNvPr id="10" name="メモ 9"/>
          <p:cNvSpPr/>
          <p:nvPr/>
        </p:nvSpPr>
        <p:spPr>
          <a:xfrm>
            <a:off x="8519160" y="5893924"/>
            <a:ext cx="1258645" cy="785308"/>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smtClean="0"/>
              <a:t>ログ出力先</a:t>
            </a:r>
            <a:endParaRPr kumimoji="1" lang="ja-JP" altLang="en-US" sz="1400" dirty="0"/>
          </a:p>
        </p:txBody>
      </p:sp>
      <p:sp>
        <p:nvSpPr>
          <p:cNvPr id="11" name="角丸四角形 10"/>
          <p:cNvSpPr/>
          <p:nvPr/>
        </p:nvSpPr>
        <p:spPr>
          <a:xfrm>
            <a:off x="3221914" y="4737931"/>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200" dirty="0" smtClean="0"/>
              <a:t>Connection</a:t>
            </a:r>
          </a:p>
          <a:p>
            <a:pPr algn="ctr"/>
            <a:r>
              <a:rPr kumimoji="1" lang="en-US" altLang="ja-JP" sz="1200" dirty="0" smtClean="0"/>
              <a:t>Factory</a:t>
            </a:r>
            <a:endParaRPr kumimoji="1" lang="ja-JP" altLang="en-US" sz="1200" dirty="0"/>
          </a:p>
        </p:txBody>
      </p:sp>
      <p:sp>
        <p:nvSpPr>
          <p:cNvPr id="12" name="角丸四角形 11"/>
          <p:cNvSpPr/>
          <p:nvPr/>
        </p:nvSpPr>
        <p:spPr>
          <a:xfrm>
            <a:off x="3032759" y="2398139"/>
            <a:ext cx="1937273" cy="1602891"/>
          </a:xfrm>
          <a:prstGeom prst="roundRect">
            <a:avLst>
              <a:gd name="adj" fmla="val 555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600" dirty="0" smtClean="0"/>
              <a:t>監視ツール</a:t>
            </a:r>
          </a:p>
          <a:p>
            <a:r>
              <a:rPr kumimoji="1" lang="en-US" altLang="ja-JP" sz="1400" dirty="0" smtClean="0"/>
              <a:t>1､</a:t>
            </a:r>
            <a:r>
              <a:rPr kumimoji="1" lang="ja-JP" altLang="en-US" sz="1400" dirty="0" smtClean="0"/>
              <a:t>プール統計</a:t>
            </a:r>
          </a:p>
          <a:p>
            <a:r>
              <a:rPr kumimoji="1" lang="en-US" altLang="ja-JP" sz="1400" dirty="0" smtClean="0"/>
              <a:t>2､</a:t>
            </a:r>
            <a:r>
              <a:rPr kumimoji="1" lang="ja-JP" altLang="en-US" sz="1400" dirty="0" smtClean="0"/>
              <a:t>コネクションのライフサイクル管理</a:t>
            </a:r>
          </a:p>
          <a:p>
            <a:r>
              <a:rPr kumimoji="1" lang="en-US" altLang="ja-JP" sz="1400" dirty="0" smtClean="0"/>
              <a:t>3､</a:t>
            </a:r>
            <a:r>
              <a:rPr kumimoji="1" lang="ja-JP" altLang="en-US" sz="1400" dirty="0" smtClean="0"/>
              <a:t>エラー処理</a:t>
            </a:r>
          </a:p>
          <a:p>
            <a:pPr algn="ctr"/>
            <a:endParaRPr kumimoji="1" lang="ja-JP" altLang="en-US" sz="1600" dirty="0"/>
          </a:p>
        </p:txBody>
      </p:sp>
      <p:sp>
        <p:nvSpPr>
          <p:cNvPr id="13" name="角丸四角形 12"/>
          <p:cNvSpPr/>
          <p:nvPr/>
        </p:nvSpPr>
        <p:spPr>
          <a:xfrm>
            <a:off x="4970032" y="1871016"/>
            <a:ext cx="4807773" cy="885703"/>
          </a:xfrm>
          <a:prstGeom prst="roundRect">
            <a:avLst>
              <a:gd name="adj" fmla="val 55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クライアント向けのインタフェース</a:t>
            </a:r>
            <a:endParaRPr kumimoji="1" lang="ja-JP" altLang="en-US" dirty="0"/>
          </a:p>
        </p:txBody>
      </p:sp>
      <p:sp>
        <p:nvSpPr>
          <p:cNvPr id="14" name="円柱 13"/>
          <p:cNvSpPr/>
          <p:nvPr/>
        </p:nvSpPr>
        <p:spPr>
          <a:xfrm>
            <a:off x="838200" y="2839204"/>
            <a:ext cx="1032734" cy="989702"/>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t>MySQL</a:t>
            </a:r>
            <a:endParaRPr kumimoji="1" lang="ja-JP" altLang="en-US" dirty="0"/>
          </a:p>
        </p:txBody>
      </p:sp>
      <p:sp>
        <p:nvSpPr>
          <p:cNvPr id="15" name="円柱 14"/>
          <p:cNvSpPr/>
          <p:nvPr/>
        </p:nvSpPr>
        <p:spPr>
          <a:xfrm>
            <a:off x="838200" y="4044059"/>
            <a:ext cx="1032734" cy="989702"/>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t>Oracle</a:t>
            </a:r>
          </a:p>
        </p:txBody>
      </p:sp>
      <p:sp>
        <p:nvSpPr>
          <p:cNvPr id="16" name="円柱 15"/>
          <p:cNvSpPr/>
          <p:nvPr/>
        </p:nvSpPr>
        <p:spPr>
          <a:xfrm>
            <a:off x="875852" y="5296876"/>
            <a:ext cx="1032734" cy="989702"/>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err="1" smtClean="0"/>
              <a:t>Postgre</a:t>
            </a:r>
            <a:endParaRPr kumimoji="1" lang="en-US" altLang="ja-JP" dirty="0" smtClean="0"/>
          </a:p>
          <a:p>
            <a:pPr algn="ctr"/>
            <a:r>
              <a:rPr kumimoji="1" lang="en-US" altLang="ja-JP" dirty="0" smtClean="0"/>
              <a:t>SQL</a:t>
            </a:r>
            <a:endParaRPr kumimoji="1" lang="ja-JP" altLang="en-US" dirty="0"/>
          </a:p>
        </p:txBody>
      </p:sp>
      <p:sp>
        <p:nvSpPr>
          <p:cNvPr id="17" name="角丸四角形 16"/>
          <p:cNvSpPr/>
          <p:nvPr/>
        </p:nvSpPr>
        <p:spPr>
          <a:xfrm>
            <a:off x="4491316" y="4737931"/>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200" dirty="0" err="1" smtClean="0"/>
              <a:t>Config</a:t>
            </a:r>
            <a:endParaRPr kumimoji="1" lang="en-US" altLang="ja-JP" sz="1200" dirty="0" smtClean="0"/>
          </a:p>
          <a:p>
            <a:pPr algn="ctr"/>
            <a:r>
              <a:rPr kumimoji="1" lang="en-US" altLang="ja-JP" sz="1200" dirty="0" smtClean="0"/>
              <a:t>Loader</a:t>
            </a:r>
            <a:endParaRPr kumimoji="1" lang="ja-JP" altLang="en-US" sz="1200" dirty="0"/>
          </a:p>
        </p:txBody>
      </p:sp>
      <p:sp>
        <p:nvSpPr>
          <p:cNvPr id="18" name="角丸四角形 17"/>
          <p:cNvSpPr/>
          <p:nvPr/>
        </p:nvSpPr>
        <p:spPr>
          <a:xfrm>
            <a:off x="8519160" y="4712385"/>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200" dirty="0" smtClean="0"/>
              <a:t>Logging</a:t>
            </a:r>
            <a:endParaRPr kumimoji="1" lang="en-US" altLang="ja-JP" sz="1200" dirty="0" smtClean="0"/>
          </a:p>
        </p:txBody>
      </p:sp>
      <p:sp>
        <p:nvSpPr>
          <p:cNvPr id="19" name="角丸四角形 18"/>
          <p:cNvSpPr/>
          <p:nvPr/>
        </p:nvSpPr>
        <p:spPr>
          <a:xfrm>
            <a:off x="7260515" y="4737931"/>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200" dirty="0" smtClean="0"/>
              <a:t>shutdown</a:t>
            </a:r>
            <a:endParaRPr kumimoji="1" lang="en-US" altLang="ja-JP" sz="1200" dirty="0" smtClean="0"/>
          </a:p>
        </p:txBody>
      </p:sp>
      <p:sp>
        <p:nvSpPr>
          <p:cNvPr id="20" name="角丸四角形 19"/>
          <p:cNvSpPr/>
          <p:nvPr/>
        </p:nvSpPr>
        <p:spPr>
          <a:xfrm>
            <a:off x="8271734" y="2756720"/>
            <a:ext cx="1506071" cy="1244310"/>
          </a:xfrm>
          <a:prstGeom prst="roundRect">
            <a:avLst>
              <a:gd name="adj" fmla="val 555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smtClean="0"/>
              <a:t>外部</a:t>
            </a:r>
          </a:p>
          <a:p>
            <a:pPr algn="ctr"/>
            <a:r>
              <a:rPr kumimoji="1" lang="ja-JP" altLang="en-US" sz="1400" dirty="0" smtClean="0"/>
              <a:t>フレームワーク</a:t>
            </a:r>
          </a:p>
          <a:p>
            <a:pPr algn="ctr"/>
            <a:r>
              <a:rPr kumimoji="1" lang="ja-JP" altLang="en-US" sz="1400" dirty="0" smtClean="0"/>
              <a:t>連携</a:t>
            </a:r>
            <a:endParaRPr kumimoji="1" lang="ja-JP" altLang="en-US" sz="1400" dirty="0"/>
          </a:p>
        </p:txBody>
      </p:sp>
      <p:sp>
        <p:nvSpPr>
          <p:cNvPr id="21" name="角丸四角形 20"/>
          <p:cNvSpPr/>
          <p:nvPr/>
        </p:nvSpPr>
        <p:spPr>
          <a:xfrm>
            <a:off x="7260514" y="4146705"/>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200" dirty="0" smtClean="0"/>
              <a:t>bootstrap</a:t>
            </a:r>
            <a:endParaRPr kumimoji="1" lang="en-US" altLang="ja-JP" sz="1200" dirty="0" smtClean="0"/>
          </a:p>
        </p:txBody>
      </p:sp>
      <p:sp>
        <p:nvSpPr>
          <p:cNvPr id="22" name="角丸四角形 21"/>
          <p:cNvSpPr/>
          <p:nvPr/>
        </p:nvSpPr>
        <p:spPr>
          <a:xfrm>
            <a:off x="8519159" y="4146705"/>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200" dirty="0" smtClean="0"/>
              <a:t>utility</a:t>
            </a:r>
            <a:endParaRPr kumimoji="1" lang="en-US" altLang="ja-JP" sz="1200" dirty="0" smtClean="0"/>
          </a:p>
        </p:txBody>
      </p:sp>
      <p:sp>
        <p:nvSpPr>
          <p:cNvPr id="23" name="角丸四角形 22"/>
          <p:cNvSpPr/>
          <p:nvPr/>
        </p:nvSpPr>
        <p:spPr>
          <a:xfrm>
            <a:off x="3032759" y="1871016"/>
            <a:ext cx="1937273" cy="527123"/>
          </a:xfrm>
          <a:prstGeom prst="roundRect">
            <a:avLst>
              <a:gd name="adj" fmla="val 55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Dash Board</a:t>
            </a:r>
            <a:endParaRPr kumimoji="1" lang="ja-JP" altLang="en-US" dirty="0"/>
          </a:p>
        </p:txBody>
      </p:sp>
      <p:sp>
        <p:nvSpPr>
          <p:cNvPr id="24" name="角丸四角形 23"/>
          <p:cNvSpPr/>
          <p:nvPr/>
        </p:nvSpPr>
        <p:spPr>
          <a:xfrm>
            <a:off x="4491315" y="4146705"/>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200" dirty="0" smtClean="0"/>
              <a:t>Connection</a:t>
            </a:r>
          </a:p>
          <a:p>
            <a:pPr algn="ctr"/>
            <a:r>
              <a:rPr lang="en-US" altLang="ja-JP" sz="1200" dirty="0" smtClean="0"/>
              <a:t>Filter</a:t>
            </a:r>
            <a:endParaRPr kumimoji="1" lang="ja-JP" altLang="en-US" sz="1200" dirty="0"/>
          </a:p>
        </p:txBody>
      </p:sp>
      <p:sp>
        <p:nvSpPr>
          <p:cNvPr id="25" name="角丸四角形 24"/>
          <p:cNvSpPr/>
          <p:nvPr/>
        </p:nvSpPr>
        <p:spPr>
          <a:xfrm>
            <a:off x="3221914" y="4146705"/>
            <a:ext cx="918883" cy="450923"/>
          </a:xfrm>
          <a:prstGeom prst="roundRect">
            <a:avLst>
              <a:gd name="adj" fmla="val 555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200" dirty="0" smtClean="0"/>
              <a:t>Connection</a:t>
            </a:r>
          </a:p>
          <a:p>
            <a:pPr algn="ctr"/>
            <a:r>
              <a:rPr lang="en-US" altLang="ja-JP" sz="1200" dirty="0" smtClean="0"/>
              <a:t>Proxy</a:t>
            </a:r>
            <a:endParaRPr kumimoji="1" lang="ja-JP" altLang="en-US" sz="1200" dirty="0"/>
          </a:p>
        </p:txBody>
      </p:sp>
      <p:cxnSp>
        <p:nvCxnSpPr>
          <p:cNvPr id="26" name="直線矢印コネクタ 25"/>
          <p:cNvCxnSpPr/>
          <p:nvPr/>
        </p:nvCxnSpPr>
        <p:spPr>
          <a:xfrm>
            <a:off x="3904129" y="5296876"/>
            <a:ext cx="0" cy="597048"/>
          </a:xfrm>
          <a:prstGeom prst="straightConnector1">
            <a:avLst/>
          </a:prstGeom>
          <a:ln w="412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8937811" y="5296876"/>
            <a:ext cx="0" cy="597048"/>
          </a:xfrm>
          <a:prstGeom prst="straightConnector1">
            <a:avLst/>
          </a:prstGeom>
          <a:ln w="412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6387352" y="5296876"/>
            <a:ext cx="0" cy="597048"/>
          </a:xfrm>
          <a:prstGeom prst="straightConnector1">
            <a:avLst/>
          </a:prstGeom>
          <a:ln w="539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871607" y="3446792"/>
            <a:ext cx="1150619" cy="755944"/>
          </a:xfrm>
          <a:prstGeom prst="straightConnector1">
            <a:avLst/>
          </a:prstGeom>
          <a:ln w="317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5" idx="1"/>
          </p:cNvCxnSpPr>
          <p:nvPr/>
        </p:nvCxnSpPr>
        <p:spPr>
          <a:xfrm>
            <a:off x="1870934" y="4651867"/>
            <a:ext cx="1161826" cy="1"/>
          </a:xfrm>
          <a:prstGeom prst="straightConnector1">
            <a:avLst/>
          </a:prstGeom>
          <a:ln w="317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924722" y="5073216"/>
            <a:ext cx="1139414" cy="678390"/>
          </a:xfrm>
          <a:prstGeom prst="straightConnector1">
            <a:avLst/>
          </a:prstGeom>
          <a:ln w="317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1 つの角を丸めた四角形 31"/>
          <p:cNvSpPr/>
          <p:nvPr/>
        </p:nvSpPr>
        <p:spPr>
          <a:xfrm>
            <a:off x="10404438" y="2313867"/>
            <a:ext cx="1627094" cy="699246"/>
          </a:xfrm>
          <a:prstGeom prst="round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mtClean="0"/>
              <a:t>Spring Framework</a:t>
            </a:r>
            <a:endParaRPr kumimoji="1" lang="ja-JP" altLang="en-US" dirty="0"/>
          </a:p>
        </p:txBody>
      </p:sp>
      <p:sp>
        <p:nvSpPr>
          <p:cNvPr id="33" name="1 つの角を丸めた四角形 32"/>
          <p:cNvSpPr/>
          <p:nvPr/>
        </p:nvSpPr>
        <p:spPr>
          <a:xfrm>
            <a:off x="10404438" y="3408005"/>
            <a:ext cx="1627094" cy="699246"/>
          </a:xfrm>
          <a:prstGeom prst="round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mtClean="0"/>
              <a:t>Hibernate</a:t>
            </a:r>
            <a:endParaRPr kumimoji="1" lang="ja-JP" altLang="en-US" dirty="0"/>
          </a:p>
        </p:txBody>
      </p:sp>
      <p:sp>
        <p:nvSpPr>
          <p:cNvPr id="34" name="1 つの角を丸めた四角形 33"/>
          <p:cNvSpPr/>
          <p:nvPr/>
        </p:nvSpPr>
        <p:spPr>
          <a:xfrm>
            <a:off x="10404438" y="4464062"/>
            <a:ext cx="1627094" cy="699246"/>
          </a:xfrm>
          <a:prstGeom prst="round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smtClean="0"/>
              <a:t>JPA</a:t>
            </a:r>
            <a:endParaRPr kumimoji="1" lang="ja-JP" altLang="en-US" dirty="0"/>
          </a:p>
        </p:txBody>
      </p:sp>
      <p:cxnSp>
        <p:nvCxnSpPr>
          <p:cNvPr id="35" name="直線矢印コネクタ 34"/>
          <p:cNvCxnSpPr/>
          <p:nvPr/>
        </p:nvCxnSpPr>
        <p:spPr>
          <a:xfrm flipV="1">
            <a:off x="9777805" y="2839204"/>
            <a:ext cx="626633" cy="360380"/>
          </a:xfrm>
          <a:prstGeom prst="straightConnector1">
            <a:avLst/>
          </a:prstGeom>
          <a:ln w="41275">
            <a:solidFill>
              <a:srgbClr val="E4A52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9777804" y="3581472"/>
            <a:ext cx="626634" cy="41922"/>
          </a:xfrm>
          <a:prstGeom prst="straightConnector1">
            <a:avLst/>
          </a:prstGeom>
          <a:ln w="41275">
            <a:solidFill>
              <a:srgbClr val="E4A52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9777805" y="3774666"/>
            <a:ext cx="626633" cy="751701"/>
          </a:xfrm>
          <a:prstGeom prst="straightConnector1">
            <a:avLst/>
          </a:prstGeom>
          <a:ln w="41275">
            <a:solidFill>
              <a:srgbClr val="E4A52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4971376" y="2758539"/>
            <a:ext cx="3300357" cy="1242490"/>
          </a:xfrm>
          <a:prstGeom prst="roundRect">
            <a:avLst>
              <a:gd name="adj" fmla="val 55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コネクションプール</a:t>
            </a:r>
          </a:p>
          <a:p>
            <a:pPr algn="ctr"/>
            <a:r>
              <a:rPr kumimoji="1" lang="en-US" altLang="ja-JP" dirty="0" smtClean="0"/>
              <a:t>(Singleton)</a:t>
            </a:r>
            <a:endParaRPr kumimoji="1" lang="ja-JP" altLang="en-US" dirty="0"/>
          </a:p>
        </p:txBody>
      </p:sp>
      <p:sp>
        <p:nvSpPr>
          <p:cNvPr id="39" name="正方形/長方形 38"/>
          <p:cNvSpPr/>
          <p:nvPr/>
        </p:nvSpPr>
        <p:spPr>
          <a:xfrm>
            <a:off x="3502958" y="825067"/>
            <a:ext cx="5768788" cy="606906"/>
          </a:xfrm>
          <a:prstGeom prst="rect">
            <a:avLst/>
          </a:prstGeom>
          <a:ln w="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クライアント･アプリケーション</a:t>
            </a:r>
            <a:endParaRPr kumimoji="1" lang="ja-JP" altLang="en-US" dirty="0"/>
          </a:p>
        </p:txBody>
      </p:sp>
      <p:cxnSp>
        <p:nvCxnSpPr>
          <p:cNvPr id="40" name="直線矢印コネクタ 39"/>
          <p:cNvCxnSpPr>
            <a:stCxn id="39" idx="2"/>
          </p:cNvCxnSpPr>
          <p:nvPr/>
        </p:nvCxnSpPr>
        <p:spPr>
          <a:xfrm>
            <a:off x="6387352" y="1431973"/>
            <a:ext cx="0" cy="439043"/>
          </a:xfrm>
          <a:prstGeom prst="straightConnector1">
            <a:avLst/>
          </a:prstGeom>
          <a:ln w="539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081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6</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チャレンジ問題です</a:t>
            </a:r>
            <a:r>
              <a:rPr kumimoji="1" lang="ja-JP" altLang="en-US" dirty="0"/>
              <a:t>。 </a:t>
            </a:r>
            <a:endParaRPr kumimoji="1" lang="ja-JP" altLang="en-US" dirty="0" smtClean="0"/>
          </a:p>
          <a:p>
            <a:r>
              <a:rPr kumimoji="1" lang="ja-JP" altLang="en-US" dirty="0" smtClean="0"/>
              <a:t>効率的</a:t>
            </a:r>
            <a:r>
              <a:rPr kumimoji="1" lang="ja-JP" altLang="en-US" dirty="0"/>
              <a:t>に</a:t>
            </a:r>
            <a:r>
              <a:rPr kumimoji="1" lang="en-US" altLang="ja-JP" dirty="0"/>
              <a:t>N(</a:t>
            </a:r>
            <a:r>
              <a:rPr kumimoji="1" lang="ja-JP" altLang="en-US" dirty="0"/>
              <a:t>正整数</a:t>
            </a:r>
            <a:r>
              <a:rPr kumimoji="1" lang="en-US" altLang="ja-JP" dirty="0"/>
              <a:t>)</a:t>
            </a:r>
            <a:r>
              <a:rPr kumimoji="1" lang="ja-JP" altLang="en-US" dirty="0"/>
              <a:t>の階乗を計算し、末尾の連続する</a:t>
            </a:r>
            <a:r>
              <a:rPr kumimoji="1" lang="en-US" altLang="ja-JP" dirty="0"/>
              <a:t>0</a:t>
            </a:r>
            <a:r>
              <a:rPr kumimoji="1" lang="ja-JP" altLang="en-US" dirty="0"/>
              <a:t>の数を数える方法を</a:t>
            </a:r>
            <a:r>
              <a:rPr kumimoji="1" lang="ja-JP" altLang="en-US" dirty="0" smtClean="0"/>
              <a:t>考えてください。</a:t>
            </a:r>
          </a:p>
          <a:p>
            <a:endParaRPr kumimoji="1" lang="ja-JP" altLang="en-US" dirty="0"/>
          </a:p>
          <a:p>
            <a:r>
              <a:rPr kumimoji="1" lang="ja-JP" altLang="en-US" dirty="0" smtClean="0"/>
              <a:t>例</a:t>
            </a:r>
            <a:r>
              <a:rPr kumimoji="1" lang="en-US" altLang="ja-JP" dirty="0"/>
              <a:t>) </a:t>
            </a:r>
            <a:r>
              <a:rPr kumimoji="1" lang="en-US" altLang="ja-JP" dirty="0" smtClean="0"/>
              <a:t>N</a:t>
            </a:r>
            <a:r>
              <a:rPr kumimoji="1" lang="ja-JP" altLang="en-US" dirty="0" smtClean="0"/>
              <a:t>が</a:t>
            </a:r>
            <a:r>
              <a:rPr kumimoji="1" lang="en-US" altLang="ja-JP" dirty="0" smtClean="0"/>
              <a:t>10</a:t>
            </a:r>
            <a:r>
              <a:rPr kumimoji="1" lang="ja-JP" altLang="en-US" dirty="0"/>
              <a:t>の時、</a:t>
            </a:r>
            <a:r>
              <a:rPr kumimoji="1" lang="en-US" altLang="ja-JP" dirty="0"/>
              <a:t>10! = 3628800</a:t>
            </a:r>
            <a:r>
              <a:rPr kumimoji="1" lang="ja-JP" altLang="en-US" dirty="0"/>
              <a:t>となり、末尾の連続する</a:t>
            </a:r>
            <a:r>
              <a:rPr kumimoji="1" lang="en-US" altLang="ja-JP" dirty="0"/>
              <a:t>0</a:t>
            </a:r>
            <a:r>
              <a:rPr kumimoji="1" lang="ja-JP" altLang="en-US" dirty="0"/>
              <a:t>の数は</a:t>
            </a:r>
            <a:r>
              <a:rPr kumimoji="1" lang="en-US" altLang="ja-JP" dirty="0" smtClean="0"/>
              <a:t>2</a:t>
            </a:r>
            <a:r>
              <a:rPr kumimoji="1" lang="ja-JP" altLang="en-US" dirty="0" smtClean="0"/>
              <a:t>です。</a:t>
            </a:r>
          </a:p>
          <a:p>
            <a:endParaRPr kumimoji="1" lang="ja-JP" altLang="en-US" dirty="0"/>
          </a:p>
          <a:p>
            <a:r>
              <a:rPr kumimoji="1" lang="en-US" altLang="ja-JP" dirty="0" smtClean="0"/>
              <a:t>Input</a:t>
            </a:r>
            <a:r>
              <a:rPr kumimoji="1" lang="en-US" altLang="ja-JP" dirty="0"/>
              <a:t>: N(</a:t>
            </a:r>
            <a:r>
              <a:rPr kumimoji="1" lang="ja-JP" altLang="en-US" dirty="0"/>
              <a:t>正整数</a:t>
            </a:r>
            <a:r>
              <a:rPr kumimoji="1" lang="en-US" altLang="ja-JP" dirty="0" smtClean="0"/>
              <a:t>)</a:t>
            </a:r>
            <a:endParaRPr kumimoji="1" lang="ja-JP" altLang="en-US" dirty="0" smtClean="0"/>
          </a:p>
          <a:p>
            <a:r>
              <a:rPr kumimoji="1" lang="en-US" altLang="ja-JP" dirty="0" smtClean="0"/>
              <a:t>Output</a:t>
            </a:r>
            <a:r>
              <a:rPr kumimoji="1" lang="en-US" altLang="ja-JP" dirty="0"/>
              <a:t>: N!(N</a:t>
            </a:r>
            <a:r>
              <a:rPr kumimoji="1" lang="ja-JP" altLang="en-US" dirty="0"/>
              <a:t>の階乗</a:t>
            </a:r>
            <a:r>
              <a:rPr kumimoji="1" lang="en-US" altLang="ja-JP" dirty="0"/>
              <a:t>)</a:t>
            </a:r>
            <a:r>
              <a:rPr kumimoji="1" lang="ja-JP" altLang="en-US" dirty="0"/>
              <a:t>の末尾の</a:t>
            </a:r>
            <a:r>
              <a:rPr kumimoji="1" lang="en-US" altLang="ja-JP" dirty="0"/>
              <a:t>0</a:t>
            </a:r>
            <a:r>
              <a:rPr kumimoji="1" lang="ja-JP" altLang="en-US" dirty="0"/>
              <a:t>の個数</a:t>
            </a:r>
          </a:p>
        </p:txBody>
      </p:sp>
    </p:spTree>
    <p:extLst>
      <p:ext uri="{BB962C8B-B14F-4D97-AF65-F5344CB8AC3E}">
        <p14:creationId xmlns:p14="http://schemas.microsoft.com/office/powerpoint/2010/main" val="1925473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6</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r>
                      <a:rPr kumimoji="1" lang="en-US" altLang="ja-JP" sz="3200" b="0" i="1" smtClean="0">
                        <a:latin typeface="Cambria Math" charset="0"/>
                        <a:ea typeface="Cambria Math" charset="0"/>
                        <a:cs typeface="Cambria Math" charset="0"/>
                      </a:rPr>
                      <m:t>𝑛</m:t>
                    </m:r>
                    <m:r>
                      <a:rPr kumimoji="1" lang="en-US" altLang="ja-JP" sz="3200" i="1" smtClean="0">
                        <a:latin typeface="Cambria Math" charset="0"/>
                        <a:ea typeface="Cambria Math" charset="0"/>
                        <a:cs typeface="Cambria Math" charset="0"/>
                      </a:rPr>
                      <m:t>!</m:t>
                    </m:r>
                  </m:oMath>
                </a14:m>
                <a:r>
                  <a:rPr kumimoji="1" lang="en-US" altLang="ja-JP" sz="3200" dirty="0" smtClean="0"/>
                  <a:t>(n &gt; 20)</a:t>
                </a:r>
                <a:r>
                  <a:rPr kumimoji="1" lang="ja-JP" altLang="en-US" sz="3200" dirty="0" smtClean="0"/>
                  <a:t>の場合</a:t>
                </a:r>
                <a:r>
                  <a:rPr kumimoji="1" lang="en-US" altLang="ja-JP" sz="3200" dirty="0" smtClean="0"/>
                  <a:t>､32bit</a:t>
                </a:r>
                <a:r>
                  <a:rPr kumimoji="1" lang="ja-JP" altLang="en-US" sz="3200" dirty="0" smtClean="0"/>
                  <a:t>の整数範囲を超える</a:t>
                </a:r>
              </a:p>
              <a:p>
                <a:pPr lvl="1"/>
                <a:r>
                  <a:rPr kumimoji="1" lang="en-US" altLang="ja-JP" sz="2800" dirty="0" smtClean="0"/>
                  <a:t>Java</a:t>
                </a:r>
                <a:r>
                  <a:rPr kumimoji="1" lang="ja-JP" altLang="en-US" sz="2800" dirty="0" smtClean="0"/>
                  <a:t>で解答する場合</a:t>
                </a:r>
                <a:r>
                  <a:rPr kumimoji="1" lang="en-US" altLang="ja-JP" sz="2800" dirty="0" smtClean="0"/>
                  <a:t>､</a:t>
                </a:r>
                <a:r>
                  <a:rPr kumimoji="1" lang="en-US" altLang="ja-JP" sz="2800" dirty="0" err="1" smtClean="0"/>
                  <a:t>BigInteger</a:t>
                </a:r>
                <a:r>
                  <a:rPr kumimoji="1" lang="ja-JP" altLang="en-US" sz="2800" dirty="0" smtClean="0"/>
                  <a:t>または</a:t>
                </a:r>
                <a:r>
                  <a:rPr kumimoji="1" lang="en-US" altLang="ja-JP" sz="2800" dirty="0" err="1" smtClean="0"/>
                  <a:t>BigDecimal</a:t>
                </a:r>
                <a:r>
                  <a:rPr kumimoji="1" lang="ja-JP" altLang="en-US" sz="2800" dirty="0" smtClean="0"/>
                  <a:t>を使わないといけない</a:t>
                </a:r>
                <a:r>
                  <a:rPr kumimoji="1" lang="en-US" altLang="ja-JP" sz="2800" dirty="0" smtClean="0"/>
                  <a:t>(</a:t>
                </a:r>
                <a14:m>
                  <m:oMath xmlns:m="http://schemas.openxmlformats.org/officeDocument/2006/math">
                    <m:r>
                      <a:rPr kumimoji="1" lang="en-US" altLang="ja-JP" sz="2800" i="1">
                        <a:latin typeface="Cambria Math" charset="0"/>
                        <a:ea typeface="Cambria Math" charset="0"/>
                        <a:cs typeface="Cambria Math" charset="0"/>
                      </a:rPr>
                      <m:t>𝑛</m:t>
                    </m:r>
                    <m:r>
                      <a:rPr kumimoji="1" lang="en-US" altLang="ja-JP" sz="2800" i="1">
                        <a:latin typeface="Cambria Math" charset="0"/>
                        <a:ea typeface="Cambria Math" charset="0"/>
                        <a:cs typeface="Cambria Math" charset="0"/>
                      </a:rPr>
                      <m:t>!</m:t>
                    </m:r>
                  </m:oMath>
                </a14:m>
                <a:r>
                  <a:rPr kumimoji="1" lang="ja-JP" altLang="en-US" sz="2800" dirty="0" smtClean="0"/>
                  <a:t>を計算する時</a:t>
                </a:r>
                <a:r>
                  <a:rPr kumimoji="1" lang="en-US" altLang="ja-JP" sz="2800" dirty="0" smtClean="0"/>
                  <a:t>)</a:t>
                </a:r>
                <a:endParaRPr kumimoji="1" lang="ja-JP" altLang="en-US" sz="2800" dirty="0" smtClean="0"/>
              </a:p>
              <a:p>
                <a:r>
                  <a:rPr kumimoji="1" lang="ja-JP" altLang="en-US" sz="3200" dirty="0" smtClean="0"/>
                  <a:t>結果を計算し</a:t>
                </a:r>
                <a:r>
                  <a:rPr kumimoji="1" lang="en-US" altLang="ja-JP" sz="3200" dirty="0" smtClean="0"/>
                  <a:t>､</a:t>
                </a:r>
                <a:r>
                  <a:rPr kumimoji="1" lang="ja-JP" altLang="en-US" sz="3200" dirty="0" smtClean="0"/>
                  <a:t>末尾の</a:t>
                </a:r>
                <a:r>
                  <a:rPr kumimoji="1" lang="en-US" altLang="ja-JP" sz="3200" dirty="0" smtClean="0"/>
                  <a:t>0</a:t>
                </a:r>
                <a:r>
                  <a:rPr kumimoji="1" lang="ja-JP" altLang="en-US" sz="3200" dirty="0" smtClean="0"/>
                  <a:t>個数を数えるのは非常に効率悪い解答である</a:t>
                </a:r>
                <a:r>
                  <a:rPr kumimoji="1" lang="en-US" altLang="ja-JP" sz="3200" dirty="0" smtClean="0"/>
                  <a:t>｡</a:t>
                </a:r>
                <a:endParaRPr kumimoji="1" lang="ja-JP" altLang="en-US" sz="32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33" t="-3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987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6</a:t>
            </a:r>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838200" y="1330037"/>
                <a:ext cx="10515600" cy="4893647"/>
              </a:xfrm>
              <a:prstGeom prst="rect">
                <a:avLst/>
              </a:prstGeom>
              <a:noFill/>
            </p:spPr>
            <p:txBody>
              <a:bodyPr wrap="square" rtlCol="0">
                <a:spAutoFit/>
              </a:bodyPr>
              <a:lstStyle/>
              <a:p>
                <a:r>
                  <a:rPr kumimoji="1" lang="ja-JP" altLang="en-US" sz="2800" b="0" dirty="0" smtClean="0">
                    <a:solidFill>
                      <a:schemeClr val="accent5">
                        <a:lumMod val="75000"/>
                      </a:schemeClr>
                    </a:solidFill>
                    <a:latin typeface="ヒラギノ角ゴ Pro W3" charset="-128"/>
                    <a:ea typeface="ヒラギノ角ゴ Pro W3" charset="-128"/>
                    <a:cs typeface="ヒラギノ角ゴ Pro W3" charset="-128"/>
                  </a:rPr>
                  <a:t>例えば</a:t>
                </a:r>
                <a:r>
                  <a:rPr kumimoji="1" lang="en-US" altLang="ja-JP" sz="2800" b="0" dirty="0" smtClean="0">
                    <a:solidFill>
                      <a:schemeClr val="accent5">
                        <a:lumMod val="75000"/>
                      </a:schemeClr>
                    </a:solidFill>
                    <a:latin typeface="ヒラギノ角ゴ Pro W3" charset="-128"/>
                    <a:ea typeface="ヒラギノ角ゴ Pro W3" charset="-128"/>
                    <a:cs typeface="ヒラギノ角ゴ Pro W3" charset="-128"/>
                  </a:rPr>
                  <a:t>､</a:t>
                </a:r>
                <a14:m>
                  <m:oMath xmlns:m="http://schemas.openxmlformats.org/officeDocument/2006/math">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𝑛</m:t>
                    </m:r>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oMath>
                </a14:m>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 = </a:t>
                </a:r>
                <a14:m>
                  <m:oMath xmlns:m="http://schemas.openxmlformats.org/officeDocument/2006/math">
                    <m:r>
                      <m:rPr>
                        <m:sty m:val="p"/>
                      </m:rPr>
                      <a:rPr kumimoji="1" lang="en-US" altLang="ja-JP" sz="2800">
                        <a:solidFill>
                          <a:schemeClr val="accent5">
                            <a:lumMod val="75000"/>
                          </a:schemeClr>
                        </a:solidFill>
                        <a:latin typeface="Cambria Math" charset="0"/>
                        <a:ea typeface="ヒラギノ角ゴ Pro W3" charset="-128"/>
                        <a:cs typeface="ヒラギノ角ゴ Pro W3" charset="-128"/>
                      </a:rPr>
                      <m:t>k</m:t>
                    </m:r>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sSup>
                      <m:sSupPr>
                        <m:ctrlPr>
                          <a:rPr kumimoji="1" lang="en-US" altLang="ja-JP" sz="2800" i="1" smtClean="0">
                            <a:solidFill>
                              <a:schemeClr val="accent5">
                                <a:lumMod val="75000"/>
                              </a:schemeClr>
                            </a:solidFill>
                            <a:latin typeface="Cambria Math" charset="0"/>
                            <a:ea typeface="ヒラギノ角ゴ Pro W3" charset="-128"/>
                            <a:cs typeface="ヒラギノ角ゴ Pro W3" charset="-128"/>
                          </a:rPr>
                        </m:ctrlPr>
                      </m:sSupPr>
                      <m:e>
                        <m:r>
                          <a:rPr kumimoji="1" lang="en-US" altLang="ja-JP" sz="2800" b="0" i="1" smtClean="0">
                            <a:solidFill>
                              <a:schemeClr val="accent5">
                                <a:lumMod val="75000"/>
                              </a:schemeClr>
                            </a:solidFill>
                            <a:latin typeface="Cambria Math" charset="0"/>
                            <a:ea typeface="ヒラギノ角ゴ Pro W3" charset="-128"/>
                            <a:cs typeface="ヒラギノ角ゴ Pro W3" charset="-128"/>
                          </a:rPr>
                          <m:t>10</m:t>
                        </m:r>
                      </m:e>
                      <m:sup>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𝑚</m:t>
                        </m:r>
                      </m:sup>
                    </m:sSup>
                  </m:oMath>
                </a14:m>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　</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a:t>
                </a:r>
                <a14:m>
                  <m:oMath xmlns:m="http://schemas.openxmlformats.org/officeDocument/2006/math">
                    <m:r>
                      <m:rPr>
                        <m:sty m:val="p"/>
                      </m:rPr>
                      <a:rPr kumimoji="1" lang="en-US" altLang="ja-JP" sz="2800" b="0" i="0" smtClean="0">
                        <a:solidFill>
                          <a:schemeClr val="accent5">
                            <a:lumMod val="75000"/>
                          </a:schemeClr>
                        </a:solidFill>
                        <a:latin typeface="Cambria Math" charset="0"/>
                        <a:ea typeface="ヒラギノ角ゴ Pro W3" charset="-128"/>
                        <a:cs typeface="ヒラギノ角ゴ Pro W3" charset="-128"/>
                      </a:rPr>
                      <m:t>k</m:t>
                    </m:r>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r>
                      <a:rPr kumimoji="1" lang="en-US" altLang="ja-JP" sz="2800" b="0" i="1" smtClean="0">
                        <a:solidFill>
                          <a:schemeClr val="accent5">
                            <a:lumMod val="75000"/>
                          </a:schemeClr>
                        </a:solidFill>
                        <a:latin typeface="Cambria Math" charset="0"/>
                        <a:ea typeface="ヒラギノ角ゴ Pro W3" charset="-128"/>
                        <a:cs typeface="ヒラギノ角ゴ Pro W3" charset="-128"/>
                      </a:rPr>
                      <m:t>10≠0</m:t>
                    </m:r>
                  </m:oMath>
                </a14:m>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結果は</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m</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である</a:t>
                </a:r>
              </a:p>
              <a:p>
                <a14:m>
                  <m:oMath xmlns:m="http://schemas.openxmlformats.org/officeDocument/2006/math">
                    <m:r>
                      <a:rPr kumimoji="1" lang="en-US" altLang="ja-JP" sz="2800" i="1">
                        <a:solidFill>
                          <a:schemeClr val="accent5">
                            <a:lumMod val="75000"/>
                          </a:schemeClr>
                        </a:solidFill>
                        <a:latin typeface="Cambria Math" charset="0"/>
                        <a:ea typeface="ヒラギノ角ゴ Pro W3" charset="-128"/>
                        <a:cs typeface="ヒラギノ角ゴ Pro W3" charset="-128"/>
                      </a:rPr>
                      <m:t>𝑛</m:t>
                    </m:r>
                    <m:r>
                      <a:rPr kumimoji="1" lang="en-US" altLang="ja-JP" sz="2800" i="1">
                        <a:solidFill>
                          <a:schemeClr val="accent5">
                            <a:lumMod val="75000"/>
                          </a:schemeClr>
                        </a:solidFill>
                        <a:latin typeface="Cambria Math" charset="0"/>
                        <a:ea typeface="ヒラギノ角ゴ Pro W3" charset="-128"/>
                        <a:cs typeface="ヒラギノ角ゴ Pro W3" charset="-128"/>
                      </a:rPr>
                      <m:t>!</m:t>
                    </m:r>
                  </m:oMath>
                </a14:m>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は素因数分解をしてみると</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 </a:t>
                </a:r>
                <a14:m>
                  <m:oMath xmlns:m="http://schemas.openxmlformats.org/officeDocument/2006/math">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𝑛</m:t>
                    </m:r>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sSup>
                      <m:sSupPr>
                        <m:ctrlPr>
                          <a:rPr kumimoji="1" lang="en-US" altLang="ja-JP" sz="2800" i="1" smtClean="0">
                            <a:solidFill>
                              <a:schemeClr val="accent5">
                                <a:lumMod val="75000"/>
                              </a:schemeClr>
                            </a:solidFill>
                            <a:latin typeface="Cambria Math" charset="0"/>
                            <a:ea typeface="ヒラギノ角ゴ Pro W3" charset="-128"/>
                            <a:cs typeface="ヒラギノ角ゴ Pro W3" charset="-128"/>
                          </a:rPr>
                        </m:ctrlPr>
                      </m:sSupPr>
                      <m:e>
                        <m:r>
                          <a:rPr kumimoji="1" lang="en-US" altLang="ja-JP" sz="2800" b="0" i="1" smtClean="0">
                            <a:solidFill>
                              <a:schemeClr val="accent5">
                                <a:lumMod val="75000"/>
                              </a:schemeClr>
                            </a:solidFill>
                            <a:latin typeface="Cambria Math" charset="0"/>
                            <a:ea typeface="ヒラギノ角ゴ Pro W3" charset="-128"/>
                            <a:cs typeface="ヒラギノ角ゴ Pro W3" charset="-128"/>
                          </a:rPr>
                          <m:t>2</m:t>
                        </m:r>
                      </m:e>
                      <m:sup>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𝑥</m:t>
                        </m:r>
                      </m:sup>
                    </m:sSup>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sSup>
                      <m:sSupPr>
                        <m:ctrlPr>
                          <a:rPr kumimoji="1" lang="en-US" altLang="ja-JP" sz="2800" i="1" smtClean="0">
                            <a:solidFill>
                              <a:schemeClr val="accent5">
                                <a:lumMod val="75000"/>
                              </a:schemeClr>
                            </a:solidFill>
                            <a:latin typeface="Cambria Math" charset="0"/>
                            <a:ea typeface="ヒラギノ角ゴ Pro W3" charset="-128"/>
                            <a:cs typeface="ヒラギノ角ゴ Pro W3" charset="-128"/>
                          </a:rPr>
                        </m:ctrlPr>
                      </m:sSupPr>
                      <m:e>
                        <m:r>
                          <a:rPr kumimoji="1" lang="en-US" altLang="ja-JP" sz="2800" b="0" i="1" smtClean="0">
                            <a:solidFill>
                              <a:schemeClr val="accent5">
                                <a:lumMod val="75000"/>
                              </a:schemeClr>
                            </a:solidFill>
                            <a:latin typeface="Cambria Math" charset="0"/>
                            <a:ea typeface="ヒラギノ角ゴ Pro W3" charset="-128"/>
                            <a:cs typeface="ヒラギノ角ゴ Pro W3" charset="-128"/>
                          </a:rPr>
                          <m:t>3</m:t>
                        </m:r>
                      </m:e>
                      <m:sup>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𝑦</m:t>
                        </m:r>
                      </m:sup>
                    </m:sSup>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sSup>
                      <m:sSupPr>
                        <m:ctrlPr>
                          <a:rPr kumimoji="1" lang="en-US" altLang="ja-JP" sz="2800" i="1" smtClean="0">
                            <a:solidFill>
                              <a:schemeClr val="accent5">
                                <a:lumMod val="75000"/>
                              </a:schemeClr>
                            </a:solidFill>
                            <a:latin typeface="Cambria Math" charset="0"/>
                            <a:ea typeface="ヒラギノ角ゴ Pro W3" charset="-128"/>
                            <a:cs typeface="ヒラギノ角ゴ Pro W3" charset="-128"/>
                          </a:rPr>
                        </m:ctrlPr>
                      </m:sSupPr>
                      <m:e>
                        <m:r>
                          <a:rPr kumimoji="1" lang="en-US" altLang="ja-JP" sz="2800" b="0" i="1" smtClean="0">
                            <a:solidFill>
                              <a:schemeClr val="accent5">
                                <a:lumMod val="75000"/>
                              </a:schemeClr>
                            </a:solidFill>
                            <a:latin typeface="Cambria Math" charset="0"/>
                            <a:ea typeface="ヒラギノ角ゴ Pro W3" charset="-128"/>
                            <a:cs typeface="ヒラギノ角ゴ Pro W3" charset="-128"/>
                          </a:rPr>
                          <m:t>5</m:t>
                        </m:r>
                      </m:e>
                      <m:sup>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𝑧</m:t>
                        </m:r>
                      </m:sup>
                    </m:sSup>
                  </m:oMath>
                </a14:m>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 ……</a:t>
                </a:r>
                <a:endParaRPr kumimoji="1" lang="ja-JP" altLang="en-US" sz="2800" dirty="0">
                  <a:solidFill>
                    <a:schemeClr val="accent5">
                      <a:lumMod val="75000"/>
                    </a:schemeClr>
                  </a:solidFill>
                  <a:latin typeface="ヒラギノ角ゴ Pro W3" charset="-128"/>
                  <a:ea typeface="ヒラギノ角ゴ Pro W3" charset="-128"/>
                  <a:cs typeface="ヒラギノ角ゴ Pro W3" charset="-128"/>
                </a:endParaRPr>
              </a:p>
              <a:p>
                <a14:m>
                  <m:oMath xmlns:m="http://schemas.openxmlformats.org/officeDocument/2006/math">
                    <m:r>
                      <a:rPr kumimoji="1" lang="en-US" altLang="ja-JP" sz="2800" b="0" i="1" smtClean="0">
                        <a:solidFill>
                          <a:schemeClr val="accent5">
                            <a:lumMod val="75000"/>
                          </a:schemeClr>
                        </a:solidFill>
                        <a:latin typeface="Cambria Math" charset="0"/>
                        <a:ea typeface="ヒラギノ角ゴ Pro W3" charset="-128"/>
                        <a:cs typeface="ヒラギノ角ゴ Pro W3" charset="-128"/>
                      </a:rPr>
                      <m:t>10</m:t>
                    </m:r>
                    <m:r>
                      <a:rPr kumimoji="1" lang="en-US" altLang="ja-JP" sz="2800" i="1" smtClean="0">
                        <a:solidFill>
                          <a:schemeClr val="accent5">
                            <a:lumMod val="75000"/>
                          </a:schemeClr>
                        </a:solidFill>
                        <a:latin typeface="Cambria Math" charset="0"/>
                        <a:ea typeface="ヒラギノ角ゴ Pro W3" charset="-128"/>
                        <a:cs typeface="ヒラギノ角ゴ Pro W3" charset="-128"/>
                      </a:rPr>
                      <m:t>=</m:t>
                    </m:r>
                    <m:r>
                      <a:rPr kumimoji="1" lang="en-US" altLang="ja-JP" sz="2800" b="0" i="1" smtClean="0">
                        <a:solidFill>
                          <a:schemeClr val="accent5">
                            <a:lumMod val="75000"/>
                          </a:schemeClr>
                        </a:solidFill>
                        <a:latin typeface="Cambria Math" charset="0"/>
                        <a:ea typeface="ヒラギノ角ゴ Pro W3" charset="-128"/>
                        <a:cs typeface="ヒラギノ角ゴ Pro W3" charset="-128"/>
                      </a:rPr>
                      <m:t>2×5</m:t>
                    </m:r>
                  </m:oMath>
                </a14:m>
                <a:r>
                  <a:rPr kumimoji="1" lang="ja-JP" altLang="en-US" sz="2800" b="0" dirty="0" smtClean="0">
                    <a:solidFill>
                      <a:schemeClr val="accent5">
                        <a:lumMod val="75000"/>
                      </a:schemeClr>
                    </a:solidFill>
                    <a:latin typeface="ヒラギノ角ゴ Pro W3" charset="-128"/>
                    <a:ea typeface="ヒラギノ角ゴ Pro W3" charset="-128"/>
                    <a:cs typeface="ヒラギノ角ゴ Pro W3" charset="-128"/>
                  </a:rPr>
                  <a:t>なので</a:t>
                </a:r>
                <a:r>
                  <a:rPr kumimoji="1" lang="en-US" altLang="ja-JP" sz="2800" b="0" dirty="0" smtClean="0">
                    <a:solidFill>
                      <a:schemeClr val="accent5">
                        <a:lumMod val="75000"/>
                      </a:schemeClr>
                    </a:solidFill>
                    <a:latin typeface="ヒラギノ角ゴ Pro W3" charset="-128"/>
                    <a:ea typeface="ヒラギノ角ゴ Pro W3" charset="-128"/>
                    <a:cs typeface="ヒラギノ角ゴ Pro W3" charset="-128"/>
                  </a:rPr>
                  <a:t>､ </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m</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は</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x</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と</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z</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から求められる</a:t>
                </a:r>
              </a:p>
              <a:p>
                <a:pPr/>
                <a14:m>
                  <m:oMathPara xmlns:m="http://schemas.openxmlformats.org/officeDocument/2006/math">
                    <m:oMathParaPr>
                      <m:jc m:val="centerGroup"/>
                    </m:oMathParaPr>
                    <m:oMath xmlns:m="http://schemas.openxmlformats.org/officeDocument/2006/math">
                      <m:r>
                        <a:rPr kumimoji="1" lang="en-US" altLang="ja-JP" sz="2800" b="0" i="1" smtClean="0">
                          <a:solidFill>
                            <a:schemeClr val="accent5">
                              <a:lumMod val="75000"/>
                            </a:schemeClr>
                          </a:solidFill>
                          <a:latin typeface="Cambria Math" charset="0"/>
                          <a:ea typeface="Cambria Math" charset="0"/>
                          <a:cs typeface="Cambria Math" charset="0"/>
                        </a:rPr>
                        <m:t>𝑚</m:t>
                      </m:r>
                      <m:r>
                        <a:rPr kumimoji="1" lang="en-US" altLang="ja-JP" sz="2800" i="1" smtClean="0">
                          <a:solidFill>
                            <a:schemeClr val="accent5">
                              <a:lumMod val="75000"/>
                            </a:schemeClr>
                          </a:solidFill>
                          <a:latin typeface="Cambria Math" charset="0"/>
                          <a:ea typeface="Cambria Math" charset="0"/>
                          <a:cs typeface="Cambria Math" charset="0"/>
                        </a:rPr>
                        <m:t>=</m:t>
                      </m:r>
                      <m:func>
                        <m:funcPr>
                          <m:ctrlPr>
                            <a:rPr kumimoji="1" lang="en-US" altLang="ja-JP" sz="2800" b="0" i="1" smtClean="0">
                              <a:solidFill>
                                <a:schemeClr val="accent5">
                                  <a:lumMod val="75000"/>
                                </a:schemeClr>
                              </a:solidFill>
                              <a:latin typeface="Cambria Math" charset="0"/>
                              <a:ea typeface="Cambria Math" charset="0"/>
                              <a:cs typeface="Cambria Math" charset="0"/>
                            </a:rPr>
                          </m:ctrlPr>
                        </m:funcPr>
                        <m:fName>
                          <m:r>
                            <m:rPr>
                              <m:sty m:val="p"/>
                            </m:rPr>
                            <a:rPr kumimoji="1" lang="en-US" altLang="ja-JP" sz="2800" b="0" i="0" smtClean="0">
                              <a:solidFill>
                                <a:schemeClr val="accent5">
                                  <a:lumMod val="75000"/>
                                </a:schemeClr>
                              </a:solidFill>
                              <a:latin typeface="Cambria Math" charset="0"/>
                              <a:ea typeface="Cambria Math" charset="0"/>
                              <a:cs typeface="Cambria Math" charset="0"/>
                            </a:rPr>
                            <m:t>min</m:t>
                          </m:r>
                        </m:fName>
                        <m:e>
                          <m:d>
                            <m:dPr>
                              <m:ctrlPr>
                                <a:rPr kumimoji="1" lang="en-US" altLang="ja-JP" sz="2800" b="0" i="1" smtClean="0">
                                  <a:solidFill>
                                    <a:schemeClr val="accent5">
                                      <a:lumMod val="75000"/>
                                    </a:schemeClr>
                                  </a:solidFill>
                                  <a:latin typeface="Cambria Math" charset="0"/>
                                  <a:ea typeface="Cambria Math" charset="0"/>
                                  <a:cs typeface="Cambria Math" charset="0"/>
                                </a:rPr>
                              </m:ctrlPr>
                            </m:dPr>
                            <m:e>
                              <m:r>
                                <a:rPr kumimoji="1" lang="en-US" altLang="ja-JP" sz="2800" b="0" i="1" smtClean="0">
                                  <a:solidFill>
                                    <a:schemeClr val="accent5">
                                      <a:lumMod val="75000"/>
                                    </a:schemeClr>
                                  </a:solidFill>
                                  <a:latin typeface="Cambria Math" charset="0"/>
                                  <a:ea typeface="Cambria Math" charset="0"/>
                                  <a:cs typeface="Cambria Math" charset="0"/>
                                </a:rPr>
                                <m:t>𝑥</m:t>
                              </m:r>
                              <m:r>
                                <a:rPr kumimoji="1" lang="en-US" altLang="ja-JP" sz="2800" b="0" i="1" smtClean="0">
                                  <a:solidFill>
                                    <a:schemeClr val="accent5">
                                      <a:lumMod val="75000"/>
                                    </a:schemeClr>
                                  </a:solidFill>
                                  <a:latin typeface="Cambria Math" charset="0"/>
                                  <a:ea typeface="Cambria Math" charset="0"/>
                                  <a:cs typeface="Cambria Math" charset="0"/>
                                </a:rPr>
                                <m:t>, </m:t>
                              </m:r>
                              <m:r>
                                <a:rPr kumimoji="1" lang="en-US" altLang="ja-JP" sz="2800" b="0" i="1" smtClean="0">
                                  <a:solidFill>
                                    <a:schemeClr val="accent5">
                                      <a:lumMod val="75000"/>
                                    </a:schemeClr>
                                  </a:solidFill>
                                  <a:latin typeface="Cambria Math" charset="0"/>
                                  <a:ea typeface="Cambria Math" charset="0"/>
                                  <a:cs typeface="Cambria Math" charset="0"/>
                                </a:rPr>
                                <m:t>𝑧</m:t>
                              </m:r>
                            </m:e>
                          </m:d>
                        </m:e>
                      </m:func>
                    </m:oMath>
                  </m:oMathPara>
                </a14:m>
                <a:endPar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endParaRPr>
              </a:p>
              <a:p>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2</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の出現回数</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(x)</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は</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5</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より多いので</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 </a:t>
                </a:r>
                <a14:m>
                  <m:oMath xmlns:m="http://schemas.openxmlformats.org/officeDocument/2006/math">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𝑚</m:t>
                    </m:r>
                    <m:r>
                      <a:rPr kumimoji="1" lang="en-US" altLang="ja-JP" sz="2800" b="0" i="1" smtClean="0">
                        <a:solidFill>
                          <a:schemeClr val="accent5">
                            <a:lumMod val="75000"/>
                          </a:schemeClr>
                        </a:solidFill>
                        <a:latin typeface="Cambria Math" charset="0"/>
                        <a:ea typeface="Cambria Math" charset="0"/>
                        <a:cs typeface="Cambria Math" charset="0"/>
                      </a:rPr>
                      <m:t>=</m:t>
                    </m:r>
                    <m:r>
                      <a:rPr kumimoji="1" lang="en-US" altLang="ja-JP" sz="2800" b="0" i="1" smtClean="0">
                        <a:solidFill>
                          <a:schemeClr val="accent5">
                            <a:lumMod val="75000"/>
                          </a:schemeClr>
                        </a:solidFill>
                        <a:latin typeface="Cambria Math" charset="0"/>
                        <a:ea typeface="Cambria Math" charset="0"/>
                        <a:cs typeface="Cambria Math" charset="0"/>
                      </a:rPr>
                      <m:t>𝑧</m:t>
                    </m:r>
                  </m:oMath>
                </a14:m>
                <a:endPar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endParaRPr>
              </a:p>
              <a:p>
                <a:endParaRPr kumimoji="1" lang="en-US" altLang="ja-JP" sz="3200" dirty="0">
                  <a:solidFill>
                    <a:schemeClr val="accent5">
                      <a:lumMod val="75000"/>
                    </a:schemeClr>
                  </a:solidFill>
                  <a:latin typeface="ヒラギノ角ゴ Pro W3" charset="-128"/>
                  <a:ea typeface="ヒラギノ角ゴ Pro W3" charset="-128"/>
                  <a:cs typeface="ヒラギノ角ゴ Pro W3" charset="-128"/>
                </a:endParaRPr>
              </a:p>
              <a:p>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方法</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1</a:t>
                </a:r>
                <a:endPar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endParaRPr>
              </a:p>
              <a:p>
                <a:r>
                  <a:rPr kumimoji="1" lang="ja-JP" altLang="en-US" sz="2800" dirty="0">
                    <a:solidFill>
                      <a:schemeClr val="accent5">
                        <a:lumMod val="75000"/>
                      </a:schemeClr>
                    </a:solidFill>
                    <a:latin typeface="ヒラギノ角ゴ Pro W3" charset="-128"/>
                    <a:ea typeface="ヒラギノ角ゴ Pro W3" charset="-128"/>
                    <a:cs typeface="ヒラギノ角ゴ Pro W3" charset="-128"/>
                  </a:rPr>
                  <a:t>	</a:t>
                </a:r>
                <a:r>
                  <a:rPr kumimoji="1" lang="en-US" altLang="ja-JP" sz="2800" dirty="0" err="1" smtClean="0">
                    <a:solidFill>
                      <a:schemeClr val="accent5">
                        <a:lumMod val="75000"/>
                      </a:schemeClr>
                    </a:solidFill>
                    <a:latin typeface="ヒラギノ角ゴ Pro W3" charset="-128"/>
                    <a:ea typeface="ヒラギノ角ゴ Pro W3" charset="-128"/>
                    <a:cs typeface="ヒラギノ角ゴ Pro W3" charset="-128"/>
                  </a:rPr>
                  <a:t>i</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a:t>
                </a:r>
                <a:r>
                  <a:rPr kumimoji="1" lang="en-US" altLang="ja-JP" sz="2800" dirty="0" err="1" smtClean="0">
                    <a:solidFill>
                      <a:schemeClr val="accent5">
                        <a:lumMod val="75000"/>
                      </a:schemeClr>
                    </a:solidFill>
                    <a:latin typeface="ヒラギノ角ゴ Pro W3" charset="-128"/>
                    <a:ea typeface="ヒラギノ角ゴ Pro W3" charset="-128"/>
                    <a:cs typeface="ヒラギノ角ゴ Pro W3" charset="-128"/>
                  </a:rPr>
                  <a:t>i</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 = 1, 2, …, n)</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の素因数分解に</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5</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の個数を加算する</a:t>
                </a:r>
              </a:p>
              <a:p>
                <a:endPar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endParaRPr>
              </a:p>
              <a:p>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方法</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2(</a:t>
                </a:r>
                <a:r>
                  <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rPr>
                  <a:t>もっと速い</a:t>
                </a:r>
                <a:r>
                  <a:rPr kumimoji="1" lang="en-US" altLang="ja-JP" sz="2800" dirty="0" smtClean="0">
                    <a:solidFill>
                      <a:schemeClr val="accent5">
                        <a:lumMod val="75000"/>
                      </a:schemeClr>
                    </a:solidFill>
                    <a:latin typeface="ヒラギノ角ゴ Pro W3" charset="-128"/>
                    <a:ea typeface="ヒラギノ角ゴ Pro W3" charset="-128"/>
                    <a:cs typeface="ヒラギノ角ゴ Pro W3" charset="-128"/>
                  </a:rPr>
                  <a:t>)</a:t>
                </a:r>
                <a:endPar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endParaRPr>
              </a:p>
              <a:p>
                <a:r>
                  <a:rPr kumimoji="1" lang="ja-JP" altLang="en-US" sz="2800" dirty="0">
                    <a:solidFill>
                      <a:schemeClr val="accent5">
                        <a:lumMod val="75000"/>
                      </a:schemeClr>
                    </a:solidFill>
                    <a:latin typeface="ヒラギノ角ゴ Pro W3" charset="-128"/>
                    <a:ea typeface="ヒラギノ角ゴ Pro W3" charset="-128"/>
                    <a:cs typeface="ヒラギノ角ゴ Pro W3" charset="-128"/>
                  </a:rPr>
                  <a:t>	</a:t>
                </a:r>
                <a14:m>
                  <m:oMath xmlns:m="http://schemas.openxmlformats.org/officeDocument/2006/math">
                    <m:r>
                      <a:rPr kumimoji="1" lang="en-US" altLang="ja-JP" sz="2800" b="0" i="1" smtClean="0">
                        <a:solidFill>
                          <a:schemeClr val="accent5">
                            <a:lumMod val="75000"/>
                          </a:schemeClr>
                        </a:solidFill>
                        <a:latin typeface="Cambria Math" charset="0"/>
                        <a:ea typeface="ヒラギノ角ゴ Pro W3" charset="-128"/>
                        <a:cs typeface="ヒラギノ角ゴ Pro W3" charset="-128"/>
                      </a:rPr>
                      <m:t>𝑧</m:t>
                    </m:r>
                    <m:r>
                      <a:rPr kumimoji="1" lang="en-US" altLang="ja-JP" sz="2800" b="0" i="1" smtClean="0">
                        <a:solidFill>
                          <a:schemeClr val="accent5">
                            <a:lumMod val="75000"/>
                          </a:schemeClr>
                        </a:solidFill>
                        <a:latin typeface="Cambria Math" charset="0"/>
                        <a:ea typeface="Cambria Math" charset="0"/>
                        <a:cs typeface="Cambria Math" charset="0"/>
                      </a:rPr>
                      <m:t>=</m:t>
                    </m:r>
                    <m:f>
                      <m:fPr>
                        <m:type m:val="lin"/>
                        <m:ctrlPr>
                          <a:rPr kumimoji="1" lang="en-US" altLang="ja-JP" sz="2800" b="0" i="1" smtClean="0">
                            <a:solidFill>
                              <a:schemeClr val="accent5">
                                <a:lumMod val="75000"/>
                              </a:schemeClr>
                            </a:solidFill>
                            <a:latin typeface="Cambria Math" charset="0"/>
                            <a:ea typeface="Cambria Math" charset="0"/>
                            <a:cs typeface="Cambria Math" charset="0"/>
                          </a:rPr>
                        </m:ctrlPr>
                      </m:fPr>
                      <m:num>
                        <m:r>
                          <a:rPr kumimoji="1" lang="en-US" altLang="ja-JP" sz="2800" b="0" i="1" smtClean="0">
                            <a:solidFill>
                              <a:schemeClr val="accent5">
                                <a:lumMod val="75000"/>
                              </a:schemeClr>
                            </a:solidFill>
                            <a:latin typeface="Cambria Math" charset="0"/>
                            <a:ea typeface="Cambria Math" charset="0"/>
                            <a:cs typeface="Cambria Math" charset="0"/>
                          </a:rPr>
                          <m:t>𝑛</m:t>
                        </m:r>
                      </m:num>
                      <m:den>
                        <m:r>
                          <a:rPr kumimoji="1" lang="en-US" altLang="ja-JP" sz="2800" b="0" i="1" smtClean="0">
                            <a:solidFill>
                              <a:schemeClr val="accent5">
                                <a:lumMod val="75000"/>
                              </a:schemeClr>
                            </a:solidFill>
                            <a:latin typeface="Cambria Math" charset="0"/>
                            <a:ea typeface="Cambria Math" charset="0"/>
                            <a:cs typeface="Cambria Math" charset="0"/>
                          </a:rPr>
                          <m:t>5</m:t>
                        </m:r>
                      </m:den>
                    </m:f>
                    <m:r>
                      <a:rPr kumimoji="1" lang="en-US" altLang="ja-JP" sz="2800" b="0" i="1" smtClean="0">
                        <a:solidFill>
                          <a:schemeClr val="accent5">
                            <a:lumMod val="75000"/>
                          </a:schemeClr>
                        </a:solidFill>
                        <a:latin typeface="Cambria Math" charset="0"/>
                        <a:ea typeface="Cambria Math" charset="0"/>
                        <a:cs typeface="Cambria Math" charset="0"/>
                      </a:rPr>
                      <m:t>+</m:t>
                    </m:r>
                    <m:f>
                      <m:fPr>
                        <m:type m:val="lin"/>
                        <m:ctrlPr>
                          <a:rPr kumimoji="1" lang="en-US" altLang="ja-JP" sz="2800" b="0" i="1" smtClean="0">
                            <a:solidFill>
                              <a:schemeClr val="accent5">
                                <a:lumMod val="75000"/>
                              </a:schemeClr>
                            </a:solidFill>
                            <a:latin typeface="Cambria Math" charset="0"/>
                            <a:ea typeface="Cambria Math" charset="0"/>
                            <a:cs typeface="Cambria Math" charset="0"/>
                          </a:rPr>
                        </m:ctrlPr>
                      </m:fPr>
                      <m:num>
                        <m:r>
                          <a:rPr kumimoji="1" lang="en-US" altLang="ja-JP" sz="2800" b="0" i="1" smtClean="0">
                            <a:solidFill>
                              <a:schemeClr val="accent5">
                                <a:lumMod val="75000"/>
                              </a:schemeClr>
                            </a:solidFill>
                            <a:latin typeface="Cambria Math" charset="0"/>
                            <a:ea typeface="Cambria Math" charset="0"/>
                            <a:cs typeface="Cambria Math" charset="0"/>
                          </a:rPr>
                          <m:t>𝑛</m:t>
                        </m:r>
                      </m:num>
                      <m:den>
                        <m:sSup>
                          <m:sSupPr>
                            <m:ctrlPr>
                              <a:rPr kumimoji="1" lang="en-US" altLang="ja-JP" sz="2800" b="0" i="1" smtClean="0">
                                <a:solidFill>
                                  <a:schemeClr val="accent5">
                                    <a:lumMod val="75000"/>
                                  </a:schemeClr>
                                </a:solidFill>
                                <a:latin typeface="Cambria Math" charset="0"/>
                                <a:ea typeface="Cambria Math" charset="0"/>
                                <a:cs typeface="Cambria Math" charset="0"/>
                              </a:rPr>
                            </m:ctrlPr>
                          </m:sSupPr>
                          <m:e>
                            <m:r>
                              <a:rPr kumimoji="1" lang="en-US" altLang="ja-JP" sz="2800" b="0" i="1" smtClean="0">
                                <a:solidFill>
                                  <a:schemeClr val="accent5">
                                    <a:lumMod val="75000"/>
                                  </a:schemeClr>
                                </a:solidFill>
                                <a:latin typeface="Cambria Math" charset="0"/>
                                <a:ea typeface="Cambria Math" charset="0"/>
                                <a:cs typeface="Cambria Math" charset="0"/>
                              </a:rPr>
                              <m:t>5</m:t>
                            </m:r>
                          </m:e>
                          <m:sup>
                            <m:r>
                              <a:rPr kumimoji="1" lang="en-US" altLang="ja-JP" sz="2800" b="0" i="1" smtClean="0">
                                <a:solidFill>
                                  <a:schemeClr val="accent5">
                                    <a:lumMod val="75000"/>
                                  </a:schemeClr>
                                </a:solidFill>
                                <a:latin typeface="Cambria Math" charset="0"/>
                                <a:ea typeface="Cambria Math" charset="0"/>
                                <a:cs typeface="Cambria Math" charset="0"/>
                              </a:rPr>
                              <m:t>2</m:t>
                            </m:r>
                          </m:sup>
                        </m:sSup>
                      </m:den>
                    </m:f>
                    <m:r>
                      <a:rPr kumimoji="1" lang="en-US" altLang="ja-JP" sz="2800" b="0" i="1" smtClean="0">
                        <a:solidFill>
                          <a:schemeClr val="accent5">
                            <a:lumMod val="75000"/>
                          </a:schemeClr>
                        </a:solidFill>
                        <a:latin typeface="Cambria Math" charset="0"/>
                        <a:ea typeface="Cambria Math" charset="0"/>
                        <a:cs typeface="Cambria Math" charset="0"/>
                      </a:rPr>
                      <m:t>+</m:t>
                    </m:r>
                    <m:f>
                      <m:fPr>
                        <m:type m:val="lin"/>
                        <m:ctrlPr>
                          <a:rPr kumimoji="1" lang="en-US" altLang="ja-JP" sz="2800" i="1">
                            <a:solidFill>
                              <a:schemeClr val="accent5">
                                <a:lumMod val="75000"/>
                              </a:schemeClr>
                            </a:solidFill>
                            <a:latin typeface="Cambria Math" charset="0"/>
                            <a:ea typeface="Cambria Math" charset="0"/>
                            <a:cs typeface="Cambria Math" charset="0"/>
                          </a:rPr>
                        </m:ctrlPr>
                      </m:fPr>
                      <m:num>
                        <m:r>
                          <a:rPr kumimoji="1" lang="en-US" altLang="ja-JP" sz="2800" i="1">
                            <a:solidFill>
                              <a:schemeClr val="accent5">
                                <a:lumMod val="75000"/>
                              </a:schemeClr>
                            </a:solidFill>
                            <a:latin typeface="Cambria Math" charset="0"/>
                            <a:ea typeface="Cambria Math" charset="0"/>
                            <a:cs typeface="Cambria Math" charset="0"/>
                          </a:rPr>
                          <m:t>𝑛</m:t>
                        </m:r>
                      </m:num>
                      <m:den>
                        <m:sSup>
                          <m:sSupPr>
                            <m:ctrlPr>
                              <a:rPr kumimoji="1" lang="en-US" altLang="ja-JP" sz="2800" i="1">
                                <a:solidFill>
                                  <a:schemeClr val="accent5">
                                    <a:lumMod val="75000"/>
                                  </a:schemeClr>
                                </a:solidFill>
                                <a:latin typeface="Cambria Math" charset="0"/>
                                <a:ea typeface="Cambria Math" charset="0"/>
                                <a:cs typeface="Cambria Math" charset="0"/>
                              </a:rPr>
                            </m:ctrlPr>
                          </m:sSupPr>
                          <m:e>
                            <m:r>
                              <a:rPr kumimoji="1" lang="en-US" altLang="ja-JP" sz="2800" i="1">
                                <a:solidFill>
                                  <a:schemeClr val="accent5">
                                    <a:lumMod val="75000"/>
                                  </a:schemeClr>
                                </a:solidFill>
                                <a:latin typeface="Cambria Math" charset="0"/>
                                <a:ea typeface="Cambria Math" charset="0"/>
                                <a:cs typeface="Cambria Math" charset="0"/>
                              </a:rPr>
                              <m:t>5</m:t>
                            </m:r>
                          </m:e>
                          <m:sup>
                            <m:r>
                              <a:rPr kumimoji="1" lang="en-US" altLang="ja-JP" sz="2800" b="0" i="1" smtClean="0">
                                <a:solidFill>
                                  <a:schemeClr val="accent5">
                                    <a:lumMod val="75000"/>
                                  </a:schemeClr>
                                </a:solidFill>
                                <a:latin typeface="Cambria Math" charset="0"/>
                                <a:ea typeface="Cambria Math" charset="0"/>
                                <a:cs typeface="Cambria Math" charset="0"/>
                              </a:rPr>
                              <m:t>3</m:t>
                            </m:r>
                          </m:sup>
                        </m:sSup>
                        <m:r>
                          <a:rPr kumimoji="1" lang="en-US" altLang="ja-JP" sz="2800" b="0" i="1" smtClean="0">
                            <a:solidFill>
                              <a:schemeClr val="accent5">
                                <a:lumMod val="75000"/>
                              </a:schemeClr>
                            </a:solidFill>
                            <a:latin typeface="Cambria Math" charset="0"/>
                            <a:ea typeface="Cambria Math" charset="0"/>
                            <a:cs typeface="Cambria Math" charset="0"/>
                          </a:rPr>
                          <m:t>+…</m:t>
                        </m:r>
                      </m:den>
                    </m:f>
                  </m:oMath>
                </a14:m>
                <a:endParaRPr kumimoji="1" lang="ja-JP" altLang="en-US" sz="2800" dirty="0" smtClean="0">
                  <a:solidFill>
                    <a:schemeClr val="accent5">
                      <a:lumMod val="75000"/>
                    </a:schemeClr>
                  </a:solidFill>
                  <a:latin typeface="ヒラギノ角ゴ Pro W3" charset="-128"/>
                  <a:ea typeface="ヒラギノ角ゴ Pro W3" charset="-128"/>
                  <a:cs typeface="ヒラギノ角ゴ Pro W3"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38200" y="1330037"/>
                <a:ext cx="10515600" cy="4893647"/>
              </a:xfrm>
              <a:prstGeom prst="rect">
                <a:avLst/>
              </a:prstGeom>
              <a:blipFill rotWithShape="0">
                <a:blip r:embed="rId3"/>
                <a:stretch>
                  <a:fillRect l="-1507" t="-1743" b="-1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9204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問題</a:t>
            </a:r>
            <a:r>
              <a:rPr kumimoji="1"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a:t>これも歯応えある</a:t>
            </a:r>
            <a:r>
              <a:rPr kumimoji="1" lang="ja-JP" altLang="en-US" sz="3200" dirty="0" smtClean="0"/>
              <a:t>問題です</a:t>
            </a:r>
            <a:r>
              <a:rPr kumimoji="1" lang="ja-JP" altLang="en-US" sz="3200" dirty="0"/>
              <a:t>。 </a:t>
            </a:r>
            <a:r>
              <a:rPr kumimoji="1" lang="ja-JP" altLang="en-US" sz="3200" dirty="0" smtClean="0"/>
              <a:t>正解がある</a:t>
            </a:r>
            <a:r>
              <a:rPr kumimoji="1" lang="ja-JP" altLang="en-US" sz="3200" dirty="0"/>
              <a:t>数</a:t>
            </a:r>
            <a:r>
              <a:rPr kumimoji="1" lang="ja-JP" altLang="en-US" sz="3200" dirty="0" smtClean="0"/>
              <a:t>独パズルを作るアルゴリズムを考えてください。</a:t>
            </a:r>
          </a:p>
          <a:p>
            <a:endParaRPr kumimoji="1" lang="ja-JP" altLang="en-US" sz="3200" dirty="0"/>
          </a:p>
          <a:p>
            <a:r>
              <a:rPr kumimoji="1" lang="en-US" altLang="ja-JP" sz="3200" dirty="0" smtClean="0"/>
              <a:t>Hint</a:t>
            </a:r>
            <a:r>
              <a:rPr kumimoji="1" lang="en-US" altLang="ja-JP" sz="3200" dirty="0"/>
              <a:t>) </a:t>
            </a:r>
            <a:r>
              <a:rPr kumimoji="1" lang="ja-JP" altLang="en-US" sz="2800" dirty="0" smtClean="0"/>
              <a:t>数独パズルの作り方</a:t>
            </a:r>
            <a:endParaRPr kumimoji="1" lang="en-US" altLang="ja-JP" sz="2800" dirty="0" smtClean="0"/>
          </a:p>
          <a:p>
            <a:pPr lvl="1"/>
            <a:r>
              <a:rPr kumimoji="1" lang="ja-JP" altLang="en-US" sz="2400" dirty="0" smtClean="0"/>
              <a:t>全て</a:t>
            </a:r>
            <a:r>
              <a:rPr kumimoji="1" lang="ja-JP" altLang="en-US" sz="2400" dirty="0"/>
              <a:t>の</a:t>
            </a:r>
            <a:r>
              <a:rPr kumimoji="1" lang="ja-JP" altLang="en-US" sz="2400" dirty="0" smtClean="0"/>
              <a:t>数が埋まった</a:t>
            </a:r>
            <a:r>
              <a:rPr kumimoji="1" lang="ja-JP" altLang="en-US" sz="2400" dirty="0"/>
              <a:t>数</a:t>
            </a:r>
            <a:r>
              <a:rPr kumimoji="1" lang="ja-JP" altLang="en-US" sz="2400" dirty="0" smtClean="0"/>
              <a:t>独パズル</a:t>
            </a:r>
            <a:r>
              <a:rPr kumimoji="1" lang="en-US" altLang="ja-JP" sz="2400" dirty="0" smtClean="0"/>
              <a:t>(</a:t>
            </a:r>
            <a:r>
              <a:rPr kumimoji="1" lang="ja-JP" altLang="en-US" sz="2400" dirty="0"/>
              <a:t>解答</a:t>
            </a:r>
            <a:r>
              <a:rPr kumimoji="1" lang="en-US" altLang="ja-JP" sz="2400" dirty="0"/>
              <a:t>)</a:t>
            </a:r>
            <a:r>
              <a:rPr kumimoji="1" lang="ja-JP" altLang="en-US" sz="2400" dirty="0"/>
              <a:t>を作ります。 </a:t>
            </a:r>
            <a:endParaRPr kumimoji="1" lang="ja-JP" altLang="en-US" sz="2400" dirty="0" smtClean="0"/>
          </a:p>
          <a:p>
            <a:pPr lvl="1"/>
            <a:r>
              <a:rPr kumimoji="1" lang="ja-JP" altLang="en-US" sz="2800" dirty="0" smtClean="0"/>
              <a:t>作成</a:t>
            </a:r>
            <a:r>
              <a:rPr kumimoji="1" lang="ja-JP" altLang="en-US" sz="2800" dirty="0"/>
              <a:t>した数</a:t>
            </a:r>
            <a:r>
              <a:rPr kumimoji="1" lang="ja-JP" altLang="en-US" sz="2800" dirty="0" smtClean="0"/>
              <a:t>独パズルから</a:t>
            </a:r>
            <a:r>
              <a:rPr kumimoji="1" lang="ja-JP" altLang="en-US" sz="2800" dirty="0"/>
              <a:t>適当なマスを削除し、</a:t>
            </a:r>
            <a:r>
              <a:rPr kumimoji="1" lang="ja-JP" altLang="en-US" sz="2800" dirty="0" smtClean="0"/>
              <a:t>正解が導きだせる</a:t>
            </a:r>
            <a:r>
              <a:rPr kumimoji="1" lang="ja-JP" altLang="en-US" sz="2800" dirty="0"/>
              <a:t>か確認します。</a:t>
            </a:r>
          </a:p>
        </p:txBody>
      </p:sp>
    </p:spTree>
    <p:extLst>
      <p:ext uri="{BB962C8B-B14F-4D97-AF65-F5344CB8AC3E}">
        <p14:creationId xmlns:p14="http://schemas.microsoft.com/office/powerpoint/2010/main" val="2094613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バックトラッキング</a:t>
            </a:r>
            <a:r>
              <a:rPr lang="ja-JP" altLang="en-US" dirty="0" smtClean="0"/>
              <a:t>（</a:t>
            </a:r>
            <a:r>
              <a:rPr lang="en-US" altLang="ja-JP" dirty="0" smtClean="0"/>
              <a:t>Back Tracking</a:t>
            </a:r>
            <a:r>
              <a:rPr lang="ja-JP" altLang="en-US" dirty="0" smtClean="0"/>
              <a:t>）</a:t>
            </a:r>
            <a:endParaRPr lang="en-US" altLang="ja-JP" dirty="0" smtClean="0"/>
          </a:p>
          <a:p>
            <a:pPr lvl="1"/>
            <a:r>
              <a:rPr kumimoji="1" lang="ja-JP" altLang="en-US" dirty="0"/>
              <a:t>深さ優先</a:t>
            </a:r>
            <a:r>
              <a:rPr kumimoji="1" lang="ja-JP" altLang="en-US" dirty="0" smtClean="0"/>
              <a:t>探索</a:t>
            </a:r>
            <a:endParaRPr kumimoji="1" lang="en-US" altLang="ja-JP" dirty="0" smtClean="0"/>
          </a:p>
          <a:p>
            <a:pPr lvl="1"/>
            <a:r>
              <a:rPr kumimoji="1" lang="ja-JP" altLang="en-US" dirty="0"/>
              <a:t>空白のマス目に数字を機械的に順番に</a:t>
            </a:r>
            <a:r>
              <a:rPr kumimoji="1" lang="ja-JP" altLang="en-US" dirty="0" smtClean="0"/>
              <a:t>入れている。</a:t>
            </a:r>
            <a:r>
              <a:rPr kumimoji="1" lang="en-US" altLang="ja-JP" dirty="0"/>
              <a:t>1</a:t>
            </a:r>
            <a:r>
              <a:rPr kumimoji="1" lang="ja-JP" altLang="en-US" dirty="0"/>
              <a:t>つ数字を入れる毎に、</a:t>
            </a:r>
            <a:r>
              <a:rPr kumimoji="1" lang="en-US" altLang="ja-JP" dirty="0"/>
              <a:t>Row, Column, Grid</a:t>
            </a:r>
            <a:r>
              <a:rPr kumimoji="1" lang="ja-JP" altLang="en-US" dirty="0"/>
              <a:t>の整合性を</a:t>
            </a:r>
            <a:r>
              <a:rPr kumimoji="1" lang="ja-JP" altLang="en-US" dirty="0" smtClean="0"/>
              <a:t>チェックする。</a:t>
            </a:r>
            <a:r>
              <a:rPr kumimoji="1" lang="ja-JP" altLang="en-US" dirty="0"/>
              <a:t>もし、整合性が成立しなかったら、直前に埋めたマスに別の数字</a:t>
            </a:r>
            <a:r>
              <a:rPr kumimoji="1" lang="ja-JP" altLang="en-US" dirty="0" smtClean="0"/>
              <a:t>を入れる。</a:t>
            </a:r>
            <a:r>
              <a:rPr kumimoji="1" lang="ja-JP" altLang="en-US" dirty="0"/>
              <a:t>これを再帰的に繰り返して、全てのマス</a:t>
            </a:r>
            <a:r>
              <a:rPr kumimoji="1" lang="en-US" altLang="ja-JP" dirty="0"/>
              <a:t>(9×9=81)</a:t>
            </a:r>
            <a:r>
              <a:rPr kumimoji="1" lang="ja-JP" altLang="en-US" dirty="0"/>
              <a:t>が埋まって、整合性チェックをクリアしたら完成。</a:t>
            </a:r>
          </a:p>
        </p:txBody>
      </p:sp>
    </p:spTree>
    <p:extLst>
      <p:ext uri="{BB962C8B-B14F-4D97-AF65-F5344CB8AC3E}">
        <p14:creationId xmlns:p14="http://schemas.microsoft.com/office/powerpoint/2010/main" val="330546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配列の行列変換によるパズルの正解を作成する</a:t>
            </a:r>
          </a:p>
          <a:p>
            <a:pPr lvl="1"/>
            <a:r>
              <a:rPr kumimoji="1" lang="ja-JP" altLang="en-US" dirty="0" smtClean="0"/>
              <a:t>パズルの難易度が下がるが、今回難易度の要求が無いので、この方法を使用できる</a:t>
            </a:r>
          </a:p>
          <a:p>
            <a:pPr lvl="1"/>
            <a:r>
              <a:rPr kumimoji="1" lang="ja-JP" altLang="en-US" dirty="0" smtClean="0"/>
              <a:t>プログラムがわかりやすく、実行効率が高くなる</a:t>
            </a:r>
            <a:endParaRPr kumimoji="1" lang="ja-JP" altLang="en-US" dirty="0"/>
          </a:p>
        </p:txBody>
      </p:sp>
    </p:spTree>
    <p:extLst>
      <p:ext uri="{BB962C8B-B14F-4D97-AF65-F5344CB8AC3E}">
        <p14:creationId xmlns:p14="http://schemas.microsoft.com/office/powerpoint/2010/main" val="15007588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49748707"/>
              </p:ext>
            </p:extLst>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a:p>
                  </a:txBody>
                  <a:tcPr anchor="ctr"/>
                </a:tc>
              </a:tr>
              <a:tr h="566057">
                <a:tc>
                  <a:txBody>
                    <a:bodyPr/>
                    <a:lstStyle/>
                    <a:p>
                      <a:pPr algn="ctr"/>
                      <a:endParaRPr lang="ja-JP" altLang="en-US"/>
                    </a:p>
                  </a:txBody>
                  <a:tcPr anchor="ctr"/>
                </a:tc>
                <a:tc>
                  <a:txBody>
                    <a:bodyPr/>
                    <a:lstStyle/>
                    <a:p>
                      <a:pPr algn="ctr"/>
                      <a:r>
                        <a:rPr lang="en-US" altLang="ja-JP" dirty="0" smtClean="0"/>
                        <a:t>B5</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998713308"/>
              </p:ext>
            </p:extLst>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B3</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935962074"/>
              </p:ext>
            </p:extLst>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r>
                        <a:rPr lang="en-US" altLang="ja-JP" dirty="0" smtClean="0"/>
                        <a:t>B8</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959970879"/>
              </p:ext>
            </p:extLst>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B6</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144963628"/>
              </p:ext>
            </p:extLst>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B2</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623678685"/>
              </p:ext>
            </p:extLst>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B4</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810998055"/>
              </p:ext>
            </p:extLst>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B9</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042106956"/>
              </p:ext>
            </p:extLst>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B7</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979629507"/>
              </p:ext>
            </p:extLst>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r>
                        <a:rPr lang="en-US" altLang="ja-JP" dirty="0" smtClean="0"/>
                        <a:t>B1</a:t>
                      </a: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spTree>
    <p:extLst>
      <p:ext uri="{BB962C8B-B14F-4D97-AF65-F5344CB8AC3E}">
        <p14:creationId xmlns:p14="http://schemas.microsoft.com/office/powerpoint/2010/main" val="1870464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43785591"/>
              </p:ext>
            </p:extLst>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5" name="表 4"/>
          <p:cNvGraphicFramePr>
            <a:graphicFrameLocks noGrp="1"/>
          </p:cNvGraphicFramePr>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6" name="表 5"/>
          <p:cNvGraphicFramePr>
            <a:graphicFrameLocks noGrp="1"/>
          </p:cNvGraphicFramePr>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7" name="表 6"/>
          <p:cNvGraphicFramePr>
            <a:graphicFrameLocks noGrp="1"/>
          </p:cNvGraphicFramePr>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8" name="表 7"/>
          <p:cNvGraphicFramePr>
            <a:graphicFrameLocks noGrp="1"/>
          </p:cNvGraphicFramePr>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9" name="表 8"/>
          <p:cNvGraphicFramePr>
            <a:graphicFrameLocks noGrp="1"/>
          </p:cNvGraphicFramePr>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0" name="表 9"/>
          <p:cNvGraphicFramePr>
            <a:graphicFrameLocks noGrp="1"/>
          </p:cNvGraphicFramePr>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529235706"/>
              </p:ext>
            </p:extLst>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2" name="表 11"/>
          <p:cNvGraphicFramePr>
            <a:graphicFrameLocks noGrp="1"/>
          </p:cNvGraphicFramePr>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spTree>
    <p:extLst>
      <p:ext uri="{BB962C8B-B14F-4D97-AF65-F5344CB8AC3E}">
        <p14:creationId xmlns:p14="http://schemas.microsoft.com/office/powerpoint/2010/main" val="121021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ヒラギノ角ゴ Pro W3" charset="-128"/>
                <a:ea typeface="ヒラギノ角ゴ Pro W3" charset="-128"/>
                <a:cs typeface="ヒラギノ角ゴ Pro W3" charset="-128"/>
              </a:rPr>
              <a:t>趣旨</a:t>
            </a:r>
            <a:endParaRPr kumimoji="1" lang="ja-JP" altLang="en-US" dirty="0">
              <a:latin typeface="ヒラギノ角ゴ Pro W3" charset="-128"/>
              <a:ea typeface="ヒラギノ角ゴ Pro W3" charset="-128"/>
              <a:cs typeface="ヒラギノ角ゴ Pro W3"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ヒラギノ角ゴ Pro W3" charset="-128"/>
                <a:ea typeface="ヒラギノ角ゴ Pro W3" charset="-128"/>
                <a:cs typeface="ヒラギノ角ゴ Pro W3" charset="-128"/>
              </a:rPr>
              <a:t>プログラミングの仲間を探す</a:t>
            </a:r>
          </a:p>
          <a:p>
            <a:endParaRPr kumimoji="1" lang="ja-JP" altLang="en-US" dirty="0" smtClean="0">
              <a:latin typeface="ヒラギノ角ゴ Pro W3" charset="-128"/>
              <a:ea typeface="ヒラギノ角ゴ Pro W3" charset="-128"/>
              <a:cs typeface="ヒラギノ角ゴ Pro W3" charset="-128"/>
            </a:endParaRPr>
          </a:p>
          <a:p>
            <a:r>
              <a:rPr kumimoji="1" lang="ja-JP" altLang="en-US" dirty="0" smtClean="0">
                <a:latin typeface="ヒラギノ角ゴ Pro W3" charset="-128"/>
                <a:ea typeface="ヒラギノ角ゴ Pro W3" charset="-128"/>
                <a:cs typeface="ヒラギノ角ゴ Pro W3" charset="-128"/>
              </a:rPr>
              <a:t>典型的なアルゴリズムを復習する</a:t>
            </a:r>
          </a:p>
          <a:p>
            <a:endParaRPr kumimoji="1" lang="ja-JP" altLang="en-US" dirty="0" smtClean="0">
              <a:latin typeface="ヒラギノ角ゴ Pro W3" charset="-128"/>
              <a:ea typeface="ヒラギノ角ゴ Pro W3" charset="-128"/>
              <a:cs typeface="ヒラギノ角ゴ Pro W3" charset="-128"/>
            </a:endParaRPr>
          </a:p>
          <a:p>
            <a:r>
              <a:rPr kumimoji="1" lang="ja-JP" altLang="en-US" dirty="0" smtClean="0">
                <a:latin typeface="ヒラギノ角ゴ Pro W3" charset="-128"/>
                <a:ea typeface="ヒラギノ角ゴ Pro W3" charset="-128"/>
                <a:cs typeface="ヒラギノ角ゴ Pro W3" charset="-128"/>
              </a:rPr>
              <a:t>社内に技術の雰囲気を醸し出す</a:t>
            </a:r>
          </a:p>
          <a:p>
            <a:endParaRPr kumimoji="1" lang="ja-JP" altLang="en-US" dirty="0" smtClean="0">
              <a:latin typeface="ヒラギノ角ゴ Pro W3" charset="-128"/>
              <a:ea typeface="ヒラギノ角ゴ Pro W3" charset="-128"/>
              <a:cs typeface="ヒラギノ角ゴ Pro W3" charset="-128"/>
            </a:endParaRPr>
          </a:p>
          <a:p>
            <a:endParaRPr kumimoji="1" lang="ja-JP" altLang="en-US" dirty="0">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2129043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5" name="表 4"/>
          <p:cNvGraphicFramePr>
            <a:graphicFrameLocks noGrp="1"/>
          </p:cNvGraphicFramePr>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6" name="表 5"/>
          <p:cNvGraphicFramePr>
            <a:graphicFrameLocks noGrp="1"/>
          </p:cNvGraphicFramePr>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2852617"/>
              </p:ext>
            </p:extLst>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bl>
          </a:graphicData>
        </a:graphic>
      </p:graphicFrame>
      <p:graphicFrame>
        <p:nvGraphicFramePr>
          <p:cNvPr id="8" name="表 7"/>
          <p:cNvGraphicFramePr>
            <a:graphicFrameLocks noGrp="1"/>
          </p:cNvGraphicFramePr>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566417809"/>
              </p:ext>
            </p:extLst>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bl>
          </a:graphicData>
        </a:graphic>
      </p:graphicFrame>
      <p:graphicFrame>
        <p:nvGraphicFramePr>
          <p:cNvPr id="10" name="表 9"/>
          <p:cNvGraphicFramePr>
            <a:graphicFrameLocks noGrp="1"/>
          </p:cNvGraphicFramePr>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1" name="表 10"/>
          <p:cNvGraphicFramePr>
            <a:graphicFrameLocks noGrp="1"/>
          </p:cNvGraphicFramePr>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endParaRPr lang="ja-JP" altLang="en-US" dirty="0"/>
                    </a:p>
                  </a:txBody>
                  <a:tcPr anchor="ctr"/>
                </a:tc>
              </a:tr>
              <a:tr h="566057">
                <a:tc>
                  <a:txBody>
                    <a:bodyPr/>
                    <a:lstStyle/>
                    <a:p>
                      <a:endParaRPr lang="ja-JP" altLang="en-US"/>
                    </a:p>
                  </a:txBody>
                  <a:tcPr anchor="ctr"/>
                </a:tc>
                <a:tc>
                  <a:txBody>
                    <a:bodyPr/>
                    <a:lstStyle/>
                    <a:p>
                      <a:endParaRPr lang="ja-JP" altLang="en-US"/>
                    </a:p>
                  </a:txBody>
                  <a:tcPr anchor="ctr"/>
                </a:tc>
                <a:tc>
                  <a:txBody>
                    <a:bodyPr/>
                    <a:lstStyle/>
                    <a:p>
                      <a:endParaRPr lang="ja-JP" altLang="en-US" dirty="0"/>
                    </a:p>
                  </a:txBody>
                  <a:tcPr anchor="ctr"/>
                </a:tc>
              </a:tr>
              <a:tr h="566057">
                <a:tc>
                  <a:txBody>
                    <a:bodyPr/>
                    <a:lstStyle/>
                    <a:p>
                      <a:endParaRPr lang="ja-JP" altLang="en-US" dirty="0"/>
                    </a:p>
                  </a:txBody>
                  <a:tcPr anchor="ctr"/>
                </a:tc>
                <a:tc>
                  <a:txBody>
                    <a:bodyPr/>
                    <a:lstStyle/>
                    <a:p>
                      <a:endParaRPr lang="ja-JP" altLang="en-US" dirty="0"/>
                    </a:p>
                  </a:txBody>
                  <a:tcPr anchor="ctr"/>
                </a:tc>
                <a:tc>
                  <a:txBody>
                    <a:bodyPr/>
                    <a:lstStyle/>
                    <a:p>
                      <a:endParaRPr lang="ja-JP" altLang="en-US" dirty="0"/>
                    </a:p>
                  </a:txBody>
                  <a:tcPr anchor="ctr"/>
                </a:tc>
              </a:tr>
            </a:tbl>
          </a:graphicData>
        </a:graphic>
      </p:graphicFrame>
      <p:graphicFrame>
        <p:nvGraphicFramePr>
          <p:cNvPr id="12" name="表 11"/>
          <p:cNvGraphicFramePr>
            <a:graphicFrameLocks noGrp="1"/>
          </p:cNvGraphicFramePr>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sp>
        <p:nvSpPr>
          <p:cNvPr id="13" name="正方形/長方形 12"/>
          <p:cNvSpPr/>
          <p:nvPr/>
        </p:nvSpPr>
        <p:spPr>
          <a:xfrm>
            <a:off x="4728751" y="2873825"/>
            <a:ext cx="2107475" cy="552999"/>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728749" y="3457294"/>
            <a:ext cx="2107475" cy="539937"/>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728751" y="4036417"/>
            <a:ext cx="2107475" cy="539937"/>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612571" y="2873825"/>
            <a:ext cx="2107475" cy="539937"/>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844933" y="3452946"/>
            <a:ext cx="2098760" cy="539937"/>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836218" y="4016822"/>
            <a:ext cx="2107475" cy="552999"/>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612569" y="3437702"/>
            <a:ext cx="2107475" cy="552999"/>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612568" y="4012474"/>
            <a:ext cx="2107475" cy="539937"/>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844931" y="2886887"/>
            <a:ext cx="2107475" cy="539937"/>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86711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5" name="表 4"/>
          <p:cNvGraphicFramePr>
            <a:graphicFrameLocks noGrp="1"/>
          </p:cNvGraphicFramePr>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953583398"/>
              </p:ext>
            </p:extLst>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bl>
          </a:graphicData>
        </a:graphic>
      </p:graphicFrame>
      <p:graphicFrame>
        <p:nvGraphicFramePr>
          <p:cNvPr id="7" name="表 6"/>
          <p:cNvGraphicFramePr>
            <a:graphicFrameLocks noGrp="1"/>
          </p:cNvGraphicFramePr>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55126162"/>
              </p:ext>
            </p:extLst>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bl>
          </a:graphicData>
        </a:graphic>
      </p:graphicFrame>
      <p:graphicFrame>
        <p:nvGraphicFramePr>
          <p:cNvPr id="9" name="表 8"/>
          <p:cNvGraphicFramePr>
            <a:graphicFrameLocks noGrp="1"/>
          </p:cNvGraphicFramePr>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bl>
          </a:graphicData>
        </a:graphic>
      </p:graphicFrame>
      <p:graphicFrame>
        <p:nvGraphicFramePr>
          <p:cNvPr id="10" name="表 9"/>
          <p:cNvGraphicFramePr>
            <a:graphicFrameLocks noGrp="1"/>
          </p:cNvGraphicFramePr>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graphicFrame>
        <p:nvGraphicFramePr>
          <p:cNvPr id="11" name="表 10"/>
          <p:cNvGraphicFramePr>
            <a:graphicFrameLocks noGrp="1"/>
          </p:cNvGraphicFramePr>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dirty="0"/>
                    </a:p>
                  </a:txBody>
                  <a:tcPr anchor="ctr"/>
                </a:tc>
                <a:tc>
                  <a:txBody>
                    <a:bodyPr/>
                    <a:lstStyle/>
                    <a:p>
                      <a:endParaRPr lang="ja-JP" altLang="en-US" dirty="0"/>
                    </a:p>
                  </a:txBody>
                  <a:tcPr anchor="ctr"/>
                </a:tc>
              </a:tr>
              <a:tr h="566057">
                <a:tc>
                  <a:txBody>
                    <a:bodyPr/>
                    <a:lstStyle/>
                    <a:p>
                      <a:endParaRPr lang="ja-JP" altLang="en-US"/>
                    </a:p>
                  </a:txBody>
                  <a:tcPr anchor="ctr"/>
                </a:tc>
                <a:tc>
                  <a:txBody>
                    <a:bodyPr/>
                    <a:lstStyle/>
                    <a:p>
                      <a:endParaRPr lang="ja-JP" altLang="en-US"/>
                    </a:p>
                  </a:txBody>
                  <a:tcPr anchor="ctr"/>
                </a:tc>
                <a:tc>
                  <a:txBody>
                    <a:bodyPr/>
                    <a:lstStyle/>
                    <a:p>
                      <a:endParaRPr lang="ja-JP" altLang="en-US" dirty="0"/>
                    </a:p>
                  </a:txBody>
                  <a:tcPr anchor="ctr"/>
                </a:tc>
              </a:tr>
              <a:tr h="566057">
                <a:tc>
                  <a:txBody>
                    <a:bodyPr/>
                    <a:lstStyle/>
                    <a:p>
                      <a:endParaRPr lang="ja-JP" altLang="en-US" dirty="0"/>
                    </a:p>
                  </a:txBody>
                  <a:tcPr anchor="ctr"/>
                </a:tc>
                <a:tc>
                  <a:txBody>
                    <a:bodyPr/>
                    <a:lstStyle/>
                    <a:p>
                      <a:endParaRPr lang="ja-JP" altLang="en-US" dirty="0"/>
                    </a:p>
                  </a:txBody>
                  <a:tcPr anchor="ctr"/>
                </a:tc>
                <a:tc>
                  <a:txBody>
                    <a:bodyPr/>
                    <a:lstStyle/>
                    <a:p>
                      <a:endParaRPr lang="ja-JP" altLang="en-US" dirty="0"/>
                    </a:p>
                  </a:txBody>
                  <a:tcPr anchor="ctr"/>
                </a:tc>
              </a:tr>
            </a:tbl>
          </a:graphicData>
        </a:graphic>
      </p:graphicFrame>
      <p:graphicFrame>
        <p:nvGraphicFramePr>
          <p:cNvPr id="12" name="表 11"/>
          <p:cNvGraphicFramePr>
            <a:graphicFrameLocks noGrp="1"/>
          </p:cNvGraphicFramePr>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endParaRPr lang="ja-JP" altLang="en-US" dirty="0"/>
                    </a:p>
                  </a:txBody>
                  <a:tcPr anchor="ctr"/>
                </a:tc>
                <a:tc>
                  <a:txBody>
                    <a:bodyPr/>
                    <a:lstStyle/>
                    <a:p>
                      <a:pPr algn="ctr"/>
                      <a:endParaRPr lang="ja-JP" altLang="en-US"/>
                    </a:p>
                  </a:txBody>
                  <a:tcPr anchor="ctr"/>
                </a:tc>
                <a:tc>
                  <a:txBody>
                    <a:bodyPr/>
                    <a:lstStyle/>
                    <a:p>
                      <a:pPr algn="ctr"/>
                      <a:endParaRPr lang="ja-JP" altLang="en-US" dirty="0"/>
                    </a:p>
                  </a:txBody>
                  <a:tcPr anchor="ctr"/>
                </a:tc>
              </a:tr>
              <a:tr h="566057">
                <a:tc>
                  <a:txBody>
                    <a:bodyPr/>
                    <a:lstStyle/>
                    <a:p>
                      <a:pPr algn="ctr"/>
                      <a:endParaRPr lang="ja-JP" altLang="en-US"/>
                    </a:p>
                  </a:txBody>
                  <a:tcPr anchor="ctr"/>
                </a:tc>
                <a:tc>
                  <a:txBody>
                    <a:bodyPr/>
                    <a:lstStyle/>
                    <a:p>
                      <a:pPr algn="ctr"/>
                      <a:endParaRPr lang="ja-JP" altLang="en-US" dirty="0"/>
                    </a:p>
                  </a:txBody>
                  <a:tcPr anchor="ctr"/>
                </a:tc>
                <a:tc>
                  <a:txBody>
                    <a:bodyPr/>
                    <a:lstStyle/>
                    <a:p>
                      <a:pPr algn="ctr"/>
                      <a:endParaRPr lang="ja-JP" altLang="en-US" dirty="0"/>
                    </a:p>
                  </a:txBody>
                  <a:tcPr anchor="ctr"/>
                </a:tc>
              </a:tr>
              <a:tr h="566057">
                <a:tc>
                  <a:txBody>
                    <a:bodyPr/>
                    <a:lstStyle/>
                    <a:p>
                      <a:pPr algn="ctr"/>
                      <a:endParaRPr lang="ja-JP" altLang="en-US" dirty="0"/>
                    </a:p>
                  </a:txBody>
                  <a:tcPr anchor="ctr"/>
                </a:tc>
                <a:tc>
                  <a:txBody>
                    <a:bodyPr/>
                    <a:lstStyle/>
                    <a:p>
                      <a:pPr algn="ctr"/>
                      <a:endParaRPr lang="ja-JP" altLang="en-US" dirty="0"/>
                    </a:p>
                  </a:txBody>
                  <a:tcPr anchor="ctr"/>
                </a:tc>
                <a:tc>
                  <a:txBody>
                    <a:bodyPr/>
                    <a:lstStyle/>
                    <a:p>
                      <a:pPr algn="ctr"/>
                      <a:endParaRPr lang="ja-JP" altLang="en-US" dirty="0"/>
                    </a:p>
                  </a:txBody>
                  <a:tcPr anchor="ctr"/>
                </a:tc>
              </a:tr>
            </a:tbl>
          </a:graphicData>
        </a:graphic>
      </p:graphicFrame>
      <p:sp>
        <p:nvSpPr>
          <p:cNvPr id="13" name="正方形/長方形 12"/>
          <p:cNvSpPr/>
          <p:nvPr/>
        </p:nvSpPr>
        <p:spPr>
          <a:xfrm rot="16200000">
            <a:off x="4249792" y="5096674"/>
            <a:ext cx="1687283" cy="711954"/>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16200000">
            <a:off x="4940061" y="5127069"/>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rot="16200000">
            <a:off x="5637681" y="5098476"/>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rot="16200000">
            <a:off x="4960388" y="1665988"/>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rot="16200000">
            <a:off x="4253336" y="3382890"/>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6200000">
            <a:off x="4245437" y="1690445"/>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rot="16200000">
            <a:off x="5633104" y="3421718"/>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rot="16200000">
            <a:off x="4957096" y="3391061"/>
            <a:ext cx="1687283" cy="671960"/>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rot="16200000">
            <a:off x="5639390" y="1700323"/>
            <a:ext cx="1687283" cy="656019"/>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2335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39762386"/>
              </p:ext>
            </p:extLst>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bl>
          </a:graphicData>
        </a:graphic>
      </p:graphicFrame>
      <p:graphicFrame>
        <p:nvGraphicFramePr>
          <p:cNvPr id="6" name="表 5"/>
          <p:cNvGraphicFramePr>
            <a:graphicFrameLocks noGrp="1"/>
          </p:cNvGraphicFramePr>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bl>
          </a:graphicData>
        </a:graphic>
      </p:graphicFrame>
      <p:graphicFrame>
        <p:nvGraphicFramePr>
          <p:cNvPr id="7" name="表 6"/>
          <p:cNvGraphicFramePr>
            <a:graphicFrameLocks noGrp="1"/>
          </p:cNvGraphicFramePr>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bl>
          </a:graphicData>
        </a:graphic>
      </p:graphicFrame>
      <p:graphicFrame>
        <p:nvGraphicFramePr>
          <p:cNvPr id="8" name="表 7"/>
          <p:cNvGraphicFramePr>
            <a:graphicFrameLocks noGrp="1"/>
          </p:cNvGraphicFramePr>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bl>
          </a:graphicData>
        </a:graphic>
      </p:graphicFrame>
      <p:graphicFrame>
        <p:nvGraphicFramePr>
          <p:cNvPr id="9" name="表 8"/>
          <p:cNvGraphicFramePr>
            <a:graphicFrameLocks noGrp="1"/>
          </p:cNvGraphicFramePr>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211608254"/>
              </p:ext>
            </p:extLst>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910492930"/>
              </p:ext>
            </p:extLst>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41540322"/>
              </p:ext>
            </p:extLst>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bl>
          </a:graphicData>
        </a:graphic>
      </p:graphicFrame>
      <p:sp>
        <p:nvSpPr>
          <p:cNvPr id="13" name="正方形/長方形 12"/>
          <p:cNvSpPr/>
          <p:nvPr/>
        </p:nvSpPr>
        <p:spPr>
          <a:xfrm rot="16200000">
            <a:off x="2137858" y="5086874"/>
            <a:ext cx="1687283" cy="711954"/>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16200000">
            <a:off x="2828124" y="5118357"/>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rot="16200000">
            <a:off x="2145705" y="3382889"/>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rot="16200000">
            <a:off x="2857159" y="1655966"/>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rot="16200000">
            <a:off x="3555948" y="5098476"/>
            <a:ext cx="1686839" cy="708793"/>
          </a:xfrm>
          <a:prstGeom prst="rect">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6200000">
            <a:off x="2133503" y="1681421"/>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rot="16200000">
            <a:off x="3524973" y="3400594"/>
            <a:ext cx="1695993" cy="659876"/>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rot="16200000">
            <a:off x="2844919" y="3401304"/>
            <a:ext cx="1687283" cy="671960"/>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rot="16200000">
            <a:off x="3535099" y="1671694"/>
            <a:ext cx="1687283" cy="656019"/>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5945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5" name="表 4"/>
          <p:cNvGraphicFramePr>
            <a:graphicFrameLocks noGrp="1"/>
          </p:cNvGraphicFramePr>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bl>
          </a:graphicData>
        </a:graphic>
      </p:graphicFrame>
      <p:graphicFrame>
        <p:nvGraphicFramePr>
          <p:cNvPr id="6" name="表 5"/>
          <p:cNvGraphicFramePr>
            <a:graphicFrameLocks noGrp="1"/>
          </p:cNvGraphicFramePr>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bl>
          </a:graphicData>
        </a:graphic>
      </p:graphicFrame>
      <p:graphicFrame>
        <p:nvGraphicFramePr>
          <p:cNvPr id="7" name="表 6"/>
          <p:cNvGraphicFramePr>
            <a:graphicFrameLocks noGrp="1"/>
          </p:cNvGraphicFramePr>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bl>
          </a:graphicData>
        </a:graphic>
      </p:graphicFrame>
      <p:graphicFrame>
        <p:nvGraphicFramePr>
          <p:cNvPr id="8" name="表 7"/>
          <p:cNvGraphicFramePr>
            <a:graphicFrameLocks noGrp="1"/>
          </p:cNvGraphicFramePr>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bl>
          </a:graphicData>
        </a:graphic>
      </p:graphicFrame>
      <p:graphicFrame>
        <p:nvGraphicFramePr>
          <p:cNvPr id="9" name="表 8"/>
          <p:cNvGraphicFramePr>
            <a:graphicFrameLocks noGrp="1"/>
          </p:cNvGraphicFramePr>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bl>
          </a:graphicData>
        </a:graphic>
      </p:graphicFrame>
      <p:graphicFrame>
        <p:nvGraphicFramePr>
          <p:cNvPr id="10" name="表 9"/>
          <p:cNvGraphicFramePr>
            <a:graphicFrameLocks noGrp="1"/>
          </p:cNvGraphicFramePr>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bl>
          </a:graphicData>
        </a:graphic>
      </p:graphicFrame>
      <p:graphicFrame>
        <p:nvGraphicFramePr>
          <p:cNvPr id="11" name="表 10"/>
          <p:cNvGraphicFramePr>
            <a:graphicFrameLocks noGrp="1"/>
          </p:cNvGraphicFramePr>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8</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bl>
          </a:graphicData>
        </a:graphic>
      </p:graphicFrame>
      <p:graphicFrame>
        <p:nvGraphicFramePr>
          <p:cNvPr id="12" name="表 11"/>
          <p:cNvGraphicFramePr>
            <a:graphicFrameLocks noGrp="1"/>
          </p:cNvGraphicFramePr>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9</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bl>
          </a:graphicData>
        </a:graphic>
      </p:graphicFrame>
      <p:sp>
        <p:nvSpPr>
          <p:cNvPr id="21" name="正方形/長方形 20"/>
          <p:cNvSpPr/>
          <p:nvPr/>
        </p:nvSpPr>
        <p:spPr>
          <a:xfrm rot="16200000">
            <a:off x="4097341" y="2828225"/>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3386463" y="1677524"/>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rot="16200000">
            <a:off x="4795639" y="2828226"/>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rot="16200000">
            <a:off x="4096269" y="5105200"/>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rot="16200000">
            <a:off x="6889463" y="3976070"/>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rot="16200000">
            <a:off x="8291247" y="5682301"/>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rot="16200000">
            <a:off x="6203742" y="4547177"/>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rot="16200000">
            <a:off x="2677643" y="3412368"/>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rot="16200000">
            <a:off x="5493936" y="1121348"/>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7616040" y="2244023"/>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2675584" y="1103926"/>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rot="16200000">
            <a:off x="7605526" y="5102850"/>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rot="16200000">
            <a:off x="4806888" y="2251123"/>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rot="16200000">
            <a:off x="8308070" y="3398968"/>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6200000">
            <a:off x="5508095" y="5664877"/>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rot="16200000">
            <a:off x="3386463" y="4534877"/>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rot="16200000">
            <a:off x="6198891" y="3958002"/>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rot="16200000">
            <a:off x="6910003" y="1682773"/>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115719" y="3304425"/>
            <a:ext cx="2749471" cy="707886"/>
          </a:xfrm>
          <a:prstGeom prst="rect">
            <a:avLst/>
          </a:prstGeom>
          <a:noFill/>
        </p:spPr>
        <p:txBody>
          <a:bodyPr wrap="none" rtlCol="0">
            <a:spAutoFit/>
          </a:bodyPr>
          <a:lstStyle/>
          <a:p>
            <a:r>
              <a:rPr kumimoji="1" lang="en-US" altLang="ja-JP" sz="2000" dirty="0" smtClean="0">
                <a:solidFill>
                  <a:schemeClr val="accent5">
                    <a:lumMod val="75000"/>
                  </a:schemeClr>
                </a:solidFill>
                <a:latin typeface="ヒラギノ角ゴ Pro W3" charset="-128"/>
                <a:ea typeface="ヒラギノ角ゴ Pro W3" charset="-128"/>
                <a:cs typeface="ヒラギノ角ゴ Pro W3" charset="-128"/>
              </a:rPr>
              <a:t>1</a:t>
            </a:r>
            <a:r>
              <a:rPr kumimoji="1" lang="ja-JP" altLang="en-US" sz="2000" dirty="0" smtClean="0">
                <a:solidFill>
                  <a:schemeClr val="accent5">
                    <a:lumMod val="75000"/>
                  </a:schemeClr>
                </a:solidFill>
                <a:latin typeface="ヒラギノ角ゴ Pro W3" charset="-128"/>
                <a:ea typeface="ヒラギノ角ゴ Pro W3" charset="-128"/>
                <a:cs typeface="ヒラギノ角ゴ Pro W3" charset="-128"/>
              </a:rPr>
              <a:t>と９を交換すれば、</a:t>
            </a:r>
          </a:p>
          <a:p>
            <a:r>
              <a:rPr kumimoji="1" lang="ja-JP" altLang="en-US" sz="2000" dirty="0" smtClean="0">
                <a:solidFill>
                  <a:schemeClr val="accent5">
                    <a:lumMod val="75000"/>
                  </a:schemeClr>
                </a:solidFill>
                <a:latin typeface="ヒラギノ角ゴ Pro W3" charset="-128"/>
                <a:ea typeface="ヒラギノ角ゴ Pro W3" charset="-128"/>
                <a:cs typeface="ヒラギノ角ゴ Pro W3" charset="-128"/>
              </a:rPr>
              <a:t>新しい正解が生成する</a:t>
            </a:r>
            <a:endParaRPr kumimoji="1" lang="ja-JP" altLang="en-US" sz="2000" dirty="0">
              <a:solidFill>
                <a:schemeClr val="accent5">
                  <a:lumMod val="75000"/>
                </a:schemeClr>
              </a:solidFill>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686730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問題</a:t>
            </a:r>
            <a:r>
              <a:rPr kumimoji="1" lang="en-US" altLang="ja-JP" dirty="0"/>
              <a:t>7</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46058856"/>
              </p:ext>
            </p:extLst>
          </p:nvPr>
        </p:nvGraphicFramePr>
        <p:xfrm>
          <a:off x="4728755" y="2882537"/>
          <a:ext cx="2107473" cy="1706879"/>
        </p:xfrm>
        <a:graphic>
          <a:graphicData uri="http://schemas.openxmlformats.org/drawingml/2006/table">
            <a:tbl>
              <a:tblPr bandRow="1">
                <a:tableStyleId>{3C2FFA5D-87B4-456A-9821-1D502468CF0F}</a:tableStyleId>
              </a:tblPr>
              <a:tblGrid>
                <a:gridCol w="702491"/>
                <a:gridCol w="702491"/>
                <a:gridCol w="702491"/>
              </a:tblGrid>
              <a:tr h="574765">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400267990"/>
              </p:ext>
            </p:extLst>
          </p:nvPr>
        </p:nvGraphicFramePr>
        <p:xfrm>
          <a:off x="6836227" y="1166948"/>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981064260"/>
              </p:ext>
            </p:extLst>
          </p:nvPr>
        </p:nvGraphicFramePr>
        <p:xfrm>
          <a:off x="4728754" y="458941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721428525"/>
              </p:ext>
            </p:extLst>
          </p:nvPr>
        </p:nvGraphicFramePr>
        <p:xfrm>
          <a:off x="6836227" y="2882536"/>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r h="566057">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140624109"/>
              </p:ext>
            </p:extLst>
          </p:nvPr>
        </p:nvGraphicFramePr>
        <p:xfrm>
          <a:off x="4728753" y="1166948"/>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r h="566057">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983650352"/>
              </p:ext>
            </p:extLst>
          </p:nvPr>
        </p:nvGraphicFramePr>
        <p:xfrm>
          <a:off x="2621280" y="2882535"/>
          <a:ext cx="2107473" cy="1706879"/>
        </p:xfrm>
        <a:graphic>
          <a:graphicData uri="http://schemas.openxmlformats.org/drawingml/2006/table">
            <a:tbl>
              <a:tblPr bandRow="1">
                <a:tableStyleId>{35758FB7-9AC5-4552-8A53-C91805E547FA}</a:tableStyleId>
              </a:tblPr>
              <a:tblGrid>
                <a:gridCol w="702491"/>
                <a:gridCol w="702491"/>
                <a:gridCol w="702491"/>
              </a:tblGrid>
              <a:tr h="574765">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r>
              <a:tr h="566057">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r>
              <a:tr h="566057">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113953046"/>
              </p:ext>
            </p:extLst>
          </p:nvPr>
        </p:nvGraphicFramePr>
        <p:xfrm>
          <a:off x="6844933" y="4598124"/>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r h="566057">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339173201"/>
              </p:ext>
            </p:extLst>
          </p:nvPr>
        </p:nvGraphicFramePr>
        <p:xfrm>
          <a:off x="2621278" y="4589413"/>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8</a:t>
                      </a:r>
                      <a:endParaRPr lang="ja-JP" altLang="en-US" dirty="0"/>
                    </a:p>
                  </a:txBody>
                  <a:tcPr anchor="ctr"/>
                </a:tc>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r>
              <a:tr h="566057">
                <a:tc>
                  <a:txBody>
                    <a:bodyPr/>
                    <a:lstStyle/>
                    <a:p>
                      <a:pPr algn="ctr"/>
                      <a:r>
                        <a:rPr lang="en-US" altLang="ja-JP" dirty="0" smtClean="0"/>
                        <a:t>2</a:t>
                      </a:r>
                      <a:endParaRPr lang="ja-JP" altLang="en-US" dirty="0"/>
                    </a:p>
                  </a:txBody>
                  <a:tcPr anchor="ctr"/>
                </a:tc>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r>
              <a:tr h="566057">
                <a:tc>
                  <a:txBody>
                    <a:bodyPr/>
                    <a:lstStyle/>
                    <a:p>
                      <a:pPr algn="ctr"/>
                      <a:r>
                        <a:rPr lang="en-US" altLang="ja-JP" dirty="0" smtClean="0"/>
                        <a:t>5</a:t>
                      </a:r>
                      <a:endParaRPr lang="ja-JP" altLang="en-US" dirty="0"/>
                    </a:p>
                  </a:txBody>
                  <a:tcPr anchor="ctr"/>
                </a:tc>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106418446"/>
              </p:ext>
            </p:extLst>
          </p:nvPr>
        </p:nvGraphicFramePr>
        <p:xfrm>
          <a:off x="2621280" y="1166946"/>
          <a:ext cx="2107473" cy="1706879"/>
        </p:xfrm>
        <a:graphic>
          <a:graphicData uri="http://schemas.openxmlformats.org/drawingml/2006/table">
            <a:tbl>
              <a:tblPr bandRow="1">
                <a:tableStyleId>{08FB837D-C827-4EFA-A057-4D05807E0F7C}</a:tableStyleId>
              </a:tblPr>
              <a:tblGrid>
                <a:gridCol w="702491"/>
                <a:gridCol w="702491"/>
                <a:gridCol w="702491"/>
              </a:tblGrid>
              <a:tr h="574765">
                <a:tc>
                  <a:txBody>
                    <a:bodyPr/>
                    <a:lstStyle/>
                    <a:p>
                      <a:pPr algn="ctr"/>
                      <a:r>
                        <a:rPr lang="en-US" altLang="ja-JP" dirty="0" smtClean="0"/>
                        <a:t>1</a:t>
                      </a:r>
                      <a:endParaRPr lang="ja-JP" altLang="en-US" dirty="0"/>
                    </a:p>
                  </a:txBody>
                  <a:tcPr anchor="ctr"/>
                </a:tc>
                <a:tc>
                  <a:txBody>
                    <a:bodyPr/>
                    <a:lstStyle/>
                    <a:p>
                      <a:pPr algn="ctr"/>
                      <a:r>
                        <a:rPr lang="en-US" altLang="ja-JP" dirty="0" smtClean="0"/>
                        <a:t>7</a:t>
                      </a:r>
                      <a:endParaRPr lang="ja-JP" altLang="en-US" dirty="0"/>
                    </a:p>
                  </a:txBody>
                  <a:tcPr anchor="ctr"/>
                </a:tc>
                <a:tc>
                  <a:txBody>
                    <a:bodyPr/>
                    <a:lstStyle/>
                    <a:p>
                      <a:pPr algn="ctr"/>
                      <a:r>
                        <a:rPr lang="en-US" altLang="ja-JP" dirty="0" smtClean="0"/>
                        <a:t>8</a:t>
                      </a:r>
                      <a:endParaRPr lang="ja-JP" altLang="en-US" dirty="0"/>
                    </a:p>
                  </a:txBody>
                  <a:tcPr anchor="ctr"/>
                </a:tc>
              </a:tr>
              <a:tr h="566057">
                <a:tc>
                  <a:txBody>
                    <a:bodyPr/>
                    <a:lstStyle/>
                    <a:p>
                      <a:pPr algn="ctr"/>
                      <a:r>
                        <a:rPr lang="en-US" altLang="ja-JP" dirty="0" smtClean="0"/>
                        <a:t>3</a:t>
                      </a:r>
                      <a:endParaRPr lang="ja-JP" altLang="en-US" dirty="0"/>
                    </a:p>
                  </a:txBody>
                  <a:tcPr anchor="ctr"/>
                </a:tc>
                <a:tc>
                  <a:txBody>
                    <a:bodyPr/>
                    <a:lstStyle/>
                    <a:p>
                      <a:pPr algn="ctr"/>
                      <a:r>
                        <a:rPr lang="en-US" altLang="ja-JP" dirty="0" smtClean="0"/>
                        <a:t>9</a:t>
                      </a:r>
                      <a:endParaRPr lang="ja-JP" altLang="en-US" dirty="0"/>
                    </a:p>
                  </a:txBody>
                  <a:tcPr anchor="ctr"/>
                </a:tc>
                <a:tc>
                  <a:txBody>
                    <a:bodyPr/>
                    <a:lstStyle/>
                    <a:p>
                      <a:pPr algn="ctr"/>
                      <a:r>
                        <a:rPr lang="en-US" altLang="ja-JP" dirty="0" smtClean="0"/>
                        <a:t>2</a:t>
                      </a:r>
                      <a:endParaRPr lang="ja-JP" altLang="en-US" dirty="0"/>
                    </a:p>
                  </a:txBody>
                  <a:tcPr anchor="ctr"/>
                </a:tc>
              </a:tr>
              <a:tr h="566057">
                <a:tc>
                  <a:txBody>
                    <a:bodyPr/>
                    <a:lstStyle/>
                    <a:p>
                      <a:pPr algn="ctr"/>
                      <a:r>
                        <a:rPr lang="en-US" altLang="ja-JP" dirty="0" smtClean="0"/>
                        <a:t>6</a:t>
                      </a:r>
                      <a:endParaRPr lang="ja-JP" altLang="en-US" dirty="0"/>
                    </a:p>
                  </a:txBody>
                  <a:tcPr anchor="ctr"/>
                </a:tc>
                <a:tc>
                  <a:txBody>
                    <a:bodyPr/>
                    <a:lstStyle/>
                    <a:p>
                      <a:pPr algn="ctr"/>
                      <a:r>
                        <a:rPr lang="en-US" altLang="ja-JP" dirty="0" smtClean="0"/>
                        <a:t>4</a:t>
                      </a:r>
                      <a:endParaRPr lang="ja-JP" altLang="en-US" dirty="0"/>
                    </a:p>
                  </a:txBody>
                  <a:tcPr anchor="ctr"/>
                </a:tc>
                <a:tc>
                  <a:txBody>
                    <a:bodyPr/>
                    <a:lstStyle/>
                    <a:p>
                      <a:pPr algn="ctr"/>
                      <a:r>
                        <a:rPr lang="en-US" altLang="ja-JP" dirty="0" smtClean="0"/>
                        <a:t>5</a:t>
                      </a:r>
                      <a:endParaRPr lang="ja-JP" altLang="en-US" dirty="0"/>
                    </a:p>
                  </a:txBody>
                  <a:tcPr anchor="ctr"/>
                </a:tc>
              </a:tr>
            </a:tbl>
          </a:graphicData>
        </a:graphic>
      </p:graphicFrame>
      <p:sp>
        <p:nvSpPr>
          <p:cNvPr id="21" name="正方形/長方形 20"/>
          <p:cNvSpPr/>
          <p:nvPr/>
        </p:nvSpPr>
        <p:spPr>
          <a:xfrm rot="16200000">
            <a:off x="4097341" y="2828225"/>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3386463" y="1677524"/>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rot="16200000">
            <a:off x="4795639" y="2828226"/>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rot="16200000">
            <a:off x="4096269" y="5105200"/>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rot="16200000">
            <a:off x="6889463" y="3976070"/>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rot="16200000">
            <a:off x="8291247" y="5682301"/>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rot="16200000">
            <a:off x="6203742" y="4547177"/>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rot="16200000">
            <a:off x="2677643" y="3412368"/>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rot="16200000">
            <a:off x="5493936" y="1121348"/>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7616040" y="2244023"/>
            <a:ext cx="577101" cy="68572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2675584" y="1103926"/>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rot="16200000">
            <a:off x="7605526" y="5102850"/>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rot="16200000">
            <a:off x="4806888" y="2251123"/>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rot="16200000">
            <a:off x="8308070" y="3398968"/>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6200000">
            <a:off x="5508095" y="5664877"/>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rot="16200000">
            <a:off x="3386463" y="4534877"/>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rot="16200000">
            <a:off x="6198891" y="3958002"/>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rot="16200000">
            <a:off x="6910003" y="1682773"/>
            <a:ext cx="577101" cy="685721"/>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119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ヒラギノ角ゴ Pro W3" charset="-128"/>
                <a:ea typeface="ヒラギノ角ゴ Pro W3" charset="-128"/>
                <a:cs typeface="ヒラギノ角ゴ Pro W3" charset="-128"/>
              </a:rPr>
              <a:t>出題の反省</a:t>
            </a:r>
            <a:endParaRPr kumimoji="1" lang="ja-JP" altLang="en-US" dirty="0">
              <a:latin typeface="ヒラギノ角ゴ Pro W3" charset="-128"/>
              <a:ea typeface="ヒラギノ角ゴ Pro W3" charset="-128"/>
              <a:cs typeface="ヒラギノ角ゴ Pro W3" charset="-128"/>
            </a:endParaRPr>
          </a:p>
        </p:txBody>
      </p:sp>
      <p:sp>
        <p:nvSpPr>
          <p:cNvPr id="3" name="コンテンツ プレースホルダー 2"/>
          <p:cNvSpPr>
            <a:spLocks noGrp="1"/>
          </p:cNvSpPr>
          <p:nvPr>
            <p:ph idx="1"/>
          </p:nvPr>
        </p:nvSpPr>
        <p:spPr/>
        <p:txBody>
          <a:bodyPr/>
          <a:lstStyle/>
          <a:p>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評価基準が曖昧の問題を避けるべき</a:t>
            </a:r>
          </a:p>
          <a:p>
            <a:pPr lvl="1"/>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明確なインプットとアウトプットを要求すべき</a:t>
            </a:r>
          </a:p>
          <a:p>
            <a:pPr lvl="2"/>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問題３（ハッシュ関数問題）のインプットが不明</a:t>
            </a:r>
          </a:p>
          <a:p>
            <a:pPr lvl="1"/>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なるべくコードで勝負</a:t>
            </a:r>
          </a:p>
          <a:p>
            <a:pPr lvl="2"/>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問題５（</a:t>
            </a:r>
            <a:r>
              <a:rPr kumimoji="1" lang="en-US" altLang="ja-JP" dirty="0" smtClean="0">
                <a:solidFill>
                  <a:schemeClr val="tx1">
                    <a:lumMod val="85000"/>
                    <a:lumOff val="15000"/>
                  </a:schemeClr>
                </a:solidFill>
                <a:latin typeface="Hiragino Kaku Gothic Pro" charset="-128"/>
                <a:ea typeface="Hiragino Kaku Gothic Pro" charset="-128"/>
                <a:cs typeface="Hiragino Kaku Gothic Pro" charset="-128"/>
              </a:rPr>
              <a:t>DB</a:t>
            </a:r>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接続プールの設計）が文字記述の解答を求めるのは不適切</a:t>
            </a:r>
            <a:endParaRPr kumimoji="1" lang="en-US" altLang="ja-JP" dirty="0" smtClean="0">
              <a:solidFill>
                <a:schemeClr val="tx1">
                  <a:lumMod val="85000"/>
                  <a:lumOff val="15000"/>
                </a:schemeClr>
              </a:solidFill>
              <a:latin typeface="Hiragino Kaku Gothic Pro" charset="-128"/>
              <a:ea typeface="Hiragino Kaku Gothic Pro" charset="-128"/>
              <a:cs typeface="Hiragino Kaku Gothic Pro" charset="-128"/>
            </a:endParaRPr>
          </a:p>
          <a:p>
            <a:pPr lvl="2"/>
            <a:endPar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endParaRPr>
          </a:p>
          <a:p>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解答の条件を明確にすべき</a:t>
            </a:r>
          </a:p>
          <a:p>
            <a:pPr lvl="1"/>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問題２（大きい整数の掛け算）について、</a:t>
            </a:r>
            <a:r>
              <a:rPr kumimoji="1" lang="en-US" altLang="ja-JP" dirty="0" smtClean="0">
                <a:solidFill>
                  <a:schemeClr val="tx1">
                    <a:lumMod val="85000"/>
                    <a:lumOff val="15000"/>
                  </a:schemeClr>
                </a:solidFill>
                <a:latin typeface="Hiragino Kaku Gothic Pro" charset="-128"/>
                <a:ea typeface="Hiragino Kaku Gothic Pro" charset="-128"/>
                <a:cs typeface="Hiragino Kaku Gothic Pro" charset="-128"/>
              </a:rPr>
              <a:t>Java API(</a:t>
            </a:r>
            <a:r>
              <a:rPr kumimoji="1" lang="en-US" altLang="ja-JP" dirty="0" err="1" smtClean="0">
                <a:solidFill>
                  <a:schemeClr val="tx1">
                    <a:lumMod val="85000"/>
                    <a:lumOff val="15000"/>
                  </a:schemeClr>
                </a:solidFill>
                <a:latin typeface="Hiragino Kaku Gothic Pro" charset="-128"/>
                <a:ea typeface="Hiragino Kaku Gothic Pro" charset="-128"/>
                <a:cs typeface="Hiragino Kaku Gothic Pro" charset="-128"/>
              </a:rPr>
              <a:t>BigInteger</a:t>
            </a:r>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等</a:t>
            </a:r>
            <a:r>
              <a:rPr kumimoji="1" lang="en-US" altLang="ja-JP" dirty="0" smtClean="0">
                <a:solidFill>
                  <a:schemeClr val="tx1">
                    <a:lumMod val="85000"/>
                    <a:lumOff val="15000"/>
                  </a:schemeClr>
                </a:solidFill>
                <a:latin typeface="Hiragino Kaku Gothic Pro" charset="-128"/>
                <a:ea typeface="Hiragino Kaku Gothic Pro" charset="-128"/>
                <a:cs typeface="Hiragino Kaku Gothic Pro" charset="-128"/>
              </a:rPr>
              <a:t>)</a:t>
            </a:r>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が使用禁止の要求を明確に記述すべき</a:t>
            </a:r>
            <a:endParaRPr kumimoji="1" lang="en-US" altLang="ja-JP" dirty="0" smtClean="0">
              <a:solidFill>
                <a:schemeClr val="tx1">
                  <a:lumMod val="85000"/>
                  <a:lumOff val="15000"/>
                </a:schemeClr>
              </a:solidFill>
              <a:latin typeface="Hiragino Kaku Gothic Pro" charset="-128"/>
              <a:ea typeface="Hiragino Kaku Gothic Pro" charset="-128"/>
              <a:cs typeface="Hiragino Kaku Gothic Pro" charset="-128"/>
            </a:endParaRPr>
          </a:p>
          <a:p>
            <a:pPr lvl="1"/>
            <a:endPar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endParaRPr>
          </a:p>
          <a:p>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問題の点数と難易度のバランスを調整すべき</a:t>
            </a:r>
          </a:p>
          <a:p>
            <a:pPr lvl="1"/>
            <a:r>
              <a:rPr kumimoji="1" lang="ja-JP" altLang="en-US" dirty="0" smtClean="0">
                <a:solidFill>
                  <a:schemeClr val="tx1">
                    <a:lumMod val="85000"/>
                    <a:lumOff val="15000"/>
                  </a:schemeClr>
                </a:solidFill>
                <a:latin typeface="Hiragino Kaku Gothic Pro" charset="-128"/>
                <a:ea typeface="Hiragino Kaku Gothic Pro" charset="-128"/>
                <a:cs typeface="Hiragino Kaku Gothic Pro" charset="-128"/>
              </a:rPr>
              <a:t>問題１が難しいが、点数が低すぎ</a:t>
            </a:r>
            <a:endParaRPr kumimoji="1" lang="ja-JP" altLang="en-US" dirty="0">
              <a:solidFill>
                <a:schemeClr val="tx1">
                  <a:lumMod val="85000"/>
                  <a:lumOff val="15000"/>
                </a:schemeClr>
              </a:solidFill>
              <a:latin typeface="Hiragino Kaku Gothic Pro" charset="-128"/>
              <a:ea typeface="Hiragino Kaku Gothic Pro" charset="-128"/>
              <a:cs typeface="Hiragino Kaku Gothic Pro" charset="-128"/>
            </a:endParaRPr>
          </a:p>
        </p:txBody>
      </p:sp>
    </p:spTree>
    <p:extLst>
      <p:ext uri="{BB962C8B-B14F-4D97-AF65-F5344CB8AC3E}">
        <p14:creationId xmlns:p14="http://schemas.microsoft.com/office/powerpoint/2010/main" val="19374770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38305" y="2059537"/>
            <a:ext cx="9144000" cy="1574072"/>
          </a:xfrm>
        </p:spPr>
        <p:txBody>
          <a:bodyPr anchor="ctr">
            <a:normAutofit/>
          </a:bodyPr>
          <a:lstStyle/>
          <a:p>
            <a:r>
              <a:rPr lang="en-US" altLang="ja-JP" sz="7200" dirty="0" smtClean="0">
                <a:solidFill>
                  <a:schemeClr val="accent1">
                    <a:lumMod val="50000"/>
                  </a:schemeClr>
                </a:solidFill>
                <a:latin typeface="Osaka" charset="-128"/>
                <a:ea typeface="Osaka" charset="-128"/>
                <a:cs typeface="Osaka" charset="-128"/>
              </a:rPr>
              <a:t>Happy Hacking</a:t>
            </a:r>
            <a:endParaRPr lang="en-US" sz="7200" dirty="0">
              <a:solidFill>
                <a:schemeClr val="accent1">
                  <a:lumMod val="50000"/>
                </a:schemeClr>
              </a:solidFill>
              <a:latin typeface="Osaka" charset="-128"/>
              <a:ea typeface="Osaka" charset="-128"/>
              <a:cs typeface="Osaka" charset="-128"/>
            </a:endParaRPr>
          </a:p>
        </p:txBody>
      </p:sp>
      <p:sp>
        <p:nvSpPr>
          <p:cNvPr id="5" name="Title 2"/>
          <p:cNvSpPr txBox="1">
            <a:spLocks/>
          </p:cNvSpPr>
          <p:nvPr/>
        </p:nvSpPr>
        <p:spPr>
          <a:xfrm>
            <a:off x="1538305" y="3633609"/>
            <a:ext cx="9144000" cy="15740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Cabin" panose="020B0803050202020004" pitchFamily="34" charset="0"/>
                <a:ea typeface="+mj-ea"/>
                <a:cs typeface="+mj-cs"/>
              </a:defRPr>
            </a:lvl1pPr>
          </a:lstStyle>
          <a:p>
            <a:r>
              <a:rPr lang="ja-JP" altLang="en-US" sz="4400" dirty="0" smtClean="0">
                <a:solidFill>
                  <a:schemeClr val="accent2"/>
                </a:solidFill>
              </a:rPr>
              <a:t>ご清聴有り難うございます</a:t>
            </a:r>
            <a:endParaRPr lang="en-US" sz="4400" dirty="0">
              <a:solidFill>
                <a:schemeClr val="accent2"/>
              </a:solidFill>
            </a:endParaRPr>
          </a:p>
        </p:txBody>
      </p:sp>
    </p:spTree>
    <p:extLst>
      <p:ext uri="{BB962C8B-B14F-4D97-AF65-F5344CB8AC3E}">
        <p14:creationId xmlns:p14="http://schemas.microsoft.com/office/powerpoint/2010/main" val="4238217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Hiragino Kaku Gothic Pro" charset="-128"/>
                <a:ea typeface="Hiragino Kaku Gothic Pro" charset="-128"/>
                <a:cs typeface="Hiragino Kaku Gothic Pro" charset="-128"/>
              </a:rPr>
              <a:t>問題概要</a:t>
            </a:r>
            <a:endParaRPr lang="en-US" dirty="0">
              <a:latin typeface="Hiragino Kaku Gothic Pro" charset="-128"/>
              <a:ea typeface="Hiragino Kaku Gothic Pro" charset="-128"/>
              <a:cs typeface="Hiragino Kaku Gothic Pro" charset="-128"/>
            </a:endParaRPr>
          </a:p>
        </p:txBody>
      </p:sp>
      <p:sp>
        <p:nvSpPr>
          <p:cNvPr id="17" name="Line 5"/>
          <p:cNvSpPr>
            <a:spLocks noChangeShapeType="1"/>
          </p:cNvSpPr>
          <p:nvPr/>
        </p:nvSpPr>
        <p:spPr bwMode="auto">
          <a:xfrm>
            <a:off x="3329731" y="1389806"/>
            <a:ext cx="3754103" cy="3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p>
        </p:txBody>
      </p:sp>
      <p:sp>
        <p:nvSpPr>
          <p:cNvPr id="18" name="Rectangle 6"/>
          <p:cNvSpPr>
            <a:spLocks noChangeArrowheads="1"/>
          </p:cNvSpPr>
          <p:nvPr/>
        </p:nvSpPr>
        <p:spPr bwMode="auto">
          <a:xfrm>
            <a:off x="3329730" y="1115912"/>
            <a:ext cx="37413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r>
              <a:rPr lang="ja-JP" altLang="en-US" sz="1800" b="1" dirty="0" smtClean="0">
                <a:solidFill>
                  <a:schemeClr val="tx1">
                    <a:lumMod val="85000"/>
                    <a:lumOff val="15000"/>
                  </a:schemeClr>
                </a:solidFill>
                <a:latin typeface="ヒラギノ角ゴ Pro W3" charset="-128"/>
                <a:ea typeface="ヒラギノ角ゴ Pro W3" charset="-128"/>
                <a:cs typeface="ヒラギノ角ゴ Pro W3" charset="-128"/>
              </a:rPr>
              <a:t>内容</a:t>
            </a:r>
            <a:endParaRPr lang="en-US" altLang="ko-KR" sz="1800" b="1" dirty="0">
              <a:solidFill>
                <a:schemeClr val="tx1">
                  <a:lumMod val="85000"/>
                  <a:lumOff val="15000"/>
                </a:schemeClr>
              </a:solidFill>
              <a:latin typeface="ヒラギノ角ゴ Pro W3" charset="-128"/>
              <a:ea typeface="ヒラギノ角ゴ Pro W3" charset="-128"/>
              <a:cs typeface="ヒラギノ角ゴ Pro W3" charset="-128"/>
            </a:endParaRPr>
          </a:p>
        </p:txBody>
      </p:sp>
      <p:sp>
        <p:nvSpPr>
          <p:cNvPr id="19" name="Line 7"/>
          <p:cNvSpPr>
            <a:spLocks noChangeShapeType="1"/>
          </p:cNvSpPr>
          <p:nvPr/>
        </p:nvSpPr>
        <p:spPr bwMode="auto">
          <a:xfrm>
            <a:off x="7292705" y="1389806"/>
            <a:ext cx="4053673" cy="2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sz="2400">
              <a:solidFill>
                <a:schemeClr val="tx1">
                  <a:lumMod val="85000"/>
                  <a:lumOff val="15000"/>
                </a:schemeClr>
              </a:solidFill>
              <a:latin typeface="ヒラギノ角ゴ Pro W3" charset="-128"/>
              <a:ea typeface="ヒラギノ角ゴ Pro W3" charset="-128"/>
              <a:cs typeface="ヒラギノ角ゴ Pro W3" charset="-128"/>
            </a:endParaRPr>
          </a:p>
        </p:txBody>
      </p:sp>
      <p:sp>
        <p:nvSpPr>
          <p:cNvPr id="20" name="Rectangle 8"/>
          <p:cNvSpPr>
            <a:spLocks noChangeArrowheads="1"/>
          </p:cNvSpPr>
          <p:nvPr/>
        </p:nvSpPr>
        <p:spPr bwMode="auto">
          <a:xfrm>
            <a:off x="7292705" y="1114020"/>
            <a:ext cx="4039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r>
              <a:rPr lang="ja-JP" altLang="en-US" sz="1800" b="1" dirty="0" smtClean="0">
                <a:solidFill>
                  <a:schemeClr val="tx1">
                    <a:lumMod val="85000"/>
                    <a:lumOff val="15000"/>
                  </a:schemeClr>
                </a:solidFill>
                <a:latin typeface="ヒラギノ角ゴ Pro W3" charset="-128"/>
                <a:ea typeface="ヒラギノ角ゴ Pro W3" charset="-128"/>
                <a:cs typeface="ヒラギノ角ゴ Pro W3" charset="-128"/>
              </a:rPr>
              <a:t>考査ポイント</a:t>
            </a:r>
            <a:endParaRPr lang="en-US" altLang="ko-KR" sz="1800" b="1" dirty="0">
              <a:solidFill>
                <a:schemeClr val="tx1">
                  <a:lumMod val="85000"/>
                  <a:lumOff val="15000"/>
                </a:schemeClr>
              </a:solidFill>
              <a:latin typeface="ヒラギノ角ゴ Pro W3" charset="-128"/>
              <a:ea typeface="ヒラギノ角ゴ Pro W3" charset="-128"/>
              <a:cs typeface="ヒラギノ角ゴ Pro W3" charset="-128"/>
            </a:endParaRPr>
          </a:p>
        </p:txBody>
      </p:sp>
      <p:sp>
        <p:nvSpPr>
          <p:cNvPr id="31" name="Rectangle 19"/>
          <p:cNvSpPr>
            <a:spLocks noChangeArrowheads="1"/>
          </p:cNvSpPr>
          <p:nvPr/>
        </p:nvSpPr>
        <p:spPr bwMode="auto">
          <a:xfrm>
            <a:off x="3329731" y="1572977"/>
            <a:ext cx="37498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最大運送石炭の計算</a:t>
            </a:r>
            <a:endParaRPr lang="en-US" altLang="zh-CN" sz="1800" dirty="0">
              <a:latin typeface="ヒラギノ角ゴ Pro W3" charset="-128"/>
              <a:ea typeface="ヒラギノ角ゴ Pro W3" charset="-128"/>
              <a:cs typeface="ヒラギノ角ゴ Pro W3" charset="-128"/>
            </a:endParaRPr>
          </a:p>
        </p:txBody>
      </p:sp>
      <p:sp>
        <p:nvSpPr>
          <p:cNvPr id="32" name="Rectangle 20"/>
          <p:cNvSpPr>
            <a:spLocks noChangeArrowheads="1"/>
          </p:cNvSpPr>
          <p:nvPr/>
        </p:nvSpPr>
        <p:spPr bwMode="auto">
          <a:xfrm>
            <a:off x="3329730" y="2239727"/>
            <a:ext cx="37562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大きい整数の掛け算</a:t>
            </a:r>
            <a:endParaRPr lang="en-US" altLang="zh-CN" sz="1800" dirty="0">
              <a:latin typeface="ヒラギノ角ゴ Pro W3" charset="-128"/>
              <a:ea typeface="ヒラギノ角ゴ Pro W3" charset="-128"/>
              <a:cs typeface="ヒラギノ角ゴ Pro W3" charset="-128"/>
            </a:endParaRPr>
          </a:p>
        </p:txBody>
      </p:sp>
      <p:sp>
        <p:nvSpPr>
          <p:cNvPr id="33" name="Rectangle 21"/>
          <p:cNvSpPr>
            <a:spLocks noChangeArrowheads="1"/>
          </p:cNvSpPr>
          <p:nvPr/>
        </p:nvSpPr>
        <p:spPr bwMode="auto">
          <a:xfrm>
            <a:off x="3329730" y="2927115"/>
            <a:ext cx="3758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en-US" altLang="ja-JP" sz="1800" dirty="0">
                <a:latin typeface="ヒラギノ角ゴ Pro W3" charset="-128"/>
                <a:ea typeface="ヒラギノ角ゴ Pro W3" charset="-128"/>
                <a:cs typeface="ヒラギノ角ゴ Pro W3" charset="-128"/>
              </a:rPr>
              <a:t>k</a:t>
            </a:r>
            <a:r>
              <a:rPr lang="ja-JP" altLang="en-US" sz="1800" dirty="0">
                <a:latin typeface="ヒラギノ角ゴ Pro W3" charset="-128"/>
                <a:ea typeface="ヒラギノ角ゴ Pro W3" charset="-128"/>
                <a:cs typeface="ヒラギノ角ゴ Pro W3" charset="-128"/>
              </a:rPr>
              <a:t>個</a:t>
            </a:r>
            <a:r>
              <a:rPr lang="ja-JP" altLang="en-US" sz="1800" dirty="0" smtClean="0">
                <a:latin typeface="ヒラギノ角ゴ Pro W3" charset="-128"/>
                <a:ea typeface="ヒラギノ角ゴ Pro W3" charset="-128"/>
                <a:cs typeface="ヒラギノ角ゴ Pro W3" charset="-128"/>
              </a:rPr>
              <a:t>の最大</a:t>
            </a:r>
            <a:r>
              <a:rPr lang="ja-JP" altLang="en-US" sz="1800" dirty="0">
                <a:latin typeface="ヒラギノ角ゴ Pro W3" charset="-128"/>
                <a:ea typeface="ヒラギノ角ゴ Pro W3" charset="-128"/>
                <a:cs typeface="ヒラギノ角ゴ Pro W3" charset="-128"/>
              </a:rPr>
              <a:t>要素の選択</a:t>
            </a:r>
            <a:endParaRPr lang="en-US" altLang="zh-CN" sz="1800" dirty="0">
              <a:latin typeface="ヒラギノ角ゴ Pro W3" charset="-128"/>
              <a:ea typeface="ヒラギノ角ゴ Pro W3" charset="-128"/>
              <a:cs typeface="ヒラギノ角ゴ Pro W3" charset="-128"/>
            </a:endParaRPr>
          </a:p>
        </p:txBody>
      </p:sp>
      <p:sp>
        <p:nvSpPr>
          <p:cNvPr id="34" name="Rectangle 22"/>
          <p:cNvSpPr>
            <a:spLocks noChangeArrowheads="1"/>
          </p:cNvSpPr>
          <p:nvPr/>
        </p:nvSpPr>
        <p:spPr bwMode="auto">
          <a:xfrm>
            <a:off x="3331317" y="3612915"/>
            <a:ext cx="37583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en-US" altLang="ja-JP" sz="1800" dirty="0">
                <a:latin typeface="ヒラギノ角ゴ Pro W3" charset="-128"/>
                <a:ea typeface="ヒラギノ角ゴ Pro W3" charset="-128"/>
                <a:cs typeface="ヒラギノ角ゴ Pro W3" charset="-128"/>
              </a:rPr>
              <a:t>HashMap</a:t>
            </a:r>
            <a:r>
              <a:rPr lang="ja-JP" altLang="en-US" sz="1800" dirty="0">
                <a:latin typeface="ヒラギノ角ゴ Pro W3" charset="-128"/>
                <a:ea typeface="ヒラギノ角ゴ Pro W3" charset="-128"/>
                <a:cs typeface="ヒラギノ角ゴ Pro W3" charset="-128"/>
              </a:rPr>
              <a:t>の実装</a:t>
            </a:r>
            <a:endParaRPr lang="en-US" altLang="zh-CN" sz="1800" dirty="0">
              <a:latin typeface="ヒラギノ角ゴ Pro W3" charset="-128"/>
              <a:ea typeface="ヒラギノ角ゴ Pro W3" charset="-128"/>
              <a:cs typeface="ヒラギノ角ゴ Pro W3" charset="-128"/>
            </a:endParaRPr>
          </a:p>
          <a:p>
            <a:pPr lvl="1"/>
            <a:endParaRPr lang="en-US" altLang="zh-CN" sz="1800" dirty="0">
              <a:latin typeface="ヒラギノ角ゴ Pro W3" charset="-128"/>
              <a:ea typeface="ヒラギノ角ゴ Pro W3" charset="-128"/>
              <a:cs typeface="ヒラギノ角ゴ Pro W3" charset="-128"/>
            </a:endParaRPr>
          </a:p>
        </p:txBody>
      </p:sp>
      <p:sp>
        <p:nvSpPr>
          <p:cNvPr id="35" name="Rectangle 23"/>
          <p:cNvSpPr>
            <a:spLocks noChangeArrowheads="1"/>
          </p:cNvSpPr>
          <p:nvPr/>
        </p:nvSpPr>
        <p:spPr bwMode="auto">
          <a:xfrm>
            <a:off x="3323380" y="4290777"/>
            <a:ext cx="3758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en-US" altLang="zh-CN" sz="1800" dirty="0" smtClean="0">
                <a:latin typeface="ヒラギノ角ゴ Pro W3" charset="-128"/>
                <a:ea typeface="ヒラギノ角ゴ Pro W3" charset="-128"/>
                <a:cs typeface="ヒラギノ角ゴ Pro W3" charset="-128"/>
              </a:rPr>
              <a:t>DB</a:t>
            </a:r>
            <a:r>
              <a:rPr lang="ja-JP" altLang="en-US" sz="1800" dirty="0" smtClean="0">
                <a:latin typeface="ヒラギノ角ゴ Pro W3" charset="-128"/>
                <a:ea typeface="ヒラギノ角ゴ Pro W3" charset="-128"/>
                <a:cs typeface="ヒラギノ角ゴ Pro W3" charset="-128"/>
              </a:rPr>
              <a:t>接続プールの設計</a:t>
            </a:r>
            <a:endParaRPr lang="en-US" altLang="zh-CN" sz="1800" dirty="0" smtClean="0">
              <a:latin typeface="ヒラギノ角ゴ Pro W3" charset="-128"/>
              <a:ea typeface="ヒラギノ角ゴ Pro W3" charset="-128"/>
              <a:cs typeface="ヒラギノ角ゴ Pro W3" charset="-128"/>
            </a:endParaRPr>
          </a:p>
        </p:txBody>
      </p:sp>
      <p:sp>
        <p:nvSpPr>
          <p:cNvPr id="36" name="Rectangle 24"/>
          <p:cNvSpPr>
            <a:spLocks noChangeArrowheads="1"/>
          </p:cNvSpPr>
          <p:nvPr/>
        </p:nvSpPr>
        <p:spPr bwMode="auto">
          <a:xfrm>
            <a:off x="7292705" y="1572977"/>
            <a:ext cx="4049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数学</a:t>
            </a:r>
            <a:r>
              <a:rPr lang="ja-JP" altLang="en-US" sz="1800" dirty="0">
                <a:latin typeface="ヒラギノ角ゴ Pro W3" charset="-128"/>
                <a:ea typeface="ヒラギノ角ゴ Pro W3" charset="-128"/>
                <a:cs typeface="ヒラギノ角ゴ Pro W3" charset="-128"/>
              </a:rPr>
              <a:t>推理、貪欲法（最適解</a:t>
            </a:r>
            <a:r>
              <a:rPr lang="ja-JP" altLang="en-US" sz="1800" dirty="0" smtClean="0">
                <a:latin typeface="ヒラギノ角ゴ Pro W3" charset="-128"/>
                <a:ea typeface="ヒラギノ角ゴ Pro W3" charset="-128"/>
                <a:cs typeface="ヒラギノ角ゴ Pro W3" charset="-128"/>
              </a:rPr>
              <a:t>探索）</a:t>
            </a:r>
            <a:endParaRPr lang="en-US" altLang="zh-CN" sz="1800" dirty="0">
              <a:latin typeface="ヒラギノ角ゴ Pro W3" charset="-128"/>
              <a:ea typeface="ヒラギノ角ゴ Pro W3" charset="-128"/>
              <a:cs typeface="ヒラギノ角ゴ Pro W3" charset="-128"/>
            </a:endParaRPr>
          </a:p>
        </p:txBody>
      </p:sp>
      <p:sp>
        <p:nvSpPr>
          <p:cNvPr id="37" name="Rectangle 25"/>
          <p:cNvSpPr>
            <a:spLocks noChangeArrowheads="1"/>
          </p:cNvSpPr>
          <p:nvPr/>
        </p:nvSpPr>
        <p:spPr bwMode="auto">
          <a:xfrm>
            <a:off x="7292705" y="2239727"/>
            <a:ext cx="4065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数値計算</a:t>
            </a:r>
            <a:endParaRPr lang="en-US" altLang="zh-CN" sz="1800" dirty="0">
              <a:latin typeface="ヒラギノ角ゴ Pro W3" charset="-128"/>
              <a:ea typeface="ヒラギノ角ゴ Pro W3" charset="-128"/>
              <a:cs typeface="ヒラギノ角ゴ Pro W3" charset="-128"/>
            </a:endParaRPr>
          </a:p>
        </p:txBody>
      </p:sp>
      <p:sp>
        <p:nvSpPr>
          <p:cNvPr id="38" name="Rectangle 26"/>
          <p:cNvSpPr>
            <a:spLocks noChangeArrowheads="1"/>
          </p:cNvSpPr>
          <p:nvPr/>
        </p:nvSpPr>
        <p:spPr bwMode="auto">
          <a:xfrm>
            <a:off x="7292704" y="2927115"/>
            <a:ext cx="4067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選択アルゴリズム（ヒープ）</a:t>
            </a:r>
            <a:endParaRPr lang="en-US" altLang="zh-CN" sz="1800" dirty="0">
              <a:latin typeface="ヒラギノ角ゴ Pro W3" charset="-128"/>
              <a:ea typeface="ヒラギノ角ゴ Pro W3" charset="-128"/>
              <a:cs typeface="ヒラギノ角ゴ Pro W3" charset="-128"/>
            </a:endParaRPr>
          </a:p>
        </p:txBody>
      </p:sp>
      <p:sp>
        <p:nvSpPr>
          <p:cNvPr id="39" name="Rectangle 27"/>
          <p:cNvSpPr>
            <a:spLocks noChangeArrowheads="1"/>
          </p:cNvSpPr>
          <p:nvPr/>
        </p:nvSpPr>
        <p:spPr bwMode="auto">
          <a:xfrm>
            <a:off x="7294292" y="3612915"/>
            <a:ext cx="4067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a:latin typeface="ヒラギノ角ゴ Pro W3" charset="-128"/>
                <a:ea typeface="ヒラギノ角ゴ Pro W3" charset="-128"/>
                <a:cs typeface="ヒラギノ角ゴ Pro W3" charset="-128"/>
              </a:rPr>
              <a:t>ハッシュ関数</a:t>
            </a:r>
            <a:endParaRPr lang="en-US" altLang="zh-CN" sz="1800" dirty="0">
              <a:latin typeface="ヒラギノ角ゴ Pro W3" charset="-128"/>
              <a:ea typeface="ヒラギノ角ゴ Pro W3" charset="-128"/>
              <a:cs typeface="ヒラギノ角ゴ Pro W3" charset="-128"/>
            </a:endParaRPr>
          </a:p>
        </p:txBody>
      </p:sp>
      <p:sp>
        <p:nvSpPr>
          <p:cNvPr id="40" name="Rectangle 28"/>
          <p:cNvSpPr>
            <a:spLocks noChangeArrowheads="1"/>
          </p:cNvSpPr>
          <p:nvPr/>
        </p:nvSpPr>
        <p:spPr bwMode="auto">
          <a:xfrm>
            <a:off x="7286354" y="4290777"/>
            <a:ext cx="4067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アーキテクチャ設計の考査</a:t>
            </a:r>
            <a:endParaRPr lang="en-US" altLang="zh-CN" sz="1800" dirty="0">
              <a:latin typeface="ヒラギノ角ゴ Pro W3" charset="-128"/>
              <a:ea typeface="ヒラギノ角ゴ Pro W3" charset="-128"/>
              <a:cs typeface="ヒラギノ角ゴ Pro W3" charset="-128"/>
            </a:endParaRPr>
          </a:p>
        </p:txBody>
      </p:sp>
      <p:sp>
        <p:nvSpPr>
          <p:cNvPr id="43" name="Rectangle 31"/>
          <p:cNvSpPr>
            <a:spLocks noChangeArrowheads="1"/>
          </p:cNvSpPr>
          <p:nvPr/>
        </p:nvSpPr>
        <p:spPr bwMode="auto">
          <a:xfrm>
            <a:off x="3323380" y="4974990"/>
            <a:ext cx="3758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en-US" altLang="zh-CN" sz="1800" dirty="0" smtClean="0">
                <a:latin typeface="ヒラギノ角ゴ Pro W3" charset="-128"/>
                <a:ea typeface="ヒラギノ角ゴ Pro W3" charset="-128"/>
                <a:cs typeface="ヒラギノ角ゴ Pro W3" charset="-128"/>
              </a:rPr>
              <a:t>N!</a:t>
            </a:r>
            <a:r>
              <a:rPr lang="ja-JP" altLang="en-US" sz="1800" dirty="0" smtClean="0">
                <a:latin typeface="ヒラギノ角ゴ Pro W3" charset="-128"/>
                <a:ea typeface="ヒラギノ角ゴ Pro W3" charset="-128"/>
                <a:cs typeface="ヒラギノ角ゴ Pro W3" charset="-128"/>
              </a:rPr>
              <a:t>の末尾０の個数計算</a:t>
            </a:r>
            <a:endParaRPr lang="en-US" altLang="zh-CN" sz="1800" dirty="0">
              <a:latin typeface="ヒラギノ角ゴ Pro W3" charset="-128"/>
              <a:ea typeface="ヒラギノ角ゴ Pro W3" charset="-128"/>
              <a:cs typeface="ヒラギノ角ゴ Pro W3" charset="-128"/>
            </a:endParaRPr>
          </a:p>
        </p:txBody>
      </p:sp>
      <p:sp>
        <p:nvSpPr>
          <p:cNvPr id="44" name="Rectangle 32"/>
          <p:cNvSpPr>
            <a:spLocks noChangeArrowheads="1"/>
          </p:cNvSpPr>
          <p:nvPr/>
        </p:nvSpPr>
        <p:spPr bwMode="auto">
          <a:xfrm>
            <a:off x="7286354" y="4974990"/>
            <a:ext cx="4067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数学推理</a:t>
            </a:r>
            <a:endParaRPr lang="en-US" altLang="zh-CN" sz="1800" dirty="0">
              <a:latin typeface="ヒラギノ角ゴ Pro W3" charset="-128"/>
              <a:ea typeface="ヒラギノ角ゴ Pro W3" charset="-128"/>
              <a:cs typeface="ヒラギノ角ゴ Pro W3" charset="-128"/>
            </a:endParaRPr>
          </a:p>
        </p:txBody>
      </p:sp>
      <p:sp>
        <p:nvSpPr>
          <p:cNvPr id="47" name="Rectangle 35"/>
          <p:cNvSpPr>
            <a:spLocks noChangeArrowheads="1"/>
          </p:cNvSpPr>
          <p:nvPr/>
        </p:nvSpPr>
        <p:spPr bwMode="auto">
          <a:xfrm>
            <a:off x="3323380" y="5657615"/>
            <a:ext cx="37583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smtClean="0">
                <a:latin typeface="ヒラギノ角ゴ Pro W3" charset="-128"/>
                <a:ea typeface="ヒラギノ角ゴ Pro W3" charset="-128"/>
                <a:cs typeface="ヒラギノ角ゴ Pro W3" charset="-128"/>
              </a:rPr>
              <a:t>数独パズルの正解生成</a:t>
            </a:r>
            <a:endParaRPr lang="en-US" altLang="zh-CN" sz="1800" dirty="0">
              <a:latin typeface="ヒラギノ角ゴ Pro W3" charset="-128"/>
              <a:ea typeface="ヒラギノ角ゴ Pro W3" charset="-128"/>
              <a:cs typeface="ヒラギノ角ゴ Pro W3" charset="-128"/>
            </a:endParaRPr>
          </a:p>
        </p:txBody>
      </p:sp>
      <p:sp>
        <p:nvSpPr>
          <p:cNvPr id="48" name="Rectangle 36"/>
          <p:cNvSpPr>
            <a:spLocks noChangeArrowheads="1"/>
          </p:cNvSpPr>
          <p:nvPr/>
        </p:nvSpPr>
        <p:spPr bwMode="auto">
          <a:xfrm>
            <a:off x="7286354" y="5657615"/>
            <a:ext cx="4067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defTabSz="787400">
              <a:buSzPct val="120000"/>
              <a:defRPr sz="1600">
                <a:solidFill>
                  <a:schemeClr val="tx1"/>
                </a:solidFill>
                <a:latin typeface="Arial" charset="0"/>
                <a:ea typeface="-윤고딕130" charset="0"/>
              </a:defRPr>
            </a:lvl1pPr>
            <a:lvl2pPr marL="133350" indent="-131763" defTabSz="787400">
              <a:buSzPct val="120000"/>
              <a:buChar char="•"/>
              <a:defRPr sz="1600">
                <a:solidFill>
                  <a:schemeClr val="tx1"/>
                </a:solidFill>
                <a:latin typeface="Arial" charset="0"/>
                <a:ea typeface="-윤고딕130" charset="0"/>
              </a:defRPr>
            </a:lvl2pPr>
            <a:lvl3pPr marL="301625" indent="-150813" defTabSz="787400">
              <a:buChar char="–"/>
              <a:defRPr sz="1600">
                <a:solidFill>
                  <a:schemeClr val="tx1"/>
                </a:solidFill>
                <a:latin typeface="Arial" charset="0"/>
                <a:ea typeface="-윤고딕130" charset="0"/>
              </a:defRPr>
            </a:lvl3pPr>
            <a:lvl4pPr marL="439738" indent="-136525" defTabSz="787400">
              <a:buSzPct val="89000"/>
              <a:buChar char="•"/>
              <a:defRPr sz="1600">
                <a:solidFill>
                  <a:schemeClr val="tx1"/>
                </a:solidFill>
                <a:latin typeface="Arial" charset="0"/>
                <a:ea typeface="-윤고딕130" charset="0"/>
              </a:defRPr>
            </a:lvl4pPr>
            <a:lvl5pPr marL="603250" indent="-142875" defTabSz="787400">
              <a:buSzPct val="75000"/>
              <a:buChar char="–"/>
              <a:defRPr sz="1600">
                <a:solidFill>
                  <a:schemeClr val="tx1"/>
                </a:solidFill>
                <a:latin typeface="Arial" charset="0"/>
                <a:ea typeface="-윤고딕130" charset="0"/>
              </a:defRPr>
            </a:lvl5pPr>
            <a:lvl6pPr marL="1060450" indent="-142875" defTabSz="787400" fontAlgn="base">
              <a:spcBef>
                <a:spcPct val="0"/>
              </a:spcBef>
              <a:spcAft>
                <a:spcPct val="0"/>
              </a:spcAft>
              <a:buSzPct val="75000"/>
              <a:buChar char="–"/>
              <a:defRPr sz="1600">
                <a:solidFill>
                  <a:schemeClr val="tx1"/>
                </a:solidFill>
                <a:latin typeface="Arial" charset="0"/>
                <a:ea typeface="-윤고딕130" charset="0"/>
              </a:defRPr>
            </a:lvl6pPr>
            <a:lvl7pPr marL="1517650" indent="-142875" defTabSz="787400" fontAlgn="base">
              <a:spcBef>
                <a:spcPct val="0"/>
              </a:spcBef>
              <a:spcAft>
                <a:spcPct val="0"/>
              </a:spcAft>
              <a:buSzPct val="75000"/>
              <a:buChar char="–"/>
              <a:defRPr sz="1600">
                <a:solidFill>
                  <a:schemeClr val="tx1"/>
                </a:solidFill>
                <a:latin typeface="Arial" charset="0"/>
                <a:ea typeface="-윤고딕130" charset="0"/>
              </a:defRPr>
            </a:lvl7pPr>
            <a:lvl8pPr marL="1974850" indent="-142875" defTabSz="787400" fontAlgn="base">
              <a:spcBef>
                <a:spcPct val="0"/>
              </a:spcBef>
              <a:spcAft>
                <a:spcPct val="0"/>
              </a:spcAft>
              <a:buSzPct val="75000"/>
              <a:buChar char="–"/>
              <a:defRPr sz="1600">
                <a:solidFill>
                  <a:schemeClr val="tx1"/>
                </a:solidFill>
                <a:latin typeface="Arial" charset="0"/>
                <a:ea typeface="-윤고딕130" charset="0"/>
              </a:defRPr>
            </a:lvl8pPr>
            <a:lvl9pPr marL="2432050" indent="-142875" defTabSz="78740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1800" dirty="0">
                <a:latin typeface="ヒラギノ角ゴ Pro W3" charset="-128"/>
                <a:ea typeface="ヒラギノ角ゴ Pro W3" charset="-128"/>
                <a:cs typeface="ヒラギノ角ゴ Pro W3" charset="-128"/>
              </a:rPr>
              <a:t>動的計</a:t>
            </a:r>
            <a:r>
              <a:rPr lang="ja-JP" altLang="en-US" sz="1800" dirty="0" smtClean="0">
                <a:latin typeface="ヒラギノ角ゴ Pro W3" charset="-128"/>
                <a:ea typeface="ヒラギノ角ゴ Pro W3" charset="-128"/>
                <a:cs typeface="ヒラギノ角ゴ Pro W3" charset="-128"/>
              </a:rPr>
              <a:t>画法</a:t>
            </a:r>
            <a:r>
              <a:rPr lang="ja-JP" altLang="en-US" sz="1800" dirty="0">
                <a:latin typeface="ヒラギノ角ゴ Pro W3" charset="-128"/>
                <a:ea typeface="ヒラギノ角ゴ Pro W3" charset="-128"/>
                <a:cs typeface="ヒラギノ角ゴ Pro W3" charset="-128"/>
              </a:rPr>
              <a:t>、分割統治法</a:t>
            </a:r>
            <a:endParaRPr lang="en-US" altLang="zh-CN" sz="1800" dirty="0">
              <a:latin typeface="ヒラギノ角ゴ Pro W3" charset="-128"/>
              <a:ea typeface="ヒラギノ角ゴ Pro W3" charset="-128"/>
              <a:cs typeface="ヒラギノ角ゴ Pro W3" charset="-128"/>
            </a:endParaRPr>
          </a:p>
        </p:txBody>
      </p:sp>
      <p:sp>
        <p:nvSpPr>
          <p:cNvPr id="49" name="ホームベース 48"/>
          <p:cNvSpPr/>
          <p:nvPr/>
        </p:nvSpPr>
        <p:spPr>
          <a:xfrm>
            <a:off x="1580862" y="1434644"/>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mtClean="0">
                <a:latin typeface="Hiragino Kaku Gothic Pro" charset="-128"/>
                <a:ea typeface="Hiragino Kaku Gothic Pro" charset="-128"/>
                <a:cs typeface="Hiragino Kaku Gothic Pro" charset="-128"/>
              </a:rPr>
              <a:t>問題１</a:t>
            </a:r>
            <a:endParaRPr kumimoji="1" lang="ja-JP" altLang="en-US">
              <a:latin typeface="Hiragino Kaku Gothic Pro" charset="-128"/>
              <a:ea typeface="Hiragino Kaku Gothic Pro" charset="-128"/>
              <a:cs typeface="Hiragino Kaku Gothic Pro" charset="-128"/>
            </a:endParaRPr>
          </a:p>
        </p:txBody>
      </p:sp>
      <p:sp>
        <p:nvSpPr>
          <p:cNvPr id="53" name="ホームベース 52"/>
          <p:cNvSpPr/>
          <p:nvPr/>
        </p:nvSpPr>
        <p:spPr>
          <a:xfrm>
            <a:off x="1580862" y="2091441"/>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問題２</a:t>
            </a:r>
            <a:endParaRPr kumimoji="1" lang="ja-JP" altLang="en-US" dirty="0">
              <a:latin typeface="Hiragino Kaku Gothic Pro" charset="-128"/>
              <a:ea typeface="Hiragino Kaku Gothic Pro" charset="-128"/>
              <a:cs typeface="Hiragino Kaku Gothic Pro" charset="-128"/>
            </a:endParaRPr>
          </a:p>
        </p:txBody>
      </p:sp>
      <p:sp>
        <p:nvSpPr>
          <p:cNvPr id="54" name="ホームベース 53"/>
          <p:cNvSpPr/>
          <p:nvPr/>
        </p:nvSpPr>
        <p:spPr>
          <a:xfrm>
            <a:off x="1580862" y="2748240"/>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問題３</a:t>
            </a:r>
            <a:endParaRPr kumimoji="1" lang="ja-JP" altLang="en-US" dirty="0">
              <a:latin typeface="Hiragino Kaku Gothic Pro" charset="-128"/>
              <a:ea typeface="Hiragino Kaku Gothic Pro" charset="-128"/>
              <a:cs typeface="Hiragino Kaku Gothic Pro" charset="-128"/>
            </a:endParaRPr>
          </a:p>
        </p:txBody>
      </p:sp>
      <p:sp>
        <p:nvSpPr>
          <p:cNvPr id="55" name="ホームベース 54"/>
          <p:cNvSpPr/>
          <p:nvPr/>
        </p:nvSpPr>
        <p:spPr>
          <a:xfrm>
            <a:off x="1580862" y="3405042"/>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問題４</a:t>
            </a:r>
            <a:endParaRPr kumimoji="1" lang="ja-JP" altLang="en-US" dirty="0">
              <a:latin typeface="Hiragino Kaku Gothic Pro" charset="-128"/>
              <a:ea typeface="Hiragino Kaku Gothic Pro" charset="-128"/>
              <a:cs typeface="Hiragino Kaku Gothic Pro" charset="-128"/>
            </a:endParaRPr>
          </a:p>
        </p:txBody>
      </p:sp>
      <p:sp>
        <p:nvSpPr>
          <p:cNvPr id="56" name="ホームベース 55"/>
          <p:cNvSpPr/>
          <p:nvPr/>
        </p:nvSpPr>
        <p:spPr>
          <a:xfrm>
            <a:off x="1580862" y="4061840"/>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問題５</a:t>
            </a:r>
            <a:endParaRPr kumimoji="1" lang="ja-JP" altLang="en-US" dirty="0">
              <a:latin typeface="Hiragino Kaku Gothic Pro" charset="-128"/>
              <a:ea typeface="Hiragino Kaku Gothic Pro" charset="-128"/>
              <a:cs typeface="Hiragino Kaku Gothic Pro" charset="-128"/>
            </a:endParaRPr>
          </a:p>
        </p:txBody>
      </p:sp>
      <p:sp>
        <p:nvSpPr>
          <p:cNvPr id="57" name="ホームベース 56"/>
          <p:cNvSpPr/>
          <p:nvPr/>
        </p:nvSpPr>
        <p:spPr>
          <a:xfrm>
            <a:off x="1580862" y="4708912"/>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問題６</a:t>
            </a:r>
            <a:endParaRPr kumimoji="1" lang="ja-JP" altLang="en-US" dirty="0">
              <a:latin typeface="Hiragino Kaku Gothic Pro" charset="-128"/>
              <a:ea typeface="Hiragino Kaku Gothic Pro" charset="-128"/>
              <a:cs typeface="Hiragino Kaku Gothic Pro" charset="-128"/>
            </a:endParaRPr>
          </a:p>
        </p:txBody>
      </p:sp>
      <p:sp>
        <p:nvSpPr>
          <p:cNvPr id="58" name="ホームベース 57"/>
          <p:cNvSpPr/>
          <p:nvPr/>
        </p:nvSpPr>
        <p:spPr>
          <a:xfrm>
            <a:off x="1580862" y="5365709"/>
            <a:ext cx="1527242" cy="64800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iragino Kaku Gothic Pro" charset="-128"/>
                <a:ea typeface="Hiragino Kaku Gothic Pro" charset="-128"/>
                <a:cs typeface="Hiragino Kaku Gothic Pro" charset="-128"/>
              </a:rPr>
              <a:t>問題７</a:t>
            </a:r>
            <a:endParaRPr kumimoji="1" lang="ja-JP" altLang="en-US" dirty="0">
              <a:latin typeface="Hiragino Kaku Gothic Pro" charset="-128"/>
              <a:ea typeface="Hiragino Kaku Gothic Pro" charset="-128"/>
              <a:cs typeface="Hiragino Kaku Gothic Pro" charset="-128"/>
            </a:endParaRPr>
          </a:p>
        </p:txBody>
      </p:sp>
    </p:spTree>
    <p:extLst>
      <p:ext uri="{BB962C8B-B14F-4D97-AF65-F5344CB8AC3E}">
        <p14:creationId xmlns:p14="http://schemas.microsoft.com/office/powerpoint/2010/main" val="1455388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ヒラギノ角ゴ Pro W3" charset="-128"/>
                <a:ea typeface="ヒラギノ角ゴ Pro W3" charset="-128"/>
                <a:cs typeface="ヒラギノ角ゴ Pro W3" charset="-128"/>
              </a:rPr>
              <a:t>コンテストの基礎</a:t>
            </a:r>
            <a:endParaRPr lang="en-US" dirty="0">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3003625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p:cNvSpPr>
            <a:spLocks/>
          </p:cNvSpPr>
          <p:nvPr>
            <p:custDataLst>
              <p:tags r:id="rId1"/>
            </p:custDataLst>
          </p:nvPr>
        </p:nvSpPr>
        <p:spPr bwMode="blackWhite">
          <a:xfrm>
            <a:off x="3775941" y="1692811"/>
            <a:ext cx="4365625" cy="4498975"/>
          </a:xfrm>
          <a:custGeom>
            <a:avLst/>
            <a:gdLst>
              <a:gd name="T0" fmla="*/ 32 w 2369"/>
              <a:gd name="T1" fmla="*/ 1720 h 1721"/>
              <a:gd name="T2" fmla="*/ 2368 w 2369"/>
              <a:gd name="T3" fmla="*/ 1720 h 1721"/>
              <a:gd name="T4" fmla="*/ 2368 w 2369"/>
              <a:gd name="T5" fmla="*/ 469 h 1721"/>
              <a:gd name="T6" fmla="*/ 1180 w 2369"/>
              <a:gd name="T7" fmla="*/ 0 h 1721"/>
              <a:gd name="T8" fmla="*/ 0 w 2369"/>
              <a:gd name="T9" fmla="*/ 469 h 1721"/>
              <a:gd name="T10" fmla="*/ 0 w 2369"/>
              <a:gd name="T11" fmla="*/ 1720 h 1721"/>
              <a:gd name="T12" fmla="*/ 32 w 2369"/>
              <a:gd name="T13" fmla="*/ 1720 h 1721"/>
            </a:gdLst>
            <a:ahLst/>
            <a:cxnLst>
              <a:cxn ang="0">
                <a:pos x="T0" y="T1"/>
              </a:cxn>
              <a:cxn ang="0">
                <a:pos x="T2" y="T3"/>
              </a:cxn>
              <a:cxn ang="0">
                <a:pos x="T4" y="T5"/>
              </a:cxn>
              <a:cxn ang="0">
                <a:pos x="T6" y="T7"/>
              </a:cxn>
              <a:cxn ang="0">
                <a:pos x="T8" y="T9"/>
              </a:cxn>
              <a:cxn ang="0">
                <a:pos x="T10" y="T11"/>
              </a:cxn>
              <a:cxn ang="0">
                <a:pos x="T12" y="T13"/>
              </a:cxn>
            </a:cxnLst>
            <a:rect l="0" t="0" r="r" b="b"/>
            <a:pathLst>
              <a:path w="2369" h="1721">
                <a:moveTo>
                  <a:pt x="32" y="1720"/>
                </a:moveTo>
                <a:lnTo>
                  <a:pt x="2368" y="1720"/>
                </a:lnTo>
                <a:lnTo>
                  <a:pt x="2368" y="469"/>
                </a:lnTo>
                <a:lnTo>
                  <a:pt x="1180" y="0"/>
                </a:lnTo>
                <a:lnTo>
                  <a:pt x="0" y="469"/>
                </a:lnTo>
                <a:lnTo>
                  <a:pt x="0" y="1720"/>
                </a:lnTo>
                <a:lnTo>
                  <a:pt x="32" y="1720"/>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7" name="Freeform 3"/>
          <p:cNvSpPr>
            <a:spLocks/>
          </p:cNvSpPr>
          <p:nvPr>
            <p:custDataLst>
              <p:tags r:id="rId2"/>
            </p:custDataLst>
          </p:nvPr>
        </p:nvSpPr>
        <p:spPr bwMode="blackWhite">
          <a:xfrm>
            <a:off x="3775941" y="1692811"/>
            <a:ext cx="4378325" cy="4575175"/>
          </a:xfrm>
          <a:custGeom>
            <a:avLst/>
            <a:gdLst>
              <a:gd name="T0" fmla="*/ 32 w 2375"/>
              <a:gd name="T1" fmla="*/ 1726 h 1727"/>
              <a:gd name="T2" fmla="*/ 2374 w 2375"/>
              <a:gd name="T3" fmla="*/ 1726 h 1727"/>
              <a:gd name="T4" fmla="*/ 2374 w 2375"/>
              <a:gd name="T5" fmla="*/ 471 h 1727"/>
              <a:gd name="T6" fmla="*/ 1183 w 2375"/>
              <a:gd name="T7" fmla="*/ 0 h 1727"/>
              <a:gd name="T8" fmla="*/ 0 w 2375"/>
              <a:gd name="T9" fmla="*/ 471 h 1727"/>
              <a:gd name="T10" fmla="*/ 0 w 2375"/>
              <a:gd name="T11" fmla="*/ 1726 h 1727"/>
            </a:gdLst>
            <a:ahLst/>
            <a:cxnLst>
              <a:cxn ang="0">
                <a:pos x="T0" y="T1"/>
              </a:cxn>
              <a:cxn ang="0">
                <a:pos x="T2" y="T3"/>
              </a:cxn>
              <a:cxn ang="0">
                <a:pos x="T4" y="T5"/>
              </a:cxn>
              <a:cxn ang="0">
                <a:pos x="T6" y="T7"/>
              </a:cxn>
              <a:cxn ang="0">
                <a:pos x="T8" y="T9"/>
              </a:cxn>
              <a:cxn ang="0">
                <a:pos x="T10" y="T11"/>
              </a:cxn>
            </a:cxnLst>
            <a:rect l="0" t="0" r="r" b="b"/>
            <a:pathLst>
              <a:path w="2375" h="1727">
                <a:moveTo>
                  <a:pt x="32" y="1726"/>
                </a:moveTo>
                <a:lnTo>
                  <a:pt x="2374" y="1726"/>
                </a:lnTo>
                <a:lnTo>
                  <a:pt x="2374" y="471"/>
                </a:lnTo>
                <a:lnTo>
                  <a:pt x="1183" y="0"/>
                </a:lnTo>
                <a:lnTo>
                  <a:pt x="0" y="471"/>
                </a:lnTo>
                <a:lnTo>
                  <a:pt x="0" y="1726"/>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8" name="Freeform 4"/>
          <p:cNvSpPr>
            <a:spLocks/>
          </p:cNvSpPr>
          <p:nvPr>
            <p:custDataLst>
              <p:tags r:id="rId3"/>
            </p:custDataLst>
          </p:nvPr>
        </p:nvSpPr>
        <p:spPr bwMode="blackWhite">
          <a:xfrm>
            <a:off x="1977304" y="1711861"/>
            <a:ext cx="7945437" cy="1219200"/>
          </a:xfrm>
          <a:custGeom>
            <a:avLst/>
            <a:gdLst>
              <a:gd name="T0" fmla="*/ 0 w 4311"/>
              <a:gd name="T1" fmla="*/ 464 h 465"/>
              <a:gd name="T2" fmla="*/ 2159 w 4311"/>
              <a:gd name="T3" fmla="*/ 0 h 465"/>
              <a:gd name="T4" fmla="*/ 4310 w 4311"/>
              <a:gd name="T5" fmla="*/ 464 h 465"/>
              <a:gd name="T6" fmla="*/ 3295 w 4311"/>
              <a:gd name="T7" fmla="*/ 464 h 465"/>
              <a:gd name="T8" fmla="*/ 2159 w 4311"/>
              <a:gd name="T9" fmla="*/ 0 h 465"/>
              <a:gd name="T10" fmla="*/ 3223 w 4311"/>
              <a:gd name="T11" fmla="*/ 464 h 465"/>
              <a:gd name="T12" fmla="*/ 2191 w 4311"/>
              <a:gd name="T13" fmla="*/ 464 h 465"/>
              <a:gd name="T14" fmla="*/ 2167 w 4311"/>
              <a:gd name="T15" fmla="*/ 0 h 465"/>
              <a:gd name="T16" fmla="*/ 2127 w 4311"/>
              <a:gd name="T17" fmla="*/ 464 h 465"/>
              <a:gd name="T18" fmla="*/ 1096 w 4311"/>
              <a:gd name="T19" fmla="*/ 464 h 465"/>
              <a:gd name="T20" fmla="*/ 2159 w 4311"/>
              <a:gd name="T21" fmla="*/ 8 h 465"/>
              <a:gd name="T22" fmla="*/ 1032 w 4311"/>
              <a:gd name="T23" fmla="*/ 464 h 465"/>
              <a:gd name="T24" fmla="*/ 0 w 4311"/>
              <a:gd name="T25" fmla="*/ 46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2">
              <a:lumMod val="40000"/>
              <a:lumOff val="60000"/>
            </a:schemeClr>
          </a:solidFill>
          <a:ln>
            <a:noFill/>
          </a:ln>
          <a:effectLst/>
          <a:extLst/>
        </p:spPr>
        <p:txBody>
          <a:bodyP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9" name="Rectangle 5"/>
          <p:cNvSpPr>
            <a:spLocks noChangeArrowheads="1"/>
          </p:cNvSpPr>
          <p:nvPr>
            <p:custDataLst>
              <p:tags r:id="rId4"/>
            </p:custDataLst>
          </p:nvPr>
        </p:nvSpPr>
        <p:spPr bwMode="blackWhite">
          <a:xfrm>
            <a:off x="1983654" y="2927886"/>
            <a:ext cx="1892300" cy="3254375"/>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0" hangingPunct="0"/>
            <a:endParaRPr lang="zh-CN" altLang="en-US" sz="2800">
              <a:solidFill>
                <a:schemeClr val="bg1"/>
              </a:solidFill>
              <a:latin typeface="ヒラギノ角ゴ Pro W3" charset="-128"/>
              <a:ea typeface="ヒラギノ角ゴ Pro W3" charset="-128"/>
              <a:cs typeface="ヒラギノ角ゴ Pro W3" charset="-128"/>
            </a:endParaRPr>
          </a:p>
        </p:txBody>
      </p:sp>
      <p:sp>
        <p:nvSpPr>
          <p:cNvPr id="10" name="Rectangle 6"/>
          <p:cNvSpPr>
            <a:spLocks noChangeArrowheads="1"/>
          </p:cNvSpPr>
          <p:nvPr>
            <p:custDataLst>
              <p:tags r:id="rId5"/>
            </p:custDataLst>
          </p:nvPr>
        </p:nvSpPr>
        <p:spPr bwMode="blackWhite">
          <a:xfrm>
            <a:off x="4004541" y="2927886"/>
            <a:ext cx="1890713" cy="3254375"/>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0" hangingPunct="0"/>
            <a:endParaRPr lang="zh-CN" altLang="en-US" sz="2800">
              <a:solidFill>
                <a:schemeClr val="bg1"/>
              </a:solidFill>
              <a:latin typeface="ヒラギノ角ゴ Pro W3" charset="-128"/>
              <a:ea typeface="ヒラギノ角ゴ Pro W3" charset="-128"/>
              <a:cs typeface="ヒラギノ角ゴ Pro W3" charset="-128"/>
            </a:endParaRPr>
          </a:p>
        </p:txBody>
      </p:sp>
      <p:sp>
        <p:nvSpPr>
          <p:cNvPr id="11" name="Rectangle 7"/>
          <p:cNvSpPr>
            <a:spLocks noChangeArrowheads="1"/>
          </p:cNvSpPr>
          <p:nvPr>
            <p:custDataLst>
              <p:tags r:id="rId6"/>
            </p:custDataLst>
          </p:nvPr>
        </p:nvSpPr>
        <p:spPr bwMode="blackWhite">
          <a:xfrm>
            <a:off x="6023841" y="2927886"/>
            <a:ext cx="1889125" cy="3254375"/>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0" hangingPunct="0"/>
            <a:endParaRPr lang="zh-CN" altLang="en-US" sz="2800">
              <a:solidFill>
                <a:schemeClr val="bg1"/>
              </a:solidFill>
              <a:latin typeface="ヒラギノ角ゴ Pro W3" charset="-128"/>
              <a:ea typeface="ヒラギノ角ゴ Pro W3" charset="-128"/>
              <a:cs typeface="ヒラギノ角ゴ Pro W3" charset="-128"/>
            </a:endParaRPr>
          </a:p>
        </p:txBody>
      </p:sp>
      <p:sp>
        <p:nvSpPr>
          <p:cNvPr id="12" name="Rectangle 8"/>
          <p:cNvSpPr>
            <a:spLocks noChangeArrowheads="1"/>
          </p:cNvSpPr>
          <p:nvPr>
            <p:custDataLst>
              <p:tags r:id="rId7"/>
            </p:custDataLst>
          </p:nvPr>
        </p:nvSpPr>
        <p:spPr bwMode="blackWhite">
          <a:xfrm>
            <a:off x="8044729" y="2927886"/>
            <a:ext cx="1887537" cy="3254375"/>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0" hangingPunct="0"/>
            <a:endParaRPr lang="zh-CN" altLang="en-US" sz="2800">
              <a:solidFill>
                <a:schemeClr val="bg1"/>
              </a:solidFill>
              <a:latin typeface="ヒラギノ角ゴ Pro W3" charset="-128"/>
              <a:ea typeface="ヒラギノ角ゴ Pro W3" charset="-128"/>
              <a:cs typeface="ヒラギノ角ゴ Pro W3" charset="-128"/>
            </a:endParaRPr>
          </a:p>
        </p:txBody>
      </p:sp>
      <p:grpSp>
        <p:nvGrpSpPr>
          <p:cNvPr id="13" name="Group 12"/>
          <p:cNvGrpSpPr>
            <a:grpSpLocks/>
          </p:cNvGrpSpPr>
          <p:nvPr/>
        </p:nvGrpSpPr>
        <p:grpSpPr bwMode="auto">
          <a:xfrm>
            <a:off x="4620491" y="1354674"/>
            <a:ext cx="2657475" cy="990600"/>
            <a:chOff x="2400" y="1968"/>
            <a:chExt cx="960" cy="960"/>
          </a:xfrm>
        </p:grpSpPr>
        <p:sp>
          <p:nvSpPr>
            <p:cNvPr id="14" name="Oval 13"/>
            <p:cNvSpPr>
              <a:spLocks noChangeArrowheads="1"/>
            </p:cNvSpPr>
            <p:nvPr>
              <p:custDataLst>
                <p:tags r:id="rId8"/>
              </p:custDataLst>
            </p:nvPr>
          </p:nvSpPr>
          <p:spPr bwMode="blackWhite">
            <a:xfrm>
              <a:off x="2400" y="1968"/>
              <a:ext cx="960" cy="960"/>
            </a:xfrm>
            <a:prstGeom prst="ellipse">
              <a:avLst/>
            </a:prstGeom>
            <a:solidFill>
              <a:schemeClr val="accent1"/>
            </a:solidFill>
            <a:ln w="9525">
              <a:solidFill>
                <a:schemeClr val="tx1"/>
              </a:solidFill>
              <a:round/>
              <a:headEnd/>
              <a:tailEnd/>
            </a:ln>
            <a:effectLst>
              <a:outerShdw blurRad="63500" dist="26940" dir="5400000" algn="ctr" rotWithShape="0">
                <a:schemeClr val="bg2">
                  <a:alpha val="74998"/>
                </a:schemeClr>
              </a:outerShdw>
            </a:effectLst>
          </p:spPr>
          <p:txBody>
            <a:bodyPr wrap="none" anchor="ct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15" name="Rectangle 14"/>
            <p:cNvSpPr>
              <a:spLocks noChangeArrowheads="1"/>
            </p:cNvSpPr>
            <p:nvPr>
              <p:custDataLst>
                <p:tags r:id="rId9"/>
              </p:custDataLst>
            </p:nvPr>
          </p:nvSpPr>
          <p:spPr bwMode="blackWhite">
            <a:xfrm>
              <a:off x="2440" y="2008"/>
              <a:ext cx="880"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810" tIns="0" rIns="3810" bIns="0" anchor="ct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algn="ctr"/>
              <a:r>
                <a:rPr lang="ja-JP" altLang="en-US" sz="2400" b="1" dirty="0" smtClean="0">
                  <a:solidFill>
                    <a:schemeClr val="bg1"/>
                  </a:solidFill>
                  <a:latin typeface="ヒラギノ角ゴ Pro W3" charset="-128"/>
                  <a:ea typeface="ヒラギノ角ゴ Pro W3" charset="-128"/>
                  <a:cs typeface="ヒラギノ角ゴ Pro W3" charset="-128"/>
                </a:rPr>
                <a:t>良いプログラム</a:t>
              </a:r>
              <a:endParaRPr lang="en-US" altLang="ko-KR" sz="2400" b="1" dirty="0">
                <a:solidFill>
                  <a:schemeClr val="bg1"/>
                </a:solidFill>
                <a:latin typeface="ヒラギノ角ゴ Pro W3" charset="-128"/>
                <a:ea typeface="ヒラギノ角ゴ Pro W3" charset="-128"/>
                <a:cs typeface="ヒラギノ角ゴ Pro W3" charset="-128"/>
              </a:endParaRPr>
            </a:p>
          </p:txBody>
        </p:sp>
      </p:grpSp>
      <p:sp>
        <p:nvSpPr>
          <p:cNvPr id="16" name="Rectangle 15"/>
          <p:cNvSpPr>
            <a:spLocks noChangeArrowheads="1"/>
          </p:cNvSpPr>
          <p:nvPr/>
        </p:nvSpPr>
        <p:spPr bwMode="auto">
          <a:xfrm>
            <a:off x="2055091" y="3027899"/>
            <a:ext cx="17383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400" dirty="0" smtClean="0">
                <a:solidFill>
                  <a:schemeClr val="bg1"/>
                </a:solidFill>
                <a:latin typeface="ヒラギノ角ゴ Pro W3" charset="-128"/>
                <a:ea typeface="ヒラギノ角ゴ Pro W3" charset="-128"/>
                <a:cs typeface="ヒラギノ角ゴ Pro W3" charset="-128"/>
              </a:rPr>
              <a:t>問題を正しく処理する</a:t>
            </a:r>
            <a:endParaRPr lang="en-US" altLang="ko-KR" sz="2400" dirty="0">
              <a:solidFill>
                <a:schemeClr val="bg1"/>
              </a:solidFill>
              <a:latin typeface="ヒラギノ角ゴ Pro W3" charset="-128"/>
              <a:ea typeface="ヒラギノ角ゴ Pro W3" charset="-128"/>
              <a:cs typeface="ヒラギノ角ゴ Pro W3" charset="-128"/>
            </a:endParaRPr>
          </a:p>
        </p:txBody>
      </p:sp>
      <p:sp>
        <p:nvSpPr>
          <p:cNvPr id="17" name="Rectangle 16"/>
          <p:cNvSpPr>
            <a:spLocks noChangeArrowheads="1"/>
          </p:cNvSpPr>
          <p:nvPr/>
        </p:nvSpPr>
        <p:spPr bwMode="auto">
          <a:xfrm>
            <a:off x="4087091" y="3027899"/>
            <a:ext cx="17383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400" dirty="0">
                <a:solidFill>
                  <a:schemeClr val="bg1"/>
                </a:solidFill>
                <a:latin typeface="ヒラギノ角ゴ Pro W3" charset="-128"/>
                <a:ea typeface="ヒラギノ角ゴ Pro W3" charset="-128"/>
                <a:cs typeface="ヒラギノ角ゴ Pro W3" charset="-128"/>
              </a:rPr>
              <a:t>より効率の良いやり方</a:t>
            </a:r>
            <a:endParaRPr lang="en-US" altLang="ko-KR" sz="2400" dirty="0">
              <a:solidFill>
                <a:schemeClr val="bg1"/>
              </a:solidFill>
              <a:latin typeface="ヒラギノ角ゴ Pro W3" charset="-128"/>
              <a:ea typeface="ヒラギノ角ゴ Pro W3" charset="-128"/>
              <a:cs typeface="ヒラギノ角ゴ Pro W3" charset="-128"/>
            </a:endParaRPr>
          </a:p>
        </p:txBody>
      </p:sp>
      <p:sp>
        <p:nvSpPr>
          <p:cNvPr id="18" name="Rectangle 17"/>
          <p:cNvSpPr>
            <a:spLocks noChangeArrowheads="1"/>
          </p:cNvSpPr>
          <p:nvPr/>
        </p:nvSpPr>
        <p:spPr bwMode="auto">
          <a:xfrm>
            <a:off x="6103216" y="3027899"/>
            <a:ext cx="17367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400" dirty="0">
                <a:solidFill>
                  <a:schemeClr val="bg1"/>
                </a:solidFill>
                <a:latin typeface="ヒラギノ角ゴ Pro W3" charset="-128"/>
                <a:ea typeface="ヒラギノ角ゴ Pro W3" charset="-128"/>
                <a:cs typeface="ヒラギノ角ゴ Pro W3" charset="-128"/>
              </a:rPr>
              <a:t>より高速なやり方が</a:t>
            </a:r>
            <a:endParaRPr lang="en-US" altLang="ko-KR" sz="2400" dirty="0">
              <a:solidFill>
                <a:schemeClr val="bg1"/>
              </a:solidFill>
              <a:latin typeface="ヒラギノ角ゴ Pro W3" charset="-128"/>
              <a:ea typeface="ヒラギノ角ゴ Pro W3" charset="-128"/>
              <a:cs typeface="ヒラギノ角ゴ Pro W3" charset="-128"/>
            </a:endParaRPr>
          </a:p>
        </p:txBody>
      </p:sp>
      <p:sp>
        <p:nvSpPr>
          <p:cNvPr id="19" name="Rectangle 18"/>
          <p:cNvSpPr>
            <a:spLocks noChangeArrowheads="1"/>
          </p:cNvSpPr>
          <p:nvPr/>
        </p:nvSpPr>
        <p:spPr bwMode="auto">
          <a:xfrm>
            <a:off x="8127279" y="3027899"/>
            <a:ext cx="17351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400" dirty="0">
                <a:solidFill>
                  <a:schemeClr val="bg1"/>
                </a:solidFill>
                <a:latin typeface="ヒラギノ角ゴ Pro W3" charset="-128"/>
                <a:ea typeface="ヒラギノ角ゴ Pro W3" charset="-128"/>
                <a:cs typeface="ヒラギノ角ゴ Pro W3" charset="-128"/>
              </a:rPr>
              <a:t>よりスマートな書き方</a:t>
            </a:r>
            <a:endParaRPr lang="en-US" altLang="ko-KR" sz="2400" dirty="0">
              <a:solidFill>
                <a:schemeClr val="bg1"/>
              </a:solidFill>
              <a:latin typeface="ヒラギノ角ゴ Pro W3" charset="-128"/>
              <a:ea typeface="ヒラギノ角ゴ Pro W3" charset="-128"/>
              <a:cs typeface="ヒラギノ角ゴ Pro W3" charset="-128"/>
            </a:endParaRPr>
          </a:p>
        </p:txBody>
      </p:sp>
    </p:spTree>
    <p:extLst>
      <p:ext uri="{BB962C8B-B14F-4D97-AF65-F5344CB8AC3E}">
        <p14:creationId xmlns:p14="http://schemas.microsoft.com/office/powerpoint/2010/main" val="60841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5"/>
          <p:cNvGrpSpPr>
            <a:grpSpLocks/>
          </p:cNvGrpSpPr>
          <p:nvPr/>
        </p:nvGrpSpPr>
        <p:grpSpPr bwMode="auto">
          <a:xfrm>
            <a:off x="3917268" y="2329273"/>
            <a:ext cx="3967946" cy="685800"/>
            <a:chOff x="631" y="1680"/>
            <a:chExt cx="960" cy="960"/>
          </a:xfrm>
        </p:grpSpPr>
        <p:sp>
          <p:nvSpPr>
            <p:cNvPr id="17" name="Rectangle 6"/>
            <p:cNvSpPr>
              <a:spLocks noChangeArrowheads="1"/>
            </p:cNvSpPr>
            <p:nvPr>
              <p:custDataLst>
                <p:tags r:id="rId3"/>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endParaRPr lang="ja-JP" altLang="en-US" sz="2800">
                <a:solidFill>
                  <a:schemeClr val="bg1"/>
                </a:solidFill>
                <a:latin typeface="ヒラギノ角ゴ Pro W3" charset="-128"/>
                <a:ea typeface="ヒラギノ角ゴ Pro W3" charset="-128"/>
                <a:cs typeface="ヒラギノ角ゴ Pro W3" charset="-128"/>
              </a:endParaRPr>
            </a:p>
          </p:txBody>
        </p:sp>
        <p:sp>
          <p:nvSpPr>
            <p:cNvPr id="18" name="Rectangle 7"/>
            <p:cNvSpPr>
              <a:spLocks noChangeArrowheads="1"/>
            </p:cNvSpPr>
            <p:nvPr>
              <p:custDataLst>
                <p:tags r:id="rId4"/>
              </p:custDataLst>
            </p:nvPr>
          </p:nvSpPr>
          <p:spPr bwMode="blackWhite">
            <a:xfrm>
              <a:off x="671" y="1720"/>
              <a:ext cx="880"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810" tIns="0" rIns="3810" bIns="0" anchor="ct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algn="ctr"/>
              <a:r>
                <a:rPr lang="ja-JP" altLang="en-US" sz="2000" b="1" dirty="0" smtClean="0">
                  <a:solidFill>
                    <a:schemeClr val="bg1"/>
                  </a:solidFill>
                  <a:latin typeface="ヒラギノ角ゴ Pro W3" charset="-128"/>
                  <a:ea typeface="ヒラギノ角ゴ Pro W3" charset="-128"/>
                  <a:cs typeface="ヒラギノ角ゴ Pro W3" charset="-128"/>
                </a:rPr>
                <a:t>効率が良いアルゴリズムを使う</a:t>
              </a:r>
              <a:endParaRPr lang="en-US" altLang="ko-KR" sz="2000" b="1" dirty="0">
                <a:solidFill>
                  <a:schemeClr val="bg1"/>
                </a:solidFill>
                <a:latin typeface="ヒラギノ角ゴ Pro W3" charset="-128"/>
                <a:ea typeface="ヒラギノ角ゴ Pro W3" charset="-128"/>
                <a:cs typeface="ヒラギノ角ゴ Pro W3" charset="-128"/>
              </a:endParaRPr>
            </a:p>
          </p:txBody>
        </p:sp>
      </p:grpSp>
      <p:cxnSp>
        <p:nvCxnSpPr>
          <p:cNvPr id="20" name="AutoShape 9"/>
          <p:cNvCxnSpPr>
            <a:cxnSpLocks noChangeShapeType="1"/>
          </p:cNvCxnSpPr>
          <p:nvPr/>
        </p:nvCxnSpPr>
        <p:spPr bwMode="auto">
          <a:xfrm rot="16200000">
            <a:off x="4761871" y="2395155"/>
            <a:ext cx="511175" cy="1751012"/>
          </a:xfrm>
          <a:prstGeom prst="bentConnector3">
            <a:avLst>
              <a:gd name="adj1" fmla="val 5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8" name="Group 17"/>
          <p:cNvGrpSpPr>
            <a:grpSpLocks/>
          </p:cNvGrpSpPr>
          <p:nvPr/>
        </p:nvGrpSpPr>
        <p:grpSpPr bwMode="auto">
          <a:xfrm>
            <a:off x="2861951" y="3526248"/>
            <a:ext cx="2556857" cy="2363911"/>
            <a:chOff x="81" y="1452"/>
            <a:chExt cx="988" cy="1811"/>
          </a:xfrm>
        </p:grpSpPr>
        <p:sp>
          <p:nvSpPr>
            <p:cNvPr id="29" name="Rectangle 18"/>
            <p:cNvSpPr>
              <a:spLocks noChangeArrowheads="1"/>
            </p:cNvSpPr>
            <p:nvPr/>
          </p:nvSpPr>
          <p:spPr bwMode="auto">
            <a:xfrm>
              <a:off x="81" y="1452"/>
              <a:ext cx="988" cy="1811"/>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30" name="Rectangle 19"/>
            <p:cNvSpPr>
              <a:spLocks noChangeArrowheads="1"/>
            </p:cNvSpPr>
            <p:nvPr/>
          </p:nvSpPr>
          <p:spPr bwMode="auto">
            <a:xfrm>
              <a:off x="81" y="1452"/>
              <a:ext cx="988"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ja-JP" altLang="en-US" sz="2800">
                <a:solidFill>
                  <a:schemeClr val="bg1"/>
                </a:solidFill>
                <a:latin typeface="ヒラギノ角ゴ Pro W3" charset="-128"/>
                <a:ea typeface="ヒラギノ角ゴ Pro W3" charset="-128"/>
                <a:cs typeface="ヒラギノ角ゴ Pro W3" charset="-128"/>
              </a:endParaRPr>
            </a:p>
          </p:txBody>
        </p:sp>
        <p:sp>
          <p:nvSpPr>
            <p:cNvPr id="31" name="Rectangle 20"/>
            <p:cNvSpPr>
              <a:spLocks noChangeArrowheads="1"/>
            </p:cNvSpPr>
            <p:nvPr/>
          </p:nvSpPr>
          <p:spPr bwMode="auto">
            <a:xfrm>
              <a:off x="121" y="1509"/>
              <a:ext cx="917"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algn="ctr"/>
              <a:r>
                <a:rPr lang="ja-JP" altLang="en-US" sz="2000" b="1" dirty="0" smtClean="0">
                  <a:solidFill>
                    <a:schemeClr val="bg1"/>
                  </a:solidFill>
                  <a:latin typeface="ヒラギノ角ゴ Pro W3" charset="-128"/>
                  <a:ea typeface="ヒラギノ角ゴ Pro W3" charset="-128"/>
                  <a:cs typeface="ヒラギノ角ゴ Pro W3" charset="-128"/>
                </a:rPr>
                <a:t>時間</a:t>
              </a:r>
              <a:endParaRPr lang="en-US" altLang="ko-KR" sz="2000" b="1" dirty="0">
                <a:solidFill>
                  <a:schemeClr val="bg1"/>
                </a:solidFill>
                <a:latin typeface="ヒラギノ角ゴ Pro W3" charset="-128"/>
                <a:ea typeface="ヒラギノ角ゴ Pro W3" charset="-128"/>
                <a:cs typeface="ヒラギノ角ゴ Pro W3" charset="-128"/>
              </a:endParaRPr>
            </a:p>
          </p:txBody>
        </p:sp>
        <p:sp>
          <p:nvSpPr>
            <p:cNvPr id="32" name="Rectangle 21"/>
            <p:cNvSpPr>
              <a:spLocks noChangeArrowheads="1"/>
            </p:cNvSpPr>
            <p:nvPr/>
          </p:nvSpPr>
          <p:spPr bwMode="auto">
            <a:xfrm>
              <a:off x="121" y="1891"/>
              <a:ext cx="917"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000" dirty="0" smtClean="0">
                  <a:solidFill>
                    <a:schemeClr val="bg1"/>
                  </a:solidFill>
                  <a:latin typeface="ヒラギノ角ゴ Pro W3" charset="-128"/>
                  <a:ea typeface="ヒラギノ角ゴ Pro W3" charset="-128"/>
                  <a:cs typeface="ヒラギノ角ゴ Pro W3" charset="-128"/>
                </a:rPr>
                <a:t>時間計算量</a:t>
              </a:r>
              <a:endParaRPr lang="en-US" altLang="ja-JP" sz="2000" dirty="0" smtClean="0">
                <a:solidFill>
                  <a:schemeClr val="bg1"/>
                </a:solidFill>
                <a:latin typeface="ヒラギノ角ゴ Pro W3" charset="-128"/>
                <a:ea typeface="ヒラギノ角ゴ Pro W3" charset="-128"/>
                <a:cs typeface="ヒラギノ角ゴ Pro W3" charset="-128"/>
              </a:endParaRPr>
            </a:p>
            <a:p>
              <a:pPr lvl="1"/>
              <a:r>
                <a:rPr lang="en-US" altLang="ja-JP" sz="2000" dirty="0" smtClean="0">
                  <a:solidFill>
                    <a:schemeClr val="bg1"/>
                  </a:solidFill>
                  <a:latin typeface="ヒラギノ角ゴ Pro W3" charset="-128"/>
                  <a:ea typeface="ヒラギノ角ゴ Pro W3" charset="-128"/>
                  <a:cs typeface="ヒラギノ角ゴ Pro W3" charset="-128"/>
                </a:rPr>
                <a:t>Time Complexity</a:t>
              </a:r>
              <a:endParaRPr lang="ja-JP" altLang="en-US" sz="2000" dirty="0" smtClean="0">
                <a:solidFill>
                  <a:schemeClr val="bg1"/>
                </a:solidFill>
                <a:latin typeface="ヒラギノ角ゴ Pro W3" charset="-128"/>
                <a:ea typeface="ヒラギノ角ゴ Pro W3" charset="-128"/>
                <a:cs typeface="ヒラギノ角ゴ Pro W3" charset="-128"/>
              </a:endParaRPr>
            </a:p>
            <a:p>
              <a:pPr lvl="1"/>
              <a:r>
                <a:rPr lang="ja-JP" altLang="en-US" sz="1800" dirty="0">
                  <a:solidFill>
                    <a:schemeClr val="bg1"/>
                  </a:solidFill>
                  <a:latin typeface="ヒラギノ角ゴ Pro W3" charset="-128"/>
                  <a:ea typeface="ヒラギノ角ゴ Pro W3" charset="-128"/>
                  <a:cs typeface="ヒラギノ角ゴ Pro W3" charset="-128"/>
                </a:rPr>
                <a:t>データ数</a:t>
              </a:r>
              <a:r>
                <a:rPr lang="en-US" altLang="ja-JP" sz="1800" dirty="0">
                  <a:solidFill>
                    <a:schemeClr val="bg1"/>
                  </a:solidFill>
                  <a:latin typeface="ヒラギノ角ゴ Pro W3" charset="-128"/>
                  <a:ea typeface="ヒラギノ角ゴ Pro W3" charset="-128"/>
                  <a:cs typeface="ヒラギノ角ゴ Pro W3" charset="-128"/>
                </a:rPr>
                <a:t>n</a:t>
              </a:r>
              <a:r>
                <a:rPr lang="ja-JP" altLang="en-US" sz="1800" dirty="0">
                  <a:solidFill>
                    <a:schemeClr val="bg1"/>
                  </a:solidFill>
                  <a:latin typeface="ヒラギノ角ゴ Pro W3" charset="-128"/>
                  <a:ea typeface="ヒラギノ角ゴ Pro W3" charset="-128"/>
                  <a:cs typeface="ヒラギノ角ゴ Pro W3" charset="-128"/>
                </a:rPr>
                <a:t>に対してどれだけ時間がかかるかを示す</a:t>
              </a:r>
              <a:endParaRPr lang="en-US" altLang="ko-KR" sz="1800" dirty="0">
                <a:solidFill>
                  <a:schemeClr val="bg1"/>
                </a:solidFill>
                <a:latin typeface="ヒラギノ角ゴ Pro W3" charset="-128"/>
                <a:ea typeface="ヒラギノ角ゴ Pro W3" charset="-128"/>
                <a:cs typeface="ヒラギノ角ゴ Pro W3" charset="-128"/>
              </a:endParaRPr>
            </a:p>
          </p:txBody>
        </p:sp>
      </p:grpSp>
      <p:cxnSp>
        <p:nvCxnSpPr>
          <p:cNvPr id="48" name="AutoShape 37"/>
          <p:cNvCxnSpPr>
            <a:cxnSpLocks noChangeShapeType="1"/>
          </p:cNvCxnSpPr>
          <p:nvPr/>
        </p:nvCxnSpPr>
        <p:spPr bwMode="auto">
          <a:xfrm rot="16200000" flipH="1">
            <a:off x="6513677" y="2394361"/>
            <a:ext cx="511175" cy="1752600"/>
          </a:xfrm>
          <a:prstGeom prst="bentConnector3">
            <a:avLst>
              <a:gd name="adj1" fmla="val 5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49" name="Group 38"/>
          <p:cNvGrpSpPr>
            <a:grpSpLocks/>
          </p:cNvGrpSpPr>
          <p:nvPr/>
        </p:nvGrpSpPr>
        <p:grpSpPr bwMode="auto">
          <a:xfrm>
            <a:off x="3918856" y="1349785"/>
            <a:ext cx="3967946" cy="685800"/>
            <a:chOff x="631" y="1680"/>
            <a:chExt cx="960" cy="960"/>
          </a:xfrm>
        </p:grpSpPr>
        <p:sp>
          <p:nvSpPr>
            <p:cNvPr id="50" name="Rectangle 39"/>
            <p:cNvSpPr>
              <a:spLocks noChangeArrowheads="1"/>
            </p:cNvSpPr>
            <p:nvPr>
              <p:custDataLst>
                <p:tags r:id="rId1"/>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endParaRPr lang="ja-JP" altLang="en-US" sz="2800">
                <a:solidFill>
                  <a:schemeClr val="bg1"/>
                </a:solidFill>
                <a:latin typeface="ヒラギノ角ゴ Pro W3" charset="-128"/>
                <a:ea typeface="ヒラギノ角ゴ Pro W3" charset="-128"/>
                <a:cs typeface="ヒラギノ角ゴ Pro W3" charset="-128"/>
              </a:endParaRPr>
            </a:p>
          </p:txBody>
        </p:sp>
        <p:sp>
          <p:nvSpPr>
            <p:cNvPr id="51" name="Rectangle 40"/>
            <p:cNvSpPr>
              <a:spLocks noChangeArrowheads="1"/>
            </p:cNvSpPr>
            <p:nvPr>
              <p:custDataLst>
                <p:tags r:id="rId2"/>
              </p:custDataLst>
            </p:nvPr>
          </p:nvSpPr>
          <p:spPr bwMode="blackWhite">
            <a:xfrm>
              <a:off x="671" y="1720"/>
              <a:ext cx="880"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810" tIns="0" rIns="3810" bIns="0" anchor="ct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algn="ctr"/>
              <a:r>
                <a:rPr lang="ja-JP" altLang="en-US" sz="2000" b="1" dirty="0" smtClean="0">
                  <a:solidFill>
                    <a:schemeClr val="bg1"/>
                  </a:solidFill>
                  <a:latin typeface="ヒラギノ角ゴ Pro W3" charset="-128"/>
                  <a:ea typeface="ヒラギノ角ゴ Pro W3" charset="-128"/>
                  <a:cs typeface="ヒラギノ角ゴ Pro W3" charset="-128"/>
                </a:rPr>
                <a:t>効率が良いプログラム</a:t>
              </a:r>
              <a:endParaRPr lang="en-US" altLang="ko-KR" sz="2000" b="1" dirty="0">
                <a:solidFill>
                  <a:schemeClr val="bg1"/>
                </a:solidFill>
                <a:latin typeface="ヒラギノ角ゴ Pro W3" charset="-128"/>
                <a:ea typeface="ヒラギノ角ゴ Pro W3" charset="-128"/>
                <a:cs typeface="ヒラギノ角ゴ Pro W3" charset="-128"/>
              </a:endParaRPr>
            </a:p>
          </p:txBody>
        </p:sp>
      </p:grpSp>
      <p:cxnSp>
        <p:nvCxnSpPr>
          <p:cNvPr id="52" name="AutoShape 41"/>
          <p:cNvCxnSpPr>
            <a:cxnSpLocks noChangeShapeType="1"/>
          </p:cNvCxnSpPr>
          <p:nvPr/>
        </p:nvCxnSpPr>
        <p:spPr bwMode="auto">
          <a:xfrm flipH="1">
            <a:off x="5904840" y="2035585"/>
            <a:ext cx="1588" cy="29368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4" name="Group 17"/>
          <p:cNvGrpSpPr>
            <a:grpSpLocks/>
          </p:cNvGrpSpPr>
          <p:nvPr/>
        </p:nvGrpSpPr>
        <p:grpSpPr bwMode="auto">
          <a:xfrm>
            <a:off x="6323577" y="3526247"/>
            <a:ext cx="2635363" cy="2363911"/>
            <a:chOff x="81" y="1452"/>
            <a:chExt cx="988" cy="1811"/>
          </a:xfrm>
        </p:grpSpPr>
        <p:sp>
          <p:nvSpPr>
            <p:cNvPr id="55" name="Rectangle 18"/>
            <p:cNvSpPr>
              <a:spLocks noChangeArrowheads="1"/>
            </p:cNvSpPr>
            <p:nvPr/>
          </p:nvSpPr>
          <p:spPr bwMode="auto">
            <a:xfrm>
              <a:off x="81" y="1452"/>
              <a:ext cx="988" cy="1811"/>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endParaRPr lang="ja-JP" altLang="en-US" sz="2800">
                <a:solidFill>
                  <a:schemeClr val="bg1"/>
                </a:solidFill>
                <a:latin typeface="ヒラギノ角ゴ Pro W3" charset="-128"/>
                <a:ea typeface="ヒラギノ角ゴ Pro W3" charset="-128"/>
                <a:cs typeface="ヒラギノ角ゴ Pro W3" charset="-128"/>
              </a:endParaRPr>
            </a:p>
          </p:txBody>
        </p:sp>
        <p:sp>
          <p:nvSpPr>
            <p:cNvPr id="56" name="Rectangle 19"/>
            <p:cNvSpPr>
              <a:spLocks noChangeArrowheads="1"/>
            </p:cNvSpPr>
            <p:nvPr/>
          </p:nvSpPr>
          <p:spPr bwMode="auto">
            <a:xfrm>
              <a:off x="81" y="1452"/>
              <a:ext cx="988"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ja-JP" altLang="en-US" sz="2800">
                <a:solidFill>
                  <a:schemeClr val="bg1"/>
                </a:solidFill>
                <a:latin typeface="ヒラギノ角ゴ Pro W3" charset="-128"/>
                <a:ea typeface="ヒラギノ角ゴ Pro W3" charset="-128"/>
                <a:cs typeface="ヒラギノ角ゴ Pro W3" charset="-128"/>
              </a:endParaRPr>
            </a:p>
          </p:txBody>
        </p:sp>
        <p:sp>
          <p:nvSpPr>
            <p:cNvPr id="57" name="Rectangle 20"/>
            <p:cNvSpPr>
              <a:spLocks noChangeArrowheads="1"/>
            </p:cNvSpPr>
            <p:nvPr/>
          </p:nvSpPr>
          <p:spPr bwMode="auto">
            <a:xfrm>
              <a:off x="121" y="1509"/>
              <a:ext cx="917"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algn="ctr"/>
              <a:r>
                <a:rPr lang="ja-JP" altLang="en-US" sz="2000" b="1" dirty="0" smtClean="0">
                  <a:solidFill>
                    <a:schemeClr val="bg1"/>
                  </a:solidFill>
                  <a:latin typeface="ヒラギノ角ゴ Pro W3" charset="-128"/>
                  <a:ea typeface="ヒラギノ角ゴ Pro W3" charset="-128"/>
                  <a:cs typeface="ヒラギノ角ゴ Pro W3" charset="-128"/>
                </a:rPr>
                <a:t>空間</a:t>
              </a:r>
              <a:endParaRPr lang="en-US" altLang="ko-KR" sz="2000" b="1" dirty="0">
                <a:solidFill>
                  <a:schemeClr val="bg1"/>
                </a:solidFill>
                <a:latin typeface="ヒラギノ角ゴ Pro W3" charset="-128"/>
                <a:ea typeface="ヒラギノ角ゴ Pro W3" charset="-128"/>
                <a:cs typeface="ヒラギノ角ゴ Pro W3" charset="-128"/>
              </a:endParaRPr>
            </a:p>
          </p:txBody>
        </p:sp>
        <p:sp>
          <p:nvSpPr>
            <p:cNvPr id="58" name="Rectangle 21"/>
            <p:cNvSpPr>
              <a:spLocks noChangeArrowheads="1"/>
            </p:cNvSpPr>
            <p:nvPr/>
          </p:nvSpPr>
          <p:spPr bwMode="auto">
            <a:xfrm>
              <a:off x="121" y="1891"/>
              <a:ext cx="917"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defTabSz="895350">
                <a:buSzPct val="120000"/>
                <a:defRPr sz="1600">
                  <a:solidFill>
                    <a:schemeClr val="tx1"/>
                  </a:solidFill>
                  <a:latin typeface="Arial" charset="0"/>
                  <a:ea typeface="-윤고딕130" charset="0"/>
                </a:defRPr>
              </a:lvl1pPr>
              <a:lvl2pPr marL="144463" indent="-142875" defTabSz="895350">
                <a:buSzPct val="120000"/>
                <a:buChar char="•"/>
                <a:defRPr sz="1600">
                  <a:solidFill>
                    <a:schemeClr val="tx1"/>
                  </a:solidFill>
                  <a:latin typeface="Arial" charset="0"/>
                  <a:ea typeface="-윤고딕130" charset="0"/>
                </a:defRPr>
              </a:lvl2pPr>
              <a:lvl3pPr marL="295275" indent="-149225" defTabSz="895350">
                <a:buChar char="–"/>
                <a:defRPr sz="1600">
                  <a:solidFill>
                    <a:schemeClr val="tx1"/>
                  </a:solidFill>
                  <a:latin typeface="Arial" charset="0"/>
                  <a:ea typeface="-윤고딕130" charset="0"/>
                </a:defRPr>
              </a:lvl3pPr>
              <a:lvl4pPr marL="431800" indent="-134938" defTabSz="895350">
                <a:buSzPct val="89000"/>
                <a:buChar char="•"/>
                <a:defRPr sz="1600">
                  <a:solidFill>
                    <a:schemeClr val="tx1"/>
                  </a:solidFill>
                  <a:latin typeface="Arial" charset="0"/>
                  <a:ea typeface="-윤고딕130" charset="0"/>
                </a:defRPr>
              </a:lvl4pPr>
              <a:lvl5pPr marL="582613" indent="-149225" defTabSz="895350">
                <a:buSzPct val="75000"/>
                <a:buChar char="–"/>
                <a:defRPr sz="1600">
                  <a:solidFill>
                    <a:schemeClr val="tx1"/>
                  </a:solidFill>
                  <a:latin typeface="Arial" charset="0"/>
                  <a:ea typeface="-윤고딕130" charset="0"/>
                </a:defRPr>
              </a:lvl5pPr>
              <a:lvl6pPr marL="1039813" indent="-149225" defTabSz="895350" fontAlgn="base">
                <a:spcBef>
                  <a:spcPct val="0"/>
                </a:spcBef>
                <a:spcAft>
                  <a:spcPct val="0"/>
                </a:spcAft>
                <a:buSzPct val="75000"/>
                <a:buChar char="–"/>
                <a:defRPr sz="1600">
                  <a:solidFill>
                    <a:schemeClr val="tx1"/>
                  </a:solidFill>
                  <a:latin typeface="Arial" charset="0"/>
                  <a:ea typeface="-윤고딕130" charset="0"/>
                </a:defRPr>
              </a:lvl6pPr>
              <a:lvl7pPr marL="1497013" indent="-149225" defTabSz="895350" fontAlgn="base">
                <a:spcBef>
                  <a:spcPct val="0"/>
                </a:spcBef>
                <a:spcAft>
                  <a:spcPct val="0"/>
                </a:spcAft>
                <a:buSzPct val="75000"/>
                <a:buChar char="–"/>
                <a:defRPr sz="1600">
                  <a:solidFill>
                    <a:schemeClr val="tx1"/>
                  </a:solidFill>
                  <a:latin typeface="Arial" charset="0"/>
                  <a:ea typeface="-윤고딕130" charset="0"/>
                </a:defRPr>
              </a:lvl7pPr>
              <a:lvl8pPr marL="1954213" indent="-149225" defTabSz="895350" fontAlgn="base">
                <a:spcBef>
                  <a:spcPct val="0"/>
                </a:spcBef>
                <a:spcAft>
                  <a:spcPct val="0"/>
                </a:spcAft>
                <a:buSzPct val="75000"/>
                <a:buChar char="–"/>
                <a:defRPr sz="1600">
                  <a:solidFill>
                    <a:schemeClr val="tx1"/>
                  </a:solidFill>
                  <a:latin typeface="Arial" charset="0"/>
                  <a:ea typeface="-윤고딕130" charset="0"/>
                </a:defRPr>
              </a:lvl8pPr>
              <a:lvl9pPr marL="2411413" indent="-149225" defTabSz="895350" fontAlgn="base">
                <a:spcBef>
                  <a:spcPct val="0"/>
                </a:spcBef>
                <a:spcAft>
                  <a:spcPct val="0"/>
                </a:spcAft>
                <a:buSzPct val="75000"/>
                <a:buChar char="–"/>
                <a:defRPr sz="1600">
                  <a:solidFill>
                    <a:schemeClr val="tx1"/>
                  </a:solidFill>
                  <a:latin typeface="Arial" charset="0"/>
                  <a:ea typeface="-윤고딕130" charset="0"/>
                </a:defRPr>
              </a:lvl9pPr>
            </a:lstStyle>
            <a:p>
              <a:pPr lvl="1"/>
              <a:r>
                <a:rPr lang="ja-JP" altLang="en-US" sz="2000" b="1" dirty="0">
                  <a:solidFill>
                    <a:schemeClr val="bg1"/>
                  </a:solidFill>
                  <a:latin typeface="ヒラギノ角ゴ Pro W3" charset="-128"/>
                  <a:ea typeface="ヒラギノ角ゴ Pro W3" charset="-128"/>
                  <a:cs typeface="ヒラギノ角ゴ Pro W3" charset="-128"/>
                </a:rPr>
                <a:t>空間</a:t>
              </a:r>
              <a:r>
                <a:rPr lang="ja-JP" altLang="en-US" sz="2000" b="1" dirty="0" smtClean="0">
                  <a:solidFill>
                    <a:schemeClr val="bg1"/>
                  </a:solidFill>
                  <a:latin typeface="ヒラギノ角ゴ Pro W3" charset="-128"/>
                  <a:ea typeface="ヒラギノ角ゴ Pro W3" charset="-128"/>
                  <a:cs typeface="ヒラギノ角ゴ Pro W3" charset="-128"/>
                </a:rPr>
                <a:t>計算量</a:t>
              </a:r>
              <a:endParaRPr lang="en-US" altLang="ja-JP" sz="2000" b="1" dirty="0" smtClean="0">
                <a:solidFill>
                  <a:schemeClr val="bg1"/>
                </a:solidFill>
                <a:latin typeface="ヒラギノ角ゴ Pro W3" charset="-128"/>
                <a:ea typeface="ヒラギノ角ゴ Pro W3" charset="-128"/>
                <a:cs typeface="ヒラギノ角ゴ Pro W3" charset="-128"/>
              </a:endParaRPr>
            </a:p>
            <a:p>
              <a:pPr lvl="1"/>
              <a:r>
                <a:rPr lang="en-US" altLang="ja-JP" sz="2000" dirty="0" smtClean="0">
                  <a:solidFill>
                    <a:schemeClr val="bg1"/>
                  </a:solidFill>
                  <a:latin typeface="ヒラギノ角ゴ Pro W3" charset="-128"/>
                  <a:ea typeface="ヒラギノ角ゴ Pro W3" charset="-128"/>
                  <a:cs typeface="ヒラギノ角ゴ Pro W3" charset="-128"/>
                </a:rPr>
                <a:t>Space Complexity</a:t>
              </a:r>
              <a:endParaRPr lang="ja-JP" altLang="en-US" sz="2000" dirty="0" smtClean="0">
                <a:solidFill>
                  <a:schemeClr val="bg1"/>
                </a:solidFill>
                <a:latin typeface="ヒラギノ角ゴ Pro W3" charset="-128"/>
                <a:ea typeface="ヒラギノ角ゴ Pro W3" charset="-128"/>
                <a:cs typeface="ヒラギノ角ゴ Pro W3" charset="-128"/>
              </a:endParaRPr>
            </a:p>
            <a:p>
              <a:pPr lvl="1"/>
              <a:r>
                <a:rPr lang="ja-JP" altLang="en-US" sz="1800" dirty="0">
                  <a:solidFill>
                    <a:schemeClr val="bg1"/>
                  </a:solidFill>
                  <a:latin typeface="ヒラギノ角ゴ Pro W3" charset="-128"/>
                  <a:ea typeface="ヒラギノ角ゴ Pro W3" charset="-128"/>
                  <a:cs typeface="ヒラギノ角ゴ Pro W3" charset="-128"/>
                </a:rPr>
                <a:t>どれだけメモリを消費するかを示す</a:t>
              </a:r>
              <a:endParaRPr lang="en-US" altLang="ko-KR" sz="1800" dirty="0">
                <a:solidFill>
                  <a:schemeClr val="bg1"/>
                </a:solidFill>
                <a:latin typeface="ヒラギノ角ゴ Pro W3" charset="-128"/>
                <a:ea typeface="ヒラギノ角ゴ Pro W3" charset="-128"/>
                <a:cs typeface="ヒラギノ角ゴ Pro W3" charset="-128"/>
              </a:endParaRPr>
            </a:p>
          </p:txBody>
        </p:sp>
      </p:grpSp>
    </p:spTree>
    <p:extLst>
      <p:ext uri="{BB962C8B-B14F-4D97-AF65-F5344CB8AC3E}">
        <p14:creationId xmlns:p14="http://schemas.microsoft.com/office/powerpoint/2010/main" val="166108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O</a:t>
            </a:r>
            <a:r>
              <a:rPr kumimoji="1" lang="ja-JP" altLang="en-US" dirty="0" smtClean="0"/>
              <a:t>表記法</a:t>
            </a:r>
            <a:r>
              <a:rPr kumimoji="1" lang="en-US" altLang="ja-JP" dirty="0" smtClean="0"/>
              <a:t>(Big-Oh-Notation)</a:t>
            </a:r>
            <a:endParaRPr kumimoji="1" lang="ja-JP" altLang="en-US" dirty="0"/>
          </a:p>
        </p:txBody>
      </p:sp>
      <p:sp>
        <p:nvSpPr>
          <p:cNvPr id="3" name="コンテンツ プレースホルダー 2"/>
          <p:cNvSpPr>
            <a:spLocks noGrp="1"/>
          </p:cNvSpPr>
          <p:nvPr>
            <p:ph idx="1"/>
          </p:nvPr>
        </p:nvSpPr>
        <p:spPr>
          <a:xfrm>
            <a:off x="838200" y="1267968"/>
            <a:ext cx="10515600" cy="615261"/>
          </a:xfrm>
        </p:spPr>
        <p:txBody>
          <a:bodyPr/>
          <a:lstStyle/>
          <a:p>
            <a:r>
              <a:rPr kumimoji="1" lang="ja-JP" altLang="en-US" dirty="0"/>
              <a:t>アルゴリズムの</a:t>
            </a:r>
            <a:r>
              <a:rPr kumimoji="1" lang="ja-JP" altLang="en-US" dirty="0" smtClean="0"/>
              <a:t>効率</a:t>
            </a:r>
            <a:r>
              <a:rPr kumimoji="1" lang="en-US" altLang="ja-JP" dirty="0" smtClean="0"/>
              <a:t>(</a:t>
            </a:r>
            <a:r>
              <a:rPr kumimoji="1" lang="ja-JP" altLang="en-US" dirty="0" smtClean="0"/>
              <a:t>計算量</a:t>
            </a:r>
            <a:r>
              <a:rPr kumimoji="1" lang="en-US" altLang="ja-JP" dirty="0" smtClean="0"/>
              <a:t>)</a:t>
            </a:r>
            <a:r>
              <a:rPr kumimoji="1" lang="ja-JP" altLang="en-US" dirty="0" smtClean="0"/>
              <a:t>を</a:t>
            </a:r>
            <a:r>
              <a:rPr kumimoji="1" lang="ja-JP" altLang="en-US" dirty="0"/>
              <a:t>評価する</a:t>
            </a:r>
          </a:p>
        </p:txBody>
      </p:sp>
      <p:sp>
        <p:nvSpPr>
          <p:cNvPr id="5" name="テキスト ボックス 4"/>
          <p:cNvSpPr txBox="1"/>
          <p:nvPr/>
        </p:nvSpPr>
        <p:spPr>
          <a:xfrm>
            <a:off x="2961967" y="2064909"/>
            <a:ext cx="6268063" cy="193899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en-US" altLang="ja-JP" sz="2400" dirty="0" smtClean="0">
                <a:latin typeface="Monaco" charset="0"/>
                <a:ea typeface="Monaco" charset="0"/>
                <a:cs typeface="Monaco" charset="0"/>
              </a:rPr>
              <a:t>for (int </a:t>
            </a:r>
            <a:r>
              <a:rPr kumimoji="1" lang="en-US" altLang="ja-JP" sz="2400" dirty="0" err="1" smtClean="0">
                <a:latin typeface="Monaco" charset="0"/>
                <a:ea typeface="Monaco" charset="0"/>
                <a:cs typeface="Monaco" charset="0"/>
              </a:rPr>
              <a:t>i</a:t>
            </a:r>
            <a:r>
              <a:rPr kumimoji="1" lang="en-US" altLang="ja-JP" sz="2400" dirty="0" smtClean="0">
                <a:latin typeface="Monaco" charset="0"/>
                <a:ea typeface="Monaco" charset="0"/>
                <a:cs typeface="Monaco" charset="0"/>
              </a:rPr>
              <a:t> = 0; </a:t>
            </a:r>
            <a:r>
              <a:rPr kumimoji="1" lang="en-US" altLang="ja-JP" sz="2400" dirty="0" err="1" smtClean="0">
                <a:latin typeface="Monaco" charset="0"/>
                <a:ea typeface="Monaco" charset="0"/>
                <a:cs typeface="Monaco" charset="0"/>
              </a:rPr>
              <a:t>i</a:t>
            </a:r>
            <a:r>
              <a:rPr kumimoji="1" lang="en-US" altLang="ja-JP" sz="2400" dirty="0" smtClean="0">
                <a:latin typeface="Monaco" charset="0"/>
                <a:ea typeface="Monaco" charset="0"/>
                <a:cs typeface="Monaco" charset="0"/>
              </a:rPr>
              <a:t> &lt; n; </a:t>
            </a:r>
            <a:r>
              <a:rPr kumimoji="1" lang="en-US" altLang="ja-JP" sz="2400" dirty="0" err="1" smtClean="0">
                <a:latin typeface="Monaco" charset="0"/>
                <a:ea typeface="Monaco" charset="0"/>
                <a:cs typeface="Monaco" charset="0"/>
              </a:rPr>
              <a:t>i</a:t>
            </a:r>
            <a:r>
              <a:rPr kumimoji="1" lang="en-US" altLang="ja-JP" sz="2400" dirty="0" smtClean="0">
                <a:latin typeface="Monaco" charset="0"/>
                <a:ea typeface="Monaco" charset="0"/>
                <a:cs typeface="Monaco" charset="0"/>
              </a:rPr>
              <a:t>++) {</a:t>
            </a:r>
          </a:p>
          <a:p>
            <a:r>
              <a:rPr kumimoji="1" lang="en-US" altLang="ja-JP" sz="2400" dirty="0">
                <a:latin typeface="Monaco" charset="0"/>
                <a:ea typeface="Monaco" charset="0"/>
                <a:cs typeface="Monaco" charset="0"/>
              </a:rPr>
              <a:t> </a:t>
            </a:r>
            <a:r>
              <a:rPr kumimoji="1" lang="en-US" altLang="ja-JP" sz="2400" dirty="0" smtClean="0">
                <a:latin typeface="Monaco" charset="0"/>
                <a:ea typeface="Monaco" charset="0"/>
                <a:cs typeface="Monaco" charset="0"/>
              </a:rPr>
              <a:t>   for (int j = 0; j &lt; m; j++) {</a:t>
            </a:r>
          </a:p>
          <a:p>
            <a:r>
              <a:rPr kumimoji="1" lang="en-US" altLang="ja-JP" sz="2400" dirty="0">
                <a:latin typeface="Monaco" charset="0"/>
                <a:ea typeface="Monaco" charset="0"/>
                <a:cs typeface="Monaco" charset="0"/>
              </a:rPr>
              <a:t> </a:t>
            </a:r>
            <a:r>
              <a:rPr kumimoji="1" lang="en-US" altLang="ja-JP" sz="2400" dirty="0" smtClean="0">
                <a:latin typeface="Monaco" charset="0"/>
                <a:ea typeface="Monaco" charset="0"/>
                <a:cs typeface="Monaco" charset="0"/>
              </a:rPr>
              <a:t>       // do something</a:t>
            </a:r>
          </a:p>
          <a:p>
            <a:r>
              <a:rPr kumimoji="1" lang="en-US" altLang="ja-JP" sz="2400" dirty="0">
                <a:latin typeface="Monaco" charset="0"/>
                <a:ea typeface="Monaco" charset="0"/>
                <a:cs typeface="Monaco" charset="0"/>
              </a:rPr>
              <a:t> </a:t>
            </a:r>
            <a:r>
              <a:rPr kumimoji="1" lang="en-US" altLang="ja-JP" sz="2400" dirty="0" smtClean="0">
                <a:latin typeface="Monaco" charset="0"/>
                <a:ea typeface="Monaco" charset="0"/>
                <a:cs typeface="Monaco" charset="0"/>
              </a:rPr>
              <a:t>   }</a:t>
            </a:r>
          </a:p>
          <a:p>
            <a:r>
              <a:rPr kumimoji="1" lang="en-US" altLang="ja-JP" sz="2400" dirty="0">
                <a:latin typeface="Monaco" charset="0"/>
                <a:ea typeface="Monaco" charset="0"/>
                <a:cs typeface="Monaco" charset="0"/>
              </a:rPr>
              <a:t>}</a:t>
            </a:r>
            <a:endParaRPr kumimoji="1" lang="ja-JP" altLang="en-US" sz="2400" dirty="0">
              <a:latin typeface="Monaco" charset="0"/>
              <a:ea typeface="Monaco" charset="0"/>
              <a:cs typeface="Monaco" charset="0"/>
            </a:endParaRPr>
          </a:p>
        </p:txBody>
      </p:sp>
      <mc:AlternateContent xmlns:mc="http://schemas.openxmlformats.org/markup-compatibility/2006" xmlns:a14="http://schemas.microsoft.com/office/drawing/2010/main">
        <mc:Choice Requires="a14">
          <p:sp>
            <p:nvSpPr>
              <p:cNvPr id="6" name="テキスト ボックス 5"/>
              <p:cNvSpPr txBox="1"/>
              <p:nvPr/>
            </p:nvSpPr>
            <p:spPr>
              <a:xfrm>
                <a:off x="3112649" y="4450684"/>
                <a:ext cx="5966698" cy="138499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2800" dirty="0" smtClean="0">
                    <a:latin typeface="ヒラギノ角ゴ Pro W3" charset="-128"/>
                    <a:ea typeface="ヒラギノ角ゴ Pro W3" charset="-128"/>
                    <a:cs typeface="ヒラギノ角ゴ Pro W3" charset="-128"/>
                  </a:rPr>
                  <a:t>上記のコードの計算量は</a:t>
                </a:r>
                <a14:m>
                  <m:oMath xmlns:m="http://schemas.openxmlformats.org/officeDocument/2006/math">
                    <m:r>
                      <m:rPr>
                        <m:sty m:val="p"/>
                      </m:rPr>
                      <a:rPr kumimoji="1" lang="en-US" altLang="ja-JP" sz="2800" i="1" smtClean="0">
                        <a:latin typeface="Cambria Math" charset="0"/>
                        <a:ea typeface="Cambria Math" charset="0"/>
                        <a:cs typeface="Cambria Math" charset="0"/>
                      </a:rPr>
                      <m:t>m</m:t>
                    </m:r>
                    <m:r>
                      <a:rPr kumimoji="1" lang="en-US" altLang="ja-JP" sz="2800" i="1" smtClean="0">
                        <a:latin typeface="Cambria Math" charset="0"/>
                        <a:ea typeface="Cambria Math" charset="0"/>
                        <a:cs typeface="Cambria Math" charset="0"/>
                      </a:rPr>
                      <m:t>×</m:t>
                    </m:r>
                    <m:r>
                      <m:rPr>
                        <m:sty m:val="p"/>
                      </m:rPr>
                      <a:rPr kumimoji="1" lang="en-US" altLang="ja-JP" sz="2800" i="1" smtClean="0">
                        <a:latin typeface="Cambria Math" charset="0"/>
                        <a:ea typeface="Cambria Math" charset="0"/>
                        <a:cs typeface="Cambria Math" charset="0"/>
                      </a:rPr>
                      <m:t>n</m:t>
                    </m:r>
                  </m:oMath>
                </a14:m>
                <a:r>
                  <a:rPr kumimoji="1" lang="ja-JP" altLang="en-US" sz="2800" dirty="0" smtClean="0">
                    <a:latin typeface="ヒラギノ角ゴ Pro W3" charset="-128"/>
                    <a:ea typeface="ヒラギノ角ゴ Pro W3" charset="-128"/>
                    <a:cs typeface="ヒラギノ角ゴ Pro W3" charset="-128"/>
                  </a:rPr>
                  <a:t>となる</a:t>
                </a:r>
              </a:p>
              <a:p>
                <a:r>
                  <a:rPr kumimoji="1" lang="en-US" altLang="ja-JP" sz="2800" dirty="0" smtClean="0">
                    <a:latin typeface="ヒラギノ角ゴ Pro W3" charset="-128"/>
                    <a:ea typeface="ヒラギノ角ゴ Pro W3" charset="-128"/>
                    <a:cs typeface="ヒラギノ角ゴ Pro W3" charset="-128"/>
                  </a:rPr>
                  <a:t>O(</a:t>
                </a:r>
                <a14:m>
                  <m:oMath xmlns:m="http://schemas.openxmlformats.org/officeDocument/2006/math">
                    <m:r>
                      <m:rPr>
                        <m:sty m:val="p"/>
                      </m:rPr>
                      <a:rPr kumimoji="1" lang="en-US" altLang="ja-JP" sz="2800" i="1">
                        <a:latin typeface="Cambria Math" charset="0"/>
                        <a:ea typeface="Cambria Math" charset="0"/>
                        <a:cs typeface="Cambria Math" charset="0"/>
                      </a:rPr>
                      <m:t>m</m:t>
                    </m:r>
                    <m:r>
                      <a:rPr kumimoji="1" lang="en-US" altLang="ja-JP" sz="2800" i="1">
                        <a:latin typeface="Cambria Math" charset="0"/>
                        <a:ea typeface="Cambria Math" charset="0"/>
                        <a:cs typeface="Cambria Math" charset="0"/>
                      </a:rPr>
                      <m:t>×</m:t>
                    </m:r>
                    <m:r>
                      <m:rPr>
                        <m:sty m:val="p"/>
                      </m:rPr>
                      <a:rPr kumimoji="1" lang="en-US" altLang="ja-JP" sz="2800" i="1">
                        <a:latin typeface="Cambria Math" charset="0"/>
                        <a:ea typeface="Cambria Math" charset="0"/>
                        <a:cs typeface="Cambria Math" charset="0"/>
                      </a:rPr>
                      <m:t>n</m:t>
                    </m:r>
                  </m:oMath>
                </a14:m>
                <a:r>
                  <a:rPr kumimoji="1" lang="en-US" altLang="ja-JP" sz="2800" dirty="0" smtClean="0">
                    <a:latin typeface="ヒラギノ角ゴ Pro W3" charset="-128"/>
                    <a:ea typeface="ヒラギノ角ゴ Pro W3" charset="-128"/>
                    <a:cs typeface="ヒラギノ角ゴ Pro W3" charset="-128"/>
                  </a:rPr>
                  <a:t>)</a:t>
                </a:r>
                <a:r>
                  <a:rPr kumimoji="1" lang="ja-JP" altLang="en-US" sz="2800" dirty="0" smtClean="0">
                    <a:latin typeface="ヒラギノ角ゴ Pro W3" charset="-128"/>
                    <a:ea typeface="ヒラギノ角ゴ Pro W3" charset="-128"/>
                    <a:cs typeface="ヒラギノ角ゴ Pro W3" charset="-128"/>
                  </a:rPr>
                  <a:t>で表記する</a:t>
                </a:r>
              </a:p>
              <a:p>
                <a14:m>
                  <m:oMath xmlns:m="http://schemas.openxmlformats.org/officeDocument/2006/math">
                    <m:r>
                      <m:rPr>
                        <m:sty m:val="p"/>
                      </m:rPr>
                      <a:rPr kumimoji="1" lang="en-US" altLang="ja-JP" sz="2800" b="0" i="0" smtClean="0">
                        <a:latin typeface="Cambria Math" charset="0"/>
                        <a:ea typeface="Cambria Math" charset="0"/>
                        <a:cs typeface="Cambria Math" charset="0"/>
                      </a:rPr>
                      <m:t>m</m:t>
                    </m:r>
                    <m:r>
                      <a:rPr kumimoji="1" lang="en-US" altLang="ja-JP" sz="2800" i="1" smtClean="0">
                        <a:latin typeface="Cambria Math" charset="0"/>
                        <a:ea typeface="Cambria Math" charset="0"/>
                        <a:cs typeface="Cambria Math" charset="0"/>
                      </a:rPr>
                      <m:t>=</m:t>
                    </m:r>
                    <m:r>
                      <a:rPr kumimoji="1" lang="en-US" altLang="ja-JP" sz="2800" b="0" i="1" smtClean="0">
                        <a:latin typeface="Cambria Math" charset="0"/>
                        <a:ea typeface="Cambria Math" charset="0"/>
                        <a:cs typeface="Cambria Math" charset="0"/>
                      </a:rPr>
                      <m:t>𝑛</m:t>
                    </m:r>
                  </m:oMath>
                </a14:m>
                <a:r>
                  <a:rPr kumimoji="1" lang="ja-JP" altLang="en-US" sz="2800" dirty="0" smtClean="0">
                    <a:latin typeface="ヒラギノ角ゴ Pro W3" charset="-128"/>
                    <a:ea typeface="ヒラギノ角ゴ Pro W3" charset="-128"/>
                    <a:cs typeface="ヒラギノ角ゴ Pro W3" charset="-128"/>
                  </a:rPr>
                  <a:t>の場合</a:t>
                </a:r>
                <a:r>
                  <a:rPr kumimoji="1" lang="en-US" altLang="ja-JP" sz="2800" dirty="0" smtClean="0">
                    <a:latin typeface="ヒラギノ角ゴ Pro W3" charset="-128"/>
                    <a:ea typeface="ヒラギノ角ゴ Pro W3" charset="-128"/>
                    <a:cs typeface="ヒラギノ角ゴ Pro W3" charset="-128"/>
                  </a:rPr>
                  <a:t>､O(</a:t>
                </a:r>
                <a14:m>
                  <m:oMath xmlns:m="http://schemas.openxmlformats.org/officeDocument/2006/math">
                    <m:sSup>
                      <m:sSupPr>
                        <m:ctrlPr>
                          <a:rPr kumimoji="1" lang="en-US" altLang="ja-JP" sz="2800" i="1" smtClean="0">
                            <a:latin typeface="Cambria Math" charset="0"/>
                            <a:ea typeface="ヒラギノ角ゴ Pro W3" charset="-128"/>
                            <a:cs typeface="ヒラギノ角ゴ Pro W3" charset="-128"/>
                          </a:rPr>
                        </m:ctrlPr>
                      </m:sSupPr>
                      <m:e>
                        <m:r>
                          <a:rPr kumimoji="1" lang="en-US" altLang="ja-JP" sz="2800" b="0" i="1" smtClean="0">
                            <a:latin typeface="Cambria Math" charset="0"/>
                            <a:ea typeface="ヒラギノ角ゴ Pro W3" charset="-128"/>
                            <a:cs typeface="ヒラギノ角ゴ Pro W3" charset="-128"/>
                          </a:rPr>
                          <m:t>𝑛</m:t>
                        </m:r>
                      </m:e>
                      <m:sup>
                        <m:r>
                          <a:rPr kumimoji="1" lang="en-US" altLang="ja-JP" sz="2800" b="0" i="1" smtClean="0">
                            <a:latin typeface="Cambria Math" charset="0"/>
                            <a:ea typeface="ヒラギノ角ゴ Pro W3" charset="-128"/>
                            <a:cs typeface="ヒラギノ角ゴ Pro W3" charset="-128"/>
                          </a:rPr>
                          <m:t>2</m:t>
                        </m:r>
                      </m:sup>
                    </m:sSup>
                  </m:oMath>
                </a14:m>
                <a:r>
                  <a:rPr kumimoji="1" lang="en-US" altLang="ja-JP" sz="2800" dirty="0" smtClean="0">
                    <a:latin typeface="ヒラギノ角ゴ Pro W3" charset="-128"/>
                    <a:ea typeface="ヒラギノ角ゴ Pro W3" charset="-128"/>
                    <a:cs typeface="ヒラギノ角ゴ Pro W3" charset="-128"/>
                  </a:rPr>
                  <a:t>)</a:t>
                </a:r>
                <a:r>
                  <a:rPr kumimoji="1" lang="ja-JP" altLang="en-US" sz="2800" dirty="0" smtClean="0">
                    <a:latin typeface="ヒラギノ角ゴ Pro W3" charset="-128"/>
                    <a:ea typeface="ヒラギノ角ゴ Pro W3" charset="-128"/>
                    <a:cs typeface="ヒラギノ角ゴ Pro W3" charset="-128"/>
                  </a:rPr>
                  <a:t>になる</a:t>
                </a:r>
                <a:endParaRPr kumimoji="1" lang="ja-JP" altLang="en-US" sz="2800" dirty="0">
                  <a:latin typeface="ヒラギノ角ゴ Pro W3" charset="-128"/>
                  <a:ea typeface="ヒラギノ角ゴ Pro W3" charset="-128"/>
                  <a:cs typeface="ヒラギノ角ゴ Pro W3"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12649" y="4450684"/>
                <a:ext cx="5966698" cy="1384995"/>
              </a:xfrm>
              <a:prstGeom prst="rect">
                <a:avLst/>
              </a:prstGeom>
              <a:blipFill rotWithShape="0">
                <a:blip r:embed="rId2"/>
                <a:stretch>
                  <a:fillRect l="-2041" t="-5677" r="-612" b="-91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798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10.xml><?xml version="1.0" encoding="utf-8"?>
<p:tagLst xmlns:a="http://schemas.openxmlformats.org/drawingml/2006/main" xmlns:r="http://schemas.openxmlformats.org/officeDocument/2006/relationships" xmlns:p="http://schemas.openxmlformats.org/presentationml/2006/main">
  <p:tag name="NAME" val="RectangleShape"/>
</p:tagLst>
</file>

<file path=ppt/tags/tag11.xml><?xml version="1.0" encoding="utf-8"?>
<p:tagLst xmlns:a="http://schemas.openxmlformats.org/drawingml/2006/main" xmlns:r="http://schemas.openxmlformats.org/officeDocument/2006/relationships" xmlns:p="http://schemas.openxmlformats.org/presentationml/2006/main">
  <p:tag name="NAME" val="RectangleText"/>
</p:tagLst>
</file>

<file path=ppt/tags/tag12.xml><?xml version="1.0" encoding="utf-8"?>
<p:tagLst xmlns:a="http://schemas.openxmlformats.org/drawingml/2006/main" xmlns:r="http://schemas.openxmlformats.org/officeDocument/2006/relationships" xmlns:p="http://schemas.openxmlformats.org/presentationml/2006/main">
  <p:tag name="NAME" val="RectangleShape"/>
</p:tagLst>
</file>

<file path=ppt/tags/tag13.xml><?xml version="1.0" encoding="utf-8"?>
<p:tagLst xmlns:a="http://schemas.openxmlformats.org/drawingml/2006/main" xmlns:r="http://schemas.openxmlformats.org/officeDocument/2006/relationships" xmlns:p="http://schemas.openxmlformats.org/presentationml/2006/main">
  <p:tag name="NAME" val="RectangleText"/>
</p:tagLst>
</file>

<file path=ppt/tags/tag2.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3.xml><?xml version="1.0" encoding="utf-8"?>
<p:tagLst xmlns:a="http://schemas.openxmlformats.org/drawingml/2006/main" xmlns:r="http://schemas.openxmlformats.org/officeDocument/2006/relationships" xmlns:p="http://schemas.openxmlformats.org/presentationml/2006/main">
  <p:tag name="LTOP" val=" 150.875"/>
  <p:tag name="LLEFT" val=" 79.625"/>
</p:tagLst>
</file>

<file path=ppt/tags/tag4.xml><?xml version="1.0" encoding="utf-8"?>
<p:tagLst xmlns:a="http://schemas.openxmlformats.org/drawingml/2006/main" xmlns:r="http://schemas.openxmlformats.org/officeDocument/2006/relationships" xmlns:p="http://schemas.openxmlformats.org/presentationml/2006/main">
  <p:tag name="LTOP" val=" 214.125"/>
  <p:tag name="LLEFT" val=" 80.125"/>
</p:tagLst>
</file>

<file path=ppt/tags/tag5.xml><?xml version="1.0" encoding="utf-8"?>
<p:tagLst xmlns:a="http://schemas.openxmlformats.org/drawingml/2006/main" xmlns:r="http://schemas.openxmlformats.org/officeDocument/2006/relationships" xmlns:p="http://schemas.openxmlformats.org/presentationml/2006/main">
  <p:tag name="LTOP" val=" 214.125"/>
  <p:tag name="LLEFT" val=" 225.625"/>
</p:tagLst>
</file>

<file path=ppt/tags/tag6.xml><?xml version="1.0" encoding="utf-8"?>
<p:tagLst xmlns:a="http://schemas.openxmlformats.org/drawingml/2006/main" xmlns:r="http://schemas.openxmlformats.org/officeDocument/2006/relationships" xmlns:p="http://schemas.openxmlformats.org/presentationml/2006/main">
  <p:tag name="LTOP" val=" 214.125"/>
  <p:tag name="LLEFT" val=" 371"/>
</p:tagLst>
</file>

<file path=ppt/tags/tag7.xml><?xml version="1.0" encoding="utf-8"?>
<p:tagLst xmlns:a="http://schemas.openxmlformats.org/drawingml/2006/main" xmlns:r="http://schemas.openxmlformats.org/officeDocument/2006/relationships" xmlns:p="http://schemas.openxmlformats.org/presentationml/2006/main">
  <p:tag name="LTOP" val=" 214.125"/>
  <p:tag name="LLEFT" val=" 516.5"/>
</p:tagLst>
</file>

<file path=ppt/tags/tag8.xml><?xml version="1.0" encoding="utf-8"?>
<p:tagLst xmlns:a="http://schemas.openxmlformats.org/drawingml/2006/main" xmlns:r="http://schemas.openxmlformats.org/officeDocument/2006/relationships" xmlns:p="http://schemas.openxmlformats.org/presentationml/2006/main">
  <p:tag name="NAME" val="OvalShape"/>
</p:tagLst>
</file>

<file path=ppt/tags/tag9.xml><?xml version="1.0" encoding="utf-8"?>
<p:tagLst xmlns:a="http://schemas.openxmlformats.org/drawingml/2006/main" xmlns:r="http://schemas.openxmlformats.org/officeDocument/2006/relationships" xmlns:p="http://schemas.openxmlformats.org/presentationml/2006/main">
  <p:tag name="NAME" val="OvalTex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kertemplate" id="{52CBCFE6-6C56-4C38-A8F5-9DD306B3A994}" vid="{64E31022-91EF-4A89-A27C-6D958FAB26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39586</TotalTime>
  <Words>2721</Words>
  <Application>Microsoft Macintosh PowerPoint</Application>
  <PresentationFormat>ワイド画面</PresentationFormat>
  <Paragraphs>745</Paragraphs>
  <Slides>46</Slides>
  <Notes>11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46</vt:i4>
      </vt:variant>
    </vt:vector>
  </HeadingPairs>
  <TitlesOfParts>
    <vt:vector size="59" baseType="lpstr">
      <vt:lpstr>Arial</vt:lpstr>
      <vt:lpstr>Cabin</vt:lpstr>
      <vt:lpstr>Calibri</vt:lpstr>
      <vt:lpstr>Cambria Math</vt:lpstr>
      <vt:lpstr>Helvetica Neue</vt:lpstr>
      <vt:lpstr>Hiragino Kaku Gothic Pro</vt:lpstr>
      <vt:lpstr>Monaco</vt:lpstr>
      <vt:lpstr>ＭＳ Ｐゴシック</vt:lpstr>
      <vt:lpstr>Osaka</vt:lpstr>
      <vt:lpstr>Wingdings</vt:lpstr>
      <vt:lpstr>ヒラギノ角ゴ Pro W3</vt:lpstr>
      <vt:lpstr>ヒラギノ角ゴ Pro W6</vt:lpstr>
      <vt:lpstr>Office Theme</vt:lpstr>
      <vt:lpstr>   技術コンテストのまとめ  April, 2015  イノベーションセンター</vt:lpstr>
      <vt:lpstr>PowerPoint プレゼンテーション</vt:lpstr>
      <vt:lpstr>コンテスト概要</vt:lpstr>
      <vt:lpstr>趣旨</vt:lpstr>
      <vt:lpstr>問題概要</vt:lpstr>
      <vt:lpstr>コンテストの基礎</vt:lpstr>
      <vt:lpstr>PowerPoint プレゼンテーション</vt:lpstr>
      <vt:lpstr>PowerPoint プレゼンテーション</vt:lpstr>
      <vt:lpstr>O表記法(Big-Oh-Notation)</vt:lpstr>
      <vt:lpstr>PowerPoint プレゼンテーション</vt:lpstr>
      <vt:lpstr>アルゴリズムの参考書</vt:lpstr>
      <vt:lpstr>数学を忘れた場合</vt:lpstr>
      <vt:lpstr>ソフトウエア開発の方法論</vt:lpstr>
      <vt:lpstr>実力を証明したい場合</vt:lpstr>
      <vt:lpstr>問題の分析と解答</vt:lpstr>
      <vt:lpstr>模範解答</vt:lpstr>
      <vt:lpstr>問題1</vt:lpstr>
      <vt:lpstr>問題1</vt:lpstr>
      <vt:lpstr>問題1</vt:lpstr>
      <vt:lpstr>問題1</vt:lpstr>
      <vt:lpstr>問題2</vt:lpstr>
      <vt:lpstr>問題2</vt:lpstr>
      <vt:lpstr>問題3</vt:lpstr>
      <vt:lpstr>問題3</vt:lpstr>
      <vt:lpstr>問題3</vt:lpstr>
      <vt:lpstr>問題4</vt:lpstr>
      <vt:lpstr>問題4</vt:lpstr>
      <vt:lpstr>JavaのHashMapの内部データ構造</vt:lpstr>
      <vt:lpstr>問題5</vt:lpstr>
      <vt:lpstr>問題5</vt:lpstr>
      <vt:lpstr>参考アーキテクチャ(Javaの例)</vt:lpstr>
      <vt:lpstr>問題6</vt:lpstr>
      <vt:lpstr>問題6</vt:lpstr>
      <vt:lpstr>問題6</vt:lpstr>
      <vt:lpstr>問題7</vt:lpstr>
      <vt:lpstr>問題7</vt:lpstr>
      <vt:lpstr>問題7</vt:lpstr>
      <vt:lpstr>問題7</vt:lpstr>
      <vt:lpstr>問題7</vt:lpstr>
      <vt:lpstr>問題7</vt:lpstr>
      <vt:lpstr>問題7</vt:lpstr>
      <vt:lpstr>問題7</vt:lpstr>
      <vt:lpstr>問題7</vt:lpstr>
      <vt:lpstr>問題7</vt:lpstr>
      <vt:lpstr>出題の反省</vt:lpstr>
      <vt:lpstr>Happy Hacking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Golub</dc:creator>
  <cp:lastModifiedBy>王海東</cp:lastModifiedBy>
  <cp:revision>369</cp:revision>
  <dcterms:created xsi:type="dcterms:W3CDTF">2013-06-18T20:54:41Z</dcterms:created>
  <dcterms:modified xsi:type="dcterms:W3CDTF">2015-04-24T06:58:05Z</dcterms:modified>
</cp:coreProperties>
</file>