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media/image9.jpg" ContentType="image/png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96" r:id="rId3"/>
    <p:sldId id="339" r:id="rId4"/>
    <p:sldId id="340" r:id="rId5"/>
    <p:sldId id="303" r:id="rId6"/>
    <p:sldId id="307" r:id="rId7"/>
    <p:sldId id="347" r:id="rId8"/>
    <p:sldId id="349" r:id="rId9"/>
    <p:sldId id="350" r:id="rId10"/>
    <p:sldId id="351" r:id="rId11"/>
    <p:sldId id="352" r:id="rId12"/>
    <p:sldId id="353" r:id="rId13"/>
    <p:sldId id="354" r:id="rId14"/>
    <p:sldId id="355" r:id="rId15"/>
    <p:sldId id="343" r:id="rId16"/>
    <p:sldId id="342" r:id="rId17"/>
    <p:sldId id="356" r:id="rId18"/>
    <p:sldId id="357" r:id="rId19"/>
    <p:sldId id="358" r:id="rId20"/>
    <p:sldId id="371" r:id="rId21"/>
    <p:sldId id="364" r:id="rId22"/>
    <p:sldId id="372" r:id="rId23"/>
    <p:sldId id="365" r:id="rId24"/>
    <p:sldId id="373" r:id="rId25"/>
    <p:sldId id="374" r:id="rId26"/>
    <p:sldId id="366" r:id="rId27"/>
    <p:sldId id="375" r:id="rId28"/>
    <p:sldId id="376" r:id="rId29"/>
    <p:sldId id="367" r:id="rId30"/>
    <p:sldId id="387" r:id="rId31"/>
    <p:sldId id="377" r:id="rId32"/>
    <p:sldId id="368" r:id="rId33"/>
    <p:sldId id="379" r:id="rId34"/>
    <p:sldId id="386" r:id="rId35"/>
    <p:sldId id="369" r:id="rId36"/>
    <p:sldId id="370" r:id="rId37"/>
    <p:sldId id="380" r:id="rId38"/>
    <p:sldId id="381" r:id="rId39"/>
    <p:sldId id="388" r:id="rId40"/>
    <p:sldId id="389" r:id="rId41"/>
    <p:sldId id="390" r:id="rId42"/>
    <p:sldId id="391" r:id="rId43"/>
    <p:sldId id="392" r:id="rId44"/>
    <p:sldId id="393" r:id="rId45"/>
    <p:sldId id="394" r:id="rId46"/>
    <p:sldId id="325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0C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テーマ スタイル 1 - アクセント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テーマ スタイル 1 - アクセント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8" autoAdjust="0"/>
    <p:restoredTop sz="87224"/>
  </p:normalViewPr>
  <p:slideViewPr>
    <p:cSldViewPr snapToGrid="0">
      <p:cViewPr varScale="1">
        <p:scale>
          <a:sx n="109" d="100"/>
          <a:sy n="109" d="100"/>
        </p:scale>
        <p:origin x="60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E89C5-6DC3-421C-B254-5D034D19E11B}" type="datetimeFigureOut">
              <a:rPr lang="en-US" smtClean="0"/>
              <a:pPr/>
              <a:t>4/24/15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A2D70-C088-423F-8518-452E86B65DC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819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Relationship Id="rId3" Type="http://schemas.openxmlformats.org/officeDocument/2006/relationships/hyperlink" Target="http://ja.wikipedia.org/wiki/%E8%8B%B1%E8%AA%9E" TargetMode="Externa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Relationship Id="rId3" Type="http://schemas.openxmlformats.org/officeDocument/2006/relationships/hyperlink" Target="http://ja.wikipedia.org/wiki/1963%E5%B9%B4" TargetMode="Externa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Relationship Id="rId3" Type="http://schemas.openxmlformats.org/officeDocument/2006/relationships/hyperlink" Target="http://ja.wikipedia.org/wiki/1963%E5%B9%B4" TargetMode="Externa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Relationship Id="rId3" Type="http://schemas.openxmlformats.org/officeDocument/2006/relationships/hyperlink" Target="http://ja.wikipedia.org/wiki/%E8%8B%B1%E8%AA%9E" TargetMode="Externa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Relationship Id="rId3" Type="http://schemas.openxmlformats.org/officeDocument/2006/relationships/hyperlink" Target="http://ja.wikipedia.org/wiki/%E8%8B%B1%E8%AA%9E" TargetMode="Externa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Relationship Id="rId3" Type="http://schemas.openxmlformats.org/officeDocument/2006/relationships/hyperlink" Target="http://ja.wikipedia.org/wiki/%E9%80%A3%E7%B5%90%E3%83%AA%E3%82%B9%E3%83%88" TargetMode="Externa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Relationship Id="rId3" Type="http://schemas.openxmlformats.org/officeDocument/2006/relationships/hyperlink" Target="http://ja.wikipedia.org/wiki/%E8%8B%B1%E8%AA%9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醸し出す（かもしだす）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A2D70-C088-423F-8518-452E86B65DC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636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b="1" dirty="0" smtClean="0"/>
              <a:t>深さ優先探索</a:t>
            </a:r>
            <a:r>
              <a:rPr lang="ja-JP" altLang="en-US" dirty="0" smtClean="0"/>
              <a:t>（ふかさゆうせんたんさく、</a:t>
            </a:r>
            <a:r>
              <a:rPr lang="ja-JP" altLang="en-US" dirty="0" smtClean="0">
                <a:hlinkClick r:id="rId3" tooltip="英語"/>
              </a:rPr>
              <a:t>英</a:t>
            </a:r>
            <a:r>
              <a:rPr lang="en-US" altLang="ja-JP" dirty="0" smtClean="0"/>
              <a:t>: depth-first search, DFS</a:t>
            </a:r>
            <a:r>
              <a:rPr lang="ja-JP" altLang="en-US" dirty="0" smtClean="0"/>
              <a:t>、バックトラック法ともいう）</a:t>
            </a:r>
            <a:endParaRPr lang="en-US" altLang="ja-JP" dirty="0" smtClean="0"/>
          </a:p>
          <a:p>
            <a:r>
              <a:rPr kumimoji="1" lang="ja-JP" altLang="en-US" dirty="0" smtClean="0"/>
              <a:t>村岡さんはこの方法をきちんと実装しました</a:t>
            </a:r>
            <a:r>
              <a:rPr kumimoji="1" lang="en-US" altLang="ja-JP" dirty="0" smtClean="0"/>
              <a:t>｡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A2D70-C088-423F-8518-452E86B65DCC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852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A2D70-C088-423F-8518-452E86B65DCC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900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べき</a:t>
            </a:r>
            <a:r>
              <a:rPr lang="en-US" altLang="ja-JP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‐</a:t>
            </a:r>
            <a:r>
              <a:rPr lang="ja-JP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じょう</a:t>
            </a:r>
            <a:r>
              <a:rPr lang="en-US" altLang="ja-JP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【×</a:t>
            </a:r>
            <a:r>
              <a:rPr lang="ja-JP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冪乗</a:t>
            </a:r>
            <a:r>
              <a:rPr lang="en-US" altLang="ja-JP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】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2^n</a:t>
            </a:r>
            <a:endParaRPr kumimoji="1" lang="ja-JP" altLang="en-US" dirty="0" smtClean="0"/>
          </a:p>
          <a:p>
            <a:r>
              <a:rPr lang="ja-JP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へいほう</a:t>
            </a:r>
            <a:r>
              <a:rPr lang="en-US" altLang="ja-JP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‐</a:t>
            </a:r>
            <a:r>
              <a:rPr lang="ja-JP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こん</a:t>
            </a:r>
            <a:r>
              <a:rPr lang="en-US" altLang="ja-JP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〔</a:t>
            </a:r>
            <a:r>
              <a:rPr lang="ja-JP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ヘイハウ</a:t>
            </a:r>
            <a:r>
              <a:rPr lang="en-US" altLang="ja-JP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‐〕【</a:t>
            </a:r>
            <a:r>
              <a:rPr lang="ja-JP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平方根</a:t>
            </a:r>
            <a:r>
              <a:rPr lang="en-US" altLang="ja-JP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】</a:t>
            </a:r>
          </a:p>
          <a:p>
            <a:r>
              <a:rPr lang="ja-JP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たい</a:t>
            </a:r>
            <a:r>
              <a:rPr lang="en-US" altLang="ja-JP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‐</a:t>
            </a:r>
            <a:r>
              <a:rPr lang="ja-JP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すう</a:t>
            </a:r>
            <a:r>
              <a:rPr lang="en-US" altLang="ja-JP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【</a:t>
            </a:r>
            <a:r>
              <a:rPr lang="ja-JP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対数</a:t>
            </a:r>
            <a:r>
              <a:rPr lang="en-US" altLang="ja-JP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】</a:t>
            </a:r>
            <a:endParaRPr lang="ja-JP" alt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ja-JP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へい</a:t>
            </a:r>
            <a:r>
              <a:rPr lang="en-US" altLang="ja-JP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‐</a:t>
            </a:r>
            <a:r>
              <a:rPr lang="ja-JP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ほう</a:t>
            </a:r>
            <a:r>
              <a:rPr lang="en-US" altLang="ja-JP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〔‐</a:t>
            </a:r>
            <a:r>
              <a:rPr lang="ja-JP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ハウ</a:t>
            </a:r>
            <a:r>
              <a:rPr lang="en-US" altLang="ja-JP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〕【</a:t>
            </a:r>
            <a:r>
              <a:rPr lang="ja-JP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平方</a:t>
            </a:r>
            <a:r>
              <a:rPr lang="en-US" altLang="ja-JP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】</a:t>
            </a:r>
            <a:endParaRPr lang="ja-JP" alt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ja-JP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かい</a:t>
            </a:r>
            <a:r>
              <a:rPr lang="en-US" altLang="ja-JP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‐</a:t>
            </a:r>
            <a:r>
              <a:rPr lang="ja-JP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じょう</a:t>
            </a:r>
            <a:r>
              <a:rPr lang="en-US" altLang="ja-JP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【</a:t>
            </a:r>
            <a:r>
              <a:rPr lang="ja-JP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階乗</a:t>
            </a:r>
            <a:r>
              <a:rPr lang="en-US" altLang="ja-JP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】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A2D70-C088-423F-8518-452E86B65DCC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58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b="1" dirty="0" smtClean="0"/>
              <a:t>結城 浩</a:t>
            </a:r>
            <a:r>
              <a:rPr lang="ja-JP" altLang="en-US" dirty="0" smtClean="0"/>
              <a:t>（ゆうき ひろし、</a:t>
            </a:r>
            <a:r>
              <a:rPr lang="en-US" altLang="ja-JP" dirty="0" smtClean="0">
                <a:hlinkClick r:id="rId3" tooltip="1963年"/>
              </a:rPr>
              <a:t>1963</a:t>
            </a:r>
            <a:r>
              <a:rPr lang="ja-JP" altLang="en-US" dirty="0" smtClean="0">
                <a:hlinkClick r:id="rId3" tooltip="1963年"/>
              </a:rPr>
              <a:t>年</a:t>
            </a:r>
            <a:r>
              <a:rPr lang="en-US" altLang="ja-JP" dirty="0" smtClean="0"/>
              <a:t>7</a:t>
            </a:r>
            <a:r>
              <a:rPr lang="ja-JP" altLang="en-US" dirty="0" smtClean="0"/>
              <a:t>月 </a:t>
            </a:r>
            <a:r>
              <a:rPr lang="en-US" altLang="ja-JP" dirty="0" smtClean="0"/>
              <a:t>- </a:t>
            </a:r>
            <a:r>
              <a:rPr lang="ja-JP" altLang="en-US" dirty="0" smtClean="0"/>
              <a:t>）</a:t>
            </a:r>
            <a:r>
              <a:rPr lang="ja-JP" altLang="en-US" b="1" dirty="0" smtClean="0"/>
              <a:t>さっか</a:t>
            </a:r>
            <a:r>
              <a:rPr lang="en-US" altLang="ja-JP" b="1" dirty="0" smtClean="0"/>
              <a:t>【</a:t>
            </a:r>
            <a:r>
              <a:rPr lang="ja-JP" altLang="en-US" b="1" dirty="0" smtClean="0"/>
              <a:t>作家</a:t>
            </a:r>
            <a:r>
              <a:rPr lang="en-US" altLang="ja-JP" b="1" dirty="0" smtClean="0"/>
              <a:t>】</a:t>
            </a:r>
            <a:r>
              <a:rPr lang="ja-JP" altLang="en-US" b="1" dirty="0" smtClean="0"/>
              <a:t>ちょしゃ</a:t>
            </a:r>
            <a:r>
              <a:rPr lang="en-US" altLang="ja-JP" b="1" dirty="0" smtClean="0"/>
              <a:t>【</a:t>
            </a:r>
            <a:r>
              <a:rPr lang="ja-JP" altLang="en-US" b="1" dirty="0" smtClean="0"/>
              <a:t>著者</a:t>
            </a:r>
            <a:r>
              <a:rPr lang="en-US" altLang="ja-JP" b="1" dirty="0" smtClean="0"/>
              <a:t>】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b="1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A2D70-C088-423F-8518-452E86B65DC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28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b="1" dirty="0" smtClean="0"/>
              <a:t>結城 浩</a:t>
            </a:r>
            <a:r>
              <a:rPr lang="ja-JP" altLang="en-US" dirty="0" smtClean="0"/>
              <a:t>（ゆうき ひろし、</a:t>
            </a:r>
            <a:r>
              <a:rPr lang="en-US" altLang="ja-JP" dirty="0" smtClean="0">
                <a:hlinkClick r:id="rId3" tooltip="1963年"/>
              </a:rPr>
              <a:t>1963</a:t>
            </a:r>
            <a:r>
              <a:rPr lang="ja-JP" altLang="en-US" dirty="0" smtClean="0">
                <a:hlinkClick r:id="rId3" tooltip="1963年"/>
              </a:rPr>
              <a:t>年</a:t>
            </a:r>
            <a:r>
              <a:rPr lang="en-US" altLang="ja-JP" dirty="0" smtClean="0"/>
              <a:t>7</a:t>
            </a:r>
            <a:r>
              <a:rPr lang="ja-JP" altLang="en-US" dirty="0" smtClean="0"/>
              <a:t>月 </a:t>
            </a:r>
            <a:r>
              <a:rPr lang="en-US" altLang="ja-JP" dirty="0" smtClean="0"/>
              <a:t>- </a:t>
            </a:r>
            <a:r>
              <a:rPr lang="ja-JP" altLang="en-US" dirty="0" smtClean="0"/>
              <a:t>）</a:t>
            </a:r>
            <a:r>
              <a:rPr lang="ja-JP" altLang="en-US" b="1" dirty="0" smtClean="0"/>
              <a:t>さっか</a:t>
            </a:r>
            <a:r>
              <a:rPr lang="en-US" altLang="ja-JP" b="1" dirty="0" smtClean="0"/>
              <a:t>【</a:t>
            </a:r>
            <a:r>
              <a:rPr lang="ja-JP" altLang="en-US" b="1" dirty="0" smtClean="0"/>
              <a:t>作家</a:t>
            </a:r>
            <a:r>
              <a:rPr lang="en-US" altLang="ja-JP" b="1" dirty="0" smtClean="0"/>
              <a:t>】</a:t>
            </a:r>
            <a:r>
              <a:rPr lang="ja-JP" altLang="en-US" b="1" dirty="0" smtClean="0"/>
              <a:t>ちょしゃ</a:t>
            </a:r>
            <a:r>
              <a:rPr lang="en-US" altLang="ja-JP" b="1" dirty="0" smtClean="0"/>
              <a:t>【</a:t>
            </a:r>
            <a:r>
              <a:rPr lang="ja-JP" altLang="en-US" b="1" dirty="0" smtClean="0"/>
              <a:t>著者</a:t>
            </a:r>
            <a:r>
              <a:rPr lang="en-US" altLang="ja-JP" b="1" smtClean="0"/>
              <a:t>】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b="1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A2D70-C088-423F-8518-452E86B65DC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302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貪欲法</a:t>
            </a:r>
            <a:r>
              <a:rPr lang="ja-JP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（どんよくほう、</a:t>
            </a:r>
            <a:r>
              <a:rPr lang="ja-JP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英語"/>
              </a:rPr>
              <a:t>英</a:t>
            </a:r>
            <a:r>
              <a:rPr lang="en-US" altLang="ja-JP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greedy algorithm</a:t>
            </a:r>
            <a:r>
              <a:rPr lang="ja-JP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A2D70-C088-423F-8518-452E86B65DCC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690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貪欲法</a:t>
            </a:r>
            <a:r>
              <a:rPr lang="ja-JP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（どんよくほう、</a:t>
            </a:r>
            <a:r>
              <a:rPr lang="ja-JP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英語"/>
              </a:rPr>
              <a:t>英</a:t>
            </a:r>
            <a:r>
              <a:rPr lang="en-US" altLang="ja-JP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greedy algorithm</a:t>
            </a:r>
            <a:r>
              <a:rPr lang="ja-JP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A2D70-C088-423F-8518-452E86B65DCC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04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東谷さんはヒープソートを実装しました</a:t>
            </a:r>
            <a:r>
              <a:rPr kumimoji="1" lang="en-US" altLang="ja-JP" dirty="0" smtClean="0"/>
              <a:t>｡</a:t>
            </a:r>
            <a:endParaRPr kumimoji="1" lang="ja-JP" altLang="en-US" dirty="0" smtClean="0"/>
          </a:p>
          <a:p>
            <a:r>
              <a:rPr kumimoji="1" lang="en-US" altLang="ja-JP" dirty="0" smtClean="0"/>
              <a:t>K</a:t>
            </a:r>
            <a:r>
              <a:rPr kumimoji="1" lang="ja-JP" altLang="en-US" dirty="0" smtClean="0"/>
              <a:t>が</a:t>
            </a:r>
            <a:r>
              <a:rPr kumimoji="1" lang="en-US" altLang="ja-JP" dirty="0" smtClean="0"/>
              <a:t>n</a:t>
            </a:r>
            <a:r>
              <a:rPr kumimoji="1" lang="ja-JP" altLang="en-US" dirty="0" smtClean="0"/>
              <a:t>よりはるかに小さい場合</a:t>
            </a:r>
            <a:r>
              <a:rPr kumimoji="1" lang="en-US" altLang="ja-JP" dirty="0" smtClean="0"/>
              <a:t>､</a:t>
            </a:r>
            <a:r>
              <a:rPr kumimoji="1" lang="ja-JP" altLang="en-US" dirty="0" smtClean="0"/>
              <a:t>ヒープにソートしなくて</a:t>
            </a:r>
            <a:r>
              <a:rPr kumimoji="1" lang="en-US" altLang="ja-JP" dirty="0" smtClean="0"/>
              <a:t>､</a:t>
            </a:r>
            <a:r>
              <a:rPr kumimoji="1" lang="ja-JP" altLang="en-US" dirty="0" smtClean="0"/>
              <a:t>最後に快速ソートしても良い</a:t>
            </a:r>
            <a:r>
              <a:rPr kumimoji="1" lang="en-US" altLang="ja-JP" dirty="0" smtClean="0"/>
              <a:t>｡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A2D70-C088-423F-8518-452E86B65DCC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972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pl-PL" altLang="ja-JP" dirty="0" smtClean="0"/>
              <a:t>http://</a:t>
            </a:r>
            <a:r>
              <a:rPr kumimoji="1" lang="pl-PL" altLang="ja-JP" dirty="0" err="1" smtClean="0"/>
              <a:t>ja.wikipedia.org</a:t>
            </a:r>
            <a:r>
              <a:rPr kumimoji="1" lang="pl-PL" altLang="ja-JP" dirty="0" smtClean="0"/>
              <a:t>/</a:t>
            </a:r>
            <a:r>
              <a:rPr kumimoji="1" lang="pl-PL" altLang="ja-JP" dirty="0" err="1" smtClean="0"/>
              <a:t>wiki</a:t>
            </a:r>
            <a:r>
              <a:rPr kumimoji="1" lang="pl-PL" altLang="ja-JP" dirty="0" smtClean="0"/>
              <a:t>/%E3%83%8F%E3%83%83%E3%82%B7%E3%83%A5%E3%83%86%E3%83%BC%E3%83%96%E3%83%AB#.E5.85.A8.E8.A6.81.E7.B4.A0.E3.81.AE.E5.88.97.E6.8C.99</a:t>
            </a:r>
          </a:p>
          <a:p>
            <a:r>
              <a:rPr lang="ja-JP" altLang="en-US" b="1" dirty="0" smtClean="0"/>
              <a:t>連鎖法</a:t>
            </a:r>
          </a:p>
          <a:p>
            <a:r>
              <a:rPr lang="ja-JP" altLang="en-US" dirty="0" smtClean="0"/>
              <a:t>衝突を起こしたキー同士をポインタでつなぐ方式を連鎖法と呼ぶ。テーブルの各番地にはキーそのものではなく、同族キーを保持する</a:t>
            </a:r>
            <a:r>
              <a:rPr lang="ja-JP" altLang="en-US" dirty="0" smtClean="0">
                <a:hlinkClick r:id="rId3" tooltip="連結リスト"/>
              </a:rPr>
              <a:t>リンクリスト</a:t>
            </a:r>
            <a:r>
              <a:rPr lang="ja-JP" altLang="en-US" dirty="0" smtClean="0"/>
              <a:t>を格納する。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A2D70-C088-423F-8518-452E86B65DCC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348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素因数分解</a:t>
            </a:r>
            <a:r>
              <a:rPr lang="ja-JP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ja-JP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ja-JP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そいんすうぶんかい、</a:t>
            </a:r>
            <a:r>
              <a:rPr lang="ja-JP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英語"/>
              </a:rPr>
              <a:t>英</a:t>
            </a:r>
            <a:r>
              <a:rPr lang="en-US" altLang="ja-JP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en-US" altLang="ja-JP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prime factorization</a:t>
            </a:r>
            <a:r>
              <a:rPr lang="en-US" altLang="ja-JP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kumimoji="1" lang="ja-JP" altLang="en-US" dirty="0" smtClean="0"/>
              <a:t>金城さんは方法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を実装しました</a:t>
            </a:r>
            <a:r>
              <a:rPr kumimoji="1" lang="en-US" altLang="ja-JP" dirty="0" smtClean="0"/>
              <a:t>｡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A2D70-C088-423F-8518-452E86B65DCC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509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  <a:latin typeface="Cabin" panose="020B08030502020200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bin" panose="020B08030502020200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bin" panose="020B0803050202020004" pitchFamily="34" charset="0"/>
              </a:defRPr>
            </a:lvl1pPr>
          </a:lstStyle>
          <a:p>
            <a:fld id="{CC38E8A8-4B47-EF41-B676-4DA7A7E3B5EE}" type="datetime1">
              <a:rPr lang="ja-JP" altLang="en-US" smtClean="0"/>
              <a:t>2015/4/24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bin" panose="020B08030502020200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bin" panose="020B0803050202020004" pitchFamily="34" charset="0"/>
              </a:defRPr>
            </a:lvl1pPr>
          </a:lstStyle>
          <a:p>
            <a:fld id="{BCE7406B-BAC9-4C38-89ED-BD1EC7E28B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808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7701-374F-D642-9E0D-AA885C97C505}" type="datetime1">
              <a:rPr lang="ja-JP" altLang="en-US" smtClean="0"/>
              <a:t>2015/4/24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857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3801C-9A26-2345-A31D-90C55B349912}" type="datetime1">
              <a:rPr lang="ja-JP" altLang="en-US" smtClean="0"/>
              <a:t>2015/4/24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030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9214"/>
            <a:ext cx="10515600" cy="66760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EE8B-D905-AF42-87CF-514B0DDFA922}" type="datetime1">
              <a:rPr lang="ja-JP" altLang="en-US" smtClean="0"/>
              <a:t>2015/4/24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148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E99BB-FB9E-FA4E-919A-E9BC88C243DF}" type="datetime1">
              <a:rPr lang="ja-JP" altLang="en-US" smtClean="0"/>
              <a:t>2015/4/24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図 6" descr="SJI_logo_mark_4c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8" y="6364896"/>
            <a:ext cx="675118" cy="37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69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409C7-E6AD-9844-884D-6776B1A91008}" type="datetime1">
              <a:rPr lang="ja-JP" altLang="en-US" smtClean="0"/>
              <a:t>2015/4/24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566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8C5D-D5F9-1644-9804-786E8E2FF5E4}" type="datetime1">
              <a:rPr lang="ja-JP" altLang="en-US" smtClean="0"/>
              <a:t>2015/4/24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420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36C4F-3A99-D145-A058-9FC69FDB9362}" type="datetime1">
              <a:rPr lang="ja-JP" altLang="en-US" smtClean="0"/>
              <a:t>2015/4/24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144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4303A-73F8-F94A-9956-30FB3B3358E0}" type="datetime1">
              <a:rPr lang="ja-JP" altLang="en-US" smtClean="0"/>
              <a:t>2015/4/24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191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80C1-86BA-7C48-996E-8DFA52323E55}" type="datetime1">
              <a:rPr lang="ja-JP" altLang="en-US" smtClean="0"/>
              <a:t>2015/4/24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111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73872-CEC7-4744-8427-892B18964E1C}" type="datetime1">
              <a:rPr lang="ja-JP" altLang="en-US" smtClean="0"/>
              <a:t>2015/4/24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585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67968"/>
            <a:ext cx="10515600" cy="4908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bin" panose="020B0803050202020004" pitchFamily="34" charset="0"/>
              </a:defRPr>
            </a:lvl1pPr>
          </a:lstStyle>
          <a:p>
            <a:fld id="{D4A10909-92CE-144F-BE55-FA3B9B91AC92}" type="datetime1">
              <a:rPr lang="ja-JP" altLang="en-US" smtClean="0"/>
              <a:t>2015/4/24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bin" panose="020B08030502020200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bin" panose="020B0803050202020004" pitchFamily="34" charset="0"/>
              </a:defRPr>
            </a:lvl1pPr>
          </a:lstStyle>
          <a:p>
            <a:fld id="{BCE7406B-BAC9-4C38-89ED-BD1EC7E28BA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38200" y="1011936"/>
            <a:ext cx="10515600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図 6" descr="SJI_logo_mark_4c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8" y="6364896"/>
            <a:ext cx="675118" cy="37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055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ヒラギノ角ゴ Pro W3" charset="-128"/>
          <a:ea typeface="ヒラギノ角ゴ Pro W3" charset="-128"/>
          <a:cs typeface="ヒラギノ角ゴ Pro W3" charset="-128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ヒラギノ角ゴ Pro W3" charset="-128"/>
          <a:ea typeface="ヒラギノ角ゴ Pro W3" charset="-128"/>
          <a:cs typeface="ヒラギノ角ゴ Pro W3" charset="-12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ヒラギノ角ゴ Pro W3" charset="-128"/>
          <a:ea typeface="ヒラギノ角ゴ Pro W3" charset="-128"/>
          <a:cs typeface="ヒラギノ角ゴ Pro W3" charset="-128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ヒラギノ角ゴ Pro W3" charset="-128"/>
          <a:ea typeface="ヒラギノ角ゴ Pro W3" charset="-128"/>
          <a:cs typeface="ヒラギノ角ゴ Pro W3" charset="-128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ヒラギノ角ゴ Pro W3" charset="-128"/>
          <a:ea typeface="ヒラギノ角ゴ Pro W3" charset="-128"/>
          <a:cs typeface="ヒラギノ角ゴ Pro W3" charset="-128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ヒラギノ角ゴ Pro W3" charset="-128"/>
          <a:ea typeface="ヒラギノ角ゴ Pro W3" charset="-128"/>
          <a:cs typeface="ヒラギノ角ゴ Pro W3" charset="-128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topcoder.com/" TargetMode="External"/><Relationship Id="rId3" Type="http://schemas.openxmlformats.org/officeDocument/2006/relationships/hyperlink" Target="http://atcoder.jp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jitech/contest01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enfrederickson.com/heap-visualization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tags" Target="../tags/tag5.xml"/><Relationship Id="rId6" Type="http://schemas.openxmlformats.org/officeDocument/2006/relationships/tags" Target="../tags/tag6.xml"/><Relationship Id="rId7" Type="http://schemas.openxmlformats.org/officeDocument/2006/relationships/tags" Target="../tags/tag7.xml"/><Relationship Id="rId8" Type="http://schemas.openxmlformats.org/officeDocument/2006/relationships/tags" Target="../tags/tag8.xml"/><Relationship Id="rId9" Type="http://schemas.openxmlformats.org/officeDocument/2006/relationships/tags" Target="../tags/tag9.xml"/><Relationship Id="rId10" Type="http://schemas.openxmlformats.org/officeDocument/2006/relationships/slideLayout" Target="../slideLayouts/slideLayout4.xml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4" Type="http://schemas.openxmlformats.org/officeDocument/2006/relationships/tags" Target="../tags/tag13.xml"/><Relationship Id="rId5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2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9810" y="396716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ヒラギノ角ゴ Pro W6" charset="-128"/>
                <a:ea typeface="ヒラギノ角ゴ Pro W6" charset="-128"/>
                <a:cs typeface="ヒラギノ角ゴ Pro W6" charset="-128"/>
              </a:rPr>
              <a:t/>
            </a:r>
            <a:br>
              <a:rPr lang="en-US" dirty="0" smtClean="0">
                <a:latin typeface="ヒラギノ角ゴ Pro W6" charset="-128"/>
                <a:ea typeface="ヒラギノ角ゴ Pro W6" charset="-128"/>
                <a:cs typeface="ヒラギノ角ゴ Pro W6" charset="-128"/>
              </a:rPr>
            </a:br>
            <a:r>
              <a:rPr lang="en-US" dirty="0">
                <a:latin typeface="ヒラギノ角ゴ Pro W6" charset="-128"/>
                <a:ea typeface="ヒラギノ角ゴ Pro W6" charset="-128"/>
                <a:cs typeface="ヒラギノ角ゴ Pro W6" charset="-128"/>
              </a:rPr>
              <a:t/>
            </a:r>
            <a:br>
              <a:rPr lang="en-US" dirty="0">
                <a:latin typeface="ヒラギノ角ゴ Pro W6" charset="-128"/>
                <a:ea typeface="ヒラギノ角ゴ Pro W6" charset="-128"/>
                <a:cs typeface="ヒラギノ角ゴ Pro W6" charset="-128"/>
              </a:rPr>
            </a:br>
            <a:r>
              <a:rPr lang="en-US" dirty="0" smtClean="0">
                <a:latin typeface="ヒラギノ角ゴ Pro W6" charset="-128"/>
                <a:ea typeface="ヒラギノ角ゴ Pro W6" charset="-128"/>
                <a:cs typeface="ヒラギノ角ゴ Pro W6" charset="-128"/>
              </a:rPr>
              <a:t/>
            </a:r>
            <a:br>
              <a:rPr lang="en-US" dirty="0" smtClean="0">
                <a:latin typeface="ヒラギノ角ゴ Pro W6" charset="-128"/>
                <a:ea typeface="ヒラギノ角ゴ Pro W6" charset="-128"/>
                <a:cs typeface="ヒラギノ角ゴ Pro W6" charset="-128"/>
              </a:rPr>
            </a:br>
            <a:r>
              <a:rPr lang="ja-JP" altLang="en-US" sz="5300" dirty="0" smtClean="0">
                <a:latin typeface="ヒラギノ角ゴ Pro W6" charset="-128"/>
                <a:ea typeface="ヒラギノ角ゴ Pro W6" charset="-128"/>
                <a:cs typeface="ヒラギノ角ゴ Pro W6" charset="-128"/>
              </a:rPr>
              <a:t>技術コンテストのまとめ</a:t>
            </a:r>
            <a:r>
              <a:rPr lang="ja-JP" altLang="en-US" dirty="0" smtClean="0">
                <a:latin typeface="ヒラギノ角ゴ Pro W6" charset="-128"/>
                <a:ea typeface="ヒラギノ角ゴ Pro W6" charset="-128"/>
                <a:cs typeface="ヒラギノ角ゴ Pro W6" charset="-128"/>
              </a:rPr>
              <a:t/>
            </a:r>
            <a:br>
              <a:rPr lang="ja-JP" altLang="en-US" dirty="0" smtClean="0">
                <a:latin typeface="ヒラギノ角ゴ Pro W6" charset="-128"/>
                <a:ea typeface="ヒラギノ角ゴ Pro W6" charset="-128"/>
                <a:cs typeface="ヒラギノ角ゴ Pro W6" charset="-128"/>
              </a:rPr>
            </a:br>
            <a:r>
              <a:rPr lang="en-US" sz="4400" b="1" dirty="0" smtClean="0">
                <a:latin typeface="ヒラギノ角ゴ Pro W6" charset="-128"/>
                <a:ea typeface="ヒラギノ角ゴ Pro W6" charset="-128"/>
                <a:cs typeface="ヒラギノ角ゴ Pro W6" charset="-128"/>
              </a:rPr>
              <a:t/>
            </a:r>
            <a:br>
              <a:rPr lang="en-US" sz="4400" b="1" dirty="0" smtClean="0">
                <a:latin typeface="ヒラギノ角ゴ Pro W6" charset="-128"/>
                <a:ea typeface="ヒラギノ角ゴ Pro W6" charset="-128"/>
                <a:cs typeface="ヒラギノ角ゴ Pro W6" charset="-128"/>
              </a:rPr>
            </a:br>
            <a:r>
              <a:rPr lang="en-US" sz="2000" b="1" dirty="0" smtClean="0">
                <a:latin typeface="ヒラギノ角ゴ Pro W6" charset="-128"/>
                <a:ea typeface="ヒラギノ角ゴ Pro W6" charset="-128"/>
                <a:cs typeface="ヒラギノ角ゴ Pro W6" charset="-128"/>
              </a:rPr>
              <a:t>April, 2015</a:t>
            </a:r>
            <a:r>
              <a:rPr lang="ja-JP" altLang="en-US" sz="2000" b="1" dirty="0" smtClean="0">
                <a:latin typeface="ヒラギノ角ゴ Pro W6" charset="-128"/>
                <a:ea typeface="ヒラギノ角ゴ Pro W6" charset="-128"/>
                <a:cs typeface="ヒラギノ角ゴ Pro W6" charset="-128"/>
              </a:rPr>
              <a:t/>
            </a:r>
            <a:br>
              <a:rPr lang="ja-JP" altLang="en-US" sz="2000" b="1" dirty="0" smtClean="0">
                <a:latin typeface="ヒラギノ角ゴ Pro W6" charset="-128"/>
                <a:ea typeface="ヒラギノ角ゴ Pro W6" charset="-128"/>
                <a:cs typeface="ヒラギノ角ゴ Pro W6" charset="-128"/>
              </a:rPr>
            </a:br>
            <a:r>
              <a:rPr lang="ja-JP" altLang="en-US" sz="2000" b="1" dirty="0" smtClean="0">
                <a:latin typeface="ヒラギノ角ゴ Pro W6" charset="-128"/>
                <a:ea typeface="ヒラギノ角ゴ Pro W6" charset="-128"/>
                <a:cs typeface="ヒラギノ角ゴ Pro W6" charset="-128"/>
              </a:rPr>
              <a:t/>
            </a:r>
            <a:br>
              <a:rPr lang="ja-JP" altLang="en-US" sz="2000" b="1" dirty="0" smtClean="0">
                <a:latin typeface="ヒラギノ角ゴ Pro W6" charset="-128"/>
                <a:ea typeface="ヒラギノ角ゴ Pro W6" charset="-128"/>
                <a:cs typeface="ヒラギノ角ゴ Pro W6" charset="-128"/>
              </a:rPr>
            </a:br>
            <a:r>
              <a:rPr lang="ja-JP" altLang="en-US" sz="2000" b="1" dirty="0" smtClean="0">
                <a:latin typeface="ヒラギノ角ゴ Pro W6" charset="-128"/>
                <a:ea typeface="ヒラギノ角ゴ Pro W6" charset="-128"/>
                <a:cs typeface="ヒラギノ角ゴ Pro W6" charset="-128"/>
              </a:rPr>
              <a:t>イノベーションセンター</a:t>
            </a:r>
            <a:endParaRPr lang="en-US" dirty="0">
              <a:latin typeface="ヒラギノ角ゴ Pro W6" charset="-128"/>
              <a:ea typeface="ヒラギノ角ゴ Pro W6" charset="-128"/>
              <a:cs typeface="ヒラギノ角ゴ Pro W6" charset="-128"/>
            </a:endParaRPr>
          </a:p>
        </p:txBody>
      </p:sp>
      <p:pic>
        <p:nvPicPr>
          <p:cNvPr id="5" name="図 4" descr="coding_illustration_smaller1-608x400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807" y="986895"/>
            <a:ext cx="4530006" cy="298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7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1538839"/>
                  </p:ext>
                </p:extLst>
              </p:nvPr>
            </p:nvGraphicFramePr>
            <p:xfrm>
              <a:off x="834572" y="1012372"/>
              <a:ext cx="10530114" cy="50727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04302"/>
                    <a:gridCol w="1307840"/>
                    <a:gridCol w="1143000"/>
                    <a:gridCol w="1534886"/>
                    <a:gridCol w="1578429"/>
                    <a:gridCol w="1621971"/>
                    <a:gridCol w="1839686"/>
                  </a:tblGrid>
                  <a:tr h="6623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n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err="1" smtClean="0"/>
                            <a:t>logn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kumimoji="1" lang="ja-JP" altLang="en-US" i="1" smtClean="0">
                                        <a:latin typeface="Cambria Math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kumimoji="1" lang="en-US" altLang="ja-JP" b="1" i="1" smtClean="0">
                                        <a:latin typeface="Cambria Math" charset="0"/>
                                      </a:rPr>
                                      <m:t>𝒏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kumimoji="1" lang="en-US" altLang="ja-JP" b="1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err="1" smtClean="0"/>
                            <a:t>nlogn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1" lang="en-US" altLang="ja-JP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b="1" i="1" smtClean="0">
                                        <a:latin typeface="Cambria Math" charset="0"/>
                                      </a:rPr>
                                      <m:t>𝒏</m:t>
                                    </m:r>
                                  </m:e>
                                  <m:sup>
                                    <m:r>
                                      <a:rPr kumimoji="1" lang="en-US" altLang="ja-JP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1" lang="en-US" altLang="ja-JP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b="1" i="1" smtClean="0">
                                        <a:latin typeface="Cambria Math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kumimoji="1" lang="en-US" altLang="ja-JP" b="1" i="1" smtClean="0">
                                        <a:latin typeface="Cambria Math" charset="0"/>
                                      </a:rPr>
                                      <m:t>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𝒏</m:t>
                                </m:r>
                                <m:r>
                                  <a:rPr kumimoji="1" lang="en-US" altLang="ja-JP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!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 anchor="ctr"/>
                    </a:tc>
                  </a:tr>
                  <a:tr h="490045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5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2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2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10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25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32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120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</a:tr>
                  <a:tr h="490045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10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3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3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30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100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1,024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3,628,800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</a:tr>
                  <a:tr h="490045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20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4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4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80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400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1,048,576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dirty="0" smtClean="0"/>
                            <a:t>約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ja-JP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b="0" i="1" smtClean="0">
                                      <a:latin typeface="Cambria Math" charset="0"/>
                                    </a:rPr>
                                    <m:t>2.4</m:t>
                                  </m:r>
                                  <m:r>
                                    <a:rPr kumimoji="1" lang="en-US" altLang="ja-JP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×</m:t>
                                  </m:r>
                                  <m:r>
                                    <a:rPr kumimoji="1" lang="en-US" altLang="ja-JP" b="0" i="1" smtClean="0">
                                      <a:latin typeface="Cambria Math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b="0" i="1" smtClean="0">
                                      <a:latin typeface="Cambria Math" charset="0"/>
                                    </a:rPr>
                                    <m:t>18</m:t>
                                  </m:r>
                                </m:sup>
                              </m:sSup>
                            </m:oMath>
                          </a14:m>
                          <a:endParaRPr kumimoji="1" lang="ja-JP" altLang="en-US" dirty="0"/>
                        </a:p>
                      </a:txBody>
                      <a:tcPr anchor="ctr"/>
                    </a:tc>
                  </a:tr>
                  <a:tr h="490045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50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5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7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250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2,500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dirty="0" smtClean="0"/>
                            <a:t>約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ja-JP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b="0" i="1" smtClean="0">
                                      <a:latin typeface="Cambria Math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b="0" i="1" smtClean="0">
                                      <a:latin typeface="Cambria Math" charset="0"/>
                                    </a:rPr>
                                    <m:t>15</m:t>
                                  </m:r>
                                </m:sup>
                              </m:sSup>
                            </m:oMath>
                          </a14:m>
                          <a:endParaRPr kumimoji="1" lang="ja-JP" altLang="en-US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dirty="0" smtClean="0"/>
                            <a:t>約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ja-JP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b="0" i="1" smtClean="0">
                                      <a:latin typeface="Cambria Math" charset="0"/>
                                    </a:rPr>
                                    <m:t>3.0</m:t>
                                  </m:r>
                                  <m:r>
                                    <a:rPr kumimoji="1" lang="en-US" altLang="ja-JP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×</m:t>
                                  </m:r>
                                  <m:r>
                                    <a:rPr kumimoji="1" lang="en-US" altLang="ja-JP" b="0" i="1" smtClean="0">
                                      <a:latin typeface="Cambria Math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b="0" i="1" smtClean="0">
                                      <a:latin typeface="Cambria Math" charset="0"/>
                                    </a:rPr>
                                    <m:t>64</m:t>
                                  </m:r>
                                </m:sup>
                              </m:sSup>
                            </m:oMath>
                          </a14:m>
                          <a:endParaRPr kumimoji="1" lang="ja-JP" altLang="en-US" dirty="0" smtClean="0"/>
                        </a:p>
                      </a:txBody>
                      <a:tcPr anchor="ctr"/>
                    </a:tc>
                  </a:tr>
                  <a:tr h="490045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100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6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10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600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10,000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dirty="0" smtClean="0"/>
                            <a:t>約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ja-JP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b="0" i="1" smtClean="0">
                                      <a:latin typeface="Cambria Math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b="0" i="1" smtClean="0">
                                      <a:latin typeface="Cambria Math" charset="0"/>
                                    </a:rPr>
                                    <m:t>30</m:t>
                                  </m:r>
                                </m:sup>
                              </m:sSup>
                            </m:oMath>
                          </a14:m>
                          <a:endParaRPr kumimoji="1" lang="ja-JP" altLang="en-US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dirty="0" smtClean="0"/>
                            <a:t>約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ja-JP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b="0" i="1" smtClean="0">
                                      <a:latin typeface="Cambria Math" charset="0"/>
                                    </a:rPr>
                                    <m:t>9.3</m:t>
                                  </m:r>
                                  <m:r>
                                    <a:rPr kumimoji="1" lang="en-US" altLang="ja-JP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×</m:t>
                                  </m:r>
                                  <m:r>
                                    <a:rPr kumimoji="1" lang="en-US" altLang="ja-JP" b="0" i="1" smtClean="0">
                                      <a:latin typeface="Cambria Math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b="0" i="1" smtClean="0">
                                      <a:latin typeface="Cambria Math" charset="0"/>
                                    </a:rPr>
                                    <m:t>157</m:t>
                                  </m:r>
                                </m:sup>
                              </m:sSup>
                            </m:oMath>
                          </a14:m>
                          <a:endParaRPr kumimoji="1" lang="ja-JP" altLang="en-US" dirty="0" smtClean="0"/>
                        </a:p>
                      </a:txBody>
                      <a:tcPr anchor="ctr"/>
                    </a:tc>
                  </a:tr>
                  <a:tr h="490045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1,000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9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31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9,000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1,000,000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dirty="0" smtClean="0"/>
                            <a:t>約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ja-JP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b="0" i="1" smtClean="0">
                                      <a:latin typeface="Cambria Math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b="0" i="1" smtClean="0">
                                      <a:latin typeface="Cambria Math" charset="0"/>
                                    </a:rPr>
                                    <m:t>300</m:t>
                                  </m:r>
                                </m:sup>
                              </m:sSup>
                            </m:oMath>
                          </a14:m>
                          <a:endParaRPr kumimoji="1" lang="ja-JP" altLang="en-US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dirty="0" smtClean="0"/>
                            <a:t>約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ja-JP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b="0" i="1" smtClean="0">
                                      <a:latin typeface="Cambria Math" charset="0"/>
                                    </a:rPr>
                                    <m:t>4.0</m:t>
                                  </m:r>
                                  <m:r>
                                    <a:rPr kumimoji="1" lang="en-US" altLang="ja-JP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×</m:t>
                                  </m:r>
                                  <m:r>
                                    <a:rPr kumimoji="1" lang="en-US" altLang="ja-JP" b="0" i="1" smtClean="0">
                                      <a:latin typeface="Cambria Math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b="0" i="1" smtClean="0">
                                      <a:latin typeface="Cambria Math" charset="0"/>
                                    </a:rPr>
                                    <m:t>2,567</m:t>
                                  </m:r>
                                </m:sup>
                              </m:sSup>
                            </m:oMath>
                          </a14:m>
                          <a:endParaRPr kumimoji="1" lang="ja-JP" altLang="en-US" dirty="0" smtClean="0"/>
                        </a:p>
                      </a:txBody>
                      <a:tcPr anchor="ctr"/>
                    </a:tc>
                  </a:tr>
                  <a:tr h="490045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10,000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13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100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130,000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100,000,000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dirty="0" smtClean="0"/>
                            <a:t>約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ja-JP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b="0" i="1" smtClean="0">
                                      <a:latin typeface="Cambria Math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b="0" i="1" smtClean="0">
                                      <a:latin typeface="Cambria Math" charset="0"/>
                                    </a:rPr>
                                    <m:t>3,000</m:t>
                                  </m:r>
                                </m:sup>
                              </m:sSup>
                            </m:oMath>
                          </a14:m>
                          <a:endParaRPr kumimoji="1" lang="ja-JP" altLang="en-US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dirty="0" smtClean="0"/>
                            <a:t>約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ja-JP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b="0" i="1" smtClean="0">
                                      <a:latin typeface="Cambria Math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b="0" i="1" smtClean="0">
                                      <a:latin typeface="Cambria Math" charset="0"/>
                                    </a:rPr>
                                    <m:t>35,660</m:t>
                                  </m:r>
                                </m:sup>
                              </m:sSup>
                            </m:oMath>
                          </a14:m>
                          <a:endParaRPr kumimoji="1" lang="ja-JP" altLang="en-US" dirty="0" smtClean="0"/>
                        </a:p>
                      </a:txBody>
                      <a:tcPr anchor="ctr"/>
                    </a:tc>
                  </a:tr>
                  <a:tr h="490045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100,000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16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316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1,600,000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1" lang="en-US" altLang="ja-JP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b="0" i="1" smtClean="0">
                                        <a:latin typeface="Cambria Math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b="0" i="1" smtClean="0">
                                        <a:latin typeface="Cambria Math" charset="0"/>
                                      </a:rPr>
                                      <m:t>10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dirty="0" smtClean="0"/>
                            <a:t>約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ja-JP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b="0" i="1" smtClean="0">
                                      <a:latin typeface="Cambria Math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b="0" i="1" smtClean="0">
                                      <a:latin typeface="Cambria Math" charset="0"/>
                                    </a:rPr>
                                    <m:t>30,000</m:t>
                                  </m:r>
                                </m:sup>
                              </m:sSup>
                            </m:oMath>
                          </a14:m>
                          <a:endParaRPr kumimoji="1" lang="ja-JP" altLang="en-US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dirty="0" smtClean="0"/>
                            <a:t>約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ja-JP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b="0" i="1" smtClean="0">
                                      <a:latin typeface="Cambria Math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b="0" i="1" smtClean="0">
                                      <a:latin typeface="Cambria Math" charset="0"/>
                                    </a:rPr>
                                    <m:t>456,574</m:t>
                                  </m:r>
                                </m:sup>
                              </m:sSup>
                            </m:oMath>
                          </a14:m>
                          <a:endParaRPr kumimoji="1" lang="ja-JP" altLang="en-US" dirty="0" smtClean="0"/>
                        </a:p>
                      </a:txBody>
                      <a:tcPr anchor="ctr"/>
                    </a:tc>
                  </a:tr>
                  <a:tr h="490045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1,000,000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19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1,000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19,000,000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1" lang="en-US" altLang="ja-JP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b="0" i="1" smtClean="0">
                                        <a:latin typeface="Cambria Math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b="0" i="1" smtClean="0">
                                        <a:latin typeface="Cambria Math" charset="0"/>
                                      </a:rPr>
                                      <m:t>12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dirty="0" smtClean="0"/>
                            <a:t>約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ja-JP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b="0" i="1" smtClean="0">
                                      <a:latin typeface="Cambria Math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b="0" i="1" smtClean="0">
                                      <a:latin typeface="Cambria Math" charset="0"/>
                                    </a:rPr>
                                    <m:t>300,000</m:t>
                                  </m:r>
                                </m:sup>
                              </m:sSup>
                            </m:oMath>
                          </a14:m>
                          <a:endParaRPr kumimoji="1" lang="ja-JP" altLang="en-US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dirty="0" smtClean="0"/>
                            <a:t>約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ja-JP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b="0" i="1" smtClean="0">
                                      <a:latin typeface="Cambria Math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b="0" i="1" smtClean="0">
                                      <a:latin typeface="Cambria Math" charset="0"/>
                                    </a:rPr>
                                    <m:t>5,565,709</m:t>
                                  </m:r>
                                </m:sup>
                              </m:sSup>
                            </m:oMath>
                          </a14:m>
                          <a:endParaRPr kumimoji="1" lang="ja-JP" altLang="en-US" dirty="0" smtClean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1538839"/>
                  </p:ext>
                </p:extLst>
              </p:nvPr>
            </p:nvGraphicFramePr>
            <p:xfrm>
              <a:off x="834572" y="1012372"/>
              <a:ext cx="10530114" cy="50727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04302"/>
                    <a:gridCol w="1307840"/>
                    <a:gridCol w="1143000"/>
                    <a:gridCol w="1534886"/>
                    <a:gridCol w="1578429"/>
                    <a:gridCol w="1621971"/>
                    <a:gridCol w="1839686"/>
                  </a:tblGrid>
                  <a:tr h="6623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n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err="1" smtClean="0"/>
                            <a:t>logn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47594" t="-917" r="-579679" b="-6688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err="1" smtClean="0"/>
                            <a:t>nlogn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46923" t="-917" r="-220000" b="-6688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36842" t="-917" r="-115038" b="-6688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72848" t="-917" r="-1325" b="-668807"/>
                          </a:stretch>
                        </a:blipFill>
                      </a:tcPr>
                    </a:tc>
                  </a:tr>
                  <a:tr h="490045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5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2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2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10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25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32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120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</a:tr>
                  <a:tr h="490045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10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3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3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30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100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1,024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3,628,800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</a:tr>
                  <a:tr h="490045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20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4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4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80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400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1,048,576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72848" t="-338750" r="-1325" b="-610000"/>
                          </a:stretch>
                        </a:blipFill>
                      </a:tcPr>
                    </a:tc>
                  </a:tr>
                  <a:tr h="490045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50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5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7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250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2,500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36842" t="-433333" r="-115038" b="-50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72848" t="-433333" r="-1325" b="-502469"/>
                          </a:stretch>
                        </a:blipFill>
                      </a:tcPr>
                    </a:tc>
                  </a:tr>
                  <a:tr h="490045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100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6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10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600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10,000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36842" t="-540000" r="-115038" b="-40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72848" t="-540000" r="-1325" b="-408750"/>
                          </a:stretch>
                        </a:blipFill>
                      </a:tcPr>
                    </a:tc>
                  </a:tr>
                  <a:tr h="490045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1,000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9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31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9,000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1,000,000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36842" t="-632099" r="-115038" b="-30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72848" t="-632099" r="-1325" b="-303704"/>
                          </a:stretch>
                        </a:blipFill>
                      </a:tcPr>
                    </a:tc>
                  </a:tr>
                  <a:tr h="490045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10,000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13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100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130,000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100,000,000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36842" t="-741250" r="-115038" b="-20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72848" t="-741250" r="-1325" b="-207500"/>
                          </a:stretch>
                        </a:blipFill>
                      </a:tcPr>
                    </a:tc>
                  </a:tr>
                  <a:tr h="490045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100,000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16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316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1,600,000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46923" t="-830864" r="-220000" b="-104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36842" t="-830864" r="-115038" b="-104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72848" t="-830864" r="-1325" b="-104938"/>
                          </a:stretch>
                        </a:blipFill>
                      </a:tcPr>
                    </a:tc>
                  </a:tr>
                  <a:tr h="490045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1,000,000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19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1,000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19,000,000</a:t>
                          </a:r>
                          <a:endParaRPr kumimoji="1" lang="ja-JP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46923" t="-942500" r="-220000" b="-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36842" t="-942500" r="-115038" b="-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72848" t="-942500" r="-1325" b="-625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テキスト ボックス 3"/>
          <p:cNvSpPr txBox="1"/>
          <p:nvPr/>
        </p:nvSpPr>
        <p:spPr>
          <a:xfrm>
            <a:off x="834572" y="185057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latin typeface="ヒラギノ角ゴ Pro W3" charset="-128"/>
                <a:ea typeface="ヒラギノ角ゴ Pro W3" charset="-128"/>
                <a:cs typeface="ヒラギノ角ゴ Pro W3" charset="-128"/>
              </a:rPr>
              <a:t>計算量の比較</a:t>
            </a:r>
            <a:endParaRPr kumimoji="1" lang="ja-JP" altLang="en-US" sz="4000" dirty="0">
              <a:latin typeface="ヒラギノ角ゴ Pro W3" charset="-128"/>
              <a:ea typeface="ヒラギノ角ゴ Pro W3" charset="-128"/>
              <a:cs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5337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アルゴリズムの参考書</a:t>
            </a:r>
            <a:endParaRPr kumimoji="1" lang="ja-JP" altLang="en-US" dirty="0"/>
          </a:p>
        </p:txBody>
      </p:sp>
      <p:pic>
        <p:nvPicPr>
          <p:cNvPr id="4" name="コンテンツ プレースホルダー 3" descr="Algorithms_4ed_robert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97000"/>
            <a:ext cx="3302000" cy="4064000"/>
          </a:xfrm>
        </p:spPr>
      </p:pic>
      <p:pic>
        <p:nvPicPr>
          <p:cNvPr id="5" name="図 4" descr="algorithm_intro_3e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200" y="1231900"/>
            <a:ext cx="3149600" cy="4394200"/>
          </a:xfrm>
          <a:prstGeom prst="rect">
            <a:avLst/>
          </a:prstGeom>
        </p:spPr>
      </p:pic>
      <p:pic>
        <p:nvPicPr>
          <p:cNvPr id="6" name="図 5" descr="programming_pearls_2ed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300" y="1231900"/>
            <a:ext cx="30734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32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数学を忘れた場合</a:t>
            </a:r>
            <a:endParaRPr kumimoji="1" lang="ja-JP" altLang="en-US" dirty="0"/>
          </a:p>
        </p:txBody>
      </p:sp>
      <p:pic>
        <p:nvPicPr>
          <p:cNvPr id="7" name="コンテンツ プレースホルダー 6" descr="プログラマの数学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0" y="1528156"/>
            <a:ext cx="3302000" cy="4330700"/>
          </a:xfrm>
        </p:spPr>
      </p:pic>
    </p:spTree>
    <p:extLst>
      <p:ext uri="{BB962C8B-B14F-4D97-AF65-F5344CB8AC3E}">
        <p14:creationId xmlns:p14="http://schemas.microsoft.com/office/powerpoint/2010/main" val="129789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ソフトウエア開発の</a:t>
            </a:r>
            <a:r>
              <a:rPr kumimoji="1" lang="ja-JP" altLang="en-US" dirty="0" smtClean="0"/>
              <a:t>方法論</a:t>
            </a:r>
            <a:endParaRPr kumimoji="1" lang="ja-JP" altLang="en-US" dirty="0"/>
          </a:p>
        </p:txBody>
      </p:sp>
      <p:pic>
        <p:nvPicPr>
          <p:cNvPr id="4" name="コンテンツ プレースホルダー 3" descr="code_complete_1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288" y="1268413"/>
            <a:ext cx="3789400" cy="4908550"/>
          </a:xfrm>
        </p:spPr>
      </p:pic>
      <p:pic>
        <p:nvPicPr>
          <p:cNvPr id="5" name="図 4" descr="code_complete_2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913" y="1268413"/>
            <a:ext cx="3798283" cy="490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3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実力を証明したい場合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4400" b="1" dirty="0" smtClean="0"/>
              <a:t>TopCoder</a:t>
            </a:r>
          </a:p>
          <a:p>
            <a:pPr lvl="1"/>
            <a:r>
              <a:rPr kumimoji="1" lang="en-US" altLang="ja-JP" sz="4000" dirty="0">
                <a:hlinkClick r:id="rId2"/>
              </a:rPr>
              <a:t>http://www.topcoder.com</a:t>
            </a:r>
            <a:r>
              <a:rPr kumimoji="1" lang="en-US" altLang="ja-JP" sz="4000" dirty="0" smtClean="0">
                <a:hlinkClick r:id="rId2"/>
              </a:rPr>
              <a:t>/</a:t>
            </a:r>
            <a:endParaRPr kumimoji="1" lang="ja-JP" altLang="en-US" sz="4000" dirty="0" smtClean="0"/>
          </a:p>
          <a:p>
            <a:pPr lvl="1"/>
            <a:endParaRPr kumimoji="1" lang="en-US" altLang="ja-JP" sz="4000" dirty="0" smtClean="0"/>
          </a:p>
          <a:p>
            <a:r>
              <a:rPr lang="en-US" altLang="ja-JP" sz="4400" b="1" dirty="0" smtClean="0"/>
              <a:t>AtCoder(</a:t>
            </a:r>
            <a:r>
              <a:rPr lang="ja-JP" altLang="en-US" sz="4400" b="1" dirty="0" smtClean="0"/>
              <a:t>日本語</a:t>
            </a:r>
            <a:r>
              <a:rPr lang="en-US" altLang="ja-JP" sz="4400" b="1" dirty="0" smtClean="0"/>
              <a:t>)</a:t>
            </a:r>
            <a:endParaRPr lang="en-US" altLang="ja-JP" sz="4400" b="1" dirty="0"/>
          </a:p>
          <a:p>
            <a:pPr lvl="1"/>
            <a:r>
              <a:rPr kumimoji="1" lang="en-US" altLang="ja-JP" sz="4000" dirty="0">
                <a:hlinkClick r:id="rId3"/>
              </a:rPr>
              <a:t>http://atcoder.jp</a:t>
            </a:r>
            <a:r>
              <a:rPr kumimoji="1" lang="en-US" altLang="ja-JP" sz="4000" dirty="0" smtClean="0">
                <a:hlinkClick r:id="rId3"/>
              </a:rPr>
              <a:t>/</a:t>
            </a:r>
            <a:endParaRPr kumimoji="1" lang="en-US" altLang="ja-JP" sz="4000" dirty="0" smtClean="0"/>
          </a:p>
          <a:p>
            <a:pPr lvl="1"/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85775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latin typeface="ヒラギノ角ゴ Pro W3" charset="-128"/>
                <a:ea typeface="ヒラギノ角ゴ Pro W3" charset="-128"/>
                <a:cs typeface="ヒラギノ角ゴ Pro W3" charset="-128"/>
              </a:rPr>
              <a:t>問題の分析と解答</a:t>
            </a:r>
            <a:endParaRPr lang="en-US" dirty="0">
              <a:latin typeface="ヒラギノ角ゴ Pro W3" charset="-128"/>
              <a:ea typeface="ヒラギノ角ゴ Pro W3" charset="-128"/>
              <a:cs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978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>
                <a:latin typeface="ヒラギノ角ゴ Pro W3" charset="-128"/>
                <a:ea typeface="ヒラギノ角ゴ Pro W3" charset="-128"/>
                <a:cs typeface="ヒラギノ角ゴ Pro W3" charset="-128"/>
              </a:rPr>
              <a:t>模範解答</a:t>
            </a:r>
            <a:endParaRPr kumimoji="1" lang="ja-JP" altLang="en-US" dirty="0">
              <a:latin typeface="ヒラギノ角ゴ Pro W3" charset="-128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kumimoji="1" lang="en-US" altLang="ja-JP" sz="3600" dirty="0" smtClean="0">
                <a:latin typeface="ヒラギノ角ゴ Pro W3" charset="-128"/>
                <a:ea typeface="ヒラギノ角ゴ Pro W3" charset="-128"/>
                <a:cs typeface="ヒラギノ角ゴ Pro W3" charset="-128"/>
              </a:rPr>
              <a:t>Github</a:t>
            </a:r>
            <a:r>
              <a:rPr kumimoji="1" lang="ja-JP" altLang="en-US" sz="3600" dirty="0" smtClean="0">
                <a:latin typeface="ヒラギノ角ゴ Pro W3" charset="-128"/>
                <a:ea typeface="ヒラギノ角ゴ Pro W3" charset="-128"/>
                <a:cs typeface="ヒラギノ角ゴ Pro W3" charset="-128"/>
              </a:rPr>
              <a:t>で公開される</a:t>
            </a:r>
          </a:p>
          <a:p>
            <a:pPr lvl="1" algn="ctr"/>
            <a:r>
              <a:rPr kumimoji="1" lang="en-US" altLang="ja-JP" sz="3200" dirty="0">
                <a:latin typeface="ヒラギノ角ゴ Pro W3" charset="-128"/>
                <a:ea typeface="ヒラギノ角ゴ Pro W3" charset="-128"/>
                <a:cs typeface="ヒラギノ角ゴ Pro W3" charset="-128"/>
                <a:hlinkClick r:id="rId2"/>
              </a:rPr>
              <a:t>https://</a:t>
            </a:r>
            <a:r>
              <a:rPr kumimoji="1" lang="en-US" altLang="ja-JP" sz="3200" dirty="0" smtClean="0">
                <a:latin typeface="ヒラギノ角ゴ Pro W3" charset="-128"/>
                <a:ea typeface="ヒラギノ角ゴ Pro W3" charset="-128"/>
                <a:cs typeface="ヒラギノ角ゴ Pro W3" charset="-128"/>
                <a:hlinkClick r:id="rId2"/>
              </a:rPr>
              <a:t>github.com/sjitech/contest01</a:t>
            </a:r>
            <a:endParaRPr kumimoji="1" lang="en-US" altLang="ja-JP" sz="3200" dirty="0" smtClean="0">
              <a:latin typeface="ヒラギノ角ゴ Pro W3" charset="-128"/>
              <a:ea typeface="ヒラギノ角ゴ Pro W3" charset="-128"/>
              <a:cs typeface="ヒラギノ角ゴ Pro W3" charset="-128"/>
            </a:endParaRPr>
          </a:p>
          <a:p>
            <a:pPr lvl="1" algn="ctr"/>
            <a:endParaRPr kumimoji="1" lang="ja-JP" altLang="en-US" dirty="0">
              <a:latin typeface="ヒラギノ角ゴ Pro W3" charset="-128"/>
              <a:ea typeface="ヒラギノ角ゴ Pro W3" charset="-128"/>
              <a:cs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1517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問題</a:t>
            </a:r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kumimoji="1" lang="ja-JP" altLang="en-US" sz="2600" dirty="0">
                <a:solidFill>
                  <a:schemeClr val="bg2">
                    <a:lumMod val="25000"/>
                  </a:schemeClr>
                </a:solidFill>
              </a:rPr>
              <a:t>あなたは石炭会社の</a:t>
            </a:r>
            <a:r>
              <a:rPr kumimoji="1" lang="ja-JP" altLang="en-US" sz="2600" dirty="0" smtClean="0">
                <a:solidFill>
                  <a:schemeClr val="bg2">
                    <a:lumMod val="25000"/>
                  </a:schemeClr>
                </a:solidFill>
              </a:rPr>
              <a:t>経営者です</a:t>
            </a:r>
            <a:r>
              <a:rPr kumimoji="1" lang="ja-JP" altLang="en-US" sz="2600" dirty="0">
                <a:solidFill>
                  <a:schemeClr val="bg2">
                    <a:lumMod val="25000"/>
                  </a:schemeClr>
                </a:solidFill>
              </a:rPr>
              <a:t>。 石炭は、炭鉱から販売する市場</a:t>
            </a:r>
            <a:r>
              <a:rPr kumimoji="1" lang="ja-JP" altLang="en-US" sz="2600" dirty="0" smtClean="0">
                <a:solidFill>
                  <a:schemeClr val="bg2">
                    <a:lumMod val="25000"/>
                  </a:schemeClr>
                </a:solidFill>
              </a:rPr>
              <a:t>まで輸送</a:t>
            </a:r>
            <a:r>
              <a:rPr kumimoji="1" lang="ja-JP" altLang="en-US" sz="2600" dirty="0">
                <a:solidFill>
                  <a:schemeClr val="bg2">
                    <a:lumMod val="25000"/>
                  </a:schemeClr>
                </a:solidFill>
              </a:rPr>
              <a:t>する</a:t>
            </a:r>
            <a:r>
              <a:rPr kumimoji="1" lang="ja-JP" altLang="en-US" sz="2600" dirty="0" smtClean="0">
                <a:solidFill>
                  <a:schemeClr val="bg2">
                    <a:lumMod val="25000"/>
                  </a:schemeClr>
                </a:solidFill>
              </a:rPr>
              <a:t>必要があります</a:t>
            </a:r>
            <a:r>
              <a:rPr kumimoji="1" lang="ja-JP" altLang="en-US" sz="2600" dirty="0">
                <a:solidFill>
                  <a:schemeClr val="bg2">
                    <a:lumMod val="25000"/>
                  </a:schemeClr>
                </a:solidFill>
              </a:rPr>
              <a:t>。 </a:t>
            </a:r>
            <a:endParaRPr kumimoji="1" lang="ja-JP" alt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kumimoji="1" lang="ja-JP" altLang="en-US" sz="2600" dirty="0" smtClean="0">
                <a:solidFill>
                  <a:schemeClr val="bg2">
                    <a:lumMod val="25000"/>
                  </a:schemeClr>
                </a:solidFill>
              </a:rPr>
              <a:t>あなた</a:t>
            </a:r>
            <a:r>
              <a:rPr kumimoji="1" lang="ja-JP" altLang="en-US" sz="2600" dirty="0">
                <a:solidFill>
                  <a:schemeClr val="bg2">
                    <a:lumMod val="25000"/>
                  </a:schemeClr>
                </a:solidFill>
              </a:rPr>
              <a:t>は</a:t>
            </a:r>
            <a:r>
              <a:rPr kumimoji="1" lang="en-US" altLang="ja-JP" sz="2600" dirty="0">
                <a:solidFill>
                  <a:schemeClr val="bg2">
                    <a:lumMod val="25000"/>
                  </a:schemeClr>
                </a:solidFill>
              </a:rPr>
              <a:t>1</a:t>
            </a:r>
            <a:r>
              <a:rPr kumimoji="1" lang="ja-JP" altLang="en-US" sz="2600" dirty="0">
                <a:solidFill>
                  <a:schemeClr val="bg2">
                    <a:lumMod val="25000"/>
                  </a:schemeClr>
                </a:solidFill>
              </a:rPr>
              <a:t>台の石炭輸送列車を持っており、この列車は一度に</a:t>
            </a:r>
            <a:r>
              <a:rPr kumimoji="1" lang="en-US" altLang="ja-JP" sz="2600" dirty="0">
                <a:solidFill>
                  <a:schemeClr val="bg2">
                    <a:lumMod val="25000"/>
                  </a:schemeClr>
                </a:solidFill>
              </a:rPr>
              <a:t>1000</a:t>
            </a:r>
            <a:r>
              <a:rPr kumimoji="1" lang="ja-JP" altLang="en-US" sz="2600" dirty="0">
                <a:solidFill>
                  <a:schemeClr val="bg2">
                    <a:lumMod val="25000"/>
                  </a:schemeClr>
                </a:solidFill>
              </a:rPr>
              <a:t>トンの石炭</a:t>
            </a:r>
            <a:r>
              <a:rPr kumimoji="1" lang="ja-JP" altLang="en-US" sz="2600" dirty="0" smtClean="0">
                <a:solidFill>
                  <a:schemeClr val="bg2">
                    <a:lumMod val="25000"/>
                  </a:schemeClr>
                </a:solidFill>
              </a:rPr>
              <a:t>を積載できます</a:t>
            </a:r>
            <a:r>
              <a:rPr kumimoji="1" lang="ja-JP" altLang="en-US" sz="2600" dirty="0">
                <a:solidFill>
                  <a:schemeClr val="bg2">
                    <a:lumMod val="25000"/>
                  </a:schemeClr>
                </a:solidFill>
              </a:rPr>
              <a:t>。</a:t>
            </a:r>
            <a:r>
              <a:rPr kumimoji="1" lang="ja-JP" altLang="en-US" sz="2600" dirty="0" smtClean="0">
                <a:solidFill>
                  <a:schemeClr val="bg2">
                    <a:lumMod val="25000"/>
                  </a:schemeClr>
                </a:solidFill>
              </a:rPr>
              <a:t>ただし</a:t>
            </a:r>
            <a:r>
              <a:rPr kumimoji="1" lang="ja-JP" altLang="en-US" sz="2600" dirty="0">
                <a:solidFill>
                  <a:schemeClr val="bg2">
                    <a:lumMod val="25000"/>
                  </a:schemeClr>
                </a:solidFill>
              </a:rPr>
              <a:t>、</a:t>
            </a:r>
            <a:r>
              <a:rPr kumimoji="1" lang="en-US" altLang="ja-JP" sz="2600" dirty="0">
                <a:solidFill>
                  <a:schemeClr val="bg2">
                    <a:lumMod val="25000"/>
                  </a:schemeClr>
                </a:solidFill>
              </a:rPr>
              <a:t>1km</a:t>
            </a:r>
            <a:r>
              <a:rPr kumimoji="1" lang="ja-JP" altLang="en-US" sz="2600" dirty="0">
                <a:solidFill>
                  <a:schemeClr val="bg2">
                    <a:lumMod val="25000"/>
                  </a:schemeClr>
                </a:solidFill>
              </a:rPr>
              <a:t>走行する毎に</a:t>
            </a:r>
            <a:r>
              <a:rPr kumimoji="1" lang="en-US" altLang="ja-JP" sz="2600" dirty="0">
                <a:solidFill>
                  <a:schemeClr val="bg2">
                    <a:lumMod val="25000"/>
                  </a:schemeClr>
                </a:solidFill>
              </a:rPr>
              <a:t>1</a:t>
            </a:r>
            <a:r>
              <a:rPr kumimoji="1" lang="ja-JP" altLang="en-US" sz="2600" dirty="0">
                <a:solidFill>
                  <a:schemeClr val="bg2">
                    <a:lumMod val="25000"/>
                  </a:schemeClr>
                </a:solidFill>
              </a:rPr>
              <a:t>トンの石炭を消費します。 </a:t>
            </a:r>
            <a:r>
              <a:rPr kumimoji="1" lang="en-US" altLang="ja-JP" sz="2600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kumimoji="1" lang="ja-JP" altLang="en-US" sz="2600" dirty="0">
                <a:solidFill>
                  <a:schemeClr val="bg2">
                    <a:lumMod val="25000"/>
                  </a:schemeClr>
                </a:solidFill>
              </a:rPr>
              <a:t>常に</a:t>
            </a:r>
            <a:r>
              <a:rPr kumimoji="1" lang="en-US" altLang="ja-JP" sz="2600" dirty="0">
                <a:solidFill>
                  <a:schemeClr val="bg2">
                    <a:lumMod val="25000"/>
                  </a:schemeClr>
                </a:solidFill>
              </a:rPr>
              <a:t>1km</a:t>
            </a:r>
            <a:r>
              <a:rPr kumimoji="1" lang="ja-JP" altLang="en-US" sz="2600" dirty="0">
                <a:solidFill>
                  <a:schemeClr val="bg2">
                    <a:lumMod val="25000"/>
                  </a:schemeClr>
                </a:solidFill>
              </a:rPr>
              <a:t>走行あたり</a:t>
            </a:r>
            <a:r>
              <a:rPr kumimoji="1" lang="en-US" altLang="ja-JP" sz="2600" dirty="0">
                <a:solidFill>
                  <a:schemeClr val="bg2">
                    <a:lumMod val="25000"/>
                  </a:schemeClr>
                </a:solidFill>
              </a:rPr>
              <a:t>1</a:t>
            </a:r>
            <a:r>
              <a:rPr kumimoji="1" lang="ja-JP" altLang="en-US" sz="2600" dirty="0">
                <a:solidFill>
                  <a:schemeClr val="bg2">
                    <a:lumMod val="25000"/>
                  </a:schemeClr>
                </a:solidFill>
              </a:rPr>
              <a:t>トンの石炭を消費し、</a:t>
            </a:r>
            <a:r>
              <a:rPr kumimoji="1" lang="ja-JP" altLang="en-US" sz="2600" dirty="0" smtClean="0">
                <a:solidFill>
                  <a:schemeClr val="bg2">
                    <a:lumMod val="25000"/>
                  </a:schemeClr>
                </a:solidFill>
              </a:rPr>
              <a:t>車体が軽く</a:t>
            </a:r>
            <a:r>
              <a:rPr kumimoji="1" lang="ja-JP" altLang="en-US" sz="2600" dirty="0">
                <a:solidFill>
                  <a:schemeClr val="bg2">
                    <a:lumMod val="25000"/>
                  </a:schemeClr>
                </a:solidFill>
              </a:rPr>
              <a:t>なっても変化しません</a:t>
            </a:r>
            <a:r>
              <a:rPr kumimoji="1" lang="en-US" altLang="ja-JP" sz="2600" dirty="0">
                <a:solidFill>
                  <a:schemeClr val="bg2">
                    <a:lumMod val="25000"/>
                  </a:schemeClr>
                </a:solidFill>
              </a:rPr>
              <a:t>) </a:t>
            </a:r>
            <a:endParaRPr kumimoji="1" lang="ja-JP" alt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kumimoji="1" lang="ja-JP" altLang="en-US" sz="2600" dirty="0" smtClean="0">
                <a:solidFill>
                  <a:schemeClr val="bg2">
                    <a:lumMod val="25000"/>
                  </a:schemeClr>
                </a:solidFill>
              </a:rPr>
              <a:t>炭鉱</a:t>
            </a:r>
            <a:r>
              <a:rPr kumimoji="1" lang="ja-JP" altLang="en-US" sz="2600" dirty="0">
                <a:solidFill>
                  <a:schemeClr val="bg2">
                    <a:lumMod val="25000"/>
                  </a:schemeClr>
                </a:solidFill>
              </a:rPr>
              <a:t>から販売市場</a:t>
            </a:r>
            <a:r>
              <a:rPr kumimoji="1" lang="ja-JP" altLang="en-US" sz="2600" dirty="0" smtClean="0">
                <a:solidFill>
                  <a:schemeClr val="bg2">
                    <a:lumMod val="25000"/>
                  </a:schemeClr>
                </a:solidFill>
              </a:rPr>
              <a:t>までの</a:t>
            </a:r>
            <a:r>
              <a:rPr kumimoji="1" lang="ja-JP" altLang="en-US" sz="2600" dirty="0">
                <a:solidFill>
                  <a:schemeClr val="bg2">
                    <a:lumMod val="25000"/>
                  </a:schemeClr>
                </a:solidFill>
              </a:rPr>
              <a:t>距離は</a:t>
            </a:r>
            <a:r>
              <a:rPr kumimoji="1" lang="en-US" altLang="ja-JP" sz="2600" dirty="0" smtClean="0">
                <a:solidFill>
                  <a:schemeClr val="bg2">
                    <a:lumMod val="25000"/>
                  </a:schemeClr>
                </a:solidFill>
              </a:rPr>
              <a:t>1000km</a:t>
            </a:r>
            <a:r>
              <a:rPr kumimoji="1" lang="ja-JP" altLang="en-US" sz="2600" dirty="0" smtClean="0">
                <a:solidFill>
                  <a:schemeClr val="bg2">
                    <a:lumMod val="25000"/>
                  </a:schemeClr>
                </a:solidFill>
              </a:rPr>
              <a:t>です。</a:t>
            </a:r>
          </a:p>
          <a:p>
            <a:pPr>
              <a:lnSpc>
                <a:spcPct val="120000"/>
              </a:lnSpc>
            </a:pPr>
            <a:r>
              <a:rPr kumimoji="1" lang="ja-JP" altLang="en-US" sz="2600" dirty="0" smtClean="0">
                <a:solidFill>
                  <a:schemeClr val="bg2">
                    <a:lumMod val="25000"/>
                  </a:schemeClr>
                </a:solidFill>
              </a:rPr>
              <a:t>さて</a:t>
            </a:r>
            <a:r>
              <a:rPr kumimoji="1" lang="ja-JP" altLang="en-US" sz="2600" dirty="0">
                <a:solidFill>
                  <a:schemeClr val="bg2">
                    <a:lumMod val="25000"/>
                  </a:schemeClr>
                </a:solidFill>
              </a:rPr>
              <a:t>、</a:t>
            </a:r>
            <a:r>
              <a:rPr kumimoji="1" lang="ja-JP" altLang="en-US" sz="2600" dirty="0" smtClean="0">
                <a:solidFill>
                  <a:schemeClr val="bg2">
                    <a:lumMod val="25000"/>
                  </a:schemeClr>
                </a:solidFill>
              </a:rPr>
              <a:t>問題です</a:t>
            </a:r>
            <a:r>
              <a:rPr kumimoji="1" lang="ja-JP" altLang="en-US" sz="2600" dirty="0">
                <a:solidFill>
                  <a:schemeClr val="bg2">
                    <a:lumMod val="25000"/>
                  </a:schemeClr>
                </a:solidFill>
              </a:rPr>
              <a:t>。 今回採掘した</a:t>
            </a:r>
            <a:r>
              <a:rPr kumimoji="1" lang="en-US" altLang="ja-JP" sz="2600" dirty="0">
                <a:solidFill>
                  <a:schemeClr val="bg2">
                    <a:lumMod val="25000"/>
                  </a:schemeClr>
                </a:solidFill>
              </a:rPr>
              <a:t>3000</a:t>
            </a:r>
            <a:r>
              <a:rPr kumimoji="1" lang="ja-JP" altLang="en-US" sz="2600" dirty="0">
                <a:solidFill>
                  <a:schemeClr val="bg2">
                    <a:lumMod val="25000"/>
                  </a:schemeClr>
                </a:solidFill>
              </a:rPr>
              <a:t>トンの石炭を使って石炭を</a:t>
            </a:r>
            <a:r>
              <a:rPr kumimoji="1" lang="ja-JP" altLang="en-US" sz="2600" dirty="0" smtClean="0">
                <a:solidFill>
                  <a:schemeClr val="bg2">
                    <a:lumMod val="25000"/>
                  </a:schemeClr>
                </a:solidFill>
              </a:rPr>
              <a:t>列車で輸送</a:t>
            </a:r>
            <a:r>
              <a:rPr kumimoji="1" lang="ja-JP" altLang="en-US" sz="2600" dirty="0">
                <a:solidFill>
                  <a:schemeClr val="bg2">
                    <a:lumMod val="25000"/>
                  </a:schemeClr>
                </a:solidFill>
              </a:rPr>
              <a:t>し、市場に売る</a:t>
            </a:r>
            <a:r>
              <a:rPr kumimoji="1" lang="ja-JP" altLang="en-US" sz="2600" dirty="0" smtClean="0">
                <a:solidFill>
                  <a:schemeClr val="bg2">
                    <a:lumMod val="25000"/>
                  </a:schemeClr>
                </a:solidFill>
              </a:rPr>
              <a:t>つもりです</a:t>
            </a:r>
            <a:r>
              <a:rPr kumimoji="1" lang="ja-JP" altLang="en-US" sz="2600" dirty="0">
                <a:solidFill>
                  <a:schemeClr val="bg2">
                    <a:lumMod val="25000"/>
                  </a:schemeClr>
                </a:solidFill>
              </a:rPr>
              <a:t>。 最大何トンの石炭を市場に</a:t>
            </a:r>
            <a:r>
              <a:rPr kumimoji="1" lang="ja-JP" altLang="en-US" sz="2600" dirty="0" smtClean="0">
                <a:solidFill>
                  <a:schemeClr val="bg2">
                    <a:lumMod val="25000"/>
                  </a:schemeClr>
                </a:solidFill>
              </a:rPr>
              <a:t>届けられるでしょう</a:t>
            </a:r>
            <a:r>
              <a:rPr kumimoji="1" lang="ja-JP" altLang="en-US" sz="2600" dirty="0">
                <a:solidFill>
                  <a:schemeClr val="bg2">
                    <a:lumMod val="25000"/>
                  </a:schemeClr>
                </a:solidFill>
              </a:rPr>
              <a:t>か</a:t>
            </a:r>
            <a:r>
              <a:rPr kumimoji="1" lang="en-US" altLang="ja-JP" sz="2600" dirty="0" smtClean="0">
                <a:solidFill>
                  <a:schemeClr val="bg2">
                    <a:lumMod val="25000"/>
                  </a:schemeClr>
                </a:solidFill>
              </a:rPr>
              <a:t>?</a:t>
            </a:r>
            <a:endParaRPr kumimoji="1" lang="ja-JP" alt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kumimoji="1" lang="ja-JP" altLang="en-US" sz="20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kumimoji="1" lang="en-US" altLang="ja-JP" sz="2000" dirty="0" smtClean="0">
                <a:solidFill>
                  <a:schemeClr val="bg2">
                    <a:lumMod val="25000"/>
                  </a:schemeClr>
                </a:solidFill>
              </a:rPr>
              <a:t>Hint</a:t>
            </a:r>
            <a:r>
              <a:rPr kumimoji="1" lang="en-US" altLang="ja-JP" sz="2000" dirty="0">
                <a:solidFill>
                  <a:schemeClr val="bg2">
                    <a:lumMod val="25000"/>
                  </a:schemeClr>
                </a:solidFill>
              </a:rPr>
              <a:t>) 250km</a:t>
            </a:r>
            <a:r>
              <a:rPr kumimoji="1" lang="ja-JP" altLang="en-US" sz="2000" dirty="0" smtClean="0">
                <a:solidFill>
                  <a:schemeClr val="bg2">
                    <a:lumMod val="25000"/>
                  </a:schemeClr>
                </a:solidFill>
              </a:rPr>
              <a:t>進んだ時点では</a:t>
            </a:r>
            <a:r>
              <a:rPr kumimoji="1" lang="ja-JP" altLang="en-US" sz="2000" dirty="0">
                <a:solidFill>
                  <a:schemeClr val="bg2">
                    <a:lumMod val="25000"/>
                  </a:schemeClr>
                </a:solidFill>
              </a:rPr>
              <a:t>積載した石炭の内、</a:t>
            </a:r>
            <a:r>
              <a:rPr kumimoji="1" lang="en-US" altLang="ja-JP" sz="2000" dirty="0">
                <a:solidFill>
                  <a:schemeClr val="bg2">
                    <a:lumMod val="25000"/>
                  </a:schemeClr>
                </a:solidFill>
              </a:rPr>
              <a:t>250</a:t>
            </a:r>
            <a:r>
              <a:rPr kumimoji="1" lang="ja-JP" altLang="en-US" sz="2000" dirty="0" smtClean="0">
                <a:solidFill>
                  <a:schemeClr val="bg2">
                    <a:lumMod val="25000"/>
                  </a:schemeClr>
                </a:solidFill>
              </a:rPr>
              <a:t>トンが消費</a:t>
            </a:r>
            <a:r>
              <a:rPr kumimoji="1" lang="ja-JP" altLang="en-US" sz="2000" dirty="0">
                <a:solidFill>
                  <a:schemeClr val="bg2">
                    <a:lumMod val="25000"/>
                  </a:schemeClr>
                </a:solidFill>
              </a:rPr>
              <a:t>されています。 残り</a:t>
            </a:r>
            <a:r>
              <a:rPr kumimoji="1" lang="en-US" altLang="ja-JP" sz="2000" dirty="0">
                <a:solidFill>
                  <a:schemeClr val="bg2">
                    <a:lumMod val="25000"/>
                  </a:schemeClr>
                </a:solidFill>
              </a:rPr>
              <a:t>750</a:t>
            </a:r>
            <a:r>
              <a:rPr kumimoji="1" lang="ja-JP" altLang="en-US" sz="2000" dirty="0">
                <a:solidFill>
                  <a:schemeClr val="bg2">
                    <a:lumMod val="25000"/>
                  </a:schemeClr>
                </a:solidFill>
              </a:rPr>
              <a:t>トンの石炭の使い方を考えて</a:t>
            </a:r>
            <a:r>
              <a:rPr kumimoji="1" lang="ja-JP" altLang="en-US" sz="2000" dirty="0" smtClean="0">
                <a:solidFill>
                  <a:schemeClr val="bg2">
                    <a:lumMod val="25000"/>
                  </a:schemeClr>
                </a:solidFill>
              </a:rPr>
              <a:t>みてください。</a:t>
            </a:r>
            <a:endParaRPr kumimoji="1" lang="ja-JP" altLang="en-US" sz="20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kumimoji="1" lang="en-US" altLang="ja-JP" sz="2000" dirty="0" smtClean="0">
                <a:solidFill>
                  <a:schemeClr val="bg2">
                    <a:lumMod val="25000"/>
                  </a:schemeClr>
                </a:solidFill>
              </a:rPr>
              <a:t>Input</a:t>
            </a:r>
            <a:r>
              <a:rPr kumimoji="1" lang="en-US" altLang="ja-JP" sz="2000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kumimoji="1" lang="ja-JP" altLang="en-US" sz="2000" dirty="0">
                <a:solidFill>
                  <a:schemeClr val="bg2">
                    <a:lumMod val="25000"/>
                  </a:schemeClr>
                </a:solidFill>
              </a:rPr>
              <a:t>無</a:t>
            </a:r>
            <a:r>
              <a:rPr kumimoji="1" lang="ja-JP" altLang="en-US" sz="2000" dirty="0" smtClean="0">
                <a:solidFill>
                  <a:schemeClr val="bg2">
                    <a:lumMod val="25000"/>
                  </a:schemeClr>
                </a:solidFill>
              </a:rPr>
              <a:t>し</a:t>
            </a:r>
          </a:p>
          <a:p>
            <a:pPr>
              <a:lnSpc>
                <a:spcPct val="120000"/>
              </a:lnSpc>
            </a:pPr>
            <a:r>
              <a:rPr kumimoji="1" lang="en-US" altLang="ja-JP" sz="2000" dirty="0" smtClean="0">
                <a:solidFill>
                  <a:schemeClr val="bg2">
                    <a:lumMod val="25000"/>
                  </a:schemeClr>
                </a:solidFill>
              </a:rPr>
              <a:t>Output</a:t>
            </a:r>
            <a:r>
              <a:rPr kumimoji="1" lang="en-US" altLang="ja-JP" sz="2000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kumimoji="1" lang="ja-JP" altLang="en-US" sz="2000" dirty="0">
                <a:solidFill>
                  <a:schemeClr val="bg2">
                    <a:lumMod val="25000"/>
                  </a:schemeClr>
                </a:solidFill>
              </a:rPr>
              <a:t>市場に輸送された石炭の最大トン数</a:t>
            </a:r>
          </a:p>
        </p:txBody>
      </p:sp>
    </p:spTree>
    <p:extLst>
      <p:ext uri="{BB962C8B-B14F-4D97-AF65-F5344CB8AC3E}">
        <p14:creationId xmlns:p14="http://schemas.microsoft.com/office/powerpoint/2010/main" val="184001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問題</a:t>
            </a:r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ja-JP" altLang="en-US" sz="3600" dirty="0" smtClean="0">
                <a:solidFill>
                  <a:schemeClr val="bg2">
                    <a:lumMod val="25000"/>
                  </a:schemeClr>
                </a:solidFill>
              </a:rPr>
              <a:t>意外に難しい</a:t>
            </a:r>
            <a:r>
              <a:rPr kumimoji="1" lang="en-US" altLang="ja-JP" sz="3600" dirty="0" smtClean="0">
                <a:solidFill>
                  <a:schemeClr val="bg2">
                    <a:lumMod val="25000"/>
                  </a:schemeClr>
                </a:solidFill>
              </a:rPr>
              <a:t>｡</a:t>
            </a:r>
            <a:r>
              <a:rPr kumimoji="1" lang="ja-JP" altLang="en-US" sz="3600" dirty="0" smtClean="0">
                <a:solidFill>
                  <a:schemeClr val="bg2">
                    <a:lumMod val="25000"/>
                  </a:schemeClr>
                </a:solidFill>
              </a:rPr>
              <a:t>応募した解答に正解が無い</a:t>
            </a:r>
            <a:r>
              <a:rPr kumimoji="1" lang="en-US" altLang="ja-JP" sz="3600" dirty="0" smtClean="0">
                <a:solidFill>
                  <a:schemeClr val="bg2">
                    <a:lumMod val="25000"/>
                  </a:schemeClr>
                </a:solidFill>
              </a:rPr>
              <a:t>｡</a:t>
            </a:r>
            <a:endParaRPr kumimoji="1" lang="ja-JP" altLang="en-US" sz="3600" dirty="0" smtClean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kumimoji="1" lang="ja-JP" altLang="en-US" sz="2800" dirty="0" smtClean="0">
                <a:solidFill>
                  <a:schemeClr val="bg2">
                    <a:lumMod val="25000"/>
                  </a:schemeClr>
                </a:solidFill>
              </a:rPr>
              <a:t>ヒントのままで文字記述の解答があるが</a:t>
            </a:r>
            <a:r>
              <a:rPr kumimoji="1" lang="en-US" altLang="ja-JP" sz="2800" dirty="0" smtClean="0">
                <a:solidFill>
                  <a:schemeClr val="bg2">
                    <a:lumMod val="25000"/>
                  </a:schemeClr>
                </a:solidFill>
              </a:rPr>
              <a:t>､</a:t>
            </a:r>
            <a:r>
              <a:rPr kumimoji="1" lang="ja-JP" altLang="en-US" sz="2800" dirty="0" smtClean="0">
                <a:solidFill>
                  <a:schemeClr val="bg2">
                    <a:lumMod val="25000"/>
                  </a:schemeClr>
                </a:solidFill>
              </a:rPr>
              <a:t>最適な解答であるかどうかを考慮していなかった</a:t>
            </a:r>
            <a:r>
              <a:rPr kumimoji="1" lang="en-US" altLang="ja-JP" sz="2800" dirty="0" smtClean="0">
                <a:solidFill>
                  <a:schemeClr val="bg2">
                    <a:lumMod val="25000"/>
                  </a:schemeClr>
                </a:solidFill>
              </a:rPr>
              <a:t>｡</a:t>
            </a:r>
            <a:endParaRPr kumimoji="1" lang="ja-JP" altLang="en-US" sz="2800" dirty="0" smtClean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kumimoji="1" lang="ja-JP" altLang="en-US" sz="2800" dirty="0" smtClean="0">
                <a:solidFill>
                  <a:schemeClr val="bg2">
                    <a:lumMod val="25000"/>
                  </a:schemeClr>
                </a:solidFill>
              </a:rPr>
              <a:t>文字で記述できるが</a:t>
            </a:r>
            <a:r>
              <a:rPr kumimoji="1" lang="en-US" altLang="ja-JP" sz="2800" dirty="0" smtClean="0">
                <a:solidFill>
                  <a:schemeClr val="bg2">
                    <a:lumMod val="25000"/>
                  </a:schemeClr>
                </a:solidFill>
              </a:rPr>
              <a:t>､</a:t>
            </a:r>
            <a:r>
              <a:rPr kumimoji="1" lang="ja-JP" altLang="en-US" sz="2800" dirty="0" smtClean="0">
                <a:solidFill>
                  <a:schemeClr val="bg2">
                    <a:lumMod val="25000"/>
                  </a:schemeClr>
                </a:solidFill>
              </a:rPr>
              <a:t>コード化</a:t>
            </a:r>
            <a:r>
              <a:rPr kumimoji="1" lang="en-US" altLang="ja-JP" sz="28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kumimoji="1" lang="ja-JP" altLang="en-US" sz="2800" dirty="0" smtClean="0">
                <a:solidFill>
                  <a:schemeClr val="bg2">
                    <a:lumMod val="25000"/>
                  </a:schemeClr>
                </a:solidFill>
              </a:rPr>
              <a:t>動けるプログラム</a:t>
            </a:r>
            <a:r>
              <a:rPr kumimoji="1" lang="en-US" altLang="ja-JP" sz="28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kumimoji="1" lang="ja-JP" altLang="en-US" sz="2800" dirty="0" smtClean="0">
                <a:solidFill>
                  <a:schemeClr val="bg2">
                    <a:lumMod val="25000"/>
                  </a:schemeClr>
                </a:solidFill>
              </a:rPr>
              <a:t>を作れなかった</a:t>
            </a:r>
            <a:r>
              <a:rPr kumimoji="1" lang="en-US" altLang="ja-JP" sz="2800" dirty="0" smtClean="0">
                <a:solidFill>
                  <a:schemeClr val="bg2">
                    <a:lumMod val="25000"/>
                  </a:schemeClr>
                </a:solidFill>
              </a:rPr>
              <a:t>｡</a:t>
            </a:r>
            <a:endParaRPr kumimoji="1" lang="ja-JP" altLang="en-US" sz="28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62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問題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貪欲法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まず</a:t>
            </a:r>
            <a:r>
              <a:rPr kumimoji="1" lang="en-US" altLang="ja-JP" dirty="0" smtClean="0"/>
              <a:t>､</a:t>
            </a:r>
            <a:r>
              <a:rPr kumimoji="1" lang="ja-JP" altLang="en-US" dirty="0" smtClean="0"/>
              <a:t>出発点から</a:t>
            </a:r>
            <a:r>
              <a:rPr kumimoji="1" lang="en-US" altLang="ja-JP" dirty="0" smtClean="0"/>
              <a:t>d</a:t>
            </a:r>
            <a:r>
              <a:rPr kumimoji="1" lang="ja-JP" altLang="en-US" dirty="0" smtClean="0"/>
              <a:t>キロメートルの距離ずつ石炭を運送する</a:t>
            </a:r>
          </a:p>
          <a:p>
            <a:pPr lvl="2"/>
            <a:r>
              <a:rPr kumimoji="1" lang="ja-JP" altLang="en-US" dirty="0" smtClean="0"/>
              <a:t>再帰で運送できる石炭量を求める</a:t>
            </a:r>
          </a:p>
          <a:p>
            <a:pPr lvl="1"/>
            <a:r>
              <a:rPr kumimoji="1" lang="en-US" altLang="ja-JP" dirty="0" smtClean="0"/>
              <a:t>d</a:t>
            </a:r>
            <a:r>
              <a:rPr kumimoji="1" lang="ja-JP" altLang="en-US" dirty="0" smtClean="0"/>
              <a:t>のところに石炭を卸し</a:t>
            </a:r>
            <a:r>
              <a:rPr kumimoji="1" lang="en-US" altLang="ja-JP" dirty="0" smtClean="0"/>
              <a:t>､</a:t>
            </a:r>
            <a:r>
              <a:rPr kumimoji="1" lang="ja-JP" altLang="en-US" dirty="0" smtClean="0"/>
              <a:t>出発点に戻るため</a:t>
            </a:r>
            <a:r>
              <a:rPr kumimoji="1" lang="en-US" altLang="ja-JP" dirty="0" smtClean="0"/>
              <a:t>､d &lt; 500</a:t>
            </a:r>
            <a:r>
              <a:rPr kumimoji="1" lang="ja-JP" altLang="en-US" dirty="0" smtClean="0"/>
              <a:t>が必要</a:t>
            </a:r>
            <a:endParaRPr kumimoji="1" lang="en-US" altLang="ja-JP" dirty="0" smtClean="0"/>
          </a:p>
          <a:p>
            <a:pPr lvl="2"/>
            <a:r>
              <a:rPr kumimoji="1" lang="en-US" altLang="ja-JP" dirty="0" smtClean="0"/>
              <a:t>500</a:t>
            </a:r>
            <a:r>
              <a:rPr kumimoji="1" lang="ja-JP" altLang="en-US" dirty="0" smtClean="0"/>
              <a:t>以上なら</a:t>
            </a:r>
            <a:r>
              <a:rPr kumimoji="1" lang="en-US" altLang="ja-JP" dirty="0" smtClean="0"/>
              <a:t>､</a:t>
            </a:r>
            <a:r>
              <a:rPr kumimoji="1" lang="ja-JP" altLang="en-US" dirty="0" smtClean="0"/>
              <a:t>出発点に戻れなくなる</a:t>
            </a:r>
            <a:endParaRPr kumimoji="1"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石炭運送のコスト</a:t>
            </a:r>
            <a:r>
              <a:rPr kumimoji="1" lang="en-US" altLang="ja-JP" dirty="0" smtClean="0"/>
              <a:t>: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2000~3000</a:t>
            </a:r>
            <a:r>
              <a:rPr kumimoji="1" lang="ja-JP" altLang="en-US" dirty="0" smtClean="0"/>
              <a:t>の場合</a:t>
            </a:r>
            <a:r>
              <a:rPr kumimoji="1" lang="en-US" altLang="ja-JP" dirty="0" smtClean="0"/>
              <a:t>､</a:t>
            </a:r>
            <a:r>
              <a:rPr kumimoji="1" lang="en-US" altLang="ja-JP" dirty="0"/>
              <a:t> </a:t>
            </a:r>
            <a:r>
              <a:rPr kumimoji="1" lang="en-US" altLang="ja-JP" dirty="0" smtClean="0"/>
              <a:t>5 * d</a:t>
            </a:r>
            <a:r>
              <a:rPr kumimoji="1" lang="ja-JP" altLang="en-US" dirty="0" smtClean="0"/>
              <a:t>である</a:t>
            </a:r>
            <a:endParaRPr kumimoji="1" lang="en-US" altLang="ja-JP" dirty="0" smtClean="0"/>
          </a:p>
          <a:p>
            <a:pPr lvl="2"/>
            <a:r>
              <a:rPr kumimoji="1" lang="en-US" altLang="ja-JP" dirty="0" smtClean="0"/>
              <a:t>1000~3000</a:t>
            </a:r>
            <a:r>
              <a:rPr kumimoji="1" lang="ja-JP" altLang="en-US" dirty="0" smtClean="0"/>
              <a:t>の場合</a:t>
            </a:r>
            <a:r>
              <a:rPr kumimoji="1" lang="en-US" altLang="ja-JP" dirty="0" smtClean="0"/>
              <a:t>､ 3 * d</a:t>
            </a:r>
            <a:r>
              <a:rPr kumimoji="1" lang="ja-JP" altLang="en-US" dirty="0" smtClean="0"/>
              <a:t>である</a:t>
            </a:r>
          </a:p>
          <a:p>
            <a:pPr lvl="2"/>
            <a:r>
              <a:rPr kumimoji="1" lang="en-US" altLang="ja-JP" dirty="0" smtClean="0"/>
              <a:t>1000</a:t>
            </a:r>
            <a:r>
              <a:rPr kumimoji="1" lang="ja-JP" altLang="en-US" dirty="0" smtClean="0"/>
              <a:t>以下の場合</a:t>
            </a:r>
            <a:r>
              <a:rPr kumimoji="1" lang="en-US" altLang="ja-JP" dirty="0" smtClean="0"/>
              <a:t>､1*d</a:t>
            </a:r>
            <a:r>
              <a:rPr kumimoji="1" lang="ja-JP" altLang="en-US" dirty="0" smtClean="0"/>
              <a:t>である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全ての石炭を載って</a:t>
            </a:r>
            <a:r>
              <a:rPr kumimoji="1" lang="en-US" altLang="ja-JP" dirty="0" smtClean="0"/>
              <a:t>､</a:t>
            </a:r>
            <a:r>
              <a:rPr kumimoji="1" lang="ja-JP" altLang="en-US" dirty="0" smtClean="0"/>
              <a:t>終点に行く</a:t>
            </a:r>
            <a:r>
              <a:rPr kumimoji="1" lang="en-US" altLang="ja-JP" dirty="0" smtClean="0"/>
              <a:t>)</a:t>
            </a:r>
          </a:p>
          <a:p>
            <a:pPr lvl="2"/>
            <a:endParaRPr kumimoji="1" lang="en-US" altLang="ja-JP" dirty="0"/>
          </a:p>
          <a:p>
            <a:pPr lvl="1"/>
            <a:r>
              <a:rPr kumimoji="1" lang="en-US" altLang="ja-JP" dirty="0" smtClean="0"/>
              <a:t>d</a:t>
            </a:r>
            <a:r>
              <a:rPr kumimoji="1" lang="ja-JP" altLang="en-US" dirty="0" smtClean="0"/>
              <a:t>は</a:t>
            </a:r>
            <a:r>
              <a:rPr kumimoji="1" lang="en-US" altLang="ja-JP" dirty="0" smtClean="0"/>
              <a:t>1km ~ 499km</a:t>
            </a:r>
            <a:r>
              <a:rPr kumimoji="1" lang="ja-JP" altLang="en-US" dirty="0" smtClean="0"/>
              <a:t>まで運送できる石炭量を計算し</a:t>
            </a:r>
            <a:r>
              <a:rPr kumimoji="1" lang="en-US" altLang="ja-JP" dirty="0" smtClean="0"/>
              <a:t>､</a:t>
            </a:r>
            <a:r>
              <a:rPr kumimoji="1" lang="ja-JP" altLang="en-US" dirty="0" smtClean="0"/>
              <a:t>最大値を求める</a:t>
            </a:r>
            <a:r>
              <a:rPr kumimoji="1" lang="en-US" altLang="ja-JP" dirty="0" smtClean="0"/>
              <a:t>｡</a:t>
            </a:r>
          </a:p>
        </p:txBody>
      </p:sp>
    </p:spTree>
    <p:extLst>
      <p:ext uri="{BB962C8B-B14F-4D97-AF65-F5344CB8AC3E}">
        <p14:creationId xmlns:p14="http://schemas.microsoft.com/office/powerpoint/2010/main" val="25367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3"/>
          <p:cNvSpPr>
            <a:spLocks noChangeArrowheads="1"/>
          </p:cNvSpPr>
          <p:nvPr/>
        </p:nvSpPr>
        <p:spPr bwMode="gray">
          <a:xfrm>
            <a:off x="1909681" y="1476214"/>
            <a:ext cx="2743200" cy="4419600"/>
          </a:xfrm>
          <a:prstGeom prst="rightArrow">
            <a:avLst>
              <a:gd name="adj1" fmla="val 62787"/>
              <a:gd name="adj2" fmla="val 41259"/>
            </a:avLst>
          </a:prstGeom>
          <a:ln>
            <a:headEnd/>
            <a:tailEnd/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ja-JP" altLang="ja-JP">
              <a:latin typeface="Hiragino Kaku Gothic Pro" charset="-128"/>
              <a:ea typeface="Hiragino Kaku Gothic Pro" charset="-128"/>
              <a:cs typeface="Hiragino Kaku Gothic Pro" charset="-128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black">
          <a:xfrm>
            <a:off x="1982652" y="3400948"/>
            <a:ext cx="22098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120650" indent="-1206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0" hangingPunct="0">
              <a:buFont typeface="Wingdings" charset="2"/>
              <a:buNone/>
            </a:pPr>
            <a:r>
              <a:rPr lang="en-US" altLang="zh-CN" sz="3600" b="1" dirty="0" smtClean="0">
                <a:solidFill>
                  <a:schemeClr val="bg1"/>
                </a:solidFill>
                <a:latin typeface="Hiragino Kaku Gothic Pro" charset="-128"/>
                <a:ea typeface="Hiragino Kaku Gothic Pro" charset="-128"/>
                <a:cs typeface="Hiragino Kaku Gothic Pro" charset="-128"/>
              </a:rPr>
              <a:t>Agenda</a:t>
            </a:r>
            <a:endParaRPr lang="en-US" altLang="zh-CN" sz="3600" b="1" dirty="0">
              <a:solidFill>
                <a:schemeClr val="bg1"/>
              </a:solidFill>
              <a:latin typeface="Hiragino Kaku Gothic Pro" charset="-128"/>
              <a:ea typeface="Hiragino Kaku Gothic Pro" charset="-128"/>
              <a:cs typeface="Hiragino Kaku Gothic Pro" charset="-128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4805281" y="1552414"/>
            <a:ext cx="5105400" cy="4191000"/>
          </a:xfrm>
          <a:prstGeom prst="roundRect">
            <a:avLst>
              <a:gd name="adj" fmla="val 3481"/>
            </a:avLst>
          </a:prstGeom>
          <a:noFill/>
          <a:ln w="19050" cap="rnd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>
              <a:latin typeface="Hiragino Kaku Gothic Pro" charset="-128"/>
              <a:ea typeface="Hiragino Kaku Gothic Pro" charset="-128"/>
              <a:cs typeface="Hiragino Kaku Gothic Pro" charset="-128"/>
            </a:endParaRPr>
          </a:p>
        </p:txBody>
      </p:sp>
      <p:grpSp>
        <p:nvGrpSpPr>
          <p:cNvPr id="11" name="Group 6"/>
          <p:cNvGrpSpPr>
            <a:grpSpLocks/>
          </p:cNvGrpSpPr>
          <p:nvPr/>
        </p:nvGrpSpPr>
        <p:grpSpPr bwMode="auto">
          <a:xfrm>
            <a:off x="4881481" y="1704814"/>
            <a:ext cx="4924425" cy="1228725"/>
            <a:chOff x="2304" y="1200"/>
            <a:chExt cx="3102" cy="774"/>
          </a:xfrm>
        </p:grpSpPr>
        <p:sp>
          <p:nvSpPr>
            <p:cNvPr id="12" name="AutoShape 7"/>
            <p:cNvSpPr>
              <a:spLocks noChangeArrowheads="1"/>
            </p:cNvSpPr>
            <p:nvPr/>
          </p:nvSpPr>
          <p:spPr bwMode="gray">
            <a:xfrm>
              <a:off x="2334" y="1200"/>
              <a:ext cx="3072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35003" dir="2928844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>
                <a:latin typeface="Hiragino Kaku Gothic Pro" charset="-128"/>
                <a:ea typeface="Hiragino Kaku Gothic Pro" charset="-128"/>
                <a:cs typeface="Hiragino Kaku Gothic Pro" charset="-128"/>
              </a:endParaRPr>
            </a:p>
          </p:txBody>
        </p:sp>
        <p:sp>
          <p:nvSpPr>
            <p:cNvPr id="13" name="AutoShape 8"/>
            <p:cNvSpPr>
              <a:spLocks noChangeArrowheads="1"/>
            </p:cNvSpPr>
            <p:nvPr/>
          </p:nvSpPr>
          <p:spPr bwMode="gray">
            <a:xfrm>
              <a:off x="2304" y="1488"/>
              <a:ext cx="336" cy="240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>
                <a:latin typeface="Hiragino Kaku Gothic Pro" charset="-128"/>
                <a:ea typeface="Hiragino Kaku Gothic Pro" charset="-128"/>
                <a:cs typeface="Hiragino Kaku Gothic Pro" charset="-128"/>
              </a:endParaRPr>
            </a:p>
          </p:txBody>
        </p:sp>
      </p:grpSp>
      <p:grpSp>
        <p:nvGrpSpPr>
          <p:cNvPr id="14" name="Group 9"/>
          <p:cNvGrpSpPr>
            <a:grpSpLocks/>
          </p:cNvGrpSpPr>
          <p:nvPr/>
        </p:nvGrpSpPr>
        <p:grpSpPr bwMode="auto">
          <a:xfrm>
            <a:off x="4881481" y="3066889"/>
            <a:ext cx="4924425" cy="1228725"/>
            <a:chOff x="2304" y="2058"/>
            <a:chExt cx="3102" cy="774"/>
          </a:xfrm>
        </p:grpSpPr>
        <p:sp>
          <p:nvSpPr>
            <p:cNvPr id="15" name="AutoShape 10"/>
            <p:cNvSpPr>
              <a:spLocks noChangeArrowheads="1"/>
            </p:cNvSpPr>
            <p:nvPr/>
          </p:nvSpPr>
          <p:spPr bwMode="gray">
            <a:xfrm>
              <a:off x="2334" y="2058"/>
              <a:ext cx="3072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35003" dir="2928844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>
                <a:latin typeface="Hiragino Kaku Gothic Pro" charset="-128"/>
                <a:ea typeface="Hiragino Kaku Gothic Pro" charset="-128"/>
                <a:cs typeface="Hiragino Kaku Gothic Pro" charset="-128"/>
              </a:endParaRPr>
            </a:p>
          </p:txBody>
        </p:sp>
        <p:sp>
          <p:nvSpPr>
            <p:cNvPr id="16" name="AutoShape 11"/>
            <p:cNvSpPr>
              <a:spLocks noChangeArrowheads="1"/>
            </p:cNvSpPr>
            <p:nvPr/>
          </p:nvSpPr>
          <p:spPr bwMode="gray">
            <a:xfrm>
              <a:off x="2304" y="2352"/>
              <a:ext cx="336" cy="240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>
                <a:latin typeface="Hiragino Kaku Gothic Pro" charset="-128"/>
                <a:ea typeface="Hiragino Kaku Gothic Pro" charset="-128"/>
                <a:cs typeface="Hiragino Kaku Gothic Pro" charset="-128"/>
              </a:endParaRPr>
            </a:p>
          </p:txBody>
        </p:sp>
      </p:grpSp>
      <p:grpSp>
        <p:nvGrpSpPr>
          <p:cNvPr id="17" name="Group 12"/>
          <p:cNvGrpSpPr>
            <a:grpSpLocks/>
          </p:cNvGrpSpPr>
          <p:nvPr/>
        </p:nvGrpSpPr>
        <p:grpSpPr bwMode="auto">
          <a:xfrm>
            <a:off x="4881481" y="4371814"/>
            <a:ext cx="4924425" cy="1228725"/>
            <a:chOff x="2304" y="2880"/>
            <a:chExt cx="3102" cy="774"/>
          </a:xfrm>
        </p:grpSpPr>
        <p:sp>
          <p:nvSpPr>
            <p:cNvPr id="18" name="AutoShape 13"/>
            <p:cNvSpPr>
              <a:spLocks noChangeArrowheads="1"/>
            </p:cNvSpPr>
            <p:nvPr/>
          </p:nvSpPr>
          <p:spPr bwMode="gray">
            <a:xfrm>
              <a:off x="2334" y="2880"/>
              <a:ext cx="3072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35003" dir="2928844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>
                <a:latin typeface="Hiragino Kaku Gothic Pro" charset="-128"/>
                <a:ea typeface="Hiragino Kaku Gothic Pro" charset="-128"/>
                <a:cs typeface="Hiragino Kaku Gothic Pro" charset="-128"/>
              </a:endParaRPr>
            </a:p>
          </p:txBody>
        </p:sp>
        <p:sp>
          <p:nvSpPr>
            <p:cNvPr id="19" name="AutoShape 14"/>
            <p:cNvSpPr>
              <a:spLocks noChangeArrowheads="1"/>
            </p:cNvSpPr>
            <p:nvPr/>
          </p:nvSpPr>
          <p:spPr bwMode="gray">
            <a:xfrm>
              <a:off x="2304" y="3168"/>
              <a:ext cx="336" cy="240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>
                <a:latin typeface="Hiragino Kaku Gothic Pro" charset="-128"/>
                <a:ea typeface="Hiragino Kaku Gothic Pro" charset="-128"/>
                <a:cs typeface="Hiragino Kaku Gothic Pro" charset="-128"/>
              </a:endParaRPr>
            </a:p>
          </p:txBody>
        </p:sp>
      </p:grpSp>
      <p:sp>
        <p:nvSpPr>
          <p:cNvPr id="20" name="Text Box 15"/>
          <p:cNvSpPr txBox="1">
            <a:spLocks noChangeArrowheads="1"/>
          </p:cNvSpPr>
          <p:nvPr/>
        </p:nvSpPr>
        <p:spPr bwMode="gray">
          <a:xfrm>
            <a:off x="5567281" y="4663010"/>
            <a:ext cx="403225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ja-JP" altLang="en-US" sz="2400" b="1" dirty="0" smtClean="0">
                <a:solidFill>
                  <a:schemeClr val="bg1"/>
                </a:solidFill>
                <a:latin typeface="ヒラギノ角ゴ Pro W6" charset="-128"/>
                <a:ea typeface="ヒラギノ角ゴ Pro W6" charset="-128"/>
                <a:cs typeface="ヒラギノ角ゴ Pro W6" charset="-128"/>
              </a:rPr>
              <a:t>問題分析と解答</a:t>
            </a:r>
            <a:endParaRPr lang="en-US" altLang="ja-JP" sz="2400" b="1" dirty="0" smtClean="0">
              <a:solidFill>
                <a:schemeClr val="bg1"/>
              </a:solidFill>
              <a:latin typeface="ヒラギノ角ゴ Pro W6" charset="-128"/>
              <a:ea typeface="ヒラギノ角ゴ Pro W6" charset="-128"/>
              <a:cs typeface="ヒラギノ角ゴ Pro W6" charset="-128"/>
            </a:endParaRPr>
          </a:p>
          <a:p>
            <a:pPr eaLnBrk="0" hangingPunct="0"/>
            <a:r>
              <a:rPr lang="ja-JP" altLang="en-US" dirty="0" smtClean="0">
                <a:solidFill>
                  <a:schemeClr val="bg1"/>
                </a:solidFill>
                <a:latin typeface="ヒラギノ角ゴ Pro W6" charset="-128"/>
                <a:ea typeface="ヒラギノ角ゴ Pro W6" charset="-128"/>
                <a:cs typeface="ヒラギノ角ゴ Pro W6" charset="-128"/>
              </a:rPr>
              <a:t>各問題の解説、応募解答のコメント</a:t>
            </a:r>
            <a:endParaRPr lang="en-US" altLang="zh-CN" dirty="0">
              <a:solidFill>
                <a:schemeClr val="bg1"/>
              </a:solidFill>
              <a:latin typeface="ヒラギノ角ゴ Pro W6" charset="-128"/>
              <a:ea typeface="ヒラギノ角ゴ Pro W6" charset="-128"/>
              <a:cs typeface="ヒラギノ角ゴ Pro W6" charset="-128"/>
            </a:endParaRPr>
          </a:p>
        </p:txBody>
      </p:sp>
      <p:sp>
        <p:nvSpPr>
          <p:cNvPr id="21" name="Text Box 16"/>
          <p:cNvSpPr txBox="1">
            <a:spLocks noChangeArrowheads="1"/>
          </p:cNvSpPr>
          <p:nvPr/>
        </p:nvSpPr>
        <p:spPr bwMode="gray">
          <a:xfrm>
            <a:off x="5594268" y="3324748"/>
            <a:ext cx="403225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ja-JP" altLang="en-US" sz="2400" b="1" dirty="0" smtClean="0">
                <a:solidFill>
                  <a:schemeClr val="bg1"/>
                </a:solidFill>
                <a:latin typeface="ヒラギノ角ゴ Pro W6" charset="-128"/>
                <a:ea typeface="ヒラギノ角ゴ Pro W6" charset="-128"/>
                <a:cs typeface="ヒラギノ角ゴ Pro W6" charset="-128"/>
              </a:rPr>
              <a:t>コンテスト基礎</a:t>
            </a:r>
            <a:endParaRPr lang="ja-JP" altLang="en-US" sz="2400" dirty="0">
              <a:solidFill>
                <a:schemeClr val="bg1"/>
              </a:solidFill>
              <a:latin typeface="ヒラギノ角ゴ Pro W6" charset="-128"/>
              <a:ea typeface="ヒラギノ角ゴ Pro W6" charset="-128"/>
              <a:cs typeface="ヒラギノ角ゴ Pro W6" charset="-128"/>
            </a:endParaRPr>
          </a:p>
          <a:p>
            <a:pPr eaLnBrk="0" hangingPunct="0"/>
            <a:r>
              <a:rPr lang="ja-JP" altLang="en-US" dirty="0" smtClean="0">
                <a:solidFill>
                  <a:schemeClr val="bg1"/>
                </a:solidFill>
                <a:latin typeface="ヒラギノ角ゴ Pro W6" charset="-128"/>
                <a:ea typeface="ヒラギノ角ゴ Pro W6" charset="-128"/>
                <a:cs typeface="ヒラギノ角ゴ Pro W6" charset="-128"/>
              </a:rPr>
              <a:t>アルゴリズム解析、プログラム分析</a:t>
            </a:r>
            <a:endParaRPr lang="en-US" altLang="zh-CN" dirty="0">
              <a:solidFill>
                <a:schemeClr val="bg1"/>
              </a:solidFill>
              <a:latin typeface="ヒラギノ角ゴ Pro W6" charset="-128"/>
              <a:ea typeface="ヒラギノ角ゴ Pro W6" charset="-128"/>
              <a:cs typeface="ヒラギノ角ゴ Pro W6" charset="-128"/>
            </a:endParaRPr>
          </a:p>
        </p:txBody>
      </p:sp>
      <p:sp>
        <p:nvSpPr>
          <p:cNvPr id="22" name="Text Box 17"/>
          <p:cNvSpPr txBox="1">
            <a:spLocks noChangeArrowheads="1"/>
          </p:cNvSpPr>
          <p:nvPr/>
        </p:nvSpPr>
        <p:spPr bwMode="gray">
          <a:xfrm>
            <a:off x="5567281" y="1958239"/>
            <a:ext cx="403225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ja-JP" altLang="en-US" sz="2400" b="1" dirty="0" smtClean="0">
                <a:solidFill>
                  <a:schemeClr val="bg1"/>
                </a:solidFill>
                <a:latin typeface="ヒラギノ角ゴ Pro W6" charset="-128"/>
                <a:ea typeface="ヒラギノ角ゴ Pro W6" charset="-128"/>
                <a:cs typeface="ヒラギノ角ゴ Pro W6" charset="-128"/>
              </a:rPr>
              <a:t>コンテスト概要</a:t>
            </a:r>
          </a:p>
          <a:p>
            <a:pPr eaLnBrk="0" hangingPunct="0"/>
            <a:r>
              <a:rPr lang="ja-JP" altLang="en-US" dirty="0" smtClean="0">
                <a:solidFill>
                  <a:schemeClr val="bg1"/>
                </a:solidFill>
                <a:latin typeface="ヒラギノ角ゴ Pro W6" charset="-128"/>
                <a:ea typeface="ヒラギノ角ゴ Pro W6" charset="-128"/>
                <a:cs typeface="ヒラギノ角ゴ Pro W6" charset="-128"/>
              </a:rPr>
              <a:t>出題の目的、反省点</a:t>
            </a:r>
          </a:p>
        </p:txBody>
      </p:sp>
    </p:spTree>
    <p:extLst>
      <p:ext uri="{BB962C8B-B14F-4D97-AF65-F5344CB8AC3E}">
        <p14:creationId xmlns:p14="http://schemas.microsoft.com/office/powerpoint/2010/main" val="396942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問題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199" y="1098407"/>
            <a:ext cx="10515600" cy="4908995"/>
          </a:xfrm>
        </p:spPr>
        <p:txBody>
          <a:bodyPr>
            <a:normAutofit/>
          </a:bodyPr>
          <a:lstStyle/>
          <a:p>
            <a:r>
              <a:rPr kumimoji="1" lang="ja-JP" altLang="en-US" sz="2400" dirty="0" smtClean="0"/>
              <a:t>数学数理</a:t>
            </a:r>
            <a:endParaRPr kumimoji="1" lang="ja-JP" altLang="en-US" sz="2400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1281545" y="1759518"/>
            <a:ext cx="9628909" cy="277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1281545" y="1579408"/>
            <a:ext cx="0" cy="360219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10910454" y="1579408"/>
            <a:ext cx="0" cy="360219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3747654" y="1579408"/>
            <a:ext cx="0" cy="360219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5327072" y="1579408"/>
            <a:ext cx="0" cy="360219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838200" y="1981191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>
                <a:solidFill>
                  <a:schemeClr val="accent5">
                    <a:lumMod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出発点</a:t>
            </a:r>
            <a:r>
              <a:rPr kumimoji="1" lang="en-US" altLang="ja-JP" sz="1600" b="1" dirty="0" smtClean="0">
                <a:solidFill>
                  <a:schemeClr val="accent5">
                    <a:lumMod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A</a:t>
            </a:r>
            <a:endParaRPr kumimoji="1" lang="ja-JP" altLang="en-US" sz="1600" b="1" dirty="0">
              <a:solidFill>
                <a:schemeClr val="accent5">
                  <a:lumMod val="75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0550238" y="1981191"/>
            <a:ext cx="747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>
                <a:solidFill>
                  <a:schemeClr val="accent5">
                    <a:lumMod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終点</a:t>
            </a:r>
            <a:r>
              <a:rPr kumimoji="1" lang="en-US" altLang="ja-JP" sz="1600" b="1" dirty="0" smtClean="0">
                <a:solidFill>
                  <a:schemeClr val="accent5">
                    <a:lumMod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D</a:t>
            </a:r>
            <a:endParaRPr kumimoji="1" lang="ja-JP" altLang="en-US" sz="1600" b="1" dirty="0">
              <a:solidFill>
                <a:schemeClr val="accent5">
                  <a:lumMod val="75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271401" y="1981191"/>
            <a:ext cx="952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>
                <a:solidFill>
                  <a:schemeClr val="accent5">
                    <a:lumMod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中間点</a:t>
            </a:r>
            <a:r>
              <a:rPr kumimoji="1" lang="en-US" altLang="ja-JP" sz="1600" b="1" dirty="0" smtClean="0">
                <a:solidFill>
                  <a:schemeClr val="accent5">
                    <a:lumMod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B</a:t>
            </a:r>
            <a:endParaRPr kumimoji="1" lang="ja-JP" altLang="en-US" sz="1600" b="1" dirty="0">
              <a:solidFill>
                <a:schemeClr val="accent5">
                  <a:lumMod val="75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850819" y="1981191"/>
            <a:ext cx="952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>
                <a:solidFill>
                  <a:schemeClr val="accent5">
                    <a:lumMod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中間点</a:t>
            </a:r>
            <a:r>
              <a:rPr kumimoji="1" lang="en-US" altLang="ja-JP" sz="1600" b="1" dirty="0" smtClean="0">
                <a:solidFill>
                  <a:schemeClr val="accent5">
                    <a:lumMod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C</a:t>
            </a:r>
            <a:endParaRPr kumimoji="1" lang="ja-JP" altLang="en-US" sz="1600" b="1" dirty="0">
              <a:solidFill>
                <a:schemeClr val="accent5">
                  <a:lumMod val="75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38199" y="3638603"/>
            <a:ext cx="10515600" cy="16312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ja-JP" altLang="en-US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最低</a:t>
            </a:r>
            <a:r>
              <a:rPr kumimoji="1" lang="en-US" altLang="ja-JP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3</a:t>
            </a:r>
            <a:r>
              <a:rPr kumimoji="1" lang="ja-JP" altLang="en-US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段</a:t>
            </a:r>
            <a:r>
              <a:rPr kumimoji="1" lang="en-US" altLang="ja-JP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 = 3000t/1000t (B</a:t>
            </a:r>
            <a:r>
              <a:rPr kumimoji="1" lang="ja-JP" altLang="en-US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と</a:t>
            </a:r>
            <a:r>
              <a:rPr kumimoji="1" lang="en-US" altLang="ja-JP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C</a:t>
            </a:r>
            <a:r>
              <a:rPr kumimoji="1" lang="ja-JP" altLang="en-US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に卸す</a:t>
            </a:r>
            <a:r>
              <a:rPr kumimoji="1" lang="en-US" altLang="ja-JP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)</a:t>
            </a:r>
            <a:r>
              <a:rPr kumimoji="1" lang="ja-JP" altLang="en-US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が必要</a:t>
            </a:r>
            <a:endParaRPr kumimoji="1" lang="en-US" altLang="ja-JP" sz="2000" dirty="0" smtClean="0">
              <a:solidFill>
                <a:schemeClr val="accent1">
                  <a:lumMod val="5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en-US" altLang="ja-JP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1km</a:t>
            </a:r>
            <a:r>
              <a:rPr kumimoji="1" lang="ja-JP" altLang="en-US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が</a:t>
            </a:r>
            <a:r>
              <a:rPr kumimoji="1" lang="en-US" altLang="ja-JP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1t</a:t>
            </a:r>
            <a:r>
              <a:rPr kumimoji="1" lang="ja-JP" altLang="en-US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の石炭を消費するので</a:t>
            </a:r>
            <a:r>
              <a:rPr kumimoji="1" lang="en-US" altLang="ja-JP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､</a:t>
            </a:r>
            <a:endParaRPr kumimoji="1" lang="ja-JP" altLang="en-US" sz="2000" dirty="0" smtClean="0">
              <a:solidFill>
                <a:schemeClr val="accent1">
                  <a:lumMod val="5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kumimoji="1" lang="en-US" altLang="ja-JP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4</a:t>
            </a:r>
            <a:r>
              <a:rPr kumimoji="1" lang="ja-JP" altLang="en-US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段なら</a:t>
            </a:r>
            <a:r>
              <a:rPr kumimoji="1" lang="en-US" altLang="ja-JP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､</a:t>
            </a:r>
            <a:r>
              <a:rPr kumimoji="1" lang="ja-JP" altLang="en-US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無駄な運送コストが掛かる</a:t>
            </a:r>
          </a:p>
          <a:p>
            <a:pPr marL="742950" lvl="1" indent="-285750">
              <a:buFont typeface="Arial" charset="0"/>
              <a:buChar char="•"/>
            </a:pPr>
            <a:r>
              <a:rPr kumimoji="1" lang="en-US" altLang="ja-JP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B</a:t>
            </a:r>
            <a:r>
              <a:rPr kumimoji="1" lang="ja-JP" altLang="en-US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と</a:t>
            </a:r>
            <a:r>
              <a:rPr kumimoji="1" lang="en-US" altLang="ja-JP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C</a:t>
            </a:r>
            <a:r>
              <a:rPr kumimoji="1" lang="ja-JP" altLang="en-US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から出発の時</a:t>
            </a:r>
            <a:r>
              <a:rPr kumimoji="1" lang="en-US" altLang="ja-JP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､</a:t>
            </a:r>
            <a:r>
              <a:rPr kumimoji="1" lang="ja-JP" altLang="en-US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列車が満載する必要</a:t>
            </a:r>
            <a:r>
              <a:rPr kumimoji="1" lang="en-US" altLang="ja-JP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(</a:t>
            </a:r>
            <a:r>
              <a:rPr kumimoji="1" lang="ja-JP" altLang="en-US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無駄な運送コストを避けるため</a:t>
            </a:r>
            <a:r>
              <a:rPr kumimoji="1" lang="en-US" altLang="ja-JP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)</a:t>
            </a:r>
          </a:p>
          <a:p>
            <a:pPr marL="1200150" lvl="2" indent="-285750">
              <a:buFont typeface="Arial" charset="0"/>
              <a:buChar char="•"/>
            </a:pPr>
            <a:r>
              <a:rPr kumimoji="1" lang="ja-JP" altLang="en-US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そして</a:t>
            </a:r>
            <a:r>
              <a:rPr kumimoji="1" lang="en-US" altLang="ja-JP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､B</a:t>
            </a:r>
            <a:r>
              <a:rPr kumimoji="1" lang="ja-JP" altLang="en-US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に卸した石炭は</a:t>
            </a:r>
            <a:r>
              <a:rPr kumimoji="1" lang="en-US" altLang="ja-JP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2000t､ C</a:t>
            </a:r>
            <a:r>
              <a:rPr kumimoji="1" lang="ja-JP" altLang="en-US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に卸した石炭は</a:t>
            </a:r>
            <a:r>
              <a:rPr kumimoji="1" lang="en-US" altLang="ja-JP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1000t</a:t>
            </a:r>
            <a:r>
              <a:rPr kumimoji="1" lang="ja-JP" altLang="en-US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が必要</a:t>
            </a:r>
          </a:p>
        </p:txBody>
      </p:sp>
      <p:cxnSp>
        <p:nvCxnSpPr>
          <p:cNvPr id="18" name="直線矢印コネクタ 17"/>
          <p:cNvCxnSpPr/>
          <p:nvPr/>
        </p:nvCxnSpPr>
        <p:spPr>
          <a:xfrm>
            <a:off x="1281545" y="2462461"/>
            <a:ext cx="2466108" cy="15729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>
            <a:off x="1281545" y="2706893"/>
            <a:ext cx="2466108" cy="15729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>
            <a:off x="1281545" y="2951325"/>
            <a:ext cx="2466108" cy="15729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>
            <a:off x="1281545" y="3195757"/>
            <a:ext cx="2466108" cy="15729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>
            <a:off x="1281545" y="3440191"/>
            <a:ext cx="2466108" cy="15729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>
            <a:off x="3747652" y="2585857"/>
            <a:ext cx="1579419" cy="20538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>
            <a:off x="3749380" y="2861971"/>
            <a:ext cx="1579419" cy="20538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>
            <a:off x="3747652" y="3111252"/>
            <a:ext cx="1579419" cy="20538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>
            <a:off x="5327071" y="3003734"/>
            <a:ext cx="5596827" cy="11735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838198" y="5525145"/>
            <a:ext cx="3830783" cy="10156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5 * AB = 1000</a:t>
            </a:r>
            <a:r>
              <a:rPr kumimoji="1" lang="en-US" altLang="ja-JP" sz="14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(</a:t>
            </a:r>
            <a:r>
              <a:rPr kumimoji="1" lang="ja-JP" altLang="en-US" sz="14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消費した石炭</a:t>
            </a:r>
            <a:r>
              <a:rPr kumimoji="1" lang="en-US" altLang="ja-JP" sz="14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)</a:t>
            </a:r>
            <a:endParaRPr kumimoji="1" lang="en-US" altLang="ja-JP" sz="2000" dirty="0" smtClean="0">
              <a:solidFill>
                <a:schemeClr val="accent1">
                  <a:lumMod val="5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kumimoji="1" lang="en-US" altLang="ja-JP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3 * BC = 1000</a:t>
            </a:r>
            <a:r>
              <a:rPr kumimoji="1" lang="en-US" altLang="ja-JP" sz="2000" dirty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kumimoji="1" lang="en-US" altLang="ja-JP" sz="1400" dirty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(</a:t>
            </a:r>
            <a:r>
              <a:rPr kumimoji="1" lang="ja-JP" altLang="en-US" sz="1400" dirty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消費した石炭</a:t>
            </a:r>
            <a:r>
              <a:rPr kumimoji="1" lang="en-US" altLang="ja-JP" sz="1400" dirty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)</a:t>
            </a:r>
          </a:p>
          <a:p>
            <a:r>
              <a:rPr kumimoji="1" lang="en-US" altLang="ja-JP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AB + BC + CD = 1000</a:t>
            </a: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7232074" y="5371257"/>
            <a:ext cx="4121726" cy="13234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AB = 200</a:t>
            </a:r>
          </a:p>
          <a:p>
            <a:pPr algn="ctr"/>
            <a:r>
              <a:rPr kumimoji="1" lang="en-US" altLang="ja-JP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BC = 333</a:t>
            </a:r>
          </a:p>
          <a:p>
            <a:pPr algn="ctr"/>
            <a:r>
              <a:rPr kumimoji="1" lang="en-US" altLang="ja-JP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CD = 467</a:t>
            </a:r>
          </a:p>
          <a:p>
            <a:pPr algn="ctr"/>
            <a:r>
              <a:rPr kumimoji="1" lang="ja-JP" altLang="en-US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最大石炭量</a:t>
            </a:r>
            <a:r>
              <a:rPr kumimoji="1" lang="en-US" altLang="ja-JP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: 1000 – 467 = 533</a:t>
            </a:r>
          </a:p>
        </p:txBody>
      </p:sp>
      <p:sp>
        <p:nvSpPr>
          <p:cNvPr id="33" name="ストライプ矢印 32"/>
          <p:cNvSpPr/>
          <p:nvPr/>
        </p:nvSpPr>
        <p:spPr>
          <a:xfrm>
            <a:off x="5034395" y="5811304"/>
            <a:ext cx="1537855" cy="443345"/>
          </a:xfrm>
          <a:prstGeom prst="striped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693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問題</a:t>
            </a:r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10,000</a:t>
            </a:r>
            <a:r>
              <a:rPr kumimoji="1" lang="ja-JP" altLang="en-US" dirty="0"/>
              <a:t>桁以内の任意の</a:t>
            </a:r>
            <a:r>
              <a:rPr kumimoji="1" lang="en-US" altLang="ja-JP" dirty="0"/>
              <a:t>2</a:t>
            </a:r>
            <a:r>
              <a:rPr kumimoji="1" lang="ja-JP" altLang="en-US" dirty="0"/>
              <a:t>つの正の整数の掛け算をします。 </a:t>
            </a:r>
            <a:r>
              <a:rPr kumimoji="1" lang="ja-JP" altLang="en-US" dirty="0" smtClean="0"/>
              <a:t>ただし</a:t>
            </a:r>
            <a:r>
              <a:rPr kumimoji="1" lang="ja-JP" altLang="en-US" dirty="0"/>
              <a:t>、精度は保持するものとします</a:t>
            </a:r>
            <a:r>
              <a:rPr kumimoji="1" lang="ja-JP" altLang="en-US" dirty="0" smtClean="0"/>
              <a:t>。</a:t>
            </a:r>
          </a:p>
          <a:p>
            <a:pPr lvl="1"/>
            <a:r>
              <a:rPr kumimoji="1" lang="ja-JP" altLang="en-US" dirty="0" smtClean="0"/>
              <a:t>例</a:t>
            </a:r>
            <a:r>
              <a:rPr kumimoji="1" lang="en-US" altLang="ja-JP" dirty="0"/>
              <a:t>) 29735798393692764224729429 × </a:t>
            </a:r>
            <a:r>
              <a:rPr kumimoji="1" lang="en-US" altLang="ja-JP" dirty="0" smtClean="0"/>
              <a:t>232839839843984398433943489394389438349</a:t>
            </a:r>
            <a:endParaRPr kumimoji="1" lang="ja-JP" altLang="en-US" dirty="0" smtClean="0"/>
          </a:p>
          <a:p>
            <a:pPr lvl="1"/>
            <a:endParaRPr kumimoji="1" lang="ja-JP" altLang="en-US" dirty="0" smtClean="0"/>
          </a:p>
          <a:p>
            <a:r>
              <a:rPr kumimoji="1" lang="ja-JP" altLang="en-US" dirty="0" smtClean="0"/>
              <a:t>サービス問題です。 </a:t>
            </a:r>
            <a:r>
              <a:rPr kumimoji="1" lang="ja-JP" altLang="en-US" dirty="0"/>
              <a:t>正しい</a:t>
            </a:r>
            <a:r>
              <a:rPr kumimoji="1" lang="ja-JP" altLang="en-US" dirty="0" smtClean="0"/>
              <a:t>精度で積</a:t>
            </a:r>
            <a:r>
              <a:rPr kumimoji="1" lang="ja-JP" altLang="en-US" dirty="0"/>
              <a:t>を求める計算方法を</a:t>
            </a:r>
            <a:r>
              <a:rPr kumimoji="1" lang="ja-JP" altLang="en-US" dirty="0" smtClean="0"/>
              <a:t>考えてください。</a:t>
            </a:r>
            <a:endParaRPr kumimoji="1" lang="ja-JP" altLang="en-US" dirty="0"/>
          </a:p>
          <a:p>
            <a:pPr lvl="1"/>
            <a:r>
              <a:rPr kumimoji="1" lang="en-US" altLang="ja-JP" dirty="0" smtClean="0"/>
              <a:t>Hint</a:t>
            </a:r>
            <a:r>
              <a:rPr kumimoji="1" lang="en-US" altLang="ja-JP" dirty="0"/>
              <a:t>) Java</a:t>
            </a:r>
            <a:r>
              <a:rPr kumimoji="1" lang="ja-JP" altLang="en-US" dirty="0"/>
              <a:t>を使って</a:t>
            </a:r>
            <a:r>
              <a:rPr kumimoji="1" lang="ja-JP" altLang="en-US" dirty="0" smtClean="0"/>
              <a:t>精度が保障</a:t>
            </a:r>
            <a:r>
              <a:rPr kumimoji="1" lang="ja-JP" altLang="en-US" dirty="0"/>
              <a:t>される正の値は、</a:t>
            </a:r>
            <a:r>
              <a:rPr kumimoji="1" lang="en-US" altLang="ja-JP" dirty="0"/>
              <a:t>64,644</a:t>
            </a:r>
            <a:r>
              <a:rPr kumimoji="1" lang="ja-JP" altLang="en-US" dirty="0"/>
              <a:t>万</a:t>
            </a:r>
            <a:r>
              <a:rPr kumimoji="1" lang="ja-JP" altLang="en-US" dirty="0" smtClean="0"/>
              <a:t>桁です。</a:t>
            </a:r>
          </a:p>
          <a:p>
            <a:r>
              <a:rPr kumimoji="1" lang="en-US" altLang="ja-JP" dirty="0" smtClean="0"/>
              <a:t>Input</a:t>
            </a:r>
            <a:r>
              <a:rPr kumimoji="1" lang="en-US" altLang="ja-JP" dirty="0"/>
              <a:t>: </a:t>
            </a:r>
            <a:r>
              <a:rPr kumimoji="1" lang="ja-JP" altLang="en-US" dirty="0"/>
              <a:t>正の整数</a:t>
            </a:r>
            <a:r>
              <a:rPr kumimoji="1" lang="en-US" altLang="ja-JP" dirty="0"/>
              <a:t>1</a:t>
            </a:r>
            <a:r>
              <a:rPr kumimoji="1" lang="ja-JP" altLang="en-US" dirty="0"/>
              <a:t>、正の整数</a:t>
            </a:r>
            <a:r>
              <a:rPr kumimoji="1" lang="en-US" altLang="ja-JP" dirty="0"/>
              <a:t>2 </a:t>
            </a:r>
            <a:endParaRPr kumimoji="1" lang="ja-JP" altLang="en-US" dirty="0" smtClean="0"/>
          </a:p>
          <a:p>
            <a:r>
              <a:rPr kumimoji="1" lang="en-US" altLang="ja-JP" dirty="0" smtClean="0"/>
              <a:t>Output</a:t>
            </a:r>
            <a:r>
              <a:rPr kumimoji="1" lang="en-US" altLang="ja-JP" dirty="0"/>
              <a:t>: </a:t>
            </a:r>
            <a:r>
              <a:rPr kumimoji="1" lang="ja-JP" altLang="en-US" dirty="0"/>
              <a:t>掛け算の結果</a:t>
            </a:r>
          </a:p>
        </p:txBody>
      </p:sp>
    </p:spTree>
    <p:extLst>
      <p:ext uri="{BB962C8B-B14F-4D97-AF65-F5344CB8AC3E}">
        <p14:creationId xmlns:p14="http://schemas.microsoft.com/office/powerpoint/2010/main" val="68330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問題</a:t>
            </a:r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小学校</a:t>
            </a:r>
            <a:r>
              <a:rPr kumimoji="1" lang="ja-JP" altLang="en-US" dirty="0" smtClean="0"/>
              <a:t>で</a:t>
            </a:r>
            <a:r>
              <a:rPr kumimoji="1" lang="en-US" altLang="ja-JP" dirty="0" smtClean="0"/>
              <a:t>n</a:t>
            </a:r>
            <a:r>
              <a:rPr kumimoji="1" lang="ja-JP" altLang="en-US" dirty="0" smtClean="0"/>
              <a:t>桁</a:t>
            </a:r>
            <a:r>
              <a:rPr kumimoji="1" lang="en-US" altLang="ja-JP" dirty="0" smtClean="0"/>
              <a:t>×m</a:t>
            </a:r>
            <a:r>
              <a:rPr kumimoji="1" lang="ja-JP" altLang="en-US" dirty="0" smtClean="0"/>
              <a:t>桁</a:t>
            </a:r>
            <a:r>
              <a:rPr kumimoji="1" lang="ja-JP" altLang="en-US" dirty="0"/>
              <a:t>の</a:t>
            </a:r>
            <a:r>
              <a:rPr kumimoji="1" lang="ja-JP" altLang="en-US" dirty="0" smtClean="0"/>
              <a:t>掛け算</a:t>
            </a:r>
          </a:p>
          <a:p>
            <a:pPr lvl="1"/>
            <a:r>
              <a:rPr kumimoji="1" lang="ja-JP" altLang="en-US" dirty="0" smtClean="0"/>
              <a:t>桁の整数配列に変換し</a:t>
            </a:r>
            <a:r>
              <a:rPr kumimoji="1" lang="en-US" altLang="ja-JP" dirty="0" smtClean="0"/>
              <a:t>､</a:t>
            </a:r>
            <a:r>
              <a:rPr kumimoji="1" lang="ja-JP" altLang="en-US" dirty="0" smtClean="0"/>
              <a:t>ループで桁の掛け算の結果を加算</a:t>
            </a:r>
            <a:endParaRPr kumimoji="1" lang="ja-JP" altLang="en-US" dirty="0"/>
          </a:p>
        </p:txBody>
      </p:sp>
      <p:sp>
        <p:nvSpPr>
          <p:cNvPr id="6" name="フレーム 5"/>
          <p:cNvSpPr/>
          <p:nvPr/>
        </p:nvSpPr>
        <p:spPr>
          <a:xfrm>
            <a:off x="4544290" y="2410691"/>
            <a:ext cx="429491" cy="52647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2</a:t>
            </a:r>
            <a:endParaRPr kumimoji="1" lang="ja-JP" altLang="en-US" sz="2800" dirty="0">
              <a:solidFill>
                <a:schemeClr val="accent1">
                  <a:lumMod val="5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8" name="フレーム 7"/>
          <p:cNvSpPr/>
          <p:nvPr/>
        </p:nvSpPr>
        <p:spPr>
          <a:xfrm>
            <a:off x="4024744" y="2410691"/>
            <a:ext cx="429491" cy="52647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6</a:t>
            </a:r>
            <a:endParaRPr kumimoji="1" lang="ja-JP" altLang="en-US" sz="2800" dirty="0">
              <a:solidFill>
                <a:schemeClr val="accent1">
                  <a:lumMod val="5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9" name="フレーム 8"/>
          <p:cNvSpPr/>
          <p:nvPr/>
        </p:nvSpPr>
        <p:spPr>
          <a:xfrm>
            <a:off x="4024743" y="3103419"/>
            <a:ext cx="429491" cy="52647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2</a:t>
            </a:r>
            <a:endParaRPr kumimoji="1" lang="ja-JP" altLang="en-US" sz="2800" dirty="0">
              <a:solidFill>
                <a:schemeClr val="accent1">
                  <a:lumMod val="5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0" name="フレーム 9"/>
          <p:cNvSpPr/>
          <p:nvPr/>
        </p:nvSpPr>
        <p:spPr>
          <a:xfrm>
            <a:off x="4544290" y="3103419"/>
            <a:ext cx="429491" cy="52647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3</a:t>
            </a:r>
            <a:endParaRPr kumimoji="1" lang="ja-JP" altLang="en-US" sz="2800" dirty="0">
              <a:solidFill>
                <a:schemeClr val="accent1">
                  <a:lumMod val="5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1" name="フレーム 10"/>
          <p:cNvSpPr/>
          <p:nvPr/>
        </p:nvSpPr>
        <p:spPr>
          <a:xfrm>
            <a:off x="4544290" y="3893127"/>
            <a:ext cx="429491" cy="52647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6</a:t>
            </a:r>
            <a:endParaRPr kumimoji="1" lang="ja-JP" altLang="en-US" sz="2800" dirty="0">
              <a:solidFill>
                <a:schemeClr val="accent1">
                  <a:lumMod val="5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2" name="フレーム 11"/>
          <p:cNvSpPr/>
          <p:nvPr/>
        </p:nvSpPr>
        <p:spPr>
          <a:xfrm>
            <a:off x="4010890" y="3893127"/>
            <a:ext cx="429491" cy="52647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8</a:t>
            </a:r>
            <a:endParaRPr kumimoji="1" lang="ja-JP" altLang="en-US" sz="2800" dirty="0">
              <a:solidFill>
                <a:schemeClr val="accent1">
                  <a:lumMod val="5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3" name="フレーム 12"/>
          <p:cNvSpPr/>
          <p:nvPr/>
        </p:nvSpPr>
        <p:spPr>
          <a:xfrm>
            <a:off x="3477490" y="4599706"/>
            <a:ext cx="429491" cy="52647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2</a:t>
            </a:r>
            <a:endParaRPr kumimoji="1" lang="ja-JP" altLang="en-US" sz="2800" dirty="0">
              <a:solidFill>
                <a:schemeClr val="accent1">
                  <a:lumMod val="5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4" name="フレーム 13"/>
          <p:cNvSpPr/>
          <p:nvPr/>
        </p:nvSpPr>
        <p:spPr>
          <a:xfrm>
            <a:off x="4024743" y="4599706"/>
            <a:ext cx="429491" cy="52647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4</a:t>
            </a:r>
            <a:endParaRPr kumimoji="1" lang="ja-JP" altLang="en-US" sz="2800" dirty="0">
              <a:solidFill>
                <a:schemeClr val="accent1">
                  <a:lumMod val="5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5" name="フレーム 14"/>
          <p:cNvSpPr/>
          <p:nvPr/>
        </p:nvSpPr>
        <p:spPr>
          <a:xfrm>
            <a:off x="3477490" y="3900054"/>
            <a:ext cx="429491" cy="52647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1</a:t>
            </a:r>
            <a:endParaRPr kumimoji="1" lang="ja-JP" altLang="en-US" sz="2800" dirty="0">
              <a:solidFill>
                <a:schemeClr val="accent1">
                  <a:lumMod val="5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6" name="フレーム 15"/>
          <p:cNvSpPr/>
          <p:nvPr/>
        </p:nvSpPr>
        <p:spPr>
          <a:xfrm>
            <a:off x="2930237" y="4613557"/>
            <a:ext cx="429491" cy="52647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1</a:t>
            </a:r>
            <a:endParaRPr kumimoji="1" lang="ja-JP" altLang="en-US" sz="2800" dirty="0">
              <a:solidFill>
                <a:schemeClr val="accent1">
                  <a:lumMod val="5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7" name="フレーム 16"/>
          <p:cNvSpPr/>
          <p:nvPr/>
        </p:nvSpPr>
        <p:spPr>
          <a:xfrm>
            <a:off x="4024743" y="5388334"/>
            <a:ext cx="429491" cy="52647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2</a:t>
            </a:r>
            <a:endParaRPr kumimoji="1" lang="ja-JP" altLang="en-US" sz="2800" dirty="0">
              <a:solidFill>
                <a:schemeClr val="accent1">
                  <a:lumMod val="5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8" name="フレーム 17"/>
          <p:cNvSpPr/>
          <p:nvPr/>
        </p:nvSpPr>
        <p:spPr>
          <a:xfrm>
            <a:off x="4544290" y="5388334"/>
            <a:ext cx="429491" cy="52647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6</a:t>
            </a:r>
            <a:endParaRPr kumimoji="1" lang="ja-JP" altLang="en-US" sz="2800" dirty="0">
              <a:solidFill>
                <a:schemeClr val="accent1">
                  <a:lumMod val="5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9" name="フレーム 18"/>
          <p:cNvSpPr/>
          <p:nvPr/>
        </p:nvSpPr>
        <p:spPr>
          <a:xfrm>
            <a:off x="3477490" y="5408025"/>
            <a:ext cx="429491" cy="52647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4</a:t>
            </a:r>
            <a:endParaRPr kumimoji="1" lang="ja-JP" altLang="en-US" sz="2800" dirty="0">
              <a:solidFill>
                <a:schemeClr val="accent1">
                  <a:lumMod val="5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0" name="フレーム 19"/>
          <p:cNvSpPr/>
          <p:nvPr/>
        </p:nvSpPr>
        <p:spPr>
          <a:xfrm>
            <a:off x="2930236" y="5409110"/>
            <a:ext cx="429491" cy="52647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1</a:t>
            </a:r>
            <a:endParaRPr kumimoji="1" lang="ja-JP" altLang="en-US" sz="2800" dirty="0">
              <a:solidFill>
                <a:schemeClr val="accent1">
                  <a:lumMod val="5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22" name="直線コネクタ 21"/>
          <p:cNvCxnSpPr/>
          <p:nvPr/>
        </p:nvCxnSpPr>
        <p:spPr>
          <a:xfrm>
            <a:off x="2362197" y="3741359"/>
            <a:ext cx="3754582" cy="0"/>
          </a:xfrm>
          <a:prstGeom prst="line">
            <a:avLst/>
          </a:prstGeom>
          <a:ln w="2222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>
            <a:off x="2341418" y="5251504"/>
            <a:ext cx="3754582" cy="0"/>
          </a:xfrm>
          <a:prstGeom prst="line">
            <a:avLst/>
          </a:prstGeom>
          <a:ln w="2222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6439882" y="2371386"/>
            <a:ext cx="3028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i</a:t>
            </a:r>
            <a:r>
              <a:rPr kumimoji="1" lang="en-US" altLang="ja-JP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nt[] op1 = new int[]{6, 2};</a:t>
            </a: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439881" y="3162665"/>
            <a:ext cx="29658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int[] op2= new int[]{2, 3};</a:t>
            </a: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439882" y="3739557"/>
            <a:ext cx="502592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i</a:t>
            </a:r>
            <a:r>
              <a:rPr kumimoji="1" lang="en-US" altLang="ja-JP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nt[] ret = new int[op1.length + op2.length];</a:t>
            </a:r>
          </a:p>
          <a:p>
            <a:endParaRPr kumimoji="1" lang="en-US" altLang="ja-JP" sz="2000" dirty="0">
              <a:solidFill>
                <a:schemeClr val="accent1">
                  <a:lumMod val="5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kumimoji="1" lang="en-US" altLang="ja-JP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for (int </a:t>
            </a:r>
            <a:r>
              <a:rPr kumimoji="1" lang="en-US" altLang="ja-JP" sz="2000" dirty="0" err="1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i</a:t>
            </a:r>
            <a:r>
              <a:rPr kumimoji="1" lang="en-US" altLang="ja-JP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 = op1.length -1; </a:t>
            </a:r>
            <a:r>
              <a:rPr kumimoji="1" lang="en-US" altLang="ja-JP" sz="2000" dirty="0" err="1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i</a:t>
            </a:r>
            <a:r>
              <a:rPr kumimoji="1" lang="en-US" altLang="ja-JP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 &gt;= 0; </a:t>
            </a:r>
            <a:r>
              <a:rPr kumimoji="1" lang="en-US" altLang="ja-JP" sz="2000" dirty="0" err="1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i</a:t>
            </a:r>
            <a:r>
              <a:rPr kumimoji="1" lang="en-US" altLang="ja-JP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--) {</a:t>
            </a:r>
          </a:p>
          <a:p>
            <a:r>
              <a:rPr kumimoji="1" lang="en-US" altLang="ja-JP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    for (int k = op2.length -1; k &gt;=0; k--) {</a:t>
            </a:r>
          </a:p>
          <a:p>
            <a:r>
              <a:rPr kumimoji="1" lang="en-US" altLang="ja-JP" sz="2000" dirty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kumimoji="1" lang="en-US" altLang="ja-JP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        ……</a:t>
            </a:r>
          </a:p>
          <a:p>
            <a:r>
              <a:rPr kumimoji="1" lang="en-US" altLang="ja-JP" sz="2000" dirty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kumimoji="1" lang="en-US" altLang="ja-JP" sz="2000" dirty="0" smtClean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   }</a:t>
            </a:r>
          </a:p>
          <a:p>
            <a:r>
              <a:rPr kumimoji="1" lang="en-US" altLang="ja-JP" sz="2000" dirty="0">
                <a:solidFill>
                  <a:schemeClr val="accent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}</a:t>
            </a:r>
            <a:endParaRPr kumimoji="1" lang="en-US" altLang="ja-JP" sz="2000" dirty="0" smtClean="0">
              <a:solidFill>
                <a:schemeClr val="accent1">
                  <a:lumMod val="5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9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問題</a:t>
            </a:r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/>
              <a:t>いきなり</a:t>
            </a:r>
            <a:r>
              <a:rPr kumimoji="1" lang="ja-JP" altLang="en-US" dirty="0" smtClean="0"/>
              <a:t>問題です</a:t>
            </a:r>
            <a:r>
              <a:rPr kumimoji="1" lang="ja-JP" altLang="en-US" dirty="0"/>
              <a:t>。 配列の</a:t>
            </a:r>
            <a:r>
              <a:rPr kumimoji="1" lang="ja-JP" altLang="en-US" dirty="0" smtClean="0"/>
              <a:t>要素数が非常</a:t>
            </a:r>
            <a:r>
              <a:rPr kumimoji="1" lang="ja-JP" altLang="en-US" dirty="0"/>
              <a:t>に多い</a:t>
            </a:r>
            <a:r>
              <a:rPr kumimoji="1" lang="en-US" altLang="ja-JP" dirty="0"/>
              <a:t>N</a:t>
            </a:r>
            <a:r>
              <a:rPr kumimoji="1" lang="ja-JP" altLang="en-US" dirty="0"/>
              <a:t>個の正整数値</a:t>
            </a:r>
            <a:r>
              <a:rPr kumimoji="1" lang="en-US" altLang="ja-JP" dirty="0"/>
              <a:t>(1</a:t>
            </a:r>
            <a:r>
              <a:rPr kumimoji="1" lang="ja-JP" altLang="en-US" dirty="0"/>
              <a:t>次元配列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があります</a:t>
            </a:r>
            <a:r>
              <a:rPr kumimoji="1" lang="ja-JP" altLang="en-US" dirty="0"/>
              <a:t>。 大きい順に、</a:t>
            </a:r>
            <a:r>
              <a:rPr kumimoji="1" lang="en-US" altLang="ja-JP" dirty="0"/>
              <a:t>K</a:t>
            </a:r>
            <a:r>
              <a:rPr kumimoji="1" lang="ja-JP" altLang="en-US" dirty="0"/>
              <a:t>個の正整数値を効率的に抜出す方法を</a:t>
            </a:r>
            <a:r>
              <a:rPr kumimoji="1" lang="ja-JP" altLang="en-US" dirty="0" smtClean="0"/>
              <a:t>考えてください</a:t>
            </a:r>
            <a:r>
              <a:rPr kumimoji="1" lang="ja-JP" altLang="en-US" dirty="0"/>
              <a:t>。 </a:t>
            </a:r>
            <a:r>
              <a:rPr kumimoji="1" lang="en-US" altLang="ja-JP" dirty="0"/>
              <a:t>K</a:t>
            </a:r>
            <a:r>
              <a:rPr kumimoji="1" lang="ja-JP" altLang="en-US" dirty="0"/>
              <a:t>は抜出しする最大</a:t>
            </a:r>
            <a:r>
              <a:rPr kumimoji="1" lang="ja-JP" altLang="en-US" dirty="0" smtClean="0"/>
              <a:t>個数です。</a:t>
            </a:r>
          </a:p>
          <a:p>
            <a:endParaRPr kumimoji="1" lang="ja-JP" altLang="en-US" dirty="0"/>
          </a:p>
          <a:p>
            <a:r>
              <a:rPr kumimoji="1" lang="en-US" altLang="ja-JP" dirty="0" smtClean="0"/>
              <a:t>Hint</a:t>
            </a:r>
            <a:r>
              <a:rPr kumimoji="1" lang="en-US" altLang="ja-JP" dirty="0"/>
              <a:t>) </a:t>
            </a:r>
            <a:r>
              <a:rPr kumimoji="1" lang="en-US" altLang="ja-JP" dirty="0" smtClean="0"/>
              <a:t>	</a:t>
            </a:r>
          </a:p>
          <a:p>
            <a:pPr lvl="1"/>
            <a:r>
              <a:rPr kumimoji="1" lang="en-US" altLang="ja-JP" dirty="0" smtClean="0"/>
              <a:t>10</a:t>
            </a:r>
            <a:r>
              <a:rPr kumimoji="1" lang="ja-JP" altLang="en-US" dirty="0"/>
              <a:t>億個のサイトから、アクセス数</a:t>
            </a:r>
            <a:r>
              <a:rPr kumimoji="1" lang="ja-JP" altLang="en-US" dirty="0" smtClean="0"/>
              <a:t>ランキング上位</a:t>
            </a:r>
            <a:r>
              <a:rPr kumimoji="1" lang="en-US" altLang="ja-JP" dirty="0"/>
              <a:t>100</a:t>
            </a:r>
            <a:r>
              <a:rPr kumimoji="1" lang="ja-JP" altLang="en-US" dirty="0"/>
              <a:t>個のサイトを</a:t>
            </a:r>
            <a:r>
              <a:rPr kumimoji="1" lang="ja-JP" altLang="en-US" dirty="0" smtClean="0"/>
              <a:t>見つけるイメージで、どの</a:t>
            </a:r>
            <a:r>
              <a:rPr kumimoji="1" lang="ja-JP" altLang="en-US" dirty="0"/>
              <a:t>ように</a:t>
            </a:r>
            <a:r>
              <a:rPr kumimoji="1" lang="ja-JP" altLang="en-US" dirty="0" smtClean="0"/>
              <a:t>抜き出せば効率的</a:t>
            </a:r>
            <a:r>
              <a:rPr kumimoji="1" lang="ja-JP" altLang="en-US" dirty="0"/>
              <a:t>か考えて</a:t>
            </a:r>
            <a:r>
              <a:rPr kumimoji="1" lang="ja-JP" altLang="en-US" dirty="0" smtClean="0"/>
              <a:t>みましょう</a:t>
            </a:r>
          </a:p>
          <a:p>
            <a:pPr lvl="1"/>
            <a:r>
              <a:rPr kumimoji="1" lang="ja-JP" altLang="en-US" dirty="0" smtClean="0"/>
              <a:t>考え方</a:t>
            </a:r>
            <a:r>
              <a:rPr kumimoji="1" lang="ja-JP" altLang="en-US" dirty="0"/>
              <a:t>の例</a:t>
            </a:r>
            <a:r>
              <a:rPr kumimoji="1" lang="en-US" altLang="ja-JP" dirty="0"/>
              <a:t>)</a:t>
            </a:r>
            <a:r>
              <a:rPr kumimoji="1" lang="ja-JP" altLang="en-US" dirty="0"/>
              <a:t>一次元配列</a:t>
            </a:r>
            <a:r>
              <a:rPr kumimoji="1" lang="en-US" altLang="ja-JP" dirty="0"/>
              <a:t>[8, 10, 13, 5, 6, 7] </a:t>
            </a:r>
            <a:r>
              <a:rPr kumimoji="1" lang="ja-JP" altLang="en-US" dirty="0" smtClean="0"/>
              <a:t>で、</a:t>
            </a:r>
            <a:r>
              <a:rPr kumimoji="1" lang="ja-JP" altLang="en-US" dirty="0"/>
              <a:t>抜出し最大</a:t>
            </a:r>
            <a:r>
              <a:rPr kumimoji="1" lang="ja-JP" altLang="en-US" dirty="0" smtClean="0"/>
              <a:t>個数が</a:t>
            </a:r>
            <a:r>
              <a:rPr kumimoji="1" lang="en-US" altLang="ja-JP" dirty="0" smtClean="0"/>
              <a:t>3</a:t>
            </a:r>
            <a:r>
              <a:rPr kumimoji="1" lang="ja-JP" altLang="en-US" dirty="0"/>
              <a:t>の場合、 抜き出される整数値は、大きい順に </a:t>
            </a:r>
            <a:r>
              <a:rPr kumimoji="1" lang="en-US" altLang="ja-JP" dirty="0"/>
              <a:t>13, 10, 8 </a:t>
            </a:r>
            <a:r>
              <a:rPr kumimoji="1" lang="ja-JP" altLang="en-US" dirty="0"/>
              <a:t>となります</a:t>
            </a:r>
            <a:r>
              <a:rPr kumimoji="1" lang="ja-JP" altLang="en-US" dirty="0" smtClean="0"/>
              <a:t>。</a:t>
            </a:r>
          </a:p>
          <a:p>
            <a:pPr lvl="1"/>
            <a:endParaRPr kumimoji="1" lang="ja-JP" altLang="en-US" dirty="0" smtClean="0"/>
          </a:p>
          <a:p>
            <a:r>
              <a:rPr kumimoji="1" lang="en-US" altLang="ja-JP" dirty="0" smtClean="0"/>
              <a:t>Input</a:t>
            </a:r>
            <a:r>
              <a:rPr kumimoji="1" lang="en-US" altLang="ja-JP" dirty="0"/>
              <a:t>: N</a:t>
            </a:r>
            <a:r>
              <a:rPr kumimoji="1" lang="ja-JP" altLang="en-US" dirty="0"/>
              <a:t>個の正整数値の配列、抜出しする個数</a:t>
            </a:r>
            <a:r>
              <a:rPr kumimoji="1" lang="en-US" altLang="ja-JP" dirty="0"/>
              <a:t>K </a:t>
            </a:r>
            <a:endParaRPr kumimoji="1" lang="ja-JP" altLang="en-US" dirty="0" smtClean="0"/>
          </a:p>
          <a:p>
            <a:r>
              <a:rPr kumimoji="1" lang="en-US" altLang="ja-JP" dirty="0" smtClean="0"/>
              <a:t>Output</a:t>
            </a:r>
            <a:r>
              <a:rPr kumimoji="1" lang="en-US" altLang="ja-JP" dirty="0"/>
              <a:t>: </a:t>
            </a:r>
            <a:r>
              <a:rPr kumimoji="1" lang="ja-JP" altLang="en-US" dirty="0"/>
              <a:t>大きい順に抜き出した</a:t>
            </a:r>
            <a:r>
              <a:rPr kumimoji="1" lang="en-US" altLang="ja-JP" dirty="0"/>
              <a:t>K</a:t>
            </a:r>
            <a:r>
              <a:rPr kumimoji="1" lang="ja-JP" altLang="en-US" dirty="0"/>
              <a:t>個の正整数値</a:t>
            </a:r>
          </a:p>
        </p:txBody>
      </p:sp>
    </p:spTree>
    <p:extLst>
      <p:ext uri="{BB962C8B-B14F-4D97-AF65-F5344CB8AC3E}">
        <p14:creationId xmlns:p14="http://schemas.microsoft.com/office/powerpoint/2010/main" val="68000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問題</a:t>
            </a:r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 smtClean="0"/>
              <a:t>考査ポイント</a:t>
            </a:r>
          </a:p>
          <a:p>
            <a:pPr lvl="1"/>
            <a:r>
              <a:rPr kumimoji="1" lang="ja-JP" altLang="en-US" sz="3200" dirty="0" smtClean="0"/>
              <a:t>汎用的なアルゴリズム</a:t>
            </a:r>
            <a:r>
              <a:rPr kumimoji="1" lang="en-US" altLang="ja-JP" sz="3200" dirty="0" smtClean="0"/>
              <a:t>(</a:t>
            </a:r>
            <a:r>
              <a:rPr kumimoji="1" lang="ja-JP" altLang="en-US" sz="3200" dirty="0" smtClean="0"/>
              <a:t>最小ヒープ</a:t>
            </a:r>
            <a:r>
              <a:rPr kumimoji="1" lang="en-US" altLang="ja-JP" sz="3200" dirty="0" smtClean="0"/>
              <a:t>)</a:t>
            </a:r>
            <a:endParaRPr kumimoji="1" lang="ja-JP" altLang="en-US" sz="3200" dirty="0" smtClean="0"/>
          </a:p>
          <a:p>
            <a:pPr lvl="2"/>
            <a:r>
              <a:rPr kumimoji="1" lang="ja-JP" altLang="en-US" sz="2800" dirty="0" smtClean="0"/>
              <a:t>なぜヒープを使う</a:t>
            </a:r>
          </a:p>
          <a:p>
            <a:pPr lvl="3"/>
            <a:r>
              <a:rPr kumimoji="1" lang="ja-JP" altLang="en-US" sz="2400" dirty="0" smtClean="0"/>
              <a:t>計算量は</a:t>
            </a:r>
            <a:r>
              <a:rPr kumimoji="1" lang="en-US" altLang="ja-JP" sz="2400" dirty="0" smtClean="0"/>
              <a:t>O(</a:t>
            </a:r>
            <a:r>
              <a:rPr kumimoji="1" lang="en-US" altLang="ja-JP" sz="2400" dirty="0" err="1" smtClean="0"/>
              <a:t>nlogn</a:t>
            </a:r>
            <a:r>
              <a:rPr kumimoji="1" lang="en-US" altLang="ja-JP" sz="2400" dirty="0" smtClean="0"/>
              <a:t>)､</a:t>
            </a:r>
            <a:r>
              <a:rPr kumimoji="1" lang="ja-JP" altLang="en-US" sz="2400" dirty="0" smtClean="0"/>
              <a:t>入力サイズ</a:t>
            </a:r>
            <a:r>
              <a:rPr kumimoji="1" lang="en-US" altLang="ja-JP" sz="2400" dirty="0" smtClean="0"/>
              <a:t>n</a:t>
            </a:r>
            <a:r>
              <a:rPr kumimoji="1" lang="ja-JP" altLang="en-US" sz="2400" dirty="0" smtClean="0"/>
              <a:t>が大きい場合</a:t>
            </a:r>
            <a:r>
              <a:rPr kumimoji="1" lang="en-US" altLang="ja-JP" sz="2400" dirty="0" smtClean="0"/>
              <a:t>､</a:t>
            </a:r>
            <a:r>
              <a:rPr kumimoji="1" lang="ja-JP" altLang="en-US" sz="2400" dirty="0" smtClean="0"/>
              <a:t>計算量を控える</a:t>
            </a:r>
          </a:p>
          <a:p>
            <a:pPr lvl="1"/>
            <a:r>
              <a:rPr kumimoji="1" lang="ja-JP" altLang="en-US" sz="3200" dirty="0" smtClean="0"/>
              <a:t>入力データが極めて多いケースを考慮する必要</a:t>
            </a:r>
          </a:p>
          <a:p>
            <a:pPr lvl="2"/>
            <a:r>
              <a:rPr kumimoji="1" lang="ja-JP" altLang="en-US" sz="2800" dirty="0" smtClean="0"/>
              <a:t>全てのデータをメモリにロードできない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0024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問題</a:t>
            </a:r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kumimoji="1" lang="en-US" altLang="ja-JP" dirty="0">
                <a:hlinkClick r:id="rId2"/>
              </a:rPr>
              <a:t>http://www.benfrederickson.com/heap-visualization</a:t>
            </a:r>
            <a:r>
              <a:rPr kumimoji="1" lang="en-US" altLang="ja-JP" dirty="0" smtClean="0">
                <a:hlinkClick r:id="rId2"/>
              </a:rPr>
              <a:t>/</a:t>
            </a:r>
            <a:endParaRPr kumimoji="1" lang="en-US" altLang="ja-JP" dirty="0" smtClean="0"/>
          </a:p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645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問題</a:t>
            </a:r>
            <a:r>
              <a:rPr kumimoji="1"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同じく</a:t>
            </a:r>
            <a:r>
              <a:rPr kumimoji="1" lang="ja-JP" altLang="en-US" dirty="0"/>
              <a:t>、いきなり</a:t>
            </a:r>
            <a:r>
              <a:rPr kumimoji="1" lang="ja-JP" altLang="en-US" dirty="0" smtClean="0"/>
              <a:t>問題です</a:t>
            </a:r>
            <a:r>
              <a:rPr kumimoji="1" lang="ja-JP" altLang="en-US" dirty="0"/>
              <a:t>。 </a:t>
            </a:r>
            <a:endParaRPr kumimoji="1" lang="ja-JP" altLang="en-US" dirty="0" smtClean="0"/>
          </a:p>
          <a:p>
            <a:r>
              <a:rPr kumimoji="1" lang="en-US" altLang="ja-JP" dirty="0" smtClean="0"/>
              <a:t>JDK</a:t>
            </a:r>
            <a:r>
              <a:rPr kumimoji="1" lang="ja-JP" altLang="en-US" dirty="0"/>
              <a:t>の</a:t>
            </a:r>
            <a:r>
              <a:rPr kumimoji="1" lang="en-US" altLang="ja-JP" dirty="0"/>
              <a:t>HashMap</a:t>
            </a:r>
            <a:r>
              <a:rPr kumimoji="1" lang="ja-JP" altLang="en-US" dirty="0"/>
              <a:t>を</a:t>
            </a:r>
            <a:r>
              <a:rPr kumimoji="1" lang="ja-JP" altLang="en-US" dirty="0" smtClean="0"/>
              <a:t>配列で実現してください。</a:t>
            </a:r>
          </a:p>
          <a:p>
            <a:r>
              <a:rPr kumimoji="1" lang="ja-JP" altLang="en-US" dirty="0" smtClean="0"/>
              <a:t>追加</a:t>
            </a:r>
            <a:r>
              <a:rPr kumimoji="1" lang="ja-JP" altLang="en-US" dirty="0"/>
              <a:t>、削除、存在チェックの</a:t>
            </a:r>
            <a:r>
              <a:rPr kumimoji="1" lang="ja-JP" altLang="en-US" dirty="0" smtClean="0"/>
              <a:t>機能が必要</a:t>
            </a:r>
            <a:r>
              <a:rPr kumimoji="1" lang="ja-JP" altLang="en-US" dirty="0"/>
              <a:t>となります。</a:t>
            </a:r>
          </a:p>
        </p:txBody>
      </p:sp>
    </p:spTree>
    <p:extLst>
      <p:ext uri="{BB962C8B-B14F-4D97-AF65-F5344CB8AC3E}">
        <p14:creationId xmlns:p14="http://schemas.microsoft.com/office/powerpoint/2010/main" val="199933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問題</a:t>
            </a:r>
            <a:r>
              <a:rPr kumimoji="1"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ハッシュマップは</a:t>
            </a:r>
            <a:r>
              <a:rPr kumimoji="1" lang="ja-JP" altLang="en-US" dirty="0"/>
              <a:t>キーをもとに生成されたハッシュ値を添え字とした配列で</a:t>
            </a:r>
            <a:r>
              <a:rPr kumimoji="1" lang="ja-JP" altLang="en-US" dirty="0" smtClean="0"/>
              <a:t>ある。</a:t>
            </a:r>
          </a:p>
          <a:p>
            <a:pPr lvl="1"/>
            <a:r>
              <a:rPr kumimoji="1" lang="ja-JP" altLang="en-US" dirty="0" smtClean="0"/>
              <a:t>ハッシュ値を生成するため、ハッシュ関数を構造する必要</a:t>
            </a:r>
          </a:p>
          <a:p>
            <a:r>
              <a:rPr kumimoji="1" lang="ja-JP" altLang="en-US" dirty="0" smtClean="0"/>
              <a:t>ハッシュマップの特徴：</a:t>
            </a:r>
          </a:p>
          <a:p>
            <a:pPr lvl="1"/>
            <a:r>
              <a:rPr kumimoji="1" lang="ja-JP" altLang="en-US" sz="2000" dirty="0" smtClean="0"/>
              <a:t>検索や追加を要素数によらず定数時間</a:t>
            </a:r>
            <a:r>
              <a:rPr kumimoji="1" lang="en-US" altLang="ja-JP" sz="2000" dirty="0" smtClean="0"/>
              <a:t>O(1)</a:t>
            </a:r>
            <a:r>
              <a:rPr kumimoji="1" lang="ja-JP" altLang="en-US" sz="2000" dirty="0" smtClean="0"/>
              <a:t>で実現できる。</a:t>
            </a:r>
            <a:r>
              <a:rPr kumimoji="1" lang="en-US" altLang="ja-JP" sz="2000" dirty="0" smtClean="0"/>
              <a:t>(</a:t>
            </a:r>
            <a:r>
              <a:rPr kumimoji="1" lang="ja-JP" altLang="en-US" sz="2000" dirty="0" smtClean="0"/>
              <a:t>キーのハッシュ値が衝突の場合、性能を劣化して最悪の場合</a:t>
            </a:r>
            <a:r>
              <a:rPr kumimoji="1" lang="en-US" altLang="ja-JP" sz="2000" dirty="0" smtClean="0"/>
              <a:t>O(n)</a:t>
            </a:r>
            <a:r>
              <a:rPr kumimoji="1" lang="ja-JP" altLang="en-US" sz="2000" dirty="0" smtClean="0"/>
              <a:t>となってしまう）</a:t>
            </a:r>
          </a:p>
          <a:p>
            <a:r>
              <a:rPr kumimoji="1" lang="ja-JP" altLang="en-US" dirty="0" smtClean="0"/>
              <a:t>考査ポイント</a:t>
            </a:r>
          </a:p>
          <a:p>
            <a:pPr lvl="1"/>
            <a:r>
              <a:rPr kumimoji="1" lang="ja-JP" altLang="en-US" dirty="0" smtClean="0"/>
              <a:t>ハッシュ関数の構造（</a:t>
            </a:r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の</a:t>
            </a:r>
            <a:r>
              <a:rPr kumimoji="1" lang="en-US" altLang="ja-JP" dirty="0" err="1" smtClean="0"/>
              <a:t>HashMap</a:t>
            </a:r>
            <a:r>
              <a:rPr kumimoji="1" lang="ja-JP" altLang="en-US" dirty="0"/>
              <a:t>では</a:t>
            </a:r>
            <a:r>
              <a:rPr kumimoji="1" lang="ja-JP" altLang="en-US" dirty="0" smtClean="0"/>
              <a:t>、配列長の</a:t>
            </a:r>
            <a:r>
              <a:rPr kumimoji="1" lang="ja-JP" altLang="en-US" dirty="0"/>
              <a:t>剰余を使用している）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衝突の対策（</a:t>
            </a:r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の</a:t>
            </a:r>
            <a:r>
              <a:rPr kumimoji="1" lang="en-US" altLang="ja-JP" dirty="0" err="1" smtClean="0"/>
              <a:t>HashMap</a:t>
            </a:r>
            <a:r>
              <a:rPr kumimoji="1" lang="ja-JP" altLang="en-US" dirty="0"/>
              <a:t>では、</a:t>
            </a:r>
            <a:r>
              <a:rPr kumimoji="1" lang="ja-JP" altLang="en-US" dirty="0" smtClean="0"/>
              <a:t>連鎖法を使用している）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配列サイズの拡張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配列がいっぱい場合</a:t>
            </a:r>
            <a:r>
              <a:rPr kumimoji="1" lang="en-US" altLang="ja-JP" dirty="0" smtClean="0"/>
              <a:t>､</a:t>
            </a:r>
            <a:r>
              <a:rPr kumimoji="1" lang="ja-JP" altLang="en-US" dirty="0" smtClean="0"/>
              <a:t>マップの容量を拡張する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43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の</a:t>
            </a:r>
            <a:r>
              <a:rPr kumimoji="1" lang="en-US" altLang="ja-JP" dirty="0" err="1" smtClean="0"/>
              <a:t>HashMap</a:t>
            </a:r>
            <a:r>
              <a:rPr kumimoji="1" lang="ja-JP" altLang="en-US" dirty="0" smtClean="0"/>
              <a:t>の内部データ構造</a:t>
            </a:r>
            <a:endParaRPr kumimoji="1" lang="ja-JP" altLang="en-US" dirty="0"/>
          </a:p>
        </p:txBody>
      </p:sp>
      <p:pic>
        <p:nvPicPr>
          <p:cNvPr id="6" name="コンテンツ プレースホルダー 5" descr="hash02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013" y="1460001"/>
            <a:ext cx="5654293" cy="4908550"/>
          </a:xfrm>
        </p:spPr>
      </p:pic>
    </p:spTree>
    <p:extLst>
      <p:ext uri="{BB962C8B-B14F-4D97-AF65-F5344CB8AC3E}">
        <p14:creationId xmlns:p14="http://schemas.microsoft.com/office/powerpoint/2010/main" val="64144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問題</a:t>
            </a:r>
            <a:r>
              <a:rPr kumimoji="1" lang="en-US" altLang="ja-JP" dirty="0" smtClean="0"/>
              <a:t>5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3200" dirty="0"/>
              <a:t>Java</a:t>
            </a:r>
            <a:r>
              <a:rPr kumimoji="1" lang="ja-JP" altLang="en-US" sz="3200" dirty="0"/>
              <a:t>の</a:t>
            </a:r>
            <a:r>
              <a:rPr kumimoji="1" lang="en-US" altLang="ja-JP" sz="3200" dirty="0" smtClean="0"/>
              <a:t>JDBC</a:t>
            </a:r>
            <a:r>
              <a:rPr kumimoji="1" lang="ja-JP" altLang="en-US" sz="3200" dirty="0" smtClean="0"/>
              <a:t>でデータベースを</a:t>
            </a:r>
            <a:r>
              <a:rPr kumimoji="1" lang="ja-JP" altLang="en-US" sz="3200" dirty="0"/>
              <a:t>接続する場合、</a:t>
            </a:r>
            <a:r>
              <a:rPr kumimoji="1" lang="en-US" altLang="ja-JP" sz="3200" dirty="0"/>
              <a:t>JDBC</a:t>
            </a:r>
            <a:r>
              <a:rPr kumimoji="1" lang="ja-JP" altLang="en-US" sz="3200" dirty="0" smtClean="0"/>
              <a:t>接続プールを</a:t>
            </a:r>
            <a:r>
              <a:rPr kumimoji="1" lang="ja-JP" altLang="en-US" sz="3200" dirty="0"/>
              <a:t>使う</a:t>
            </a:r>
            <a:r>
              <a:rPr kumimoji="1" lang="ja-JP" altLang="en-US" sz="3200" dirty="0" smtClean="0"/>
              <a:t>ことが多く</a:t>
            </a:r>
            <a:r>
              <a:rPr kumimoji="1" lang="ja-JP" altLang="en-US" sz="3200" dirty="0"/>
              <a:t>あります</a:t>
            </a:r>
            <a:r>
              <a:rPr kumimoji="1" lang="ja-JP" altLang="en-US" sz="3200" dirty="0" smtClean="0"/>
              <a:t>。</a:t>
            </a:r>
          </a:p>
          <a:p>
            <a:r>
              <a:rPr kumimoji="1" lang="ja-JP" altLang="en-US" sz="3200" dirty="0" smtClean="0"/>
              <a:t>さて</a:t>
            </a:r>
            <a:r>
              <a:rPr kumimoji="1" lang="ja-JP" altLang="en-US" sz="3200" dirty="0"/>
              <a:t>、</a:t>
            </a:r>
            <a:r>
              <a:rPr kumimoji="1" lang="ja-JP" altLang="en-US" sz="3200" dirty="0" smtClean="0"/>
              <a:t>問題です</a:t>
            </a:r>
            <a:r>
              <a:rPr kumimoji="1" lang="ja-JP" altLang="en-US" sz="3200" dirty="0"/>
              <a:t>。 </a:t>
            </a:r>
            <a:r>
              <a:rPr kumimoji="1" lang="en-US" altLang="ja-JP" sz="3200" dirty="0"/>
              <a:t>JDBC</a:t>
            </a:r>
            <a:r>
              <a:rPr kumimoji="1" lang="ja-JP" altLang="en-US" sz="3200" dirty="0" smtClean="0"/>
              <a:t>接続プールライブラリの</a:t>
            </a:r>
            <a:r>
              <a:rPr kumimoji="1" lang="ja-JP" altLang="en-US" sz="3200" dirty="0"/>
              <a:t>雛形を</a:t>
            </a:r>
            <a:r>
              <a:rPr kumimoji="1" lang="ja-JP" altLang="en-US" sz="3200" dirty="0" smtClean="0"/>
              <a:t>作ってください。</a:t>
            </a:r>
          </a:p>
          <a:p>
            <a:pPr lvl="1"/>
            <a:r>
              <a:rPr kumimoji="1" lang="ja-JP" altLang="en-US" sz="2800" dirty="0" smtClean="0"/>
              <a:t>この</a:t>
            </a:r>
            <a:r>
              <a:rPr kumimoji="1" lang="ja-JP" altLang="en-US" sz="2800" dirty="0"/>
              <a:t>問題は</a:t>
            </a:r>
            <a:r>
              <a:rPr kumimoji="1" lang="ja-JP" altLang="en-US" sz="2800" dirty="0" smtClean="0"/>
              <a:t>、プログラムの</a:t>
            </a:r>
            <a:r>
              <a:rPr kumimoji="1" lang="ja-JP" altLang="en-US" sz="2800" dirty="0"/>
              <a:t>作成は</a:t>
            </a:r>
            <a:r>
              <a:rPr kumimoji="1" lang="ja-JP" altLang="en-US" sz="2800" dirty="0" smtClean="0"/>
              <a:t>不要です</a:t>
            </a:r>
            <a:r>
              <a:rPr kumimoji="1" lang="ja-JP" altLang="en-US" sz="2800" dirty="0"/>
              <a:t>。設計時に</a:t>
            </a:r>
            <a:r>
              <a:rPr kumimoji="1" lang="ja-JP" altLang="en-US" sz="2800" dirty="0" smtClean="0"/>
              <a:t>考慮すべき点</a:t>
            </a:r>
            <a:r>
              <a:rPr kumimoji="1" lang="ja-JP" altLang="en-US" sz="2800" dirty="0"/>
              <a:t>を</a:t>
            </a:r>
            <a:r>
              <a:rPr kumimoji="1" lang="ja-JP" altLang="en-US" sz="2800" dirty="0" smtClean="0"/>
              <a:t>掘り下げて作成してください</a:t>
            </a:r>
            <a:r>
              <a:rPr kumimoji="1" lang="ja-JP" altLang="en-US" sz="28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0345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latin typeface="ヒラギノ角ゴ Pro W6" charset="-128"/>
                <a:ea typeface="ヒラギノ角ゴ Pro W6" charset="-128"/>
                <a:cs typeface="ヒラギノ角ゴ Pro W6" charset="-128"/>
              </a:rPr>
              <a:t>コンテスト概要</a:t>
            </a:r>
            <a:endParaRPr lang="en-US" dirty="0">
              <a:latin typeface="ヒラギノ角ゴ Pro W6" charset="-128"/>
              <a:ea typeface="ヒラギノ角ゴ Pro W6" charset="-128"/>
              <a:cs typeface="ヒラギノ角ゴ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360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問題</a:t>
            </a:r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sz="2400" dirty="0" smtClean="0"/>
              <a:t>クライアントのインターフェス</a:t>
            </a:r>
          </a:p>
          <a:p>
            <a:pPr lvl="1"/>
            <a:r>
              <a:rPr kumimoji="1" lang="ja-JP" altLang="en-US" sz="2000" dirty="0" smtClean="0"/>
              <a:t>マルチスレッドを考慮した上で、</a:t>
            </a:r>
            <a:r>
              <a:rPr kumimoji="1" lang="en-US" altLang="ja-JP" sz="2000" dirty="0" smtClean="0"/>
              <a:t>Thread Safe</a:t>
            </a:r>
            <a:r>
              <a:rPr kumimoji="1" lang="ja-JP" altLang="en-US" sz="2000" dirty="0" smtClean="0"/>
              <a:t>のインタフェースを用意する必要</a:t>
            </a:r>
          </a:p>
          <a:p>
            <a:r>
              <a:rPr kumimoji="1" lang="ja-JP" altLang="en-US" sz="2400" dirty="0" smtClean="0"/>
              <a:t>コネクションプール</a:t>
            </a:r>
          </a:p>
          <a:p>
            <a:pPr lvl="1"/>
            <a:r>
              <a:rPr kumimoji="1" lang="ja-JP" altLang="en-US" sz="2000" dirty="0"/>
              <a:t>コネクションとプール</a:t>
            </a:r>
            <a:r>
              <a:rPr kumimoji="1" lang="ja-JP" altLang="en-US" sz="2000" dirty="0" smtClean="0"/>
              <a:t>の初期化</a:t>
            </a:r>
          </a:p>
          <a:p>
            <a:pPr lvl="1"/>
            <a:r>
              <a:rPr kumimoji="1" lang="ja-JP" altLang="en-US" sz="2000" dirty="0" smtClean="0"/>
              <a:t>コネクションのライフサイクルの管理</a:t>
            </a:r>
          </a:p>
          <a:p>
            <a:pPr lvl="1"/>
            <a:r>
              <a:rPr kumimoji="1" lang="ja-JP" altLang="en-US" sz="2000" dirty="0" smtClean="0"/>
              <a:t>コネクションとプールの使用統計、監視</a:t>
            </a:r>
          </a:p>
          <a:p>
            <a:pPr lvl="1"/>
            <a:r>
              <a:rPr kumimoji="1" lang="ja-JP" altLang="en-US" sz="2000" dirty="0" smtClean="0"/>
              <a:t>プールの停止</a:t>
            </a:r>
          </a:p>
          <a:p>
            <a:pPr lvl="1"/>
            <a:r>
              <a:rPr kumimoji="1" lang="ja-JP" altLang="en-US" sz="2000" dirty="0" smtClean="0"/>
              <a:t>エラー処理</a:t>
            </a:r>
          </a:p>
          <a:p>
            <a:pPr lvl="1"/>
            <a:r>
              <a:rPr kumimoji="1" lang="ja-JP" altLang="en-US" sz="2000" dirty="0" smtClean="0"/>
              <a:t>開発便利のユーティリティ、ロギング</a:t>
            </a:r>
            <a:endParaRPr kumimoji="1" lang="en-US" altLang="ja-JP" sz="2000" dirty="0" smtClean="0"/>
          </a:p>
          <a:p>
            <a:pPr lvl="1"/>
            <a:r>
              <a:rPr kumimoji="1" lang="ja-JP" altLang="en-US" sz="2000" dirty="0" smtClean="0"/>
              <a:t>フレームワークとの連携</a:t>
            </a:r>
          </a:p>
          <a:p>
            <a:r>
              <a:rPr kumimoji="1" lang="ja-JP" altLang="en-US" sz="2400" dirty="0" smtClean="0"/>
              <a:t>大規模システム向けの高度な機能</a:t>
            </a:r>
          </a:p>
          <a:p>
            <a:pPr lvl="1"/>
            <a:r>
              <a:rPr kumimoji="1" lang="ja-JP" altLang="en-US" sz="2000" dirty="0" smtClean="0"/>
              <a:t>マルチ</a:t>
            </a:r>
            <a:r>
              <a:rPr kumimoji="1" lang="en-US" altLang="ja-JP" sz="2000" dirty="0" smtClean="0"/>
              <a:t>DB</a:t>
            </a:r>
            <a:r>
              <a:rPr kumimoji="1" lang="ja-JP" altLang="en-US" sz="2000" dirty="0" smtClean="0"/>
              <a:t>のサポート</a:t>
            </a:r>
          </a:p>
          <a:p>
            <a:pPr lvl="1"/>
            <a:r>
              <a:rPr kumimoji="1" lang="en-US" altLang="ja-JP" sz="2000" dirty="0" smtClean="0"/>
              <a:t>DB</a:t>
            </a:r>
            <a:r>
              <a:rPr kumimoji="1" lang="ja-JP" altLang="en-US" sz="2000" dirty="0" smtClean="0"/>
              <a:t>クラスタ（</a:t>
            </a:r>
            <a:r>
              <a:rPr kumimoji="1" lang="en-US" altLang="ja-JP" sz="2000" dirty="0" smtClean="0"/>
              <a:t>Master-Slaver</a:t>
            </a:r>
            <a:r>
              <a:rPr kumimoji="1" lang="ja-JP" altLang="en-US" sz="2000" dirty="0" smtClean="0"/>
              <a:t>等の構造）のサポート</a:t>
            </a:r>
          </a:p>
          <a:p>
            <a:pPr lvl="1"/>
            <a:r>
              <a:rPr kumimoji="1" lang="en-US" altLang="ja-JP" sz="2000" dirty="0" smtClean="0"/>
              <a:t>Partition</a:t>
            </a:r>
            <a:r>
              <a:rPr kumimoji="1" lang="ja-JP" altLang="en-US" sz="2000" dirty="0" smtClean="0"/>
              <a:t>、</a:t>
            </a:r>
            <a:r>
              <a:rPr kumimoji="1" lang="en-US" altLang="ja-JP" sz="2000" dirty="0" err="1" smtClean="0"/>
              <a:t>Sharding</a:t>
            </a:r>
            <a:r>
              <a:rPr kumimoji="1" lang="ja-JP" altLang="en-US" sz="2000" dirty="0" smtClean="0"/>
              <a:t>のデータベース、テーブルの対応</a:t>
            </a:r>
          </a:p>
          <a:p>
            <a:pPr lvl="1"/>
            <a:r>
              <a:rPr kumimoji="1" lang="ja-JP" altLang="en-US" sz="2000" dirty="0" smtClean="0"/>
              <a:t>キャッシュサービスの連携（</a:t>
            </a:r>
            <a:r>
              <a:rPr kumimoji="1" lang="en-US" altLang="ja-JP" sz="2000" dirty="0" err="1" smtClean="0"/>
              <a:t>Memcached</a:t>
            </a:r>
            <a:r>
              <a:rPr kumimoji="1" lang="ja-JP" altLang="en-US" sz="2000" dirty="0" smtClean="0"/>
              <a:t>、</a:t>
            </a:r>
            <a:r>
              <a:rPr kumimoji="1" lang="en-US" altLang="ja-JP" sz="2000" dirty="0" err="1" smtClean="0"/>
              <a:t>Redis</a:t>
            </a:r>
            <a:r>
              <a:rPr kumimoji="1" lang="ja-JP" altLang="en-US" sz="2000" dirty="0" smtClean="0"/>
              <a:t>、</a:t>
            </a:r>
            <a:r>
              <a:rPr kumimoji="1" lang="en-US" altLang="ja-JP" sz="2000" dirty="0" smtClean="0"/>
              <a:t>AWS Elastic Cache</a:t>
            </a:r>
            <a:r>
              <a:rPr kumimoji="1" lang="ja-JP" altLang="en-US" sz="2000" dirty="0" smtClean="0"/>
              <a:t>等）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5629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参考アーキテクチャ</a:t>
            </a:r>
            <a:r>
              <a:rPr kumimoji="1" lang="en-US" altLang="ja-JP" dirty="0" smtClean="0"/>
              <a:t>(Java</a:t>
            </a:r>
            <a:r>
              <a:rPr kumimoji="1" lang="ja-JP" altLang="en-US" dirty="0" smtClean="0"/>
              <a:t>の例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メモ 3"/>
          <p:cNvSpPr/>
          <p:nvPr/>
        </p:nvSpPr>
        <p:spPr>
          <a:xfrm>
            <a:off x="3096409" y="5893924"/>
            <a:ext cx="1258645" cy="785308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設定ファイル</a:t>
            </a:r>
            <a:endParaRPr kumimoji="1" lang="ja-JP" altLang="en-US" sz="1400" dirty="0"/>
          </a:p>
        </p:txBody>
      </p:sp>
      <p:sp>
        <p:nvSpPr>
          <p:cNvPr id="5" name="角丸四角形 4"/>
          <p:cNvSpPr/>
          <p:nvPr/>
        </p:nvSpPr>
        <p:spPr>
          <a:xfrm>
            <a:off x="3032760" y="4001030"/>
            <a:ext cx="6745045" cy="1301675"/>
          </a:xfrm>
          <a:prstGeom prst="roundRect">
            <a:avLst>
              <a:gd name="adj" fmla="val 555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Core Functions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4862456" y="5893924"/>
            <a:ext cx="3085652" cy="785308"/>
          </a:xfrm>
          <a:prstGeom prst="roundRect">
            <a:avLst>
              <a:gd name="adj" fmla="val 555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4970032" y="6056185"/>
            <a:ext cx="880334" cy="450923"/>
          </a:xfrm>
          <a:prstGeom prst="roundRect">
            <a:avLst>
              <a:gd name="adj" fmla="val 555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smtClean="0"/>
              <a:t>memcache</a:t>
            </a:r>
            <a:endParaRPr kumimoji="1" lang="ja-JP" altLang="en-US" sz="1200" dirty="0"/>
          </a:p>
        </p:txBody>
      </p:sp>
      <p:sp>
        <p:nvSpPr>
          <p:cNvPr id="8" name="角丸四角形 7"/>
          <p:cNvSpPr/>
          <p:nvPr/>
        </p:nvSpPr>
        <p:spPr>
          <a:xfrm>
            <a:off x="5977665" y="6056185"/>
            <a:ext cx="880334" cy="450923"/>
          </a:xfrm>
          <a:prstGeom prst="roundRect">
            <a:avLst>
              <a:gd name="adj" fmla="val 555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smtClean="0"/>
              <a:t>redis</a:t>
            </a:r>
            <a:endParaRPr kumimoji="1" lang="ja-JP" altLang="en-US" sz="1200" dirty="0"/>
          </a:p>
        </p:txBody>
      </p:sp>
      <p:sp>
        <p:nvSpPr>
          <p:cNvPr id="9" name="角丸四角形 8"/>
          <p:cNvSpPr/>
          <p:nvPr/>
        </p:nvSpPr>
        <p:spPr>
          <a:xfrm>
            <a:off x="6985298" y="6056185"/>
            <a:ext cx="880334" cy="450923"/>
          </a:xfrm>
          <a:prstGeom prst="roundRect">
            <a:avLst>
              <a:gd name="adj" fmla="val 555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 smtClean="0"/>
              <a:t>他の</a:t>
            </a:r>
          </a:p>
          <a:p>
            <a:pPr algn="ctr"/>
            <a:r>
              <a:rPr kumimoji="1" lang="ja-JP" altLang="en-US" sz="900" dirty="0" smtClean="0"/>
              <a:t>キャッシュサービス</a:t>
            </a:r>
            <a:endParaRPr kumimoji="1" lang="ja-JP" altLang="en-US" sz="900" dirty="0"/>
          </a:p>
        </p:txBody>
      </p:sp>
      <p:sp>
        <p:nvSpPr>
          <p:cNvPr id="10" name="メモ 9"/>
          <p:cNvSpPr/>
          <p:nvPr/>
        </p:nvSpPr>
        <p:spPr>
          <a:xfrm>
            <a:off x="8519160" y="5893924"/>
            <a:ext cx="1258645" cy="785308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ログ出力先</a:t>
            </a:r>
            <a:endParaRPr kumimoji="1" lang="ja-JP" altLang="en-US" sz="1400" dirty="0"/>
          </a:p>
        </p:txBody>
      </p:sp>
      <p:sp>
        <p:nvSpPr>
          <p:cNvPr id="11" name="角丸四角形 10"/>
          <p:cNvSpPr/>
          <p:nvPr/>
        </p:nvSpPr>
        <p:spPr>
          <a:xfrm>
            <a:off x="3221914" y="4737931"/>
            <a:ext cx="918883" cy="450923"/>
          </a:xfrm>
          <a:prstGeom prst="roundRect">
            <a:avLst>
              <a:gd name="adj" fmla="val 5556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Connection</a:t>
            </a:r>
          </a:p>
          <a:p>
            <a:pPr algn="ctr"/>
            <a:r>
              <a:rPr kumimoji="1" lang="en-US" altLang="ja-JP" sz="1200" dirty="0" smtClean="0"/>
              <a:t>Factory</a:t>
            </a:r>
            <a:endParaRPr kumimoji="1" lang="ja-JP" altLang="en-US" sz="1200" dirty="0"/>
          </a:p>
        </p:txBody>
      </p:sp>
      <p:sp>
        <p:nvSpPr>
          <p:cNvPr id="12" name="角丸四角形 11"/>
          <p:cNvSpPr/>
          <p:nvPr/>
        </p:nvSpPr>
        <p:spPr>
          <a:xfrm>
            <a:off x="3032759" y="2398139"/>
            <a:ext cx="1937273" cy="1602891"/>
          </a:xfrm>
          <a:prstGeom prst="roundRect">
            <a:avLst>
              <a:gd name="adj" fmla="val 555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監視ツール</a:t>
            </a:r>
          </a:p>
          <a:p>
            <a:r>
              <a:rPr kumimoji="1" lang="en-US" altLang="ja-JP" sz="1400" dirty="0" smtClean="0"/>
              <a:t>1､</a:t>
            </a:r>
            <a:r>
              <a:rPr kumimoji="1" lang="ja-JP" altLang="en-US" sz="1400" dirty="0" smtClean="0"/>
              <a:t>プール統計</a:t>
            </a:r>
          </a:p>
          <a:p>
            <a:r>
              <a:rPr kumimoji="1" lang="en-US" altLang="ja-JP" sz="1400" dirty="0" smtClean="0"/>
              <a:t>2､</a:t>
            </a:r>
            <a:r>
              <a:rPr kumimoji="1" lang="ja-JP" altLang="en-US" sz="1400" dirty="0" smtClean="0"/>
              <a:t>コネクションのライフサイクル管理</a:t>
            </a:r>
          </a:p>
          <a:p>
            <a:r>
              <a:rPr kumimoji="1" lang="en-US" altLang="ja-JP" sz="1400" dirty="0" smtClean="0"/>
              <a:t>3､</a:t>
            </a:r>
            <a:r>
              <a:rPr kumimoji="1" lang="ja-JP" altLang="en-US" sz="1400" dirty="0" smtClean="0"/>
              <a:t>エラー処理</a:t>
            </a:r>
          </a:p>
          <a:p>
            <a:pPr algn="ctr"/>
            <a:endParaRPr kumimoji="1" lang="ja-JP" altLang="en-US" sz="1600" dirty="0"/>
          </a:p>
        </p:txBody>
      </p:sp>
      <p:sp>
        <p:nvSpPr>
          <p:cNvPr id="13" name="角丸四角形 12"/>
          <p:cNvSpPr/>
          <p:nvPr/>
        </p:nvSpPr>
        <p:spPr>
          <a:xfrm>
            <a:off x="4970032" y="1871016"/>
            <a:ext cx="4807773" cy="885703"/>
          </a:xfrm>
          <a:prstGeom prst="roundRect">
            <a:avLst>
              <a:gd name="adj" fmla="val 555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クライアント向けのインタフェース</a:t>
            </a:r>
            <a:endParaRPr kumimoji="1" lang="ja-JP" altLang="en-US" dirty="0"/>
          </a:p>
        </p:txBody>
      </p:sp>
      <p:sp>
        <p:nvSpPr>
          <p:cNvPr id="14" name="円柱 13"/>
          <p:cNvSpPr/>
          <p:nvPr/>
        </p:nvSpPr>
        <p:spPr>
          <a:xfrm>
            <a:off x="838200" y="2839204"/>
            <a:ext cx="1032734" cy="989702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MySQL</a:t>
            </a:r>
            <a:endParaRPr kumimoji="1" lang="ja-JP" altLang="en-US" dirty="0"/>
          </a:p>
        </p:txBody>
      </p:sp>
      <p:sp>
        <p:nvSpPr>
          <p:cNvPr id="15" name="円柱 14"/>
          <p:cNvSpPr/>
          <p:nvPr/>
        </p:nvSpPr>
        <p:spPr>
          <a:xfrm>
            <a:off x="838200" y="4044059"/>
            <a:ext cx="1032734" cy="989702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Oracle</a:t>
            </a:r>
          </a:p>
        </p:txBody>
      </p:sp>
      <p:sp>
        <p:nvSpPr>
          <p:cNvPr id="16" name="円柱 15"/>
          <p:cNvSpPr/>
          <p:nvPr/>
        </p:nvSpPr>
        <p:spPr>
          <a:xfrm>
            <a:off x="875852" y="5296876"/>
            <a:ext cx="1032734" cy="989702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Postgre</a:t>
            </a:r>
            <a:endParaRPr kumimoji="1" lang="en-US" altLang="ja-JP" dirty="0" smtClean="0"/>
          </a:p>
          <a:p>
            <a:pPr algn="ctr"/>
            <a:r>
              <a:rPr kumimoji="1" lang="en-US" altLang="ja-JP" dirty="0" smtClean="0"/>
              <a:t>SQL</a:t>
            </a:r>
            <a:endParaRPr kumimoji="1" lang="ja-JP" altLang="en-US" dirty="0"/>
          </a:p>
        </p:txBody>
      </p:sp>
      <p:sp>
        <p:nvSpPr>
          <p:cNvPr id="17" name="角丸四角形 16"/>
          <p:cNvSpPr/>
          <p:nvPr/>
        </p:nvSpPr>
        <p:spPr>
          <a:xfrm>
            <a:off x="4491316" y="4737931"/>
            <a:ext cx="918883" cy="450923"/>
          </a:xfrm>
          <a:prstGeom prst="roundRect">
            <a:avLst>
              <a:gd name="adj" fmla="val 5556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/>
              <a:t>Config</a:t>
            </a:r>
            <a:endParaRPr kumimoji="1" lang="en-US" altLang="ja-JP" sz="1200" dirty="0" smtClean="0"/>
          </a:p>
          <a:p>
            <a:pPr algn="ctr"/>
            <a:r>
              <a:rPr kumimoji="1" lang="en-US" altLang="ja-JP" sz="1200" dirty="0" smtClean="0"/>
              <a:t>Loader</a:t>
            </a:r>
            <a:endParaRPr kumimoji="1" lang="ja-JP" altLang="en-US" sz="1200" dirty="0"/>
          </a:p>
        </p:txBody>
      </p:sp>
      <p:sp>
        <p:nvSpPr>
          <p:cNvPr id="18" name="角丸四角形 17"/>
          <p:cNvSpPr/>
          <p:nvPr/>
        </p:nvSpPr>
        <p:spPr>
          <a:xfrm>
            <a:off x="8519160" y="4712385"/>
            <a:ext cx="918883" cy="450923"/>
          </a:xfrm>
          <a:prstGeom prst="roundRect">
            <a:avLst>
              <a:gd name="adj" fmla="val 5556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Logging</a:t>
            </a:r>
            <a:endParaRPr kumimoji="1" lang="en-US" altLang="ja-JP" sz="1200" dirty="0" smtClean="0"/>
          </a:p>
        </p:txBody>
      </p:sp>
      <p:sp>
        <p:nvSpPr>
          <p:cNvPr id="19" name="角丸四角形 18"/>
          <p:cNvSpPr/>
          <p:nvPr/>
        </p:nvSpPr>
        <p:spPr>
          <a:xfrm>
            <a:off x="7260515" y="4737931"/>
            <a:ext cx="918883" cy="450923"/>
          </a:xfrm>
          <a:prstGeom prst="roundRect">
            <a:avLst>
              <a:gd name="adj" fmla="val 5556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shutdown</a:t>
            </a:r>
            <a:endParaRPr kumimoji="1" lang="en-US" altLang="ja-JP" sz="1200" dirty="0" smtClean="0"/>
          </a:p>
        </p:txBody>
      </p:sp>
      <p:sp>
        <p:nvSpPr>
          <p:cNvPr id="20" name="角丸四角形 19"/>
          <p:cNvSpPr/>
          <p:nvPr/>
        </p:nvSpPr>
        <p:spPr>
          <a:xfrm>
            <a:off x="8271734" y="2756720"/>
            <a:ext cx="1506071" cy="1244310"/>
          </a:xfrm>
          <a:prstGeom prst="roundRect">
            <a:avLst>
              <a:gd name="adj" fmla="val 555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外部</a:t>
            </a:r>
          </a:p>
          <a:p>
            <a:pPr algn="ctr"/>
            <a:r>
              <a:rPr kumimoji="1" lang="ja-JP" altLang="en-US" sz="1400" dirty="0" smtClean="0"/>
              <a:t>フレームワーク</a:t>
            </a:r>
          </a:p>
          <a:p>
            <a:pPr algn="ctr"/>
            <a:r>
              <a:rPr kumimoji="1" lang="ja-JP" altLang="en-US" sz="1400" dirty="0" smtClean="0"/>
              <a:t>連携</a:t>
            </a:r>
            <a:endParaRPr kumimoji="1" lang="ja-JP" altLang="en-US" sz="1400" dirty="0"/>
          </a:p>
        </p:txBody>
      </p:sp>
      <p:sp>
        <p:nvSpPr>
          <p:cNvPr id="21" name="角丸四角形 20"/>
          <p:cNvSpPr/>
          <p:nvPr/>
        </p:nvSpPr>
        <p:spPr>
          <a:xfrm>
            <a:off x="7260514" y="4146705"/>
            <a:ext cx="918883" cy="450923"/>
          </a:xfrm>
          <a:prstGeom prst="roundRect">
            <a:avLst>
              <a:gd name="adj" fmla="val 5556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bootstrap</a:t>
            </a:r>
            <a:endParaRPr kumimoji="1" lang="en-US" altLang="ja-JP" sz="1200" dirty="0" smtClean="0"/>
          </a:p>
        </p:txBody>
      </p:sp>
      <p:sp>
        <p:nvSpPr>
          <p:cNvPr id="22" name="角丸四角形 21"/>
          <p:cNvSpPr/>
          <p:nvPr/>
        </p:nvSpPr>
        <p:spPr>
          <a:xfrm>
            <a:off x="8519159" y="4146705"/>
            <a:ext cx="918883" cy="450923"/>
          </a:xfrm>
          <a:prstGeom prst="roundRect">
            <a:avLst>
              <a:gd name="adj" fmla="val 5556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utility</a:t>
            </a:r>
            <a:endParaRPr kumimoji="1" lang="en-US" altLang="ja-JP" sz="1200" dirty="0" smtClean="0"/>
          </a:p>
        </p:txBody>
      </p:sp>
      <p:sp>
        <p:nvSpPr>
          <p:cNvPr id="23" name="角丸四角形 22"/>
          <p:cNvSpPr/>
          <p:nvPr/>
        </p:nvSpPr>
        <p:spPr>
          <a:xfrm>
            <a:off x="3032759" y="1871016"/>
            <a:ext cx="1937273" cy="527123"/>
          </a:xfrm>
          <a:prstGeom prst="roundRect">
            <a:avLst>
              <a:gd name="adj" fmla="val 555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Dash Board</a:t>
            </a:r>
            <a:endParaRPr kumimoji="1" lang="ja-JP" altLang="en-US" dirty="0"/>
          </a:p>
        </p:txBody>
      </p:sp>
      <p:sp>
        <p:nvSpPr>
          <p:cNvPr id="24" name="角丸四角形 23"/>
          <p:cNvSpPr/>
          <p:nvPr/>
        </p:nvSpPr>
        <p:spPr>
          <a:xfrm>
            <a:off x="4491315" y="4146705"/>
            <a:ext cx="918883" cy="450923"/>
          </a:xfrm>
          <a:prstGeom prst="roundRect">
            <a:avLst>
              <a:gd name="adj" fmla="val 5556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Connection</a:t>
            </a:r>
          </a:p>
          <a:p>
            <a:pPr algn="ctr"/>
            <a:r>
              <a:rPr lang="en-US" altLang="ja-JP" sz="1200" dirty="0" smtClean="0"/>
              <a:t>Filter</a:t>
            </a:r>
            <a:endParaRPr kumimoji="1" lang="ja-JP" altLang="en-US" sz="1200" dirty="0"/>
          </a:p>
        </p:txBody>
      </p:sp>
      <p:sp>
        <p:nvSpPr>
          <p:cNvPr id="25" name="角丸四角形 24"/>
          <p:cNvSpPr/>
          <p:nvPr/>
        </p:nvSpPr>
        <p:spPr>
          <a:xfrm>
            <a:off x="3221914" y="4146705"/>
            <a:ext cx="918883" cy="450923"/>
          </a:xfrm>
          <a:prstGeom prst="roundRect">
            <a:avLst>
              <a:gd name="adj" fmla="val 5556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Connection</a:t>
            </a:r>
          </a:p>
          <a:p>
            <a:pPr algn="ctr"/>
            <a:r>
              <a:rPr lang="en-US" altLang="ja-JP" sz="1200" dirty="0" smtClean="0"/>
              <a:t>Proxy</a:t>
            </a:r>
            <a:endParaRPr kumimoji="1" lang="ja-JP" altLang="en-US" sz="1200" dirty="0"/>
          </a:p>
        </p:txBody>
      </p:sp>
      <p:cxnSp>
        <p:nvCxnSpPr>
          <p:cNvPr id="26" name="直線矢印コネクタ 25"/>
          <p:cNvCxnSpPr/>
          <p:nvPr/>
        </p:nvCxnSpPr>
        <p:spPr>
          <a:xfrm>
            <a:off x="3904129" y="5296876"/>
            <a:ext cx="0" cy="597048"/>
          </a:xfrm>
          <a:prstGeom prst="straightConnector1">
            <a:avLst/>
          </a:prstGeom>
          <a:ln w="41275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>
            <a:off x="8937811" y="5296876"/>
            <a:ext cx="0" cy="597048"/>
          </a:xfrm>
          <a:prstGeom prst="straightConnector1">
            <a:avLst/>
          </a:prstGeom>
          <a:ln w="41275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>
            <a:off x="6387352" y="5296876"/>
            <a:ext cx="0" cy="597048"/>
          </a:xfrm>
          <a:prstGeom prst="straightConnector1">
            <a:avLst/>
          </a:prstGeom>
          <a:ln w="53975"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>
            <a:off x="1871607" y="3446792"/>
            <a:ext cx="1150619" cy="755944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endCxn id="5" idx="1"/>
          </p:cNvCxnSpPr>
          <p:nvPr/>
        </p:nvCxnSpPr>
        <p:spPr>
          <a:xfrm>
            <a:off x="1870934" y="4651867"/>
            <a:ext cx="1161826" cy="1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 flipV="1">
            <a:off x="1924722" y="5073216"/>
            <a:ext cx="1139414" cy="678390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1 つの角を丸めた四角形 31"/>
          <p:cNvSpPr/>
          <p:nvPr/>
        </p:nvSpPr>
        <p:spPr>
          <a:xfrm>
            <a:off x="10404438" y="2313867"/>
            <a:ext cx="1627094" cy="699246"/>
          </a:xfrm>
          <a:prstGeom prst="round1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Spring Framework</a:t>
            </a:r>
            <a:endParaRPr kumimoji="1" lang="ja-JP" altLang="en-US" dirty="0"/>
          </a:p>
        </p:txBody>
      </p:sp>
      <p:sp>
        <p:nvSpPr>
          <p:cNvPr id="33" name="1 つの角を丸めた四角形 32"/>
          <p:cNvSpPr/>
          <p:nvPr/>
        </p:nvSpPr>
        <p:spPr>
          <a:xfrm>
            <a:off x="10404438" y="3408005"/>
            <a:ext cx="1627094" cy="699246"/>
          </a:xfrm>
          <a:prstGeom prst="round1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Hibernate</a:t>
            </a:r>
            <a:endParaRPr kumimoji="1" lang="ja-JP" altLang="en-US" dirty="0"/>
          </a:p>
        </p:txBody>
      </p:sp>
      <p:sp>
        <p:nvSpPr>
          <p:cNvPr id="34" name="1 つの角を丸めた四角形 33"/>
          <p:cNvSpPr/>
          <p:nvPr/>
        </p:nvSpPr>
        <p:spPr>
          <a:xfrm>
            <a:off x="10404438" y="4464062"/>
            <a:ext cx="1627094" cy="699246"/>
          </a:xfrm>
          <a:prstGeom prst="round1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JPA</a:t>
            </a:r>
            <a:endParaRPr kumimoji="1" lang="ja-JP" altLang="en-US" dirty="0"/>
          </a:p>
        </p:txBody>
      </p:sp>
      <p:cxnSp>
        <p:nvCxnSpPr>
          <p:cNvPr id="35" name="直線矢印コネクタ 34"/>
          <p:cNvCxnSpPr/>
          <p:nvPr/>
        </p:nvCxnSpPr>
        <p:spPr>
          <a:xfrm flipV="1">
            <a:off x="9777805" y="2839204"/>
            <a:ext cx="626633" cy="360380"/>
          </a:xfrm>
          <a:prstGeom prst="straightConnector1">
            <a:avLst/>
          </a:prstGeom>
          <a:ln w="41275">
            <a:solidFill>
              <a:srgbClr val="E4A52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>
            <a:off x="9777804" y="3581472"/>
            <a:ext cx="626634" cy="41922"/>
          </a:xfrm>
          <a:prstGeom prst="straightConnector1">
            <a:avLst/>
          </a:prstGeom>
          <a:ln w="41275">
            <a:solidFill>
              <a:srgbClr val="E4A52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>
            <a:off x="9777805" y="3774666"/>
            <a:ext cx="626633" cy="751701"/>
          </a:xfrm>
          <a:prstGeom prst="straightConnector1">
            <a:avLst/>
          </a:prstGeom>
          <a:ln w="41275">
            <a:solidFill>
              <a:srgbClr val="E4A52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角丸四角形 37"/>
          <p:cNvSpPr/>
          <p:nvPr/>
        </p:nvSpPr>
        <p:spPr>
          <a:xfrm>
            <a:off x="4971376" y="2758539"/>
            <a:ext cx="3300357" cy="1242490"/>
          </a:xfrm>
          <a:prstGeom prst="roundRect">
            <a:avLst>
              <a:gd name="adj" fmla="val 555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コネクションプール</a:t>
            </a:r>
          </a:p>
          <a:p>
            <a:pPr algn="ctr"/>
            <a:r>
              <a:rPr kumimoji="1" lang="en-US" altLang="ja-JP" dirty="0" smtClean="0"/>
              <a:t>(Singleton)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/>
        </p:nvSpPr>
        <p:spPr>
          <a:xfrm>
            <a:off x="3502958" y="825067"/>
            <a:ext cx="5768788" cy="606906"/>
          </a:xfrm>
          <a:prstGeom prst="rect">
            <a:avLst/>
          </a:prstGeom>
          <a:ln w="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クライアント･アプリケーション</a:t>
            </a:r>
            <a:endParaRPr kumimoji="1" lang="ja-JP" altLang="en-US" dirty="0"/>
          </a:p>
        </p:txBody>
      </p:sp>
      <p:cxnSp>
        <p:nvCxnSpPr>
          <p:cNvPr id="40" name="直線矢印コネクタ 39"/>
          <p:cNvCxnSpPr>
            <a:stCxn id="39" idx="2"/>
          </p:cNvCxnSpPr>
          <p:nvPr/>
        </p:nvCxnSpPr>
        <p:spPr>
          <a:xfrm>
            <a:off x="6387352" y="1431973"/>
            <a:ext cx="0" cy="439043"/>
          </a:xfrm>
          <a:prstGeom prst="straightConnector1">
            <a:avLst/>
          </a:prstGeom>
          <a:ln w="53975"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08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問題</a:t>
            </a:r>
            <a:r>
              <a:rPr kumimoji="1" lang="en-US" altLang="ja-JP" dirty="0" smtClean="0"/>
              <a:t>6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チャレンジ問題です</a:t>
            </a:r>
            <a:r>
              <a:rPr kumimoji="1" lang="ja-JP" altLang="en-US" dirty="0"/>
              <a:t>。 </a:t>
            </a:r>
            <a:endParaRPr kumimoji="1" lang="ja-JP" altLang="en-US" dirty="0" smtClean="0"/>
          </a:p>
          <a:p>
            <a:r>
              <a:rPr kumimoji="1" lang="ja-JP" altLang="en-US" dirty="0" smtClean="0"/>
              <a:t>効率的</a:t>
            </a:r>
            <a:r>
              <a:rPr kumimoji="1" lang="ja-JP" altLang="en-US" dirty="0"/>
              <a:t>に</a:t>
            </a:r>
            <a:r>
              <a:rPr kumimoji="1" lang="en-US" altLang="ja-JP" dirty="0"/>
              <a:t>N(</a:t>
            </a:r>
            <a:r>
              <a:rPr kumimoji="1" lang="ja-JP" altLang="en-US" dirty="0"/>
              <a:t>正整数</a:t>
            </a:r>
            <a:r>
              <a:rPr kumimoji="1" lang="en-US" altLang="ja-JP" dirty="0"/>
              <a:t>)</a:t>
            </a:r>
            <a:r>
              <a:rPr kumimoji="1" lang="ja-JP" altLang="en-US" dirty="0"/>
              <a:t>の階乗を計算し、末尾の連続する</a:t>
            </a:r>
            <a:r>
              <a:rPr kumimoji="1" lang="en-US" altLang="ja-JP" dirty="0"/>
              <a:t>0</a:t>
            </a:r>
            <a:r>
              <a:rPr kumimoji="1" lang="ja-JP" altLang="en-US" dirty="0"/>
              <a:t>の数を数える方法を</a:t>
            </a:r>
            <a:r>
              <a:rPr kumimoji="1" lang="ja-JP" altLang="en-US" dirty="0" smtClean="0"/>
              <a:t>考えてください。</a:t>
            </a:r>
          </a:p>
          <a:p>
            <a:endParaRPr kumimoji="1" lang="ja-JP" altLang="en-US" dirty="0"/>
          </a:p>
          <a:p>
            <a:r>
              <a:rPr kumimoji="1" lang="ja-JP" altLang="en-US" dirty="0" smtClean="0"/>
              <a:t>例</a:t>
            </a:r>
            <a:r>
              <a:rPr kumimoji="1" lang="en-US" altLang="ja-JP" dirty="0"/>
              <a:t>) </a:t>
            </a:r>
            <a:r>
              <a:rPr kumimoji="1" lang="en-US" altLang="ja-JP" dirty="0" smtClean="0"/>
              <a:t>N</a:t>
            </a:r>
            <a:r>
              <a:rPr kumimoji="1" lang="ja-JP" altLang="en-US" dirty="0" smtClean="0"/>
              <a:t>が</a:t>
            </a:r>
            <a:r>
              <a:rPr kumimoji="1" lang="en-US" altLang="ja-JP" dirty="0" smtClean="0"/>
              <a:t>10</a:t>
            </a:r>
            <a:r>
              <a:rPr kumimoji="1" lang="ja-JP" altLang="en-US" dirty="0"/>
              <a:t>の時、</a:t>
            </a:r>
            <a:r>
              <a:rPr kumimoji="1" lang="en-US" altLang="ja-JP" dirty="0"/>
              <a:t>10! = 3628800</a:t>
            </a:r>
            <a:r>
              <a:rPr kumimoji="1" lang="ja-JP" altLang="en-US" dirty="0"/>
              <a:t>となり、末尾の連続する</a:t>
            </a:r>
            <a:r>
              <a:rPr kumimoji="1" lang="en-US" altLang="ja-JP" dirty="0"/>
              <a:t>0</a:t>
            </a:r>
            <a:r>
              <a:rPr kumimoji="1" lang="ja-JP" altLang="en-US" dirty="0"/>
              <a:t>の数は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です。</a:t>
            </a:r>
          </a:p>
          <a:p>
            <a:endParaRPr kumimoji="1" lang="ja-JP" altLang="en-US" dirty="0"/>
          </a:p>
          <a:p>
            <a:r>
              <a:rPr kumimoji="1" lang="en-US" altLang="ja-JP" dirty="0" smtClean="0"/>
              <a:t>Input</a:t>
            </a:r>
            <a:r>
              <a:rPr kumimoji="1" lang="en-US" altLang="ja-JP" dirty="0"/>
              <a:t>: N(</a:t>
            </a:r>
            <a:r>
              <a:rPr kumimoji="1" lang="ja-JP" altLang="en-US" dirty="0"/>
              <a:t>正整数</a:t>
            </a:r>
            <a:r>
              <a:rPr kumimoji="1" lang="en-US" altLang="ja-JP" dirty="0" smtClean="0"/>
              <a:t>)</a:t>
            </a:r>
            <a:endParaRPr kumimoji="1" lang="ja-JP" altLang="en-US" dirty="0" smtClean="0"/>
          </a:p>
          <a:p>
            <a:r>
              <a:rPr kumimoji="1" lang="en-US" altLang="ja-JP" dirty="0" smtClean="0"/>
              <a:t>Output</a:t>
            </a:r>
            <a:r>
              <a:rPr kumimoji="1" lang="en-US" altLang="ja-JP" dirty="0"/>
              <a:t>: N!(N</a:t>
            </a:r>
            <a:r>
              <a:rPr kumimoji="1" lang="ja-JP" altLang="en-US" dirty="0"/>
              <a:t>の階乗</a:t>
            </a:r>
            <a:r>
              <a:rPr kumimoji="1" lang="en-US" altLang="ja-JP" dirty="0"/>
              <a:t>)</a:t>
            </a:r>
            <a:r>
              <a:rPr kumimoji="1" lang="ja-JP" altLang="en-US" dirty="0"/>
              <a:t>の末尾の</a:t>
            </a:r>
            <a:r>
              <a:rPr kumimoji="1" lang="en-US" altLang="ja-JP" dirty="0"/>
              <a:t>0</a:t>
            </a:r>
            <a:r>
              <a:rPr kumimoji="1" lang="ja-JP" altLang="en-US" dirty="0"/>
              <a:t>の個数</a:t>
            </a:r>
          </a:p>
        </p:txBody>
      </p:sp>
    </p:spTree>
    <p:extLst>
      <p:ext uri="{BB962C8B-B14F-4D97-AF65-F5344CB8AC3E}">
        <p14:creationId xmlns:p14="http://schemas.microsoft.com/office/powerpoint/2010/main" val="192547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問題</a:t>
            </a:r>
            <a:r>
              <a:rPr kumimoji="1" lang="en-US" altLang="ja-JP" dirty="0"/>
              <a:t>6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𝑛</m:t>
                    </m:r>
                    <m:r>
                      <a:rPr kumimoji="1" lang="en-US" altLang="ja-JP" sz="32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!</m:t>
                    </m:r>
                  </m:oMath>
                </a14:m>
                <a:r>
                  <a:rPr kumimoji="1" lang="en-US" altLang="ja-JP" sz="3200" dirty="0" smtClean="0"/>
                  <a:t>(n &gt; 20)</a:t>
                </a:r>
                <a:r>
                  <a:rPr kumimoji="1" lang="ja-JP" altLang="en-US" sz="3200" dirty="0" smtClean="0"/>
                  <a:t>の場合</a:t>
                </a:r>
                <a:r>
                  <a:rPr kumimoji="1" lang="en-US" altLang="ja-JP" sz="3200" dirty="0" smtClean="0"/>
                  <a:t>､32bit</a:t>
                </a:r>
                <a:r>
                  <a:rPr kumimoji="1" lang="ja-JP" altLang="en-US" sz="3200" dirty="0" smtClean="0"/>
                  <a:t>の整数範囲を超える</a:t>
                </a:r>
              </a:p>
              <a:p>
                <a:pPr lvl="1"/>
                <a:r>
                  <a:rPr kumimoji="1" lang="en-US" altLang="ja-JP" sz="2800" dirty="0" smtClean="0"/>
                  <a:t>Java</a:t>
                </a:r>
                <a:r>
                  <a:rPr kumimoji="1" lang="ja-JP" altLang="en-US" sz="2800" dirty="0" smtClean="0"/>
                  <a:t>で解答する場合</a:t>
                </a:r>
                <a:r>
                  <a:rPr kumimoji="1" lang="en-US" altLang="ja-JP" sz="2800" dirty="0" smtClean="0"/>
                  <a:t>､</a:t>
                </a:r>
                <a:r>
                  <a:rPr kumimoji="1" lang="en-US" altLang="ja-JP" sz="2800" dirty="0" err="1" smtClean="0"/>
                  <a:t>BigInteger</a:t>
                </a:r>
                <a:r>
                  <a:rPr kumimoji="1" lang="ja-JP" altLang="en-US" sz="2800" dirty="0" smtClean="0"/>
                  <a:t>または</a:t>
                </a:r>
                <a:r>
                  <a:rPr kumimoji="1" lang="en-US" altLang="ja-JP" sz="2800" dirty="0" err="1" smtClean="0"/>
                  <a:t>BigDecimal</a:t>
                </a:r>
                <a:r>
                  <a:rPr kumimoji="1" lang="ja-JP" altLang="en-US" sz="2800" dirty="0" smtClean="0"/>
                  <a:t>を使わないといけない</a:t>
                </a:r>
                <a:r>
                  <a:rPr kumimoji="1" lang="en-US" altLang="ja-JP" sz="2800" dirty="0" smtClean="0"/>
                  <a:t>(</a:t>
                </a:r>
                <a14:m>
                  <m:oMath xmlns:m="http://schemas.openxmlformats.org/officeDocument/2006/math">
                    <m:r>
                      <a:rPr kumimoji="1" lang="en-US" altLang="ja-JP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𝑛</m:t>
                    </m:r>
                    <m:r>
                      <a:rPr kumimoji="1" lang="en-US" altLang="ja-JP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!</m:t>
                    </m:r>
                  </m:oMath>
                </a14:m>
                <a:r>
                  <a:rPr kumimoji="1" lang="ja-JP" altLang="en-US" sz="2800" dirty="0" smtClean="0"/>
                  <a:t>を計算する時</a:t>
                </a:r>
                <a:r>
                  <a:rPr kumimoji="1" lang="en-US" altLang="ja-JP" sz="2800" dirty="0" smtClean="0"/>
                  <a:t>)</a:t>
                </a:r>
                <a:endParaRPr kumimoji="1" lang="ja-JP" altLang="en-US" sz="2800" dirty="0" smtClean="0"/>
              </a:p>
              <a:p>
                <a:r>
                  <a:rPr kumimoji="1" lang="ja-JP" altLang="en-US" sz="3200" dirty="0" smtClean="0"/>
                  <a:t>結果を計算し</a:t>
                </a:r>
                <a:r>
                  <a:rPr kumimoji="1" lang="en-US" altLang="ja-JP" sz="3200" dirty="0" smtClean="0"/>
                  <a:t>､</a:t>
                </a:r>
                <a:r>
                  <a:rPr kumimoji="1" lang="ja-JP" altLang="en-US" sz="3200" dirty="0" smtClean="0"/>
                  <a:t>末尾の</a:t>
                </a:r>
                <a:r>
                  <a:rPr kumimoji="1" lang="en-US" altLang="ja-JP" sz="3200" dirty="0" smtClean="0"/>
                  <a:t>0</a:t>
                </a:r>
                <a:r>
                  <a:rPr kumimoji="1" lang="ja-JP" altLang="en-US" sz="3200" dirty="0" smtClean="0"/>
                  <a:t>個数を数えるのは非常に効率悪い解答である</a:t>
                </a:r>
                <a:r>
                  <a:rPr kumimoji="1" lang="en-US" altLang="ja-JP" sz="3200" dirty="0" smtClean="0"/>
                  <a:t>｡</a:t>
                </a:r>
                <a:endParaRPr kumimoji="1" lang="ja-JP" altLang="en-US" sz="32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33" t="-31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98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問題</a:t>
            </a:r>
            <a:r>
              <a:rPr kumimoji="1" lang="en-US" altLang="ja-JP" dirty="0"/>
              <a:t>6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838200" y="1330037"/>
                <a:ext cx="10515600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800" b="0" dirty="0" smtClean="0">
                    <a:solidFill>
                      <a:schemeClr val="accent5">
                        <a:lumMod val="75000"/>
                      </a:schemeClr>
                    </a:solidFill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例えば</a:t>
                </a:r>
                <a:r>
                  <a:rPr kumimoji="1" lang="en-US" altLang="ja-JP" sz="2800" b="0" dirty="0" smtClean="0">
                    <a:solidFill>
                      <a:schemeClr val="accent5">
                        <a:lumMod val="75000"/>
                      </a:schemeClr>
                    </a:solidFill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､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charset="0"/>
                        <a:ea typeface="ヒラギノ角ゴ Pro W3" charset="-128"/>
                        <a:cs typeface="ヒラギノ角ゴ Pro W3" charset="-128"/>
                      </a:rPr>
                      <m:t>𝑛</m:t>
                    </m:r>
                    <m:r>
                      <a:rPr kumimoji="1" lang="en-US" altLang="ja-JP" sz="280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charset="0"/>
                        <a:ea typeface="ヒラギノ角ゴ Pro W3" charset="-128"/>
                        <a:cs typeface="ヒラギノ角ゴ Pro W3" charset="-128"/>
                      </a:rPr>
                      <m:t>!</m:t>
                    </m:r>
                  </m:oMath>
                </a14:m>
                <a:r>
                  <a:rPr kumimoji="1" lang="en-US" altLang="ja-JP" sz="2800" dirty="0" smtClean="0">
                    <a:solidFill>
                      <a:schemeClr val="accent5">
                        <a:lumMod val="75000"/>
                      </a:schemeClr>
                    </a:solidFill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80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charset="0"/>
                        <a:ea typeface="ヒラギノ角ゴ Pro W3" charset="-128"/>
                        <a:cs typeface="ヒラギノ角ゴ Pro W3" charset="-128"/>
                      </a:rPr>
                      <m:t>k</m:t>
                    </m:r>
                    <m:r>
                      <a:rPr kumimoji="1" lang="en-US" altLang="ja-JP" sz="280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charset="0"/>
                        <a:ea typeface="ヒラギノ角ゴ Pro W3" charset="-128"/>
                        <a:cs typeface="ヒラギノ角ゴ Pro W3" charset="-128"/>
                      </a:rPr>
                      <m:t>×</m:t>
                    </m:r>
                    <m:sSup>
                      <m:sSupPr>
                        <m:ctrlPr>
                          <a:rPr kumimoji="1" lang="en-US" altLang="ja-JP" sz="280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  <a:ea typeface="ヒラギノ角ゴ Pro W3" charset="-128"/>
                            <a:cs typeface="ヒラギノ角ゴ Pro W3" charset="-128"/>
                          </a:rPr>
                        </m:ctrlPr>
                      </m:sSupPr>
                      <m:e>
                        <m:r>
                          <a:rPr kumimoji="1" lang="en-US" altLang="ja-JP" sz="28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  <a:ea typeface="ヒラギノ角ゴ Pro W3" charset="-128"/>
                            <a:cs typeface="ヒラギノ角ゴ Pro W3" charset="-128"/>
                          </a:rPr>
                          <m:t>10</m:t>
                        </m:r>
                      </m:e>
                      <m:sup>
                        <m:r>
                          <a:rPr kumimoji="1" lang="en-US" altLang="ja-JP" sz="28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  <a:ea typeface="ヒラギノ角ゴ Pro W3" charset="-128"/>
                            <a:cs typeface="ヒラギノ角ゴ Pro W3" charset="-128"/>
                          </a:rPr>
                          <m:t>𝑚</m:t>
                        </m:r>
                      </m:sup>
                    </m:sSup>
                  </m:oMath>
                </a14:m>
                <a:r>
                  <a:rPr kumimoji="1" lang="ja-JP" altLang="en-US" sz="2800" dirty="0" smtClean="0">
                    <a:solidFill>
                      <a:schemeClr val="accent5">
                        <a:lumMod val="75000"/>
                      </a:schemeClr>
                    </a:solidFill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　</a:t>
                </a:r>
                <a:r>
                  <a:rPr kumimoji="1" lang="en-US" altLang="ja-JP" sz="2800" dirty="0" smtClean="0">
                    <a:solidFill>
                      <a:schemeClr val="accent5">
                        <a:lumMod val="75000"/>
                      </a:schemeClr>
                    </a:solidFill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800" b="0" i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charset="0"/>
                        <a:ea typeface="ヒラギノ角ゴ Pro W3" charset="-128"/>
                        <a:cs typeface="ヒラギノ角ゴ Pro W3" charset="-128"/>
                      </a:rPr>
                      <m:t>k</m:t>
                    </m:r>
                    <m:r>
                      <a:rPr kumimoji="1" lang="en-US" altLang="ja-JP" sz="280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charset="0"/>
                        <a:ea typeface="ヒラギノ角ゴ Pro W3" charset="-128"/>
                        <a:cs typeface="ヒラギノ角ゴ Pro W3" charset="-128"/>
                      </a:rPr>
                      <m:t>%</m:t>
                    </m:r>
                    <m:r>
                      <a:rPr kumimoji="1" lang="en-US" altLang="ja-JP" sz="28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charset="0"/>
                        <a:ea typeface="ヒラギノ角ゴ Pro W3" charset="-128"/>
                        <a:cs typeface="ヒラギノ角ゴ Pro W3" charset="-128"/>
                      </a:rPr>
                      <m:t>10≠0</m:t>
                    </m:r>
                  </m:oMath>
                </a14:m>
                <a:r>
                  <a:rPr kumimoji="1" lang="en-US" altLang="ja-JP" sz="2800" dirty="0" smtClean="0">
                    <a:solidFill>
                      <a:schemeClr val="accent5">
                        <a:lumMod val="75000"/>
                      </a:schemeClr>
                    </a:solidFill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)､</a:t>
                </a:r>
                <a:r>
                  <a:rPr kumimoji="1" lang="ja-JP" altLang="en-US" sz="2800" dirty="0" smtClean="0">
                    <a:solidFill>
                      <a:schemeClr val="accent5">
                        <a:lumMod val="75000"/>
                      </a:schemeClr>
                    </a:solidFill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結果は</a:t>
                </a:r>
                <a:r>
                  <a:rPr kumimoji="1" lang="en-US" altLang="ja-JP" sz="2800" dirty="0" smtClean="0">
                    <a:solidFill>
                      <a:schemeClr val="accent5">
                        <a:lumMod val="75000"/>
                      </a:schemeClr>
                    </a:solidFill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m</a:t>
                </a:r>
                <a:r>
                  <a:rPr kumimoji="1" lang="ja-JP" altLang="en-US" sz="2800" dirty="0" smtClean="0">
                    <a:solidFill>
                      <a:schemeClr val="accent5">
                        <a:lumMod val="75000"/>
                      </a:schemeClr>
                    </a:solidFill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である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ja-JP" sz="2800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charset="0"/>
                        <a:ea typeface="ヒラギノ角ゴ Pro W3" charset="-128"/>
                        <a:cs typeface="ヒラギノ角ゴ Pro W3" charset="-128"/>
                      </a:rPr>
                      <m:t>𝑛</m:t>
                    </m:r>
                    <m:r>
                      <a:rPr kumimoji="1" lang="en-US" altLang="ja-JP" sz="2800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charset="0"/>
                        <a:ea typeface="ヒラギノ角ゴ Pro W3" charset="-128"/>
                        <a:cs typeface="ヒラギノ角ゴ Pro W3" charset="-128"/>
                      </a:rPr>
                      <m:t>!</m:t>
                    </m:r>
                  </m:oMath>
                </a14:m>
                <a:r>
                  <a:rPr kumimoji="1" lang="ja-JP" altLang="en-US" sz="2800" dirty="0" smtClean="0">
                    <a:solidFill>
                      <a:schemeClr val="accent5">
                        <a:lumMod val="75000"/>
                      </a:schemeClr>
                    </a:solidFill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は素因数分解をしてみると</a:t>
                </a:r>
                <a:r>
                  <a:rPr kumimoji="1" lang="en-US" altLang="ja-JP" sz="2800" dirty="0" smtClean="0">
                    <a:solidFill>
                      <a:schemeClr val="accent5">
                        <a:lumMod val="75000"/>
                      </a:schemeClr>
                    </a:solidFill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､ 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charset="0"/>
                        <a:ea typeface="ヒラギノ角ゴ Pro W3" charset="-128"/>
                        <a:cs typeface="ヒラギノ角ゴ Pro W3" charset="-128"/>
                      </a:rPr>
                      <m:t>𝑛</m:t>
                    </m:r>
                    <m:r>
                      <a:rPr kumimoji="1" lang="en-US" altLang="ja-JP" sz="280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charset="0"/>
                        <a:ea typeface="ヒラギノ角ゴ Pro W3" charset="-128"/>
                        <a:cs typeface="ヒラギノ角ゴ Pro W3" charset="-128"/>
                      </a:rPr>
                      <m:t>!=</m:t>
                    </m:r>
                    <m:sSup>
                      <m:sSupPr>
                        <m:ctrlPr>
                          <a:rPr kumimoji="1" lang="en-US" altLang="ja-JP" sz="280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  <a:ea typeface="ヒラギノ角ゴ Pro W3" charset="-128"/>
                            <a:cs typeface="ヒラギノ角ゴ Pro W3" charset="-128"/>
                          </a:rPr>
                        </m:ctrlPr>
                      </m:sSupPr>
                      <m:e>
                        <m:r>
                          <a:rPr kumimoji="1" lang="en-US" altLang="ja-JP" sz="28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  <a:ea typeface="ヒラギノ角ゴ Pro W3" charset="-128"/>
                            <a:cs typeface="ヒラギノ角ゴ Pro W3" charset="-128"/>
                          </a:rPr>
                          <m:t>2</m:t>
                        </m:r>
                      </m:e>
                      <m:sup>
                        <m:r>
                          <a:rPr kumimoji="1" lang="en-US" altLang="ja-JP" sz="28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  <a:ea typeface="ヒラギノ角ゴ Pro W3" charset="-128"/>
                            <a:cs typeface="ヒラギノ角ゴ Pro W3" charset="-128"/>
                          </a:rPr>
                          <m:t>𝑥</m:t>
                        </m:r>
                      </m:sup>
                    </m:sSup>
                    <m:r>
                      <a:rPr kumimoji="1" lang="en-US" altLang="ja-JP" sz="280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charset="0"/>
                        <a:ea typeface="ヒラギノ角ゴ Pro W3" charset="-128"/>
                        <a:cs typeface="ヒラギノ角ゴ Pro W3" charset="-128"/>
                      </a:rPr>
                      <m:t>×</m:t>
                    </m:r>
                    <m:sSup>
                      <m:sSupPr>
                        <m:ctrlPr>
                          <a:rPr kumimoji="1" lang="en-US" altLang="ja-JP" sz="280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  <a:ea typeface="ヒラギノ角ゴ Pro W3" charset="-128"/>
                            <a:cs typeface="ヒラギノ角ゴ Pro W3" charset="-128"/>
                          </a:rPr>
                        </m:ctrlPr>
                      </m:sSupPr>
                      <m:e>
                        <m:r>
                          <a:rPr kumimoji="1" lang="en-US" altLang="ja-JP" sz="28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  <a:ea typeface="ヒラギノ角ゴ Pro W3" charset="-128"/>
                            <a:cs typeface="ヒラギノ角ゴ Pro W3" charset="-128"/>
                          </a:rPr>
                          <m:t>3</m:t>
                        </m:r>
                      </m:e>
                      <m:sup>
                        <m:r>
                          <a:rPr kumimoji="1" lang="en-US" altLang="ja-JP" sz="28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  <a:ea typeface="ヒラギノ角ゴ Pro W3" charset="-128"/>
                            <a:cs typeface="ヒラギノ角ゴ Pro W3" charset="-128"/>
                          </a:rPr>
                          <m:t>𝑦</m:t>
                        </m:r>
                      </m:sup>
                    </m:sSup>
                    <m:r>
                      <a:rPr kumimoji="1" lang="en-US" altLang="ja-JP" sz="280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charset="0"/>
                        <a:ea typeface="ヒラギノ角ゴ Pro W3" charset="-128"/>
                        <a:cs typeface="ヒラギノ角ゴ Pro W3" charset="-128"/>
                      </a:rPr>
                      <m:t>×</m:t>
                    </m:r>
                    <m:sSup>
                      <m:sSupPr>
                        <m:ctrlPr>
                          <a:rPr kumimoji="1" lang="en-US" altLang="ja-JP" sz="280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  <a:ea typeface="ヒラギノ角ゴ Pro W3" charset="-128"/>
                            <a:cs typeface="ヒラギノ角ゴ Pro W3" charset="-128"/>
                          </a:rPr>
                        </m:ctrlPr>
                      </m:sSupPr>
                      <m:e>
                        <m:r>
                          <a:rPr kumimoji="1" lang="en-US" altLang="ja-JP" sz="28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  <a:ea typeface="ヒラギノ角ゴ Pro W3" charset="-128"/>
                            <a:cs typeface="ヒラギノ角ゴ Pro W3" charset="-128"/>
                          </a:rPr>
                          <m:t>5</m:t>
                        </m:r>
                      </m:e>
                      <m:sup>
                        <m:r>
                          <a:rPr kumimoji="1" lang="en-US" altLang="ja-JP" sz="28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  <a:ea typeface="ヒラギノ角ゴ Pro W3" charset="-128"/>
                            <a:cs typeface="ヒラギノ角ゴ Pro W3" charset="-128"/>
                          </a:rPr>
                          <m:t>𝑧</m:t>
                        </m:r>
                      </m:sup>
                    </m:sSup>
                  </m:oMath>
                </a14:m>
                <a:r>
                  <a:rPr kumimoji="1" lang="en-US" altLang="ja-JP" sz="2800" dirty="0" smtClean="0">
                    <a:solidFill>
                      <a:schemeClr val="accent5">
                        <a:lumMod val="75000"/>
                      </a:schemeClr>
                    </a:solidFill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 ……</a:t>
                </a:r>
                <a:endParaRPr kumimoji="1" lang="ja-JP" altLang="en-US" sz="2800" dirty="0">
                  <a:solidFill>
                    <a:schemeClr val="accent5">
                      <a:lumMod val="75000"/>
                    </a:schemeClr>
                  </a:solidFill>
                  <a:latin typeface="ヒラギノ角ゴ Pro W3" charset="-128"/>
                  <a:ea typeface="ヒラギノ角ゴ Pro W3" charset="-128"/>
                  <a:cs typeface="ヒラギノ角ゴ Pro W3" charset="-128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charset="0"/>
                        <a:ea typeface="ヒラギノ角ゴ Pro W3" charset="-128"/>
                        <a:cs typeface="ヒラギノ角ゴ Pro W3" charset="-128"/>
                      </a:rPr>
                      <m:t>10</m:t>
                    </m:r>
                    <m:r>
                      <a:rPr kumimoji="1" lang="en-US" altLang="ja-JP" sz="280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charset="0"/>
                        <a:ea typeface="ヒラギノ角ゴ Pro W3" charset="-128"/>
                        <a:cs typeface="ヒラギノ角ゴ Pro W3" charset="-128"/>
                      </a:rPr>
                      <m:t>=</m:t>
                    </m:r>
                    <m:r>
                      <a:rPr kumimoji="1" lang="en-US" altLang="ja-JP" sz="28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charset="0"/>
                        <a:ea typeface="ヒラギノ角ゴ Pro W3" charset="-128"/>
                        <a:cs typeface="ヒラギノ角ゴ Pro W3" charset="-128"/>
                      </a:rPr>
                      <m:t>2×5</m:t>
                    </m:r>
                  </m:oMath>
                </a14:m>
                <a:r>
                  <a:rPr kumimoji="1" lang="ja-JP" altLang="en-US" sz="2800" b="0" dirty="0" smtClean="0">
                    <a:solidFill>
                      <a:schemeClr val="accent5">
                        <a:lumMod val="75000"/>
                      </a:schemeClr>
                    </a:solidFill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なので</a:t>
                </a:r>
                <a:r>
                  <a:rPr kumimoji="1" lang="en-US" altLang="ja-JP" sz="2800" b="0" dirty="0" smtClean="0">
                    <a:solidFill>
                      <a:schemeClr val="accent5">
                        <a:lumMod val="75000"/>
                      </a:schemeClr>
                    </a:solidFill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､ </a:t>
                </a:r>
                <a:r>
                  <a:rPr kumimoji="1" lang="en-US" altLang="ja-JP" sz="2800" dirty="0" smtClean="0">
                    <a:solidFill>
                      <a:schemeClr val="accent5">
                        <a:lumMod val="75000"/>
                      </a:schemeClr>
                    </a:solidFill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m</a:t>
                </a:r>
                <a:r>
                  <a:rPr kumimoji="1" lang="ja-JP" altLang="en-US" sz="2800" dirty="0" smtClean="0">
                    <a:solidFill>
                      <a:schemeClr val="accent5">
                        <a:lumMod val="75000"/>
                      </a:schemeClr>
                    </a:solidFill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は</a:t>
                </a:r>
                <a:r>
                  <a:rPr kumimoji="1" lang="en-US" altLang="ja-JP" sz="2800" dirty="0" smtClean="0">
                    <a:solidFill>
                      <a:schemeClr val="accent5">
                        <a:lumMod val="75000"/>
                      </a:schemeClr>
                    </a:solidFill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x</a:t>
                </a:r>
                <a:r>
                  <a:rPr kumimoji="1" lang="ja-JP" altLang="en-US" sz="2800" dirty="0" smtClean="0">
                    <a:solidFill>
                      <a:schemeClr val="accent5">
                        <a:lumMod val="75000"/>
                      </a:schemeClr>
                    </a:solidFill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と</a:t>
                </a:r>
                <a:r>
                  <a:rPr kumimoji="1" lang="en-US" altLang="ja-JP" sz="2800" dirty="0" smtClean="0">
                    <a:solidFill>
                      <a:schemeClr val="accent5">
                        <a:lumMod val="75000"/>
                      </a:schemeClr>
                    </a:solidFill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z</a:t>
                </a:r>
                <a:r>
                  <a:rPr kumimoji="1" lang="ja-JP" altLang="en-US" sz="2800" dirty="0" smtClean="0">
                    <a:solidFill>
                      <a:schemeClr val="accent5">
                        <a:lumMod val="75000"/>
                      </a:schemeClr>
                    </a:solidFill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から求められる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𝑚</m:t>
                      </m:r>
                      <m:r>
                        <a:rPr kumimoji="1" lang="en-US" altLang="ja-JP" sz="280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ja-JP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800" b="0" i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𝑥</m:t>
                              </m:r>
                              <m:r>
                                <a:rPr kumimoji="1" lang="en-US" altLang="ja-JP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 </m:t>
                              </m:r>
                              <m:r>
                                <a:rPr kumimoji="1" lang="en-US" altLang="ja-JP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𝑧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kumimoji="1" lang="en-US" altLang="ja-JP" sz="2800" dirty="0" smtClean="0">
                  <a:solidFill>
                    <a:schemeClr val="accent5">
                      <a:lumMod val="75000"/>
                    </a:schemeClr>
                  </a:solidFill>
                  <a:latin typeface="ヒラギノ角ゴ Pro W3" charset="-128"/>
                  <a:ea typeface="ヒラギノ角ゴ Pro W3" charset="-128"/>
                  <a:cs typeface="ヒラギノ角ゴ Pro W3" charset="-128"/>
                </a:endParaRPr>
              </a:p>
              <a:p>
                <a:r>
                  <a:rPr kumimoji="1" lang="en-US" altLang="ja-JP" sz="2800" dirty="0" smtClean="0">
                    <a:solidFill>
                      <a:schemeClr val="accent5">
                        <a:lumMod val="75000"/>
                      </a:schemeClr>
                    </a:solidFill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2</a:t>
                </a:r>
                <a:r>
                  <a:rPr kumimoji="1" lang="ja-JP" altLang="en-US" sz="2800" dirty="0" smtClean="0">
                    <a:solidFill>
                      <a:schemeClr val="accent5">
                        <a:lumMod val="75000"/>
                      </a:schemeClr>
                    </a:solidFill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の出現回数</a:t>
                </a:r>
                <a:r>
                  <a:rPr kumimoji="1" lang="en-US" altLang="ja-JP" sz="2800" dirty="0" smtClean="0">
                    <a:solidFill>
                      <a:schemeClr val="accent5">
                        <a:lumMod val="75000"/>
                      </a:schemeClr>
                    </a:solidFill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(x)</a:t>
                </a:r>
                <a:r>
                  <a:rPr kumimoji="1" lang="ja-JP" altLang="en-US" sz="2800" dirty="0" smtClean="0">
                    <a:solidFill>
                      <a:schemeClr val="accent5">
                        <a:lumMod val="75000"/>
                      </a:schemeClr>
                    </a:solidFill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は</a:t>
                </a:r>
                <a:r>
                  <a:rPr kumimoji="1" lang="en-US" altLang="ja-JP" sz="2800" dirty="0" smtClean="0">
                    <a:solidFill>
                      <a:schemeClr val="accent5">
                        <a:lumMod val="75000"/>
                      </a:schemeClr>
                    </a:solidFill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5</a:t>
                </a:r>
                <a:r>
                  <a:rPr kumimoji="1" lang="ja-JP" altLang="en-US" sz="2800" dirty="0" smtClean="0">
                    <a:solidFill>
                      <a:schemeClr val="accent5">
                        <a:lumMod val="75000"/>
                      </a:schemeClr>
                    </a:solidFill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より多いので</a:t>
                </a:r>
                <a:r>
                  <a:rPr kumimoji="1" lang="en-US" altLang="ja-JP" sz="2800" dirty="0" smtClean="0">
                    <a:solidFill>
                      <a:schemeClr val="accent5">
                        <a:lumMod val="75000"/>
                      </a:schemeClr>
                    </a:solidFill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､ 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charset="0"/>
                        <a:ea typeface="ヒラギノ角ゴ Pro W3" charset="-128"/>
                        <a:cs typeface="ヒラギノ角ゴ Pro W3" charset="-128"/>
                      </a:rPr>
                      <m:t>𝑚</m:t>
                    </m:r>
                    <m:r>
                      <a:rPr kumimoji="1" lang="en-US" altLang="ja-JP" sz="28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kumimoji="1" lang="en-US" altLang="ja-JP" sz="28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𝑧</m:t>
                    </m:r>
                  </m:oMath>
                </a14:m>
                <a:endParaRPr kumimoji="1" lang="en-US" altLang="ja-JP" sz="2800" dirty="0" smtClean="0">
                  <a:solidFill>
                    <a:schemeClr val="accent5">
                      <a:lumMod val="75000"/>
                    </a:schemeClr>
                  </a:solidFill>
                  <a:latin typeface="ヒラギノ角ゴ Pro W3" charset="-128"/>
                  <a:ea typeface="ヒラギノ角ゴ Pro W3" charset="-128"/>
                  <a:cs typeface="ヒラギノ角ゴ Pro W3" charset="-128"/>
                </a:endParaRPr>
              </a:p>
              <a:p>
                <a:endParaRPr kumimoji="1" lang="en-US" altLang="ja-JP" sz="3200" dirty="0">
                  <a:solidFill>
                    <a:schemeClr val="accent5">
                      <a:lumMod val="75000"/>
                    </a:schemeClr>
                  </a:solidFill>
                  <a:latin typeface="ヒラギノ角ゴ Pro W3" charset="-128"/>
                  <a:ea typeface="ヒラギノ角ゴ Pro W3" charset="-128"/>
                  <a:cs typeface="ヒラギノ角ゴ Pro W3" charset="-128"/>
                </a:endParaRPr>
              </a:p>
              <a:p>
                <a:r>
                  <a:rPr kumimoji="1" lang="ja-JP" altLang="en-US" sz="2800" dirty="0" smtClean="0">
                    <a:solidFill>
                      <a:schemeClr val="accent5">
                        <a:lumMod val="75000"/>
                      </a:schemeClr>
                    </a:solidFill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方法</a:t>
                </a:r>
                <a:r>
                  <a:rPr kumimoji="1" lang="en-US" altLang="ja-JP" sz="2800" dirty="0" smtClean="0">
                    <a:solidFill>
                      <a:schemeClr val="accent5">
                        <a:lumMod val="75000"/>
                      </a:schemeClr>
                    </a:solidFill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1</a:t>
                </a:r>
                <a:endParaRPr kumimoji="1" lang="ja-JP" altLang="en-US" sz="2800" dirty="0" smtClean="0">
                  <a:solidFill>
                    <a:schemeClr val="accent5">
                      <a:lumMod val="75000"/>
                    </a:schemeClr>
                  </a:solidFill>
                  <a:latin typeface="ヒラギノ角ゴ Pro W3" charset="-128"/>
                  <a:ea typeface="ヒラギノ角ゴ Pro W3" charset="-128"/>
                  <a:cs typeface="ヒラギノ角ゴ Pro W3" charset="-128"/>
                </a:endParaRPr>
              </a:p>
              <a:p>
                <a:r>
                  <a:rPr kumimoji="1" lang="ja-JP" altLang="en-US" sz="2800" dirty="0">
                    <a:solidFill>
                      <a:schemeClr val="accent5">
                        <a:lumMod val="75000"/>
                      </a:schemeClr>
                    </a:solidFill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	</a:t>
                </a:r>
                <a:r>
                  <a:rPr kumimoji="1" lang="en-US" altLang="ja-JP" sz="2800" dirty="0" err="1" smtClean="0">
                    <a:solidFill>
                      <a:schemeClr val="accent5">
                        <a:lumMod val="75000"/>
                      </a:schemeClr>
                    </a:solidFill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i</a:t>
                </a:r>
                <a:r>
                  <a:rPr kumimoji="1" lang="en-US" altLang="ja-JP" sz="2800" dirty="0" smtClean="0">
                    <a:solidFill>
                      <a:schemeClr val="accent5">
                        <a:lumMod val="75000"/>
                      </a:schemeClr>
                    </a:solidFill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(</a:t>
                </a:r>
                <a:r>
                  <a:rPr kumimoji="1" lang="en-US" altLang="ja-JP" sz="2800" dirty="0" err="1" smtClean="0">
                    <a:solidFill>
                      <a:schemeClr val="accent5">
                        <a:lumMod val="75000"/>
                      </a:schemeClr>
                    </a:solidFill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i</a:t>
                </a:r>
                <a:r>
                  <a:rPr kumimoji="1" lang="en-US" altLang="ja-JP" sz="2800" dirty="0" smtClean="0">
                    <a:solidFill>
                      <a:schemeClr val="accent5">
                        <a:lumMod val="75000"/>
                      </a:schemeClr>
                    </a:solidFill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 = 1, 2, …, n)</a:t>
                </a:r>
                <a:r>
                  <a:rPr kumimoji="1" lang="ja-JP" altLang="en-US" sz="2800" dirty="0" smtClean="0">
                    <a:solidFill>
                      <a:schemeClr val="accent5">
                        <a:lumMod val="75000"/>
                      </a:schemeClr>
                    </a:solidFill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の素因数分解に</a:t>
                </a:r>
                <a:r>
                  <a:rPr kumimoji="1" lang="en-US" altLang="ja-JP" sz="2800" dirty="0" smtClean="0">
                    <a:solidFill>
                      <a:schemeClr val="accent5">
                        <a:lumMod val="75000"/>
                      </a:schemeClr>
                    </a:solidFill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5</a:t>
                </a:r>
                <a:r>
                  <a:rPr kumimoji="1" lang="ja-JP" altLang="en-US" sz="2800" dirty="0" smtClean="0">
                    <a:solidFill>
                      <a:schemeClr val="accent5">
                        <a:lumMod val="75000"/>
                      </a:schemeClr>
                    </a:solidFill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の個数を加算する</a:t>
                </a:r>
              </a:p>
              <a:p>
                <a:endParaRPr kumimoji="1" lang="ja-JP" altLang="en-US" sz="2800" dirty="0" smtClean="0">
                  <a:solidFill>
                    <a:schemeClr val="accent5">
                      <a:lumMod val="75000"/>
                    </a:schemeClr>
                  </a:solidFill>
                  <a:latin typeface="ヒラギノ角ゴ Pro W3" charset="-128"/>
                  <a:ea typeface="ヒラギノ角ゴ Pro W3" charset="-128"/>
                  <a:cs typeface="ヒラギノ角ゴ Pro W3" charset="-128"/>
                </a:endParaRPr>
              </a:p>
              <a:p>
                <a:r>
                  <a:rPr kumimoji="1" lang="ja-JP" altLang="en-US" sz="2800" dirty="0" smtClean="0">
                    <a:solidFill>
                      <a:schemeClr val="accent5">
                        <a:lumMod val="75000"/>
                      </a:schemeClr>
                    </a:solidFill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方法</a:t>
                </a:r>
                <a:r>
                  <a:rPr kumimoji="1" lang="en-US" altLang="ja-JP" sz="2800" dirty="0" smtClean="0">
                    <a:solidFill>
                      <a:schemeClr val="accent5">
                        <a:lumMod val="75000"/>
                      </a:schemeClr>
                    </a:solidFill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2(</a:t>
                </a:r>
                <a:r>
                  <a:rPr kumimoji="1" lang="ja-JP" altLang="en-US" sz="2800" dirty="0" smtClean="0">
                    <a:solidFill>
                      <a:schemeClr val="accent5">
                        <a:lumMod val="75000"/>
                      </a:schemeClr>
                    </a:solidFill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もっと速い</a:t>
                </a:r>
                <a:r>
                  <a:rPr kumimoji="1" lang="en-US" altLang="ja-JP" sz="2800" dirty="0" smtClean="0">
                    <a:solidFill>
                      <a:schemeClr val="accent5">
                        <a:lumMod val="75000"/>
                      </a:schemeClr>
                    </a:solidFill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)</a:t>
                </a:r>
                <a:endParaRPr kumimoji="1" lang="ja-JP" altLang="en-US" sz="2800" dirty="0" smtClean="0">
                  <a:solidFill>
                    <a:schemeClr val="accent5">
                      <a:lumMod val="75000"/>
                    </a:schemeClr>
                  </a:solidFill>
                  <a:latin typeface="ヒラギノ角ゴ Pro W3" charset="-128"/>
                  <a:ea typeface="ヒラギノ角ゴ Pro W3" charset="-128"/>
                  <a:cs typeface="ヒラギノ角ゴ Pro W3" charset="-128"/>
                </a:endParaRPr>
              </a:p>
              <a:p>
                <a:r>
                  <a:rPr kumimoji="1" lang="ja-JP" altLang="en-US" sz="2800" dirty="0">
                    <a:solidFill>
                      <a:schemeClr val="accent5">
                        <a:lumMod val="75000"/>
                      </a:schemeClr>
                    </a:solidFill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	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charset="0"/>
                        <a:ea typeface="ヒラギノ角ゴ Pro W3" charset="-128"/>
                        <a:cs typeface="ヒラギノ角ゴ Pro W3" charset="-128"/>
                      </a:rPr>
                      <m:t>𝑧</m:t>
                    </m:r>
                    <m:r>
                      <a:rPr kumimoji="1" lang="en-US" altLang="ja-JP" sz="28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type m:val="lin"/>
                        <m:ctrlPr>
                          <a:rPr kumimoji="1" lang="en-US" altLang="ja-JP" sz="28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kumimoji="1" lang="en-US" altLang="ja-JP" sz="28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num>
                      <m:den>
                        <m:r>
                          <a:rPr kumimoji="1" lang="en-US" altLang="ja-JP" sz="28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5</m:t>
                        </m:r>
                      </m:den>
                    </m:f>
                    <m:r>
                      <a:rPr kumimoji="1" lang="en-US" altLang="ja-JP" sz="28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f>
                      <m:fPr>
                        <m:type m:val="lin"/>
                        <m:ctrlPr>
                          <a:rPr kumimoji="1" lang="en-US" altLang="ja-JP" sz="28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kumimoji="1" lang="en-US" altLang="ja-JP" sz="28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kumimoji="1" lang="en-US" altLang="ja-JP" sz="28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28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5</m:t>
                            </m:r>
                          </m:e>
                          <m:sup>
                            <m:r>
                              <a:rPr kumimoji="1" lang="en-US" altLang="ja-JP" sz="28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kumimoji="1" lang="en-US" altLang="ja-JP" sz="28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f>
                      <m:fPr>
                        <m:type m:val="lin"/>
                        <m:ctrlPr>
                          <a:rPr kumimoji="1" lang="en-US" altLang="ja-JP" sz="28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kumimoji="1" lang="en-US" altLang="ja-JP" sz="28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kumimoji="1" lang="en-US" altLang="ja-JP" sz="28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28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5</m:t>
                            </m:r>
                          </m:e>
                          <m:sup>
                            <m:r>
                              <a:rPr kumimoji="1" lang="en-US" altLang="ja-JP" sz="28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3</m:t>
                            </m:r>
                          </m:sup>
                        </m:sSup>
                        <m:r>
                          <a:rPr kumimoji="1" lang="en-US" altLang="ja-JP" sz="28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+…</m:t>
                        </m:r>
                      </m:den>
                    </m:f>
                  </m:oMath>
                </a14:m>
                <a:endParaRPr kumimoji="1" lang="ja-JP" altLang="en-US" sz="2800" dirty="0" smtClean="0">
                  <a:solidFill>
                    <a:schemeClr val="accent5">
                      <a:lumMod val="75000"/>
                    </a:schemeClr>
                  </a:solidFill>
                  <a:latin typeface="ヒラギノ角ゴ Pro W3" charset="-128"/>
                  <a:ea typeface="ヒラギノ角ゴ Pro W3" charset="-128"/>
                  <a:cs typeface="ヒラギノ角ゴ Pro W3" charset="-128"/>
                </a:endParaRPr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30037"/>
                <a:ext cx="10515600" cy="4893647"/>
              </a:xfrm>
              <a:prstGeom prst="rect">
                <a:avLst/>
              </a:prstGeom>
              <a:blipFill rotWithShape="0">
                <a:blip r:embed="rId3"/>
                <a:stretch>
                  <a:fillRect l="-1507" t="-1743" b="-19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20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問題</a:t>
            </a:r>
            <a:r>
              <a:rPr kumimoji="1" lang="en-US" altLang="ja-JP" dirty="0" smtClean="0"/>
              <a:t>7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/>
              <a:t>これも歯応えある</a:t>
            </a:r>
            <a:r>
              <a:rPr kumimoji="1" lang="ja-JP" altLang="en-US" sz="3200" dirty="0" smtClean="0"/>
              <a:t>問題です</a:t>
            </a:r>
            <a:r>
              <a:rPr kumimoji="1" lang="ja-JP" altLang="en-US" sz="3200" dirty="0"/>
              <a:t>。 </a:t>
            </a:r>
            <a:r>
              <a:rPr kumimoji="1" lang="ja-JP" altLang="en-US" sz="3200" dirty="0" smtClean="0"/>
              <a:t>正解がある</a:t>
            </a:r>
            <a:r>
              <a:rPr kumimoji="1" lang="ja-JP" altLang="en-US" sz="3200" dirty="0"/>
              <a:t>数</a:t>
            </a:r>
            <a:r>
              <a:rPr kumimoji="1" lang="ja-JP" altLang="en-US" sz="3200" dirty="0" smtClean="0"/>
              <a:t>独パズルを作るアルゴリズムを考えてください。</a:t>
            </a:r>
          </a:p>
          <a:p>
            <a:endParaRPr kumimoji="1" lang="ja-JP" altLang="en-US" sz="3200" dirty="0"/>
          </a:p>
          <a:p>
            <a:r>
              <a:rPr kumimoji="1" lang="en-US" altLang="ja-JP" sz="3200" dirty="0" smtClean="0"/>
              <a:t>Hint</a:t>
            </a:r>
            <a:r>
              <a:rPr kumimoji="1" lang="en-US" altLang="ja-JP" sz="3200" dirty="0"/>
              <a:t>) </a:t>
            </a:r>
            <a:r>
              <a:rPr kumimoji="1" lang="ja-JP" altLang="en-US" sz="2800" dirty="0" smtClean="0"/>
              <a:t>数独パズルの作り方</a:t>
            </a:r>
            <a:endParaRPr kumimoji="1" lang="en-US" altLang="ja-JP" sz="2800" dirty="0" smtClean="0"/>
          </a:p>
          <a:p>
            <a:pPr lvl="1"/>
            <a:r>
              <a:rPr kumimoji="1" lang="ja-JP" altLang="en-US" sz="2400" dirty="0" smtClean="0"/>
              <a:t>全て</a:t>
            </a:r>
            <a:r>
              <a:rPr kumimoji="1" lang="ja-JP" altLang="en-US" sz="2400" dirty="0"/>
              <a:t>の</a:t>
            </a:r>
            <a:r>
              <a:rPr kumimoji="1" lang="ja-JP" altLang="en-US" sz="2400" dirty="0" smtClean="0"/>
              <a:t>数が埋まった</a:t>
            </a:r>
            <a:r>
              <a:rPr kumimoji="1" lang="ja-JP" altLang="en-US" sz="2400" dirty="0"/>
              <a:t>数</a:t>
            </a:r>
            <a:r>
              <a:rPr kumimoji="1" lang="ja-JP" altLang="en-US" sz="2400" dirty="0" smtClean="0"/>
              <a:t>独パズル</a:t>
            </a:r>
            <a:r>
              <a:rPr kumimoji="1" lang="en-US" altLang="ja-JP" sz="2400" dirty="0" smtClean="0"/>
              <a:t>(</a:t>
            </a:r>
            <a:r>
              <a:rPr kumimoji="1" lang="ja-JP" altLang="en-US" sz="2400" dirty="0"/>
              <a:t>解答</a:t>
            </a:r>
            <a:r>
              <a:rPr kumimoji="1" lang="en-US" altLang="ja-JP" sz="2400" dirty="0"/>
              <a:t>)</a:t>
            </a:r>
            <a:r>
              <a:rPr kumimoji="1" lang="ja-JP" altLang="en-US" sz="2400" dirty="0"/>
              <a:t>を作ります。 </a:t>
            </a:r>
            <a:endParaRPr kumimoji="1" lang="ja-JP" altLang="en-US" sz="2400" dirty="0" smtClean="0"/>
          </a:p>
          <a:p>
            <a:pPr lvl="1"/>
            <a:r>
              <a:rPr kumimoji="1" lang="ja-JP" altLang="en-US" sz="2800" dirty="0" smtClean="0"/>
              <a:t>作成</a:t>
            </a:r>
            <a:r>
              <a:rPr kumimoji="1" lang="ja-JP" altLang="en-US" sz="2800" dirty="0"/>
              <a:t>した数</a:t>
            </a:r>
            <a:r>
              <a:rPr kumimoji="1" lang="ja-JP" altLang="en-US" sz="2800" dirty="0" smtClean="0"/>
              <a:t>独パズルから</a:t>
            </a:r>
            <a:r>
              <a:rPr kumimoji="1" lang="ja-JP" altLang="en-US" sz="2800" dirty="0"/>
              <a:t>適当なマスを削除し、</a:t>
            </a:r>
            <a:r>
              <a:rPr kumimoji="1" lang="ja-JP" altLang="en-US" sz="2800" dirty="0" smtClean="0"/>
              <a:t>正解が導きだせる</a:t>
            </a:r>
            <a:r>
              <a:rPr kumimoji="1" lang="ja-JP" altLang="en-US" sz="2800" dirty="0"/>
              <a:t>か確認します。</a:t>
            </a:r>
          </a:p>
        </p:txBody>
      </p:sp>
    </p:spTree>
    <p:extLst>
      <p:ext uri="{BB962C8B-B14F-4D97-AF65-F5344CB8AC3E}">
        <p14:creationId xmlns:p14="http://schemas.microsoft.com/office/powerpoint/2010/main" val="209461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問題</a:t>
            </a:r>
            <a:r>
              <a:rPr kumimoji="1" lang="en-US" altLang="ja-JP" dirty="0"/>
              <a:t>7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b="1" dirty="0"/>
              <a:t>バックトラッキング</a:t>
            </a:r>
            <a:r>
              <a:rPr lang="ja-JP" altLang="en-US" dirty="0" smtClean="0"/>
              <a:t>（</a:t>
            </a:r>
            <a:r>
              <a:rPr lang="en-US" altLang="ja-JP" dirty="0" smtClean="0"/>
              <a:t>Back Tracking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深さ優先</a:t>
            </a:r>
            <a:r>
              <a:rPr kumimoji="1" lang="ja-JP" altLang="en-US" dirty="0" smtClean="0"/>
              <a:t>探索</a:t>
            </a:r>
            <a:endParaRPr kumimoji="1" lang="en-US" altLang="ja-JP" dirty="0" smtClean="0"/>
          </a:p>
          <a:p>
            <a:pPr lvl="1"/>
            <a:r>
              <a:rPr kumimoji="1" lang="ja-JP" altLang="en-US" dirty="0"/>
              <a:t>空白のマス目に数字を機械的に順番に</a:t>
            </a:r>
            <a:r>
              <a:rPr kumimoji="1" lang="ja-JP" altLang="en-US" dirty="0" smtClean="0"/>
              <a:t>入れている。</a:t>
            </a:r>
            <a:r>
              <a:rPr kumimoji="1" lang="en-US" altLang="ja-JP" dirty="0"/>
              <a:t>1</a:t>
            </a:r>
            <a:r>
              <a:rPr kumimoji="1" lang="ja-JP" altLang="en-US" dirty="0"/>
              <a:t>つ数字を入れる毎に、</a:t>
            </a:r>
            <a:r>
              <a:rPr kumimoji="1" lang="en-US" altLang="ja-JP" dirty="0"/>
              <a:t>Row, Column, Grid</a:t>
            </a:r>
            <a:r>
              <a:rPr kumimoji="1" lang="ja-JP" altLang="en-US" dirty="0"/>
              <a:t>の整合性を</a:t>
            </a:r>
            <a:r>
              <a:rPr kumimoji="1" lang="ja-JP" altLang="en-US" dirty="0" smtClean="0"/>
              <a:t>チェックする。</a:t>
            </a:r>
            <a:r>
              <a:rPr kumimoji="1" lang="ja-JP" altLang="en-US" dirty="0"/>
              <a:t>もし、整合性が成立しなかったら、直前に埋めたマスに別の数字</a:t>
            </a:r>
            <a:r>
              <a:rPr kumimoji="1" lang="ja-JP" altLang="en-US" dirty="0" smtClean="0"/>
              <a:t>を入れる。</a:t>
            </a:r>
            <a:r>
              <a:rPr kumimoji="1" lang="ja-JP" altLang="en-US" dirty="0"/>
              <a:t>これを再帰的に繰り返して、全てのマス</a:t>
            </a:r>
            <a:r>
              <a:rPr kumimoji="1" lang="en-US" altLang="ja-JP" dirty="0"/>
              <a:t>(9×9=81)</a:t>
            </a:r>
            <a:r>
              <a:rPr kumimoji="1" lang="ja-JP" altLang="en-US" dirty="0"/>
              <a:t>が埋まって、整合性チェックをクリアしたら完成。</a:t>
            </a:r>
          </a:p>
        </p:txBody>
      </p:sp>
    </p:spTree>
    <p:extLst>
      <p:ext uri="{BB962C8B-B14F-4D97-AF65-F5344CB8AC3E}">
        <p14:creationId xmlns:p14="http://schemas.microsoft.com/office/powerpoint/2010/main" val="33054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問題</a:t>
            </a:r>
            <a:r>
              <a:rPr kumimoji="1" lang="en-US" altLang="ja-JP" dirty="0"/>
              <a:t>7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配列の行列変換によるパズルの正解を作成する</a:t>
            </a:r>
          </a:p>
          <a:p>
            <a:pPr lvl="1"/>
            <a:r>
              <a:rPr kumimoji="1" lang="ja-JP" altLang="en-US" dirty="0" smtClean="0"/>
              <a:t>パズルの難易度が下がるが、今回難易度の要求が無いので、この方法を使用できる</a:t>
            </a:r>
          </a:p>
          <a:p>
            <a:pPr lvl="1"/>
            <a:r>
              <a:rPr kumimoji="1" lang="ja-JP" altLang="en-US" dirty="0" smtClean="0"/>
              <a:t>プログラムがわかりやすく、実行効率が高くなる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075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問題</a:t>
            </a:r>
            <a:r>
              <a:rPr kumimoji="1" lang="en-US" altLang="ja-JP" dirty="0"/>
              <a:t>7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748707"/>
              </p:ext>
            </p:extLst>
          </p:nvPr>
        </p:nvGraphicFramePr>
        <p:xfrm>
          <a:off x="4728755" y="2882537"/>
          <a:ext cx="2107473" cy="1706879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B5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713308"/>
              </p:ext>
            </p:extLst>
          </p:nvPr>
        </p:nvGraphicFramePr>
        <p:xfrm>
          <a:off x="6836227" y="1166948"/>
          <a:ext cx="2107473" cy="1706879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B3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962074"/>
              </p:ext>
            </p:extLst>
          </p:nvPr>
        </p:nvGraphicFramePr>
        <p:xfrm>
          <a:off x="4728754" y="4589416"/>
          <a:ext cx="2107473" cy="1706879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B8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970879"/>
              </p:ext>
            </p:extLst>
          </p:nvPr>
        </p:nvGraphicFramePr>
        <p:xfrm>
          <a:off x="6836227" y="2882536"/>
          <a:ext cx="2107473" cy="1706879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B6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963628"/>
              </p:ext>
            </p:extLst>
          </p:nvPr>
        </p:nvGraphicFramePr>
        <p:xfrm>
          <a:off x="4728753" y="1166948"/>
          <a:ext cx="2107473" cy="1706879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B2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678685"/>
              </p:ext>
            </p:extLst>
          </p:nvPr>
        </p:nvGraphicFramePr>
        <p:xfrm>
          <a:off x="2621280" y="2882535"/>
          <a:ext cx="2107473" cy="1706879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B4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998055"/>
              </p:ext>
            </p:extLst>
          </p:nvPr>
        </p:nvGraphicFramePr>
        <p:xfrm>
          <a:off x="6844933" y="4598124"/>
          <a:ext cx="2107473" cy="1706879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B9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106956"/>
              </p:ext>
            </p:extLst>
          </p:nvPr>
        </p:nvGraphicFramePr>
        <p:xfrm>
          <a:off x="2621278" y="4589413"/>
          <a:ext cx="2107473" cy="1706879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B7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629507"/>
              </p:ext>
            </p:extLst>
          </p:nvPr>
        </p:nvGraphicFramePr>
        <p:xfrm>
          <a:off x="2621280" y="1166946"/>
          <a:ext cx="2107473" cy="1706879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B1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046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問題</a:t>
            </a:r>
            <a:r>
              <a:rPr kumimoji="1" lang="en-US" altLang="ja-JP" dirty="0"/>
              <a:t>7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785591"/>
              </p:ext>
            </p:extLst>
          </p:nvPr>
        </p:nvGraphicFramePr>
        <p:xfrm>
          <a:off x="4728755" y="2882537"/>
          <a:ext cx="2107473" cy="1706879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1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2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3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4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5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6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7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8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9</a:t>
                      </a:r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6836227" y="1166948"/>
          <a:ext cx="2107473" cy="1706879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表 5"/>
          <p:cNvGraphicFramePr>
            <a:graphicFrameLocks noGrp="1"/>
          </p:cNvGraphicFramePr>
          <p:nvPr/>
        </p:nvGraphicFramePr>
        <p:xfrm>
          <a:off x="4728754" y="4589416"/>
          <a:ext cx="2107473" cy="1706879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表 6"/>
          <p:cNvGraphicFramePr>
            <a:graphicFrameLocks noGrp="1"/>
          </p:cNvGraphicFramePr>
          <p:nvPr/>
        </p:nvGraphicFramePr>
        <p:xfrm>
          <a:off x="6836227" y="2882536"/>
          <a:ext cx="2107473" cy="1706879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/>
        </p:nvGraphicFramePr>
        <p:xfrm>
          <a:off x="4728753" y="1166948"/>
          <a:ext cx="2107473" cy="1706879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表 8"/>
          <p:cNvGraphicFramePr>
            <a:graphicFrameLocks noGrp="1"/>
          </p:cNvGraphicFramePr>
          <p:nvPr/>
        </p:nvGraphicFramePr>
        <p:xfrm>
          <a:off x="2621280" y="2882535"/>
          <a:ext cx="2107473" cy="1706879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表 9"/>
          <p:cNvGraphicFramePr>
            <a:graphicFrameLocks noGrp="1"/>
          </p:cNvGraphicFramePr>
          <p:nvPr/>
        </p:nvGraphicFramePr>
        <p:xfrm>
          <a:off x="6844933" y="4598124"/>
          <a:ext cx="2107473" cy="1706879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235706"/>
              </p:ext>
            </p:extLst>
          </p:nvPr>
        </p:nvGraphicFramePr>
        <p:xfrm>
          <a:off x="2621278" y="4589413"/>
          <a:ext cx="2107473" cy="1706879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2" name="表 11"/>
          <p:cNvGraphicFramePr>
            <a:graphicFrameLocks noGrp="1"/>
          </p:cNvGraphicFramePr>
          <p:nvPr/>
        </p:nvGraphicFramePr>
        <p:xfrm>
          <a:off x="2621280" y="1166946"/>
          <a:ext cx="2107473" cy="1706879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021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>
                <a:latin typeface="ヒラギノ角ゴ Pro W3" charset="-128"/>
                <a:ea typeface="ヒラギノ角ゴ Pro W3" charset="-128"/>
                <a:cs typeface="ヒラギノ角ゴ Pro W3" charset="-128"/>
              </a:rPr>
              <a:t>趣旨</a:t>
            </a:r>
            <a:endParaRPr kumimoji="1" lang="ja-JP" altLang="en-US" dirty="0">
              <a:latin typeface="ヒラギノ角ゴ Pro W3" charset="-128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ヒラギノ角ゴ Pro W3" charset="-128"/>
                <a:ea typeface="ヒラギノ角ゴ Pro W3" charset="-128"/>
                <a:cs typeface="ヒラギノ角ゴ Pro W3" charset="-128"/>
              </a:rPr>
              <a:t>プログラミングの仲間を探す</a:t>
            </a:r>
          </a:p>
          <a:p>
            <a:endParaRPr kumimoji="1" lang="ja-JP" altLang="en-US" dirty="0" smtClean="0">
              <a:latin typeface="ヒラギノ角ゴ Pro W3" charset="-128"/>
              <a:ea typeface="ヒラギノ角ゴ Pro W3" charset="-128"/>
              <a:cs typeface="ヒラギノ角ゴ Pro W3" charset="-128"/>
            </a:endParaRPr>
          </a:p>
          <a:p>
            <a:r>
              <a:rPr kumimoji="1" lang="ja-JP" altLang="en-US" dirty="0" smtClean="0">
                <a:latin typeface="ヒラギノ角ゴ Pro W3" charset="-128"/>
                <a:ea typeface="ヒラギノ角ゴ Pro W3" charset="-128"/>
                <a:cs typeface="ヒラギノ角ゴ Pro W3" charset="-128"/>
              </a:rPr>
              <a:t>典型的なアルゴリズムを復習する</a:t>
            </a:r>
          </a:p>
          <a:p>
            <a:endParaRPr kumimoji="1" lang="ja-JP" altLang="en-US" dirty="0" smtClean="0">
              <a:latin typeface="ヒラギノ角ゴ Pro W3" charset="-128"/>
              <a:ea typeface="ヒラギノ角ゴ Pro W3" charset="-128"/>
              <a:cs typeface="ヒラギノ角ゴ Pro W3" charset="-128"/>
            </a:endParaRPr>
          </a:p>
          <a:p>
            <a:r>
              <a:rPr kumimoji="1" lang="ja-JP" altLang="en-US" dirty="0" smtClean="0">
                <a:latin typeface="ヒラギノ角ゴ Pro W3" charset="-128"/>
                <a:ea typeface="ヒラギノ角ゴ Pro W3" charset="-128"/>
                <a:cs typeface="ヒラギノ角ゴ Pro W3" charset="-128"/>
              </a:rPr>
              <a:t>社内に技術の雰囲気を醸し出す</a:t>
            </a:r>
          </a:p>
          <a:p>
            <a:endParaRPr kumimoji="1" lang="ja-JP" altLang="en-US" dirty="0" smtClean="0">
              <a:latin typeface="ヒラギノ角ゴ Pro W3" charset="-128"/>
              <a:ea typeface="ヒラギノ角ゴ Pro W3" charset="-128"/>
              <a:cs typeface="ヒラギノ角ゴ Pro W3" charset="-128"/>
            </a:endParaRPr>
          </a:p>
          <a:p>
            <a:endParaRPr kumimoji="1" lang="ja-JP" altLang="en-US" dirty="0">
              <a:latin typeface="ヒラギノ角ゴ Pro W3" charset="-128"/>
              <a:ea typeface="ヒラギノ角ゴ Pro W3" charset="-128"/>
              <a:cs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2904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問題</a:t>
            </a:r>
            <a:r>
              <a:rPr kumimoji="1" lang="en-US" altLang="ja-JP" dirty="0"/>
              <a:t>7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4728755" y="2882537"/>
          <a:ext cx="2107473" cy="1706879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1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2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3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4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5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6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7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8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9</a:t>
                      </a:r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6836227" y="1166948"/>
          <a:ext cx="2107473" cy="1706879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表 5"/>
          <p:cNvGraphicFramePr>
            <a:graphicFrameLocks noGrp="1"/>
          </p:cNvGraphicFramePr>
          <p:nvPr/>
        </p:nvGraphicFramePr>
        <p:xfrm>
          <a:off x="4728754" y="4589416"/>
          <a:ext cx="2107473" cy="1706879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2617"/>
              </p:ext>
            </p:extLst>
          </p:nvPr>
        </p:nvGraphicFramePr>
        <p:xfrm>
          <a:off x="6836227" y="2882536"/>
          <a:ext cx="2107473" cy="1706879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4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5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6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7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8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9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1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2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3</a:t>
                      </a:r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/>
        </p:nvGraphicFramePr>
        <p:xfrm>
          <a:off x="4728753" y="1166948"/>
          <a:ext cx="2107473" cy="1706879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417809"/>
              </p:ext>
            </p:extLst>
          </p:nvPr>
        </p:nvGraphicFramePr>
        <p:xfrm>
          <a:off x="2621280" y="2882535"/>
          <a:ext cx="2107473" cy="1706879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7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8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9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1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2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3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4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5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6</a:t>
                      </a:r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表 9"/>
          <p:cNvGraphicFramePr>
            <a:graphicFrameLocks noGrp="1"/>
          </p:cNvGraphicFramePr>
          <p:nvPr/>
        </p:nvGraphicFramePr>
        <p:xfrm>
          <a:off x="6844933" y="4598124"/>
          <a:ext cx="2107473" cy="1706879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表 10"/>
          <p:cNvGraphicFramePr>
            <a:graphicFrameLocks noGrp="1"/>
          </p:cNvGraphicFramePr>
          <p:nvPr/>
        </p:nvGraphicFramePr>
        <p:xfrm>
          <a:off x="2621278" y="4589413"/>
          <a:ext cx="2107473" cy="1706879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2" name="表 11"/>
          <p:cNvGraphicFramePr>
            <a:graphicFrameLocks noGrp="1"/>
          </p:cNvGraphicFramePr>
          <p:nvPr/>
        </p:nvGraphicFramePr>
        <p:xfrm>
          <a:off x="2621280" y="1166946"/>
          <a:ext cx="2107473" cy="1706879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3" name="正方形/長方形 12"/>
          <p:cNvSpPr/>
          <p:nvPr/>
        </p:nvSpPr>
        <p:spPr>
          <a:xfrm>
            <a:off x="4728751" y="2873825"/>
            <a:ext cx="2107475" cy="552999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4728749" y="3457294"/>
            <a:ext cx="2107475" cy="539937"/>
          </a:xfrm>
          <a:prstGeom prst="rect">
            <a:avLst/>
          </a:prstGeom>
          <a:noFill/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4728751" y="4036417"/>
            <a:ext cx="2107475" cy="539937"/>
          </a:xfrm>
          <a:prstGeom prst="rect">
            <a:avLst/>
          </a:prstGeom>
          <a:noFill/>
          <a:ln w="349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2612571" y="2873825"/>
            <a:ext cx="2107475" cy="539937"/>
          </a:xfrm>
          <a:prstGeom prst="rect">
            <a:avLst/>
          </a:prstGeom>
          <a:noFill/>
          <a:ln w="349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6844933" y="3452946"/>
            <a:ext cx="2098760" cy="539937"/>
          </a:xfrm>
          <a:prstGeom prst="rect">
            <a:avLst/>
          </a:prstGeom>
          <a:noFill/>
          <a:ln w="349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6836218" y="4016822"/>
            <a:ext cx="2107475" cy="552999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2612569" y="3437702"/>
            <a:ext cx="2107475" cy="552999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2612568" y="4012474"/>
            <a:ext cx="2107475" cy="539937"/>
          </a:xfrm>
          <a:prstGeom prst="rect">
            <a:avLst/>
          </a:prstGeom>
          <a:noFill/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6844931" y="2886887"/>
            <a:ext cx="2107475" cy="539937"/>
          </a:xfrm>
          <a:prstGeom prst="rect">
            <a:avLst/>
          </a:prstGeom>
          <a:noFill/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867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問題</a:t>
            </a:r>
            <a:r>
              <a:rPr kumimoji="1" lang="en-US" altLang="ja-JP" dirty="0"/>
              <a:t>7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4728755" y="2882537"/>
          <a:ext cx="2107473" cy="1706879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1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2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3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4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5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6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7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8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9</a:t>
                      </a:r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6836227" y="1166948"/>
          <a:ext cx="2107473" cy="1706879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583398"/>
              </p:ext>
            </p:extLst>
          </p:nvPr>
        </p:nvGraphicFramePr>
        <p:xfrm>
          <a:off x="4728754" y="4589416"/>
          <a:ext cx="2107473" cy="1706879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2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3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1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5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6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4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8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9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7</a:t>
                      </a:r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表 6"/>
          <p:cNvGraphicFramePr>
            <a:graphicFrameLocks noGrp="1"/>
          </p:cNvGraphicFramePr>
          <p:nvPr/>
        </p:nvGraphicFramePr>
        <p:xfrm>
          <a:off x="6836227" y="2882536"/>
          <a:ext cx="2107473" cy="1706879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4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5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6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7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8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9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1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2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3</a:t>
                      </a:r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26162"/>
              </p:ext>
            </p:extLst>
          </p:nvPr>
        </p:nvGraphicFramePr>
        <p:xfrm>
          <a:off x="4728753" y="1166948"/>
          <a:ext cx="2107473" cy="1706879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3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1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2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6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4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5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9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7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8</a:t>
                      </a:r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表 8"/>
          <p:cNvGraphicFramePr>
            <a:graphicFrameLocks noGrp="1"/>
          </p:cNvGraphicFramePr>
          <p:nvPr/>
        </p:nvGraphicFramePr>
        <p:xfrm>
          <a:off x="2621280" y="2882535"/>
          <a:ext cx="2107473" cy="1706879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7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8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9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1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2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3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4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5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6</a:t>
                      </a:r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表 9"/>
          <p:cNvGraphicFramePr>
            <a:graphicFrameLocks noGrp="1"/>
          </p:cNvGraphicFramePr>
          <p:nvPr/>
        </p:nvGraphicFramePr>
        <p:xfrm>
          <a:off x="6844933" y="4598124"/>
          <a:ext cx="2107473" cy="1706879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表 10"/>
          <p:cNvGraphicFramePr>
            <a:graphicFrameLocks noGrp="1"/>
          </p:cNvGraphicFramePr>
          <p:nvPr/>
        </p:nvGraphicFramePr>
        <p:xfrm>
          <a:off x="2621278" y="4589413"/>
          <a:ext cx="2107473" cy="1706879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2" name="表 11"/>
          <p:cNvGraphicFramePr>
            <a:graphicFrameLocks noGrp="1"/>
          </p:cNvGraphicFramePr>
          <p:nvPr/>
        </p:nvGraphicFramePr>
        <p:xfrm>
          <a:off x="2621280" y="1166946"/>
          <a:ext cx="2107473" cy="1706879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3" name="正方形/長方形 12"/>
          <p:cNvSpPr/>
          <p:nvPr/>
        </p:nvSpPr>
        <p:spPr>
          <a:xfrm rot="16200000">
            <a:off x="4249792" y="5096674"/>
            <a:ext cx="1687283" cy="711954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 rot="16200000">
            <a:off x="4940061" y="5127069"/>
            <a:ext cx="1695993" cy="659876"/>
          </a:xfrm>
          <a:prstGeom prst="rect">
            <a:avLst/>
          </a:prstGeom>
          <a:noFill/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 rot="16200000">
            <a:off x="5637681" y="5098476"/>
            <a:ext cx="1686839" cy="708793"/>
          </a:xfrm>
          <a:prstGeom prst="rect">
            <a:avLst/>
          </a:prstGeom>
          <a:noFill/>
          <a:ln w="349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 rot="16200000">
            <a:off x="4960388" y="1665988"/>
            <a:ext cx="1686839" cy="708793"/>
          </a:xfrm>
          <a:prstGeom prst="rect">
            <a:avLst/>
          </a:prstGeom>
          <a:noFill/>
          <a:ln w="349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 rot="16200000">
            <a:off x="4253336" y="3382890"/>
            <a:ext cx="1686839" cy="708793"/>
          </a:xfrm>
          <a:prstGeom prst="rect">
            <a:avLst/>
          </a:prstGeom>
          <a:noFill/>
          <a:ln w="349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 rot="16200000">
            <a:off x="4245437" y="1690445"/>
            <a:ext cx="1695993" cy="659876"/>
          </a:xfrm>
          <a:prstGeom prst="rect">
            <a:avLst/>
          </a:prstGeom>
          <a:noFill/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 rot="16200000">
            <a:off x="5633104" y="3421718"/>
            <a:ext cx="1695993" cy="659876"/>
          </a:xfrm>
          <a:prstGeom prst="rect">
            <a:avLst/>
          </a:prstGeom>
          <a:noFill/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 rot="16200000">
            <a:off x="4957096" y="3391061"/>
            <a:ext cx="1687283" cy="671960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 rot="16200000">
            <a:off x="5639390" y="1700323"/>
            <a:ext cx="1687283" cy="656019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423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問題</a:t>
            </a:r>
            <a:r>
              <a:rPr kumimoji="1" lang="en-US" altLang="ja-JP" dirty="0"/>
              <a:t>7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4728755" y="2882537"/>
          <a:ext cx="2107473" cy="1706879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1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2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3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4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5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6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7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8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9</a:t>
                      </a:r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62386"/>
              </p:ext>
            </p:extLst>
          </p:nvPr>
        </p:nvGraphicFramePr>
        <p:xfrm>
          <a:off x="6836227" y="1166948"/>
          <a:ext cx="2107473" cy="1706879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6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4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5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9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7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8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3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1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2</a:t>
                      </a:r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表 5"/>
          <p:cNvGraphicFramePr>
            <a:graphicFrameLocks noGrp="1"/>
          </p:cNvGraphicFramePr>
          <p:nvPr/>
        </p:nvGraphicFramePr>
        <p:xfrm>
          <a:off x="4728754" y="4589416"/>
          <a:ext cx="2107473" cy="1706879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2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3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1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5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6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4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8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9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7</a:t>
                      </a:r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表 6"/>
          <p:cNvGraphicFramePr>
            <a:graphicFrameLocks noGrp="1"/>
          </p:cNvGraphicFramePr>
          <p:nvPr/>
        </p:nvGraphicFramePr>
        <p:xfrm>
          <a:off x="6836227" y="2882536"/>
          <a:ext cx="2107473" cy="1706879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4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5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6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7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8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9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1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2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3</a:t>
                      </a:r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/>
        </p:nvGraphicFramePr>
        <p:xfrm>
          <a:off x="4728753" y="1166948"/>
          <a:ext cx="2107473" cy="1706879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3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1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2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6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4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5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9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7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8</a:t>
                      </a:r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表 8"/>
          <p:cNvGraphicFramePr>
            <a:graphicFrameLocks noGrp="1"/>
          </p:cNvGraphicFramePr>
          <p:nvPr/>
        </p:nvGraphicFramePr>
        <p:xfrm>
          <a:off x="2621280" y="2882535"/>
          <a:ext cx="2107473" cy="1706879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7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8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9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1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2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3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4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5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6</a:t>
                      </a:r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608254"/>
              </p:ext>
            </p:extLst>
          </p:nvPr>
        </p:nvGraphicFramePr>
        <p:xfrm>
          <a:off x="6844933" y="4598124"/>
          <a:ext cx="2107473" cy="1706879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5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6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4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8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9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7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2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3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1</a:t>
                      </a:r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492930"/>
              </p:ext>
            </p:extLst>
          </p:nvPr>
        </p:nvGraphicFramePr>
        <p:xfrm>
          <a:off x="2621278" y="4589413"/>
          <a:ext cx="2107473" cy="1706879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8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9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7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2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3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1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5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6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4</a:t>
                      </a:r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40322"/>
              </p:ext>
            </p:extLst>
          </p:nvPr>
        </p:nvGraphicFramePr>
        <p:xfrm>
          <a:off x="2621280" y="1166946"/>
          <a:ext cx="2107473" cy="1706879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9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7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8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3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1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2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6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4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5</a:t>
                      </a:r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3" name="正方形/長方形 12"/>
          <p:cNvSpPr/>
          <p:nvPr/>
        </p:nvSpPr>
        <p:spPr>
          <a:xfrm rot="16200000">
            <a:off x="2137858" y="5086874"/>
            <a:ext cx="1687283" cy="711954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 rot="16200000">
            <a:off x="2828124" y="5118357"/>
            <a:ext cx="1695993" cy="659876"/>
          </a:xfrm>
          <a:prstGeom prst="rect">
            <a:avLst/>
          </a:prstGeom>
          <a:noFill/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 rot="16200000">
            <a:off x="2145705" y="3382889"/>
            <a:ext cx="1686839" cy="708793"/>
          </a:xfrm>
          <a:prstGeom prst="rect">
            <a:avLst/>
          </a:prstGeom>
          <a:noFill/>
          <a:ln w="349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 rot="16200000">
            <a:off x="2857159" y="1655966"/>
            <a:ext cx="1686839" cy="708793"/>
          </a:xfrm>
          <a:prstGeom prst="rect">
            <a:avLst/>
          </a:prstGeom>
          <a:noFill/>
          <a:ln w="349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 rot="16200000">
            <a:off x="3555948" y="5098476"/>
            <a:ext cx="1686839" cy="708793"/>
          </a:xfrm>
          <a:prstGeom prst="rect">
            <a:avLst/>
          </a:prstGeom>
          <a:noFill/>
          <a:ln w="349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 rot="16200000">
            <a:off x="2133503" y="1681421"/>
            <a:ext cx="1695993" cy="659876"/>
          </a:xfrm>
          <a:prstGeom prst="rect">
            <a:avLst/>
          </a:prstGeom>
          <a:noFill/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 rot="16200000">
            <a:off x="3524973" y="3400594"/>
            <a:ext cx="1695993" cy="659876"/>
          </a:xfrm>
          <a:prstGeom prst="rect">
            <a:avLst/>
          </a:prstGeom>
          <a:noFill/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 rot="16200000">
            <a:off x="2844919" y="3401304"/>
            <a:ext cx="1687283" cy="671960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 rot="16200000">
            <a:off x="3535099" y="1671694"/>
            <a:ext cx="1687283" cy="656019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594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問題</a:t>
            </a:r>
            <a:r>
              <a:rPr kumimoji="1" lang="en-US" altLang="ja-JP" dirty="0"/>
              <a:t>7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4728755" y="2882537"/>
          <a:ext cx="2107473" cy="1706879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1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2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3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4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5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6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7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8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9</a:t>
                      </a:r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6836227" y="1166948"/>
          <a:ext cx="2107473" cy="1706879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6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4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5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9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7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8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3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1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2</a:t>
                      </a:r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表 5"/>
          <p:cNvGraphicFramePr>
            <a:graphicFrameLocks noGrp="1"/>
          </p:cNvGraphicFramePr>
          <p:nvPr/>
        </p:nvGraphicFramePr>
        <p:xfrm>
          <a:off x="4728754" y="4589416"/>
          <a:ext cx="2107473" cy="1706879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2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3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1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5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6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4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8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9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7</a:t>
                      </a:r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表 6"/>
          <p:cNvGraphicFramePr>
            <a:graphicFrameLocks noGrp="1"/>
          </p:cNvGraphicFramePr>
          <p:nvPr/>
        </p:nvGraphicFramePr>
        <p:xfrm>
          <a:off x="6836227" y="2882536"/>
          <a:ext cx="2107473" cy="1706879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4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5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6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7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8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9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1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2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3</a:t>
                      </a:r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/>
        </p:nvGraphicFramePr>
        <p:xfrm>
          <a:off x="4728753" y="1166948"/>
          <a:ext cx="2107473" cy="1706879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3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1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2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6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4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5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9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7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8</a:t>
                      </a:r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表 8"/>
          <p:cNvGraphicFramePr>
            <a:graphicFrameLocks noGrp="1"/>
          </p:cNvGraphicFramePr>
          <p:nvPr/>
        </p:nvGraphicFramePr>
        <p:xfrm>
          <a:off x="2621280" y="2882535"/>
          <a:ext cx="2107473" cy="1706879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7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8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9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1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2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3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4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5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6</a:t>
                      </a:r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表 9"/>
          <p:cNvGraphicFramePr>
            <a:graphicFrameLocks noGrp="1"/>
          </p:cNvGraphicFramePr>
          <p:nvPr/>
        </p:nvGraphicFramePr>
        <p:xfrm>
          <a:off x="6844933" y="4598124"/>
          <a:ext cx="2107473" cy="1706879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5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6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4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8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9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7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2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3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1</a:t>
                      </a:r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表 10"/>
          <p:cNvGraphicFramePr>
            <a:graphicFrameLocks noGrp="1"/>
          </p:cNvGraphicFramePr>
          <p:nvPr/>
        </p:nvGraphicFramePr>
        <p:xfrm>
          <a:off x="2621278" y="4589413"/>
          <a:ext cx="2107473" cy="1706879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8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9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7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2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3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1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5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6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4</a:t>
                      </a:r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2" name="表 11"/>
          <p:cNvGraphicFramePr>
            <a:graphicFrameLocks noGrp="1"/>
          </p:cNvGraphicFramePr>
          <p:nvPr/>
        </p:nvGraphicFramePr>
        <p:xfrm>
          <a:off x="2621280" y="1166946"/>
          <a:ext cx="2107473" cy="1706879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9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7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8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3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1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2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6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4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5</a:t>
                      </a:r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1" name="正方形/長方形 20"/>
          <p:cNvSpPr/>
          <p:nvPr/>
        </p:nvSpPr>
        <p:spPr>
          <a:xfrm rot="16200000">
            <a:off x="4097341" y="2828225"/>
            <a:ext cx="577101" cy="685721"/>
          </a:xfrm>
          <a:prstGeom prst="rect">
            <a:avLst/>
          </a:prstGeom>
          <a:noFill/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 rot="16200000">
            <a:off x="3386463" y="1677524"/>
            <a:ext cx="577101" cy="68572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 rot="16200000">
            <a:off x="4795639" y="2828226"/>
            <a:ext cx="577101" cy="68572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 rot="16200000">
            <a:off x="4096269" y="5105200"/>
            <a:ext cx="577101" cy="68572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 rot="16200000">
            <a:off x="6889463" y="3976070"/>
            <a:ext cx="577101" cy="68572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 rot="16200000">
            <a:off x="8291247" y="5682301"/>
            <a:ext cx="577101" cy="68572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 rot="16200000">
            <a:off x="6203742" y="4547177"/>
            <a:ext cx="577101" cy="68572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/>
        </p:nvSpPr>
        <p:spPr>
          <a:xfrm rot="16200000">
            <a:off x="2677643" y="3412368"/>
            <a:ext cx="577101" cy="68572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 rot="16200000">
            <a:off x="5493936" y="1121348"/>
            <a:ext cx="577101" cy="68572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 rot="16200000">
            <a:off x="7616040" y="2244023"/>
            <a:ext cx="577101" cy="68572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 rot="16200000">
            <a:off x="2675584" y="1103926"/>
            <a:ext cx="577101" cy="685721"/>
          </a:xfrm>
          <a:prstGeom prst="rect">
            <a:avLst/>
          </a:prstGeom>
          <a:noFill/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 rot="16200000">
            <a:off x="7605526" y="5102850"/>
            <a:ext cx="577101" cy="685721"/>
          </a:xfrm>
          <a:prstGeom prst="rect">
            <a:avLst/>
          </a:prstGeom>
          <a:noFill/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 rot="16200000">
            <a:off x="4806888" y="2251123"/>
            <a:ext cx="577101" cy="685721"/>
          </a:xfrm>
          <a:prstGeom prst="rect">
            <a:avLst/>
          </a:prstGeom>
          <a:noFill/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/>
          <p:cNvSpPr/>
          <p:nvPr/>
        </p:nvSpPr>
        <p:spPr>
          <a:xfrm rot="16200000">
            <a:off x="8308070" y="3398968"/>
            <a:ext cx="577101" cy="685721"/>
          </a:xfrm>
          <a:prstGeom prst="rect">
            <a:avLst/>
          </a:prstGeom>
          <a:noFill/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 rot="16200000">
            <a:off x="5508095" y="5664877"/>
            <a:ext cx="577101" cy="685721"/>
          </a:xfrm>
          <a:prstGeom prst="rect">
            <a:avLst/>
          </a:prstGeom>
          <a:noFill/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 rot="16200000">
            <a:off x="3386463" y="4534877"/>
            <a:ext cx="577101" cy="685721"/>
          </a:xfrm>
          <a:prstGeom prst="rect">
            <a:avLst/>
          </a:prstGeom>
          <a:noFill/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 rot="16200000">
            <a:off x="6198891" y="3958002"/>
            <a:ext cx="577101" cy="685721"/>
          </a:xfrm>
          <a:prstGeom prst="rect">
            <a:avLst/>
          </a:prstGeom>
          <a:noFill/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 rot="16200000">
            <a:off x="6910003" y="1682773"/>
            <a:ext cx="577101" cy="685721"/>
          </a:xfrm>
          <a:prstGeom prst="rect">
            <a:avLst/>
          </a:prstGeom>
          <a:noFill/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115719" y="3304425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5">
                    <a:lumMod val="75000"/>
                  </a:schemeClr>
                </a:solidFill>
                <a:latin typeface="ヒラギノ角ゴ Pro W3" charset="-128"/>
                <a:ea typeface="ヒラギノ角ゴ Pro W3" charset="-128"/>
                <a:cs typeface="ヒラギノ角ゴ Pro W3" charset="-128"/>
              </a:rPr>
              <a:t>1</a:t>
            </a:r>
            <a:r>
              <a:rPr kumimoji="1" lang="ja-JP" altLang="en-US" sz="2000" dirty="0" smtClean="0">
                <a:solidFill>
                  <a:schemeClr val="accent5">
                    <a:lumMod val="75000"/>
                  </a:schemeClr>
                </a:solidFill>
                <a:latin typeface="ヒラギノ角ゴ Pro W3" charset="-128"/>
                <a:ea typeface="ヒラギノ角ゴ Pro W3" charset="-128"/>
                <a:cs typeface="ヒラギノ角ゴ Pro W3" charset="-128"/>
              </a:rPr>
              <a:t>と９を交換すれば、</a:t>
            </a:r>
          </a:p>
          <a:p>
            <a:r>
              <a:rPr kumimoji="1" lang="ja-JP" altLang="en-US" sz="2000" dirty="0" smtClean="0">
                <a:solidFill>
                  <a:schemeClr val="accent5">
                    <a:lumMod val="75000"/>
                  </a:schemeClr>
                </a:solidFill>
                <a:latin typeface="ヒラギノ角ゴ Pro W3" charset="-128"/>
                <a:ea typeface="ヒラギノ角ゴ Pro W3" charset="-128"/>
                <a:cs typeface="ヒラギノ角ゴ Pro W3" charset="-128"/>
              </a:rPr>
              <a:t>新しい正解が生成する</a:t>
            </a:r>
            <a:endParaRPr kumimoji="1" lang="ja-JP" altLang="en-US" sz="2000" dirty="0">
              <a:solidFill>
                <a:schemeClr val="accent5">
                  <a:lumMod val="75000"/>
                </a:schemeClr>
              </a:solidFill>
              <a:latin typeface="ヒラギノ角ゴ Pro W3" charset="-128"/>
              <a:ea typeface="ヒラギノ角ゴ Pro W3" charset="-128"/>
              <a:cs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8673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問題</a:t>
            </a:r>
            <a:r>
              <a:rPr kumimoji="1" lang="en-US" altLang="ja-JP" dirty="0"/>
              <a:t>7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058856"/>
              </p:ext>
            </p:extLst>
          </p:nvPr>
        </p:nvGraphicFramePr>
        <p:xfrm>
          <a:off x="4728755" y="2882537"/>
          <a:ext cx="2107473" cy="1706879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9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2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3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4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5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6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7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8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1</a:t>
                      </a:r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267990"/>
              </p:ext>
            </p:extLst>
          </p:nvPr>
        </p:nvGraphicFramePr>
        <p:xfrm>
          <a:off x="6836227" y="1166948"/>
          <a:ext cx="2107473" cy="1706879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6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4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5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1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7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8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3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9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2</a:t>
                      </a:r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064260"/>
              </p:ext>
            </p:extLst>
          </p:nvPr>
        </p:nvGraphicFramePr>
        <p:xfrm>
          <a:off x="4728754" y="4589416"/>
          <a:ext cx="2107473" cy="1706879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2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3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9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5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6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4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8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1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7</a:t>
                      </a:r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428525"/>
              </p:ext>
            </p:extLst>
          </p:nvPr>
        </p:nvGraphicFramePr>
        <p:xfrm>
          <a:off x="6836227" y="2882536"/>
          <a:ext cx="2107473" cy="1706879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4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5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6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7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8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1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9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2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3</a:t>
                      </a:r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624109"/>
              </p:ext>
            </p:extLst>
          </p:nvPr>
        </p:nvGraphicFramePr>
        <p:xfrm>
          <a:off x="4728753" y="1166948"/>
          <a:ext cx="2107473" cy="1706879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3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9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2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6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4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5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1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7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8</a:t>
                      </a:r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650352"/>
              </p:ext>
            </p:extLst>
          </p:nvPr>
        </p:nvGraphicFramePr>
        <p:xfrm>
          <a:off x="2621280" y="2882535"/>
          <a:ext cx="2107473" cy="1706879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7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8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1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9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2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3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4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5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6</a:t>
                      </a:r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953046"/>
              </p:ext>
            </p:extLst>
          </p:nvPr>
        </p:nvGraphicFramePr>
        <p:xfrm>
          <a:off x="6844933" y="4598124"/>
          <a:ext cx="2107473" cy="1706879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5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6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4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8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1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7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2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3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9</a:t>
                      </a:r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173201"/>
              </p:ext>
            </p:extLst>
          </p:nvPr>
        </p:nvGraphicFramePr>
        <p:xfrm>
          <a:off x="2621278" y="4589413"/>
          <a:ext cx="2107473" cy="1706879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8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1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7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2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3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9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5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6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4</a:t>
                      </a:r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418446"/>
              </p:ext>
            </p:extLst>
          </p:nvPr>
        </p:nvGraphicFramePr>
        <p:xfrm>
          <a:off x="2621280" y="1166946"/>
          <a:ext cx="2107473" cy="1706879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702491"/>
                <a:gridCol w="702491"/>
                <a:gridCol w="702491"/>
              </a:tblGrid>
              <a:tr h="574765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1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7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8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3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9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2</a:t>
                      </a:r>
                      <a:endParaRPr lang="ja-JP" altLang="en-US" dirty="0"/>
                    </a:p>
                  </a:txBody>
                  <a:tcPr anchor="ctr"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6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4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5</a:t>
                      </a:r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1" name="正方形/長方形 20"/>
          <p:cNvSpPr/>
          <p:nvPr/>
        </p:nvSpPr>
        <p:spPr>
          <a:xfrm rot="16200000">
            <a:off x="4097341" y="2828225"/>
            <a:ext cx="577101" cy="685721"/>
          </a:xfrm>
          <a:prstGeom prst="rect">
            <a:avLst/>
          </a:prstGeom>
          <a:noFill/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 rot="16200000">
            <a:off x="3386463" y="1677524"/>
            <a:ext cx="577101" cy="68572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 rot="16200000">
            <a:off x="4795639" y="2828226"/>
            <a:ext cx="577101" cy="68572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 rot="16200000">
            <a:off x="4096269" y="5105200"/>
            <a:ext cx="577101" cy="68572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 rot="16200000">
            <a:off x="6889463" y="3976070"/>
            <a:ext cx="577101" cy="68572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 rot="16200000">
            <a:off x="8291247" y="5682301"/>
            <a:ext cx="577101" cy="68572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 rot="16200000">
            <a:off x="6203742" y="4547177"/>
            <a:ext cx="577101" cy="68572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/>
        </p:nvSpPr>
        <p:spPr>
          <a:xfrm rot="16200000">
            <a:off x="2677643" y="3412368"/>
            <a:ext cx="577101" cy="68572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 rot="16200000">
            <a:off x="5493936" y="1121348"/>
            <a:ext cx="577101" cy="68572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 rot="16200000">
            <a:off x="7616040" y="2244023"/>
            <a:ext cx="577101" cy="68572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 rot="16200000">
            <a:off x="2675584" y="1103926"/>
            <a:ext cx="577101" cy="685721"/>
          </a:xfrm>
          <a:prstGeom prst="rect">
            <a:avLst/>
          </a:prstGeom>
          <a:noFill/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 rot="16200000">
            <a:off x="7605526" y="5102850"/>
            <a:ext cx="577101" cy="685721"/>
          </a:xfrm>
          <a:prstGeom prst="rect">
            <a:avLst/>
          </a:prstGeom>
          <a:noFill/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 rot="16200000">
            <a:off x="4806888" y="2251123"/>
            <a:ext cx="577101" cy="685721"/>
          </a:xfrm>
          <a:prstGeom prst="rect">
            <a:avLst/>
          </a:prstGeom>
          <a:noFill/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/>
          <p:cNvSpPr/>
          <p:nvPr/>
        </p:nvSpPr>
        <p:spPr>
          <a:xfrm rot="16200000">
            <a:off x="8308070" y="3398968"/>
            <a:ext cx="577101" cy="685721"/>
          </a:xfrm>
          <a:prstGeom prst="rect">
            <a:avLst/>
          </a:prstGeom>
          <a:noFill/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 rot="16200000">
            <a:off x="5508095" y="5664877"/>
            <a:ext cx="577101" cy="685721"/>
          </a:xfrm>
          <a:prstGeom prst="rect">
            <a:avLst/>
          </a:prstGeom>
          <a:noFill/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 rot="16200000">
            <a:off x="3386463" y="4534877"/>
            <a:ext cx="577101" cy="685721"/>
          </a:xfrm>
          <a:prstGeom prst="rect">
            <a:avLst/>
          </a:prstGeom>
          <a:noFill/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 rot="16200000">
            <a:off x="6198891" y="3958002"/>
            <a:ext cx="577101" cy="685721"/>
          </a:xfrm>
          <a:prstGeom prst="rect">
            <a:avLst/>
          </a:prstGeom>
          <a:noFill/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 rot="16200000">
            <a:off x="6910003" y="1682773"/>
            <a:ext cx="577101" cy="685721"/>
          </a:xfrm>
          <a:prstGeom prst="rect">
            <a:avLst/>
          </a:prstGeom>
          <a:noFill/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11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>
                <a:latin typeface="ヒラギノ角ゴ Pro W3" charset="-128"/>
                <a:ea typeface="ヒラギノ角ゴ Pro W3" charset="-128"/>
                <a:cs typeface="ヒラギノ角ゴ Pro W3" charset="-128"/>
              </a:rPr>
              <a:t>出題の反省</a:t>
            </a:r>
            <a:endParaRPr kumimoji="1" lang="ja-JP" altLang="en-US" dirty="0">
              <a:latin typeface="ヒラギノ角ゴ Pro W3" charset="-128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iragino Kaku Gothic Pro" charset="-128"/>
                <a:ea typeface="Hiragino Kaku Gothic Pro" charset="-128"/>
                <a:cs typeface="Hiragino Kaku Gothic Pro" charset="-128"/>
              </a:rPr>
              <a:t>評価基準が曖昧の問題を避けるべき</a:t>
            </a:r>
          </a:p>
          <a:p>
            <a:pPr lvl="1"/>
            <a:r>
              <a:rPr kumimoji="1"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iragino Kaku Gothic Pro" charset="-128"/>
                <a:ea typeface="Hiragino Kaku Gothic Pro" charset="-128"/>
                <a:cs typeface="Hiragino Kaku Gothic Pro" charset="-128"/>
              </a:rPr>
              <a:t>明確なインプットとアウトプットを要求すべき</a:t>
            </a:r>
          </a:p>
          <a:p>
            <a:pPr lvl="2"/>
            <a:r>
              <a:rPr kumimoji="1"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iragino Kaku Gothic Pro" charset="-128"/>
                <a:ea typeface="Hiragino Kaku Gothic Pro" charset="-128"/>
                <a:cs typeface="Hiragino Kaku Gothic Pro" charset="-128"/>
              </a:rPr>
              <a:t>問題３（ハッシュ関数問題）のインプットが不明</a:t>
            </a:r>
          </a:p>
          <a:p>
            <a:pPr lvl="1"/>
            <a:r>
              <a:rPr kumimoji="1"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iragino Kaku Gothic Pro" charset="-128"/>
                <a:ea typeface="Hiragino Kaku Gothic Pro" charset="-128"/>
                <a:cs typeface="Hiragino Kaku Gothic Pro" charset="-128"/>
              </a:rPr>
              <a:t>なるべくコードで勝負</a:t>
            </a:r>
          </a:p>
          <a:p>
            <a:pPr lvl="2"/>
            <a:r>
              <a:rPr kumimoji="1"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iragino Kaku Gothic Pro" charset="-128"/>
                <a:ea typeface="Hiragino Kaku Gothic Pro" charset="-128"/>
                <a:cs typeface="Hiragino Kaku Gothic Pro" charset="-128"/>
              </a:rPr>
              <a:t>問題５（</a:t>
            </a:r>
            <a:r>
              <a:rPr kumimoji="1"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iragino Kaku Gothic Pro" charset="-128"/>
                <a:ea typeface="Hiragino Kaku Gothic Pro" charset="-128"/>
                <a:cs typeface="Hiragino Kaku Gothic Pro" charset="-128"/>
              </a:rPr>
              <a:t>DB</a:t>
            </a:r>
            <a:r>
              <a:rPr kumimoji="1"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iragino Kaku Gothic Pro" charset="-128"/>
                <a:ea typeface="Hiragino Kaku Gothic Pro" charset="-128"/>
                <a:cs typeface="Hiragino Kaku Gothic Pro" charset="-128"/>
              </a:rPr>
              <a:t>接続プールの設計）が文字記述の解答を求めるのは不適切</a:t>
            </a:r>
            <a:endParaRPr kumimoji="1" lang="en-US" altLang="ja-JP" dirty="0" smtClean="0">
              <a:solidFill>
                <a:schemeClr val="tx1">
                  <a:lumMod val="85000"/>
                  <a:lumOff val="15000"/>
                </a:schemeClr>
              </a:solidFill>
              <a:latin typeface="Hiragino Kaku Gothic Pro" charset="-128"/>
              <a:ea typeface="Hiragino Kaku Gothic Pro" charset="-128"/>
              <a:cs typeface="Hiragino Kaku Gothic Pro" charset="-128"/>
            </a:endParaRPr>
          </a:p>
          <a:p>
            <a:pPr lvl="2"/>
            <a:endParaRPr kumimoji="1" lang="ja-JP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Hiragino Kaku Gothic Pro" charset="-128"/>
              <a:ea typeface="Hiragino Kaku Gothic Pro" charset="-128"/>
              <a:cs typeface="Hiragino Kaku Gothic Pro" charset="-128"/>
            </a:endParaRPr>
          </a:p>
          <a:p>
            <a:r>
              <a:rPr kumimoji="1"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iragino Kaku Gothic Pro" charset="-128"/>
                <a:ea typeface="Hiragino Kaku Gothic Pro" charset="-128"/>
                <a:cs typeface="Hiragino Kaku Gothic Pro" charset="-128"/>
              </a:rPr>
              <a:t>解答の条件を明確にすべき</a:t>
            </a:r>
          </a:p>
          <a:p>
            <a:pPr lvl="1"/>
            <a:r>
              <a:rPr kumimoji="1"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iragino Kaku Gothic Pro" charset="-128"/>
                <a:ea typeface="Hiragino Kaku Gothic Pro" charset="-128"/>
                <a:cs typeface="Hiragino Kaku Gothic Pro" charset="-128"/>
              </a:rPr>
              <a:t>問題２（大きい整数の掛け算）について、</a:t>
            </a:r>
            <a:r>
              <a:rPr kumimoji="1"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iragino Kaku Gothic Pro" charset="-128"/>
                <a:ea typeface="Hiragino Kaku Gothic Pro" charset="-128"/>
                <a:cs typeface="Hiragino Kaku Gothic Pro" charset="-128"/>
              </a:rPr>
              <a:t>Java API(</a:t>
            </a:r>
            <a:r>
              <a:rPr kumimoji="1" lang="en-US" altLang="ja-JP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iragino Kaku Gothic Pro" charset="-128"/>
                <a:ea typeface="Hiragino Kaku Gothic Pro" charset="-128"/>
                <a:cs typeface="Hiragino Kaku Gothic Pro" charset="-128"/>
              </a:rPr>
              <a:t>BigInteger</a:t>
            </a:r>
            <a:r>
              <a:rPr kumimoji="1"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iragino Kaku Gothic Pro" charset="-128"/>
                <a:ea typeface="Hiragino Kaku Gothic Pro" charset="-128"/>
                <a:cs typeface="Hiragino Kaku Gothic Pro" charset="-128"/>
              </a:rPr>
              <a:t>等</a:t>
            </a:r>
            <a:r>
              <a:rPr kumimoji="1"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iragino Kaku Gothic Pro" charset="-128"/>
                <a:ea typeface="Hiragino Kaku Gothic Pro" charset="-128"/>
                <a:cs typeface="Hiragino Kaku Gothic Pro" charset="-128"/>
              </a:rPr>
              <a:t>)</a:t>
            </a:r>
            <a:r>
              <a:rPr kumimoji="1"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iragino Kaku Gothic Pro" charset="-128"/>
                <a:ea typeface="Hiragino Kaku Gothic Pro" charset="-128"/>
                <a:cs typeface="Hiragino Kaku Gothic Pro" charset="-128"/>
              </a:rPr>
              <a:t>が使用禁止の要求を明確に記述すべき</a:t>
            </a:r>
            <a:endParaRPr kumimoji="1" lang="en-US" altLang="ja-JP" dirty="0" smtClean="0">
              <a:solidFill>
                <a:schemeClr val="tx1">
                  <a:lumMod val="85000"/>
                  <a:lumOff val="15000"/>
                </a:schemeClr>
              </a:solidFill>
              <a:latin typeface="Hiragino Kaku Gothic Pro" charset="-128"/>
              <a:ea typeface="Hiragino Kaku Gothic Pro" charset="-128"/>
              <a:cs typeface="Hiragino Kaku Gothic Pro" charset="-128"/>
            </a:endParaRPr>
          </a:p>
          <a:p>
            <a:pPr lvl="1"/>
            <a:endParaRPr kumimoji="1" lang="ja-JP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Hiragino Kaku Gothic Pro" charset="-128"/>
              <a:ea typeface="Hiragino Kaku Gothic Pro" charset="-128"/>
              <a:cs typeface="Hiragino Kaku Gothic Pro" charset="-128"/>
            </a:endParaRPr>
          </a:p>
          <a:p>
            <a:r>
              <a:rPr kumimoji="1"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iragino Kaku Gothic Pro" charset="-128"/>
                <a:ea typeface="Hiragino Kaku Gothic Pro" charset="-128"/>
                <a:cs typeface="Hiragino Kaku Gothic Pro" charset="-128"/>
              </a:rPr>
              <a:t>問題の点数と難易度のバランスを調整すべき</a:t>
            </a:r>
          </a:p>
          <a:p>
            <a:pPr lvl="1"/>
            <a:r>
              <a:rPr kumimoji="1"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iragino Kaku Gothic Pro" charset="-128"/>
                <a:ea typeface="Hiragino Kaku Gothic Pro" charset="-128"/>
                <a:cs typeface="Hiragino Kaku Gothic Pro" charset="-128"/>
              </a:rPr>
              <a:t>問題１が難しいが、点数が低すぎ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  <a:latin typeface="Hiragino Kaku Gothic Pro" charset="-128"/>
              <a:ea typeface="Hiragino Kaku Gothic Pro" charset="-128"/>
              <a:cs typeface="Hiragino Kaku Gothic Pr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747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538305" y="2059537"/>
            <a:ext cx="9144000" cy="1574072"/>
          </a:xfrm>
        </p:spPr>
        <p:txBody>
          <a:bodyPr anchor="ctr">
            <a:normAutofit/>
          </a:bodyPr>
          <a:lstStyle/>
          <a:p>
            <a:r>
              <a:rPr lang="en-US" altLang="ja-JP" sz="7200" dirty="0" smtClean="0">
                <a:solidFill>
                  <a:schemeClr val="accent1">
                    <a:lumMod val="50000"/>
                  </a:schemeClr>
                </a:solidFill>
                <a:latin typeface="Osaka" charset="-128"/>
                <a:ea typeface="Osaka" charset="-128"/>
                <a:cs typeface="Osaka" charset="-128"/>
              </a:rPr>
              <a:t>Happy Hacking</a:t>
            </a:r>
            <a:endParaRPr lang="en-US" sz="7200" dirty="0">
              <a:solidFill>
                <a:schemeClr val="accent1">
                  <a:lumMod val="50000"/>
                </a:schemeClr>
              </a:solidFill>
              <a:latin typeface="Osaka" charset="-128"/>
              <a:ea typeface="Osaka" charset="-128"/>
              <a:cs typeface="Osaka" charset="-128"/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538305" y="3633609"/>
            <a:ext cx="9144000" cy="15740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Cabin" panose="020B0803050202020004" pitchFamily="34" charset="0"/>
                <a:ea typeface="+mj-ea"/>
                <a:cs typeface="+mj-cs"/>
              </a:defRPr>
            </a:lvl1pPr>
          </a:lstStyle>
          <a:p>
            <a:r>
              <a:rPr lang="ja-JP" altLang="en-US" sz="4400" dirty="0" smtClean="0">
                <a:solidFill>
                  <a:schemeClr val="accent2"/>
                </a:solidFill>
              </a:rPr>
              <a:t>ご清聴有り難うございます</a:t>
            </a:r>
            <a:endParaRPr lang="en-US" sz="4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21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smtClean="0">
                <a:latin typeface="Hiragino Kaku Gothic Pro" charset="-128"/>
                <a:ea typeface="Hiragino Kaku Gothic Pro" charset="-128"/>
                <a:cs typeface="Hiragino Kaku Gothic Pro" charset="-128"/>
              </a:rPr>
              <a:t>問題概要</a:t>
            </a:r>
            <a:endParaRPr lang="en-US" dirty="0">
              <a:latin typeface="Hiragino Kaku Gothic Pro" charset="-128"/>
              <a:ea typeface="Hiragino Kaku Gothic Pro" charset="-128"/>
              <a:cs typeface="Hiragino Kaku Gothic Pro" charset="-128"/>
            </a:endParaRPr>
          </a:p>
        </p:txBody>
      </p:sp>
      <p:sp>
        <p:nvSpPr>
          <p:cNvPr id="17" name="Line 5"/>
          <p:cNvSpPr>
            <a:spLocks noChangeShapeType="1"/>
          </p:cNvSpPr>
          <p:nvPr/>
        </p:nvSpPr>
        <p:spPr bwMode="auto">
          <a:xfrm>
            <a:off x="3329731" y="1389806"/>
            <a:ext cx="3754103" cy="309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3329730" y="1115912"/>
            <a:ext cx="374134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9pPr>
          </a:lstStyle>
          <a:p>
            <a:r>
              <a:rPr lang="ja-JP" alt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ヒラギノ角ゴ Pro W3" charset="-128"/>
                <a:ea typeface="ヒラギノ角ゴ Pro W3" charset="-128"/>
                <a:cs typeface="ヒラギノ角ゴ Pro W3" charset="-128"/>
              </a:rPr>
              <a:t>内容</a:t>
            </a:r>
            <a:endParaRPr lang="en-US" altLang="ko-KR" sz="1800" b="1" dirty="0">
              <a:solidFill>
                <a:schemeClr val="tx1">
                  <a:lumMod val="85000"/>
                  <a:lumOff val="15000"/>
                </a:schemeClr>
              </a:solidFill>
              <a:latin typeface="ヒラギノ角ゴ Pro W3" charset="-128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19" name="Line 7"/>
          <p:cNvSpPr>
            <a:spLocks noChangeShapeType="1"/>
          </p:cNvSpPr>
          <p:nvPr/>
        </p:nvSpPr>
        <p:spPr bwMode="auto">
          <a:xfrm>
            <a:off x="7292705" y="1389806"/>
            <a:ext cx="4053673" cy="227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z="2400">
              <a:solidFill>
                <a:schemeClr val="tx1">
                  <a:lumMod val="85000"/>
                  <a:lumOff val="15000"/>
                </a:schemeClr>
              </a:solidFill>
              <a:latin typeface="ヒラギノ角ゴ Pro W3" charset="-128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7292705" y="1114020"/>
            <a:ext cx="40399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9pPr>
          </a:lstStyle>
          <a:p>
            <a:r>
              <a:rPr lang="ja-JP" alt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ヒラギノ角ゴ Pro W3" charset="-128"/>
                <a:ea typeface="ヒラギノ角ゴ Pro W3" charset="-128"/>
                <a:cs typeface="ヒラギノ角ゴ Pro W3" charset="-128"/>
              </a:rPr>
              <a:t>考査ポイント</a:t>
            </a:r>
            <a:endParaRPr lang="en-US" altLang="ko-KR" sz="1800" b="1" dirty="0">
              <a:solidFill>
                <a:schemeClr val="tx1">
                  <a:lumMod val="85000"/>
                  <a:lumOff val="15000"/>
                </a:schemeClr>
              </a:solidFill>
              <a:latin typeface="ヒラギノ角ゴ Pro W3" charset="-128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31" name="Rectangle 19"/>
          <p:cNvSpPr>
            <a:spLocks noChangeArrowheads="1"/>
          </p:cNvSpPr>
          <p:nvPr/>
        </p:nvSpPr>
        <p:spPr bwMode="auto">
          <a:xfrm>
            <a:off x="3329731" y="1572977"/>
            <a:ext cx="374985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787400">
              <a:buSzPct val="120000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1pPr>
            <a:lvl2pPr marL="133350" indent="-131763" defTabSz="787400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2pPr>
            <a:lvl3pPr marL="301625" indent="-150813" defTabSz="787400"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3pPr>
            <a:lvl4pPr marL="439738" indent="-136525" defTabSz="787400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4pPr>
            <a:lvl5pPr marL="603250" indent="-142875" defTabSz="787400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5pPr>
            <a:lvl6pPr marL="10604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6pPr>
            <a:lvl7pPr marL="15176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7pPr>
            <a:lvl8pPr marL="19748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8pPr>
            <a:lvl9pPr marL="24320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9pPr>
          </a:lstStyle>
          <a:p>
            <a:pPr lvl="1"/>
            <a:r>
              <a:rPr lang="ja-JP" altLang="en-US" sz="1800" dirty="0" smtClean="0">
                <a:latin typeface="ヒラギノ角ゴ Pro W3" charset="-128"/>
                <a:ea typeface="ヒラギノ角ゴ Pro W3" charset="-128"/>
                <a:cs typeface="ヒラギノ角ゴ Pro W3" charset="-128"/>
              </a:rPr>
              <a:t>最大運送石炭の計算</a:t>
            </a:r>
            <a:endParaRPr lang="en-US" altLang="zh-CN" sz="1800" dirty="0">
              <a:latin typeface="ヒラギノ角ゴ Pro W3" charset="-128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32" name="Rectangle 20"/>
          <p:cNvSpPr>
            <a:spLocks noChangeArrowheads="1"/>
          </p:cNvSpPr>
          <p:nvPr/>
        </p:nvSpPr>
        <p:spPr bwMode="auto">
          <a:xfrm>
            <a:off x="3329730" y="2239727"/>
            <a:ext cx="375622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787400">
              <a:buSzPct val="120000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1pPr>
            <a:lvl2pPr marL="133350" indent="-131763" defTabSz="787400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2pPr>
            <a:lvl3pPr marL="301625" indent="-150813" defTabSz="787400"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3pPr>
            <a:lvl4pPr marL="439738" indent="-136525" defTabSz="787400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4pPr>
            <a:lvl5pPr marL="603250" indent="-142875" defTabSz="787400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5pPr>
            <a:lvl6pPr marL="10604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6pPr>
            <a:lvl7pPr marL="15176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7pPr>
            <a:lvl8pPr marL="19748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8pPr>
            <a:lvl9pPr marL="24320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9pPr>
          </a:lstStyle>
          <a:p>
            <a:pPr lvl="1"/>
            <a:r>
              <a:rPr lang="ja-JP" altLang="en-US" sz="1800" dirty="0" smtClean="0">
                <a:latin typeface="ヒラギノ角ゴ Pro W3" charset="-128"/>
                <a:ea typeface="ヒラギノ角ゴ Pro W3" charset="-128"/>
                <a:cs typeface="ヒラギノ角ゴ Pro W3" charset="-128"/>
              </a:rPr>
              <a:t>大きい整数の掛け算</a:t>
            </a:r>
            <a:endParaRPr lang="en-US" altLang="zh-CN" sz="1800" dirty="0">
              <a:latin typeface="ヒラギノ角ゴ Pro W3" charset="-128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33" name="Rectangle 21"/>
          <p:cNvSpPr>
            <a:spLocks noChangeArrowheads="1"/>
          </p:cNvSpPr>
          <p:nvPr/>
        </p:nvSpPr>
        <p:spPr bwMode="auto">
          <a:xfrm>
            <a:off x="3329730" y="2927115"/>
            <a:ext cx="375835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787400">
              <a:buSzPct val="120000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1pPr>
            <a:lvl2pPr marL="133350" indent="-131763" defTabSz="787400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2pPr>
            <a:lvl3pPr marL="301625" indent="-150813" defTabSz="787400"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3pPr>
            <a:lvl4pPr marL="439738" indent="-136525" defTabSz="787400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4pPr>
            <a:lvl5pPr marL="603250" indent="-142875" defTabSz="787400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5pPr>
            <a:lvl6pPr marL="10604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6pPr>
            <a:lvl7pPr marL="15176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7pPr>
            <a:lvl8pPr marL="19748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8pPr>
            <a:lvl9pPr marL="24320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9pPr>
          </a:lstStyle>
          <a:p>
            <a:pPr lvl="1"/>
            <a:r>
              <a:rPr lang="en-US" altLang="ja-JP" sz="1800" dirty="0">
                <a:latin typeface="ヒラギノ角ゴ Pro W3" charset="-128"/>
                <a:ea typeface="ヒラギノ角ゴ Pro W3" charset="-128"/>
                <a:cs typeface="ヒラギノ角ゴ Pro W3" charset="-128"/>
              </a:rPr>
              <a:t>k</a:t>
            </a:r>
            <a:r>
              <a:rPr lang="ja-JP" altLang="en-US" sz="1800" dirty="0">
                <a:latin typeface="ヒラギノ角ゴ Pro W3" charset="-128"/>
                <a:ea typeface="ヒラギノ角ゴ Pro W3" charset="-128"/>
                <a:cs typeface="ヒラギノ角ゴ Pro W3" charset="-128"/>
              </a:rPr>
              <a:t>個</a:t>
            </a:r>
            <a:r>
              <a:rPr lang="ja-JP" altLang="en-US" sz="1800" dirty="0" smtClean="0">
                <a:latin typeface="ヒラギノ角ゴ Pro W3" charset="-128"/>
                <a:ea typeface="ヒラギノ角ゴ Pro W3" charset="-128"/>
                <a:cs typeface="ヒラギノ角ゴ Pro W3" charset="-128"/>
              </a:rPr>
              <a:t>の最大</a:t>
            </a:r>
            <a:r>
              <a:rPr lang="ja-JP" altLang="en-US" sz="1800" dirty="0">
                <a:latin typeface="ヒラギノ角ゴ Pro W3" charset="-128"/>
                <a:ea typeface="ヒラギノ角ゴ Pro W3" charset="-128"/>
                <a:cs typeface="ヒラギノ角ゴ Pro W3" charset="-128"/>
              </a:rPr>
              <a:t>要素の選択</a:t>
            </a:r>
            <a:endParaRPr lang="en-US" altLang="zh-CN" sz="1800" dirty="0">
              <a:latin typeface="ヒラギノ角ゴ Pro W3" charset="-128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34" name="Rectangle 22"/>
          <p:cNvSpPr>
            <a:spLocks noChangeArrowheads="1"/>
          </p:cNvSpPr>
          <p:nvPr/>
        </p:nvSpPr>
        <p:spPr bwMode="auto">
          <a:xfrm>
            <a:off x="3331317" y="3612915"/>
            <a:ext cx="375835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787400">
              <a:buSzPct val="120000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1pPr>
            <a:lvl2pPr marL="133350" indent="-131763" defTabSz="787400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2pPr>
            <a:lvl3pPr marL="301625" indent="-150813" defTabSz="787400"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3pPr>
            <a:lvl4pPr marL="439738" indent="-136525" defTabSz="787400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4pPr>
            <a:lvl5pPr marL="603250" indent="-142875" defTabSz="787400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5pPr>
            <a:lvl6pPr marL="10604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6pPr>
            <a:lvl7pPr marL="15176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7pPr>
            <a:lvl8pPr marL="19748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8pPr>
            <a:lvl9pPr marL="24320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9pPr>
          </a:lstStyle>
          <a:p>
            <a:pPr lvl="1"/>
            <a:r>
              <a:rPr lang="en-US" altLang="ja-JP" sz="1800" dirty="0">
                <a:latin typeface="ヒラギノ角ゴ Pro W3" charset="-128"/>
                <a:ea typeface="ヒラギノ角ゴ Pro W3" charset="-128"/>
                <a:cs typeface="ヒラギノ角ゴ Pro W3" charset="-128"/>
              </a:rPr>
              <a:t>HashMap</a:t>
            </a:r>
            <a:r>
              <a:rPr lang="ja-JP" altLang="en-US" sz="1800" dirty="0">
                <a:latin typeface="ヒラギノ角ゴ Pro W3" charset="-128"/>
                <a:ea typeface="ヒラギノ角ゴ Pro W3" charset="-128"/>
                <a:cs typeface="ヒラギノ角ゴ Pro W3" charset="-128"/>
              </a:rPr>
              <a:t>の実装</a:t>
            </a:r>
            <a:endParaRPr lang="en-US" altLang="zh-CN" sz="1800" dirty="0">
              <a:latin typeface="ヒラギノ角ゴ Pro W3" charset="-128"/>
              <a:ea typeface="ヒラギノ角ゴ Pro W3" charset="-128"/>
              <a:cs typeface="ヒラギノ角ゴ Pro W3" charset="-128"/>
            </a:endParaRPr>
          </a:p>
          <a:p>
            <a:pPr lvl="1"/>
            <a:endParaRPr lang="en-US" altLang="zh-CN" sz="1800" dirty="0">
              <a:latin typeface="ヒラギノ角ゴ Pro W3" charset="-128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35" name="Rectangle 23"/>
          <p:cNvSpPr>
            <a:spLocks noChangeArrowheads="1"/>
          </p:cNvSpPr>
          <p:nvPr/>
        </p:nvSpPr>
        <p:spPr bwMode="auto">
          <a:xfrm>
            <a:off x="3323380" y="4290777"/>
            <a:ext cx="375835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787400">
              <a:buSzPct val="120000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1pPr>
            <a:lvl2pPr marL="133350" indent="-131763" defTabSz="787400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2pPr>
            <a:lvl3pPr marL="301625" indent="-150813" defTabSz="787400"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3pPr>
            <a:lvl4pPr marL="439738" indent="-136525" defTabSz="787400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4pPr>
            <a:lvl5pPr marL="603250" indent="-142875" defTabSz="787400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5pPr>
            <a:lvl6pPr marL="10604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6pPr>
            <a:lvl7pPr marL="15176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7pPr>
            <a:lvl8pPr marL="19748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8pPr>
            <a:lvl9pPr marL="24320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9pPr>
          </a:lstStyle>
          <a:p>
            <a:pPr lvl="1"/>
            <a:r>
              <a:rPr lang="en-US" altLang="zh-CN" sz="1800" dirty="0" smtClean="0">
                <a:latin typeface="ヒラギノ角ゴ Pro W3" charset="-128"/>
                <a:ea typeface="ヒラギノ角ゴ Pro W3" charset="-128"/>
                <a:cs typeface="ヒラギノ角ゴ Pro W3" charset="-128"/>
              </a:rPr>
              <a:t>DB</a:t>
            </a:r>
            <a:r>
              <a:rPr lang="ja-JP" altLang="en-US" sz="1800" dirty="0" smtClean="0">
                <a:latin typeface="ヒラギノ角ゴ Pro W3" charset="-128"/>
                <a:ea typeface="ヒラギノ角ゴ Pro W3" charset="-128"/>
                <a:cs typeface="ヒラギノ角ゴ Pro W3" charset="-128"/>
              </a:rPr>
              <a:t>接続プールの設計</a:t>
            </a:r>
            <a:endParaRPr lang="en-US" altLang="zh-CN" sz="1800" dirty="0" smtClean="0">
              <a:latin typeface="ヒラギノ角ゴ Pro W3" charset="-128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36" name="Rectangle 24"/>
          <p:cNvSpPr>
            <a:spLocks noChangeArrowheads="1"/>
          </p:cNvSpPr>
          <p:nvPr/>
        </p:nvSpPr>
        <p:spPr bwMode="auto">
          <a:xfrm>
            <a:off x="7292705" y="1572977"/>
            <a:ext cx="404908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787400">
              <a:buSzPct val="120000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1pPr>
            <a:lvl2pPr marL="133350" indent="-131763" defTabSz="787400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2pPr>
            <a:lvl3pPr marL="301625" indent="-150813" defTabSz="787400"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3pPr>
            <a:lvl4pPr marL="439738" indent="-136525" defTabSz="787400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4pPr>
            <a:lvl5pPr marL="603250" indent="-142875" defTabSz="787400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5pPr>
            <a:lvl6pPr marL="10604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6pPr>
            <a:lvl7pPr marL="15176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7pPr>
            <a:lvl8pPr marL="19748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8pPr>
            <a:lvl9pPr marL="24320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9pPr>
          </a:lstStyle>
          <a:p>
            <a:pPr lvl="1"/>
            <a:r>
              <a:rPr lang="ja-JP" altLang="en-US" sz="1800" dirty="0" smtClean="0">
                <a:latin typeface="ヒラギノ角ゴ Pro W3" charset="-128"/>
                <a:ea typeface="ヒラギノ角ゴ Pro W3" charset="-128"/>
                <a:cs typeface="ヒラギノ角ゴ Pro W3" charset="-128"/>
              </a:rPr>
              <a:t>数学</a:t>
            </a:r>
            <a:r>
              <a:rPr lang="ja-JP" altLang="en-US" sz="1800" dirty="0">
                <a:latin typeface="ヒラギノ角ゴ Pro W3" charset="-128"/>
                <a:ea typeface="ヒラギノ角ゴ Pro W3" charset="-128"/>
                <a:cs typeface="ヒラギノ角ゴ Pro W3" charset="-128"/>
              </a:rPr>
              <a:t>推理、貪欲法（最適解</a:t>
            </a:r>
            <a:r>
              <a:rPr lang="ja-JP" altLang="en-US" sz="1800" dirty="0" smtClean="0">
                <a:latin typeface="ヒラギノ角ゴ Pro W3" charset="-128"/>
                <a:ea typeface="ヒラギノ角ゴ Pro W3" charset="-128"/>
                <a:cs typeface="ヒラギノ角ゴ Pro W3" charset="-128"/>
              </a:rPr>
              <a:t>探索）</a:t>
            </a:r>
            <a:endParaRPr lang="en-US" altLang="zh-CN" sz="1800" dirty="0">
              <a:latin typeface="ヒラギノ角ゴ Pro W3" charset="-128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37" name="Rectangle 25"/>
          <p:cNvSpPr>
            <a:spLocks noChangeArrowheads="1"/>
          </p:cNvSpPr>
          <p:nvPr/>
        </p:nvSpPr>
        <p:spPr bwMode="auto">
          <a:xfrm>
            <a:off x="7292705" y="2239727"/>
            <a:ext cx="406515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787400">
              <a:buSzPct val="120000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1pPr>
            <a:lvl2pPr marL="133350" indent="-131763" defTabSz="787400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2pPr>
            <a:lvl3pPr marL="301625" indent="-150813" defTabSz="787400"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3pPr>
            <a:lvl4pPr marL="439738" indent="-136525" defTabSz="787400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4pPr>
            <a:lvl5pPr marL="603250" indent="-142875" defTabSz="787400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5pPr>
            <a:lvl6pPr marL="10604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6pPr>
            <a:lvl7pPr marL="15176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7pPr>
            <a:lvl8pPr marL="19748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8pPr>
            <a:lvl9pPr marL="24320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9pPr>
          </a:lstStyle>
          <a:p>
            <a:pPr lvl="1"/>
            <a:r>
              <a:rPr lang="ja-JP" altLang="en-US" sz="1800" dirty="0" smtClean="0">
                <a:latin typeface="ヒラギノ角ゴ Pro W3" charset="-128"/>
                <a:ea typeface="ヒラギノ角ゴ Pro W3" charset="-128"/>
                <a:cs typeface="ヒラギノ角ゴ Pro W3" charset="-128"/>
              </a:rPr>
              <a:t>数値計算</a:t>
            </a:r>
            <a:endParaRPr lang="en-US" altLang="zh-CN" sz="1800" dirty="0">
              <a:latin typeface="ヒラギノ角ゴ Pro W3" charset="-128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38" name="Rectangle 26"/>
          <p:cNvSpPr>
            <a:spLocks noChangeArrowheads="1"/>
          </p:cNvSpPr>
          <p:nvPr/>
        </p:nvSpPr>
        <p:spPr bwMode="auto">
          <a:xfrm>
            <a:off x="7292704" y="2927115"/>
            <a:ext cx="406744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787400">
              <a:buSzPct val="120000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1pPr>
            <a:lvl2pPr marL="133350" indent="-131763" defTabSz="787400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2pPr>
            <a:lvl3pPr marL="301625" indent="-150813" defTabSz="787400"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3pPr>
            <a:lvl4pPr marL="439738" indent="-136525" defTabSz="787400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4pPr>
            <a:lvl5pPr marL="603250" indent="-142875" defTabSz="787400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5pPr>
            <a:lvl6pPr marL="10604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6pPr>
            <a:lvl7pPr marL="15176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7pPr>
            <a:lvl8pPr marL="19748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8pPr>
            <a:lvl9pPr marL="24320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9pPr>
          </a:lstStyle>
          <a:p>
            <a:pPr lvl="1"/>
            <a:r>
              <a:rPr lang="ja-JP" altLang="en-US" sz="1800" dirty="0" smtClean="0">
                <a:latin typeface="ヒラギノ角ゴ Pro W3" charset="-128"/>
                <a:ea typeface="ヒラギノ角ゴ Pro W3" charset="-128"/>
                <a:cs typeface="ヒラギノ角ゴ Pro W3" charset="-128"/>
              </a:rPr>
              <a:t>選択アルゴリズム（ヒープ）</a:t>
            </a:r>
            <a:endParaRPr lang="en-US" altLang="zh-CN" sz="1800" dirty="0">
              <a:latin typeface="ヒラギノ角ゴ Pro W3" charset="-128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39" name="Rectangle 27"/>
          <p:cNvSpPr>
            <a:spLocks noChangeArrowheads="1"/>
          </p:cNvSpPr>
          <p:nvPr/>
        </p:nvSpPr>
        <p:spPr bwMode="auto">
          <a:xfrm>
            <a:off x="7294292" y="3612915"/>
            <a:ext cx="406744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787400">
              <a:buSzPct val="120000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1pPr>
            <a:lvl2pPr marL="133350" indent="-131763" defTabSz="787400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2pPr>
            <a:lvl3pPr marL="301625" indent="-150813" defTabSz="787400"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3pPr>
            <a:lvl4pPr marL="439738" indent="-136525" defTabSz="787400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4pPr>
            <a:lvl5pPr marL="603250" indent="-142875" defTabSz="787400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5pPr>
            <a:lvl6pPr marL="10604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6pPr>
            <a:lvl7pPr marL="15176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7pPr>
            <a:lvl8pPr marL="19748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8pPr>
            <a:lvl9pPr marL="24320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9pPr>
          </a:lstStyle>
          <a:p>
            <a:pPr lvl="1"/>
            <a:r>
              <a:rPr lang="ja-JP" altLang="en-US" sz="1800" dirty="0">
                <a:latin typeface="ヒラギノ角ゴ Pro W3" charset="-128"/>
                <a:ea typeface="ヒラギノ角ゴ Pro W3" charset="-128"/>
                <a:cs typeface="ヒラギノ角ゴ Pro W3" charset="-128"/>
              </a:rPr>
              <a:t>ハッシュ関数</a:t>
            </a:r>
            <a:endParaRPr lang="en-US" altLang="zh-CN" sz="1800" dirty="0">
              <a:latin typeface="ヒラギノ角ゴ Pro W3" charset="-128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40" name="Rectangle 28"/>
          <p:cNvSpPr>
            <a:spLocks noChangeArrowheads="1"/>
          </p:cNvSpPr>
          <p:nvPr/>
        </p:nvSpPr>
        <p:spPr bwMode="auto">
          <a:xfrm>
            <a:off x="7286354" y="4290777"/>
            <a:ext cx="406744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787400">
              <a:buSzPct val="120000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1pPr>
            <a:lvl2pPr marL="133350" indent="-131763" defTabSz="787400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2pPr>
            <a:lvl3pPr marL="301625" indent="-150813" defTabSz="787400"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3pPr>
            <a:lvl4pPr marL="439738" indent="-136525" defTabSz="787400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4pPr>
            <a:lvl5pPr marL="603250" indent="-142875" defTabSz="787400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5pPr>
            <a:lvl6pPr marL="10604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6pPr>
            <a:lvl7pPr marL="15176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7pPr>
            <a:lvl8pPr marL="19748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8pPr>
            <a:lvl9pPr marL="24320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9pPr>
          </a:lstStyle>
          <a:p>
            <a:pPr lvl="1"/>
            <a:r>
              <a:rPr lang="ja-JP" altLang="en-US" sz="1800" dirty="0" smtClean="0">
                <a:latin typeface="ヒラギノ角ゴ Pro W3" charset="-128"/>
                <a:ea typeface="ヒラギノ角ゴ Pro W3" charset="-128"/>
                <a:cs typeface="ヒラギノ角ゴ Pro W3" charset="-128"/>
              </a:rPr>
              <a:t>アーキテクチャ設計の考査</a:t>
            </a:r>
            <a:endParaRPr lang="en-US" altLang="zh-CN" sz="1800" dirty="0">
              <a:latin typeface="ヒラギノ角ゴ Pro W3" charset="-128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43" name="Rectangle 31"/>
          <p:cNvSpPr>
            <a:spLocks noChangeArrowheads="1"/>
          </p:cNvSpPr>
          <p:nvPr/>
        </p:nvSpPr>
        <p:spPr bwMode="auto">
          <a:xfrm>
            <a:off x="3323380" y="4974990"/>
            <a:ext cx="375835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787400">
              <a:buSzPct val="120000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1pPr>
            <a:lvl2pPr marL="133350" indent="-131763" defTabSz="787400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2pPr>
            <a:lvl3pPr marL="301625" indent="-150813" defTabSz="787400"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3pPr>
            <a:lvl4pPr marL="439738" indent="-136525" defTabSz="787400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4pPr>
            <a:lvl5pPr marL="603250" indent="-142875" defTabSz="787400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5pPr>
            <a:lvl6pPr marL="10604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6pPr>
            <a:lvl7pPr marL="15176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7pPr>
            <a:lvl8pPr marL="19748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8pPr>
            <a:lvl9pPr marL="24320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9pPr>
          </a:lstStyle>
          <a:p>
            <a:pPr lvl="1"/>
            <a:r>
              <a:rPr lang="en-US" altLang="zh-CN" sz="1800" dirty="0" smtClean="0">
                <a:latin typeface="ヒラギノ角ゴ Pro W3" charset="-128"/>
                <a:ea typeface="ヒラギノ角ゴ Pro W3" charset="-128"/>
                <a:cs typeface="ヒラギノ角ゴ Pro W3" charset="-128"/>
              </a:rPr>
              <a:t>N!</a:t>
            </a:r>
            <a:r>
              <a:rPr lang="ja-JP" altLang="en-US" sz="1800" dirty="0" smtClean="0">
                <a:latin typeface="ヒラギノ角ゴ Pro W3" charset="-128"/>
                <a:ea typeface="ヒラギノ角ゴ Pro W3" charset="-128"/>
                <a:cs typeface="ヒラギノ角ゴ Pro W3" charset="-128"/>
              </a:rPr>
              <a:t>の末尾０の個数計算</a:t>
            </a:r>
            <a:endParaRPr lang="en-US" altLang="zh-CN" sz="1800" dirty="0">
              <a:latin typeface="ヒラギノ角ゴ Pro W3" charset="-128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44" name="Rectangle 32"/>
          <p:cNvSpPr>
            <a:spLocks noChangeArrowheads="1"/>
          </p:cNvSpPr>
          <p:nvPr/>
        </p:nvSpPr>
        <p:spPr bwMode="auto">
          <a:xfrm>
            <a:off x="7286354" y="4974990"/>
            <a:ext cx="406744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787400">
              <a:buSzPct val="120000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1pPr>
            <a:lvl2pPr marL="133350" indent="-131763" defTabSz="787400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2pPr>
            <a:lvl3pPr marL="301625" indent="-150813" defTabSz="787400"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3pPr>
            <a:lvl4pPr marL="439738" indent="-136525" defTabSz="787400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4pPr>
            <a:lvl5pPr marL="603250" indent="-142875" defTabSz="787400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5pPr>
            <a:lvl6pPr marL="10604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6pPr>
            <a:lvl7pPr marL="15176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7pPr>
            <a:lvl8pPr marL="19748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8pPr>
            <a:lvl9pPr marL="24320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9pPr>
          </a:lstStyle>
          <a:p>
            <a:pPr lvl="1"/>
            <a:r>
              <a:rPr lang="ja-JP" altLang="en-US" sz="1800" dirty="0" smtClean="0">
                <a:latin typeface="ヒラギノ角ゴ Pro W3" charset="-128"/>
                <a:ea typeface="ヒラギノ角ゴ Pro W3" charset="-128"/>
                <a:cs typeface="ヒラギノ角ゴ Pro W3" charset="-128"/>
              </a:rPr>
              <a:t>数学推理</a:t>
            </a:r>
            <a:endParaRPr lang="en-US" altLang="zh-CN" sz="1800" dirty="0">
              <a:latin typeface="ヒラギノ角ゴ Pro W3" charset="-128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47" name="Rectangle 35"/>
          <p:cNvSpPr>
            <a:spLocks noChangeArrowheads="1"/>
          </p:cNvSpPr>
          <p:nvPr/>
        </p:nvSpPr>
        <p:spPr bwMode="auto">
          <a:xfrm>
            <a:off x="3323380" y="5657615"/>
            <a:ext cx="375835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787400">
              <a:buSzPct val="120000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1pPr>
            <a:lvl2pPr marL="133350" indent="-131763" defTabSz="787400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2pPr>
            <a:lvl3pPr marL="301625" indent="-150813" defTabSz="787400"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3pPr>
            <a:lvl4pPr marL="439738" indent="-136525" defTabSz="787400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4pPr>
            <a:lvl5pPr marL="603250" indent="-142875" defTabSz="787400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5pPr>
            <a:lvl6pPr marL="10604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6pPr>
            <a:lvl7pPr marL="15176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7pPr>
            <a:lvl8pPr marL="19748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8pPr>
            <a:lvl9pPr marL="24320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9pPr>
          </a:lstStyle>
          <a:p>
            <a:pPr lvl="1"/>
            <a:r>
              <a:rPr lang="ja-JP" altLang="en-US" sz="1800" dirty="0" smtClean="0">
                <a:latin typeface="ヒラギノ角ゴ Pro W3" charset="-128"/>
                <a:ea typeface="ヒラギノ角ゴ Pro W3" charset="-128"/>
                <a:cs typeface="ヒラギノ角ゴ Pro W3" charset="-128"/>
              </a:rPr>
              <a:t>数独パズルの正解生成</a:t>
            </a:r>
            <a:endParaRPr lang="en-US" altLang="zh-CN" sz="1800" dirty="0">
              <a:latin typeface="ヒラギノ角ゴ Pro W3" charset="-128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48" name="Rectangle 36"/>
          <p:cNvSpPr>
            <a:spLocks noChangeArrowheads="1"/>
          </p:cNvSpPr>
          <p:nvPr/>
        </p:nvSpPr>
        <p:spPr bwMode="auto">
          <a:xfrm>
            <a:off x="7286354" y="5657615"/>
            <a:ext cx="406744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787400">
              <a:buSzPct val="120000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1pPr>
            <a:lvl2pPr marL="133350" indent="-131763" defTabSz="787400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2pPr>
            <a:lvl3pPr marL="301625" indent="-150813" defTabSz="787400"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3pPr>
            <a:lvl4pPr marL="439738" indent="-136525" defTabSz="787400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4pPr>
            <a:lvl5pPr marL="603250" indent="-142875" defTabSz="787400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5pPr>
            <a:lvl6pPr marL="10604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6pPr>
            <a:lvl7pPr marL="15176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7pPr>
            <a:lvl8pPr marL="19748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8pPr>
            <a:lvl9pPr marL="2432050" indent="-142875" defTabSz="78740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9pPr>
          </a:lstStyle>
          <a:p>
            <a:pPr lvl="1"/>
            <a:r>
              <a:rPr lang="ja-JP" altLang="en-US" sz="1800" dirty="0">
                <a:latin typeface="ヒラギノ角ゴ Pro W3" charset="-128"/>
                <a:ea typeface="ヒラギノ角ゴ Pro W3" charset="-128"/>
                <a:cs typeface="ヒラギノ角ゴ Pro W3" charset="-128"/>
              </a:rPr>
              <a:t>動的計</a:t>
            </a:r>
            <a:r>
              <a:rPr lang="ja-JP" altLang="en-US" sz="1800" dirty="0" smtClean="0">
                <a:latin typeface="ヒラギノ角ゴ Pro W3" charset="-128"/>
                <a:ea typeface="ヒラギノ角ゴ Pro W3" charset="-128"/>
                <a:cs typeface="ヒラギノ角ゴ Pro W3" charset="-128"/>
              </a:rPr>
              <a:t>画法</a:t>
            </a:r>
            <a:r>
              <a:rPr lang="ja-JP" altLang="en-US" sz="1800" dirty="0">
                <a:latin typeface="ヒラギノ角ゴ Pro W3" charset="-128"/>
                <a:ea typeface="ヒラギノ角ゴ Pro W3" charset="-128"/>
                <a:cs typeface="ヒラギノ角ゴ Pro W3" charset="-128"/>
              </a:rPr>
              <a:t>、分割統治法</a:t>
            </a:r>
            <a:endParaRPr lang="en-US" altLang="zh-CN" sz="1800" dirty="0">
              <a:latin typeface="ヒラギノ角ゴ Pro W3" charset="-128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49" name="ホームベース 48"/>
          <p:cNvSpPr/>
          <p:nvPr/>
        </p:nvSpPr>
        <p:spPr>
          <a:xfrm>
            <a:off x="1580862" y="1434644"/>
            <a:ext cx="1527242" cy="648000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mtClean="0">
                <a:latin typeface="Hiragino Kaku Gothic Pro" charset="-128"/>
                <a:ea typeface="Hiragino Kaku Gothic Pro" charset="-128"/>
                <a:cs typeface="Hiragino Kaku Gothic Pro" charset="-128"/>
              </a:rPr>
              <a:t>問題１</a:t>
            </a:r>
            <a:endParaRPr kumimoji="1" lang="ja-JP" altLang="en-US">
              <a:latin typeface="Hiragino Kaku Gothic Pro" charset="-128"/>
              <a:ea typeface="Hiragino Kaku Gothic Pro" charset="-128"/>
              <a:cs typeface="Hiragino Kaku Gothic Pro" charset="-128"/>
            </a:endParaRPr>
          </a:p>
        </p:txBody>
      </p:sp>
      <p:sp>
        <p:nvSpPr>
          <p:cNvPr id="53" name="ホームベース 52"/>
          <p:cNvSpPr/>
          <p:nvPr/>
        </p:nvSpPr>
        <p:spPr>
          <a:xfrm>
            <a:off x="1580862" y="2091441"/>
            <a:ext cx="1527242" cy="648000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iragino Kaku Gothic Pro" charset="-128"/>
                <a:ea typeface="Hiragino Kaku Gothic Pro" charset="-128"/>
                <a:cs typeface="Hiragino Kaku Gothic Pro" charset="-128"/>
              </a:rPr>
              <a:t>問題２</a:t>
            </a:r>
            <a:endParaRPr kumimoji="1" lang="ja-JP" altLang="en-US" dirty="0">
              <a:latin typeface="Hiragino Kaku Gothic Pro" charset="-128"/>
              <a:ea typeface="Hiragino Kaku Gothic Pro" charset="-128"/>
              <a:cs typeface="Hiragino Kaku Gothic Pro" charset="-128"/>
            </a:endParaRPr>
          </a:p>
        </p:txBody>
      </p:sp>
      <p:sp>
        <p:nvSpPr>
          <p:cNvPr id="54" name="ホームベース 53"/>
          <p:cNvSpPr/>
          <p:nvPr/>
        </p:nvSpPr>
        <p:spPr>
          <a:xfrm>
            <a:off x="1580862" y="2748240"/>
            <a:ext cx="1527242" cy="648000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iragino Kaku Gothic Pro" charset="-128"/>
                <a:ea typeface="Hiragino Kaku Gothic Pro" charset="-128"/>
                <a:cs typeface="Hiragino Kaku Gothic Pro" charset="-128"/>
              </a:rPr>
              <a:t>問題３</a:t>
            </a:r>
            <a:endParaRPr kumimoji="1" lang="ja-JP" altLang="en-US" dirty="0">
              <a:latin typeface="Hiragino Kaku Gothic Pro" charset="-128"/>
              <a:ea typeface="Hiragino Kaku Gothic Pro" charset="-128"/>
              <a:cs typeface="Hiragino Kaku Gothic Pro" charset="-128"/>
            </a:endParaRPr>
          </a:p>
        </p:txBody>
      </p:sp>
      <p:sp>
        <p:nvSpPr>
          <p:cNvPr id="55" name="ホームベース 54"/>
          <p:cNvSpPr/>
          <p:nvPr/>
        </p:nvSpPr>
        <p:spPr>
          <a:xfrm>
            <a:off x="1580862" y="3405042"/>
            <a:ext cx="1527242" cy="648000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iragino Kaku Gothic Pro" charset="-128"/>
                <a:ea typeface="Hiragino Kaku Gothic Pro" charset="-128"/>
                <a:cs typeface="Hiragino Kaku Gothic Pro" charset="-128"/>
              </a:rPr>
              <a:t>問題４</a:t>
            </a:r>
            <a:endParaRPr kumimoji="1" lang="ja-JP" altLang="en-US" dirty="0">
              <a:latin typeface="Hiragino Kaku Gothic Pro" charset="-128"/>
              <a:ea typeface="Hiragino Kaku Gothic Pro" charset="-128"/>
              <a:cs typeface="Hiragino Kaku Gothic Pro" charset="-128"/>
            </a:endParaRPr>
          </a:p>
        </p:txBody>
      </p:sp>
      <p:sp>
        <p:nvSpPr>
          <p:cNvPr id="56" name="ホームベース 55"/>
          <p:cNvSpPr/>
          <p:nvPr/>
        </p:nvSpPr>
        <p:spPr>
          <a:xfrm>
            <a:off x="1580862" y="4061840"/>
            <a:ext cx="1527242" cy="648000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iragino Kaku Gothic Pro" charset="-128"/>
                <a:ea typeface="Hiragino Kaku Gothic Pro" charset="-128"/>
                <a:cs typeface="Hiragino Kaku Gothic Pro" charset="-128"/>
              </a:rPr>
              <a:t>問題５</a:t>
            </a:r>
            <a:endParaRPr kumimoji="1" lang="ja-JP" altLang="en-US" dirty="0">
              <a:latin typeface="Hiragino Kaku Gothic Pro" charset="-128"/>
              <a:ea typeface="Hiragino Kaku Gothic Pro" charset="-128"/>
              <a:cs typeface="Hiragino Kaku Gothic Pro" charset="-128"/>
            </a:endParaRPr>
          </a:p>
        </p:txBody>
      </p:sp>
      <p:sp>
        <p:nvSpPr>
          <p:cNvPr id="57" name="ホームベース 56"/>
          <p:cNvSpPr/>
          <p:nvPr/>
        </p:nvSpPr>
        <p:spPr>
          <a:xfrm>
            <a:off x="1580862" y="4708912"/>
            <a:ext cx="1527242" cy="648000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iragino Kaku Gothic Pro" charset="-128"/>
                <a:ea typeface="Hiragino Kaku Gothic Pro" charset="-128"/>
                <a:cs typeface="Hiragino Kaku Gothic Pro" charset="-128"/>
              </a:rPr>
              <a:t>問題６</a:t>
            </a:r>
            <a:endParaRPr kumimoji="1" lang="ja-JP" altLang="en-US" dirty="0">
              <a:latin typeface="Hiragino Kaku Gothic Pro" charset="-128"/>
              <a:ea typeface="Hiragino Kaku Gothic Pro" charset="-128"/>
              <a:cs typeface="Hiragino Kaku Gothic Pro" charset="-128"/>
            </a:endParaRPr>
          </a:p>
        </p:txBody>
      </p:sp>
      <p:sp>
        <p:nvSpPr>
          <p:cNvPr id="58" name="ホームベース 57"/>
          <p:cNvSpPr/>
          <p:nvPr/>
        </p:nvSpPr>
        <p:spPr>
          <a:xfrm>
            <a:off x="1580862" y="5365709"/>
            <a:ext cx="1527242" cy="648000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iragino Kaku Gothic Pro" charset="-128"/>
                <a:ea typeface="Hiragino Kaku Gothic Pro" charset="-128"/>
                <a:cs typeface="Hiragino Kaku Gothic Pro" charset="-128"/>
              </a:rPr>
              <a:t>問題７</a:t>
            </a:r>
            <a:endParaRPr kumimoji="1" lang="ja-JP" altLang="en-US" dirty="0">
              <a:latin typeface="Hiragino Kaku Gothic Pro" charset="-128"/>
              <a:ea typeface="Hiragino Kaku Gothic Pro" charset="-128"/>
              <a:cs typeface="Hiragino Kaku Gothic Pr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538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latin typeface="ヒラギノ角ゴ Pro W3" charset="-128"/>
                <a:ea typeface="ヒラギノ角ゴ Pro W3" charset="-128"/>
                <a:cs typeface="ヒラギノ角ゴ Pro W3" charset="-128"/>
              </a:rPr>
              <a:t>コンテストの基礎</a:t>
            </a:r>
            <a:endParaRPr lang="en-US" dirty="0">
              <a:latin typeface="ヒラギノ角ゴ Pro W3" charset="-128"/>
              <a:ea typeface="ヒラギノ角ゴ Pro W3" charset="-128"/>
              <a:cs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0362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2"/>
          <p:cNvSpPr>
            <a:spLocks/>
          </p:cNvSpPr>
          <p:nvPr>
            <p:custDataLst>
              <p:tags r:id="rId1"/>
            </p:custDataLst>
          </p:nvPr>
        </p:nvSpPr>
        <p:spPr bwMode="blackWhite">
          <a:xfrm>
            <a:off x="3775941" y="1692811"/>
            <a:ext cx="4365625" cy="4498975"/>
          </a:xfrm>
          <a:custGeom>
            <a:avLst/>
            <a:gdLst>
              <a:gd name="T0" fmla="*/ 32 w 2369"/>
              <a:gd name="T1" fmla="*/ 1720 h 1721"/>
              <a:gd name="T2" fmla="*/ 2368 w 2369"/>
              <a:gd name="T3" fmla="*/ 1720 h 1721"/>
              <a:gd name="T4" fmla="*/ 2368 w 2369"/>
              <a:gd name="T5" fmla="*/ 469 h 1721"/>
              <a:gd name="T6" fmla="*/ 1180 w 2369"/>
              <a:gd name="T7" fmla="*/ 0 h 1721"/>
              <a:gd name="T8" fmla="*/ 0 w 2369"/>
              <a:gd name="T9" fmla="*/ 469 h 1721"/>
              <a:gd name="T10" fmla="*/ 0 w 2369"/>
              <a:gd name="T11" fmla="*/ 1720 h 1721"/>
              <a:gd name="T12" fmla="*/ 32 w 2369"/>
              <a:gd name="T13" fmla="*/ 1720 h 1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69" h="1721">
                <a:moveTo>
                  <a:pt x="32" y="1720"/>
                </a:moveTo>
                <a:lnTo>
                  <a:pt x="2368" y="1720"/>
                </a:lnTo>
                <a:lnTo>
                  <a:pt x="2368" y="469"/>
                </a:lnTo>
                <a:lnTo>
                  <a:pt x="1180" y="0"/>
                </a:lnTo>
                <a:lnTo>
                  <a:pt x="0" y="469"/>
                </a:lnTo>
                <a:lnTo>
                  <a:pt x="0" y="1720"/>
                </a:lnTo>
                <a:lnTo>
                  <a:pt x="32" y="172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sz="2800">
              <a:solidFill>
                <a:schemeClr val="bg1"/>
              </a:solidFill>
              <a:latin typeface="ヒラギノ角ゴ Pro W3" charset="-128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7" name="Freeform 3"/>
          <p:cNvSpPr>
            <a:spLocks/>
          </p:cNvSpPr>
          <p:nvPr>
            <p:custDataLst>
              <p:tags r:id="rId2"/>
            </p:custDataLst>
          </p:nvPr>
        </p:nvSpPr>
        <p:spPr bwMode="blackWhite">
          <a:xfrm>
            <a:off x="3775941" y="1692811"/>
            <a:ext cx="4378325" cy="4575175"/>
          </a:xfrm>
          <a:custGeom>
            <a:avLst/>
            <a:gdLst>
              <a:gd name="T0" fmla="*/ 32 w 2375"/>
              <a:gd name="T1" fmla="*/ 1726 h 1727"/>
              <a:gd name="T2" fmla="*/ 2374 w 2375"/>
              <a:gd name="T3" fmla="*/ 1726 h 1727"/>
              <a:gd name="T4" fmla="*/ 2374 w 2375"/>
              <a:gd name="T5" fmla="*/ 471 h 1727"/>
              <a:gd name="T6" fmla="*/ 1183 w 2375"/>
              <a:gd name="T7" fmla="*/ 0 h 1727"/>
              <a:gd name="T8" fmla="*/ 0 w 2375"/>
              <a:gd name="T9" fmla="*/ 471 h 1727"/>
              <a:gd name="T10" fmla="*/ 0 w 2375"/>
              <a:gd name="T11" fmla="*/ 1726 h 1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75" h="1727">
                <a:moveTo>
                  <a:pt x="32" y="1726"/>
                </a:moveTo>
                <a:lnTo>
                  <a:pt x="2374" y="1726"/>
                </a:lnTo>
                <a:lnTo>
                  <a:pt x="2374" y="471"/>
                </a:lnTo>
                <a:lnTo>
                  <a:pt x="1183" y="0"/>
                </a:lnTo>
                <a:lnTo>
                  <a:pt x="0" y="471"/>
                </a:lnTo>
                <a:lnTo>
                  <a:pt x="0" y="1726"/>
                </a:lnTo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sz="2800">
              <a:solidFill>
                <a:schemeClr val="bg1"/>
              </a:solidFill>
              <a:latin typeface="ヒラギノ角ゴ Pro W3" charset="-128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8" name="Freeform 4"/>
          <p:cNvSpPr>
            <a:spLocks/>
          </p:cNvSpPr>
          <p:nvPr>
            <p:custDataLst>
              <p:tags r:id="rId3"/>
            </p:custDataLst>
          </p:nvPr>
        </p:nvSpPr>
        <p:spPr bwMode="blackWhite">
          <a:xfrm>
            <a:off x="1977304" y="1711861"/>
            <a:ext cx="7945437" cy="1219200"/>
          </a:xfrm>
          <a:custGeom>
            <a:avLst/>
            <a:gdLst>
              <a:gd name="T0" fmla="*/ 0 w 4311"/>
              <a:gd name="T1" fmla="*/ 464 h 465"/>
              <a:gd name="T2" fmla="*/ 2159 w 4311"/>
              <a:gd name="T3" fmla="*/ 0 h 465"/>
              <a:gd name="T4" fmla="*/ 4310 w 4311"/>
              <a:gd name="T5" fmla="*/ 464 h 465"/>
              <a:gd name="T6" fmla="*/ 3295 w 4311"/>
              <a:gd name="T7" fmla="*/ 464 h 465"/>
              <a:gd name="T8" fmla="*/ 2159 w 4311"/>
              <a:gd name="T9" fmla="*/ 0 h 465"/>
              <a:gd name="T10" fmla="*/ 3223 w 4311"/>
              <a:gd name="T11" fmla="*/ 464 h 465"/>
              <a:gd name="T12" fmla="*/ 2191 w 4311"/>
              <a:gd name="T13" fmla="*/ 464 h 465"/>
              <a:gd name="T14" fmla="*/ 2167 w 4311"/>
              <a:gd name="T15" fmla="*/ 0 h 465"/>
              <a:gd name="T16" fmla="*/ 2127 w 4311"/>
              <a:gd name="T17" fmla="*/ 464 h 465"/>
              <a:gd name="T18" fmla="*/ 1096 w 4311"/>
              <a:gd name="T19" fmla="*/ 464 h 465"/>
              <a:gd name="T20" fmla="*/ 2159 w 4311"/>
              <a:gd name="T21" fmla="*/ 8 h 465"/>
              <a:gd name="T22" fmla="*/ 1032 w 4311"/>
              <a:gd name="T23" fmla="*/ 464 h 465"/>
              <a:gd name="T24" fmla="*/ 0 w 4311"/>
              <a:gd name="T25" fmla="*/ 464 h 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311" h="465">
                <a:moveTo>
                  <a:pt x="0" y="464"/>
                </a:moveTo>
                <a:lnTo>
                  <a:pt x="2159" y="0"/>
                </a:lnTo>
                <a:lnTo>
                  <a:pt x="4310" y="464"/>
                </a:lnTo>
                <a:lnTo>
                  <a:pt x="3295" y="464"/>
                </a:lnTo>
                <a:lnTo>
                  <a:pt x="2159" y="0"/>
                </a:lnTo>
                <a:lnTo>
                  <a:pt x="3223" y="464"/>
                </a:lnTo>
                <a:lnTo>
                  <a:pt x="2191" y="464"/>
                </a:lnTo>
                <a:lnTo>
                  <a:pt x="2167" y="0"/>
                </a:lnTo>
                <a:lnTo>
                  <a:pt x="2127" y="464"/>
                </a:lnTo>
                <a:lnTo>
                  <a:pt x="1096" y="464"/>
                </a:lnTo>
                <a:lnTo>
                  <a:pt x="2159" y="8"/>
                </a:lnTo>
                <a:lnTo>
                  <a:pt x="1032" y="464"/>
                </a:lnTo>
                <a:lnTo>
                  <a:pt x="0" y="464"/>
                </a:ln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/>
          <a:lstStyle/>
          <a:p>
            <a:endParaRPr lang="ja-JP" altLang="en-US" sz="2800">
              <a:solidFill>
                <a:schemeClr val="bg1"/>
              </a:solidFill>
              <a:latin typeface="ヒラギノ角ゴ Pro W3" charset="-128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9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blackWhite">
          <a:xfrm>
            <a:off x="1983654" y="2927886"/>
            <a:ext cx="1892300" cy="32543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endParaRPr lang="zh-CN" altLang="en-US" sz="2800">
              <a:solidFill>
                <a:schemeClr val="bg1"/>
              </a:solidFill>
              <a:latin typeface="ヒラギノ角ゴ Pro W3" charset="-128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10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blackWhite">
          <a:xfrm>
            <a:off x="4004541" y="2927886"/>
            <a:ext cx="1890713" cy="32543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endParaRPr lang="zh-CN" altLang="en-US" sz="2800">
              <a:solidFill>
                <a:schemeClr val="bg1"/>
              </a:solidFill>
              <a:latin typeface="ヒラギノ角ゴ Pro W3" charset="-128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11" name="Rectangle 7"/>
          <p:cNvSpPr>
            <a:spLocks noChangeArrowheads="1"/>
          </p:cNvSpPr>
          <p:nvPr>
            <p:custDataLst>
              <p:tags r:id="rId6"/>
            </p:custDataLst>
          </p:nvPr>
        </p:nvSpPr>
        <p:spPr bwMode="blackWhite">
          <a:xfrm>
            <a:off x="6023841" y="2927886"/>
            <a:ext cx="1889125" cy="32543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endParaRPr lang="zh-CN" altLang="en-US" sz="2800">
              <a:solidFill>
                <a:schemeClr val="bg1"/>
              </a:solidFill>
              <a:latin typeface="ヒラギノ角ゴ Pro W3" charset="-128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12" name="Rectangle 8"/>
          <p:cNvSpPr>
            <a:spLocks noChangeArrowheads="1"/>
          </p:cNvSpPr>
          <p:nvPr>
            <p:custDataLst>
              <p:tags r:id="rId7"/>
            </p:custDataLst>
          </p:nvPr>
        </p:nvSpPr>
        <p:spPr bwMode="blackWhite">
          <a:xfrm>
            <a:off x="8044729" y="2927886"/>
            <a:ext cx="1887537" cy="32543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endParaRPr lang="zh-CN" altLang="en-US" sz="2800">
              <a:solidFill>
                <a:schemeClr val="bg1"/>
              </a:solidFill>
              <a:latin typeface="ヒラギノ角ゴ Pro W3" charset="-128"/>
              <a:ea typeface="ヒラギノ角ゴ Pro W3" charset="-128"/>
              <a:cs typeface="ヒラギノ角ゴ Pro W3" charset="-128"/>
            </a:endParaRPr>
          </a:p>
        </p:txBody>
      </p: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4620491" y="1354674"/>
            <a:ext cx="2657475" cy="990600"/>
            <a:chOff x="2400" y="1968"/>
            <a:chExt cx="960" cy="960"/>
          </a:xfrm>
        </p:grpSpPr>
        <p:sp>
          <p:nvSpPr>
            <p:cNvPr id="14" name="Oval 13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blackWhite">
            <a:xfrm>
              <a:off x="2400" y="1968"/>
              <a:ext cx="960" cy="9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26940" dir="54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endParaRPr lang="ja-JP" altLang="en-US" sz="2800">
                <a:solidFill>
                  <a:schemeClr val="bg1"/>
                </a:solidFill>
                <a:latin typeface="ヒラギノ角ゴ Pro W3" charset="-128"/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blackWhite">
            <a:xfrm>
              <a:off x="2440" y="2008"/>
              <a:ext cx="880" cy="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810" tIns="0" rIns="3810" bIns="0" anchor="ctr"/>
            <a:lstStyle>
              <a:lvl1pPr defTabSz="895350">
                <a:buSzPct val="120000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1pPr>
              <a:lvl2pPr marL="144463" indent="-142875" defTabSz="895350">
                <a:buSzPct val="12000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2pPr>
              <a:lvl3pPr marL="295275" indent="-149225" defTabSz="895350"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3pPr>
              <a:lvl4pPr marL="431800" indent="-134938" defTabSz="895350">
                <a:buSzPct val="8900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4pPr>
              <a:lvl5pPr marL="582613" indent="-149225" defTabSz="895350"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5pPr>
              <a:lvl6pPr marL="10398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6pPr>
              <a:lvl7pPr marL="14970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7pPr>
              <a:lvl8pPr marL="19542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8pPr>
              <a:lvl9pPr marL="24114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9pPr>
            </a:lstStyle>
            <a:p>
              <a:pPr algn="ctr"/>
              <a:r>
                <a:rPr lang="ja-JP" altLang="en-US" sz="2400" b="1" dirty="0" smtClean="0">
                  <a:solidFill>
                    <a:schemeClr val="bg1"/>
                  </a:solidFill>
                  <a:latin typeface="ヒラギノ角ゴ Pro W3" charset="-128"/>
                  <a:ea typeface="ヒラギノ角ゴ Pro W3" charset="-128"/>
                  <a:cs typeface="ヒラギノ角ゴ Pro W3" charset="-128"/>
                </a:rPr>
                <a:t>良いプログラム</a:t>
              </a:r>
              <a:endParaRPr lang="en-US" altLang="ko-KR" sz="2400" b="1" dirty="0">
                <a:solidFill>
                  <a:schemeClr val="bg1"/>
                </a:solidFill>
                <a:latin typeface="ヒラギノ角ゴ Pro W3" charset="-128"/>
                <a:ea typeface="ヒラギノ角ゴ Pro W3" charset="-128"/>
                <a:cs typeface="ヒラギノ角ゴ Pro W3" charset="-128"/>
              </a:endParaRPr>
            </a:p>
          </p:txBody>
        </p:sp>
      </p:grp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055091" y="3027899"/>
            <a:ext cx="173831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9pPr>
          </a:lstStyle>
          <a:p>
            <a:pPr lvl="1"/>
            <a:r>
              <a:rPr lang="ja-JP" altLang="en-US" sz="2400" dirty="0" smtClean="0">
                <a:solidFill>
                  <a:schemeClr val="bg1"/>
                </a:solidFill>
                <a:latin typeface="ヒラギノ角ゴ Pro W3" charset="-128"/>
                <a:ea typeface="ヒラギノ角ゴ Pro W3" charset="-128"/>
                <a:cs typeface="ヒラギノ角ゴ Pro W3" charset="-128"/>
              </a:rPr>
              <a:t>問題を正しく処理する</a:t>
            </a:r>
            <a:endParaRPr lang="en-US" altLang="ko-KR" sz="2400" dirty="0">
              <a:solidFill>
                <a:schemeClr val="bg1"/>
              </a:solidFill>
              <a:latin typeface="ヒラギノ角ゴ Pro W3" charset="-128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087091" y="3027899"/>
            <a:ext cx="173831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9pPr>
          </a:lstStyle>
          <a:p>
            <a:pPr lvl="1"/>
            <a:r>
              <a:rPr lang="ja-JP" altLang="en-US" sz="2400" dirty="0">
                <a:solidFill>
                  <a:schemeClr val="bg1"/>
                </a:solidFill>
                <a:latin typeface="ヒラギノ角ゴ Pro W3" charset="-128"/>
                <a:ea typeface="ヒラギノ角ゴ Pro W3" charset="-128"/>
                <a:cs typeface="ヒラギノ角ゴ Pro W3" charset="-128"/>
              </a:rPr>
              <a:t>より効率の良いやり方</a:t>
            </a:r>
            <a:endParaRPr lang="en-US" altLang="ko-KR" sz="2400" dirty="0">
              <a:solidFill>
                <a:schemeClr val="bg1"/>
              </a:solidFill>
              <a:latin typeface="ヒラギノ角ゴ Pro W3" charset="-128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103216" y="3027899"/>
            <a:ext cx="173672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9pPr>
          </a:lstStyle>
          <a:p>
            <a:pPr lvl="1"/>
            <a:r>
              <a:rPr lang="ja-JP" altLang="en-US" sz="2400" dirty="0">
                <a:solidFill>
                  <a:schemeClr val="bg1"/>
                </a:solidFill>
                <a:latin typeface="ヒラギノ角ゴ Pro W3" charset="-128"/>
                <a:ea typeface="ヒラギノ角ゴ Pro W3" charset="-128"/>
                <a:cs typeface="ヒラギノ角ゴ Pro W3" charset="-128"/>
              </a:rPr>
              <a:t>より高速なやり方が</a:t>
            </a:r>
            <a:endParaRPr lang="en-US" altLang="ko-KR" sz="2400" dirty="0">
              <a:solidFill>
                <a:schemeClr val="bg1"/>
              </a:solidFill>
              <a:latin typeface="ヒラギノ角ゴ Pro W3" charset="-128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8127279" y="3027899"/>
            <a:ext cx="1735137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ea typeface="-윤고딕130" charset="0"/>
              </a:defRPr>
            </a:lvl9pPr>
          </a:lstStyle>
          <a:p>
            <a:pPr lvl="1"/>
            <a:r>
              <a:rPr lang="ja-JP" altLang="en-US" sz="2400" dirty="0">
                <a:solidFill>
                  <a:schemeClr val="bg1"/>
                </a:solidFill>
                <a:latin typeface="ヒラギノ角ゴ Pro W3" charset="-128"/>
                <a:ea typeface="ヒラギノ角ゴ Pro W3" charset="-128"/>
                <a:cs typeface="ヒラギノ角ゴ Pro W3" charset="-128"/>
              </a:rPr>
              <a:t>よりスマートな書き方</a:t>
            </a:r>
            <a:endParaRPr lang="en-US" altLang="ko-KR" sz="2400" dirty="0">
              <a:solidFill>
                <a:schemeClr val="bg1"/>
              </a:solidFill>
              <a:latin typeface="ヒラギノ角ゴ Pro W3" charset="-128"/>
              <a:ea typeface="ヒラギノ角ゴ Pro W3" charset="-128"/>
              <a:cs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0841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5"/>
          <p:cNvGrpSpPr>
            <a:grpSpLocks/>
          </p:cNvGrpSpPr>
          <p:nvPr/>
        </p:nvGrpSpPr>
        <p:grpSpPr bwMode="auto">
          <a:xfrm>
            <a:off x="3917268" y="2329273"/>
            <a:ext cx="3967946" cy="685800"/>
            <a:chOff x="631" y="1680"/>
            <a:chExt cx="960" cy="960"/>
          </a:xfrm>
        </p:grpSpPr>
        <p:sp>
          <p:nvSpPr>
            <p:cNvPr id="17" name="Rectangle 6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blackWhite">
            <a:xfrm>
              <a:off x="631" y="1680"/>
              <a:ext cx="960" cy="96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/>
              <a:endParaRPr lang="ja-JP" altLang="en-US" sz="2800">
                <a:solidFill>
                  <a:schemeClr val="bg1"/>
                </a:solidFill>
                <a:latin typeface="ヒラギノ角ゴ Pro W3" charset="-128"/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blackWhite">
            <a:xfrm>
              <a:off x="671" y="1720"/>
              <a:ext cx="880" cy="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810" tIns="0" rIns="3810" bIns="0" anchor="ctr"/>
            <a:lstStyle>
              <a:lvl1pPr defTabSz="895350">
                <a:buSzPct val="120000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1pPr>
              <a:lvl2pPr marL="144463" indent="-142875" defTabSz="895350">
                <a:buSzPct val="12000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2pPr>
              <a:lvl3pPr marL="295275" indent="-149225" defTabSz="895350"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3pPr>
              <a:lvl4pPr marL="431800" indent="-134938" defTabSz="895350">
                <a:buSzPct val="8900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4pPr>
              <a:lvl5pPr marL="582613" indent="-149225" defTabSz="895350"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5pPr>
              <a:lvl6pPr marL="10398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6pPr>
              <a:lvl7pPr marL="14970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7pPr>
              <a:lvl8pPr marL="19542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8pPr>
              <a:lvl9pPr marL="24114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9pPr>
            </a:lstStyle>
            <a:p>
              <a:pPr algn="ctr"/>
              <a:r>
                <a:rPr lang="ja-JP" altLang="en-US" sz="2000" b="1" dirty="0" smtClean="0">
                  <a:solidFill>
                    <a:schemeClr val="bg1"/>
                  </a:solidFill>
                  <a:latin typeface="ヒラギノ角ゴ Pro W3" charset="-128"/>
                  <a:ea typeface="ヒラギノ角ゴ Pro W3" charset="-128"/>
                  <a:cs typeface="ヒラギノ角ゴ Pro W3" charset="-128"/>
                </a:rPr>
                <a:t>効率が良いアルゴリズムを使う</a:t>
              </a:r>
              <a:endParaRPr lang="en-US" altLang="ko-KR" sz="2000" b="1" dirty="0">
                <a:solidFill>
                  <a:schemeClr val="bg1"/>
                </a:solidFill>
                <a:latin typeface="ヒラギノ角ゴ Pro W3" charset="-128"/>
                <a:ea typeface="ヒラギノ角ゴ Pro W3" charset="-128"/>
                <a:cs typeface="ヒラギノ角ゴ Pro W3" charset="-128"/>
              </a:endParaRPr>
            </a:p>
          </p:txBody>
        </p:sp>
      </p:grpSp>
      <p:cxnSp>
        <p:nvCxnSpPr>
          <p:cNvPr id="20" name="AutoShape 9"/>
          <p:cNvCxnSpPr>
            <a:cxnSpLocks noChangeShapeType="1"/>
          </p:cNvCxnSpPr>
          <p:nvPr/>
        </p:nvCxnSpPr>
        <p:spPr bwMode="auto">
          <a:xfrm rot="16200000">
            <a:off x="4761871" y="2395155"/>
            <a:ext cx="511175" cy="1751012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28" name="Group 17"/>
          <p:cNvGrpSpPr>
            <a:grpSpLocks/>
          </p:cNvGrpSpPr>
          <p:nvPr/>
        </p:nvGrpSpPr>
        <p:grpSpPr bwMode="auto">
          <a:xfrm>
            <a:off x="2861951" y="3526248"/>
            <a:ext cx="2556857" cy="2363911"/>
            <a:chOff x="81" y="1452"/>
            <a:chExt cx="988" cy="1811"/>
          </a:xfrm>
        </p:grpSpPr>
        <p:sp>
          <p:nvSpPr>
            <p:cNvPr id="29" name="Rectangle 18"/>
            <p:cNvSpPr>
              <a:spLocks noChangeArrowheads="1"/>
            </p:cNvSpPr>
            <p:nvPr/>
          </p:nvSpPr>
          <p:spPr bwMode="auto">
            <a:xfrm>
              <a:off x="81" y="1452"/>
              <a:ext cx="988" cy="181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endParaRPr lang="ja-JP" altLang="en-US" sz="2800">
                <a:solidFill>
                  <a:schemeClr val="bg1"/>
                </a:solidFill>
                <a:latin typeface="ヒラギノ角ゴ Pro W3" charset="-128"/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30" name="Rectangle 19"/>
            <p:cNvSpPr>
              <a:spLocks noChangeArrowheads="1"/>
            </p:cNvSpPr>
            <p:nvPr/>
          </p:nvSpPr>
          <p:spPr bwMode="auto">
            <a:xfrm>
              <a:off x="81" y="1452"/>
              <a:ext cx="988" cy="38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ja-JP" altLang="en-US" sz="2800">
                <a:solidFill>
                  <a:schemeClr val="bg1"/>
                </a:solidFill>
                <a:latin typeface="ヒラギノ角ゴ Pro W3" charset="-128"/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31" name="Rectangle 20"/>
            <p:cNvSpPr>
              <a:spLocks noChangeArrowheads="1"/>
            </p:cNvSpPr>
            <p:nvPr/>
          </p:nvSpPr>
          <p:spPr bwMode="auto">
            <a:xfrm>
              <a:off x="121" y="1509"/>
              <a:ext cx="917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defTabSz="895350">
                <a:buSzPct val="120000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1pPr>
              <a:lvl2pPr marL="144463" indent="-142875" defTabSz="895350">
                <a:buSzPct val="12000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2pPr>
              <a:lvl3pPr marL="295275" indent="-149225" defTabSz="895350"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3pPr>
              <a:lvl4pPr marL="431800" indent="-134938" defTabSz="895350">
                <a:buSzPct val="8900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4pPr>
              <a:lvl5pPr marL="582613" indent="-149225" defTabSz="895350"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5pPr>
              <a:lvl6pPr marL="10398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6pPr>
              <a:lvl7pPr marL="14970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7pPr>
              <a:lvl8pPr marL="19542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8pPr>
              <a:lvl9pPr marL="24114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9pPr>
            </a:lstStyle>
            <a:p>
              <a:pPr algn="ctr"/>
              <a:r>
                <a:rPr lang="ja-JP" altLang="en-US" sz="2000" b="1" dirty="0" smtClean="0">
                  <a:solidFill>
                    <a:schemeClr val="bg1"/>
                  </a:solidFill>
                  <a:latin typeface="ヒラギノ角ゴ Pro W3" charset="-128"/>
                  <a:ea typeface="ヒラギノ角ゴ Pro W3" charset="-128"/>
                  <a:cs typeface="ヒラギノ角ゴ Pro W3" charset="-128"/>
                </a:rPr>
                <a:t>時間</a:t>
              </a:r>
              <a:endParaRPr lang="en-US" altLang="ko-KR" sz="2000" b="1" dirty="0">
                <a:solidFill>
                  <a:schemeClr val="bg1"/>
                </a:solidFill>
                <a:latin typeface="ヒラギノ角ゴ Pro W3" charset="-128"/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32" name="Rectangle 21"/>
            <p:cNvSpPr>
              <a:spLocks noChangeArrowheads="1"/>
            </p:cNvSpPr>
            <p:nvPr/>
          </p:nvSpPr>
          <p:spPr bwMode="auto">
            <a:xfrm>
              <a:off x="121" y="1891"/>
              <a:ext cx="917" cy="1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defTabSz="895350">
                <a:buSzPct val="120000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1pPr>
              <a:lvl2pPr marL="144463" indent="-142875" defTabSz="895350">
                <a:buSzPct val="12000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2pPr>
              <a:lvl3pPr marL="295275" indent="-149225" defTabSz="895350"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3pPr>
              <a:lvl4pPr marL="431800" indent="-134938" defTabSz="895350">
                <a:buSzPct val="8900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4pPr>
              <a:lvl5pPr marL="582613" indent="-149225" defTabSz="895350"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5pPr>
              <a:lvl6pPr marL="10398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6pPr>
              <a:lvl7pPr marL="14970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7pPr>
              <a:lvl8pPr marL="19542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8pPr>
              <a:lvl9pPr marL="24114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9pPr>
            </a:lstStyle>
            <a:p>
              <a:pPr lvl="1"/>
              <a:r>
                <a:rPr lang="ja-JP" altLang="en-US" sz="2000" dirty="0" smtClean="0">
                  <a:solidFill>
                    <a:schemeClr val="bg1"/>
                  </a:solidFill>
                  <a:latin typeface="ヒラギノ角ゴ Pro W3" charset="-128"/>
                  <a:ea typeface="ヒラギノ角ゴ Pro W3" charset="-128"/>
                  <a:cs typeface="ヒラギノ角ゴ Pro W3" charset="-128"/>
                </a:rPr>
                <a:t>時間計算量</a:t>
              </a:r>
              <a:endParaRPr lang="en-US" altLang="ja-JP" sz="2000" dirty="0" smtClean="0">
                <a:solidFill>
                  <a:schemeClr val="bg1"/>
                </a:solidFill>
                <a:latin typeface="ヒラギノ角ゴ Pro W3" charset="-128"/>
                <a:ea typeface="ヒラギノ角ゴ Pro W3" charset="-128"/>
                <a:cs typeface="ヒラギノ角ゴ Pro W3" charset="-128"/>
              </a:endParaRPr>
            </a:p>
            <a:p>
              <a:pPr lvl="1"/>
              <a:r>
                <a:rPr lang="en-US" altLang="ja-JP" sz="2000" dirty="0" smtClean="0">
                  <a:solidFill>
                    <a:schemeClr val="bg1"/>
                  </a:solidFill>
                  <a:latin typeface="ヒラギノ角ゴ Pro W3" charset="-128"/>
                  <a:ea typeface="ヒラギノ角ゴ Pro W3" charset="-128"/>
                  <a:cs typeface="ヒラギノ角ゴ Pro W3" charset="-128"/>
                </a:rPr>
                <a:t>Time Complexity</a:t>
              </a:r>
              <a:endParaRPr lang="ja-JP" altLang="en-US" sz="2000" dirty="0" smtClean="0">
                <a:solidFill>
                  <a:schemeClr val="bg1"/>
                </a:solidFill>
                <a:latin typeface="ヒラギノ角ゴ Pro W3" charset="-128"/>
                <a:ea typeface="ヒラギノ角ゴ Pro W3" charset="-128"/>
                <a:cs typeface="ヒラギノ角ゴ Pro W3" charset="-128"/>
              </a:endParaRPr>
            </a:p>
            <a:p>
              <a:pPr lvl="1"/>
              <a:r>
                <a:rPr lang="ja-JP" altLang="en-US" sz="1800" dirty="0">
                  <a:solidFill>
                    <a:schemeClr val="bg1"/>
                  </a:solidFill>
                  <a:latin typeface="ヒラギノ角ゴ Pro W3" charset="-128"/>
                  <a:ea typeface="ヒラギノ角ゴ Pro W3" charset="-128"/>
                  <a:cs typeface="ヒラギノ角ゴ Pro W3" charset="-128"/>
                </a:rPr>
                <a:t>データ数</a:t>
              </a:r>
              <a:r>
                <a:rPr lang="en-US" altLang="ja-JP" sz="1800" dirty="0">
                  <a:solidFill>
                    <a:schemeClr val="bg1"/>
                  </a:solidFill>
                  <a:latin typeface="ヒラギノ角ゴ Pro W3" charset="-128"/>
                  <a:ea typeface="ヒラギノ角ゴ Pro W3" charset="-128"/>
                  <a:cs typeface="ヒラギノ角ゴ Pro W3" charset="-128"/>
                </a:rPr>
                <a:t>n</a:t>
              </a:r>
              <a:r>
                <a:rPr lang="ja-JP" altLang="en-US" sz="1800" dirty="0">
                  <a:solidFill>
                    <a:schemeClr val="bg1"/>
                  </a:solidFill>
                  <a:latin typeface="ヒラギノ角ゴ Pro W3" charset="-128"/>
                  <a:ea typeface="ヒラギノ角ゴ Pro W3" charset="-128"/>
                  <a:cs typeface="ヒラギノ角ゴ Pro W3" charset="-128"/>
                </a:rPr>
                <a:t>に対してどれだけ時間がかかるかを示す</a:t>
              </a:r>
              <a:endParaRPr lang="en-US" altLang="ko-KR" sz="1800" dirty="0">
                <a:solidFill>
                  <a:schemeClr val="bg1"/>
                </a:solidFill>
                <a:latin typeface="ヒラギノ角ゴ Pro W3" charset="-128"/>
                <a:ea typeface="ヒラギノ角ゴ Pro W3" charset="-128"/>
                <a:cs typeface="ヒラギノ角ゴ Pro W3" charset="-128"/>
              </a:endParaRPr>
            </a:p>
          </p:txBody>
        </p:sp>
      </p:grpSp>
      <p:cxnSp>
        <p:nvCxnSpPr>
          <p:cNvPr id="48" name="AutoShape 37"/>
          <p:cNvCxnSpPr>
            <a:cxnSpLocks noChangeShapeType="1"/>
          </p:cNvCxnSpPr>
          <p:nvPr/>
        </p:nvCxnSpPr>
        <p:spPr bwMode="auto">
          <a:xfrm rot="16200000" flipH="1">
            <a:off x="6513677" y="2394361"/>
            <a:ext cx="511175" cy="1752600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9" name="Group 38"/>
          <p:cNvGrpSpPr>
            <a:grpSpLocks/>
          </p:cNvGrpSpPr>
          <p:nvPr/>
        </p:nvGrpSpPr>
        <p:grpSpPr bwMode="auto">
          <a:xfrm>
            <a:off x="3918856" y="1349785"/>
            <a:ext cx="3967946" cy="685800"/>
            <a:chOff x="631" y="1680"/>
            <a:chExt cx="960" cy="960"/>
          </a:xfrm>
        </p:grpSpPr>
        <p:sp>
          <p:nvSpPr>
            <p:cNvPr id="50" name="Rectangle 39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blackWhite">
            <a:xfrm>
              <a:off x="631" y="1680"/>
              <a:ext cx="960" cy="96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/>
              <a:endParaRPr lang="ja-JP" altLang="en-US" sz="2800">
                <a:solidFill>
                  <a:schemeClr val="bg1"/>
                </a:solidFill>
                <a:latin typeface="ヒラギノ角ゴ Pro W3" charset="-128"/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51" name="Rectangle 40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blackWhite">
            <a:xfrm>
              <a:off x="671" y="1720"/>
              <a:ext cx="880" cy="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810" tIns="0" rIns="3810" bIns="0" anchor="ctr"/>
            <a:lstStyle>
              <a:lvl1pPr defTabSz="895350">
                <a:buSzPct val="120000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1pPr>
              <a:lvl2pPr marL="144463" indent="-142875" defTabSz="895350">
                <a:buSzPct val="12000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2pPr>
              <a:lvl3pPr marL="295275" indent="-149225" defTabSz="895350"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3pPr>
              <a:lvl4pPr marL="431800" indent="-134938" defTabSz="895350">
                <a:buSzPct val="8900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4pPr>
              <a:lvl5pPr marL="582613" indent="-149225" defTabSz="895350"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5pPr>
              <a:lvl6pPr marL="10398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6pPr>
              <a:lvl7pPr marL="14970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7pPr>
              <a:lvl8pPr marL="19542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8pPr>
              <a:lvl9pPr marL="24114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9pPr>
            </a:lstStyle>
            <a:p>
              <a:pPr algn="ctr"/>
              <a:r>
                <a:rPr lang="ja-JP" altLang="en-US" sz="2000" b="1" dirty="0" smtClean="0">
                  <a:solidFill>
                    <a:schemeClr val="bg1"/>
                  </a:solidFill>
                  <a:latin typeface="ヒラギノ角ゴ Pro W3" charset="-128"/>
                  <a:ea typeface="ヒラギノ角ゴ Pro W3" charset="-128"/>
                  <a:cs typeface="ヒラギノ角ゴ Pro W3" charset="-128"/>
                </a:rPr>
                <a:t>効率が良いプログラム</a:t>
              </a:r>
              <a:endParaRPr lang="en-US" altLang="ko-KR" sz="2000" b="1" dirty="0">
                <a:solidFill>
                  <a:schemeClr val="bg1"/>
                </a:solidFill>
                <a:latin typeface="ヒラギノ角ゴ Pro W3" charset="-128"/>
                <a:ea typeface="ヒラギノ角ゴ Pro W3" charset="-128"/>
                <a:cs typeface="ヒラギノ角ゴ Pro W3" charset="-128"/>
              </a:endParaRPr>
            </a:p>
          </p:txBody>
        </p:sp>
      </p:grpSp>
      <p:cxnSp>
        <p:nvCxnSpPr>
          <p:cNvPr id="52" name="AutoShape 41"/>
          <p:cNvCxnSpPr>
            <a:cxnSpLocks noChangeShapeType="1"/>
          </p:cNvCxnSpPr>
          <p:nvPr/>
        </p:nvCxnSpPr>
        <p:spPr bwMode="auto">
          <a:xfrm flipH="1">
            <a:off x="5904840" y="2035585"/>
            <a:ext cx="1588" cy="2936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54" name="Group 17"/>
          <p:cNvGrpSpPr>
            <a:grpSpLocks/>
          </p:cNvGrpSpPr>
          <p:nvPr/>
        </p:nvGrpSpPr>
        <p:grpSpPr bwMode="auto">
          <a:xfrm>
            <a:off x="6323577" y="3526247"/>
            <a:ext cx="2635363" cy="2363911"/>
            <a:chOff x="81" y="1452"/>
            <a:chExt cx="988" cy="1811"/>
          </a:xfrm>
        </p:grpSpPr>
        <p:sp>
          <p:nvSpPr>
            <p:cNvPr id="55" name="Rectangle 18"/>
            <p:cNvSpPr>
              <a:spLocks noChangeArrowheads="1"/>
            </p:cNvSpPr>
            <p:nvPr/>
          </p:nvSpPr>
          <p:spPr bwMode="auto">
            <a:xfrm>
              <a:off x="81" y="1452"/>
              <a:ext cx="988" cy="181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endParaRPr lang="ja-JP" altLang="en-US" sz="2800">
                <a:solidFill>
                  <a:schemeClr val="bg1"/>
                </a:solidFill>
                <a:latin typeface="ヒラギノ角ゴ Pro W3" charset="-128"/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56" name="Rectangle 19"/>
            <p:cNvSpPr>
              <a:spLocks noChangeArrowheads="1"/>
            </p:cNvSpPr>
            <p:nvPr/>
          </p:nvSpPr>
          <p:spPr bwMode="auto">
            <a:xfrm>
              <a:off x="81" y="1452"/>
              <a:ext cx="988" cy="38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ja-JP" altLang="en-US" sz="2800">
                <a:solidFill>
                  <a:schemeClr val="bg1"/>
                </a:solidFill>
                <a:latin typeface="ヒラギノ角ゴ Pro W3" charset="-128"/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57" name="Rectangle 20"/>
            <p:cNvSpPr>
              <a:spLocks noChangeArrowheads="1"/>
            </p:cNvSpPr>
            <p:nvPr/>
          </p:nvSpPr>
          <p:spPr bwMode="auto">
            <a:xfrm>
              <a:off x="121" y="1509"/>
              <a:ext cx="917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defTabSz="895350">
                <a:buSzPct val="120000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1pPr>
              <a:lvl2pPr marL="144463" indent="-142875" defTabSz="895350">
                <a:buSzPct val="12000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2pPr>
              <a:lvl3pPr marL="295275" indent="-149225" defTabSz="895350"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3pPr>
              <a:lvl4pPr marL="431800" indent="-134938" defTabSz="895350">
                <a:buSzPct val="8900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4pPr>
              <a:lvl5pPr marL="582613" indent="-149225" defTabSz="895350"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5pPr>
              <a:lvl6pPr marL="10398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6pPr>
              <a:lvl7pPr marL="14970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7pPr>
              <a:lvl8pPr marL="19542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8pPr>
              <a:lvl9pPr marL="24114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9pPr>
            </a:lstStyle>
            <a:p>
              <a:pPr algn="ctr"/>
              <a:r>
                <a:rPr lang="ja-JP" altLang="en-US" sz="2000" b="1" dirty="0" smtClean="0">
                  <a:solidFill>
                    <a:schemeClr val="bg1"/>
                  </a:solidFill>
                  <a:latin typeface="ヒラギノ角ゴ Pro W3" charset="-128"/>
                  <a:ea typeface="ヒラギノ角ゴ Pro W3" charset="-128"/>
                  <a:cs typeface="ヒラギノ角ゴ Pro W3" charset="-128"/>
                </a:rPr>
                <a:t>空間</a:t>
              </a:r>
              <a:endParaRPr lang="en-US" altLang="ko-KR" sz="2000" b="1" dirty="0">
                <a:solidFill>
                  <a:schemeClr val="bg1"/>
                </a:solidFill>
                <a:latin typeface="ヒラギノ角ゴ Pro W3" charset="-128"/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58" name="Rectangle 21"/>
            <p:cNvSpPr>
              <a:spLocks noChangeArrowheads="1"/>
            </p:cNvSpPr>
            <p:nvPr/>
          </p:nvSpPr>
          <p:spPr bwMode="auto">
            <a:xfrm>
              <a:off x="121" y="1891"/>
              <a:ext cx="917" cy="8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defTabSz="895350">
                <a:buSzPct val="120000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1pPr>
              <a:lvl2pPr marL="144463" indent="-142875" defTabSz="895350">
                <a:buSzPct val="12000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2pPr>
              <a:lvl3pPr marL="295275" indent="-149225" defTabSz="895350"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3pPr>
              <a:lvl4pPr marL="431800" indent="-134938" defTabSz="895350">
                <a:buSzPct val="8900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4pPr>
              <a:lvl5pPr marL="582613" indent="-149225" defTabSz="895350"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5pPr>
              <a:lvl6pPr marL="10398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6pPr>
              <a:lvl7pPr marL="14970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7pPr>
              <a:lvl8pPr marL="19542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8pPr>
              <a:lvl9pPr marL="2411413" indent="-149225" defTabSz="895350" fontAlgn="base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-윤고딕130" charset="0"/>
                </a:defRPr>
              </a:lvl9pPr>
            </a:lstStyle>
            <a:p>
              <a:pPr lvl="1"/>
              <a:r>
                <a:rPr lang="ja-JP" altLang="en-US" sz="2000" b="1" dirty="0">
                  <a:solidFill>
                    <a:schemeClr val="bg1"/>
                  </a:solidFill>
                  <a:latin typeface="ヒラギノ角ゴ Pro W3" charset="-128"/>
                  <a:ea typeface="ヒラギノ角ゴ Pro W3" charset="-128"/>
                  <a:cs typeface="ヒラギノ角ゴ Pro W3" charset="-128"/>
                </a:rPr>
                <a:t>空間</a:t>
              </a:r>
              <a:r>
                <a:rPr lang="ja-JP" altLang="en-US" sz="2000" b="1" dirty="0" smtClean="0">
                  <a:solidFill>
                    <a:schemeClr val="bg1"/>
                  </a:solidFill>
                  <a:latin typeface="ヒラギノ角ゴ Pro W3" charset="-128"/>
                  <a:ea typeface="ヒラギノ角ゴ Pro W3" charset="-128"/>
                  <a:cs typeface="ヒラギノ角ゴ Pro W3" charset="-128"/>
                </a:rPr>
                <a:t>計算量</a:t>
              </a:r>
              <a:endParaRPr lang="en-US" altLang="ja-JP" sz="2000" b="1" dirty="0" smtClean="0">
                <a:solidFill>
                  <a:schemeClr val="bg1"/>
                </a:solidFill>
                <a:latin typeface="ヒラギノ角ゴ Pro W3" charset="-128"/>
                <a:ea typeface="ヒラギノ角ゴ Pro W3" charset="-128"/>
                <a:cs typeface="ヒラギノ角ゴ Pro W3" charset="-128"/>
              </a:endParaRPr>
            </a:p>
            <a:p>
              <a:pPr lvl="1"/>
              <a:r>
                <a:rPr lang="en-US" altLang="ja-JP" sz="2000" dirty="0" smtClean="0">
                  <a:solidFill>
                    <a:schemeClr val="bg1"/>
                  </a:solidFill>
                  <a:latin typeface="ヒラギノ角ゴ Pro W3" charset="-128"/>
                  <a:ea typeface="ヒラギノ角ゴ Pro W3" charset="-128"/>
                  <a:cs typeface="ヒラギノ角ゴ Pro W3" charset="-128"/>
                </a:rPr>
                <a:t>Space Complexity</a:t>
              </a:r>
              <a:endParaRPr lang="ja-JP" altLang="en-US" sz="2000" dirty="0" smtClean="0">
                <a:solidFill>
                  <a:schemeClr val="bg1"/>
                </a:solidFill>
                <a:latin typeface="ヒラギノ角ゴ Pro W3" charset="-128"/>
                <a:ea typeface="ヒラギノ角ゴ Pro W3" charset="-128"/>
                <a:cs typeface="ヒラギノ角ゴ Pro W3" charset="-128"/>
              </a:endParaRPr>
            </a:p>
            <a:p>
              <a:pPr lvl="1"/>
              <a:r>
                <a:rPr lang="ja-JP" altLang="en-US" sz="1800" dirty="0">
                  <a:solidFill>
                    <a:schemeClr val="bg1"/>
                  </a:solidFill>
                  <a:latin typeface="ヒラギノ角ゴ Pro W3" charset="-128"/>
                  <a:ea typeface="ヒラギノ角ゴ Pro W3" charset="-128"/>
                  <a:cs typeface="ヒラギノ角ゴ Pro W3" charset="-128"/>
                </a:rPr>
                <a:t>どれだけメモリを消費するかを示す</a:t>
              </a:r>
              <a:endParaRPr lang="en-US" altLang="ko-KR" sz="1800" dirty="0">
                <a:solidFill>
                  <a:schemeClr val="bg1"/>
                </a:solidFill>
                <a:latin typeface="ヒラギノ角ゴ Pro W3" charset="-128"/>
                <a:ea typeface="ヒラギノ角ゴ Pro W3" charset="-128"/>
                <a:cs typeface="ヒラギノ角ゴ Pro W3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108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O</a:t>
            </a:r>
            <a:r>
              <a:rPr kumimoji="1" lang="ja-JP" altLang="en-US" dirty="0" smtClean="0"/>
              <a:t>表記法</a:t>
            </a:r>
            <a:r>
              <a:rPr kumimoji="1" lang="en-US" altLang="ja-JP" dirty="0" smtClean="0"/>
              <a:t>(Big-Oh-Notation)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267968"/>
            <a:ext cx="10515600" cy="615261"/>
          </a:xfrm>
        </p:spPr>
        <p:txBody>
          <a:bodyPr/>
          <a:lstStyle/>
          <a:p>
            <a:r>
              <a:rPr kumimoji="1" lang="ja-JP" altLang="en-US" dirty="0"/>
              <a:t>アルゴリズムの</a:t>
            </a:r>
            <a:r>
              <a:rPr kumimoji="1" lang="ja-JP" altLang="en-US" dirty="0" smtClean="0"/>
              <a:t>効率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計算量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を</a:t>
            </a:r>
            <a:r>
              <a:rPr kumimoji="1" lang="ja-JP" altLang="en-US" dirty="0"/>
              <a:t>評価する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961967" y="2064909"/>
            <a:ext cx="6268063" cy="19389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Monaco" charset="0"/>
                <a:ea typeface="Monaco" charset="0"/>
                <a:cs typeface="Monaco" charset="0"/>
              </a:rPr>
              <a:t>for (int </a:t>
            </a:r>
            <a:r>
              <a:rPr kumimoji="1" lang="en-US" altLang="ja-JP" sz="2400" dirty="0" err="1" smtClean="0">
                <a:latin typeface="Monaco" charset="0"/>
                <a:ea typeface="Monaco" charset="0"/>
                <a:cs typeface="Monaco" charset="0"/>
              </a:rPr>
              <a:t>i</a:t>
            </a:r>
            <a:r>
              <a:rPr kumimoji="1" lang="en-US" altLang="ja-JP" sz="2400" dirty="0" smtClean="0">
                <a:latin typeface="Monaco" charset="0"/>
                <a:ea typeface="Monaco" charset="0"/>
                <a:cs typeface="Monaco" charset="0"/>
              </a:rPr>
              <a:t> = 0; </a:t>
            </a:r>
            <a:r>
              <a:rPr kumimoji="1" lang="en-US" altLang="ja-JP" sz="2400" dirty="0" err="1" smtClean="0">
                <a:latin typeface="Monaco" charset="0"/>
                <a:ea typeface="Monaco" charset="0"/>
                <a:cs typeface="Monaco" charset="0"/>
              </a:rPr>
              <a:t>i</a:t>
            </a:r>
            <a:r>
              <a:rPr kumimoji="1" lang="en-US" altLang="ja-JP" sz="2400" dirty="0" smtClean="0">
                <a:latin typeface="Monaco" charset="0"/>
                <a:ea typeface="Monaco" charset="0"/>
                <a:cs typeface="Monaco" charset="0"/>
              </a:rPr>
              <a:t> &lt; n; </a:t>
            </a:r>
            <a:r>
              <a:rPr kumimoji="1" lang="en-US" altLang="ja-JP" sz="2400" dirty="0" err="1" smtClean="0">
                <a:latin typeface="Monaco" charset="0"/>
                <a:ea typeface="Monaco" charset="0"/>
                <a:cs typeface="Monaco" charset="0"/>
              </a:rPr>
              <a:t>i</a:t>
            </a:r>
            <a:r>
              <a:rPr kumimoji="1" lang="en-US" altLang="ja-JP" sz="2400" dirty="0" smtClean="0">
                <a:latin typeface="Monaco" charset="0"/>
                <a:ea typeface="Monaco" charset="0"/>
                <a:cs typeface="Monaco" charset="0"/>
              </a:rPr>
              <a:t>++) {</a:t>
            </a:r>
          </a:p>
          <a:p>
            <a:r>
              <a:rPr kumimoji="1" lang="en-US" altLang="ja-JP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kumimoji="1" lang="en-US" altLang="ja-JP" sz="2400" dirty="0" smtClean="0">
                <a:latin typeface="Monaco" charset="0"/>
                <a:ea typeface="Monaco" charset="0"/>
                <a:cs typeface="Monaco" charset="0"/>
              </a:rPr>
              <a:t>   for (int j = 0; j &lt; m; j++) {</a:t>
            </a:r>
          </a:p>
          <a:p>
            <a:r>
              <a:rPr kumimoji="1" lang="en-US" altLang="ja-JP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kumimoji="1" lang="en-US" altLang="ja-JP" sz="2400" dirty="0" smtClean="0">
                <a:latin typeface="Monaco" charset="0"/>
                <a:ea typeface="Monaco" charset="0"/>
                <a:cs typeface="Monaco" charset="0"/>
              </a:rPr>
              <a:t>       // do something</a:t>
            </a:r>
          </a:p>
          <a:p>
            <a:r>
              <a:rPr kumimoji="1" lang="en-US" altLang="ja-JP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kumimoji="1" lang="en-US" altLang="ja-JP" sz="2400" dirty="0" smtClean="0">
                <a:latin typeface="Monaco" charset="0"/>
                <a:ea typeface="Monaco" charset="0"/>
                <a:cs typeface="Monaco" charset="0"/>
              </a:rPr>
              <a:t>   }</a:t>
            </a:r>
          </a:p>
          <a:p>
            <a:r>
              <a:rPr kumimoji="1" lang="en-US" altLang="ja-JP" sz="2400" dirty="0">
                <a:latin typeface="Monaco" charset="0"/>
                <a:ea typeface="Monaco" charset="0"/>
                <a:cs typeface="Monaco" charset="0"/>
              </a:rPr>
              <a:t>}</a:t>
            </a:r>
            <a:endParaRPr kumimoji="1" lang="ja-JP" altLang="en-US" sz="2400" dirty="0">
              <a:latin typeface="Monaco" charset="0"/>
              <a:ea typeface="Monaco" charset="0"/>
              <a:cs typeface="Monaco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3112649" y="4450684"/>
                <a:ext cx="5966698" cy="138499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kumimoji="1" lang="ja-JP" altLang="en-US" sz="2800" dirty="0" smtClean="0"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上記のコードの計算量は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m</m:t>
                    </m:r>
                    <m:r>
                      <a:rPr kumimoji="1" lang="en-US" altLang="ja-JP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m:rPr>
                        <m:sty m:val="p"/>
                      </m:rPr>
                      <a:rPr kumimoji="1" lang="en-US" altLang="ja-JP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n</m:t>
                    </m:r>
                  </m:oMath>
                </a14:m>
                <a:r>
                  <a:rPr kumimoji="1" lang="ja-JP" altLang="en-US" sz="2800" dirty="0" smtClean="0"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となる</a:t>
                </a:r>
              </a:p>
              <a:p>
                <a:r>
                  <a:rPr kumimoji="1" lang="en-US" altLang="ja-JP" sz="2800" dirty="0" smtClean="0"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O(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m</m:t>
                    </m:r>
                    <m:r>
                      <a:rPr kumimoji="1" lang="en-US" altLang="ja-JP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m:rPr>
                        <m:sty m:val="p"/>
                      </m:rPr>
                      <a:rPr kumimoji="1" lang="en-US" altLang="ja-JP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n</m:t>
                    </m:r>
                  </m:oMath>
                </a14:m>
                <a:r>
                  <a:rPr kumimoji="1" lang="en-US" altLang="ja-JP" sz="2800" dirty="0" smtClean="0"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)</a:t>
                </a:r>
                <a:r>
                  <a:rPr kumimoji="1" lang="ja-JP" altLang="en-US" sz="2800" dirty="0" smtClean="0"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で表記する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m</m:t>
                    </m:r>
                    <m:r>
                      <a:rPr kumimoji="1" lang="en-US" altLang="ja-JP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kumimoji="1" lang="en-US" altLang="ja-JP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𝑛</m:t>
                    </m:r>
                  </m:oMath>
                </a14:m>
                <a:r>
                  <a:rPr kumimoji="1" lang="ja-JP" altLang="en-US" sz="2800" dirty="0" smtClean="0"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の場合</a:t>
                </a:r>
                <a:r>
                  <a:rPr kumimoji="1" lang="en-US" altLang="ja-JP" sz="2800" dirty="0" smtClean="0"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､O(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800" i="1" smtClean="0">
                            <a:latin typeface="Cambria Math" charset="0"/>
                            <a:ea typeface="ヒラギノ角ゴ Pro W3" charset="-128"/>
                            <a:cs typeface="ヒラギノ角ゴ Pro W3" charset="-128"/>
                          </a:rPr>
                        </m:ctrlPr>
                      </m:sSupPr>
                      <m:e>
                        <m:r>
                          <a:rPr kumimoji="1" lang="en-US" altLang="ja-JP" sz="2800" b="0" i="1" smtClean="0">
                            <a:latin typeface="Cambria Math" charset="0"/>
                            <a:ea typeface="ヒラギノ角ゴ Pro W3" charset="-128"/>
                            <a:cs typeface="ヒラギノ角ゴ Pro W3" charset="-128"/>
                          </a:rPr>
                          <m:t>𝑛</m:t>
                        </m:r>
                      </m:e>
                      <m:sup>
                        <m:r>
                          <a:rPr kumimoji="1" lang="en-US" altLang="ja-JP" sz="2800" b="0" i="1" smtClean="0">
                            <a:latin typeface="Cambria Math" charset="0"/>
                            <a:ea typeface="ヒラギノ角ゴ Pro W3" charset="-128"/>
                            <a:cs typeface="ヒラギノ角ゴ Pro W3" charset="-128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en-US" altLang="ja-JP" sz="2800" dirty="0" smtClean="0"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)</a:t>
                </a:r>
                <a:r>
                  <a:rPr kumimoji="1" lang="ja-JP" altLang="en-US" sz="2800" dirty="0" smtClean="0">
                    <a:latin typeface="ヒラギノ角ゴ Pro W3" charset="-128"/>
                    <a:ea typeface="ヒラギノ角ゴ Pro W3" charset="-128"/>
                    <a:cs typeface="ヒラギノ角ゴ Pro W3" charset="-128"/>
                  </a:rPr>
                  <a:t>になる</a:t>
                </a:r>
                <a:endParaRPr kumimoji="1" lang="ja-JP" altLang="en-US" sz="2800" dirty="0">
                  <a:latin typeface="ヒラギノ角ゴ Pro W3" charset="-128"/>
                  <a:ea typeface="ヒラギノ角ゴ Pro W3" charset="-128"/>
                  <a:cs typeface="ヒラギノ角ゴ Pro W3" charset="-128"/>
                </a:endParaRPr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2649" y="4450684"/>
                <a:ext cx="5966698" cy="1384995"/>
              </a:xfrm>
              <a:prstGeom prst="rect">
                <a:avLst/>
              </a:prstGeom>
              <a:blipFill rotWithShape="0">
                <a:blip r:embed="rId2"/>
                <a:stretch>
                  <a:fillRect l="-2041" t="-5677" r="-612" b="-91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79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149.875"/>
  <p:tag name="LLEFT" val=" 209.2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Shap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Text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Shap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Tex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149.875"/>
  <p:tag name="LLEFT" val=" 209.2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150.875"/>
  <p:tag name="LLEFT" val=" 79.62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14.125"/>
  <p:tag name="LLEFT" val=" 80.1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14.125"/>
  <p:tag name="LLEFT" val=" 225.6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14.125"/>
  <p:tag name="LLEFT" val=" 37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14.125"/>
  <p:tag name="LLEFT" val=" 516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Shap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Text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ockertemplate" id="{52CBCFE6-6C56-4C38-A8F5-9DD306B3A994}" vid="{64E31022-91EF-4A89-A27C-6D958FAB267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39560</TotalTime>
  <Words>2535</Words>
  <Application>Microsoft Macintosh PowerPoint</Application>
  <PresentationFormat>ワイド画面</PresentationFormat>
  <Paragraphs>742</Paragraphs>
  <Slides>46</Slides>
  <Notes>11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46</vt:i4>
      </vt:variant>
    </vt:vector>
  </HeadingPairs>
  <TitlesOfParts>
    <vt:vector size="59" baseType="lpstr">
      <vt:lpstr>Cabin</vt:lpstr>
      <vt:lpstr>Calibri</vt:lpstr>
      <vt:lpstr>Cambria Math</vt:lpstr>
      <vt:lpstr>Helvetica Neue</vt:lpstr>
      <vt:lpstr>Hiragino Kaku Gothic Pro</vt:lpstr>
      <vt:lpstr>Monaco</vt:lpstr>
      <vt:lpstr>ＭＳ Ｐゴシック</vt:lpstr>
      <vt:lpstr>Osaka</vt:lpstr>
      <vt:lpstr>Wingdings</vt:lpstr>
      <vt:lpstr>ヒラギノ角ゴ Pro W3</vt:lpstr>
      <vt:lpstr>ヒラギノ角ゴ Pro W6</vt:lpstr>
      <vt:lpstr>Arial</vt:lpstr>
      <vt:lpstr>Office Theme</vt:lpstr>
      <vt:lpstr>   技術コンテストのまとめ  April, 2015  イノベーションセンター</vt:lpstr>
      <vt:lpstr>PowerPoint プレゼンテーション</vt:lpstr>
      <vt:lpstr>コンテスト概要</vt:lpstr>
      <vt:lpstr>趣旨</vt:lpstr>
      <vt:lpstr>問題概要</vt:lpstr>
      <vt:lpstr>コンテストの基礎</vt:lpstr>
      <vt:lpstr>PowerPoint プレゼンテーション</vt:lpstr>
      <vt:lpstr>PowerPoint プレゼンテーション</vt:lpstr>
      <vt:lpstr>O表記法(Big-Oh-Notation)</vt:lpstr>
      <vt:lpstr>PowerPoint プレゼンテーション</vt:lpstr>
      <vt:lpstr>アルゴリズムの参考書</vt:lpstr>
      <vt:lpstr>数学を忘れた場合</vt:lpstr>
      <vt:lpstr>ソフトウエア開発の方法論</vt:lpstr>
      <vt:lpstr>実力を証明したい場合</vt:lpstr>
      <vt:lpstr>問題の分析と解答</vt:lpstr>
      <vt:lpstr>模範解答</vt:lpstr>
      <vt:lpstr>問題1</vt:lpstr>
      <vt:lpstr>問題1</vt:lpstr>
      <vt:lpstr>問題1</vt:lpstr>
      <vt:lpstr>問題1</vt:lpstr>
      <vt:lpstr>問題2</vt:lpstr>
      <vt:lpstr>問題2</vt:lpstr>
      <vt:lpstr>問題3</vt:lpstr>
      <vt:lpstr>問題3</vt:lpstr>
      <vt:lpstr>問題3</vt:lpstr>
      <vt:lpstr>問題4</vt:lpstr>
      <vt:lpstr>問題4</vt:lpstr>
      <vt:lpstr>JavaのHashMapの内部データ構造</vt:lpstr>
      <vt:lpstr>問題5</vt:lpstr>
      <vt:lpstr>問題5</vt:lpstr>
      <vt:lpstr>参考アーキテクチャ(Javaの例)</vt:lpstr>
      <vt:lpstr>問題6</vt:lpstr>
      <vt:lpstr>問題6</vt:lpstr>
      <vt:lpstr>問題6</vt:lpstr>
      <vt:lpstr>問題7</vt:lpstr>
      <vt:lpstr>問題7</vt:lpstr>
      <vt:lpstr>問題7</vt:lpstr>
      <vt:lpstr>問題7</vt:lpstr>
      <vt:lpstr>問題7</vt:lpstr>
      <vt:lpstr>問題7</vt:lpstr>
      <vt:lpstr>問題7</vt:lpstr>
      <vt:lpstr>問題7</vt:lpstr>
      <vt:lpstr>問題7</vt:lpstr>
      <vt:lpstr>問題7</vt:lpstr>
      <vt:lpstr>出題の反省</vt:lpstr>
      <vt:lpstr>Happy Hacking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Golub</dc:creator>
  <cp:lastModifiedBy>王海東</cp:lastModifiedBy>
  <cp:revision>366</cp:revision>
  <dcterms:created xsi:type="dcterms:W3CDTF">2013-06-18T20:54:41Z</dcterms:created>
  <dcterms:modified xsi:type="dcterms:W3CDTF">2015-04-24T01:57:07Z</dcterms:modified>
</cp:coreProperties>
</file>