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9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6" r:id="rId3"/>
    <p:sldId id="339" r:id="rId4"/>
    <p:sldId id="340" r:id="rId5"/>
    <p:sldId id="303" r:id="rId6"/>
    <p:sldId id="307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43" r:id="rId16"/>
    <p:sldId id="342" r:id="rId17"/>
    <p:sldId id="356" r:id="rId18"/>
    <p:sldId id="357" r:id="rId19"/>
    <p:sldId id="358" r:id="rId20"/>
    <p:sldId id="371" r:id="rId21"/>
    <p:sldId id="364" r:id="rId22"/>
    <p:sldId id="372" r:id="rId23"/>
    <p:sldId id="365" r:id="rId24"/>
    <p:sldId id="373" r:id="rId25"/>
    <p:sldId id="374" r:id="rId26"/>
    <p:sldId id="366" r:id="rId27"/>
    <p:sldId id="375" r:id="rId28"/>
    <p:sldId id="376" r:id="rId29"/>
    <p:sldId id="367" r:id="rId30"/>
    <p:sldId id="387" r:id="rId31"/>
    <p:sldId id="377" r:id="rId32"/>
    <p:sldId id="368" r:id="rId33"/>
    <p:sldId id="379" r:id="rId34"/>
    <p:sldId id="386" r:id="rId35"/>
    <p:sldId id="369" r:id="rId36"/>
    <p:sldId id="370" r:id="rId37"/>
    <p:sldId id="380" r:id="rId38"/>
    <p:sldId id="381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2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87224"/>
  </p:normalViewPr>
  <p:slideViewPr>
    <p:cSldViewPr snapToGrid="0">
      <p:cViewPr varScale="1">
        <p:scale>
          <a:sx n="109" d="100"/>
          <a:sy n="109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E89C5-6DC3-421C-B254-5D034D19E11B}" type="datetimeFigureOut">
              <a:rPr lang="en-US" smtClean="0"/>
              <a:pPr/>
              <a:t>4/24/15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A2D70-C088-423F-8518-452E86B65D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Relationship Id="rId3" Type="http://schemas.openxmlformats.org/officeDocument/2006/relationships/hyperlink" Target="http://ja.wikipedia.org/wiki/%E8%8B%B1%E8%AA%9E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ja.wikipedia.org/wiki/1963%E5%B9%B4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ja.wikipedia.org/wiki/1963%E5%B9%B4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ja.wikipedia.org/wiki/%E8%8B%B1%E8%AA%9E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ja.wikipedia.org/wiki/%E8%8B%B1%E8%AA%9E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ja.wikipedia.org/wiki/%E9%80%A3%E7%B5%90%E3%83%AA%E3%82%B9%E3%83%88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Relationship Id="rId3" Type="http://schemas.openxmlformats.org/officeDocument/2006/relationships/hyperlink" Target="http://ja.wikipedia.org/wiki/%E8%8B%B1%E8%AA%9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醸し出す（かもしだす）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36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 dirty="0" smtClean="0"/>
              <a:t>深さ優先探索</a:t>
            </a:r>
            <a:r>
              <a:rPr lang="ja-JP" altLang="en-US" dirty="0" smtClean="0"/>
              <a:t>（ふかさゆうせんたんさく、</a:t>
            </a:r>
            <a:r>
              <a:rPr lang="ja-JP" altLang="en-US" dirty="0" smtClean="0">
                <a:hlinkClick r:id="rId3" tooltip="英語"/>
              </a:rPr>
              <a:t>英</a:t>
            </a:r>
            <a:r>
              <a:rPr lang="en-US" altLang="ja-JP" dirty="0" smtClean="0"/>
              <a:t>: depth-first search, DFS</a:t>
            </a:r>
            <a:r>
              <a:rPr lang="ja-JP" altLang="en-US" dirty="0" smtClean="0"/>
              <a:t>、バックトラック法ともいう）</a:t>
            </a:r>
            <a:endParaRPr lang="en-US" altLang="ja-JP" dirty="0" smtClean="0"/>
          </a:p>
          <a:p>
            <a:r>
              <a:rPr kumimoji="1" lang="ja-JP" altLang="en-US" dirty="0" smtClean="0"/>
              <a:t>村岡さんはこの方法をきちんと実装しました</a:t>
            </a:r>
            <a:r>
              <a:rPr kumimoji="1" lang="en-US" altLang="ja-JP" dirty="0" smtClean="0"/>
              <a:t>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べき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じょう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【×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冪乗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2^n</a:t>
            </a:r>
            <a:endParaRPr kumimoji="1" lang="ja-JP" altLang="en-US" dirty="0" smtClean="0"/>
          </a:p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へいほう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こん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〔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ヘイハウ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‐〕【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平方根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たい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すう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対数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endParaRPr lang="ja-JP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へい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ほう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〔‐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ハウ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〕【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平方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endParaRPr lang="ja-JP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かい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じょう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階乗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 smtClean="0"/>
              <a:t>結城 浩</a:t>
            </a:r>
            <a:r>
              <a:rPr lang="ja-JP" altLang="en-US" dirty="0" smtClean="0"/>
              <a:t>（ゆうき ひろし、</a:t>
            </a:r>
            <a:r>
              <a:rPr lang="en-US" altLang="ja-JP" dirty="0" smtClean="0">
                <a:hlinkClick r:id="rId3" tooltip="1963年"/>
              </a:rPr>
              <a:t>1963</a:t>
            </a:r>
            <a:r>
              <a:rPr lang="ja-JP" altLang="en-US" dirty="0" smtClean="0">
                <a:hlinkClick r:id="rId3" tooltip="1963年"/>
              </a:rPr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- </a:t>
            </a:r>
            <a:r>
              <a:rPr lang="ja-JP" altLang="en-US" dirty="0" smtClean="0"/>
              <a:t>）</a:t>
            </a:r>
            <a:r>
              <a:rPr lang="ja-JP" altLang="en-US" b="1" dirty="0" smtClean="0"/>
              <a:t>さっか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作家</a:t>
            </a:r>
            <a:r>
              <a:rPr lang="en-US" altLang="ja-JP" b="1" dirty="0" smtClean="0"/>
              <a:t>】</a:t>
            </a:r>
            <a:r>
              <a:rPr lang="ja-JP" altLang="en-US" b="1" dirty="0" smtClean="0"/>
              <a:t>ちょしゃ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著者</a:t>
            </a:r>
            <a:r>
              <a:rPr lang="en-US" altLang="ja-JP" b="1" dirty="0" smtClean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 smtClean="0"/>
              <a:t>結城 浩</a:t>
            </a:r>
            <a:r>
              <a:rPr lang="ja-JP" altLang="en-US" dirty="0" smtClean="0"/>
              <a:t>（ゆうき ひろし、</a:t>
            </a:r>
            <a:r>
              <a:rPr lang="en-US" altLang="ja-JP" dirty="0" smtClean="0">
                <a:hlinkClick r:id="rId3" tooltip="1963年"/>
              </a:rPr>
              <a:t>1963</a:t>
            </a:r>
            <a:r>
              <a:rPr lang="ja-JP" altLang="en-US" dirty="0" smtClean="0">
                <a:hlinkClick r:id="rId3" tooltip="1963年"/>
              </a:rPr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- </a:t>
            </a:r>
            <a:r>
              <a:rPr lang="ja-JP" altLang="en-US" dirty="0" smtClean="0"/>
              <a:t>）</a:t>
            </a:r>
            <a:r>
              <a:rPr lang="ja-JP" altLang="en-US" b="1" dirty="0" smtClean="0"/>
              <a:t>さっか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作家</a:t>
            </a:r>
            <a:r>
              <a:rPr lang="en-US" altLang="ja-JP" b="1" dirty="0" smtClean="0"/>
              <a:t>】</a:t>
            </a:r>
            <a:r>
              <a:rPr lang="ja-JP" altLang="en-US" b="1" dirty="0" smtClean="0"/>
              <a:t>ちょしゃ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著者</a:t>
            </a:r>
            <a:r>
              <a:rPr lang="en-US" altLang="ja-JP" b="1" smtClean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貪欲法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（どんよくほう、</a:t>
            </a:r>
            <a:r>
              <a:rPr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英語"/>
              </a:rPr>
              <a:t>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greedy algorithm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貪欲法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（どんよくほう、</a:t>
            </a:r>
            <a:r>
              <a:rPr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英語"/>
              </a:rPr>
              <a:t>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greedy algorithm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東谷さんはヒープソートを実装しました</a:t>
            </a:r>
            <a:r>
              <a:rPr kumimoji="1" lang="en-US" altLang="ja-JP" dirty="0" smtClean="0"/>
              <a:t>｡</a:t>
            </a:r>
            <a:endParaRPr kumimoji="1" lang="ja-JP" altLang="en-US" dirty="0" smtClean="0"/>
          </a:p>
          <a:p>
            <a:r>
              <a:rPr kumimoji="1" lang="en-US" altLang="ja-JP" dirty="0" smtClean="0"/>
              <a:t>K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よりはるかに小さい場合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ヒープにソートしなくて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最後に快速ソートしても良い</a:t>
            </a:r>
            <a:r>
              <a:rPr kumimoji="1" lang="en-US" altLang="ja-JP" dirty="0" smtClean="0"/>
              <a:t>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pl-PL" altLang="ja-JP" dirty="0" smtClean="0"/>
              <a:t>http://</a:t>
            </a:r>
            <a:r>
              <a:rPr kumimoji="1" lang="pl-PL" altLang="ja-JP" dirty="0" err="1" smtClean="0"/>
              <a:t>ja.wikipedia.org</a:t>
            </a:r>
            <a:r>
              <a:rPr kumimoji="1" lang="pl-PL" altLang="ja-JP" dirty="0" smtClean="0"/>
              <a:t>/</a:t>
            </a:r>
            <a:r>
              <a:rPr kumimoji="1" lang="pl-PL" altLang="ja-JP" dirty="0" err="1" smtClean="0"/>
              <a:t>wiki</a:t>
            </a:r>
            <a:r>
              <a:rPr kumimoji="1" lang="pl-PL" altLang="ja-JP" dirty="0" smtClean="0"/>
              <a:t>/%E3%83%8F%E3%83%83%E3%82%B7%E3%83%A5%E3%83%86%E3%83%BC%E3%83%96%E3%83%AB#.E5.85.A8.E8.A6.81.E7.B4.A0.E3.81.AE.E5.88.97.E6.8C.99</a:t>
            </a:r>
          </a:p>
          <a:p>
            <a:r>
              <a:rPr lang="ja-JP" altLang="en-US" b="1" dirty="0" smtClean="0"/>
              <a:t>連鎖法</a:t>
            </a:r>
          </a:p>
          <a:p>
            <a:r>
              <a:rPr lang="ja-JP" altLang="en-US" dirty="0" smtClean="0"/>
              <a:t>衝突を起こしたキー同士をポインタでつなぐ方式を連鎖法と呼ぶ。テーブルの各番地にはキーそのものではなく、同族キーを保持する</a:t>
            </a:r>
            <a:r>
              <a:rPr lang="ja-JP" altLang="en-US" dirty="0" smtClean="0">
                <a:hlinkClick r:id="rId3" tooltip="連結リスト"/>
              </a:rPr>
              <a:t>リンクリスト</a:t>
            </a:r>
            <a:r>
              <a:rPr lang="ja-JP" altLang="en-US" dirty="0" smtClean="0"/>
              <a:t>を格納する。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素因数分解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そいんすうぶんかい、</a:t>
            </a:r>
            <a:r>
              <a:rPr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英語"/>
              </a:rPr>
              <a:t>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ja-JP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factorization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kumimoji="1" lang="ja-JP" altLang="en-US" dirty="0" smtClean="0"/>
              <a:t>金城さんは方法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を実装しました</a:t>
            </a:r>
            <a:r>
              <a:rPr kumimoji="1" lang="en-US" altLang="ja-JP" dirty="0" smtClean="0"/>
              <a:t>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CC38E8A8-4B47-EF41-B676-4DA7A7E3B5EE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7701-374F-D642-9E0D-AA885C97C505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801C-9A26-2345-A31D-90C55B349912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E8B-D905-AF42-87CF-514B0DDFA922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9BB-FB9E-FA4E-919A-E9BC88C243DF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6" descr="SJI_logo_mark_4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" y="6364896"/>
            <a:ext cx="675118" cy="3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09C7-E6AD-9844-884D-6776B1A91008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6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8C5D-D5F9-1644-9804-786E8E2FF5E4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C4F-3A99-D145-A058-9FC69FDB9362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4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303A-73F8-F94A-9956-30FB3B3358E0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9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80C1-86BA-7C48-996E-8DFA52323E55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3872-CEC7-4744-8427-892B18964E1C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D4A10909-92CE-144F-BE55-FA3B9B91AC92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SJI_logo_mark_4c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" y="6364896"/>
            <a:ext cx="675118" cy="3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ヒラギノ角ゴ Pro W3" charset="-128"/>
          <a:ea typeface="ヒラギノ角ゴ Pro W3" charset="-128"/>
          <a:cs typeface="ヒラギノ角ゴ Pro W3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ヒラギノ角ゴ Pro W3" charset="-128"/>
          <a:ea typeface="ヒラギノ角ゴ Pro W3" charset="-128"/>
          <a:cs typeface="ヒラギノ角ゴ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opcoder.com/" TargetMode="External"/><Relationship Id="rId3" Type="http://schemas.openxmlformats.org/officeDocument/2006/relationships/hyperlink" Target="http://atcoder.jp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jitech/contest0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nfrederickson.com/heap-visualizatio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10" y="39671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dirty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dirty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ja-JP" altLang="en-US" sz="5300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技術コンテストのまとめ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ja-JP" alt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sz="44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sz="44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April, 2015</a:t>
            </a:r>
            <a: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イノベーションセンター</a:t>
            </a:r>
            <a:endParaRPr lang="en-US" dirty="0"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pic>
        <p:nvPicPr>
          <p:cNvPr id="5" name="図 4" descr="coding_illustration_smaller1-608x4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07" y="986895"/>
            <a:ext cx="4530006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538839"/>
                  </p:ext>
                </p:extLst>
              </p:nvPr>
            </p:nvGraphicFramePr>
            <p:xfrm>
              <a:off x="834572" y="1012372"/>
              <a:ext cx="10530114" cy="50727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302"/>
                    <a:gridCol w="1307840"/>
                    <a:gridCol w="1143000"/>
                    <a:gridCol w="1534886"/>
                    <a:gridCol w="1578429"/>
                    <a:gridCol w="1621971"/>
                    <a:gridCol w="1839686"/>
                  </a:tblGrid>
                  <a:tr h="66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ja-JP" altLang="en-US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en-US" altLang="ja-JP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nlogn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𝒏</m:t>
                                </m:r>
                                <m:r>
                                  <a:rPr kumimoji="1" lang="en-US" altLang="ja-JP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1,024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3,628,800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80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1,048,576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2.4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18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7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2,500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3.0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64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9.3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157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4.0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2,567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3,000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35,660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1,600,000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30,000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456,574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300,000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5,565,709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538839"/>
                  </p:ext>
                </p:extLst>
              </p:nvPr>
            </p:nvGraphicFramePr>
            <p:xfrm>
              <a:off x="834572" y="1012372"/>
              <a:ext cx="10530114" cy="50727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302"/>
                    <a:gridCol w="1307840"/>
                    <a:gridCol w="1143000"/>
                    <a:gridCol w="1534886"/>
                    <a:gridCol w="1578429"/>
                    <a:gridCol w="1621971"/>
                    <a:gridCol w="1839686"/>
                  </a:tblGrid>
                  <a:tr h="66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7594" t="-917" r="-579679" b="-6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nlogn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46923" t="-917" r="-220000" b="-6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917" r="-115038" b="-6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917" r="-1325" b="-668807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1,024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3,628,800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80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1,048,576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338750" r="-1325" b="-610000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7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2,500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433333" r="-115038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433333" r="-1325" b="-502469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540000" r="-115038" b="-40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540000" r="-1325" b="-408750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632099" r="-115038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632099" r="-1325" b="-303704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741250" r="-115038" b="-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741250" r="-1325" b="-207500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1,600,000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46923" t="-830864" r="-220000" b="-10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830864" r="-115038" b="-10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830864" r="-1325" b="-104938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46923" t="-942500" r="-220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942500" r="-115038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942500" r="-1325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834572" y="18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計算量の比較</a:t>
            </a:r>
            <a:endParaRPr kumimoji="1" lang="ja-JP" altLang="en-US" sz="40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アルゴリズムの参考書</a:t>
            </a:r>
            <a:endParaRPr kumimoji="1" lang="ja-JP" altLang="en-US" dirty="0"/>
          </a:p>
        </p:txBody>
      </p:sp>
      <p:pic>
        <p:nvPicPr>
          <p:cNvPr id="4" name="コンテンツ プレースホルダー 3" descr="Algorithms_4ed_robe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000"/>
            <a:ext cx="3302000" cy="4064000"/>
          </a:xfrm>
        </p:spPr>
      </p:pic>
      <p:pic>
        <p:nvPicPr>
          <p:cNvPr id="5" name="図 4" descr="algorithm_intro_3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1231900"/>
            <a:ext cx="3149600" cy="4394200"/>
          </a:xfrm>
          <a:prstGeom prst="rect">
            <a:avLst/>
          </a:prstGeom>
        </p:spPr>
      </p:pic>
      <p:pic>
        <p:nvPicPr>
          <p:cNvPr id="6" name="図 5" descr="programming_pearls_2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1231900"/>
            <a:ext cx="3073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数学を忘れた場合</a:t>
            </a:r>
            <a:endParaRPr kumimoji="1" lang="ja-JP" altLang="en-US" dirty="0"/>
          </a:p>
        </p:txBody>
      </p:sp>
      <p:pic>
        <p:nvPicPr>
          <p:cNvPr id="7" name="コンテンツ プレースホルダー 6" descr="プログラマの数学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528156"/>
            <a:ext cx="3302000" cy="4330700"/>
          </a:xfrm>
        </p:spPr>
      </p:pic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ソフトウエア開発の</a:t>
            </a:r>
            <a:r>
              <a:rPr kumimoji="1" lang="ja-JP" altLang="en-US" dirty="0" smtClean="0"/>
              <a:t>方法論</a:t>
            </a:r>
            <a:endParaRPr kumimoji="1" lang="ja-JP" altLang="en-US" dirty="0"/>
          </a:p>
        </p:txBody>
      </p:sp>
      <p:pic>
        <p:nvPicPr>
          <p:cNvPr id="4" name="コンテンツ プレースホルダー 3" descr="code_complete_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88" y="1268413"/>
            <a:ext cx="3789400" cy="4908550"/>
          </a:xfrm>
        </p:spPr>
      </p:pic>
      <p:pic>
        <p:nvPicPr>
          <p:cNvPr id="5" name="図 4" descr="code_complete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13" y="1268413"/>
            <a:ext cx="3798283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実力を証明したい場合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b="1" dirty="0" smtClean="0"/>
              <a:t>TopCoder</a:t>
            </a:r>
          </a:p>
          <a:p>
            <a:pPr lvl="1"/>
            <a:r>
              <a:rPr kumimoji="1" lang="en-US" altLang="ja-JP" sz="4000" dirty="0">
                <a:hlinkClick r:id="rId2"/>
              </a:rPr>
              <a:t>http://www.topcoder.com</a:t>
            </a:r>
            <a:r>
              <a:rPr kumimoji="1" lang="en-US" altLang="ja-JP" sz="4000" dirty="0" smtClean="0">
                <a:hlinkClick r:id="rId2"/>
              </a:rPr>
              <a:t>/</a:t>
            </a:r>
            <a:endParaRPr kumimoji="1" lang="ja-JP" altLang="en-US" sz="4000" dirty="0" smtClean="0"/>
          </a:p>
          <a:p>
            <a:pPr lvl="1"/>
            <a:endParaRPr kumimoji="1" lang="en-US" altLang="ja-JP" sz="4000" dirty="0" smtClean="0"/>
          </a:p>
          <a:p>
            <a:r>
              <a:rPr lang="en-US" altLang="ja-JP" sz="4400" b="1" dirty="0" smtClean="0"/>
              <a:t>AtCoder(</a:t>
            </a:r>
            <a:r>
              <a:rPr lang="ja-JP" altLang="en-US" sz="4400" b="1" dirty="0" smtClean="0"/>
              <a:t>日本語</a:t>
            </a:r>
            <a:r>
              <a:rPr lang="en-US" altLang="ja-JP" sz="4400" b="1" dirty="0" smtClean="0"/>
              <a:t>)</a:t>
            </a:r>
            <a:endParaRPr lang="en-US" altLang="ja-JP" sz="4400" b="1" dirty="0"/>
          </a:p>
          <a:p>
            <a:pPr lvl="1"/>
            <a:r>
              <a:rPr kumimoji="1" lang="en-US" altLang="ja-JP" sz="4000" dirty="0">
                <a:hlinkClick r:id="rId3"/>
              </a:rPr>
              <a:t>http://atcoder.jp</a:t>
            </a:r>
            <a:r>
              <a:rPr kumimoji="1" lang="en-US" altLang="ja-JP" sz="4000" dirty="0" smtClean="0">
                <a:hlinkClick r:id="rId3"/>
              </a:rPr>
              <a:t>/</a:t>
            </a:r>
            <a:endParaRPr kumimoji="1" lang="en-US" altLang="ja-JP" sz="4000" dirty="0" smtClean="0"/>
          </a:p>
          <a:p>
            <a:pPr lvl="1"/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問題の分析と解答</a:t>
            </a:r>
            <a:endParaRPr 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7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模範解答</a:t>
            </a:r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kumimoji="1" lang="en-US" altLang="ja-JP" sz="36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Github</a:t>
            </a:r>
            <a:r>
              <a:rPr kumimoji="1" lang="ja-JP" altLang="en-US" sz="36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で公開される</a:t>
            </a:r>
          </a:p>
          <a:p>
            <a:pPr lvl="1" algn="ctr"/>
            <a:r>
              <a:rPr kumimoji="1" lang="en-US" altLang="ja-JP" sz="3200" dirty="0">
                <a:latin typeface="ヒラギノ角ゴ Pro W3" charset="-128"/>
                <a:ea typeface="ヒラギノ角ゴ Pro W3" charset="-128"/>
                <a:cs typeface="ヒラギノ角ゴ Pro W3" charset="-128"/>
                <a:hlinkClick r:id="rId2"/>
              </a:rPr>
              <a:t>https://</a:t>
            </a:r>
            <a:r>
              <a:rPr kumimoji="1" lang="en-US" altLang="ja-JP" sz="3200" dirty="0" smtClean="0">
                <a:latin typeface="ヒラギノ角ゴ Pro W3" charset="-128"/>
                <a:ea typeface="ヒラギノ角ゴ Pro W3" charset="-128"/>
                <a:cs typeface="ヒラギノ角ゴ Pro W3" charset="-128"/>
                <a:hlinkClick r:id="rId2"/>
              </a:rPr>
              <a:t>github.com/sjitech/contest01</a:t>
            </a:r>
            <a:endParaRPr kumimoji="1" lang="en-US" altLang="ja-JP" sz="3200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pPr lvl="1" algn="ctr"/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1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あなたは石炭会社の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経営者です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石炭は、炭鉱から販売する市場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まで輸送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する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必要があります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</a:t>
            </a:r>
            <a:endParaRPr kumimoji="1" lang="ja-JP" alt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あなた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台の石炭輸送列車を持っており、この列車は一度に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1000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を積載できます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ただし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1km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走行する毎に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トンの石炭を消費します。 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常に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1km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走行あたり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トンの石炭を消費し、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車体が軽く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なっても変化しません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kumimoji="1" lang="ja-JP" alt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炭鉱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から販売市場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までの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距離は</a:t>
            </a:r>
            <a:r>
              <a:rPr kumimoji="1" lang="en-US" altLang="ja-JP" sz="2600" dirty="0" smtClean="0">
                <a:solidFill>
                  <a:schemeClr val="bg2">
                    <a:lumMod val="25000"/>
                  </a:schemeClr>
                </a:solidFill>
              </a:rPr>
              <a:t>1000km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です。</a:t>
            </a:r>
          </a:p>
          <a:p>
            <a:pPr>
              <a:lnSpc>
                <a:spcPct val="120000"/>
              </a:lnSpc>
            </a:pP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さて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問題です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今回採掘した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3000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トンの石炭を使って石炭を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列車で輸送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し、市場に売る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つもりです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最大何トンの石炭を市場に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届けられるでしょう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か</a:t>
            </a:r>
            <a:r>
              <a:rPr kumimoji="1" lang="en-US" altLang="ja-JP" sz="26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kumimoji="1" lang="ja-JP" alt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ja-JP" alt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>
                <a:solidFill>
                  <a:schemeClr val="bg2">
                    <a:lumMod val="25000"/>
                  </a:schemeClr>
                </a:solidFill>
              </a:rPr>
              <a:t>Hint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) 250km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進んだ時点では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積載した石炭の内、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250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トンが消費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されています。 残り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750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トンの石炭の使い方を考えて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みてください。</a:t>
            </a:r>
            <a:endParaRPr kumimoji="1" lang="ja-JP" alt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無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し</a:t>
            </a: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>
                <a:solidFill>
                  <a:schemeClr val="bg2">
                    <a:lumMod val="25000"/>
                  </a:schemeClr>
                </a:solidFill>
              </a:rPr>
              <a:t>Output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市場に輸送された石炭の最大トン数</a:t>
            </a:r>
          </a:p>
        </p:txBody>
      </p:sp>
    </p:spTree>
    <p:extLst>
      <p:ext uri="{BB962C8B-B14F-4D97-AF65-F5344CB8AC3E}">
        <p14:creationId xmlns:p14="http://schemas.microsoft.com/office/powerpoint/2010/main" val="1840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3600" dirty="0" smtClean="0">
                <a:solidFill>
                  <a:schemeClr val="bg2">
                    <a:lumMod val="25000"/>
                  </a:schemeClr>
                </a:solidFill>
              </a:rPr>
              <a:t>意外に難しい</a:t>
            </a:r>
            <a:r>
              <a:rPr kumimoji="1" lang="en-US" altLang="ja-JP" sz="36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r>
              <a:rPr kumimoji="1" lang="ja-JP" altLang="en-US" sz="3600" dirty="0" smtClean="0">
                <a:solidFill>
                  <a:schemeClr val="bg2">
                    <a:lumMod val="25000"/>
                  </a:schemeClr>
                </a:solidFill>
              </a:rPr>
              <a:t>応募した解答に正解が無い</a:t>
            </a:r>
            <a:r>
              <a:rPr kumimoji="1" lang="en-US" altLang="ja-JP" sz="36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endParaRPr kumimoji="1" lang="ja-JP" altLang="en-US" sz="36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ヒントのままで文字記述の解答があるが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､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最適な解答であるかどうかを考慮していなかった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endParaRPr kumimoji="1" lang="ja-JP" alt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文字で記述できるが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､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コード化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動けるプログラム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を作れなかった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endParaRPr kumimoji="1" lang="ja-JP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貪欲法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まず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出発点から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キロメートルの距離ずつ石炭を運送する</a:t>
            </a:r>
          </a:p>
          <a:p>
            <a:pPr lvl="2"/>
            <a:r>
              <a:rPr kumimoji="1" lang="ja-JP" altLang="en-US" dirty="0" smtClean="0"/>
              <a:t>再帰で運送できる石炭量を求める</a:t>
            </a:r>
          </a:p>
          <a:p>
            <a:pPr lvl="1"/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のところに石炭を卸し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出発点に戻るため</a:t>
            </a:r>
            <a:r>
              <a:rPr kumimoji="1" lang="en-US" altLang="ja-JP" dirty="0" smtClean="0"/>
              <a:t>､d &lt; 500</a:t>
            </a:r>
            <a:r>
              <a:rPr kumimoji="1" lang="ja-JP" altLang="en-US" dirty="0" smtClean="0"/>
              <a:t>が必要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500</a:t>
            </a:r>
            <a:r>
              <a:rPr kumimoji="1" lang="ja-JP" altLang="en-US" dirty="0" smtClean="0"/>
              <a:t>以上なら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出発点に戻れなくなる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石炭運送のコスト</a:t>
            </a:r>
            <a:r>
              <a:rPr kumimoji="1" lang="en-US" altLang="ja-JP" dirty="0" smtClean="0"/>
              <a:t>: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2000~3000</a:t>
            </a:r>
            <a:r>
              <a:rPr kumimoji="1" lang="ja-JP" altLang="en-US" dirty="0" smtClean="0"/>
              <a:t>の場合</a:t>
            </a:r>
            <a:r>
              <a:rPr kumimoji="1" lang="en-US" altLang="ja-JP" dirty="0" smtClean="0"/>
              <a:t>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5 * d</a:t>
            </a:r>
            <a:r>
              <a:rPr kumimoji="1" lang="ja-JP" altLang="en-US" dirty="0" smtClean="0"/>
              <a:t>である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1000~3000</a:t>
            </a:r>
            <a:r>
              <a:rPr kumimoji="1" lang="ja-JP" altLang="en-US" dirty="0" smtClean="0"/>
              <a:t>の場合</a:t>
            </a:r>
            <a:r>
              <a:rPr kumimoji="1" lang="en-US" altLang="ja-JP" dirty="0" smtClean="0"/>
              <a:t>､ 3 * d</a:t>
            </a:r>
            <a:r>
              <a:rPr kumimoji="1" lang="ja-JP" altLang="en-US" dirty="0" smtClean="0"/>
              <a:t>である</a:t>
            </a:r>
          </a:p>
          <a:p>
            <a:pPr lvl="2"/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以下の場合</a:t>
            </a:r>
            <a:r>
              <a:rPr kumimoji="1" lang="en-US" altLang="ja-JP" dirty="0" smtClean="0"/>
              <a:t>､1*d</a:t>
            </a:r>
            <a:r>
              <a:rPr kumimoji="1" lang="ja-JP" altLang="en-US" dirty="0" smtClean="0"/>
              <a:t>である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全ての石炭を載って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終点に行く</a:t>
            </a:r>
            <a:r>
              <a:rPr kumimoji="1" lang="en-US" altLang="ja-JP" dirty="0" smtClean="0"/>
              <a:t>)</a:t>
            </a:r>
          </a:p>
          <a:p>
            <a:pPr lvl="2"/>
            <a:endParaRPr kumimoji="1" lang="en-US" altLang="ja-JP" dirty="0"/>
          </a:p>
          <a:p>
            <a:pPr lvl="1"/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1km ~ 499km</a:t>
            </a:r>
            <a:r>
              <a:rPr kumimoji="1" lang="ja-JP" altLang="en-US" dirty="0" smtClean="0"/>
              <a:t>まで運送できる石炭量を計算し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最大値を求める</a:t>
            </a:r>
            <a:r>
              <a:rPr kumimoji="1" lang="en-US" altLang="ja-JP" dirty="0" smtClean="0"/>
              <a:t>｡</a:t>
            </a:r>
          </a:p>
        </p:txBody>
      </p:sp>
    </p:spTree>
    <p:extLst>
      <p:ext uri="{BB962C8B-B14F-4D97-AF65-F5344CB8AC3E}">
        <p14:creationId xmlns:p14="http://schemas.microsoft.com/office/powerpoint/2010/main" val="2536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909681" y="1476214"/>
            <a:ext cx="2743200" cy="4419600"/>
          </a:xfrm>
          <a:prstGeom prst="rightArrow">
            <a:avLst>
              <a:gd name="adj1" fmla="val 62787"/>
              <a:gd name="adj2" fmla="val 41259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ja-JP" altLang="ja-JP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black">
          <a:xfrm>
            <a:off x="1982652" y="3400948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buFont typeface="Wingdings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Agenda</a:t>
            </a:r>
            <a:endParaRPr lang="en-US" altLang="zh-CN" sz="3600" b="1" dirty="0">
              <a:solidFill>
                <a:schemeClr val="bg1"/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805281" y="1552414"/>
            <a:ext cx="5105400" cy="4191000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4881481" y="1704814"/>
            <a:ext cx="4924425" cy="1228725"/>
            <a:chOff x="2304" y="1200"/>
            <a:chExt cx="3102" cy="774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4881481" y="3066889"/>
            <a:ext cx="4924425" cy="1228725"/>
            <a:chOff x="2304" y="2058"/>
            <a:chExt cx="3102" cy="774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4881481" y="4371814"/>
            <a:ext cx="4924425" cy="1228725"/>
            <a:chOff x="2304" y="2880"/>
            <a:chExt cx="3102" cy="774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gray">
            <a:xfrm>
              <a:off x="2334" y="288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gray">
            <a:xfrm>
              <a:off x="2304" y="316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sp>
        <p:nvSpPr>
          <p:cNvPr id="20" name="Text Box 15"/>
          <p:cNvSpPr txBox="1">
            <a:spLocks noChangeArrowheads="1"/>
          </p:cNvSpPr>
          <p:nvPr/>
        </p:nvSpPr>
        <p:spPr bwMode="gray">
          <a:xfrm>
            <a:off x="5567281" y="4663010"/>
            <a:ext cx="4032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ja-JP" altLang="en-US" sz="2400" b="1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問題分析と解答</a:t>
            </a:r>
            <a:endParaRPr lang="en-US" altLang="ja-JP" sz="2400" b="1" dirty="0" smtClean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  <a:p>
            <a:pPr eaLnBrk="0" hangingPunct="0"/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各問題の解説、応募解答のコメント</a:t>
            </a:r>
            <a:endParaRPr lang="en-US" altLang="zh-CN" dirty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5594268" y="3324748"/>
            <a:ext cx="4032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ja-JP" altLang="en-US" sz="2400" b="1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コンテスト基礎</a:t>
            </a:r>
            <a:endParaRPr lang="ja-JP" altLang="en-US" sz="2400" dirty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  <a:p>
            <a:pPr eaLnBrk="0" hangingPunct="0"/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アルゴリズム解析、プログラム分析</a:t>
            </a:r>
            <a:endParaRPr lang="en-US" altLang="zh-CN" dirty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gray">
          <a:xfrm>
            <a:off x="5567281" y="1958239"/>
            <a:ext cx="4032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ja-JP" altLang="en-US" sz="2400" b="1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コンテスト概要</a:t>
            </a:r>
          </a:p>
          <a:p>
            <a:pPr eaLnBrk="0" hangingPunct="0"/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出題の目的</a:t>
            </a:r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、</a:t>
            </a:r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範囲</a:t>
            </a:r>
            <a:endParaRPr lang="ja-JP" altLang="en-US" dirty="0" smtClean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9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098407"/>
            <a:ext cx="10515600" cy="490899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数学数理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281545" y="1759518"/>
            <a:ext cx="9628909" cy="27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281545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0910454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747654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327072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38200" y="198119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出発点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550238" y="1981191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終点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401" y="198119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中間点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50819" y="198119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中間点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8199" y="3638603"/>
            <a:ext cx="10515600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最低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段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= 3000t/1000t (B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と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に卸す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が必要</a:t>
            </a:r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1km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が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1t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の石炭を消費するので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</a:t>
            </a:r>
            <a:endParaRPr kumimoji="1" lang="ja-JP" altLang="en-US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段なら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無駄な運送コストが掛かる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と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から出発の時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列車が満載する必要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無駄な運送コストを避けるため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そして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､B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に卸した石炭は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2000t､ C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に卸した石炭は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1000t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が必要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281545" y="2462461"/>
            <a:ext cx="2466108" cy="1572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281545" y="2706893"/>
            <a:ext cx="2466108" cy="15729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281545" y="2951325"/>
            <a:ext cx="2466108" cy="1572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281545" y="3195757"/>
            <a:ext cx="2466108" cy="15729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1281545" y="3440191"/>
            <a:ext cx="2466108" cy="1572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747652" y="2585857"/>
            <a:ext cx="1579419" cy="2053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749380" y="2861971"/>
            <a:ext cx="1579419" cy="2053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747652" y="3111252"/>
            <a:ext cx="1579419" cy="2053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327071" y="3003734"/>
            <a:ext cx="5596827" cy="1173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38198" y="5525145"/>
            <a:ext cx="3830783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 * AB = 1000</a:t>
            </a:r>
            <a:r>
              <a:rPr kumimoji="1" lang="en-US" altLang="ja-JP" sz="14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ja-JP" altLang="en-US" sz="14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消費した石炭</a:t>
            </a:r>
            <a:r>
              <a:rPr kumimoji="1" lang="en-US" altLang="ja-JP" sz="14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 * BC = 1000</a:t>
            </a:r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ja-JP" sz="14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ja-JP" altLang="en-US" sz="14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消費した石炭</a:t>
            </a:r>
            <a:r>
              <a:rPr kumimoji="1" lang="en-US" altLang="ja-JP" sz="14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AB + BC + CD = 1000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232074" y="5371257"/>
            <a:ext cx="4121726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AB = 200</a:t>
            </a:r>
          </a:p>
          <a:p>
            <a:pPr algn="ctr"/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BC = 333</a:t>
            </a:r>
          </a:p>
          <a:p>
            <a:pPr algn="ctr"/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CD = 467</a:t>
            </a:r>
          </a:p>
          <a:p>
            <a:pPr algn="ctr"/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最大石炭量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1000 – 467 = 533</a:t>
            </a:r>
          </a:p>
        </p:txBody>
      </p:sp>
      <p:sp>
        <p:nvSpPr>
          <p:cNvPr id="33" name="ストライプ矢印 32"/>
          <p:cNvSpPr/>
          <p:nvPr/>
        </p:nvSpPr>
        <p:spPr>
          <a:xfrm>
            <a:off x="5034395" y="5811304"/>
            <a:ext cx="1537855" cy="443345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9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10,000</a:t>
            </a:r>
            <a:r>
              <a:rPr kumimoji="1" lang="ja-JP" altLang="en-US" dirty="0"/>
              <a:t>桁以内の任意の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つの正の整数の掛け算をします。 </a:t>
            </a:r>
            <a:r>
              <a:rPr kumimoji="1" lang="ja-JP" altLang="en-US" dirty="0" smtClean="0"/>
              <a:t>ただし</a:t>
            </a:r>
            <a:r>
              <a:rPr kumimoji="1" lang="ja-JP" altLang="en-US" dirty="0"/>
              <a:t>、精度は保持するものとします</a:t>
            </a:r>
            <a:r>
              <a:rPr kumimoji="1" lang="ja-JP" altLang="en-US" dirty="0" smtClean="0"/>
              <a:t>。</a:t>
            </a:r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/>
              <a:t>) 29735798393692764224729429 × </a:t>
            </a:r>
            <a:r>
              <a:rPr kumimoji="1" lang="en-US" altLang="ja-JP" dirty="0" smtClean="0"/>
              <a:t>232839839843984398433943489394389438349</a:t>
            </a:r>
            <a:endParaRPr kumimoji="1" lang="ja-JP" altLang="en-US" dirty="0" smtClean="0"/>
          </a:p>
          <a:p>
            <a:pPr lvl="1"/>
            <a:endParaRPr kumimoji="1" lang="ja-JP" altLang="en-US" dirty="0" smtClean="0"/>
          </a:p>
          <a:p>
            <a:r>
              <a:rPr kumimoji="1" lang="ja-JP" altLang="en-US" dirty="0" smtClean="0"/>
              <a:t>サービス問題です。 </a:t>
            </a:r>
            <a:r>
              <a:rPr kumimoji="1" lang="ja-JP" altLang="en-US" dirty="0"/>
              <a:t>正しい</a:t>
            </a:r>
            <a:r>
              <a:rPr kumimoji="1" lang="ja-JP" altLang="en-US" dirty="0" smtClean="0"/>
              <a:t>精度で積</a:t>
            </a:r>
            <a:r>
              <a:rPr kumimoji="1" lang="ja-JP" altLang="en-US" dirty="0"/>
              <a:t>を求める計算方法を</a:t>
            </a:r>
            <a:r>
              <a:rPr kumimoji="1" lang="ja-JP" altLang="en-US" dirty="0" smtClean="0"/>
              <a:t>考えてください。</a:t>
            </a:r>
            <a:endParaRPr kumimoji="1" lang="ja-JP" altLang="en-US" dirty="0"/>
          </a:p>
          <a:p>
            <a:pPr lvl="1"/>
            <a:r>
              <a:rPr kumimoji="1" lang="en-US" altLang="ja-JP" dirty="0" smtClean="0"/>
              <a:t>Hint</a:t>
            </a:r>
            <a:r>
              <a:rPr kumimoji="1" lang="en-US" altLang="ja-JP" dirty="0"/>
              <a:t>) Java</a:t>
            </a:r>
            <a:r>
              <a:rPr kumimoji="1" lang="ja-JP" altLang="en-US" dirty="0"/>
              <a:t>を使って</a:t>
            </a:r>
            <a:r>
              <a:rPr kumimoji="1" lang="ja-JP" altLang="en-US" dirty="0" smtClean="0"/>
              <a:t>精度が保障</a:t>
            </a:r>
            <a:r>
              <a:rPr kumimoji="1" lang="ja-JP" altLang="en-US" dirty="0"/>
              <a:t>される正の値は、</a:t>
            </a:r>
            <a:r>
              <a:rPr kumimoji="1" lang="en-US" altLang="ja-JP" dirty="0"/>
              <a:t>64,644</a:t>
            </a:r>
            <a:r>
              <a:rPr kumimoji="1" lang="ja-JP" altLang="en-US" dirty="0"/>
              <a:t>万</a:t>
            </a:r>
            <a:r>
              <a:rPr kumimoji="1" lang="ja-JP" altLang="en-US" dirty="0" smtClean="0"/>
              <a:t>桁です。</a:t>
            </a:r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/>
              <a:t>: </a:t>
            </a:r>
            <a:r>
              <a:rPr kumimoji="1" lang="ja-JP" altLang="en-US" dirty="0"/>
              <a:t>正の整数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、正の整数</a:t>
            </a:r>
            <a:r>
              <a:rPr kumimoji="1" lang="en-US" altLang="ja-JP" dirty="0"/>
              <a:t>2 </a:t>
            </a:r>
            <a:endParaRPr kumimoji="1" lang="ja-JP" altLang="en-US" dirty="0" smtClean="0"/>
          </a:p>
          <a:p>
            <a:r>
              <a:rPr kumimoji="1" lang="en-US" altLang="ja-JP" dirty="0" smtClean="0"/>
              <a:t>Output</a:t>
            </a:r>
            <a:r>
              <a:rPr kumimoji="1" lang="en-US" altLang="ja-JP" dirty="0"/>
              <a:t>: </a:t>
            </a:r>
            <a:r>
              <a:rPr kumimoji="1" lang="ja-JP" altLang="en-US" dirty="0"/>
              <a:t>掛け算の結果</a:t>
            </a:r>
          </a:p>
        </p:txBody>
      </p:sp>
    </p:spTree>
    <p:extLst>
      <p:ext uri="{BB962C8B-B14F-4D97-AF65-F5344CB8AC3E}">
        <p14:creationId xmlns:p14="http://schemas.microsoft.com/office/powerpoint/2010/main" val="6833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小学校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桁</a:t>
            </a:r>
            <a:r>
              <a:rPr kumimoji="1" lang="en-US" altLang="ja-JP" dirty="0" smtClean="0"/>
              <a:t>×m</a:t>
            </a:r>
            <a:r>
              <a:rPr kumimoji="1" lang="ja-JP" altLang="en-US" dirty="0" smtClean="0"/>
              <a:t>桁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掛け算</a:t>
            </a:r>
          </a:p>
          <a:p>
            <a:pPr lvl="1"/>
            <a:r>
              <a:rPr kumimoji="1" lang="ja-JP" altLang="en-US" dirty="0" smtClean="0"/>
              <a:t>桁の整数配列に変換し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ループで桁の掛け算の結果を加算</a:t>
            </a:r>
            <a:endParaRPr kumimoji="1" lang="ja-JP" altLang="en-US" dirty="0"/>
          </a:p>
        </p:txBody>
      </p:sp>
      <p:sp>
        <p:nvSpPr>
          <p:cNvPr id="6" name="フレーム 5"/>
          <p:cNvSpPr/>
          <p:nvPr/>
        </p:nvSpPr>
        <p:spPr>
          <a:xfrm>
            <a:off x="4544290" y="2410691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4024744" y="2410691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フレーム 8"/>
          <p:cNvSpPr/>
          <p:nvPr/>
        </p:nvSpPr>
        <p:spPr>
          <a:xfrm>
            <a:off x="4024743" y="3103419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フレーム 9"/>
          <p:cNvSpPr/>
          <p:nvPr/>
        </p:nvSpPr>
        <p:spPr>
          <a:xfrm>
            <a:off x="4544290" y="3103419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4544290" y="3893127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4010890" y="3893127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8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3477490" y="4599706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フレーム 13"/>
          <p:cNvSpPr/>
          <p:nvPr/>
        </p:nvSpPr>
        <p:spPr>
          <a:xfrm>
            <a:off x="4024743" y="4599706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フレーム 14"/>
          <p:cNvSpPr/>
          <p:nvPr/>
        </p:nvSpPr>
        <p:spPr>
          <a:xfrm>
            <a:off x="3477490" y="3900054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2930237" y="4613557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4024743" y="5388334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フレーム 17"/>
          <p:cNvSpPr/>
          <p:nvPr/>
        </p:nvSpPr>
        <p:spPr>
          <a:xfrm>
            <a:off x="4544290" y="5388334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フレーム 18"/>
          <p:cNvSpPr/>
          <p:nvPr/>
        </p:nvSpPr>
        <p:spPr>
          <a:xfrm>
            <a:off x="3477490" y="5408025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フレーム 19"/>
          <p:cNvSpPr/>
          <p:nvPr/>
        </p:nvSpPr>
        <p:spPr>
          <a:xfrm>
            <a:off x="2930236" y="5409110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2362197" y="3741359"/>
            <a:ext cx="3754582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341418" y="5251504"/>
            <a:ext cx="3754582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439882" y="2371386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nt[] op1 = new int[]{6, 2};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39881" y="316266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int[] op2= new int[]{2, 3};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39882" y="3739557"/>
            <a:ext cx="50259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nt[] ret = new int[op1.length + op2.length];</a:t>
            </a:r>
          </a:p>
          <a:p>
            <a:endParaRPr kumimoji="1" lang="en-US" altLang="ja-JP" sz="20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for (int </a:t>
            </a:r>
            <a:r>
              <a:rPr kumimoji="1" lang="en-US" altLang="ja-JP" sz="2000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= op1.length -1; </a:t>
            </a:r>
            <a:r>
              <a:rPr kumimoji="1" lang="en-US" altLang="ja-JP" sz="2000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&gt;= 0; </a:t>
            </a:r>
            <a:r>
              <a:rPr kumimoji="1" lang="en-US" altLang="ja-JP" sz="2000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--) {</a:t>
            </a: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 for (int k = op2.length -1; k &gt;=0; k--) {</a:t>
            </a:r>
          </a:p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     ……</a:t>
            </a:r>
          </a:p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}</a:t>
            </a:r>
          </a:p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いきなり</a:t>
            </a:r>
            <a:r>
              <a:rPr kumimoji="1" lang="ja-JP" altLang="en-US" dirty="0" smtClean="0"/>
              <a:t>問題です</a:t>
            </a:r>
            <a:r>
              <a:rPr kumimoji="1" lang="ja-JP" altLang="en-US" dirty="0"/>
              <a:t>。 配列の</a:t>
            </a:r>
            <a:r>
              <a:rPr kumimoji="1" lang="ja-JP" altLang="en-US" dirty="0" smtClean="0"/>
              <a:t>要素数が非常</a:t>
            </a:r>
            <a:r>
              <a:rPr kumimoji="1" lang="ja-JP" altLang="en-US" dirty="0"/>
              <a:t>に多い</a:t>
            </a:r>
            <a:r>
              <a:rPr kumimoji="1" lang="en-US" altLang="ja-JP" dirty="0"/>
              <a:t>N</a:t>
            </a:r>
            <a:r>
              <a:rPr kumimoji="1" lang="ja-JP" altLang="en-US" dirty="0"/>
              <a:t>個の正整数値</a:t>
            </a:r>
            <a:r>
              <a:rPr kumimoji="1" lang="en-US" altLang="ja-JP" dirty="0"/>
              <a:t>(1</a:t>
            </a:r>
            <a:r>
              <a:rPr kumimoji="1" lang="ja-JP" altLang="en-US" dirty="0"/>
              <a:t>次元配列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があります</a:t>
            </a:r>
            <a:r>
              <a:rPr kumimoji="1" lang="ja-JP" altLang="en-US" dirty="0"/>
              <a:t>。 大きい順に、</a:t>
            </a:r>
            <a:r>
              <a:rPr kumimoji="1" lang="en-US" altLang="ja-JP" dirty="0"/>
              <a:t>K</a:t>
            </a:r>
            <a:r>
              <a:rPr kumimoji="1" lang="ja-JP" altLang="en-US" dirty="0"/>
              <a:t>個の正整数値を効率的に抜出す方法を</a:t>
            </a:r>
            <a:r>
              <a:rPr kumimoji="1" lang="ja-JP" altLang="en-US" dirty="0" smtClean="0"/>
              <a:t>考えてください</a:t>
            </a:r>
            <a:r>
              <a:rPr kumimoji="1" lang="ja-JP" altLang="en-US" dirty="0"/>
              <a:t>。 </a:t>
            </a:r>
            <a:r>
              <a:rPr kumimoji="1" lang="en-US" altLang="ja-JP" dirty="0"/>
              <a:t>K</a:t>
            </a:r>
            <a:r>
              <a:rPr kumimoji="1" lang="ja-JP" altLang="en-US" dirty="0"/>
              <a:t>は抜出しする最大</a:t>
            </a:r>
            <a:r>
              <a:rPr kumimoji="1" lang="ja-JP" altLang="en-US" dirty="0" smtClean="0"/>
              <a:t>個数です。</a:t>
            </a:r>
          </a:p>
          <a:p>
            <a:endParaRPr kumimoji="1" lang="ja-JP" altLang="en-US" dirty="0"/>
          </a:p>
          <a:p>
            <a:r>
              <a:rPr kumimoji="1" lang="en-US" altLang="ja-JP" dirty="0" smtClean="0"/>
              <a:t>Hint</a:t>
            </a:r>
            <a:r>
              <a:rPr kumimoji="1" lang="en-US" altLang="ja-JP" dirty="0"/>
              <a:t>) </a:t>
            </a:r>
            <a:r>
              <a:rPr kumimoji="1" lang="en-US" altLang="ja-JP" dirty="0" smtClean="0"/>
              <a:t>	</a:t>
            </a:r>
          </a:p>
          <a:p>
            <a:pPr lvl="1"/>
            <a:r>
              <a:rPr kumimoji="1" lang="en-US" altLang="ja-JP" dirty="0" smtClean="0"/>
              <a:t>10</a:t>
            </a:r>
            <a:r>
              <a:rPr kumimoji="1" lang="ja-JP" altLang="en-US" dirty="0"/>
              <a:t>億個のサイトから、アクセス数</a:t>
            </a:r>
            <a:r>
              <a:rPr kumimoji="1" lang="ja-JP" altLang="en-US" dirty="0" smtClean="0"/>
              <a:t>ランキング上位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個のサイトを</a:t>
            </a:r>
            <a:r>
              <a:rPr kumimoji="1" lang="ja-JP" altLang="en-US" dirty="0" smtClean="0"/>
              <a:t>見つけるイメージで、どの</a:t>
            </a:r>
            <a:r>
              <a:rPr kumimoji="1" lang="ja-JP" altLang="en-US" dirty="0"/>
              <a:t>ように</a:t>
            </a:r>
            <a:r>
              <a:rPr kumimoji="1" lang="ja-JP" altLang="en-US" dirty="0" smtClean="0"/>
              <a:t>抜き出せば効率的</a:t>
            </a:r>
            <a:r>
              <a:rPr kumimoji="1" lang="ja-JP" altLang="en-US" dirty="0"/>
              <a:t>か考えて</a:t>
            </a:r>
            <a:r>
              <a:rPr kumimoji="1" lang="ja-JP" altLang="en-US" dirty="0" smtClean="0"/>
              <a:t>みましょう</a:t>
            </a:r>
          </a:p>
          <a:p>
            <a:pPr lvl="1"/>
            <a:r>
              <a:rPr kumimoji="1" lang="ja-JP" altLang="en-US" dirty="0" smtClean="0"/>
              <a:t>考え方</a:t>
            </a:r>
            <a:r>
              <a:rPr kumimoji="1" lang="ja-JP" altLang="en-US" dirty="0"/>
              <a:t>の例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一次元配列</a:t>
            </a:r>
            <a:r>
              <a:rPr kumimoji="1" lang="en-US" altLang="ja-JP" dirty="0"/>
              <a:t>[8, 10, 13, 5, 6, 7] </a:t>
            </a:r>
            <a:r>
              <a:rPr kumimoji="1" lang="ja-JP" altLang="en-US" dirty="0" smtClean="0"/>
              <a:t>で、</a:t>
            </a:r>
            <a:r>
              <a:rPr kumimoji="1" lang="ja-JP" altLang="en-US" dirty="0"/>
              <a:t>抜出し最大</a:t>
            </a:r>
            <a:r>
              <a:rPr kumimoji="1" lang="ja-JP" altLang="en-US" dirty="0" smtClean="0"/>
              <a:t>個数が</a:t>
            </a:r>
            <a:r>
              <a:rPr kumimoji="1" lang="en-US" altLang="ja-JP" dirty="0" smtClean="0"/>
              <a:t>3</a:t>
            </a:r>
            <a:r>
              <a:rPr kumimoji="1" lang="ja-JP" altLang="en-US" dirty="0"/>
              <a:t>の場合、 抜き出される整数値は、大きい順に </a:t>
            </a:r>
            <a:r>
              <a:rPr kumimoji="1" lang="en-US" altLang="ja-JP" dirty="0"/>
              <a:t>13, 10, 8 </a:t>
            </a:r>
            <a:r>
              <a:rPr kumimoji="1" lang="ja-JP" altLang="en-US" dirty="0"/>
              <a:t>となります</a:t>
            </a:r>
            <a:r>
              <a:rPr kumimoji="1" lang="ja-JP" altLang="en-US" dirty="0" smtClean="0"/>
              <a:t>。</a:t>
            </a:r>
          </a:p>
          <a:p>
            <a:pPr lvl="1"/>
            <a:endParaRPr kumimoji="1" lang="ja-JP" altLang="en-US" dirty="0" smtClean="0"/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/>
              <a:t>: N</a:t>
            </a:r>
            <a:r>
              <a:rPr kumimoji="1" lang="ja-JP" altLang="en-US" dirty="0"/>
              <a:t>個の正整数値の配列、抜出しする個数</a:t>
            </a:r>
            <a:r>
              <a:rPr kumimoji="1" lang="en-US" altLang="ja-JP" dirty="0"/>
              <a:t>K </a:t>
            </a:r>
            <a:endParaRPr kumimoji="1" lang="ja-JP" altLang="en-US" dirty="0" smtClean="0"/>
          </a:p>
          <a:p>
            <a:r>
              <a:rPr kumimoji="1" lang="en-US" altLang="ja-JP" dirty="0" smtClean="0"/>
              <a:t>Output</a:t>
            </a:r>
            <a:r>
              <a:rPr kumimoji="1" lang="en-US" altLang="ja-JP" dirty="0"/>
              <a:t>: </a:t>
            </a:r>
            <a:r>
              <a:rPr kumimoji="1" lang="ja-JP" altLang="en-US" dirty="0"/>
              <a:t>大きい順に抜き出した</a:t>
            </a:r>
            <a:r>
              <a:rPr kumimoji="1" lang="en-US" altLang="ja-JP" dirty="0"/>
              <a:t>K</a:t>
            </a:r>
            <a:r>
              <a:rPr kumimoji="1" lang="ja-JP" altLang="en-US" dirty="0"/>
              <a:t>個の正整数値</a:t>
            </a:r>
          </a:p>
        </p:txBody>
      </p:sp>
    </p:spTree>
    <p:extLst>
      <p:ext uri="{BB962C8B-B14F-4D97-AF65-F5344CB8AC3E}">
        <p14:creationId xmlns:p14="http://schemas.microsoft.com/office/powerpoint/2010/main" val="6800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考査ポイント</a:t>
            </a:r>
          </a:p>
          <a:p>
            <a:pPr lvl="1"/>
            <a:r>
              <a:rPr kumimoji="1" lang="ja-JP" altLang="en-US" sz="3200" dirty="0" smtClean="0"/>
              <a:t>汎用的なアルゴリズム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最小ヒープ</a:t>
            </a:r>
            <a:r>
              <a:rPr kumimoji="1" lang="en-US" altLang="ja-JP" sz="3200" dirty="0" smtClean="0"/>
              <a:t>)</a:t>
            </a:r>
            <a:endParaRPr kumimoji="1" lang="ja-JP" altLang="en-US" sz="3200" dirty="0" smtClean="0"/>
          </a:p>
          <a:p>
            <a:pPr lvl="2"/>
            <a:r>
              <a:rPr kumimoji="1" lang="ja-JP" altLang="en-US" sz="2800" dirty="0" smtClean="0"/>
              <a:t>なぜヒープを使う</a:t>
            </a:r>
          </a:p>
          <a:p>
            <a:pPr lvl="3"/>
            <a:r>
              <a:rPr kumimoji="1" lang="ja-JP" altLang="en-US" sz="2400" dirty="0" smtClean="0"/>
              <a:t>計算量は</a:t>
            </a:r>
            <a:r>
              <a:rPr kumimoji="1" lang="en-US" altLang="ja-JP" sz="2400" dirty="0" smtClean="0"/>
              <a:t>O(</a:t>
            </a:r>
            <a:r>
              <a:rPr kumimoji="1" lang="en-US" altLang="ja-JP" sz="2400" dirty="0" err="1" smtClean="0"/>
              <a:t>nlogn</a:t>
            </a:r>
            <a:r>
              <a:rPr kumimoji="1" lang="en-US" altLang="ja-JP" sz="2400" dirty="0" smtClean="0"/>
              <a:t>)､</a:t>
            </a:r>
            <a:r>
              <a:rPr kumimoji="1" lang="ja-JP" altLang="en-US" sz="2400" dirty="0" smtClean="0"/>
              <a:t>入力サイズ</a:t>
            </a:r>
            <a:r>
              <a:rPr kumimoji="1" lang="en-US" altLang="ja-JP" sz="2400" dirty="0" smtClean="0"/>
              <a:t>n</a:t>
            </a:r>
            <a:r>
              <a:rPr kumimoji="1" lang="ja-JP" altLang="en-US" sz="2400" dirty="0" smtClean="0"/>
              <a:t>が大きい場合</a:t>
            </a:r>
            <a:r>
              <a:rPr kumimoji="1" lang="en-US" altLang="ja-JP" sz="2400" dirty="0" smtClean="0"/>
              <a:t>､</a:t>
            </a:r>
            <a:r>
              <a:rPr kumimoji="1" lang="ja-JP" altLang="en-US" sz="2400" dirty="0" smtClean="0"/>
              <a:t>計算量を控える</a:t>
            </a:r>
          </a:p>
          <a:p>
            <a:pPr lvl="1"/>
            <a:r>
              <a:rPr kumimoji="1" lang="ja-JP" altLang="en-US" sz="3200" dirty="0" smtClean="0"/>
              <a:t>入力データが極めて多いケースを考慮する必要</a:t>
            </a:r>
          </a:p>
          <a:p>
            <a:pPr lvl="2"/>
            <a:r>
              <a:rPr kumimoji="1" lang="ja-JP" altLang="en-US" sz="2800" dirty="0" smtClean="0"/>
              <a:t>全てのデータをメモリにロードできない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02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kumimoji="1" lang="en-US" altLang="ja-JP" dirty="0">
                <a:hlinkClick r:id="rId2"/>
              </a:rPr>
              <a:t>http://www.benfrederickson.com/heap-visualization</a:t>
            </a:r>
            <a:r>
              <a:rPr kumimoji="1" lang="en-US" altLang="ja-JP" dirty="0" smtClean="0">
                <a:hlinkClick r:id="rId2"/>
              </a:rPr>
              <a:t>/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64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同じく</a:t>
            </a:r>
            <a:r>
              <a:rPr kumimoji="1" lang="ja-JP" altLang="en-US" dirty="0"/>
              <a:t>、いきなり</a:t>
            </a:r>
            <a:r>
              <a:rPr kumimoji="1" lang="ja-JP" altLang="en-US" dirty="0" smtClean="0"/>
              <a:t>問題です</a:t>
            </a:r>
            <a:r>
              <a:rPr kumimoji="1" lang="ja-JP" altLang="en-US" dirty="0"/>
              <a:t>。 </a:t>
            </a:r>
            <a:endParaRPr kumimoji="1" lang="ja-JP" altLang="en-US" dirty="0" smtClean="0"/>
          </a:p>
          <a:p>
            <a:r>
              <a:rPr kumimoji="1" lang="en-US" altLang="ja-JP" dirty="0" smtClean="0"/>
              <a:t>JDK</a:t>
            </a:r>
            <a:r>
              <a:rPr kumimoji="1" lang="ja-JP" altLang="en-US" dirty="0"/>
              <a:t>の</a:t>
            </a:r>
            <a:r>
              <a:rPr kumimoji="1" lang="en-US" altLang="ja-JP" dirty="0"/>
              <a:t>HashMap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配列で実現してください。</a:t>
            </a:r>
          </a:p>
          <a:p>
            <a:r>
              <a:rPr kumimoji="1" lang="ja-JP" altLang="en-US" dirty="0" smtClean="0"/>
              <a:t>追加</a:t>
            </a:r>
            <a:r>
              <a:rPr kumimoji="1" lang="ja-JP" altLang="en-US" dirty="0"/>
              <a:t>、削除、存在チェックの</a:t>
            </a:r>
            <a:r>
              <a:rPr kumimoji="1" lang="ja-JP" altLang="en-US" dirty="0" smtClean="0"/>
              <a:t>機能が必要</a:t>
            </a:r>
            <a:r>
              <a:rPr kumimoji="1" lang="ja-JP" altLang="en-US" dirty="0"/>
              <a:t>となります。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9993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ハッシュマップは</a:t>
            </a:r>
            <a:r>
              <a:rPr kumimoji="1" lang="ja-JP" altLang="en-US" dirty="0"/>
              <a:t>キーをもとに生成されたハッシュ値を添え字とした配列で</a:t>
            </a:r>
            <a:r>
              <a:rPr kumimoji="1" lang="ja-JP" altLang="en-US" dirty="0" smtClean="0"/>
              <a:t>ある。</a:t>
            </a:r>
          </a:p>
          <a:p>
            <a:pPr lvl="1"/>
            <a:r>
              <a:rPr kumimoji="1" lang="ja-JP" altLang="en-US" dirty="0" smtClean="0"/>
              <a:t>ハッシュ値を生成するため、ハッシュ関数を構造する必要</a:t>
            </a:r>
          </a:p>
          <a:p>
            <a:r>
              <a:rPr kumimoji="1" lang="ja-JP" altLang="en-US" dirty="0" smtClean="0"/>
              <a:t>ハッシュマップの特徴：</a:t>
            </a:r>
          </a:p>
          <a:p>
            <a:pPr lvl="1"/>
            <a:r>
              <a:rPr kumimoji="1" lang="ja-JP" altLang="en-US" sz="2000" dirty="0" smtClean="0"/>
              <a:t>検索や追加を要素数によらず定数時間</a:t>
            </a:r>
            <a:r>
              <a:rPr kumimoji="1" lang="en-US" altLang="ja-JP" sz="2000" dirty="0" smtClean="0"/>
              <a:t>O(1)</a:t>
            </a:r>
            <a:r>
              <a:rPr kumimoji="1" lang="ja-JP" altLang="en-US" sz="2000" dirty="0" smtClean="0"/>
              <a:t>で実現できる。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キーのハッシュ値が衝突の場合、性能を劣化して最悪の場合</a:t>
            </a:r>
            <a:r>
              <a:rPr kumimoji="1" lang="en-US" altLang="ja-JP" sz="2000" dirty="0" smtClean="0"/>
              <a:t>O(n)</a:t>
            </a:r>
            <a:r>
              <a:rPr kumimoji="1" lang="ja-JP" altLang="en-US" sz="2000" dirty="0" smtClean="0"/>
              <a:t>となってしまう）</a:t>
            </a:r>
          </a:p>
          <a:p>
            <a:r>
              <a:rPr kumimoji="1" lang="ja-JP" altLang="en-US" dirty="0" smtClean="0"/>
              <a:t>考査ポイント</a:t>
            </a:r>
          </a:p>
          <a:p>
            <a:pPr lvl="1"/>
            <a:r>
              <a:rPr kumimoji="1" lang="ja-JP" altLang="en-US" dirty="0" smtClean="0"/>
              <a:t>ハッシュ関数の構造（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HashMap</a:t>
            </a:r>
            <a:r>
              <a:rPr kumimoji="1" lang="ja-JP" altLang="en-US" dirty="0"/>
              <a:t>では</a:t>
            </a:r>
            <a:r>
              <a:rPr kumimoji="1" lang="ja-JP" altLang="en-US" dirty="0" smtClean="0"/>
              <a:t>、配列長の</a:t>
            </a:r>
            <a:r>
              <a:rPr kumimoji="1" lang="ja-JP" altLang="en-US" dirty="0"/>
              <a:t>剰余を使用している）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衝突の対策（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HashMap</a:t>
            </a:r>
            <a:r>
              <a:rPr kumimoji="1" lang="ja-JP" altLang="en-US" dirty="0"/>
              <a:t>では、</a:t>
            </a:r>
            <a:r>
              <a:rPr kumimoji="1" lang="ja-JP" altLang="en-US" dirty="0" smtClean="0"/>
              <a:t>連鎖法を使用している）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配列サイズの拡張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配列がいっぱい場合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マップの容量を拡張する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HashMap</a:t>
            </a:r>
            <a:r>
              <a:rPr kumimoji="1" lang="ja-JP" altLang="en-US" dirty="0" smtClean="0"/>
              <a:t>の内部データ構造</a:t>
            </a:r>
            <a:endParaRPr kumimoji="1" lang="ja-JP" altLang="en-US" dirty="0"/>
          </a:p>
        </p:txBody>
      </p:sp>
      <p:pic>
        <p:nvPicPr>
          <p:cNvPr id="6" name="コンテンツ プレースホルダー 5" descr="hash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13" y="1460001"/>
            <a:ext cx="5654293" cy="4908550"/>
          </a:xfrm>
        </p:spPr>
      </p:pic>
    </p:spTree>
    <p:extLst>
      <p:ext uri="{BB962C8B-B14F-4D97-AF65-F5344CB8AC3E}">
        <p14:creationId xmlns:p14="http://schemas.microsoft.com/office/powerpoint/2010/main" val="6414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Java</a:t>
            </a:r>
            <a:r>
              <a:rPr kumimoji="1" lang="ja-JP" altLang="en-US" sz="3200" dirty="0"/>
              <a:t>の</a:t>
            </a:r>
            <a:r>
              <a:rPr kumimoji="1" lang="en-US" altLang="ja-JP" sz="3200" dirty="0" smtClean="0"/>
              <a:t>JDBC</a:t>
            </a:r>
            <a:r>
              <a:rPr kumimoji="1" lang="ja-JP" altLang="en-US" sz="3200" dirty="0" smtClean="0"/>
              <a:t>でデータベースを</a:t>
            </a:r>
            <a:r>
              <a:rPr kumimoji="1" lang="ja-JP" altLang="en-US" sz="3200" dirty="0"/>
              <a:t>接続する場合、</a:t>
            </a:r>
            <a:r>
              <a:rPr kumimoji="1" lang="en-US" altLang="ja-JP" sz="3200" dirty="0"/>
              <a:t>JDBC</a:t>
            </a:r>
            <a:r>
              <a:rPr kumimoji="1" lang="ja-JP" altLang="en-US" sz="3200" dirty="0" smtClean="0"/>
              <a:t>接続プールを</a:t>
            </a:r>
            <a:r>
              <a:rPr kumimoji="1" lang="ja-JP" altLang="en-US" sz="3200" dirty="0"/>
              <a:t>使う</a:t>
            </a:r>
            <a:r>
              <a:rPr kumimoji="1" lang="ja-JP" altLang="en-US" sz="3200" dirty="0" smtClean="0"/>
              <a:t>ことが多く</a:t>
            </a:r>
            <a:r>
              <a:rPr kumimoji="1" lang="ja-JP" altLang="en-US" sz="3200" dirty="0"/>
              <a:t>あります</a:t>
            </a:r>
            <a:r>
              <a:rPr kumimoji="1" lang="ja-JP" altLang="en-US" sz="3200" dirty="0" smtClean="0"/>
              <a:t>。</a:t>
            </a:r>
          </a:p>
          <a:p>
            <a:r>
              <a:rPr kumimoji="1" lang="ja-JP" altLang="en-US" sz="3200" dirty="0" smtClean="0"/>
              <a:t>さて</a:t>
            </a:r>
            <a:r>
              <a:rPr kumimoji="1" lang="ja-JP" altLang="en-US" sz="3200" dirty="0"/>
              <a:t>、</a:t>
            </a:r>
            <a:r>
              <a:rPr kumimoji="1" lang="ja-JP" altLang="en-US" sz="3200" dirty="0" smtClean="0"/>
              <a:t>問題です</a:t>
            </a:r>
            <a:r>
              <a:rPr kumimoji="1" lang="ja-JP" altLang="en-US" sz="3200" dirty="0"/>
              <a:t>。 </a:t>
            </a:r>
            <a:r>
              <a:rPr kumimoji="1" lang="en-US" altLang="ja-JP" sz="3200" dirty="0"/>
              <a:t>JDBC</a:t>
            </a:r>
            <a:r>
              <a:rPr kumimoji="1" lang="ja-JP" altLang="en-US" sz="3200" dirty="0" smtClean="0"/>
              <a:t>接続プールライブラリの</a:t>
            </a:r>
            <a:r>
              <a:rPr kumimoji="1" lang="ja-JP" altLang="en-US" sz="3200" dirty="0"/>
              <a:t>雛形を</a:t>
            </a:r>
            <a:r>
              <a:rPr kumimoji="1" lang="ja-JP" altLang="en-US" sz="3200" dirty="0" smtClean="0"/>
              <a:t>作ってください。</a:t>
            </a:r>
          </a:p>
          <a:p>
            <a:pPr lvl="1"/>
            <a:r>
              <a:rPr kumimoji="1" lang="ja-JP" altLang="en-US" sz="2800" dirty="0" smtClean="0"/>
              <a:t>この</a:t>
            </a:r>
            <a:r>
              <a:rPr kumimoji="1" lang="ja-JP" altLang="en-US" sz="2800" dirty="0"/>
              <a:t>問題は</a:t>
            </a:r>
            <a:r>
              <a:rPr kumimoji="1" lang="ja-JP" altLang="en-US" sz="2800" dirty="0" smtClean="0"/>
              <a:t>、プログラムの</a:t>
            </a:r>
            <a:r>
              <a:rPr kumimoji="1" lang="ja-JP" altLang="en-US" sz="2800" dirty="0"/>
              <a:t>作成は</a:t>
            </a:r>
            <a:r>
              <a:rPr kumimoji="1" lang="ja-JP" altLang="en-US" sz="2800" dirty="0" smtClean="0"/>
              <a:t>不要です</a:t>
            </a:r>
            <a:r>
              <a:rPr kumimoji="1" lang="ja-JP" altLang="en-US" sz="2800" dirty="0"/>
              <a:t>。設計時に</a:t>
            </a:r>
            <a:r>
              <a:rPr kumimoji="1" lang="ja-JP" altLang="en-US" sz="2800" dirty="0" smtClean="0"/>
              <a:t>考慮すべき点</a:t>
            </a:r>
            <a:r>
              <a:rPr kumimoji="1" lang="ja-JP" altLang="en-US" sz="2800" dirty="0"/>
              <a:t>を</a:t>
            </a:r>
            <a:r>
              <a:rPr kumimoji="1" lang="ja-JP" altLang="en-US" sz="2800" dirty="0" smtClean="0"/>
              <a:t>掘り下げて作成してください</a:t>
            </a:r>
            <a:r>
              <a:rPr kumimoji="1" lang="ja-JP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34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コンテスト概要</a:t>
            </a:r>
            <a:endParaRPr lang="en-US" dirty="0"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400" dirty="0" smtClean="0"/>
              <a:t>クライアントのインターフェス</a:t>
            </a:r>
          </a:p>
          <a:p>
            <a:pPr lvl="1"/>
            <a:r>
              <a:rPr kumimoji="1" lang="ja-JP" altLang="en-US" sz="2000" dirty="0" smtClean="0"/>
              <a:t>マルチスレッドを考慮した上で、</a:t>
            </a:r>
            <a:r>
              <a:rPr kumimoji="1" lang="en-US" altLang="ja-JP" sz="2000" dirty="0" smtClean="0"/>
              <a:t>Thread Safe</a:t>
            </a:r>
            <a:r>
              <a:rPr kumimoji="1" lang="ja-JP" altLang="en-US" sz="2000" dirty="0" smtClean="0"/>
              <a:t>のインタフェースを用意する必要</a:t>
            </a:r>
          </a:p>
          <a:p>
            <a:r>
              <a:rPr kumimoji="1" lang="ja-JP" altLang="en-US" sz="2400" dirty="0" smtClean="0"/>
              <a:t>コネクションプール</a:t>
            </a:r>
          </a:p>
          <a:p>
            <a:pPr lvl="1"/>
            <a:r>
              <a:rPr kumimoji="1" lang="ja-JP" altLang="en-US" sz="2000" dirty="0"/>
              <a:t>コネクションとプール</a:t>
            </a:r>
            <a:r>
              <a:rPr kumimoji="1" lang="ja-JP" altLang="en-US" sz="2000" dirty="0" smtClean="0"/>
              <a:t>の初期化</a:t>
            </a:r>
          </a:p>
          <a:p>
            <a:pPr lvl="1"/>
            <a:r>
              <a:rPr kumimoji="1" lang="ja-JP" altLang="en-US" sz="2000" dirty="0" smtClean="0"/>
              <a:t>コネクションのライフサイクルの管理</a:t>
            </a:r>
          </a:p>
          <a:p>
            <a:pPr lvl="1"/>
            <a:r>
              <a:rPr kumimoji="1" lang="ja-JP" altLang="en-US" sz="2000" dirty="0" smtClean="0"/>
              <a:t>コネクションとプールの使用統計、監視</a:t>
            </a:r>
          </a:p>
          <a:p>
            <a:pPr lvl="1"/>
            <a:r>
              <a:rPr kumimoji="1" lang="ja-JP" altLang="en-US" sz="2000" dirty="0" smtClean="0"/>
              <a:t>プールの停止</a:t>
            </a:r>
          </a:p>
          <a:p>
            <a:pPr lvl="1"/>
            <a:r>
              <a:rPr kumimoji="1" lang="ja-JP" altLang="en-US" sz="2000" dirty="0" smtClean="0"/>
              <a:t>エラー処理</a:t>
            </a:r>
          </a:p>
          <a:p>
            <a:pPr lvl="1"/>
            <a:r>
              <a:rPr kumimoji="1" lang="ja-JP" altLang="en-US" sz="2000" dirty="0" smtClean="0"/>
              <a:t>開発便利のユーティリティ、ロギング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フレームワークとの連携</a:t>
            </a:r>
          </a:p>
          <a:p>
            <a:r>
              <a:rPr kumimoji="1" lang="ja-JP" altLang="en-US" sz="2400" dirty="0" smtClean="0"/>
              <a:t>大規模システム向けの高度な機能</a:t>
            </a:r>
          </a:p>
          <a:p>
            <a:pPr lvl="1"/>
            <a:r>
              <a:rPr kumimoji="1" lang="ja-JP" altLang="en-US" sz="2000" dirty="0" smtClean="0"/>
              <a:t>マルチ</a:t>
            </a:r>
            <a:r>
              <a:rPr kumimoji="1" lang="en-US" altLang="ja-JP" sz="2000" dirty="0" smtClean="0"/>
              <a:t>DB</a:t>
            </a:r>
            <a:r>
              <a:rPr kumimoji="1" lang="ja-JP" altLang="en-US" sz="2000" dirty="0" smtClean="0"/>
              <a:t>のサポート</a:t>
            </a:r>
          </a:p>
          <a:p>
            <a:pPr lvl="1"/>
            <a:r>
              <a:rPr kumimoji="1" lang="en-US" altLang="ja-JP" sz="2000" dirty="0" smtClean="0"/>
              <a:t>DB</a:t>
            </a:r>
            <a:r>
              <a:rPr kumimoji="1" lang="ja-JP" altLang="en-US" sz="2000" dirty="0" smtClean="0"/>
              <a:t>クラスタ（</a:t>
            </a:r>
            <a:r>
              <a:rPr kumimoji="1" lang="en-US" altLang="ja-JP" sz="2000" dirty="0" smtClean="0"/>
              <a:t>Master-Slaver</a:t>
            </a:r>
            <a:r>
              <a:rPr kumimoji="1" lang="ja-JP" altLang="en-US" sz="2000" dirty="0" smtClean="0"/>
              <a:t>等の構造）のサポート</a:t>
            </a:r>
          </a:p>
          <a:p>
            <a:pPr lvl="1"/>
            <a:r>
              <a:rPr kumimoji="1" lang="en-US" altLang="ja-JP" sz="2000" dirty="0" smtClean="0"/>
              <a:t>Partition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err="1" smtClean="0"/>
              <a:t>Sharding</a:t>
            </a:r>
            <a:r>
              <a:rPr kumimoji="1" lang="ja-JP" altLang="en-US" sz="2000" dirty="0" smtClean="0"/>
              <a:t>のデータベース、テーブルの対応</a:t>
            </a:r>
          </a:p>
          <a:p>
            <a:pPr lvl="1"/>
            <a:r>
              <a:rPr kumimoji="1" lang="ja-JP" altLang="en-US" sz="2000" dirty="0" smtClean="0"/>
              <a:t>キャッシュサービスの連携（</a:t>
            </a:r>
            <a:r>
              <a:rPr kumimoji="1" lang="en-US" altLang="ja-JP" sz="2000" dirty="0" err="1" smtClean="0"/>
              <a:t>Memcached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err="1" smtClean="0"/>
              <a:t>Redis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smtClean="0"/>
              <a:t>AWS Elastic Cache</a:t>
            </a:r>
            <a:r>
              <a:rPr kumimoji="1" lang="ja-JP" altLang="en-US" sz="2000" dirty="0" smtClean="0"/>
              <a:t>等）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参考アーキテクチャ</a:t>
            </a:r>
            <a:r>
              <a:rPr kumimoji="1" lang="en-US" altLang="ja-JP" dirty="0" smtClean="0"/>
              <a:t>(Java</a:t>
            </a:r>
            <a:r>
              <a:rPr kumimoji="1" lang="ja-JP" altLang="en-US" dirty="0" smtClean="0"/>
              <a:t>の例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3096409" y="5893924"/>
            <a:ext cx="1258645" cy="7853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設定ファイル</a:t>
            </a:r>
            <a:endParaRPr kumimoji="1" lang="ja-JP" altLang="en-US" sz="1400" dirty="0"/>
          </a:p>
        </p:txBody>
      </p:sp>
      <p:sp>
        <p:nvSpPr>
          <p:cNvPr id="5" name="角丸四角形 4"/>
          <p:cNvSpPr/>
          <p:nvPr/>
        </p:nvSpPr>
        <p:spPr>
          <a:xfrm>
            <a:off x="3032760" y="4001030"/>
            <a:ext cx="6745045" cy="1301675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Core Functions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862456" y="5893924"/>
            <a:ext cx="3085652" cy="785308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970032" y="6056185"/>
            <a:ext cx="880334" cy="4509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memcache</a:t>
            </a:r>
            <a:endParaRPr kumimoji="1" lang="ja-JP" altLang="en-US" sz="1200" dirty="0"/>
          </a:p>
        </p:txBody>
      </p:sp>
      <p:sp>
        <p:nvSpPr>
          <p:cNvPr id="8" name="角丸四角形 7"/>
          <p:cNvSpPr/>
          <p:nvPr/>
        </p:nvSpPr>
        <p:spPr>
          <a:xfrm>
            <a:off x="5977665" y="6056185"/>
            <a:ext cx="880334" cy="4509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redis</a:t>
            </a:r>
            <a:endParaRPr kumimoji="1" lang="ja-JP" altLang="en-US" sz="1200" dirty="0"/>
          </a:p>
        </p:txBody>
      </p:sp>
      <p:sp>
        <p:nvSpPr>
          <p:cNvPr id="9" name="角丸四角形 8"/>
          <p:cNvSpPr/>
          <p:nvPr/>
        </p:nvSpPr>
        <p:spPr>
          <a:xfrm>
            <a:off x="6985298" y="6056185"/>
            <a:ext cx="880334" cy="4509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/>
              <a:t>他の</a:t>
            </a:r>
          </a:p>
          <a:p>
            <a:pPr algn="ctr"/>
            <a:r>
              <a:rPr kumimoji="1" lang="ja-JP" altLang="en-US" sz="900" dirty="0" smtClean="0"/>
              <a:t>キャッシュサービス</a:t>
            </a:r>
            <a:endParaRPr kumimoji="1" lang="ja-JP" altLang="en-US" sz="900" dirty="0"/>
          </a:p>
        </p:txBody>
      </p:sp>
      <p:sp>
        <p:nvSpPr>
          <p:cNvPr id="10" name="メモ 9"/>
          <p:cNvSpPr/>
          <p:nvPr/>
        </p:nvSpPr>
        <p:spPr>
          <a:xfrm>
            <a:off x="8519160" y="5893924"/>
            <a:ext cx="1258645" cy="7853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ログ出力先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21914" y="4737931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Connection</a:t>
            </a:r>
          </a:p>
          <a:p>
            <a:pPr algn="ctr"/>
            <a:r>
              <a:rPr kumimoji="1" lang="en-US" altLang="ja-JP" sz="1200" dirty="0" smtClean="0"/>
              <a:t>Factory</a:t>
            </a:r>
            <a:endParaRPr kumimoji="1" lang="ja-JP" altLang="en-US" sz="1200" dirty="0"/>
          </a:p>
        </p:txBody>
      </p:sp>
      <p:sp>
        <p:nvSpPr>
          <p:cNvPr id="12" name="角丸四角形 11"/>
          <p:cNvSpPr/>
          <p:nvPr/>
        </p:nvSpPr>
        <p:spPr>
          <a:xfrm>
            <a:off x="3032759" y="2398139"/>
            <a:ext cx="1937273" cy="1602891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監視ツール</a:t>
            </a:r>
          </a:p>
          <a:p>
            <a:r>
              <a:rPr kumimoji="1" lang="en-US" altLang="ja-JP" sz="1400" dirty="0" smtClean="0"/>
              <a:t>1､</a:t>
            </a:r>
            <a:r>
              <a:rPr kumimoji="1" lang="ja-JP" altLang="en-US" sz="1400" dirty="0" smtClean="0"/>
              <a:t>プール統計</a:t>
            </a:r>
          </a:p>
          <a:p>
            <a:r>
              <a:rPr kumimoji="1" lang="en-US" altLang="ja-JP" sz="1400" dirty="0" smtClean="0"/>
              <a:t>2､</a:t>
            </a:r>
            <a:r>
              <a:rPr kumimoji="1" lang="ja-JP" altLang="en-US" sz="1400" dirty="0" smtClean="0"/>
              <a:t>コネクションのライフサイクル管理</a:t>
            </a:r>
          </a:p>
          <a:p>
            <a:r>
              <a:rPr kumimoji="1" lang="en-US" altLang="ja-JP" sz="1400" dirty="0" smtClean="0"/>
              <a:t>3､</a:t>
            </a:r>
            <a:r>
              <a:rPr kumimoji="1" lang="ja-JP" altLang="en-US" sz="1400" dirty="0" smtClean="0"/>
              <a:t>エラー処理</a:t>
            </a:r>
          </a:p>
          <a:p>
            <a:pPr algn="ctr"/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970032" y="1871016"/>
            <a:ext cx="4807773" cy="88570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クライアント向けのインタフェース</a:t>
            </a:r>
            <a:endParaRPr kumimoji="1" lang="ja-JP" altLang="en-US" dirty="0"/>
          </a:p>
        </p:txBody>
      </p:sp>
      <p:sp>
        <p:nvSpPr>
          <p:cNvPr id="14" name="円柱 13"/>
          <p:cNvSpPr/>
          <p:nvPr/>
        </p:nvSpPr>
        <p:spPr>
          <a:xfrm>
            <a:off x="838200" y="2839204"/>
            <a:ext cx="1032734" cy="9897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MySQL</a:t>
            </a:r>
            <a:endParaRPr kumimoji="1" lang="ja-JP" altLang="en-US" dirty="0"/>
          </a:p>
        </p:txBody>
      </p:sp>
      <p:sp>
        <p:nvSpPr>
          <p:cNvPr id="15" name="円柱 14"/>
          <p:cNvSpPr/>
          <p:nvPr/>
        </p:nvSpPr>
        <p:spPr>
          <a:xfrm>
            <a:off x="838200" y="4044059"/>
            <a:ext cx="1032734" cy="9897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Oracle</a:t>
            </a:r>
          </a:p>
        </p:txBody>
      </p:sp>
      <p:sp>
        <p:nvSpPr>
          <p:cNvPr id="16" name="円柱 15"/>
          <p:cNvSpPr/>
          <p:nvPr/>
        </p:nvSpPr>
        <p:spPr>
          <a:xfrm>
            <a:off x="875852" y="5296876"/>
            <a:ext cx="1032734" cy="9897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Postgre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SQL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4491316" y="4737931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Config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Loader</a:t>
            </a:r>
            <a:endParaRPr kumimoji="1" lang="ja-JP" altLang="en-US" sz="1200" dirty="0"/>
          </a:p>
        </p:txBody>
      </p:sp>
      <p:sp>
        <p:nvSpPr>
          <p:cNvPr id="18" name="角丸四角形 17"/>
          <p:cNvSpPr/>
          <p:nvPr/>
        </p:nvSpPr>
        <p:spPr>
          <a:xfrm>
            <a:off x="8519160" y="471238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Logging</a:t>
            </a:r>
            <a:endParaRPr kumimoji="1" lang="en-US" altLang="ja-JP" sz="1200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7260515" y="4737931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shutdown</a:t>
            </a:r>
            <a:endParaRPr kumimoji="1" lang="en-US" altLang="ja-JP" sz="12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8271734" y="2756720"/>
            <a:ext cx="1506071" cy="1244310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外部</a:t>
            </a:r>
          </a:p>
          <a:p>
            <a:pPr algn="ctr"/>
            <a:r>
              <a:rPr kumimoji="1" lang="ja-JP" altLang="en-US" sz="1400" dirty="0" smtClean="0"/>
              <a:t>フレームワーク</a:t>
            </a:r>
          </a:p>
          <a:p>
            <a:pPr algn="ctr"/>
            <a:r>
              <a:rPr kumimoji="1" lang="ja-JP" altLang="en-US" sz="1400" dirty="0" smtClean="0"/>
              <a:t>連携</a:t>
            </a:r>
            <a:endParaRPr kumimoji="1" lang="ja-JP" altLang="en-US" sz="1400" dirty="0"/>
          </a:p>
        </p:txBody>
      </p:sp>
      <p:sp>
        <p:nvSpPr>
          <p:cNvPr id="21" name="角丸四角形 20"/>
          <p:cNvSpPr/>
          <p:nvPr/>
        </p:nvSpPr>
        <p:spPr>
          <a:xfrm>
            <a:off x="7260514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bootstrap</a:t>
            </a:r>
            <a:endParaRPr kumimoji="1" lang="en-US" altLang="ja-JP" sz="1200" dirty="0" smtClean="0"/>
          </a:p>
        </p:txBody>
      </p:sp>
      <p:sp>
        <p:nvSpPr>
          <p:cNvPr id="22" name="角丸四角形 21"/>
          <p:cNvSpPr/>
          <p:nvPr/>
        </p:nvSpPr>
        <p:spPr>
          <a:xfrm>
            <a:off x="8519159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utility</a:t>
            </a:r>
            <a:endParaRPr kumimoji="1" lang="en-US" altLang="ja-JP" sz="1200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3032759" y="1871016"/>
            <a:ext cx="1937273" cy="5271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Dash Board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491315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Connection</a:t>
            </a:r>
          </a:p>
          <a:p>
            <a:pPr algn="ctr"/>
            <a:r>
              <a:rPr lang="en-US" altLang="ja-JP" sz="1200" dirty="0" smtClean="0"/>
              <a:t>Filter</a:t>
            </a:r>
            <a:endParaRPr kumimoji="1" lang="ja-JP" altLang="en-US" sz="1200" dirty="0"/>
          </a:p>
        </p:txBody>
      </p:sp>
      <p:sp>
        <p:nvSpPr>
          <p:cNvPr id="25" name="角丸四角形 24"/>
          <p:cNvSpPr/>
          <p:nvPr/>
        </p:nvSpPr>
        <p:spPr>
          <a:xfrm>
            <a:off x="3221914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Connection</a:t>
            </a:r>
          </a:p>
          <a:p>
            <a:pPr algn="ctr"/>
            <a:r>
              <a:rPr lang="en-US" altLang="ja-JP" sz="1200" dirty="0" smtClean="0"/>
              <a:t>Proxy</a:t>
            </a:r>
            <a:endParaRPr kumimoji="1" lang="ja-JP" altLang="en-US" sz="12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904129" y="5296876"/>
            <a:ext cx="0" cy="597048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8937811" y="5296876"/>
            <a:ext cx="0" cy="597048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6387352" y="5296876"/>
            <a:ext cx="0" cy="597048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871607" y="3446792"/>
            <a:ext cx="1150619" cy="75594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5" idx="1"/>
          </p:cNvCxnSpPr>
          <p:nvPr/>
        </p:nvCxnSpPr>
        <p:spPr>
          <a:xfrm>
            <a:off x="1870934" y="4651867"/>
            <a:ext cx="1161826" cy="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1924722" y="5073216"/>
            <a:ext cx="1139414" cy="67839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 つの角を丸めた四角形 31"/>
          <p:cNvSpPr/>
          <p:nvPr/>
        </p:nvSpPr>
        <p:spPr>
          <a:xfrm>
            <a:off x="10404438" y="2313867"/>
            <a:ext cx="1627094" cy="69924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Spring Framework</a:t>
            </a:r>
            <a:endParaRPr kumimoji="1" lang="ja-JP" altLang="en-US" dirty="0"/>
          </a:p>
        </p:txBody>
      </p:sp>
      <p:sp>
        <p:nvSpPr>
          <p:cNvPr id="33" name="1 つの角を丸めた四角形 32"/>
          <p:cNvSpPr/>
          <p:nvPr/>
        </p:nvSpPr>
        <p:spPr>
          <a:xfrm>
            <a:off x="10404438" y="3408005"/>
            <a:ext cx="1627094" cy="69924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Hibernate</a:t>
            </a:r>
            <a:endParaRPr kumimoji="1" lang="ja-JP" altLang="en-US" dirty="0"/>
          </a:p>
        </p:txBody>
      </p:sp>
      <p:sp>
        <p:nvSpPr>
          <p:cNvPr id="34" name="1 つの角を丸めた四角形 33"/>
          <p:cNvSpPr/>
          <p:nvPr/>
        </p:nvSpPr>
        <p:spPr>
          <a:xfrm>
            <a:off x="10404438" y="4464062"/>
            <a:ext cx="1627094" cy="69924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9777805" y="2839204"/>
            <a:ext cx="626633" cy="360380"/>
          </a:xfrm>
          <a:prstGeom prst="straightConnector1">
            <a:avLst/>
          </a:prstGeom>
          <a:ln w="41275">
            <a:solidFill>
              <a:srgbClr val="E4A5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9777804" y="3581472"/>
            <a:ext cx="626634" cy="41922"/>
          </a:xfrm>
          <a:prstGeom prst="straightConnector1">
            <a:avLst/>
          </a:prstGeom>
          <a:ln w="41275">
            <a:solidFill>
              <a:srgbClr val="E4A5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9777805" y="3774666"/>
            <a:ext cx="626633" cy="751701"/>
          </a:xfrm>
          <a:prstGeom prst="straightConnector1">
            <a:avLst/>
          </a:prstGeom>
          <a:ln w="41275">
            <a:solidFill>
              <a:srgbClr val="E4A5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971376" y="2758539"/>
            <a:ext cx="3300357" cy="1242490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コネクションプール</a:t>
            </a:r>
          </a:p>
          <a:p>
            <a:pPr algn="ctr"/>
            <a:r>
              <a:rPr kumimoji="1" lang="en-US" altLang="ja-JP" dirty="0" smtClean="0"/>
              <a:t>(Singleton)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502958" y="825067"/>
            <a:ext cx="5768788" cy="606906"/>
          </a:xfrm>
          <a:prstGeom prst="rect">
            <a:avLst/>
          </a:prstGeom>
          <a:ln w="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クライアント･アプリケーション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stCxn id="39" idx="2"/>
          </p:cNvCxnSpPr>
          <p:nvPr/>
        </p:nvCxnSpPr>
        <p:spPr>
          <a:xfrm>
            <a:off x="6387352" y="1431973"/>
            <a:ext cx="0" cy="439043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チャレンジ問題です</a:t>
            </a:r>
            <a:r>
              <a:rPr kumimoji="1" lang="ja-JP" altLang="en-US" dirty="0"/>
              <a:t>。 </a:t>
            </a:r>
            <a:endParaRPr kumimoji="1" lang="ja-JP" altLang="en-US" dirty="0" smtClean="0"/>
          </a:p>
          <a:p>
            <a:r>
              <a:rPr kumimoji="1" lang="ja-JP" altLang="en-US" dirty="0" smtClean="0"/>
              <a:t>効率的</a:t>
            </a:r>
            <a:r>
              <a:rPr kumimoji="1" lang="ja-JP" altLang="en-US" dirty="0"/>
              <a:t>に</a:t>
            </a:r>
            <a:r>
              <a:rPr kumimoji="1" lang="en-US" altLang="ja-JP" dirty="0"/>
              <a:t>N(</a:t>
            </a:r>
            <a:r>
              <a:rPr kumimoji="1" lang="ja-JP" altLang="en-US" dirty="0"/>
              <a:t>正整数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の階乗を計算し、末尾の連続する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の数を数える方法を</a:t>
            </a:r>
            <a:r>
              <a:rPr kumimoji="1" lang="ja-JP" altLang="en-US" dirty="0" smtClean="0"/>
              <a:t>考えてください。</a:t>
            </a:r>
          </a:p>
          <a:p>
            <a:endParaRPr kumimoji="1" lang="ja-JP" altLang="en-US" dirty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/>
              <a:t>) 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10</a:t>
            </a:r>
            <a:r>
              <a:rPr kumimoji="1" lang="ja-JP" altLang="en-US" dirty="0"/>
              <a:t>の時、</a:t>
            </a:r>
            <a:r>
              <a:rPr kumimoji="1" lang="en-US" altLang="ja-JP" dirty="0"/>
              <a:t>10! = 3628800</a:t>
            </a:r>
            <a:r>
              <a:rPr kumimoji="1" lang="ja-JP" altLang="en-US" dirty="0"/>
              <a:t>となり、末尾の連続する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の数は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です。</a:t>
            </a:r>
          </a:p>
          <a:p>
            <a:endParaRPr kumimoji="1" lang="ja-JP" altLang="en-US" dirty="0"/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/>
              <a:t>: N(</a:t>
            </a:r>
            <a:r>
              <a:rPr kumimoji="1" lang="ja-JP" altLang="en-US" dirty="0"/>
              <a:t>正整数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  <a:p>
            <a:r>
              <a:rPr kumimoji="1" lang="en-US" altLang="ja-JP" dirty="0" smtClean="0"/>
              <a:t>Output</a:t>
            </a:r>
            <a:r>
              <a:rPr kumimoji="1" lang="en-US" altLang="ja-JP" dirty="0"/>
              <a:t>: N!(N</a:t>
            </a:r>
            <a:r>
              <a:rPr kumimoji="1" lang="ja-JP" altLang="en-US" dirty="0"/>
              <a:t>の階乗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の末尾の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の個数</a:t>
            </a:r>
          </a:p>
        </p:txBody>
      </p:sp>
    </p:spTree>
    <p:extLst>
      <p:ext uri="{BB962C8B-B14F-4D97-AF65-F5344CB8AC3E}">
        <p14:creationId xmlns:p14="http://schemas.microsoft.com/office/powerpoint/2010/main" val="19254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ja-JP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!</m:t>
                    </m:r>
                  </m:oMath>
                </a14:m>
                <a:r>
                  <a:rPr kumimoji="1" lang="en-US" altLang="ja-JP" sz="3200" dirty="0" smtClean="0"/>
                  <a:t>(n &gt; 20)</a:t>
                </a:r>
                <a:r>
                  <a:rPr kumimoji="1" lang="ja-JP" altLang="en-US" sz="3200" dirty="0" smtClean="0"/>
                  <a:t>の場合</a:t>
                </a:r>
                <a:r>
                  <a:rPr kumimoji="1" lang="en-US" altLang="ja-JP" sz="3200" dirty="0" smtClean="0"/>
                  <a:t>､32bit</a:t>
                </a:r>
                <a:r>
                  <a:rPr kumimoji="1" lang="ja-JP" altLang="en-US" sz="3200" dirty="0" smtClean="0"/>
                  <a:t>の整数範囲を超える</a:t>
                </a:r>
              </a:p>
              <a:p>
                <a:pPr lvl="1"/>
                <a:r>
                  <a:rPr kumimoji="1" lang="en-US" altLang="ja-JP" sz="2800" dirty="0" smtClean="0"/>
                  <a:t>Java</a:t>
                </a:r>
                <a:r>
                  <a:rPr kumimoji="1" lang="ja-JP" altLang="en-US" sz="2800" dirty="0" smtClean="0"/>
                  <a:t>で解答する場合</a:t>
                </a:r>
                <a:r>
                  <a:rPr kumimoji="1" lang="en-US" altLang="ja-JP" sz="2800" dirty="0" smtClean="0"/>
                  <a:t>､</a:t>
                </a:r>
                <a:r>
                  <a:rPr kumimoji="1" lang="en-US" altLang="ja-JP" sz="2800" dirty="0" err="1" smtClean="0"/>
                  <a:t>BigInteger</a:t>
                </a:r>
                <a:r>
                  <a:rPr kumimoji="1" lang="ja-JP" altLang="en-US" sz="2800" dirty="0" smtClean="0"/>
                  <a:t>または</a:t>
                </a:r>
                <a:r>
                  <a:rPr kumimoji="1" lang="en-US" altLang="ja-JP" sz="2800" dirty="0" err="1" smtClean="0"/>
                  <a:t>BigDecimal</a:t>
                </a:r>
                <a:r>
                  <a:rPr kumimoji="1" lang="ja-JP" altLang="en-US" sz="2800" dirty="0" smtClean="0"/>
                  <a:t>を使わないといけない</a:t>
                </a:r>
                <a:r>
                  <a:rPr kumimoji="1" lang="en-US" altLang="ja-JP" sz="280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!</m:t>
                    </m:r>
                  </m:oMath>
                </a14:m>
                <a:r>
                  <a:rPr kumimoji="1" lang="ja-JP" altLang="en-US" sz="2800" dirty="0" smtClean="0"/>
                  <a:t>を計算する時</a:t>
                </a:r>
                <a:r>
                  <a:rPr kumimoji="1" lang="en-US" altLang="ja-JP" sz="2800" dirty="0" smtClean="0"/>
                  <a:t>)</a:t>
                </a:r>
                <a:endParaRPr kumimoji="1" lang="ja-JP" altLang="en-US" sz="2800" dirty="0" smtClean="0"/>
              </a:p>
              <a:p>
                <a:r>
                  <a:rPr kumimoji="1" lang="ja-JP" altLang="en-US" sz="3200" dirty="0" smtClean="0"/>
                  <a:t>結果を計算し</a:t>
                </a:r>
                <a:r>
                  <a:rPr kumimoji="1" lang="en-US" altLang="ja-JP" sz="3200" dirty="0" smtClean="0"/>
                  <a:t>､</a:t>
                </a:r>
                <a:r>
                  <a:rPr kumimoji="1" lang="ja-JP" altLang="en-US" sz="3200" dirty="0" smtClean="0"/>
                  <a:t>末尾の</a:t>
                </a:r>
                <a:r>
                  <a:rPr kumimoji="1" lang="en-US" altLang="ja-JP" sz="3200" dirty="0" smtClean="0"/>
                  <a:t>0</a:t>
                </a:r>
                <a:r>
                  <a:rPr kumimoji="1" lang="ja-JP" altLang="en-US" sz="3200" dirty="0" smtClean="0"/>
                  <a:t>個数を数えるのは非常に効率悪い解答である</a:t>
                </a:r>
                <a:r>
                  <a:rPr kumimoji="1" lang="en-US" altLang="ja-JP" sz="3200" dirty="0" smtClean="0"/>
                  <a:t>｡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38200" y="1330037"/>
                <a:ext cx="105156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例えば</a:t>
                </a:r>
                <a:r>
                  <a:rPr kumimoji="1" lang="en-US" altLang="ja-JP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𝑛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!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k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×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10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　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k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%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10≠0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)､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結果は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m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である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𝑛</m:t>
                    </m:r>
                    <m:r>
                      <a:rPr kumimoji="1" lang="en-US" altLang="ja-JP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!</m:t>
                    </m:r>
                  </m:oMath>
                </a14:m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は素因数分解をしてみると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𝑛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!=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2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𝑥</m:t>
                        </m:r>
                      </m:sup>
                    </m:sSup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×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3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𝑦</m:t>
                        </m:r>
                      </m:sup>
                    </m:sSup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×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5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𝑧</m:t>
                        </m:r>
                      </m:sup>
                    </m:sSup>
                  </m:oMath>
                </a14:m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 ……</a:t>
                </a:r>
                <a:endParaRPr kumimoji="1" lang="ja-JP" altLang="en-US" sz="2800" dirty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10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2×5</m:t>
                    </m:r>
                  </m:oMath>
                </a14:m>
                <a:r>
                  <a:rPr kumimoji="1" lang="ja-JP" altLang="en-US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なので</a:t>
                </a:r>
                <a:r>
                  <a:rPr kumimoji="1" lang="en-US" altLang="ja-JP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 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m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は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x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と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z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から求められる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kumimoji="1" lang="en-US" altLang="ja-JP" sz="28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2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の出現回数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(x)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は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5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より多いので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𝑚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</m:oMath>
                </a14:m>
                <a:endParaRPr kumimoji="1" lang="en-US" altLang="ja-JP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endParaRPr kumimoji="1" lang="en-US" altLang="ja-JP" sz="3200" dirty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方法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1</a:t>
                </a:r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	</a:t>
                </a:r>
                <a:r>
                  <a:rPr kumimoji="1" lang="en-US" altLang="ja-JP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i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(</a:t>
                </a:r>
                <a:r>
                  <a:rPr kumimoji="1" lang="en-US" altLang="ja-JP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i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 = 1, 2, …, n)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の素因数分解に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5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の個数を加算する</a:t>
                </a:r>
              </a:p>
              <a:p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方法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2(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もっと速い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</a:t>
                </a:r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𝑧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den>
                    </m:f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type m:val="lin"/>
                        <m:ctrlP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type m:val="lin"/>
                        <m:ctrlPr>
                          <a:rPr kumimoji="1" lang="en-US" altLang="ja-JP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ja-JP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+…</m:t>
                        </m:r>
                      </m:den>
                    </m:f>
                  </m:oMath>
                </a14:m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0037"/>
                <a:ext cx="10515600" cy="4893647"/>
              </a:xfrm>
              <a:prstGeom prst="rect">
                <a:avLst/>
              </a:prstGeom>
              <a:blipFill rotWithShape="0">
                <a:blip r:embed="rId3"/>
                <a:stretch>
                  <a:fillRect l="-1507" t="-1743" b="-19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これも歯応えある</a:t>
            </a:r>
            <a:r>
              <a:rPr kumimoji="1" lang="ja-JP" altLang="en-US" sz="3200" dirty="0" smtClean="0"/>
              <a:t>問題です</a:t>
            </a:r>
            <a:r>
              <a:rPr kumimoji="1" lang="ja-JP" altLang="en-US" sz="3200" dirty="0"/>
              <a:t>。 </a:t>
            </a:r>
            <a:r>
              <a:rPr kumimoji="1" lang="ja-JP" altLang="en-US" sz="3200" dirty="0" smtClean="0"/>
              <a:t>正解がある</a:t>
            </a:r>
            <a:r>
              <a:rPr kumimoji="1" lang="ja-JP" altLang="en-US" sz="3200" dirty="0"/>
              <a:t>数</a:t>
            </a:r>
            <a:r>
              <a:rPr kumimoji="1" lang="ja-JP" altLang="en-US" sz="3200" dirty="0" smtClean="0"/>
              <a:t>独パズルを作るアルゴリズムを考えてください。</a:t>
            </a:r>
          </a:p>
          <a:p>
            <a:endParaRPr kumimoji="1" lang="ja-JP" altLang="en-US" sz="3200" dirty="0"/>
          </a:p>
          <a:p>
            <a:r>
              <a:rPr kumimoji="1" lang="en-US" altLang="ja-JP" sz="3200" dirty="0" smtClean="0"/>
              <a:t>Hint</a:t>
            </a:r>
            <a:r>
              <a:rPr kumimoji="1" lang="en-US" altLang="ja-JP" sz="3200" dirty="0"/>
              <a:t>) </a:t>
            </a:r>
            <a:r>
              <a:rPr kumimoji="1" lang="ja-JP" altLang="en-US" sz="2800" dirty="0" smtClean="0"/>
              <a:t>数独パズルの作り方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全て</a:t>
            </a:r>
            <a:r>
              <a:rPr kumimoji="1" lang="ja-JP" altLang="en-US" sz="2400" dirty="0"/>
              <a:t>の</a:t>
            </a:r>
            <a:r>
              <a:rPr kumimoji="1" lang="ja-JP" altLang="en-US" sz="2400" dirty="0" smtClean="0"/>
              <a:t>数が埋まった</a:t>
            </a:r>
            <a:r>
              <a:rPr kumimoji="1" lang="ja-JP" altLang="en-US" sz="2400" dirty="0"/>
              <a:t>数</a:t>
            </a:r>
            <a:r>
              <a:rPr kumimoji="1" lang="ja-JP" altLang="en-US" sz="2400" dirty="0" smtClean="0"/>
              <a:t>独パズル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/>
              <a:t>解答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を作ります。 </a:t>
            </a:r>
            <a:endParaRPr kumimoji="1" lang="ja-JP" altLang="en-US" sz="2400" dirty="0" smtClean="0"/>
          </a:p>
          <a:p>
            <a:pPr lvl="1"/>
            <a:r>
              <a:rPr kumimoji="1" lang="ja-JP" altLang="en-US" sz="2800" dirty="0" smtClean="0"/>
              <a:t>作成</a:t>
            </a:r>
            <a:r>
              <a:rPr kumimoji="1" lang="ja-JP" altLang="en-US" sz="2800" dirty="0"/>
              <a:t>した数</a:t>
            </a:r>
            <a:r>
              <a:rPr kumimoji="1" lang="ja-JP" altLang="en-US" sz="2800" dirty="0" smtClean="0"/>
              <a:t>独パズルから</a:t>
            </a:r>
            <a:r>
              <a:rPr kumimoji="1" lang="ja-JP" altLang="en-US" sz="2800" dirty="0"/>
              <a:t>適当なマスを削除し、</a:t>
            </a:r>
            <a:r>
              <a:rPr kumimoji="1" lang="ja-JP" altLang="en-US" sz="2800" dirty="0" smtClean="0"/>
              <a:t>正解が導きだせる</a:t>
            </a:r>
            <a:r>
              <a:rPr kumimoji="1" lang="ja-JP" altLang="en-US" sz="2800" dirty="0"/>
              <a:t>か確認します。</a:t>
            </a:r>
          </a:p>
        </p:txBody>
      </p:sp>
    </p:spTree>
    <p:extLst>
      <p:ext uri="{BB962C8B-B14F-4D97-AF65-F5344CB8AC3E}">
        <p14:creationId xmlns:p14="http://schemas.microsoft.com/office/powerpoint/2010/main" val="20946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バックトラッキング</a:t>
            </a:r>
            <a:r>
              <a:rPr lang="ja-JP" altLang="en-US" dirty="0" smtClean="0"/>
              <a:t>（</a:t>
            </a:r>
            <a:r>
              <a:rPr lang="en-US" altLang="ja-JP" dirty="0" smtClean="0"/>
              <a:t>Back Tracking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深さ優先</a:t>
            </a:r>
            <a:r>
              <a:rPr kumimoji="1" lang="ja-JP" altLang="en-US" dirty="0" smtClean="0"/>
              <a:t>探索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空白のマス目に数字を機械的に順番に</a:t>
            </a:r>
            <a:r>
              <a:rPr kumimoji="1" lang="ja-JP" altLang="en-US" dirty="0" smtClean="0"/>
              <a:t>入れている。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つ数字を入れる毎に、</a:t>
            </a:r>
            <a:r>
              <a:rPr kumimoji="1" lang="en-US" altLang="ja-JP" dirty="0"/>
              <a:t>Row, Column, Grid</a:t>
            </a:r>
            <a:r>
              <a:rPr kumimoji="1" lang="ja-JP" altLang="en-US" dirty="0"/>
              <a:t>の整合性を</a:t>
            </a:r>
            <a:r>
              <a:rPr kumimoji="1" lang="ja-JP" altLang="en-US" dirty="0" smtClean="0"/>
              <a:t>チェックする。</a:t>
            </a:r>
            <a:r>
              <a:rPr kumimoji="1" lang="ja-JP" altLang="en-US" dirty="0"/>
              <a:t>もし、整合性が成立しなかったら、直前に埋めたマスに別の数字</a:t>
            </a:r>
            <a:r>
              <a:rPr kumimoji="1" lang="ja-JP" altLang="en-US" dirty="0" smtClean="0"/>
              <a:t>を入れる。</a:t>
            </a:r>
            <a:r>
              <a:rPr kumimoji="1" lang="ja-JP" altLang="en-US" dirty="0"/>
              <a:t>これを再帰的に繰り返して、全てのマス</a:t>
            </a:r>
            <a:r>
              <a:rPr kumimoji="1" lang="en-US" altLang="ja-JP" dirty="0"/>
              <a:t>(9×9=81)</a:t>
            </a:r>
            <a:r>
              <a:rPr kumimoji="1" lang="ja-JP" altLang="en-US" dirty="0"/>
              <a:t>が埋まって、整合性チェックをクリアしたら完成。</a:t>
            </a:r>
          </a:p>
        </p:txBody>
      </p:sp>
    </p:spTree>
    <p:extLst>
      <p:ext uri="{BB962C8B-B14F-4D97-AF65-F5344CB8AC3E}">
        <p14:creationId xmlns:p14="http://schemas.microsoft.com/office/powerpoint/2010/main" val="3305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配列の行列変換によるパズルの正解を作成する</a:t>
            </a:r>
          </a:p>
          <a:p>
            <a:pPr lvl="1"/>
            <a:r>
              <a:rPr kumimoji="1" lang="ja-JP" altLang="en-US" dirty="0" smtClean="0"/>
              <a:t>パズルの難易度が下がるが、今回難易度の要求が無いので、この方法を使用できる</a:t>
            </a:r>
          </a:p>
          <a:p>
            <a:pPr lvl="1"/>
            <a:r>
              <a:rPr kumimoji="1" lang="ja-JP" altLang="en-US" dirty="0" smtClean="0"/>
              <a:t>プログラムがわかりやすく、実行効率が高くなる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7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8707"/>
              </p:ext>
            </p:extLst>
          </p:nvPr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13308"/>
              </p:ext>
            </p:extLst>
          </p:nvPr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62074"/>
              </p:ext>
            </p:extLst>
          </p:nvPr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70879"/>
              </p:ext>
            </p:extLst>
          </p:nvPr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63628"/>
              </p:ext>
            </p:extLst>
          </p:nvPr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8685"/>
              </p:ext>
            </p:extLst>
          </p:nvPr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98055"/>
              </p:ext>
            </p:extLst>
          </p:nvPr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06956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29507"/>
              </p:ext>
            </p:extLst>
          </p:nvPr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5591"/>
              </p:ext>
            </p:extLst>
          </p:nvPr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35706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趣旨</a:t>
            </a:r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プログラミングの仲間を探す</a:t>
            </a:r>
          </a:p>
          <a:p>
            <a:endParaRPr kumimoji="1" lang="ja-JP" altLang="en-US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典型的なアルゴリズムを復習する</a:t>
            </a:r>
          </a:p>
          <a:p>
            <a:endParaRPr kumimoji="1" lang="ja-JP" altLang="en-US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社内に技術の雰囲気を醸し出す</a:t>
            </a:r>
          </a:p>
          <a:p>
            <a:endParaRPr kumimoji="1" lang="ja-JP" altLang="en-US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0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617"/>
              </p:ext>
            </p:extLst>
          </p:nvPr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7809"/>
              </p:ext>
            </p:extLst>
          </p:nvPr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4728751" y="2873825"/>
            <a:ext cx="2107475" cy="55299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728749" y="3457294"/>
            <a:ext cx="2107475" cy="53993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28751" y="4036417"/>
            <a:ext cx="2107475" cy="539937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612571" y="2873825"/>
            <a:ext cx="2107475" cy="539937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844933" y="3452946"/>
            <a:ext cx="2098760" cy="539937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836218" y="4016822"/>
            <a:ext cx="2107475" cy="55299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12569" y="3437702"/>
            <a:ext cx="2107475" cy="55299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12568" y="4012474"/>
            <a:ext cx="2107475" cy="53993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844931" y="2886887"/>
            <a:ext cx="2107475" cy="53993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6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83398"/>
              </p:ext>
            </p:extLst>
          </p:nvPr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6162"/>
              </p:ext>
            </p:extLst>
          </p:nvPr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 rot="16200000">
            <a:off x="4249792" y="5096674"/>
            <a:ext cx="1687283" cy="7119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4940061" y="5127069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5637681" y="5098476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4960388" y="1665988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6200000">
            <a:off x="4253336" y="3382890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16200000">
            <a:off x="4245437" y="1690445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200000">
            <a:off x="5633104" y="3421718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4957096" y="3391061"/>
            <a:ext cx="1687283" cy="67196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5639390" y="1700323"/>
            <a:ext cx="1687283" cy="65601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2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2386"/>
              </p:ext>
            </p:extLst>
          </p:nvPr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08254"/>
              </p:ext>
            </p:extLst>
          </p:nvPr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92930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0322"/>
              </p:ext>
            </p:extLst>
          </p:nvPr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 rot="16200000">
            <a:off x="2137858" y="5086874"/>
            <a:ext cx="1687283" cy="7119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2828124" y="5118357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2145705" y="3382889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2857159" y="1655966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6200000">
            <a:off x="3555948" y="5098476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16200000">
            <a:off x="2133503" y="1681421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200000">
            <a:off x="3524973" y="3400594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2844919" y="3401304"/>
            <a:ext cx="1687283" cy="67196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3535099" y="1671694"/>
            <a:ext cx="1687283" cy="65601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 rot="16200000">
            <a:off x="4097341" y="2828225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3386463" y="1677524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4795639" y="2828226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4096269" y="510520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6889463" y="397607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8291247" y="5682301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6203742" y="4547177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2677643" y="341236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5493936" y="112134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6200000">
            <a:off x="7616040" y="2244023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2675584" y="1103926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200000">
            <a:off x="7605526" y="5102850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200000">
            <a:off x="4806888" y="225112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200000">
            <a:off x="8308070" y="3398968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200000">
            <a:off x="5508095" y="566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00000">
            <a:off x="3386463" y="453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200000">
            <a:off x="6198891" y="3958002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6910003" y="168277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719" y="330442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1</a:t>
            </a:r>
            <a:r>
              <a:rPr kumimoji="1" lang="ja-JP" altLang="en-US" sz="2000" dirty="0" smtClean="0">
                <a:solidFill>
                  <a:schemeClr val="accent5">
                    <a:lumMod val="7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と９を交換すれば、</a:t>
            </a:r>
          </a:p>
          <a:p>
            <a:r>
              <a:rPr kumimoji="1" lang="ja-JP" altLang="en-US" sz="2000" dirty="0" smtClean="0">
                <a:solidFill>
                  <a:schemeClr val="accent5">
                    <a:lumMod val="7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新しい正解が生成する</a:t>
            </a:r>
            <a:endParaRPr kumimoji="1" lang="ja-JP" altLang="en-US" sz="2000" dirty="0">
              <a:solidFill>
                <a:schemeClr val="accent5">
                  <a:lumMod val="7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7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58856"/>
              </p:ext>
            </p:extLst>
          </p:nvPr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67990"/>
              </p:ext>
            </p:extLst>
          </p:nvPr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64260"/>
              </p:ext>
            </p:extLst>
          </p:nvPr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8525"/>
              </p:ext>
            </p:extLst>
          </p:nvPr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4109"/>
              </p:ext>
            </p:extLst>
          </p:nvPr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50352"/>
              </p:ext>
            </p:extLst>
          </p:nvPr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53046"/>
              </p:ext>
            </p:extLst>
          </p:nvPr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73201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18446"/>
              </p:ext>
            </p:extLst>
          </p:nvPr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 rot="16200000">
            <a:off x="4097341" y="2828225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3386463" y="1677524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4795639" y="2828226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4096269" y="510520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6889463" y="397607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8291247" y="5682301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6203742" y="4547177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2677643" y="341236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5493936" y="112134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6200000">
            <a:off x="7616040" y="2244023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2675584" y="1103926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200000">
            <a:off x="7605526" y="5102850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200000">
            <a:off x="4806888" y="225112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200000">
            <a:off x="8308070" y="3398968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200000">
            <a:off x="5508095" y="566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00000">
            <a:off x="3386463" y="453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200000">
            <a:off x="6198891" y="3958002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6910003" y="168277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出題の反省</a:t>
            </a:r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評価基準が曖昧の問題を避けるべき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明確なインプットとアウトプットを要求すべき</a:t>
            </a:r>
          </a:p>
          <a:p>
            <a:pPr lvl="2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問題３（ハッシュ関数問題）のインプットが不明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なるべくコードで勝負</a:t>
            </a:r>
          </a:p>
          <a:p>
            <a:pPr lvl="2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問題５（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DB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接続プールの設計）が文字記述の解答を求めるのは不適切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pPr lvl="2"/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解答の条件を明確にすべき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問題２（大きい整数の掛け算）について、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Java API(</a:t>
            </a:r>
            <a:r>
              <a:rPr kumimoji="1" lang="en-US" altLang="ja-JP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BigInteger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等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)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が使用禁止の要求を明確に記述すべき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pPr lvl="1"/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問題の点数と難易度のバランスを調整すべき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問題１が難しいが、点数が低すぎ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38305" y="2059537"/>
            <a:ext cx="9144000" cy="1574072"/>
          </a:xfrm>
        </p:spPr>
        <p:txBody>
          <a:bodyPr anchor="ctr">
            <a:normAutofit/>
          </a:bodyPr>
          <a:lstStyle/>
          <a:p>
            <a:r>
              <a:rPr lang="en-US" altLang="ja-JP" sz="7200" dirty="0" smtClean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Happy Hacking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Osaka" charset="-128"/>
              <a:ea typeface="Osaka" charset="-128"/>
              <a:cs typeface="Osaka" charset="-12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38305" y="3633609"/>
            <a:ext cx="9144000" cy="1574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abin" panose="020B0803050202020004" pitchFamily="34" charset="0"/>
                <a:ea typeface="+mj-ea"/>
                <a:cs typeface="+mj-cs"/>
              </a:defRPr>
            </a:lvl1pPr>
          </a:lstStyle>
          <a:p>
            <a:r>
              <a:rPr lang="ja-JP" altLang="en-US" sz="4400" dirty="0" smtClean="0">
                <a:solidFill>
                  <a:schemeClr val="accent2"/>
                </a:solidFill>
              </a:rPr>
              <a:t>ご清聴有り難うございます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問題概要</a:t>
            </a:r>
            <a:endParaRPr 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3329731" y="1389806"/>
            <a:ext cx="3754103" cy="30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329730" y="1115912"/>
            <a:ext cx="37413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ja-JP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内容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92705" y="1389806"/>
            <a:ext cx="4053673" cy="22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292705" y="1114020"/>
            <a:ext cx="4039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ja-JP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考査ポイント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3329731" y="1572977"/>
            <a:ext cx="37498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最大運送石炭の計算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3329730" y="2239727"/>
            <a:ext cx="37562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大きい整数の掛け算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3329730" y="2927115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ja-JP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k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個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の最大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要素の選択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3331317" y="3612915"/>
            <a:ext cx="3758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ja-JP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HashMap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の実装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pPr lvl="1"/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3323380" y="4290777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zh-CN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DB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接続プールの設計</a:t>
            </a:r>
            <a:endParaRPr lang="en-US" altLang="zh-CN" sz="1800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7292705" y="1572977"/>
            <a:ext cx="4049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数学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推理、貪欲法（最適解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探索）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7292705" y="2239727"/>
            <a:ext cx="4065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数値計算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7292704" y="2927115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選択アルゴリズム（ヒープ）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7294292" y="3612915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ハッシュ関数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286354" y="4290777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アーキテクチャ設計の考査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3323380" y="4974990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zh-CN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N!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の末尾０の個数計算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7286354" y="4974990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数学推理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3323380" y="5657615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数独パズルの正解生成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7286354" y="5657615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動的計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画法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、分割統治法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9" name="ホームベース 48"/>
          <p:cNvSpPr/>
          <p:nvPr/>
        </p:nvSpPr>
        <p:spPr>
          <a:xfrm>
            <a:off x="1580862" y="1434644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問題１</a:t>
            </a:r>
            <a:endParaRPr kumimoji="1"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3" name="ホームベース 52"/>
          <p:cNvSpPr/>
          <p:nvPr/>
        </p:nvSpPr>
        <p:spPr>
          <a:xfrm>
            <a:off x="1580862" y="2091441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問題２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4" name="ホームベース 53"/>
          <p:cNvSpPr/>
          <p:nvPr/>
        </p:nvSpPr>
        <p:spPr>
          <a:xfrm>
            <a:off x="1580862" y="2748240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問題３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5" name="ホームベース 54"/>
          <p:cNvSpPr/>
          <p:nvPr/>
        </p:nvSpPr>
        <p:spPr>
          <a:xfrm>
            <a:off x="1580862" y="3405042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問題４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6" name="ホームベース 55"/>
          <p:cNvSpPr/>
          <p:nvPr/>
        </p:nvSpPr>
        <p:spPr>
          <a:xfrm>
            <a:off x="1580862" y="4061840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問題５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7" name="ホームベース 56"/>
          <p:cNvSpPr/>
          <p:nvPr/>
        </p:nvSpPr>
        <p:spPr>
          <a:xfrm>
            <a:off x="1580862" y="4708912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問題６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8" name="ホームベース 57"/>
          <p:cNvSpPr/>
          <p:nvPr/>
        </p:nvSpPr>
        <p:spPr>
          <a:xfrm>
            <a:off x="1580862" y="5365709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問題７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3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コンテストの基礎</a:t>
            </a:r>
            <a:endParaRPr 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3775941" y="1692811"/>
            <a:ext cx="4365625" cy="4498975"/>
          </a:xfrm>
          <a:custGeom>
            <a:avLst/>
            <a:gdLst>
              <a:gd name="T0" fmla="*/ 32 w 2369"/>
              <a:gd name="T1" fmla="*/ 1720 h 1721"/>
              <a:gd name="T2" fmla="*/ 2368 w 2369"/>
              <a:gd name="T3" fmla="*/ 1720 h 1721"/>
              <a:gd name="T4" fmla="*/ 2368 w 2369"/>
              <a:gd name="T5" fmla="*/ 469 h 1721"/>
              <a:gd name="T6" fmla="*/ 1180 w 2369"/>
              <a:gd name="T7" fmla="*/ 0 h 1721"/>
              <a:gd name="T8" fmla="*/ 0 w 2369"/>
              <a:gd name="T9" fmla="*/ 469 h 1721"/>
              <a:gd name="T10" fmla="*/ 0 w 2369"/>
              <a:gd name="T11" fmla="*/ 1720 h 1721"/>
              <a:gd name="T12" fmla="*/ 32 w 2369"/>
              <a:gd name="T13" fmla="*/ 172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9" h="1721">
                <a:moveTo>
                  <a:pt x="32" y="1720"/>
                </a:moveTo>
                <a:lnTo>
                  <a:pt x="2368" y="1720"/>
                </a:lnTo>
                <a:lnTo>
                  <a:pt x="2368" y="469"/>
                </a:lnTo>
                <a:lnTo>
                  <a:pt x="1180" y="0"/>
                </a:lnTo>
                <a:lnTo>
                  <a:pt x="0" y="469"/>
                </a:lnTo>
                <a:lnTo>
                  <a:pt x="0" y="1720"/>
                </a:lnTo>
                <a:lnTo>
                  <a:pt x="32" y="17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Freeform 3"/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3775941" y="1692811"/>
            <a:ext cx="4378325" cy="4575175"/>
          </a:xfrm>
          <a:custGeom>
            <a:avLst/>
            <a:gdLst>
              <a:gd name="T0" fmla="*/ 32 w 2375"/>
              <a:gd name="T1" fmla="*/ 1726 h 1727"/>
              <a:gd name="T2" fmla="*/ 2374 w 2375"/>
              <a:gd name="T3" fmla="*/ 1726 h 1727"/>
              <a:gd name="T4" fmla="*/ 2374 w 2375"/>
              <a:gd name="T5" fmla="*/ 471 h 1727"/>
              <a:gd name="T6" fmla="*/ 1183 w 2375"/>
              <a:gd name="T7" fmla="*/ 0 h 1727"/>
              <a:gd name="T8" fmla="*/ 0 w 2375"/>
              <a:gd name="T9" fmla="*/ 471 h 1727"/>
              <a:gd name="T10" fmla="*/ 0 w 2375"/>
              <a:gd name="T11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5" h="1727">
                <a:moveTo>
                  <a:pt x="32" y="1726"/>
                </a:moveTo>
                <a:lnTo>
                  <a:pt x="2374" y="1726"/>
                </a:lnTo>
                <a:lnTo>
                  <a:pt x="2374" y="471"/>
                </a:lnTo>
                <a:lnTo>
                  <a:pt x="1183" y="0"/>
                </a:lnTo>
                <a:lnTo>
                  <a:pt x="0" y="471"/>
                </a:lnTo>
                <a:lnTo>
                  <a:pt x="0" y="1726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" name="Freeform 4"/>
          <p:cNvSpPr>
            <a:spLocks/>
          </p:cNvSpPr>
          <p:nvPr>
            <p:custDataLst>
              <p:tags r:id="rId3"/>
            </p:custDataLst>
          </p:nvPr>
        </p:nvSpPr>
        <p:spPr bwMode="blackWhite">
          <a:xfrm>
            <a:off x="1977304" y="1711861"/>
            <a:ext cx="7945437" cy="1219200"/>
          </a:xfrm>
          <a:custGeom>
            <a:avLst/>
            <a:gdLst>
              <a:gd name="T0" fmla="*/ 0 w 4311"/>
              <a:gd name="T1" fmla="*/ 464 h 465"/>
              <a:gd name="T2" fmla="*/ 2159 w 4311"/>
              <a:gd name="T3" fmla="*/ 0 h 465"/>
              <a:gd name="T4" fmla="*/ 4310 w 4311"/>
              <a:gd name="T5" fmla="*/ 464 h 465"/>
              <a:gd name="T6" fmla="*/ 3295 w 4311"/>
              <a:gd name="T7" fmla="*/ 464 h 465"/>
              <a:gd name="T8" fmla="*/ 2159 w 4311"/>
              <a:gd name="T9" fmla="*/ 0 h 465"/>
              <a:gd name="T10" fmla="*/ 3223 w 4311"/>
              <a:gd name="T11" fmla="*/ 464 h 465"/>
              <a:gd name="T12" fmla="*/ 2191 w 4311"/>
              <a:gd name="T13" fmla="*/ 464 h 465"/>
              <a:gd name="T14" fmla="*/ 2167 w 4311"/>
              <a:gd name="T15" fmla="*/ 0 h 465"/>
              <a:gd name="T16" fmla="*/ 2127 w 4311"/>
              <a:gd name="T17" fmla="*/ 464 h 465"/>
              <a:gd name="T18" fmla="*/ 1096 w 4311"/>
              <a:gd name="T19" fmla="*/ 464 h 465"/>
              <a:gd name="T20" fmla="*/ 2159 w 4311"/>
              <a:gd name="T21" fmla="*/ 8 h 465"/>
              <a:gd name="T22" fmla="*/ 1032 w 4311"/>
              <a:gd name="T23" fmla="*/ 464 h 465"/>
              <a:gd name="T24" fmla="*/ 0 w 4311"/>
              <a:gd name="T25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1" h="465">
                <a:moveTo>
                  <a:pt x="0" y="464"/>
                </a:moveTo>
                <a:lnTo>
                  <a:pt x="2159" y="0"/>
                </a:lnTo>
                <a:lnTo>
                  <a:pt x="4310" y="464"/>
                </a:lnTo>
                <a:lnTo>
                  <a:pt x="3295" y="464"/>
                </a:lnTo>
                <a:lnTo>
                  <a:pt x="2159" y="0"/>
                </a:lnTo>
                <a:lnTo>
                  <a:pt x="3223" y="464"/>
                </a:lnTo>
                <a:lnTo>
                  <a:pt x="2191" y="464"/>
                </a:lnTo>
                <a:lnTo>
                  <a:pt x="2167" y="0"/>
                </a:lnTo>
                <a:lnTo>
                  <a:pt x="2127" y="464"/>
                </a:lnTo>
                <a:lnTo>
                  <a:pt x="1096" y="464"/>
                </a:lnTo>
                <a:lnTo>
                  <a:pt x="2159" y="8"/>
                </a:lnTo>
                <a:lnTo>
                  <a:pt x="1032" y="464"/>
                </a:lnTo>
                <a:lnTo>
                  <a:pt x="0" y="46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endParaRPr lang="ja-JP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blackWhite">
          <a:xfrm>
            <a:off x="1983654" y="2927886"/>
            <a:ext cx="1892300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4004541" y="2927886"/>
            <a:ext cx="1890713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blackWhite">
          <a:xfrm>
            <a:off x="6023841" y="2927886"/>
            <a:ext cx="1889125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blackWhite">
          <a:xfrm>
            <a:off x="8044729" y="2927886"/>
            <a:ext cx="1887537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620491" y="1354674"/>
            <a:ext cx="2657475" cy="990600"/>
            <a:chOff x="2400" y="1968"/>
            <a:chExt cx="960" cy="960"/>
          </a:xfrm>
        </p:grpSpPr>
        <p:sp>
          <p:nvSpPr>
            <p:cNvPr id="14" name="Oval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blackWhite">
            <a:xfrm>
              <a:off x="2400" y="1968"/>
              <a:ext cx="960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26940" dir="54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blackWhite">
            <a:xfrm>
              <a:off x="2440" y="2008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4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良いプログラム</a:t>
              </a:r>
              <a:endParaRPr lang="en-US" altLang="ko-KR" sz="24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055091" y="3027899"/>
            <a:ext cx="17383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問題を正しく処理する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87091" y="3027899"/>
            <a:ext cx="17383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より効率の良いやり方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216" y="3027899"/>
            <a:ext cx="1736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より高速なやり方が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127279" y="3027899"/>
            <a:ext cx="17351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よりスマートな書き方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917268" y="2329273"/>
            <a:ext cx="3967946" cy="685800"/>
            <a:chOff x="631" y="1680"/>
            <a:chExt cx="960" cy="960"/>
          </a:xfrm>
        </p:grpSpPr>
        <p:sp>
          <p:nvSpPr>
            <p:cNvPr id="17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効率が良いアルゴリズムを使う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20" name="AutoShape 9"/>
          <p:cNvCxnSpPr>
            <a:cxnSpLocks noChangeShapeType="1"/>
          </p:cNvCxnSpPr>
          <p:nvPr/>
        </p:nvCxnSpPr>
        <p:spPr bwMode="auto">
          <a:xfrm rot="16200000">
            <a:off x="4761871" y="2395155"/>
            <a:ext cx="511175" cy="17510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2861951" y="3526248"/>
            <a:ext cx="2556857" cy="2363911"/>
            <a:chOff x="81" y="1452"/>
            <a:chExt cx="988" cy="1811"/>
          </a:xfrm>
        </p:grpSpPr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81" y="1452"/>
              <a:ext cx="988" cy="18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81" y="1452"/>
              <a:ext cx="988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121" y="1509"/>
              <a:ext cx="91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時間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121" y="1891"/>
              <a:ext cx="917" cy="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lvl="1"/>
              <a:r>
                <a:rPr lang="ja-JP" altLang="en-US" sz="2000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時間計算量</a:t>
              </a:r>
              <a:endParaRPr lang="en-US" altLang="ja-JP" sz="20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en-US" altLang="ja-JP" sz="2000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Time Complexity</a:t>
              </a:r>
              <a:endParaRPr lang="ja-JP" altLang="en-US" sz="20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ja-JP" altLang="en-US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データ数</a:t>
              </a:r>
              <a:r>
                <a:rPr lang="en-US" altLang="ja-JP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n</a:t>
              </a:r>
              <a:r>
                <a:rPr lang="ja-JP" altLang="en-US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に対してどれだけ時間がかかるかを示す</a:t>
              </a:r>
              <a:endParaRPr lang="en-US" altLang="ko-KR" sz="18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48" name="AutoShape 37"/>
          <p:cNvCxnSpPr>
            <a:cxnSpLocks noChangeShapeType="1"/>
          </p:cNvCxnSpPr>
          <p:nvPr/>
        </p:nvCxnSpPr>
        <p:spPr bwMode="auto">
          <a:xfrm rot="16200000" flipH="1">
            <a:off x="6513677" y="2394361"/>
            <a:ext cx="511175" cy="17526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" name="Group 38"/>
          <p:cNvGrpSpPr>
            <a:grpSpLocks/>
          </p:cNvGrpSpPr>
          <p:nvPr/>
        </p:nvGrpSpPr>
        <p:grpSpPr bwMode="auto">
          <a:xfrm>
            <a:off x="3918856" y="1349785"/>
            <a:ext cx="3967946" cy="685800"/>
            <a:chOff x="631" y="1680"/>
            <a:chExt cx="960" cy="960"/>
          </a:xfrm>
        </p:grpSpPr>
        <p:sp>
          <p:nvSpPr>
            <p:cNvPr id="50" name="Rectangle 39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1" name="Rectangle 4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効率が良いプログラム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52" name="AutoShape 41"/>
          <p:cNvCxnSpPr>
            <a:cxnSpLocks noChangeShapeType="1"/>
          </p:cNvCxnSpPr>
          <p:nvPr/>
        </p:nvCxnSpPr>
        <p:spPr bwMode="auto">
          <a:xfrm flipH="1">
            <a:off x="5904840" y="2035585"/>
            <a:ext cx="1588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" name="Group 17"/>
          <p:cNvGrpSpPr>
            <a:grpSpLocks/>
          </p:cNvGrpSpPr>
          <p:nvPr/>
        </p:nvGrpSpPr>
        <p:grpSpPr bwMode="auto">
          <a:xfrm>
            <a:off x="6323577" y="3526247"/>
            <a:ext cx="2635363" cy="2363911"/>
            <a:chOff x="81" y="1452"/>
            <a:chExt cx="988" cy="1811"/>
          </a:xfrm>
        </p:grpSpPr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81" y="1452"/>
              <a:ext cx="988" cy="18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6" name="Rectangle 19"/>
            <p:cNvSpPr>
              <a:spLocks noChangeArrowheads="1"/>
            </p:cNvSpPr>
            <p:nvPr/>
          </p:nvSpPr>
          <p:spPr bwMode="auto">
            <a:xfrm>
              <a:off x="81" y="1452"/>
              <a:ext cx="988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121" y="1509"/>
              <a:ext cx="91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空間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121" y="1891"/>
              <a:ext cx="917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lvl="1"/>
              <a:r>
                <a:rPr lang="ja-JP" altLang="en-US" sz="2000" b="1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空間</a:t>
              </a:r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計算量</a:t>
              </a:r>
              <a:endParaRPr lang="en-US" altLang="ja-JP" sz="2000" b="1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en-US" altLang="ja-JP" sz="2000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Space Complexity</a:t>
              </a:r>
              <a:endParaRPr lang="ja-JP" altLang="en-US" sz="20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ja-JP" altLang="en-US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どれだけメモリを消費するかを示す</a:t>
              </a:r>
              <a:endParaRPr lang="en-US" altLang="ko-KR" sz="18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</a:t>
            </a:r>
            <a:r>
              <a:rPr kumimoji="1" lang="ja-JP" altLang="en-US" dirty="0" smtClean="0"/>
              <a:t>表記法</a:t>
            </a:r>
            <a:r>
              <a:rPr kumimoji="1" lang="en-US" altLang="ja-JP" dirty="0" smtClean="0"/>
              <a:t>(Big-Oh-Notation)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615261"/>
          </a:xfrm>
        </p:spPr>
        <p:txBody>
          <a:bodyPr/>
          <a:lstStyle/>
          <a:p>
            <a:r>
              <a:rPr kumimoji="1" lang="ja-JP" altLang="en-US" dirty="0"/>
              <a:t>アルゴリズムの</a:t>
            </a:r>
            <a:r>
              <a:rPr kumimoji="1" lang="ja-JP" altLang="en-US" dirty="0" smtClean="0"/>
              <a:t>効率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計算量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</a:t>
            </a:r>
            <a:r>
              <a:rPr kumimoji="1" lang="ja-JP" altLang="en-US" dirty="0"/>
              <a:t>評価する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61967" y="2064909"/>
            <a:ext cx="6268063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for (int </a:t>
            </a:r>
            <a:r>
              <a:rPr kumimoji="1" lang="en-US" altLang="ja-JP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= 0; </a:t>
            </a:r>
            <a:r>
              <a:rPr kumimoji="1" lang="en-US" altLang="ja-JP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&lt; n; </a:t>
            </a:r>
            <a:r>
              <a:rPr kumimoji="1" lang="en-US" altLang="ja-JP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++) {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  for (int j = 0; j &lt; m; j++) {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      // do something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  }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}</a:t>
            </a:r>
            <a:endParaRPr kumimoji="1" lang="ja-JP" altLang="en-US" sz="2400" dirty="0">
              <a:latin typeface="Monaco" charset="0"/>
              <a:ea typeface="Monaco" charset="0"/>
              <a:cs typeface="Monac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12649" y="4450684"/>
                <a:ext cx="5966698" cy="13849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上記のコードの計算量は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</m:oMath>
                </a14:m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となる</a:t>
                </a:r>
              </a:p>
              <a:p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</m:oMath>
                </a14:m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</a:t>
                </a:r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で表記する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の場合</a:t>
                </a:r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𝑛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</a:t>
                </a:r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になる</a:t>
                </a:r>
                <a:endParaRPr kumimoji="1" lang="ja-JP" altLang="en-US" sz="2800" dirty="0"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649" y="4450684"/>
                <a:ext cx="5966698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2041" t="-5677" r="-612" b="-9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49.875"/>
  <p:tag name="LLEFT" val=" 209.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49.875"/>
  <p:tag name="LLEFT" val=" 209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50.875"/>
  <p:tag name="LLEFT" val=" 79.6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80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225.6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3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51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39560</TotalTime>
  <Words>2535</Words>
  <Application>Microsoft Macintosh PowerPoint</Application>
  <PresentationFormat>ワイド画面</PresentationFormat>
  <Paragraphs>742</Paragraphs>
  <Slides>46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9" baseType="lpstr">
      <vt:lpstr>Cabin</vt:lpstr>
      <vt:lpstr>Calibri</vt:lpstr>
      <vt:lpstr>Cambria Math</vt:lpstr>
      <vt:lpstr>Helvetica Neue</vt:lpstr>
      <vt:lpstr>Hiragino Kaku Gothic Pro</vt:lpstr>
      <vt:lpstr>Monaco</vt:lpstr>
      <vt:lpstr>ＭＳ Ｐゴシック</vt:lpstr>
      <vt:lpstr>Osaka</vt:lpstr>
      <vt:lpstr>Wingdings</vt:lpstr>
      <vt:lpstr>ヒラギノ角ゴ Pro W3</vt:lpstr>
      <vt:lpstr>ヒラギノ角ゴ Pro W6</vt:lpstr>
      <vt:lpstr>Arial</vt:lpstr>
      <vt:lpstr>Office Theme</vt:lpstr>
      <vt:lpstr>   技術コンテストのまとめ  April, 2015  イノベーションセンター</vt:lpstr>
      <vt:lpstr>PowerPoint プレゼンテーション</vt:lpstr>
      <vt:lpstr>コンテスト概要</vt:lpstr>
      <vt:lpstr>趣旨</vt:lpstr>
      <vt:lpstr>問題概要</vt:lpstr>
      <vt:lpstr>コンテストの基礎</vt:lpstr>
      <vt:lpstr>PowerPoint プレゼンテーション</vt:lpstr>
      <vt:lpstr>PowerPoint プレゼンテーション</vt:lpstr>
      <vt:lpstr>O表記法(Big-Oh-Notation)</vt:lpstr>
      <vt:lpstr>PowerPoint プレゼンテーション</vt:lpstr>
      <vt:lpstr>アルゴリズムの参考書</vt:lpstr>
      <vt:lpstr>数学を忘れた場合</vt:lpstr>
      <vt:lpstr>ソフトウエア開発の方法論</vt:lpstr>
      <vt:lpstr>実力を証明したい場合</vt:lpstr>
      <vt:lpstr>問題の分析と解答</vt:lpstr>
      <vt:lpstr>模範解答</vt:lpstr>
      <vt:lpstr>問題1</vt:lpstr>
      <vt:lpstr>問題1</vt:lpstr>
      <vt:lpstr>問題1</vt:lpstr>
      <vt:lpstr>問題1</vt:lpstr>
      <vt:lpstr>問題2</vt:lpstr>
      <vt:lpstr>問題2</vt:lpstr>
      <vt:lpstr>問題3</vt:lpstr>
      <vt:lpstr>問題3</vt:lpstr>
      <vt:lpstr>問題3</vt:lpstr>
      <vt:lpstr>問題4</vt:lpstr>
      <vt:lpstr>問題4</vt:lpstr>
      <vt:lpstr>JavaのHashMapの内部データ構造</vt:lpstr>
      <vt:lpstr>問題5</vt:lpstr>
      <vt:lpstr>問題5</vt:lpstr>
      <vt:lpstr>参考アーキテクチャ(Javaの例)</vt:lpstr>
      <vt:lpstr>問題6</vt:lpstr>
      <vt:lpstr>問題6</vt:lpstr>
      <vt:lpstr>問題6</vt:lpstr>
      <vt:lpstr>問題7</vt:lpstr>
      <vt:lpstr>問題7</vt:lpstr>
      <vt:lpstr>問題7</vt:lpstr>
      <vt:lpstr>問題7</vt:lpstr>
      <vt:lpstr>問題7</vt:lpstr>
      <vt:lpstr>問題7</vt:lpstr>
      <vt:lpstr>問題7</vt:lpstr>
      <vt:lpstr>問題7</vt:lpstr>
      <vt:lpstr>問題7</vt:lpstr>
      <vt:lpstr>問題7</vt:lpstr>
      <vt:lpstr>出題の反省</vt:lpstr>
      <vt:lpstr>Happy Hacking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Golub</dc:creator>
  <cp:lastModifiedBy>王海東</cp:lastModifiedBy>
  <cp:revision>367</cp:revision>
  <dcterms:created xsi:type="dcterms:W3CDTF">2013-06-18T20:54:41Z</dcterms:created>
  <dcterms:modified xsi:type="dcterms:W3CDTF">2015-04-24T02:02:40Z</dcterms:modified>
</cp:coreProperties>
</file>