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4"/>
  </p:notesMasterIdLst>
  <p:sldIdLst>
    <p:sldId id="271" r:id="rId2"/>
    <p:sldId id="272" r:id="rId3"/>
    <p:sldId id="281" r:id="rId4"/>
    <p:sldId id="286" r:id="rId5"/>
    <p:sldId id="277" r:id="rId6"/>
    <p:sldId id="282" r:id="rId7"/>
    <p:sldId id="292" r:id="rId8"/>
    <p:sldId id="293" r:id="rId9"/>
    <p:sldId id="291" r:id="rId10"/>
    <p:sldId id="294" r:id="rId11"/>
    <p:sldId id="295" r:id="rId12"/>
    <p:sldId id="296" r:id="rId13"/>
  </p:sldIdLst>
  <p:sldSz cx="12192000" cy="6858000"/>
  <p:notesSz cx="6858000" cy="9144000"/>
  <p:embeddedFontLst>
    <p:embeddedFont>
      <p:font typeface="Pretendard" panose="02000503000000020004" pitchFamily="2" charset="-127"/>
      <p:regular r:id="rId15"/>
      <p:bold r:id="rId16"/>
    </p:embeddedFont>
    <p:embeddedFont>
      <p:font typeface="Pretendard Black" panose="02000503000000020004" pitchFamily="2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80" y="2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2024. 3. 25.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2024. 3. 25.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746063"/>
            <a:ext cx="5026894" cy="1553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Find Friends</a:t>
            </a:r>
          </a:p>
          <a:p>
            <a:pPr lvl="0">
              <a:defRPr/>
            </a:pPr>
            <a:r>
              <a:rPr lang="ko-KR" altLang="en-US" sz="3000" b="1" spc="-150">
                <a:solidFill>
                  <a:schemeClr val="bg1"/>
                </a:solidFill>
                <a:latin typeface="+mj-ea"/>
                <a:ea typeface="+mj-ea"/>
              </a:rPr>
              <a:t>실증적</a:t>
            </a:r>
            <a:r>
              <a:rPr lang="en-US" altLang="ko-KR" sz="3000" b="1" spc="-150">
                <a:solidFill>
                  <a:schemeClr val="bg1"/>
                </a:solidFill>
                <a:latin typeface="+mj-ea"/>
                <a:ea typeface="+mj-ea"/>
              </a:rPr>
              <a:t>SW</a:t>
            </a:r>
            <a:r>
              <a:rPr lang="ko-KR" altLang="en-US" sz="3000" b="1" spc="-150">
                <a:solidFill>
                  <a:schemeClr val="bg1"/>
                </a:solidFill>
                <a:latin typeface="+mj-ea"/>
                <a:ea typeface="+mj-ea"/>
              </a:rPr>
              <a:t>개발프로젝트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036" y="2894263"/>
            <a:ext cx="6630272" cy="2009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Name of group: Jarvis</a:t>
            </a:r>
          </a:p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Member of group: </a:t>
            </a:r>
            <a:r>
              <a:rPr lang="ko-KR" altLang="en-US" sz="2100" b="1">
                <a:solidFill>
                  <a:schemeClr val="lt1"/>
                </a:solidFill>
              </a:rPr>
              <a:t>고태현</a:t>
            </a:r>
            <a:r>
              <a:rPr lang="en-US" altLang="ko-KR" sz="2100" b="1">
                <a:solidFill>
                  <a:schemeClr val="lt1"/>
                </a:solidFill>
              </a:rPr>
              <a:t>,</a:t>
            </a:r>
            <a:r>
              <a:rPr lang="ko-KR" altLang="en-US" sz="2100" b="1">
                <a:solidFill>
                  <a:schemeClr val="lt1"/>
                </a:solidFill>
              </a:rPr>
              <a:t> 나우루즈벡</a:t>
            </a:r>
            <a:r>
              <a:rPr lang="en-US" altLang="ko-KR" sz="2100" b="1">
                <a:solidFill>
                  <a:schemeClr val="lt1"/>
                </a:solidFill>
              </a:rPr>
              <a:t>,</a:t>
            </a:r>
            <a:r>
              <a:rPr lang="ko-KR" altLang="en-US" sz="2100" b="1">
                <a:solidFill>
                  <a:schemeClr val="lt1"/>
                </a:solidFill>
              </a:rPr>
              <a:t> 이하린</a:t>
            </a:r>
            <a:r>
              <a:rPr lang="en-US" altLang="ko-KR" sz="2100" b="1">
                <a:solidFill>
                  <a:schemeClr val="lt1"/>
                </a:solidFill>
              </a:rPr>
              <a:t>,</a:t>
            </a:r>
            <a:r>
              <a:rPr lang="ko-KR" altLang="en-US" sz="2100" b="1">
                <a:solidFill>
                  <a:schemeClr val="lt1"/>
                </a:solidFill>
              </a:rPr>
              <a:t> 김성재</a:t>
            </a:r>
          </a:p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Team leader: </a:t>
            </a:r>
            <a:r>
              <a:rPr lang="ko-KR" altLang="en-US" sz="2100" b="1">
                <a:solidFill>
                  <a:schemeClr val="lt1"/>
                </a:solidFill>
              </a:rPr>
              <a:t>김성재</a:t>
            </a:r>
          </a:p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Professor: </a:t>
            </a:r>
            <a:r>
              <a:rPr lang="ko-KR" altLang="en-US" sz="2100" b="1">
                <a:solidFill>
                  <a:schemeClr val="lt1"/>
                </a:solidFill>
              </a:rPr>
              <a:t>김현석</a:t>
            </a:r>
          </a:p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Mentor:</a:t>
            </a:r>
            <a:r>
              <a:rPr lang="ko-KR" altLang="en-US" sz="2100" b="1">
                <a:solidFill>
                  <a:schemeClr val="lt1"/>
                </a:solidFill>
              </a:rPr>
              <a:t> 최영림</a:t>
            </a:r>
          </a:p>
          <a:p>
            <a:pPr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Problem definition: 31(</a:t>
            </a:r>
            <a:r>
              <a:rPr lang="ko-KR" altLang="en-US" sz="2100" b="1">
                <a:solidFill>
                  <a:schemeClr val="lt1"/>
                </a:solidFill>
              </a:rPr>
              <a:t>인공지능 대화 앱</a:t>
            </a:r>
            <a:r>
              <a:rPr lang="en-US" altLang="ko-KR" sz="2100" b="1">
                <a:solidFill>
                  <a:schemeClr val="lt1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764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관련 기술</a:t>
            </a:r>
            <a:r>
              <a:rPr lang="en-US" altLang="ko-KR" sz="2800" b="1" spc="-300">
                <a:solidFill>
                  <a:schemeClr val="accent1"/>
                </a:solidFill>
              </a:rPr>
              <a:t> - RAG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56909" y="1307921"/>
            <a:ext cx="5334205" cy="4866796"/>
          </a:xfrm>
          <a:prstGeom prst="rect">
            <a:avLst/>
          </a:prstGeom>
          <a:solidFill>
            <a:schemeClr val="l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9" name="직사각형 1"/>
          <p:cNvSpPr/>
          <p:nvPr/>
        </p:nvSpPr>
        <p:spPr>
          <a:xfrm>
            <a:off x="1056909" y="1307921"/>
            <a:ext cx="5334205" cy="4866796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09360" y="2150607"/>
            <a:ext cx="4531678" cy="420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ko-KR" altLang="en-US" b="1">
                <a:solidFill>
                  <a:schemeClr val="dk1"/>
                </a:solidFill>
              </a:rPr>
              <a:t>복잡성/비용: 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b="1">
                <a:solidFill>
                  <a:schemeClr val="dk1"/>
                </a:solidFill>
              </a:rPr>
              <a:t>실시간으로 데이터를 검색하고, 해당 정보를 기반으로 답변을 생성하는 만큼 기존 챗봇 기술에 비해 복잡하고 비용이 상승 할 수 있다.</a:t>
            </a:r>
            <a:endParaRPr lang="ko-KR" altLang="en-US" b="1">
              <a:solidFill>
                <a:schemeClr val="lt1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b="1">
                <a:solidFill>
                  <a:schemeClr val="dk1"/>
                </a:solidFill>
                <a:effectLst/>
              </a:rPr>
              <a:t>정확성/신뢰성 문제: 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b="1">
                <a:solidFill>
                  <a:schemeClr val="dk1"/>
                </a:solidFill>
                <a:effectLst/>
              </a:rPr>
              <a:t>인터넷이다 다른 외부 데이터 소스에서 정보를 검색하기 때문에 잘못된 정보나 편향된 데이터를 바탕으로 부정확한 답변을 만들 위험이 있다.</a:t>
            </a:r>
            <a:endParaRPr lang="ko-KR" altLang="en-US" b="1">
              <a:solidFill>
                <a:schemeClr val="lt1"/>
              </a:solidFill>
            </a:endParaRPr>
          </a:p>
          <a:p>
            <a:pPr marL="257040" lvl="0" indent="-257040">
              <a:buFont typeface="Arial"/>
              <a:buChar char="•"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250" name="직사각형 6"/>
          <p:cNvSpPr/>
          <p:nvPr/>
        </p:nvSpPr>
        <p:spPr>
          <a:xfrm>
            <a:off x="1309360" y="1424234"/>
            <a:ext cx="1296680" cy="522872"/>
          </a:xfrm>
          <a:prstGeom prst="rect">
            <a:avLst/>
          </a:prstGeom>
          <a:solidFill>
            <a:srgbClr val="224D6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단점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5001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과제 계획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5" name="표 254"/>
          <p:cNvGraphicFramePr>
            <a:graphicFrameLocks noGrp="1"/>
          </p:cNvGraphicFramePr>
          <p:nvPr/>
        </p:nvGraphicFramePr>
        <p:xfrm>
          <a:off x="522721" y="1178907"/>
          <a:ext cx="11325667" cy="50791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96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선행 기술 분석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선행 기술 구현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어플 보완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추가 기능 구현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텍스트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5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배포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5053" y="3006880"/>
            <a:ext cx="8953605" cy="84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/>
              <a:t>Question &amp; Answers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21954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7" y="2300644"/>
            <a:ext cx="20498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멘토링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5007" y="3376862"/>
            <a:ext cx="22308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1"/>
                </a:solidFill>
              </a:rPr>
              <a:t>GPT</a:t>
            </a:r>
            <a:r>
              <a:rPr lang="ko-KR" altLang="en-US" sz="2800" spc="-300">
                <a:solidFill>
                  <a:schemeClr val="accent1"/>
                </a:solidFill>
              </a:rPr>
              <a:t> 의 문제점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007" y="4453080"/>
            <a:ext cx="21736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관련 기술 조사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007" y="5529298"/>
            <a:ext cx="149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과제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1381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멘토링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14032" y="5001428"/>
            <a:ext cx="9529560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77605" y="1436234"/>
            <a:ext cx="860241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89860" y="1737403"/>
            <a:ext cx="67170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300">
                <a:solidFill>
                  <a:schemeClr val="bg1"/>
                </a:solidFill>
              </a:rPr>
              <a:t>초기 주제</a:t>
            </a:r>
            <a:r>
              <a:rPr lang="en-US" altLang="ko-KR" sz="3200" spc="-300">
                <a:solidFill>
                  <a:schemeClr val="bg1"/>
                </a:solidFill>
              </a:rPr>
              <a:t>:</a:t>
            </a:r>
            <a:r>
              <a:rPr lang="ko-KR" altLang="en-US" sz="3200" spc="-300">
                <a:solidFill>
                  <a:schemeClr val="bg1"/>
                </a:solidFill>
              </a:rPr>
              <a:t> 가이드에 최적한 </a:t>
            </a:r>
            <a:r>
              <a:rPr lang="en-US" altLang="ko-KR" sz="3200" spc="-300">
                <a:solidFill>
                  <a:schemeClr val="bg1"/>
                </a:solidFill>
              </a:rPr>
              <a:t>AI </a:t>
            </a:r>
            <a:r>
              <a:rPr lang="ko-KR" altLang="en-US" sz="3200" spc="-300">
                <a:solidFill>
                  <a:schemeClr val="bg1"/>
                </a:solidFill>
              </a:rPr>
              <a:t>채팅앱 개발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9043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68072" y="3503435"/>
            <a:ext cx="4221480" cy="569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300">
                <a:solidFill>
                  <a:schemeClr val="bg1"/>
                </a:solidFill>
              </a:rPr>
              <a:t>교수님 미팅 후 주제 변경</a:t>
            </a:r>
            <a:r>
              <a:rPr lang="en-US" altLang="ko-KR" sz="3200" spc="-300">
                <a:solidFill>
                  <a:schemeClr val="bg1"/>
                </a:solidFill>
              </a:rPr>
              <a:t> </a:t>
            </a:r>
            <a:r>
              <a:rPr lang="ko-KR" altLang="en-US" sz="320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2"/>
          <p:cNvSpPr txBox="1"/>
          <p:nvPr/>
        </p:nvSpPr>
        <p:spPr>
          <a:xfrm>
            <a:off x="1993220" y="5068093"/>
            <a:ext cx="8371184" cy="1053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30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변경된 주제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: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 각각 다른 성격과 기능을 가진 </a:t>
            </a:r>
            <a:r>
              <a:rPr kumimoji="0" lang="en-US" altLang="ko-KR" sz="3200" b="0" i="0" u="none" strike="noStrike" kern="1200" cap="none" spc="-30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AI</a:t>
            </a:r>
            <a:r>
              <a:rPr kumimoji="0" lang="ko-KR" altLang="en-US" sz="3200" b="0" i="0" u="none" strike="noStrike" kern="1200" cap="none" spc="-30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들과 채팅할 수 있는 채팅앱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19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GPT</a:t>
            </a:r>
            <a:r>
              <a:rPr lang="ko-KR" altLang="en-US" sz="2800" b="1" spc="-300">
                <a:solidFill>
                  <a:schemeClr val="accent1"/>
                </a:solidFill>
              </a:rPr>
              <a:t>의 문제점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10144" y="1317262"/>
            <a:ext cx="6665919" cy="90858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2213" y="1467715"/>
            <a:ext cx="5368397" cy="64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최신 정보의 부족</a:t>
            </a:r>
          </a:p>
          <a:p>
            <a:pPr algn="ctr">
              <a:defRPr/>
            </a:pPr>
            <a:r>
              <a:rPr lang="en-US" altLang="ko-KR"/>
              <a:t>(GPT 3.5</a:t>
            </a:r>
            <a:r>
              <a:rPr lang="ko-KR" altLang="en-US"/>
              <a:t>의 경우 </a:t>
            </a:r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까지의 정보만 가짐</a:t>
            </a:r>
            <a:r>
              <a:rPr lang="en-US" altLang="ko-KR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9650" y="1697037"/>
            <a:ext cx="2186495" cy="392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r>
              <a:rPr lang="ko-KR" altLang="en-US" sz="2000"/>
              <a:t>사용자의 만족도와 신뢰도가 감소</a:t>
            </a:r>
          </a:p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endParaRPr lang="ko-KR" altLang="en-US" sz="2000"/>
          </a:p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r>
              <a:rPr lang="ko-KR" altLang="en-US" sz="2000"/>
              <a:t>정보가 다량 제공되어 필요로 한 정보가 무엇인지 분간이 어려움</a:t>
            </a:r>
          </a:p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endParaRPr lang="ko-KR" altLang="en-US" sz="2000"/>
          </a:p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r>
              <a:rPr lang="ko-KR" altLang="en-US" sz="2000"/>
              <a:t>말투가 딱딱하여 쉽게 읽히지 않음</a:t>
            </a:r>
          </a:p>
          <a:p>
            <a:pPr marL="285600" indent="-285600" defTabSz="2438338">
              <a:lnSpc>
                <a:spcPct val="9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사각형: 둥근 모서리 11"/>
          <p:cNvSpPr/>
          <p:nvPr/>
        </p:nvSpPr>
        <p:spPr>
          <a:xfrm>
            <a:off x="1010144" y="2327104"/>
            <a:ext cx="6665919" cy="908580"/>
          </a:xfrm>
          <a:prstGeom prst="roundRect">
            <a:avLst>
              <a:gd name="adj" fmla="val 22381"/>
            </a:avLst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1658905" y="2597976"/>
            <a:ext cx="5368397" cy="36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부정확한 정보를 전달하기도 함</a:t>
            </a:r>
          </a:p>
        </p:txBody>
      </p:sp>
      <p:sp>
        <p:nvSpPr>
          <p:cNvPr id="52" name="사각형: 둥근 모서리 11"/>
          <p:cNvSpPr/>
          <p:nvPr/>
        </p:nvSpPr>
        <p:spPr>
          <a:xfrm>
            <a:off x="1010144" y="3336947"/>
            <a:ext cx="6665919" cy="908580"/>
          </a:xfrm>
          <a:prstGeom prst="roundRect">
            <a:avLst>
              <a:gd name="adj" fmla="val 22381"/>
            </a:avLst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1658906" y="3607803"/>
            <a:ext cx="5368397" cy="3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사용할 때 마다 상이한 말투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4" name="사각형: 둥근 모서리 11"/>
          <p:cNvSpPr/>
          <p:nvPr/>
        </p:nvSpPr>
        <p:spPr>
          <a:xfrm>
            <a:off x="1010144" y="4346789"/>
            <a:ext cx="6665919" cy="908580"/>
          </a:xfrm>
          <a:prstGeom prst="roundRect">
            <a:avLst>
              <a:gd name="adj" fmla="val 22381"/>
            </a:avLst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1658906" y="4617853"/>
            <a:ext cx="5368397" cy="3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답변의 수준이 매번 다름</a:t>
            </a:r>
          </a:p>
        </p:txBody>
      </p:sp>
      <p:sp>
        <p:nvSpPr>
          <p:cNvPr id="56" name="사각형: 둥근 모서리 11"/>
          <p:cNvSpPr/>
          <p:nvPr/>
        </p:nvSpPr>
        <p:spPr>
          <a:xfrm>
            <a:off x="1010145" y="5356632"/>
            <a:ext cx="6665919" cy="908580"/>
          </a:xfrm>
          <a:prstGeom prst="roundRect">
            <a:avLst>
              <a:gd name="adj" fmla="val 22381"/>
            </a:avLst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1658906" y="5627792"/>
            <a:ext cx="5368397" cy="366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원하지 않는 정보를 포함하여 과하게 길게 답변함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605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GPT</a:t>
            </a:r>
            <a:r>
              <a:rPr lang="ko-KR" altLang="en-US" sz="2800" b="1" spc="-300">
                <a:solidFill>
                  <a:schemeClr val="accent1"/>
                </a:solidFill>
              </a:rPr>
              <a:t>의 문제점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해결 방안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4108" y="3059105"/>
            <a:ext cx="8738160" cy="107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ctr" defTabSz="2438338">
              <a:lnSpc>
                <a:spcPct val="90000"/>
              </a:lnSpc>
              <a:buFont typeface="Arial"/>
              <a:buChar char="•"/>
              <a:defRPr/>
            </a:pPr>
            <a:r>
              <a:rPr lang="ko-KR" altLang="en-US" sz="2400"/>
              <a:t>사용자가 원하는 분야에 전문성을 갖고 있는 </a:t>
            </a:r>
            <a:r>
              <a:rPr lang="en-US" altLang="ko-KR" sz="2400"/>
              <a:t>AI</a:t>
            </a:r>
            <a:r>
              <a:rPr lang="ko-KR" altLang="en-US" sz="2400"/>
              <a:t> 개발</a:t>
            </a:r>
          </a:p>
          <a:p>
            <a:pPr marL="342720" indent="-342720" algn="ctr" defTabSz="2438338">
              <a:lnSpc>
                <a:spcPct val="90000"/>
              </a:lnSpc>
              <a:buFont typeface="Arial"/>
              <a:buChar char="•"/>
              <a:defRPr/>
            </a:pPr>
            <a:endParaRPr lang="ko-KR" altLang="en-US" sz="2400"/>
          </a:p>
          <a:p>
            <a:pPr marL="342720" indent="-342720" algn="ctr" defTabSz="2438338">
              <a:lnSpc>
                <a:spcPct val="90000"/>
              </a:lnSpc>
              <a:buFont typeface="Arial"/>
              <a:buChar char="•"/>
              <a:defRPr/>
            </a:pPr>
            <a:r>
              <a:rPr lang="ko-KR" altLang="en-US" sz="2400"/>
              <a:t>사용자와의 친근함을 위해 각각 다른 성격을 지닌 </a:t>
            </a:r>
            <a:r>
              <a:rPr lang="en-US" altLang="ko-KR" sz="2400"/>
              <a:t>AI</a:t>
            </a:r>
            <a:r>
              <a:rPr lang="ko-KR" altLang="en-US" sz="2400"/>
              <a:t> 개발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4527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관련 기술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800" b="1" spc="-300">
                <a:solidFill>
                  <a:schemeClr val="accent1"/>
                </a:solidFill>
              </a:rPr>
              <a:t>Fine Tunning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5076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050764" y="2229591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5076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 rot="16200000" flipH="1" flipV="1">
            <a:off x="8906006" y="2083957"/>
            <a:ext cx="291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2"/>
            <a:endCxn id="48" idx="0"/>
          </p:cNvCxnSpPr>
          <p:nvPr/>
        </p:nvCxnSpPr>
        <p:spPr>
          <a:xfrm rot="16200000" flipH="1">
            <a:off x="8875614" y="3124919"/>
            <a:ext cx="352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0" idx="2"/>
          </p:cNvCxnSpPr>
          <p:nvPr/>
        </p:nvCxnSpPr>
        <p:spPr>
          <a:xfrm rot="16200000" flipH="1">
            <a:off x="8840988" y="5301348"/>
            <a:ext cx="421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3435" y="1394007"/>
            <a:ext cx="11639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300"/>
              <a:t>데이터 수집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00086" y="2404576"/>
            <a:ext cx="1344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300"/>
              <a:t>데이터 전처리</a:t>
            </a:r>
          </a:p>
        </p:txBody>
      </p:sp>
      <p:sp>
        <p:nvSpPr>
          <p:cNvPr id="44" name="직사각형 39"/>
          <p:cNvSpPr/>
          <p:nvPr/>
        </p:nvSpPr>
        <p:spPr>
          <a:xfrm>
            <a:off x="945472" y="1597797"/>
            <a:ext cx="4996777" cy="4553847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18384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5" name="TextBox 40"/>
          <p:cNvSpPr txBox="1"/>
          <p:nvPr/>
        </p:nvSpPr>
        <p:spPr>
          <a:xfrm>
            <a:off x="1159299" y="2752414"/>
            <a:ext cx="4292599" cy="30153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600"/>
              <a:t>사전에 훈련된 ChatGPT 모델을 </a:t>
            </a:r>
            <a:r>
              <a:rPr lang="ko-KR" altLang="en-US" sz="1600">
                <a:solidFill>
                  <a:srgbClr val="FF0000"/>
                </a:solidFill>
              </a:rPr>
              <a:t>특정 작업이나 도메인에 더 잘 맞게 조정</a:t>
            </a:r>
            <a:r>
              <a:rPr lang="ko-KR" altLang="en-US" sz="1600"/>
              <a:t>하는 과정이다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파인튜닝 과정에서는 주로 해당 도메인이나 작업에 관련된 데이터를 추가로 사용하여 모</a:t>
            </a:r>
            <a:r>
              <a:rPr lang="ko-KR" altLang="en-US" sz="1600">
                <a:solidFill>
                  <a:srgbClr val="FF0000"/>
                </a:solidFill>
              </a:rPr>
              <a:t>델을 재학습</a:t>
            </a:r>
            <a:r>
              <a:rPr lang="ko-KR" altLang="en-US" sz="1600"/>
              <a:t> 시킨다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인공지능을 특정 도메인이나 작업에 최적화시킬 수  있고</a:t>
            </a:r>
            <a:r>
              <a:rPr lang="en-US" altLang="ko-KR" sz="1600"/>
              <a:t>, </a:t>
            </a:r>
            <a:r>
              <a:rPr lang="ko-KR" altLang="en-US" sz="1600"/>
              <a:t>사전</a:t>
            </a:r>
            <a:r>
              <a:rPr lang="en-US" altLang="ko-KR" sz="1600"/>
              <a:t> </a:t>
            </a:r>
            <a:r>
              <a:rPr lang="ko-KR" altLang="en-US" sz="1600"/>
              <a:t>학습된 모델을 기반으로 파인 튜닝하면 적은 양의 데이터와 짧은 학습 시간으로도 좋은 성능을 낼 수 있다</a:t>
            </a:r>
            <a:r>
              <a:rPr lang="en-US" altLang="ko-KR" sz="1600"/>
              <a:t>.</a:t>
            </a:r>
            <a:r>
              <a:rPr lang="ko-KR" altLang="en-US" sz="1600"/>
              <a:t> 또한 새로운 데이터에 더 잘 적응할 수 있다</a:t>
            </a:r>
            <a:r>
              <a:rPr lang="en-US" altLang="ko-KR" sz="1600"/>
              <a:t>.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1159299" y="1856098"/>
            <a:ext cx="3134191" cy="63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0" i="0" u="none" strike="noStrike" kern="1200" cap="none" spc="-300" normalizeH="0" baseline="0">
                <a:solidFill>
                  <a:srgbClr val="404040"/>
                </a:solidFill>
                <a:latin typeface="Pretendard Black"/>
                <a:ea typeface="Pretendard Black"/>
              </a:rPr>
              <a:t>Fine - Tunning</a:t>
            </a:r>
          </a:p>
        </p:txBody>
      </p:sp>
      <p:cxnSp>
        <p:nvCxnSpPr>
          <p:cNvPr id="47" name="직선 연결선 42"/>
          <p:cNvCxnSpPr/>
          <p:nvPr/>
        </p:nvCxnSpPr>
        <p:spPr>
          <a:xfrm>
            <a:off x="1159299" y="2570829"/>
            <a:ext cx="4104000" cy="0"/>
          </a:xfrm>
          <a:prstGeom prst="line">
            <a:avLst/>
          </a:prstGeom>
          <a:noFill/>
          <a:ln w="6350" cap="flat" cmpd="sng" algn="ctr">
            <a:solidFill>
              <a:srgbClr val="595959">
                <a:alpha val="100000"/>
              </a:srgbClr>
            </a:solidFill>
            <a:prstDash val="solid"/>
            <a:miter/>
          </a:ln>
        </p:spPr>
      </p:cxnSp>
      <p:sp>
        <p:nvSpPr>
          <p:cNvPr id="48" name="직사각형 26"/>
          <p:cNvSpPr/>
          <p:nvPr/>
        </p:nvSpPr>
        <p:spPr>
          <a:xfrm>
            <a:off x="7050764" y="3300946"/>
            <a:ext cx="4001751" cy="719302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8560150" y="3475931"/>
            <a:ext cx="9829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30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모델 학습</a:t>
            </a:r>
          </a:p>
        </p:txBody>
      </p:sp>
      <p:sp>
        <p:nvSpPr>
          <p:cNvPr id="50" name="직사각형 26"/>
          <p:cNvSpPr/>
          <p:nvPr/>
        </p:nvSpPr>
        <p:spPr>
          <a:xfrm>
            <a:off x="7050764" y="4371393"/>
            <a:ext cx="4001751" cy="719302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8547735" y="4546378"/>
            <a:ext cx="1002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30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모델  평가</a:t>
            </a:r>
          </a:p>
        </p:txBody>
      </p:sp>
      <p:cxnSp>
        <p:nvCxnSpPr>
          <p:cNvPr id="52" name="직선 화살표 연결선 32"/>
          <p:cNvCxnSpPr>
            <a:stCxn id="48" idx="2"/>
            <a:endCxn id="50" idx="0"/>
          </p:cNvCxnSpPr>
          <p:nvPr/>
        </p:nvCxnSpPr>
        <p:spPr>
          <a:xfrm rot="16200000" flipH="1">
            <a:off x="8876066" y="4195821"/>
            <a:ext cx="351145" cy="0"/>
          </a:xfrm>
          <a:prstGeom prst="straightConnector1">
            <a:avLst/>
          </a:prstGeom>
          <a:noFill/>
          <a:ln w="38100" cap="flat" cmpd="sng" algn="ctr">
            <a:solidFill>
              <a:srgbClr val="224D60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53" name="TextBox 34"/>
          <p:cNvSpPr txBox="1"/>
          <p:nvPr/>
        </p:nvSpPr>
        <p:spPr>
          <a:xfrm>
            <a:off x="8585835" y="5557855"/>
            <a:ext cx="1002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30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모델  베포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764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관련 기술</a:t>
            </a:r>
            <a:r>
              <a:rPr lang="en-US" altLang="ko-KR" sz="2800" b="1" spc="-300">
                <a:solidFill>
                  <a:schemeClr val="accent1"/>
                </a:solidFill>
              </a:rPr>
              <a:t> -</a:t>
            </a:r>
            <a:r>
              <a:rPr lang="ko-KR" altLang="en-US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800" b="1" spc="-300">
                <a:solidFill>
                  <a:schemeClr val="accent1"/>
                </a:solidFill>
              </a:rPr>
              <a:t>RAG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39"/>
          <p:cNvSpPr/>
          <p:nvPr/>
        </p:nvSpPr>
        <p:spPr>
          <a:xfrm>
            <a:off x="945472" y="1597797"/>
            <a:ext cx="4996777" cy="4553847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18384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5" name="TextBox 40"/>
          <p:cNvSpPr txBox="1"/>
          <p:nvPr/>
        </p:nvSpPr>
        <p:spPr>
          <a:xfrm>
            <a:off x="1159299" y="2752414"/>
            <a:ext cx="4292599" cy="5699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FF0000"/>
                </a:solidFill>
              </a:rPr>
              <a:t>관련 정보를 검색</a:t>
            </a:r>
            <a:r>
              <a:rPr lang="ko-KR" altLang="en-US" sz="1600"/>
              <a:t>하여 그 정보를 바탕으로 사용자의 </a:t>
            </a:r>
            <a:r>
              <a:rPr lang="ko-KR" altLang="en-US" sz="1600">
                <a:solidFill>
                  <a:srgbClr val="FF0000"/>
                </a:solidFill>
              </a:rPr>
              <a:t>질문에 답변</a:t>
            </a:r>
            <a:r>
              <a:rPr lang="ko-KR" altLang="en-US" sz="1600"/>
              <a:t>을 생성하는 AI 시스템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1159299" y="1856098"/>
            <a:ext cx="4404191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-300" normalizeH="0" baseline="0">
                <a:solidFill>
                  <a:srgbClr val="404040"/>
                </a:solidFill>
                <a:latin typeface="Pretendard Black"/>
                <a:ea typeface="Pretendard Black"/>
              </a:rPr>
              <a:t>검색 증강 생성</a:t>
            </a:r>
            <a:r>
              <a:rPr kumimoji="0" lang="en-US" altLang="ko-KR" sz="3600" b="0" i="0" u="none" strike="noStrike" kern="1200" cap="none" spc="-300" normalizeH="0" baseline="0">
                <a:solidFill>
                  <a:srgbClr val="404040"/>
                </a:solidFill>
                <a:latin typeface="Pretendard Black"/>
                <a:ea typeface="Pretendard Black"/>
              </a:rPr>
              <a:t>(RAG)</a:t>
            </a:r>
          </a:p>
        </p:txBody>
      </p:sp>
      <p:cxnSp>
        <p:nvCxnSpPr>
          <p:cNvPr id="47" name="직선 연결선 42"/>
          <p:cNvCxnSpPr/>
          <p:nvPr/>
        </p:nvCxnSpPr>
        <p:spPr>
          <a:xfrm>
            <a:off x="1159299" y="2570829"/>
            <a:ext cx="4104000" cy="0"/>
          </a:xfrm>
          <a:prstGeom prst="line">
            <a:avLst/>
          </a:prstGeom>
          <a:noFill/>
          <a:ln w="6350" cap="flat" cmpd="sng" algn="ctr">
            <a:solidFill>
              <a:srgbClr val="595959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903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764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관련 기술</a:t>
            </a:r>
            <a:r>
              <a:rPr lang="en-US" altLang="ko-KR" sz="2800" b="1" spc="-300">
                <a:solidFill>
                  <a:schemeClr val="accent1"/>
                </a:solidFill>
              </a:rPr>
              <a:t> - RAG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0891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8225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9947" y="2036558"/>
            <a:ext cx="2560996" cy="360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9947" y="2036556"/>
            <a:ext cx="2560996" cy="620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0685" y="2154532"/>
            <a:ext cx="1879520" cy="358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1: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검색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2866" y="3305544"/>
            <a:ext cx="2111189" cy="111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사용자가 질문을 하게되면, RAG시스템은 이 질문과 관련된 정보를 찾기 위해 큰 데이터베이스나 인터넷을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10690" y="2036558"/>
            <a:ext cx="2647587" cy="360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5005" y="2036556"/>
            <a:ext cx="2647587" cy="620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84190" y="2154532"/>
            <a:ext cx="2669217" cy="358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2：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증강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정보 추출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0808" y="3305544"/>
            <a:ext cx="2182572" cy="111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검색된 정보 중에서 유용한 부분을 추려내여, 질문에 답하기 위한 자료로 사용</a:t>
            </a:r>
          </a:p>
          <a:p>
            <a:pPr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88026" y="2036558"/>
            <a:ext cx="2484026" cy="360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88024" y="2036556"/>
            <a:ext cx="2484026" cy="620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75357" y="2154532"/>
            <a:ext cx="1709359" cy="358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3: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생성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94547" y="3305544"/>
            <a:ext cx="2047738" cy="213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추출된 정보를 바탕으로 사용자의 질문에 대한 답변을 생성한다. 이 과정에서 AI는 검색된 정보를 참조하여 구체적이고, 정보에 기반한 답변을 생성해낸다.</a:t>
            </a:r>
          </a:p>
          <a:p>
            <a:pPr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764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관련 기술</a:t>
            </a:r>
            <a:r>
              <a:rPr lang="en-US" altLang="ko-KR" sz="2800" b="1" spc="-300">
                <a:solidFill>
                  <a:schemeClr val="accent1"/>
                </a:solidFill>
              </a:rPr>
              <a:t> - RAG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56909" y="1307921"/>
            <a:ext cx="10668410" cy="486679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09360" y="2034066"/>
            <a:ext cx="4531678" cy="447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b="1">
                <a:solidFill>
                  <a:schemeClr val="lt1"/>
                </a:solidFill>
              </a:rPr>
              <a:t>정확도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b="1">
                <a:solidFill>
                  <a:schemeClr val="lt1"/>
                </a:solidFill>
              </a:rPr>
              <a:t>RAG는 실시간으로 대량의 데이터에서 가장 관련성 높은 정보를 검색하고, 그 정보를 기반으로 답변을 생성하기 때문에 기존 방식보다 정밀한 정보 제공이 가능</a:t>
            </a:r>
          </a:p>
          <a:p>
            <a:pPr marL="457200" lvl="1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b="1">
                <a:solidFill>
                  <a:schemeClr val="lt1"/>
                </a:solidFill>
              </a:rPr>
              <a:t>최신 정보 사용/제공: 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b="1">
                <a:solidFill>
                  <a:schemeClr val="lt1"/>
                </a:solidFill>
              </a:rPr>
              <a:t>훈련된 데이터에 의존한 기존 챗봇과 달리 최신 정보를 인터넷이나 다른 데이터 소스에서 실시간으로 검색하고 반영하므로, 사용자에게 더욱 정확한 답변을 제공</a:t>
            </a:r>
          </a:p>
          <a:p>
            <a:pPr marL="257040" lvl="0" indent="-257040">
              <a:buFont typeface="Arial"/>
              <a:buChar char="•"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096000" y="2034066"/>
            <a:ext cx="4531678" cy="4198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유연성/확장성:</a:t>
            </a: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기존 챗봇은 정의된 답변이나 패턴에 제한되기 쉬웠지만 RAG 기술은 다양한 주제와 도메인을 사용하여 더 유연하고 폭넓게 대응을 할 수 있다</a:t>
            </a: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개인화: </a:t>
            </a: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RAG를 통해 사용자의 질문과 관련된 맞춤형 정보를 제공하고 사용자 개개인에게 더 개인화된 경험을 제공할 수 있다.(사용자 만족도를 높이는데 기여)</a:t>
            </a: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50" name="직사각형 1"/>
          <p:cNvSpPr/>
          <p:nvPr/>
        </p:nvSpPr>
        <p:spPr>
          <a:xfrm>
            <a:off x="1309360" y="1424553"/>
            <a:ext cx="1296679" cy="473441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dk1"/>
                </a:solidFill>
                <a:latin typeface="Pretendard"/>
                <a:ea typeface="Pretendard"/>
                <a:cs typeface="Pretendard"/>
              </a:rPr>
              <a:t>장점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Macintosh PowerPoint</Application>
  <PresentationFormat>와이드스크린</PresentationFormat>
  <Paragraphs>117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Black</vt:lpstr>
      <vt:lpstr>Arial</vt:lpstr>
      <vt:lpstr>Pretendard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김성재</cp:lastModifiedBy>
  <cp:revision>58</cp:revision>
  <dcterms:created xsi:type="dcterms:W3CDTF">2022-08-03T01:14:38Z</dcterms:created>
  <dcterms:modified xsi:type="dcterms:W3CDTF">2024-03-25T03:19:15Z</dcterms:modified>
  <cp:version/>
</cp:coreProperties>
</file>