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5"/>
    <p:restoredTop sz="94641"/>
  </p:normalViewPr>
  <p:slideViewPr>
    <p:cSldViewPr snapToGrid="0" snapToObjects="1">
      <p:cViewPr>
        <p:scale>
          <a:sx n="130" d="100"/>
          <a:sy n="130" d="100"/>
        </p:scale>
        <p:origin x="71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A39A-FAD2-BD44-8802-E594D46B875D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4143-E757-E342-BFA6-77D5C368A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48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A39A-FAD2-BD44-8802-E594D46B875D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4143-E757-E342-BFA6-77D5C368A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2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A39A-FAD2-BD44-8802-E594D46B875D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4143-E757-E342-BFA6-77D5C368A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A39A-FAD2-BD44-8802-E594D46B875D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4143-E757-E342-BFA6-77D5C368A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0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A39A-FAD2-BD44-8802-E594D46B875D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4143-E757-E342-BFA6-77D5C368A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70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A39A-FAD2-BD44-8802-E594D46B875D}" type="datetimeFigureOut">
              <a:rPr lang="en-US" smtClean="0"/>
              <a:t>3/16/18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4143-E757-E342-BFA6-77D5C368A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2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A39A-FAD2-BD44-8802-E594D46B875D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4143-E757-E342-BFA6-77D5C368A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6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A39A-FAD2-BD44-8802-E594D46B875D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4143-E757-E342-BFA6-77D5C368A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A39A-FAD2-BD44-8802-E594D46B875D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4143-E757-E342-BFA6-77D5C368A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5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A39A-FAD2-BD44-8802-E594D46B875D}" type="datetimeFigureOut">
              <a:rPr lang="en-US" smtClean="0"/>
              <a:t>3/16/18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4143-E757-E342-BFA6-77D5C368A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204A39A-FAD2-BD44-8802-E594D46B875D}" type="datetimeFigureOut">
              <a:rPr lang="en-US" smtClean="0"/>
              <a:t>3/16/18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4143-E757-E342-BFA6-77D5C368A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3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204A39A-FAD2-BD44-8802-E594D46B875D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1ED4143-E757-E342-BFA6-77D5C368A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5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F2EF-1A5C-D549-A41D-EBBEA4E61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C70AB-5417-AE41-B4AB-62EE9850C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Analysis of the NBA</a:t>
            </a:r>
          </a:p>
          <a:p>
            <a:r>
              <a:rPr lang="en-US" dirty="0"/>
              <a:t>Timothy Murphy</a:t>
            </a:r>
          </a:p>
          <a:p>
            <a:r>
              <a:rPr lang="en-US" dirty="0"/>
              <a:t>Samuel Kadin</a:t>
            </a:r>
          </a:p>
        </p:txBody>
      </p:sp>
    </p:spTree>
    <p:extLst>
      <p:ext uri="{BB962C8B-B14F-4D97-AF65-F5344CB8AC3E}">
        <p14:creationId xmlns:p14="http://schemas.microsoft.com/office/powerpoint/2010/main" val="162446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CEEA-39F7-794E-83CE-2C132404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5259"/>
            <a:ext cx="7729728" cy="1188720"/>
          </a:xfrm>
        </p:spPr>
        <p:txBody>
          <a:bodyPr/>
          <a:lstStyle/>
          <a:p>
            <a:pPr algn="ctr"/>
            <a:r>
              <a:rPr lang="en-US" dirty="0"/>
              <a:t>Questions: Part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1E10-D421-1F42-AA84-4E4ADAAF3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277" y="2057940"/>
            <a:ext cx="9223445" cy="3939737"/>
          </a:xfrm>
        </p:spPr>
        <p:txBody>
          <a:bodyPr/>
          <a:lstStyle/>
          <a:p>
            <a:r>
              <a:rPr lang="en-US" dirty="0"/>
              <a:t>Do the NBA draft lottery players (top 14 picks) have a greater adjusted VORP evaluation than the next 14 picks?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Value over Replacement Player (VORP) is an estimate used to evaluate a player’s quality and overall contribution to the team.</a:t>
            </a:r>
          </a:p>
          <a:p>
            <a:pPr marL="228600" lvl="1" indent="0">
              <a:buNone/>
            </a:pPr>
            <a:endParaRPr lang="en-US" dirty="0"/>
          </a:p>
          <a:p>
            <a:pPr lvl="1"/>
            <a:r>
              <a:rPr lang="en-US" dirty="0"/>
              <a:t>This is measured vs. what a theoretical "replacement player" would provide, where the "replacement player" is defined as a player on minimum salary or not a normal member of a team's rotation.</a:t>
            </a:r>
          </a:p>
          <a:p>
            <a:pPr marL="228600" lvl="1" indent="0">
              <a:buNone/>
            </a:pPr>
            <a:endParaRPr lang="en-US" dirty="0"/>
          </a:p>
          <a:p>
            <a:pPr lvl="1"/>
            <a:r>
              <a:rPr lang="en-US" dirty="0"/>
              <a:t>The conclusion was to establish -2.0 as replacement level for the NBA, measured in terms of points above or below average per 100 possessions.</a:t>
            </a:r>
          </a:p>
        </p:txBody>
      </p:sp>
    </p:spTree>
    <p:extLst>
      <p:ext uri="{BB962C8B-B14F-4D97-AF65-F5344CB8AC3E}">
        <p14:creationId xmlns:p14="http://schemas.microsoft.com/office/powerpoint/2010/main" val="415873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2D89-35E1-8742-A114-E7301FB5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038" y="28625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2727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D5FB-0962-6F49-B9C0-ADC8DBEA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87D95-021F-EA43-9FEE-B20841D8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594" y="2431567"/>
            <a:ext cx="8908812" cy="38414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The National Basketball Association or the NBA is the professional basketball league in the United States. There are 30 teams in the league and as of 2017-2018 has 491 players that bring in 63 million viewers annually.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Interests:</a:t>
            </a:r>
          </a:p>
          <a:p>
            <a:r>
              <a:rPr lang="en-US" sz="2000" dirty="0"/>
              <a:t>Salaries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3-point shots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NBA draft</a:t>
            </a:r>
          </a:p>
        </p:txBody>
      </p:sp>
    </p:spTree>
    <p:extLst>
      <p:ext uri="{BB962C8B-B14F-4D97-AF65-F5344CB8AC3E}">
        <p14:creationId xmlns:p14="http://schemas.microsoft.com/office/powerpoint/2010/main" val="225166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0594-4262-5044-9466-3CCB708F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Questions: Part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92CD6-230E-4945-B884-CC988797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123" y="2392238"/>
            <a:ext cx="9439754" cy="401839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Which statistical categories are most correlated with the salary of a player within the NBA?</a:t>
            </a:r>
          </a:p>
          <a:p>
            <a:pPr lvl="1"/>
            <a:r>
              <a:rPr lang="en-US" sz="1600" dirty="0"/>
              <a:t>Adjusted for the team salary cap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 err="1"/>
              <a:t>Scikit</a:t>
            </a:r>
            <a:r>
              <a:rPr lang="en-US" sz="1600" dirty="0"/>
              <a:t>-Learn to analyze with linear regression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Are we able to develop a model that can accurately predict a player’s salary based on their performance statistics?</a:t>
            </a:r>
          </a:p>
          <a:p>
            <a:pPr lvl="1"/>
            <a:r>
              <a:rPr lang="en-US" sz="1600" dirty="0"/>
              <a:t>Which players are over, fairly, and under compensated?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Once we create the best model given the available data, how does our model compare with other aggregate statistical models?</a:t>
            </a:r>
          </a:p>
          <a:p>
            <a:pPr lvl="1"/>
            <a:r>
              <a:rPr lang="en-US" sz="1600" dirty="0"/>
              <a:t>Hollinger’s Player Efficiency Rating (PER)</a:t>
            </a:r>
          </a:p>
          <a:p>
            <a:pPr lvl="1"/>
            <a:r>
              <a:rPr lang="en-US" sz="1600" dirty="0"/>
              <a:t>Value over Replacement (VORP)</a:t>
            </a:r>
          </a:p>
        </p:txBody>
      </p:sp>
    </p:spTree>
    <p:extLst>
      <p:ext uri="{BB962C8B-B14F-4D97-AF65-F5344CB8AC3E}">
        <p14:creationId xmlns:p14="http://schemas.microsoft.com/office/powerpoint/2010/main" val="208738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C5DA-B2B8-C44A-8037-19D726F5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20" y="276433"/>
            <a:ext cx="7729728" cy="1188720"/>
          </a:xfrm>
        </p:spPr>
        <p:txBody>
          <a:bodyPr/>
          <a:lstStyle/>
          <a:p>
            <a:pPr algn="ctr"/>
            <a:r>
              <a:rPr lang="en-US" dirty="0"/>
              <a:t>Preliminary Findings: Part 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E680D-FF76-B149-A797-B7CB89B58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1690688"/>
            <a:ext cx="7680960" cy="47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3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F196-29F5-7143-AF20-C757B952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20" y="296099"/>
            <a:ext cx="7729728" cy="1188720"/>
          </a:xfrm>
        </p:spPr>
        <p:txBody>
          <a:bodyPr/>
          <a:lstStyle/>
          <a:p>
            <a:pPr algn="ctr"/>
            <a:r>
              <a:rPr lang="en-US" dirty="0"/>
              <a:t>Preliminary Findings: Part 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14A33-7C9D-F942-B8D8-40F7CAE71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1749681"/>
            <a:ext cx="7680960" cy="47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2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2BA8-DE0F-A140-B1D1-6F6A6713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6099"/>
            <a:ext cx="7729728" cy="1188720"/>
          </a:xfrm>
        </p:spPr>
        <p:txBody>
          <a:bodyPr/>
          <a:lstStyle/>
          <a:p>
            <a:pPr algn="ctr"/>
            <a:r>
              <a:rPr lang="en-US" dirty="0"/>
              <a:t>Preliminary Findings: Part III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D9E6B-F408-E647-9585-DB2EE85D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1769807"/>
            <a:ext cx="7680960" cy="472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7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737D-764E-BC43-A9C0-F7A61214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6601"/>
            <a:ext cx="7729728" cy="1188720"/>
          </a:xfrm>
        </p:spPr>
        <p:txBody>
          <a:bodyPr/>
          <a:lstStyle/>
          <a:p>
            <a:pPr algn="ctr"/>
            <a:r>
              <a:rPr lang="en-US" dirty="0"/>
              <a:t>Preliminary Findings: Part IV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22F48-6B1F-CD49-899C-75CA2EF00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1720645"/>
            <a:ext cx="7680960" cy="47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3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E342-A321-7049-A729-39CA05B9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20" y="237105"/>
            <a:ext cx="7729728" cy="1188720"/>
          </a:xfrm>
        </p:spPr>
        <p:txBody>
          <a:bodyPr/>
          <a:lstStyle/>
          <a:p>
            <a:pPr algn="ctr"/>
            <a:r>
              <a:rPr lang="en-US" dirty="0"/>
              <a:t>Preliminary Findings: Part 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A7994-436A-E24B-919C-DC7B3F2D9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1641987"/>
            <a:ext cx="7680960" cy="495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0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424B-7F72-B446-B765-CFB29712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303" y="256769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Questions: Part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A5C4-2FDC-2344-92E7-122DCF731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0755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popularity of using the 3-point shot appears to have become more popular…</a:t>
            </a:r>
          </a:p>
          <a:p>
            <a:pPr lvl="1"/>
            <a:r>
              <a:rPr lang="en-US" sz="1600" dirty="0"/>
              <a:t>Has the number of 3-point shots taken changed?</a:t>
            </a:r>
          </a:p>
          <a:p>
            <a:pPr lvl="1"/>
            <a:r>
              <a:rPr lang="en-US" sz="1600" dirty="0"/>
              <a:t>Has the efficiency of the 3-point shot changed?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If the above is true, how has the evolution of the 3-point shot impacted the NBA?</a:t>
            </a:r>
          </a:p>
          <a:p>
            <a:pPr lvl="1"/>
            <a:r>
              <a:rPr lang="en-US" sz="1600" dirty="0"/>
              <a:t>Has this led to an increase or decrease in the amount of scoring in the NBA?</a:t>
            </a:r>
          </a:p>
          <a:p>
            <a:pPr lvl="1"/>
            <a:r>
              <a:rPr lang="en-US" sz="1600" dirty="0"/>
              <a:t>Is the number 3-point shots taken associated with a team’s winning %?</a:t>
            </a:r>
          </a:p>
          <a:p>
            <a:pPr lvl="1"/>
            <a:endParaRPr lang="en-US" sz="1600" dirty="0"/>
          </a:p>
          <a:p>
            <a:r>
              <a:rPr lang="en-US" sz="2000" dirty="0"/>
              <a:t>How has this changed the pace of play?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A09FC-B2C3-CB40-9F38-B0C55F770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24" y="1825625"/>
            <a:ext cx="5138019" cy="376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490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{A4B7D941-FEB3-F14C-AB0A-F1833577E4A8}tf10001120</Template>
  <TotalTime>59</TotalTime>
  <Words>392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Final Project</vt:lpstr>
      <vt:lpstr>Introduction</vt:lpstr>
      <vt:lpstr>Questions: Part I</vt:lpstr>
      <vt:lpstr>Preliminary Findings: Part I</vt:lpstr>
      <vt:lpstr>Preliminary Findings: Part II</vt:lpstr>
      <vt:lpstr>Preliminary Findings: Part III</vt:lpstr>
      <vt:lpstr>Preliminary Findings: Part IV</vt:lpstr>
      <vt:lpstr>Preliminary Findings: Part V</vt:lpstr>
      <vt:lpstr>Questions: Part II</vt:lpstr>
      <vt:lpstr>Questions: Part III</vt:lpstr>
      <vt:lpstr>Questions?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Timothy Michael Murphy</dc:creator>
  <cp:lastModifiedBy>Timothy Michael Murphy</cp:lastModifiedBy>
  <cp:revision>6</cp:revision>
  <dcterms:created xsi:type="dcterms:W3CDTF">2018-03-16T08:02:46Z</dcterms:created>
  <dcterms:modified xsi:type="dcterms:W3CDTF">2018-03-16T09:01:54Z</dcterms:modified>
</cp:coreProperties>
</file>