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7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 frameSlides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aximized" horzBarState="maximized">
    <p:restoredLeft sz="21149"/>
    <p:restoredTop sz="86364"/>
  </p:normalViewPr>
  <p:slideViewPr>
    <p:cSldViewPr snapToGrid="0">
      <p:cViewPr>
        <p:scale>
          <a:sx n="100" d="100"/>
          <a:sy n="100" d="100"/>
        </p:scale>
        <p:origin x="-288" y="-66"/>
      </p:cViewPr>
      <p:guideLst>
        <p:guide orient="horz" pos="2156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0"/>
        <p:guide pos="2142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handoutMaster" Target="handoutMasters/handoutMaster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/>
              <a:pPr lvl="0">
                <a:defRPr/>
              </a:pPr>
              <a:t>2017-10-17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F3AF6795-A612-454E-AF7A-9192B1BEBB13}" type="datetime1">
              <a:rPr lang="ko-KR" altLang="en-US"/>
              <a:pPr lvl="0">
                <a:defRPr/>
              </a:pPr>
              <a:t>2017-10-17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A0A51D67-0C14-4576-BCC5-A508196B7BB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://hangeul.naver.com/font" TargetMode="External" /><Relationship Id="rId3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hyperlink" Target="http://hangeul.naver.com/font" TargetMode="External"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6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7.xml"  /><Relationship Id="rId3" Type="http://schemas.openxmlformats.org/officeDocument/2006/relationships/hyperlink" Target="http://www.volatilityfoundation.org/26" TargetMode="External" /><Relationship Id="rId4" Type="http://schemas.openxmlformats.org/officeDocument/2006/relationships/hyperlink" Target="https://github.com/volatilityfoundation/volatility" TargetMode="External" /><Relationship Id="rId5" Type="http://schemas.openxmlformats.org/officeDocument/2006/relationships/hyperlink" Target="https://github.com/volatilityfoundation/volatility/wiki/Command-Reference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4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5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6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7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8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9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0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1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2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6.xml"  /><Relationship Id="rId3" Type="http://schemas.openxmlformats.org/officeDocument/2006/relationships/hyperlink" Target="https://github.com/volatilityfoundation/volatility" TargetMode="External" /><Relationship Id="rId4" Type="http://schemas.openxmlformats.org/officeDocument/2006/relationships/hyperlink" Target="https://github.com/volatilityfoundation/volatility/wiki/Command-Reference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31054" y="253649"/>
            <a:ext cx="8439150" cy="2635767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  <a:cs typeface="맑은 고딕"/>
              </a:rPr>
              <a:t>Forensic Study</a:t>
            </a:r>
            <a:r>
              <a:rPr lang="ko-KR" altLang="en-US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  <a:cs typeface="맑은 고딕"/>
              </a:rPr>
              <a:t>3</a:t>
            </a:r>
            <a:endParaRPr lang="en-US" altLang="ko-KR" sz="5400" b="1" spc="-2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  <a:cs typeface="맑은 고딕"/>
            </a:endParaRPr>
          </a:p>
          <a:p>
            <a:pPr algn="l">
              <a:defRPr/>
            </a:pPr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  <a:cs typeface="맑은 고딕"/>
              </a:rPr>
              <a:t>Windows Dump (1) - Example</a:t>
            </a:r>
            <a:endParaRPr lang="en-US" altLang="ko-KR" sz="5400" b="1" spc="-2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맑은 고딕"/>
              </a:rPr>
              <a:t>2017.10.17</a:t>
            </a:r>
            <a:endParaRPr lang="en-US" altLang="ko-KR" sz="1200" b="1" spc="-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  <a:cs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맑은 고딕"/>
              </a:rPr>
              <a:t>KUICS</a:t>
            </a:r>
            <a:endParaRPr lang="en-US" altLang="ko-KR" sz="1200" b="1" spc="-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  <a:cs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맑은 고딕"/>
              </a:rPr>
              <a:t>2014210009</a:t>
            </a: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주어진</a:t>
            </a:r>
            <a:endParaRPr lang="ko-KR" altLang="en-US" sz="1200" b="1" spc="-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8500070" cy="6380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Intro of the Memory Dump Analysis 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82161" y="195230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10</a:t>
            </a:fld>
            <a:r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23</a:t>
            </a:r>
            <a:endParaRPr lang="en-US" altLang="ko-KR" sz="800" b="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76449" y="1924050"/>
            <a:ext cx="4876800" cy="4057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623926"/>
            <a:ext cx="8509596" cy="1009551"/>
          </a:xfrm>
        </p:spPr>
        <p:txBody>
          <a:bodyPr>
            <a:noAutofit/>
          </a:bodyPr>
          <a:lstStyle/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None/>
              <a:defRPr/>
            </a:pPr>
            <a:r>
              <a:rPr lang="en-US" altLang="ko-KR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Example - KUICS Wargame ( Big Truck )</a:t>
            </a:r>
            <a:endParaRPr lang="en-US" altLang="ko-KR" sz="3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0737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11</a:t>
            </a:fld>
            <a:r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23</a:t>
            </a:r>
            <a:endParaRPr lang="en-US" altLang="ko-KR" sz="800" b="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700" b="1">
                <a:solidFill>
                  <a:srgbClr val="3d3c3e"/>
                </a:solidFill>
              </a:rPr>
              <a:t>다운로드 </a:t>
            </a:r>
            <a:r>
              <a:rPr lang="en-US" altLang="ko-KR" sz="1700" b="1">
                <a:solidFill>
                  <a:srgbClr val="3d3c3e"/>
                </a:solidFill>
              </a:rPr>
              <a:t>:</a:t>
            </a:r>
            <a:r>
              <a:rPr lang="ko-KR" altLang="en-US" sz="1700" b="1">
                <a:solidFill>
                  <a:srgbClr val="3d3c3e"/>
                </a:solidFill>
              </a:rPr>
              <a:t> </a:t>
            </a:r>
            <a:r>
              <a:rPr lang="en-US" altLang="ko-KR" sz="1700" b="1">
                <a:solidFill>
                  <a:srgbClr val="3d3c3e"/>
                </a:solidFill>
              </a:rPr>
              <a:t>https://drive.google.com/open?id=0B7Llj1y13Ueab2xpa014LTdGTlE</a:t>
            </a:r>
            <a:endParaRPr lang="en-US" altLang="ko-KR" sz="17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623926"/>
            <a:ext cx="8509596" cy="1009551"/>
          </a:xfrm>
        </p:spPr>
        <p:txBody>
          <a:bodyPr>
            <a:noAutofit/>
          </a:bodyPr>
          <a:lstStyle/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None/>
              <a:defRPr/>
            </a:pPr>
            <a:r>
              <a:rPr lang="en-US" altLang="ko-KR" sz="40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Volatility</a:t>
            </a:r>
            <a:endParaRPr lang="en-US" altLang="ko-KR" sz="40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53587" y="185706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12</a:t>
            </a:fld>
            <a:r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23</a:t>
            </a:r>
            <a:endParaRPr lang="en-US" altLang="ko-KR" sz="800" b="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700" b="1">
                <a:solidFill>
                  <a:srgbClr val="3d3c3e"/>
                </a:solidFill>
              </a:rPr>
              <a:t>다운로드 </a:t>
            </a:r>
            <a:r>
              <a:rPr lang="en-US" altLang="ko-KR" sz="1700" b="1">
                <a:solidFill>
                  <a:srgbClr val="3d3c3e"/>
                </a:solidFill>
              </a:rPr>
              <a:t>:</a:t>
            </a:r>
            <a:r>
              <a:rPr lang="ko-KR" altLang="en-US" sz="1700" b="1">
                <a:solidFill>
                  <a:srgbClr val="3d3c3e"/>
                </a:solidFill>
              </a:rPr>
              <a:t> </a:t>
            </a:r>
            <a:r>
              <a:rPr lang="en-US" altLang="ko-KR" sz="1700" b="1">
                <a:solidFill>
                  <a:srgbClr val="3d3c3e"/>
                </a:solidFill>
                <a:hlinkClick r:id="rId3"/>
              </a:rPr>
              <a:t>http://www.volatilityfoundation.org/26</a:t>
            </a:r>
            <a:endParaRPr lang="en-US" altLang="ko-KR" sz="17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7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700" b="1">
                <a:solidFill>
                  <a:srgbClr val="3d3c3e"/>
                </a:solidFill>
              </a:rPr>
              <a:t>Github : </a:t>
            </a:r>
            <a:r>
              <a:rPr lang="en-US" altLang="ko-KR" sz="1700" b="1">
                <a:solidFill>
                  <a:srgbClr val="3d3c3e"/>
                </a:solidFill>
                <a:hlinkClick r:id="rId4"/>
              </a:rPr>
              <a:t>https://github.com/volatilityfoundation/volatility</a:t>
            </a:r>
            <a:endParaRPr lang="en-US" altLang="ko-KR" sz="17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7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700" b="1">
                <a:solidFill>
                  <a:srgbClr val="3d3c3e"/>
                </a:solidFill>
              </a:rPr>
              <a:t>커맨드 사용법 </a:t>
            </a:r>
            <a:r>
              <a:rPr lang="en-US" altLang="ko-KR" sz="1700" b="1">
                <a:solidFill>
                  <a:srgbClr val="3d3c3e"/>
                </a:solidFill>
              </a:rPr>
              <a:t>:</a:t>
            </a:r>
            <a:r>
              <a:rPr lang="ko-KR" altLang="en-US" sz="1700" b="1">
                <a:solidFill>
                  <a:srgbClr val="3d3c3e"/>
                </a:solidFill>
              </a:rPr>
              <a:t> </a:t>
            </a:r>
            <a:endParaRPr lang="en-US" altLang="en-US" sz="17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en-US" sz="1700" b="1">
                <a:solidFill>
                  <a:srgbClr val="3d3c3e"/>
                </a:solidFill>
                <a:hlinkClick r:id="rId5"/>
              </a:rPr>
              <a:t>https://github.com/volatilityfoundation/volatility/wiki/Command-Reference</a:t>
            </a:r>
            <a:endParaRPr lang="en-US" altLang="en-US" sz="17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623926"/>
            <a:ext cx="8509596" cy="1009551"/>
          </a:xfrm>
        </p:spPr>
        <p:txBody>
          <a:bodyPr>
            <a:noAutofit/>
          </a:bodyPr>
          <a:lstStyle/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None/>
              <a:defRPr/>
            </a:pPr>
            <a:r>
              <a:rPr lang="en-US" altLang="ko-KR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Example - Big Truck </a:t>
            </a:r>
            <a:r>
              <a:rPr lang="ko-KR" altLang="en-US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풀이</a:t>
            </a:r>
            <a:endParaRPr lang="ko-KR" altLang="en-US" sz="3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29785" y="21428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13</a:t>
            </a:fld>
            <a:r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23</a:t>
            </a:r>
            <a:endParaRPr lang="en-US" altLang="ko-KR" sz="800" b="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700" b="1">
                <a:solidFill>
                  <a:srgbClr val="3d3c3e"/>
                </a:solidFill>
              </a:rPr>
              <a:t>목표</a:t>
            </a:r>
            <a:endParaRPr lang="ko-KR" altLang="en-US" sz="17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7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700" b="1">
                <a:solidFill>
                  <a:srgbClr val="3d3c3e"/>
                </a:solidFill>
              </a:rPr>
              <a:t>1.</a:t>
            </a:r>
            <a:r>
              <a:rPr lang="ko-KR" altLang="en-US" sz="1700" b="1">
                <a:solidFill>
                  <a:srgbClr val="3d3c3e"/>
                </a:solidFill>
              </a:rPr>
              <a:t> </a:t>
            </a:r>
            <a:r>
              <a:rPr lang="en-US" altLang="ko-KR" sz="1700" b="1">
                <a:solidFill>
                  <a:srgbClr val="3d3c3e"/>
                </a:solidFill>
              </a:rPr>
              <a:t>Flag</a:t>
            </a:r>
            <a:r>
              <a:rPr lang="ko-KR" altLang="en-US" sz="1700" b="1">
                <a:solidFill>
                  <a:srgbClr val="3d3c3e"/>
                </a:solidFill>
              </a:rPr>
              <a:t> 찾기 </a:t>
            </a:r>
            <a:r>
              <a:rPr lang="en-US" altLang="ko-KR" sz="1700" b="1">
                <a:solidFill>
                  <a:srgbClr val="3d3c3e"/>
                </a:solidFill>
              </a:rPr>
              <a:t>(</a:t>
            </a:r>
            <a:r>
              <a:rPr lang="ko-KR" altLang="en-US" sz="1700" b="1">
                <a:solidFill>
                  <a:srgbClr val="3d3c3e"/>
                </a:solidFill>
              </a:rPr>
              <a:t> 개론대로만 하면 </a:t>
            </a:r>
            <a:r>
              <a:rPr lang="en-US" altLang="ko-KR" sz="1700" b="1">
                <a:solidFill>
                  <a:srgbClr val="3d3c3e"/>
                </a:solidFill>
              </a:rPr>
              <a:t>Flag</a:t>
            </a:r>
            <a:r>
              <a:rPr lang="ko-KR" altLang="en-US" sz="1700" b="1">
                <a:solidFill>
                  <a:srgbClr val="3d3c3e"/>
                </a:solidFill>
              </a:rPr>
              <a:t>는 쉽게 찾을 수 있습니다</a:t>
            </a:r>
            <a:r>
              <a:rPr lang="en-US" altLang="ko-KR" sz="1700" b="1">
                <a:solidFill>
                  <a:srgbClr val="3d3c3e"/>
                </a:solidFill>
              </a:rPr>
              <a:t>.</a:t>
            </a:r>
            <a:r>
              <a:rPr lang="ko-KR" altLang="en-US" sz="1700" b="1">
                <a:solidFill>
                  <a:srgbClr val="3d3c3e"/>
                </a:solidFill>
              </a:rPr>
              <a:t> </a:t>
            </a:r>
            <a:r>
              <a:rPr lang="en-US" altLang="ko-KR" sz="1700" b="1">
                <a:solidFill>
                  <a:srgbClr val="3d3c3e"/>
                </a:solidFill>
              </a:rPr>
              <a:t>)</a:t>
            </a:r>
            <a:endParaRPr lang="en-US" altLang="ko-KR" sz="17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7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700" b="1">
                <a:solidFill>
                  <a:srgbClr val="3d3c3e"/>
                </a:solidFill>
              </a:rPr>
              <a:t>2.</a:t>
            </a:r>
            <a:r>
              <a:rPr lang="ko-KR" altLang="en-US" sz="1700" b="1">
                <a:solidFill>
                  <a:srgbClr val="3d3c3e"/>
                </a:solidFill>
              </a:rPr>
              <a:t> </a:t>
            </a:r>
            <a:r>
              <a:rPr lang="en-US" altLang="ko-KR" sz="1700" b="1">
                <a:solidFill>
                  <a:srgbClr val="3d3c3e"/>
                </a:solidFill>
              </a:rPr>
              <a:t>Flag</a:t>
            </a:r>
            <a:r>
              <a:rPr lang="ko-KR" altLang="en-US" sz="1700" b="1">
                <a:solidFill>
                  <a:srgbClr val="3d3c3e"/>
                </a:solidFill>
              </a:rPr>
              <a:t>를 생성한 프로세스가 무엇이며</a:t>
            </a:r>
            <a:r>
              <a:rPr lang="en-US" altLang="ko-KR" sz="1700" b="1">
                <a:solidFill>
                  <a:srgbClr val="3d3c3e"/>
                </a:solidFill>
              </a:rPr>
              <a:t>,</a:t>
            </a:r>
            <a:r>
              <a:rPr lang="ko-KR" altLang="en-US" sz="1700" b="1">
                <a:solidFill>
                  <a:srgbClr val="3d3c3e"/>
                </a:solidFill>
              </a:rPr>
              <a:t> 이 프로세스는 어떤 특징을 가지고 있는가 </a:t>
            </a:r>
            <a:r>
              <a:rPr lang="en-US" altLang="ko-KR" sz="1700" b="1">
                <a:solidFill>
                  <a:srgbClr val="3d3c3e"/>
                </a:solidFill>
              </a:rPr>
              <a:t>/</a:t>
            </a:r>
            <a:r>
              <a:rPr lang="ko-KR" altLang="en-US" sz="1700" b="1">
                <a:solidFill>
                  <a:srgbClr val="3d3c3e"/>
                </a:solidFill>
              </a:rPr>
              <a:t> 어떠한 동작을 하는가 알아내기</a:t>
            </a:r>
            <a:r>
              <a:rPr lang="en-US" altLang="ko-KR" sz="1700" b="1">
                <a:solidFill>
                  <a:srgbClr val="3d3c3e"/>
                </a:solidFill>
              </a:rPr>
              <a:t>.</a:t>
            </a:r>
            <a:r>
              <a:rPr lang="ko-KR" altLang="en-US" sz="1700" b="1">
                <a:solidFill>
                  <a:srgbClr val="3d3c3e"/>
                </a:solidFill>
              </a:rPr>
              <a:t> </a:t>
            </a:r>
            <a:r>
              <a:rPr lang="en-US" altLang="ko-KR" sz="1700" b="1">
                <a:solidFill>
                  <a:srgbClr val="3d3c3e"/>
                </a:solidFill>
              </a:rPr>
              <a:t>(</a:t>
            </a:r>
            <a:r>
              <a:rPr lang="ko-KR" altLang="en-US" sz="1700" b="1">
                <a:solidFill>
                  <a:srgbClr val="3d3c3e"/>
                </a:solidFill>
              </a:rPr>
              <a:t> 리버싱 필요 </a:t>
            </a:r>
            <a:r>
              <a:rPr lang="en-US" altLang="ko-KR" sz="1700" b="1">
                <a:solidFill>
                  <a:srgbClr val="3d3c3e"/>
                </a:solidFill>
              </a:rPr>
              <a:t>)</a:t>
            </a:r>
            <a:endParaRPr lang="en-US" altLang="ko-KR" sz="17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7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700" b="1">
                <a:solidFill>
                  <a:srgbClr val="3d3c3e"/>
                </a:solidFill>
              </a:rPr>
              <a:t>시간 </a:t>
            </a:r>
            <a:r>
              <a:rPr lang="en-US" altLang="ko-KR" sz="1700" b="1">
                <a:solidFill>
                  <a:srgbClr val="3d3c3e"/>
                </a:solidFill>
              </a:rPr>
              <a:t>:</a:t>
            </a:r>
            <a:r>
              <a:rPr lang="ko-KR" altLang="en-US" sz="1700" b="1">
                <a:solidFill>
                  <a:srgbClr val="3d3c3e"/>
                </a:solidFill>
              </a:rPr>
              <a:t> </a:t>
            </a:r>
            <a:r>
              <a:rPr lang="en-US" altLang="ko-KR" sz="1700" b="1">
                <a:solidFill>
                  <a:srgbClr val="3d3c3e"/>
                </a:solidFill>
              </a:rPr>
              <a:t>30</a:t>
            </a:r>
            <a:r>
              <a:rPr lang="ko-KR" altLang="en-US" sz="1700" b="1">
                <a:solidFill>
                  <a:srgbClr val="3d3c3e"/>
                </a:solidFill>
              </a:rPr>
              <a:t>분</a:t>
            </a:r>
            <a:endParaRPr lang="ko-KR" altLang="en-US" sz="17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7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700" b="1">
                <a:solidFill>
                  <a:srgbClr val="3d3c3e"/>
                </a:solidFill>
              </a:rPr>
              <a:t>-</a:t>
            </a:r>
            <a:r>
              <a:rPr lang="ko-KR" altLang="en-US" sz="1700" b="1">
                <a:solidFill>
                  <a:srgbClr val="3d3c3e"/>
                </a:solidFill>
              </a:rPr>
              <a:t> </a:t>
            </a:r>
            <a:r>
              <a:rPr lang="en-US" altLang="ko-KR" sz="1700" b="1">
                <a:solidFill>
                  <a:srgbClr val="3d3c3e"/>
                </a:solidFill>
              </a:rPr>
              <a:t>Wiki</a:t>
            </a:r>
            <a:r>
              <a:rPr lang="ko-KR" altLang="en-US" sz="1700" b="1">
                <a:solidFill>
                  <a:srgbClr val="3d3c3e"/>
                </a:solidFill>
              </a:rPr>
              <a:t>에 필요한 명령어들의 사용법이 있습니다</a:t>
            </a:r>
            <a:r>
              <a:rPr lang="en-US" altLang="ko-KR" sz="1700" b="1">
                <a:solidFill>
                  <a:srgbClr val="3d3c3e"/>
                </a:solidFill>
              </a:rPr>
              <a:t>.</a:t>
            </a:r>
            <a:endParaRPr lang="en-US" altLang="ko-KR" sz="17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700" b="1">
                <a:solidFill>
                  <a:srgbClr val="3d3c3e"/>
                </a:solidFill>
              </a:rPr>
              <a:t>-</a:t>
            </a:r>
            <a:r>
              <a:rPr lang="ko-KR" altLang="en-US" sz="1700" b="1">
                <a:solidFill>
                  <a:srgbClr val="3d3c3e"/>
                </a:solidFill>
              </a:rPr>
              <a:t> 정말 모르겠다 싶으면 뒤의 풀이를 따라해보셔도 좋습니다</a:t>
            </a:r>
            <a:r>
              <a:rPr lang="en-US" altLang="ko-KR" sz="1700" b="1">
                <a:solidFill>
                  <a:srgbClr val="3d3c3e"/>
                </a:solidFill>
              </a:rPr>
              <a:t>.</a:t>
            </a:r>
            <a:endParaRPr lang="en-US" altLang="ko-KR" sz="17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623926"/>
            <a:ext cx="8509596" cy="1009551"/>
          </a:xfrm>
        </p:spPr>
        <p:txBody>
          <a:bodyPr>
            <a:noAutofit/>
          </a:bodyPr>
          <a:lstStyle/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None/>
              <a:defRPr/>
            </a:pPr>
            <a:r>
              <a:rPr lang="en-US" altLang="ko-KR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Example - Big Truck </a:t>
            </a:r>
            <a:r>
              <a:rPr lang="ko-KR" altLang="en-US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풀이</a:t>
            </a:r>
            <a:endParaRPr lang="ko-KR" altLang="en-US" sz="3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12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14</a:t>
            </a:fld>
            <a:r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23</a:t>
            </a:r>
            <a:endParaRPr lang="en-US" altLang="ko-KR" sz="800" b="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65301" y="4973217"/>
            <a:ext cx="8470548" cy="90254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500" b="1">
                <a:solidFill>
                  <a:srgbClr val="3d3c3e"/>
                </a:solidFill>
              </a:rPr>
              <a:t>1.</a:t>
            </a:r>
            <a:r>
              <a:rPr lang="ko-KR" altLang="en-US" sz="1500" b="1">
                <a:solidFill>
                  <a:srgbClr val="3d3c3e"/>
                </a:solidFill>
              </a:rPr>
              <a:t> 운영체제의 종류 찾기</a:t>
            </a:r>
            <a:r>
              <a:rPr lang="en-US" altLang="ko-KR" sz="1500" b="1">
                <a:solidFill>
                  <a:srgbClr val="3d3c3e"/>
                </a:solidFill>
              </a:rPr>
              <a:t>.</a:t>
            </a:r>
            <a:endParaRPr lang="en-US" altLang="ko-KR" sz="1500" b="1">
              <a:solidFill>
                <a:srgbClr val="3d3c3e"/>
              </a:solidFill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54749"/>
            <a:ext cx="9144000" cy="33294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623926"/>
            <a:ext cx="8509596" cy="1009551"/>
          </a:xfrm>
        </p:spPr>
        <p:txBody>
          <a:bodyPr>
            <a:noAutofit/>
          </a:bodyPr>
          <a:lstStyle/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None/>
              <a:defRPr/>
            </a:pPr>
            <a:r>
              <a:rPr lang="en-US" altLang="ko-KR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Example - Big Truck </a:t>
            </a:r>
            <a:r>
              <a:rPr lang="ko-KR" altLang="en-US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풀이</a:t>
            </a:r>
            <a:endParaRPr lang="ko-KR" altLang="en-US" sz="3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836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15</a:t>
            </a:fld>
            <a:r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23</a:t>
            </a:r>
            <a:endParaRPr lang="en-US" altLang="ko-KR" sz="800" b="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0" y="4392192"/>
            <a:ext cx="8470548" cy="90254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500" b="1">
                <a:solidFill>
                  <a:srgbClr val="3d3c3e"/>
                </a:solidFill>
              </a:rPr>
              <a:t>2.</a:t>
            </a:r>
            <a:r>
              <a:rPr lang="ko-KR" altLang="en-US" sz="1500" b="1">
                <a:solidFill>
                  <a:srgbClr val="3d3c3e"/>
                </a:solidFill>
              </a:rPr>
              <a:t> </a:t>
            </a:r>
            <a:r>
              <a:rPr lang="en-US" altLang="ko-KR" sz="1500" b="1">
                <a:solidFill>
                  <a:srgbClr val="3d3c3e"/>
                </a:solidFill>
              </a:rPr>
              <a:t>1</a:t>
            </a:r>
            <a:r>
              <a:rPr lang="ko-KR" altLang="en-US" sz="1500" b="1">
                <a:solidFill>
                  <a:srgbClr val="3d3c3e"/>
                </a:solidFill>
              </a:rPr>
              <a:t>번을 기반으로</a:t>
            </a:r>
            <a:endParaRPr lang="ko-KR" altLang="en-US" sz="15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500" b="1">
                <a:solidFill>
                  <a:srgbClr val="3d3c3e"/>
                </a:solidFill>
              </a:rPr>
              <a:t>프로세스 리스트 확인</a:t>
            </a:r>
            <a:endParaRPr lang="ko-KR" altLang="en-US" sz="1500" b="1">
              <a:solidFill>
                <a:srgbClr val="3d3c3e"/>
              </a:solidFill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33650" y="1463107"/>
            <a:ext cx="6581775" cy="49280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623926"/>
            <a:ext cx="8509596" cy="1009551"/>
          </a:xfrm>
        </p:spPr>
        <p:txBody>
          <a:bodyPr>
            <a:noAutofit/>
          </a:bodyPr>
          <a:lstStyle/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None/>
              <a:defRPr/>
            </a:pPr>
            <a:r>
              <a:rPr lang="en-US" altLang="ko-KR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Example - Big Truck </a:t>
            </a:r>
            <a:r>
              <a:rPr lang="ko-KR" altLang="en-US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풀이</a:t>
            </a:r>
            <a:endParaRPr lang="ko-KR" altLang="en-US" sz="3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16</a:t>
            </a:fld>
            <a:r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23</a:t>
            </a:r>
            <a:endParaRPr lang="en-US" altLang="ko-KR" sz="800" b="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0" y="4392192"/>
            <a:ext cx="8470548" cy="90254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500" b="1">
                <a:solidFill>
                  <a:srgbClr val="3d3c3e"/>
                </a:solidFill>
              </a:rPr>
              <a:t>2.</a:t>
            </a:r>
            <a:r>
              <a:rPr lang="ko-KR" altLang="en-US" sz="1500" b="1">
                <a:solidFill>
                  <a:srgbClr val="3d3c3e"/>
                </a:solidFill>
              </a:rPr>
              <a:t> </a:t>
            </a:r>
            <a:r>
              <a:rPr lang="en-US" altLang="ko-KR" sz="1500" b="1">
                <a:solidFill>
                  <a:srgbClr val="3d3c3e"/>
                </a:solidFill>
              </a:rPr>
              <a:t>1</a:t>
            </a:r>
            <a:r>
              <a:rPr lang="ko-KR" altLang="en-US" sz="1500" b="1">
                <a:solidFill>
                  <a:srgbClr val="3d3c3e"/>
                </a:solidFill>
              </a:rPr>
              <a:t>번을 기반으로</a:t>
            </a:r>
            <a:endParaRPr lang="ko-KR" altLang="en-US" sz="15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500" b="1">
                <a:solidFill>
                  <a:srgbClr val="3d3c3e"/>
                </a:solidFill>
              </a:rPr>
              <a:t>프로세스 부모</a:t>
            </a:r>
            <a:r>
              <a:rPr lang="en-US" altLang="ko-KR" sz="1500" b="1">
                <a:solidFill>
                  <a:srgbClr val="3d3c3e"/>
                </a:solidFill>
              </a:rPr>
              <a:t>-</a:t>
            </a:r>
            <a:r>
              <a:rPr lang="ko-KR" altLang="en-US" sz="1500" b="1">
                <a:solidFill>
                  <a:srgbClr val="3d3c3e"/>
                </a:solidFill>
              </a:rPr>
              <a:t>자식 확인</a:t>
            </a:r>
            <a:endParaRPr lang="ko-KR" altLang="en-US" sz="1500" b="1">
              <a:solidFill>
                <a:srgbClr val="3d3c3e"/>
              </a:solidFill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97557" y="1436849"/>
            <a:ext cx="6396836" cy="54211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623926"/>
            <a:ext cx="8509596" cy="1009551"/>
          </a:xfrm>
        </p:spPr>
        <p:txBody>
          <a:bodyPr>
            <a:noAutofit/>
          </a:bodyPr>
          <a:lstStyle/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None/>
              <a:defRPr/>
            </a:pPr>
            <a:r>
              <a:rPr lang="en-US" altLang="ko-KR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Example - Big Truck </a:t>
            </a:r>
            <a:r>
              <a:rPr lang="ko-KR" altLang="en-US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풀이</a:t>
            </a:r>
            <a:endParaRPr lang="ko-KR" altLang="en-US" sz="3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17</a:t>
            </a:fld>
            <a:r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23</a:t>
            </a:r>
            <a:endParaRPr lang="en-US" altLang="ko-KR" sz="800" b="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0" y="4392192"/>
            <a:ext cx="8470548" cy="90254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500" b="1">
                <a:solidFill>
                  <a:srgbClr val="3d3c3e"/>
                </a:solidFill>
              </a:rPr>
              <a:t>2.</a:t>
            </a:r>
            <a:r>
              <a:rPr lang="ko-KR" altLang="en-US" sz="1500" b="1">
                <a:solidFill>
                  <a:srgbClr val="3d3c3e"/>
                </a:solidFill>
              </a:rPr>
              <a:t> </a:t>
            </a:r>
            <a:r>
              <a:rPr lang="en-US" altLang="ko-KR" sz="1500" b="1">
                <a:solidFill>
                  <a:srgbClr val="3d3c3e"/>
                </a:solidFill>
              </a:rPr>
              <a:t>1</a:t>
            </a:r>
            <a:r>
              <a:rPr lang="ko-KR" altLang="en-US" sz="1500" b="1">
                <a:solidFill>
                  <a:srgbClr val="3d3c3e"/>
                </a:solidFill>
              </a:rPr>
              <a:t>번을 기반으로 프로세스 부모</a:t>
            </a:r>
            <a:r>
              <a:rPr lang="en-US" altLang="ko-KR" sz="1500" b="1">
                <a:solidFill>
                  <a:srgbClr val="3d3c3e"/>
                </a:solidFill>
              </a:rPr>
              <a:t>-</a:t>
            </a:r>
            <a:r>
              <a:rPr lang="ko-KR" altLang="en-US" sz="1500" b="1">
                <a:solidFill>
                  <a:srgbClr val="3d3c3e"/>
                </a:solidFill>
              </a:rPr>
              <a:t>자식 확인 </a:t>
            </a:r>
            <a:r>
              <a:rPr lang="en-US" altLang="ko-KR" sz="1500" b="1">
                <a:solidFill>
                  <a:srgbClr val="3d3c3e"/>
                </a:solidFill>
              </a:rPr>
              <a:t>(</a:t>
            </a:r>
            <a:r>
              <a:rPr lang="ko-KR" altLang="en-US" sz="1500" b="1">
                <a:solidFill>
                  <a:srgbClr val="3d3c3e"/>
                </a:solidFill>
              </a:rPr>
              <a:t> 의심가는 프로세스 확인 </a:t>
            </a:r>
            <a:r>
              <a:rPr lang="en-US" altLang="ko-KR" sz="1500" b="1">
                <a:solidFill>
                  <a:srgbClr val="3d3c3e"/>
                </a:solidFill>
              </a:rPr>
              <a:t>)</a:t>
            </a:r>
            <a:endParaRPr lang="en-US" altLang="ko-KR" sz="1500" b="1">
              <a:solidFill>
                <a:srgbClr val="3d3c3e"/>
              </a:solidFill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1949" y="3429000"/>
            <a:ext cx="8324850" cy="800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623926"/>
            <a:ext cx="8509596" cy="1009551"/>
          </a:xfrm>
        </p:spPr>
        <p:txBody>
          <a:bodyPr>
            <a:noAutofit/>
          </a:bodyPr>
          <a:lstStyle/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None/>
              <a:defRPr/>
            </a:pPr>
            <a:r>
              <a:rPr lang="en-US" altLang="ko-KR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Example - Big Truck </a:t>
            </a:r>
            <a:r>
              <a:rPr lang="ko-KR" altLang="en-US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풀이</a:t>
            </a:r>
            <a:endParaRPr lang="ko-KR" altLang="en-US" sz="3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18</a:t>
            </a:fld>
            <a:r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23</a:t>
            </a:r>
            <a:endParaRPr lang="en-US" altLang="ko-KR" sz="800" b="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0" y="4392192"/>
            <a:ext cx="8470548" cy="90254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500" b="1">
                <a:solidFill>
                  <a:srgbClr val="3d3c3e"/>
                </a:solidFill>
              </a:rPr>
              <a:t>3.</a:t>
            </a:r>
            <a:r>
              <a:rPr lang="ko-KR" altLang="en-US" sz="1500" b="1">
                <a:solidFill>
                  <a:srgbClr val="3d3c3e"/>
                </a:solidFill>
              </a:rPr>
              <a:t> 권한 확인 </a:t>
            </a:r>
            <a:r>
              <a:rPr lang="en-US" altLang="ko-KR" sz="1500" b="1">
                <a:solidFill>
                  <a:srgbClr val="3d3c3e"/>
                </a:solidFill>
              </a:rPr>
              <a:t>(</a:t>
            </a:r>
            <a:r>
              <a:rPr lang="ko-KR" altLang="en-US" sz="1500" b="1">
                <a:solidFill>
                  <a:srgbClr val="3d3c3e"/>
                </a:solidFill>
              </a:rPr>
              <a:t> </a:t>
            </a:r>
            <a:r>
              <a:rPr lang="en-US" altLang="ko-KR" sz="1500" b="1">
                <a:solidFill>
                  <a:srgbClr val="3d3c3e"/>
                </a:solidFill>
              </a:rPr>
              <a:t>getsids ) - Chobo</a:t>
            </a:r>
            <a:r>
              <a:rPr lang="ko-KR" altLang="en-US" sz="1500" b="1">
                <a:solidFill>
                  <a:srgbClr val="3d3c3e"/>
                </a:solidFill>
              </a:rPr>
              <a:t>라는 유저에서 실행된 것이므로 짝퉁 </a:t>
            </a:r>
            <a:r>
              <a:rPr lang="en-US" altLang="ko-KR" sz="1500" b="1">
                <a:solidFill>
                  <a:srgbClr val="3d3c3e"/>
                </a:solidFill>
              </a:rPr>
              <a:t>Svchost</a:t>
            </a:r>
            <a:r>
              <a:rPr lang="ko-KR" altLang="en-US" sz="1500" b="1">
                <a:solidFill>
                  <a:srgbClr val="3d3c3e"/>
                </a:solidFill>
              </a:rPr>
              <a:t> </a:t>
            </a:r>
            <a:r>
              <a:rPr lang="en-US" altLang="ko-KR" sz="1500" b="1">
                <a:solidFill>
                  <a:srgbClr val="3d3c3e"/>
                </a:solidFill>
              </a:rPr>
              <a:t>100%</a:t>
            </a:r>
            <a:endParaRPr lang="en-US" altLang="ko-KR" sz="1500" b="1">
              <a:solidFill>
                <a:srgbClr val="3d3c3e"/>
              </a:solidFill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" y="2119312"/>
            <a:ext cx="7791450" cy="2295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623926"/>
            <a:ext cx="8509596" cy="1009551"/>
          </a:xfrm>
        </p:spPr>
        <p:txBody>
          <a:bodyPr>
            <a:noAutofit/>
          </a:bodyPr>
          <a:lstStyle/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None/>
              <a:defRPr/>
            </a:pPr>
            <a:r>
              <a:rPr lang="en-US" altLang="ko-KR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Example - Big Truck </a:t>
            </a:r>
            <a:r>
              <a:rPr lang="ko-KR" altLang="en-US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풀이</a:t>
            </a:r>
            <a:endParaRPr lang="ko-KR" altLang="en-US" sz="3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19</a:t>
            </a:fld>
            <a:r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23</a:t>
            </a:r>
            <a:endParaRPr lang="en-US" altLang="ko-KR" sz="800" b="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0" y="4392192"/>
            <a:ext cx="8470548" cy="1435940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500" b="1">
                <a:solidFill>
                  <a:srgbClr val="3d3c3e"/>
                </a:solidFill>
              </a:rPr>
              <a:t>4.</a:t>
            </a:r>
            <a:r>
              <a:rPr lang="ko-KR" altLang="en-US" sz="1500" b="1">
                <a:solidFill>
                  <a:srgbClr val="3d3c3e"/>
                </a:solidFill>
              </a:rPr>
              <a:t> 네트워크 연결 확인</a:t>
            </a:r>
            <a:endParaRPr lang="ko-KR" altLang="en-US" sz="15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5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500" b="1">
                <a:solidFill>
                  <a:srgbClr val="3d3c3e"/>
                </a:solidFill>
              </a:rPr>
              <a:t>(</a:t>
            </a:r>
            <a:r>
              <a:rPr lang="ko-KR" altLang="en-US" sz="1500" b="1">
                <a:solidFill>
                  <a:srgbClr val="3d3c3e"/>
                </a:solidFill>
              </a:rPr>
              <a:t> 의심되는 </a:t>
            </a:r>
            <a:endParaRPr lang="ko-KR" altLang="en-US" sz="15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500" b="1">
                <a:solidFill>
                  <a:srgbClr val="3d3c3e"/>
                </a:solidFill>
              </a:rPr>
              <a:t>프로세스의 </a:t>
            </a:r>
            <a:r>
              <a:rPr lang="en-US" altLang="ko-KR" sz="1500" b="1">
                <a:solidFill>
                  <a:srgbClr val="3d3c3e"/>
                </a:solidFill>
              </a:rPr>
              <a:t>PID = 528 )</a:t>
            </a:r>
            <a:endParaRPr lang="en-US" altLang="ko-KR" sz="1500" b="1">
              <a:solidFill>
                <a:srgbClr val="3d3c3e"/>
              </a:solidFill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19325" y="1732340"/>
            <a:ext cx="6924674" cy="49938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/>
          <p:nvPr/>
        </p:nvSpPr>
        <p:spPr>
          <a:xfrm>
            <a:off x="255952" y="1775310"/>
            <a:ext cx="8726122" cy="471490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Memory Dump?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Introduction of the Memory Dump Analysis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AutoNum type="arabicPeriod"/>
              <a:defRPr/>
            </a:pP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Example - KUICS Wargame ( Big Truck )</a:t>
            </a: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 </a:t>
            </a: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+</a:t>
            </a: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 </a:t>
            </a: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Volatility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AutoNum type="arabicPeriod"/>
              <a:defRPr/>
            </a:pP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Example</a:t>
            </a: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 </a:t>
            </a: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- Big Truck </a:t>
            </a: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풀이</a:t>
            </a:r>
            <a:endParaRPr lang="ko-KR" altLang="en-US" sz="1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  <a:p>
            <a:pPr marL="333375" indent="-333375">
              <a:lnSpc>
                <a:spcPct val="175000"/>
              </a:lnSpc>
              <a:buFont typeface="+mj-lt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-50" normalizeH="0" baseline="0" mc:Ignorable="hp" hp:hslEmbossed="0">
              <a:solidFill>
                <a:srgbClr val="404040"/>
              </a:solidFill>
              <a:cs typeface="맑은 고딕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 idx="0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>
              <a:defRPr/>
            </a:pPr>
            <a:r>
              <a:rPr lang="ko-KR" altLang="en-US" sz="2800" b="1">
                <a:solidFill>
                  <a:srgbClr val="1d314e"/>
                </a:solidFill>
                <a:latin typeface="맑은 고딕"/>
                <a:ea typeface="맑은 고딕"/>
              </a:rPr>
              <a:t>목차</a:t>
            </a:r>
            <a:endParaRPr lang="ko-KR" altLang="en-US" sz="2800" b="1">
              <a:solidFill>
                <a:srgbClr val="1d314e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623926"/>
            <a:ext cx="8509596" cy="1009551"/>
          </a:xfrm>
        </p:spPr>
        <p:txBody>
          <a:bodyPr>
            <a:noAutofit/>
          </a:bodyPr>
          <a:lstStyle/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None/>
              <a:defRPr/>
            </a:pPr>
            <a:r>
              <a:rPr lang="en-US" altLang="ko-KR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Example - Big Truck </a:t>
            </a:r>
            <a:r>
              <a:rPr lang="ko-KR" altLang="en-US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풀이</a:t>
            </a:r>
            <a:endParaRPr lang="ko-KR" altLang="en-US" sz="3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20</a:t>
            </a:fld>
            <a:r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23</a:t>
            </a:r>
            <a:endParaRPr lang="en-US" altLang="ko-KR" sz="800" b="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0" y="4392192"/>
            <a:ext cx="8470548" cy="1435940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500" b="1">
                <a:solidFill>
                  <a:srgbClr val="3d3c3e"/>
                </a:solidFill>
              </a:rPr>
              <a:t>5. Registry</a:t>
            </a:r>
            <a:r>
              <a:rPr lang="ko-KR" altLang="en-US" sz="1500" b="1">
                <a:solidFill>
                  <a:srgbClr val="3d3c3e"/>
                </a:solidFill>
              </a:rPr>
              <a:t> 확인 </a:t>
            </a:r>
            <a:r>
              <a:rPr lang="en-US" altLang="ko-KR" sz="1500" b="1">
                <a:solidFill>
                  <a:srgbClr val="3d3c3e"/>
                </a:solidFill>
              </a:rPr>
              <a:t>-</a:t>
            </a:r>
            <a:r>
              <a:rPr lang="ko-KR" altLang="en-US" sz="1500" b="1">
                <a:solidFill>
                  <a:srgbClr val="3d3c3e"/>
                </a:solidFill>
              </a:rPr>
              <a:t> </a:t>
            </a:r>
            <a:r>
              <a:rPr lang="en-US" altLang="ko-KR" sz="1500" b="1">
                <a:solidFill>
                  <a:srgbClr val="3d3c3e"/>
                </a:solidFill>
              </a:rPr>
              <a:t>pslist</a:t>
            </a:r>
            <a:r>
              <a:rPr lang="ko-KR" altLang="en-US" sz="1500" b="1">
                <a:solidFill>
                  <a:srgbClr val="3d3c3e"/>
                </a:solidFill>
              </a:rPr>
              <a:t>에서 </a:t>
            </a:r>
            <a:r>
              <a:rPr lang="en-US" altLang="ko-KR" sz="1500" b="1">
                <a:solidFill>
                  <a:srgbClr val="3d3c3e"/>
                </a:solidFill>
              </a:rPr>
              <a:t>WoW64</a:t>
            </a:r>
            <a:r>
              <a:rPr lang="ko-KR" altLang="en-US" sz="1500" b="1">
                <a:solidFill>
                  <a:srgbClr val="3d3c3e"/>
                </a:solidFill>
              </a:rPr>
              <a:t>로 돌아가는 것을 확인했으니</a:t>
            </a:r>
            <a:r>
              <a:rPr lang="en-US" altLang="ko-KR" sz="1500" b="1">
                <a:solidFill>
                  <a:srgbClr val="3d3c3e"/>
                </a:solidFill>
              </a:rPr>
              <a:t>,</a:t>
            </a:r>
            <a:endParaRPr lang="en-US" altLang="ko-KR" sz="15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500" b="1">
                <a:solidFill>
                  <a:srgbClr val="3d3c3e"/>
                </a:solidFill>
              </a:rPr>
              <a:t>WOW6432Node</a:t>
            </a:r>
            <a:r>
              <a:rPr lang="ko-KR" altLang="en-US" sz="1500" b="1">
                <a:solidFill>
                  <a:srgbClr val="3d3c3e"/>
                </a:solidFill>
              </a:rPr>
              <a:t>에 들어가서 확인해야 한다</a:t>
            </a:r>
            <a:r>
              <a:rPr lang="en-US" altLang="ko-KR" sz="1500" b="1">
                <a:solidFill>
                  <a:srgbClr val="3d3c3e"/>
                </a:solidFill>
              </a:rPr>
              <a:t>.</a:t>
            </a:r>
            <a:r>
              <a:rPr lang="ko-KR" altLang="en-US" sz="1500" b="1">
                <a:solidFill>
                  <a:srgbClr val="3d3c3e"/>
                </a:solidFill>
              </a:rPr>
              <a:t> </a:t>
            </a:r>
            <a:r>
              <a:rPr lang="en-US" altLang="ko-KR" sz="1500" b="1">
                <a:solidFill>
                  <a:srgbClr val="3d3c3e"/>
                </a:solidFill>
              </a:rPr>
              <a:t>(</a:t>
            </a:r>
            <a:r>
              <a:rPr lang="ko-KR" altLang="en-US" sz="1500" b="1">
                <a:solidFill>
                  <a:srgbClr val="3d3c3e"/>
                </a:solidFill>
              </a:rPr>
              <a:t> 정답 찾음</a:t>
            </a:r>
            <a:r>
              <a:rPr lang="en-US" altLang="ko-KR" sz="1500" b="1">
                <a:solidFill>
                  <a:srgbClr val="3d3c3e"/>
                </a:solidFill>
              </a:rPr>
              <a:t>.</a:t>
            </a:r>
            <a:r>
              <a:rPr lang="ko-KR" altLang="en-US" sz="1500" b="1">
                <a:solidFill>
                  <a:srgbClr val="3d3c3e"/>
                </a:solidFill>
              </a:rPr>
              <a:t> </a:t>
            </a:r>
            <a:r>
              <a:rPr lang="en-US" altLang="ko-KR" sz="1500" b="1">
                <a:solidFill>
                  <a:srgbClr val="3d3c3e"/>
                </a:solidFill>
              </a:rPr>
              <a:t>)</a:t>
            </a:r>
            <a:endParaRPr lang="en-US" altLang="ko-KR" sz="1500" b="1">
              <a:solidFill>
                <a:srgbClr val="3d3c3e"/>
              </a:solidFill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571942"/>
            <a:ext cx="9144000" cy="17141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623926"/>
            <a:ext cx="8509596" cy="1009551"/>
          </a:xfrm>
        </p:spPr>
        <p:txBody>
          <a:bodyPr>
            <a:noAutofit/>
          </a:bodyPr>
          <a:lstStyle/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None/>
              <a:defRPr/>
            </a:pPr>
            <a:r>
              <a:rPr lang="en-US" altLang="ko-KR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Example - Big Truck </a:t>
            </a:r>
            <a:r>
              <a:rPr lang="ko-KR" altLang="en-US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풀이</a:t>
            </a:r>
            <a:endParaRPr lang="ko-KR" altLang="en-US" sz="3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21</a:t>
            </a:fld>
            <a:r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23</a:t>
            </a:r>
            <a:endParaRPr lang="en-US" altLang="ko-KR" sz="800" b="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0" y="5422059"/>
            <a:ext cx="8470548" cy="1435940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500" b="1">
                <a:solidFill>
                  <a:srgbClr val="3d3c3e"/>
                </a:solidFill>
              </a:rPr>
              <a:t>6.</a:t>
            </a:r>
            <a:r>
              <a:rPr lang="ko-KR" altLang="en-US" sz="1500" b="1">
                <a:solidFill>
                  <a:srgbClr val="3d3c3e"/>
                </a:solidFill>
              </a:rPr>
              <a:t> 정확히 뭘 하는 프로그램인지 체크하기 위해 덤프 파일에서 추출</a:t>
            </a:r>
            <a:r>
              <a:rPr lang="en-US" altLang="ko-KR" sz="1500" b="1">
                <a:solidFill>
                  <a:srgbClr val="3d3c3e"/>
                </a:solidFill>
              </a:rPr>
              <a:t>.</a:t>
            </a:r>
            <a:endParaRPr lang="ko-KR" altLang="en-US" sz="1500" b="1">
              <a:solidFill>
                <a:srgbClr val="3d3c3e"/>
              </a:solidFill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856316"/>
            <a:ext cx="9144000" cy="1145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623926"/>
            <a:ext cx="8509596" cy="1009551"/>
          </a:xfrm>
        </p:spPr>
        <p:txBody>
          <a:bodyPr>
            <a:noAutofit/>
          </a:bodyPr>
          <a:lstStyle/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None/>
              <a:defRPr/>
            </a:pPr>
            <a:r>
              <a:rPr lang="en-US" altLang="ko-KR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Example - Big Truck </a:t>
            </a:r>
            <a:r>
              <a:rPr lang="ko-KR" altLang="en-US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풀이</a:t>
            </a:r>
            <a:endParaRPr lang="ko-KR" altLang="en-US" sz="3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22</a:t>
            </a:fld>
            <a:r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23</a:t>
            </a:r>
            <a:endParaRPr lang="en-US" altLang="ko-KR" sz="800" b="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0" y="5422059"/>
            <a:ext cx="8470548" cy="1435940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500" b="1">
                <a:solidFill>
                  <a:srgbClr val="3d3c3e"/>
                </a:solidFill>
              </a:rPr>
              <a:t>6.</a:t>
            </a:r>
            <a:r>
              <a:rPr lang="ko-KR" altLang="en-US" sz="1500" b="1">
                <a:solidFill>
                  <a:srgbClr val="3d3c3e"/>
                </a:solidFill>
              </a:rPr>
              <a:t> 정확히 뭘 하는 프로그램인지 체크하기 위해 덤프 파일에서 추출</a:t>
            </a:r>
            <a:r>
              <a:rPr lang="en-US" altLang="ko-KR" sz="1500" b="1">
                <a:solidFill>
                  <a:srgbClr val="3d3c3e"/>
                </a:solidFill>
              </a:rPr>
              <a:t>.</a:t>
            </a:r>
            <a:endParaRPr lang="ko-KR" altLang="en-US" sz="1500" b="1">
              <a:solidFill>
                <a:srgbClr val="3d3c3e"/>
              </a:solidFill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608015"/>
            <a:ext cx="9144000" cy="3641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623926"/>
            <a:ext cx="8509596" cy="1009551"/>
          </a:xfrm>
        </p:spPr>
        <p:txBody>
          <a:bodyPr>
            <a:noAutofit/>
          </a:bodyPr>
          <a:lstStyle/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None/>
              <a:defRPr/>
            </a:pPr>
            <a:r>
              <a:rPr lang="en-US" altLang="ko-KR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Example - Big Truck </a:t>
            </a:r>
            <a:r>
              <a:rPr lang="ko-KR" altLang="en-US" sz="3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풀이</a:t>
            </a:r>
            <a:endParaRPr lang="ko-KR" altLang="en-US" sz="3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23</a:t>
            </a:fld>
            <a:r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23</a:t>
            </a:r>
            <a:endParaRPr lang="en-US" altLang="ko-KR" sz="800" b="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0" y="5422059"/>
            <a:ext cx="8470548" cy="1435940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500" b="1">
                <a:solidFill>
                  <a:srgbClr val="3d3c3e"/>
                </a:solidFill>
              </a:rPr>
              <a:t>6.</a:t>
            </a:r>
            <a:r>
              <a:rPr lang="ko-KR" altLang="en-US" sz="1500" b="1">
                <a:solidFill>
                  <a:srgbClr val="3d3c3e"/>
                </a:solidFill>
              </a:rPr>
              <a:t> 정확히 뭘 하는 프로그램인지 체크하기 위해 덤프 파일에서 추출</a:t>
            </a:r>
            <a:r>
              <a:rPr lang="en-US" altLang="ko-KR" sz="1500" b="1">
                <a:solidFill>
                  <a:srgbClr val="3d3c3e"/>
                </a:solidFill>
              </a:rPr>
              <a:t>.</a:t>
            </a:r>
            <a:endParaRPr lang="ko-KR" altLang="en-US" sz="1500" b="1">
              <a:solidFill>
                <a:srgbClr val="3d3c3e"/>
              </a:solidFill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605242"/>
            <a:ext cx="9144000" cy="3961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364404" y="396524"/>
            <a:ext cx="3474171" cy="1041751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감사합니다</a:t>
            </a:r>
            <a:endParaRPr lang="ko-KR" altLang="en-US" sz="4000" b="1" spc="-2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9000" y="1844011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 txBox="1"/>
          <p:nvPr/>
        </p:nvSpPr>
        <p:spPr>
          <a:xfrm>
            <a:off x="298625" y="3593258"/>
            <a:ext cx="8470548" cy="343619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>
              <a:buFont typeface="Arial"/>
              <a:buNone/>
              <a:defRPr/>
            </a:pPr>
            <a:endParaRPr lang="ko-KR" altLang="en-US" sz="2000" b="1">
              <a:solidFill>
                <a:srgbClr val="3d3c3e"/>
              </a:solidFill>
              <a:cs typeface="맑은 고딕"/>
            </a:endParaRPr>
          </a:p>
        </p:txBody>
      </p:sp>
      <p:sp>
        <p:nvSpPr>
          <p:cNvPr id="12" name="내용 개체 틀 2"/>
          <p:cNvSpPr txBox="1"/>
          <p:nvPr/>
        </p:nvSpPr>
        <p:spPr>
          <a:xfrm>
            <a:off x="336725" y="2078784"/>
            <a:ext cx="8470548" cy="343619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>
              <a:buFont typeface="Arial"/>
              <a:buNone/>
              <a:defRPr/>
            </a:pP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과제 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:</a:t>
            </a: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 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10/23</a:t>
            </a: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에 업로드 됩니다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.</a:t>
            </a:r>
            <a:endParaRPr lang="en-US" altLang="ko-KR" sz="2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1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000" b="1">
                <a:solidFill>
                  <a:srgbClr val="3d3c3e"/>
                </a:solidFill>
                <a:cs typeface="맑은 고딕"/>
              </a:rPr>
              <a:t>참조 </a:t>
            </a:r>
            <a:r>
              <a:rPr lang="en-US" altLang="ko-KR" sz="1000" b="1">
                <a:solidFill>
                  <a:srgbClr val="3d3c3e"/>
                </a:solidFill>
                <a:cs typeface="맑은 고딕"/>
              </a:rPr>
              <a:t>:</a:t>
            </a:r>
            <a:r>
              <a:rPr lang="ko-KR" altLang="en-US" sz="1000" b="1">
                <a:solidFill>
                  <a:srgbClr val="3d3c3e"/>
                </a:solidFill>
                <a:cs typeface="맑은 고딕"/>
              </a:rPr>
              <a:t> </a:t>
            </a:r>
            <a:endParaRPr lang="ko-KR" altLang="en-US" sz="1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000" b="1">
                <a:solidFill>
                  <a:srgbClr val="3d3c3e"/>
                </a:solidFill>
                <a:hlinkClick r:id="rId3"/>
              </a:rPr>
              <a:t>https://github.com/volatilityfoundation/volatility</a:t>
            </a:r>
            <a:endParaRPr lang="en-US" altLang="ko-KR" sz="10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en-US" sz="1000" b="1">
                <a:solidFill>
                  <a:srgbClr val="3d3c3e"/>
                </a:solidFill>
                <a:cs typeface="맑은 고딕"/>
                <a:hlinkClick r:id="rId4"/>
              </a:rPr>
              <a:t>https://github.com/volatilityfoundation/volatility/wiki</a:t>
            </a:r>
            <a:endParaRPr lang="en-US" altLang="en-US" sz="1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endParaRPr lang="en-US" altLang="en-US" sz="1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endParaRPr lang="en-US" altLang="en-US" sz="1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endParaRPr lang="en-US" altLang="en-US" sz="1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endParaRPr lang="en-US" altLang="en-US" sz="1000" b="1">
              <a:solidFill>
                <a:srgbClr val="3d3c3e"/>
              </a:solidFill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Memory Dump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  <a:cs typeface="맑은 고딕"/>
              </a:rPr>
              <a:t>?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3</a:t>
            </a:fld>
            <a:r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23</a:t>
            </a:r>
            <a:endParaRPr lang="en-US" altLang="ko-KR" sz="800" b="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컴퓨팅에서, 코어 덤프(core dump), 메모리 덤프(memory dump), 또는 시스템 덤프(system dump)는 컴퓨터 프로그램이 특정 시점에 작업 중이던 메모리 상태를 기록한 것으로, 보통 프로그램이 비정상적으로 종료했을 때 만들어진다.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실제로는, 그 외에 중요한 프로그램 상태도 같이 기록되곤 하는데, 프로그램 카운터, 스택 포인터 등 CPU 레지스터나, 메모리 관리 정보, 그 외 프로세서 및 운영 체제 플래그 및 정보 등이 포함된다.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출처 </a:t>
            </a:r>
            <a:r>
              <a:rPr lang="en-US" altLang="ko-KR" sz="1200" b="1">
                <a:solidFill>
                  <a:srgbClr val="3d3c3e"/>
                </a:solidFill>
                <a:cs typeface="맑은 고딕"/>
              </a:rPr>
              <a:t>: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en-US" sz="1200" b="1">
                <a:solidFill>
                  <a:srgbClr val="3d3c3e"/>
                </a:solidFill>
                <a:ea typeface="맑은 고딕"/>
                <a:cs typeface="맑은 고딕"/>
              </a:rPr>
              <a:t>https://ko.wikipedia.org/wiki/%EC%BD%94%EC%96%B4_%EB%8D%A4%ED%94%84</a:t>
            </a:r>
            <a:endParaRPr lang="en-US" altLang="en-US" sz="1200" b="1">
              <a:solidFill>
                <a:srgbClr val="3d3c3e"/>
              </a:solidFill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Memory Dump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  <a:cs typeface="맑은 고딕"/>
              </a:rPr>
              <a:t>?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4</a:t>
            </a:fld>
            <a:r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23</a:t>
            </a:r>
            <a:endParaRPr lang="en-US" altLang="ko-KR" sz="800" b="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ko-KR" altLang="en-US" sz="1800" b="1">
                <a:solidFill>
                  <a:srgbClr val="3d3c3e"/>
                </a:solidFill>
              </a:rPr>
              <a:t>덤프를 뜨는 툴</a:t>
            </a:r>
            <a:endParaRPr lang="ko-KR" altLang="en-US" sz="18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8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800" b="1">
                <a:solidFill>
                  <a:srgbClr val="3d3c3e"/>
                </a:solidFill>
              </a:rPr>
              <a:t>Linux - gdb</a:t>
            </a:r>
            <a:endParaRPr lang="en-US" altLang="ko-KR" sz="18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8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800" b="1">
                <a:solidFill>
                  <a:srgbClr val="3d3c3e"/>
                </a:solidFill>
              </a:rPr>
              <a:t>Windows - DumpIt</a:t>
            </a:r>
            <a:endParaRPr lang="en-US" altLang="ko-KR" sz="18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8500070" cy="6380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Intro of the Memory Dump Analysis 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5</a:t>
            </a:fld>
            <a:r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23</a:t>
            </a:r>
            <a:endParaRPr lang="en-US" altLang="ko-KR" sz="800" b="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1. Strings</a:t>
            </a:r>
            <a:r>
              <a:rPr lang="ko-KR" altLang="en-US" sz="1200" b="1">
                <a:solidFill>
                  <a:srgbClr val="3d3c3e"/>
                </a:solidFill>
              </a:rPr>
              <a:t>로 </a:t>
            </a:r>
            <a:r>
              <a:rPr lang="en-US" altLang="ko-KR" sz="1200" b="1">
                <a:solidFill>
                  <a:srgbClr val="3d3c3e"/>
                </a:solidFill>
              </a:rPr>
              <a:t>Alphanumeric </a:t>
            </a:r>
            <a:r>
              <a:rPr lang="ko-KR" altLang="en-US" sz="1200" b="1">
                <a:solidFill>
                  <a:srgbClr val="3d3c3e"/>
                </a:solidFill>
              </a:rPr>
              <a:t>문자열을 뽑아낸다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2.</a:t>
            </a:r>
            <a:r>
              <a:rPr lang="ko-KR" altLang="en-US" sz="1200" b="1">
                <a:solidFill>
                  <a:srgbClr val="3d3c3e"/>
                </a:solidFill>
              </a:rPr>
              <a:t> 근거가 될 수 있는 문자열을 발견하지 못했다면 메모리 덤프 툴을 이용해 분석을 시작한다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   </a:t>
            </a:r>
            <a:r>
              <a:rPr lang="en-US" altLang="ko-KR" sz="1200" b="1">
                <a:solidFill>
                  <a:srgbClr val="3d3c3e"/>
                </a:solidFill>
              </a:rPr>
              <a:t>-</a:t>
            </a:r>
            <a:r>
              <a:rPr lang="ko-KR" altLang="en-US" sz="1200" b="1">
                <a:solidFill>
                  <a:srgbClr val="3d3c3e"/>
                </a:solidFill>
              </a:rPr>
              <a:t> 운영체제의 종류를 알아낸다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(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Memory Map</a:t>
            </a:r>
            <a:r>
              <a:rPr lang="ko-KR" altLang="en-US" sz="1200" b="1">
                <a:solidFill>
                  <a:srgbClr val="3d3c3e"/>
                </a:solidFill>
              </a:rPr>
              <a:t>이</a:t>
            </a:r>
            <a:r>
              <a:rPr lang="en-US" altLang="ko-KR" sz="1200" b="1">
                <a:solidFill>
                  <a:srgbClr val="3d3c3e"/>
                </a:solidFill>
              </a:rPr>
              <a:t> Windows </a:t>
            </a:r>
            <a:r>
              <a:rPr lang="ko-KR" altLang="en-US" sz="1200" b="1">
                <a:solidFill>
                  <a:srgbClr val="3d3c3e"/>
                </a:solidFill>
              </a:rPr>
              <a:t>버전마다 다르기 때문에 최우선 </a:t>
            </a:r>
            <a:r>
              <a:rPr lang="en-US" altLang="ko-KR" sz="1200" b="1">
                <a:solidFill>
                  <a:srgbClr val="3d3c3e"/>
                </a:solidFill>
              </a:rPr>
              <a:t>)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   </a:t>
            </a:r>
            <a:r>
              <a:rPr lang="en-US" altLang="ko-KR" sz="1200" b="1">
                <a:solidFill>
                  <a:srgbClr val="3d3c3e"/>
                </a:solidFill>
              </a:rPr>
              <a:t>-</a:t>
            </a:r>
            <a:r>
              <a:rPr lang="ko-KR" altLang="en-US" sz="1200" b="1">
                <a:solidFill>
                  <a:srgbClr val="3d3c3e"/>
                </a:solidFill>
              </a:rPr>
              <a:t> 이를 바탕으로 어떤 프로세스가 로드되어 있는지 또는 프로세스들간의 부모</a:t>
            </a:r>
            <a:r>
              <a:rPr lang="en-US" altLang="ko-KR" sz="1200" b="1">
                <a:solidFill>
                  <a:srgbClr val="3d3c3e"/>
                </a:solidFill>
              </a:rPr>
              <a:t>-</a:t>
            </a:r>
            <a:r>
              <a:rPr lang="ko-KR" altLang="en-US" sz="1200" b="1">
                <a:solidFill>
                  <a:srgbClr val="3d3c3e"/>
                </a:solidFill>
              </a:rPr>
              <a:t>자식 관계를 확인한다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       </a:t>
            </a:r>
            <a:r>
              <a:rPr lang="en-US" altLang="ko-KR" sz="1200" b="1">
                <a:solidFill>
                  <a:srgbClr val="3d3c3e"/>
                </a:solidFill>
              </a:rPr>
              <a:t>-</a:t>
            </a:r>
            <a:r>
              <a:rPr lang="ko-KR" altLang="en-US" sz="1200" b="1">
                <a:solidFill>
                  <a:srgbClr val="3d3c3e"/>
                </a:solidFill>
              </a:rPr>
              <a:t> 의심가는 프로세스를 발견했다면 이를 추출하거나 </a:t>
            </a:r>
            <a:r>
              <a:rPr lang="en-US" altLang="ko-KR" sz="1200" b="1">
                <a:solidFill>
                  <a:srgbClr val="3d3c3e"/>
                </a:solidFill>
              </a:rPr>
              <a:t>PID</a:t>
            </a:r>
            <a:r>
              <a:rPr lang="ko-KR" altLang="en-US" sz="1200" b="1">
                <a:solidFill>
                  <a:srgbClr val="3d3c3e"/>
                </a:solidFill>
              </a:rPr>
              <a:t>를 근거로 </a:t>
            </a:r>
            <a:r>
              <a:rPr lang="en-US" altLang="ko-KR" sz="1200" b="1">
                <a:solidFill>
                  <a:srgbClr val="3d3c3e"/>
                </a:solidFill>
              </a:rPr>
              <a:t>Network Connection, Dll list</a:t>
            </a:r>
            <a:r>
              <a:rPr lang="ko-KR" altLang="en-US" sz="1200" b="1">
                <a:solidFill>
                  <a:srgbClr val="3d3c3e"/>
                </a:solidFill>
              </a:rPr>
              <a:t>등을 확인한다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       </a:t>
            </a:r>
            <a:r>
              <a:rPr lang="en-US" altLang="ko-KR" sz="1200" b="1">
                <a:solidFill>
                  <a:srgbClr val="3d3c3e"/>
                </a:solidFill>
              </a:rPr>
              <a:t>-</a:t>
            </a:r>
            <a:r>
              <a:rPr lang="ko-KR" altLang="en-US" sz="1200" b="1">
                <a:solidFill>
                  <a:srgbClr val="3d3c3e"/>
                </a:solidFill>
              </a:rPr>
              <a:t> 만약 발견하지 못했다면 </a:t>
            </a:r>
            <a:r>
              <a:rPr lang="en-US" altLang="ko-KR" sz="1200" b="1">
                <a:solidFill>
                  <a:srgbClr val="3d3c3e"/>
                </a:solidFill>
              </a:rPr>
              <a:t>Driver</a:t>
            </a:r>
            <a:r>
              <a:rPr lang="ko-KR" altLang="en-US" sz="1200" b="1">
                <a:solidFill>
                  <a:srgbClr val="3d3c3e"/>
                </a:solidFill>
              </a:rPr>
              <a:t>나 </a:t>
            </a:r>
            <a:r>
              <a:rPr lang="en-US" altLang="ko-KR" sz="1200" b="1">
                <a:solidFill>
                  <a:srgbClr val="3d3c3e"/>
                </a:solidFill>
              </a:rPr>
              <a:t>Dll Injection</a:t>
            </a:r>
            <a:r>
              <a:rPr lang="ko-KR" altLang="en-US" sz="1200" b="1">
                <a:solidFill>
                  <a:srgbClr val="3d3c3e"/>
                </a:solidFill>
              </a:rPr>
              <a:t>등이 있는지를 확인한다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   </a:t>
            </a:r>
            <a:r>
              <a:rPr lang="en-US" altLang="ko-KR" sz="1200" b="1">
                <a:solidFill>
                  <a:srgbClr val="3d3c3e"/>
                </a:solidFill>
              </a:rPr>
              <a:t>-</a:t>
            </a:r>
            <a:r>
              <a:rPr lang="ko-KR" altLang="en-US" sz="1200" b="1">
                <a:solidFill>
                  <a:srgbClr val="3d3c3e"/>
                </a:solidFill>
              </a:rPr>
              <a:t> 레지스트리 항목을 확인한다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(</a:t>
            </a:r>
            <a:r>
              <a:rPr lang="ko-KR" altLang="en-US" sz="1200" b="1">
                <a:solidFill>
                  <a:srgbClr val="3d3c3e"/>
                </a:solidFill>
              </a:rPr>
              <a:t> 특히 </a:t>
            </a:r>
            <a:r>
              <a:rPr lang="en-US" altLang="ko-KR" sz="1200" b="1">
                <a:solidFill>
                  <a:srgbClr val="3d3c3e"/>
                </a:solidFill>
              </a:rPr>
              <a:t>Software</a:t>
            </a:r>
            <a:r>
              <a:rPr lang="ko-KR" altLang="en-US" sz="1200" b="1">
                <a:solidFill>
                  <a:srgbClr val="3d3c3e"/>
                </a:solidFill>
              </a:rPr>
              <a:t>항목이나 </a:t>
            </a:r>
            <a:r>
              <a:rPr lang="en-US" altLang="ko-KR" sz="1200" b="1">
                <a:solidFill>
                  <a:srgbClr val="3d3c3e"/>
                </a:solidFill>
              </a:rPr>
              <a:t>Run/RunOnce</a:t>
            </a:r>
            <a:r>
              <a:rPr lang="ko-KR" altLang="en-US" sz="1200" b="1">
                <a:solidFill>
                  <a:srgbClr val="3d3c3e"/>
                </a:solidFill>
              </a:rPr>
              <a:t> 또는 </a:t>
            </a:r>
            <a:r>
              <a:rPr lang="en-US" altLang="ko-KR" sz="1200" b="1">
                <a:solidFill>
                  <a:srgbClr val="3d3c3e"/>
                </a:solidFill>
              </a:rPr>
              <a:t>BHO )</a:t>
            </a:r>
            <a:endParaRPr lang="en-US" altLang="ko-KR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8500070" cy="6380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Intro of the Memory Dump Analysis 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6</a:t>
            </a:fld>
            <a:r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23</a:t>
            </a:r>
            <a:endParaRPr lang="en-US" altLang="ko-KR" sz="800" b="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1. Strings</a:t>
            </a:r>
            <a:r>
              <a:rPr lang="ko-KR" altLang="en-US" sz="1200" b="1">
                <a:solidFill>
                  <a:srgbClr val="3d3c3e"/>
                </a:solidFill>
              </a:rPr>
              <a:t>로 </a:t>
            </a:r>
            <a:r>
              <a:rPr lang="en-US" altLang="ko-KR" sz="1200" b="1">
                <a:solidFill>
                  <a:srgbClr val="3d3c3e"/>
                </a:solidFill>
              </a:rPr>
              <a:t>Alphanumeric </a:t>
            </a:r>
            <a:r>
              <a:rPr lang="ko-KR" altLang="en-US" sz="1200" b="1">
                <a:solidFill>
                  <a:srgbClr val="3d3c3e"/>
                </a:solidFill>
              </a:rPr>
              <a:t>문자열을 뽑아낸다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-&gt; </a:t>
            </a:r>
            <a:r>
              <a:rPr lang="ko-KR" altLang="en-US" sz="1200" b="1">
                <a:solidFill>
                  <a:srgbClr val="3d3c3e"/>
                </a:solidFill>
              </a:rPr>
              <a:t>대부분의 덤프파일은 </a:t>
            </a:r>
            <a:r>
              <a:rPr lang="en-US" altLang="ko-KR" sz="1200" b="1">
                <a:solidFill>
                  <a:srgbClr val="3d3c3e"/>
                </a:solidFill>
              </a:rPr>
              <a:t>1</a:t>
            </a:r>
            <a:r>
              <a:rPr lang="ko-KR" altLang="en-US" sz="1200" b="1">
                <a:solidFill>
                  <a:srgbClr val="3d3c3e"/>
                </a:solidFill>
              </a:rPr>
              <a:t>번 단계에서 많은 단서를 찾을 수 있다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8500070" cy="6380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Intro of the Memory Dump Analysis 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7</a:t>
            </a:fld>
            <a:r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23</a:t>
            </a:r>
            <a:endParaRPr lang="en-US" altLang="ko-KR" sz="800" b="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2.</a:t>
            </a:r>
            <a:r>
              <a:rPr lang="ko-KR" altLang="en-US" sz="1200" b="1">
                <a:solidFill>
                  <a:srgbClr val="3d3c3e"/>
                </a:solidFill>
              </a:rPr>
              <a:t> 근거가 될 수 있는 문자열을 발견하지 못했다면 메모리 덤프 툴을 이용해 분석을 시작한다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   </a:t>
            </a:r>
            <a:r>
              <a:rPr lang="en-US" altLang="ko-KR" sz="1200" b="1">
                <a:solidFill>
                  <a:srgbClr val="3d3c3e"/>
                </a:solidFill>
              </a:rPr>
              <a:t>-</a:t>
            </a:r>
            <a:r>
              <a:rPr lang="ko-KR" altLang="en-US" sz="1200" b="1">
                <a:solidFill>
                  <a:srgbClr val="3d3c3e"/>
                </a:solidFill>
              </a:rPr>
              <a:t> 운영체제의 종류를 알아낸다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(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Memory Map</a:t>
            </a:r>
            <a:r>
              <a:rPr lang="ko-KR" altLang="en-US" sz="1200" b="1">
                <a:solidFill>
                  <a:srgbClr val="3d3c3e"/>
                </a:solidFill>
              </a:rPr>
              <a:t>이</a:t>
            </a:r>
            <a:r>
              <a:rPr lang="en-US" altLang="ko-KR" sz="1200" b="1">
                <a:solidFill>
                  <a:srgbClr val="3d3c3e"/>
                </a:solidFill>
              </a:rPr>
              <a:t> Windows </a:t>
            </a:r>
            <a:r>
              <a:rPr lang="ko-KR" altLang="en-US" sz="1200" b="1">
                <a:solidFill>
                  <a:srgbClr val="3d3c3e"/>
                </a:solidFill>
              </a:rPr>
              <a:t>버전마다 다르기 때문에 최우선 </a:t>
            </a:r>
            <a:r>
              <a:rPr lang="en-US" altLang="ko-KR" sz="1200" b="1">
                <a:solidFill>
                  <a:srgbClr val="3d3c3e"/>
                </a:solidFill>
              </a:rPr>
              <a:t>)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       </a:t>
            </a:r>
            <a:r>
              <a:rPr lang="en-US" altLang="ko-KR" sz="1200" b="1">
                <a:solidFill>
                  <a:srgbClr val="3d3c3e"/>
                </a:solidFill>
              </a:rPr>
              <a:t>-&gt;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Linux</a:t>
            </a:r>
            <a:r>
              <a:rPr lang="ko-KR" altLang="en-US" sz="1200" b="1">
                <a:solidFill>
                  <a:srgbClr val="3d3c3e"/>
                </a:solidFill>
              </a:rPr>
              <a:t>의 경우 커널 버전 업마다 모듈</a:t>
            </a:r>
            <a:r>
              <a:rPr lang="en-US" altLang="ko-KR" sz="1200" b="1">
                <a:solidFill>
                  <a:srgbClr val="3d3c3e"/>
                </a:solidFill>
              </a:rPr>
              <a:t>/</a:t>
            </a:r>
            <a:r>
              <a:rPr lang="ko-KR" altLang="en-US" sz="1200" b="1">
                <a:solidFill>
                  <a:srgbClr val="3d3c3e"/>
                </a:solidFill>
              </a:rPr>
              <a:t>라이브러리등이 자주 바뀌므로 덤프 분석이 힘들다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8500070" cy="6380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Intro of the Memory Dump Analysis 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67886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8</a:t>
            </a:fld>
            <a:r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23</a:t>
            </a:r>
            <a:endParaRPr lang="en-US" altLang="ko-KR" sz="800" b="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2.</a:t>
            </a:r>
            <a:r>
              <a:rPr lang="ko-KR" altLang="en-US" sz="1200" b="1">
                <a:solidFill>
                  <a:srgbClr val="3d3c3e"/>
                </a:solidFill>
              </a:rPr>
              <a:t> 근거가 될 수 있는 문자열을 발견하지 못했다면 메모리 덤프 툴을 이용해 분석을 시작한다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  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   </a:t>
            </a:r>
            <a:r>
              <a:rPr lang="en-US" altLang="ko-KR" sz="1200" b="1">
                <a:solidFill>
                  <a:srgbClr val="3d3c3e"/>
                </a:solidFill>
              </a:rPr>
              <a:t>-</a:t>
            </a:r>
            <a:r>
              <a:rPr lang="ko-KR" altLang="en-US" sz="1200" b="1">
                <a:solidFill>
                  <a:srgbClr val="3d3c3e"/>
                </a:solidFill>
              </a:rPr>
              <a:t> 이를 바탕으로 어떤 프로세스가 로드되어 있는지 또는 프로세스들간의 부모</a:t>
            </a:r>
            <a:r>
              <a:rPr lang="en-US" altLang="ko-KR" sz="1200" b="1">
                <a:solidFill>
                  <a:srgbClr val="3d3c3e"/>
                </a:solidFill>
              </a:rPr>
              <a:t>-</a:t>
            </a:r>
            <a:r>
              <a:rPr lang="ko-KR" altLang="en-US" sz="1200" b="1">
                <a:solidFill>
                  <a:srgbClr val="3d3c3e"/>
                </a:solidFill>
              </a:rPr>
              <a:t>자식 관계를 확인한다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       </a:t>
            </a:r>
            <a:r>
              <a:rPr lang="en-US" altLang="ko-KR" sz="1200" b="1">
                <a:solidFill>
                  <a:srgbClr val="3d3c3e"/>
                </a:solidFill>
              </a:rPr>
              <a:t>-</a:t>
            </a:r>
            <a:r>
              <a:rPr lang="ko-KR" altLang="en-US" sz="1200" b="1">
                <a:solidFill>
                  <a:srgbClr val="3d3c3e"/>
                </a:solidFill>
              </a:rPr>
              <a:t> 의심가는 프로세스를 발견했다면 이를 추출하거나 </a:t>
            </a:r>
            <a:r>
              <a:rPr lang="en-US" altLang="ko-KR" sz="1200" b="1">
                <a:solidFill>
                  <a:srgbClr val="3d3c3e"/>
                </a:solidFill>
              </a:rPr>
              <a:t>PID</a:t>
            </a:r>
            <a:r>
              <a:rPr lang="ko-KR" altLang="en-US" sz="1200" b="1">
                <a:solidFill>
                  <a:srgbClr val="3d3c3e"/>
                </a:solidFill>
              </a:rPr>
              <a:t>를 근거로 </a:t>
            </a:r>
            <a:r>
              <a:rPr lang="en-US" altLang="ko-KR" sz="1200" b="1">
                <a:solidFill>
                  <a:srgbClr val="3d3c3e"/>
                </a:solidFill>
              </a:rPr>
              <a:t>Network Connection, Dll list</a:t>
            </a:r>
            <a:r>
              <a:rPr lang="ko-KR" altLang="en-US" sz="1200" b="1">
                <a:solidFill>
                  <a:srgbClr val="3d3c3e"/>
                </a:solidFill>
              </a:rPr>
              <a:t>등을 확인한다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       </a:t>
            </a:r>
            <a:r>
              <a:rPr lang="en-US" altLang="ko-KR" sz="1200" b="1">
                <a:solidFill>
                  <a:srgbClr val="3d3c3e"/>
                </a:solidFill>
              </a:rPr>
              <a:t>-</a:t>
            </a:r>
            <a:r>
              <a:rPr lang="ko-KR" altLang="en-US" sz="1200" b="1">
                <a:solidFill>
                  <a:srgbClr val="3d3c3e"/>
                </a:solidFill>
              </a:rPr>
              <a:t> 만약 발견하지 못했다면 </a:t>
            </a:r>
            <a:r>
              <a:rPr lang="en-US" altLang="ko-KR" sz="1200" b="1">
                <a:solidFill>
                  <a:srgbClr val="3d3c3e"/>
                </a:solidFill>
              </a:rPr>
              <a:t>Driver</a:t>
            </a:r>
            <a:r>
              <a:rPr lang="ko-KR" altLang="en-US" sz="1200" b="1">
                <a:solidFill>
                  <a:srgbClr val="3d3c3e"/>
                </a:solidFill>
              </a:rPr>
              <a:t>나 </a:t>
            </a:r>
            <a:r>
              <a:rPr lang="en-US" altLang="ko-KR" sz="1200" b="1">
                <a:solidFill>
                  <a:srgbClr val="3d3c3e"/>
                </a:solidFill>
              </a:rPr>
              <a:t>Dll Injection</a:t>
            </a:r>
            <a:r>
              <a:rPr lang="ko-KR" altLang="en-US" sz="1200" b="1">
                <a:solidFill>
                  <a:srgbClr val="3d3c3e"/>
                </a:solidFill>
              </a:rPr>
              <a:t>등이 있는지를 확인한다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   </a:t>
            </a:r>
            <a:r>
              <a:rPr lang="en-US" altLang="ko-KR" sz="1200" b="1">
                <a:solidFill>
                  <a:srgbClr val="3d3c3e"/>
                </a:solidFill>
              </a:rPr>
              <a:t>-&gt;</a:t>
            </a:r>
            <a:r>
              <a:rPr lang="ko-KR" altLang="en-US" sz="1200" b="1">
                <a:solidFill>
                  <a:srgbClr val="3d3c3e"/>
                </a:solidFill>
              </a:rPr>
              <a:t> 엉뚱한 부모밑에 시스템 프로세스와 같은 이름을 가진 이상한 프로세스가 존재하는지 확인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   </a:t>
            </a:r>
            <a:r>
              <a:rPr lang="en-US" altLang="ko-KR" sz="1200" b="1">
                <a:solidFill>
                  <a:srgbClr val="3d3c3e"/>
                </a:solidFill>
              </a:rPr>
              <a:t>-&gt;</a:t>
            </a:r>
            <a:r>
              <a:rPr lang="ko-KR" altLang="en-US" sz="1200" b="1">
                <a:solidFill>
                  <a:srgbClr val="3d3c3e"/>
                </a:solidFill>
              </a:rPr>
              <a:t> 그 프로세스이 가지고 있는 권한도 확인해주는 것이 좋다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ko-KR" altLang="en-US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8500070" cy="63807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Intro of the Memory Dump Analysis 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91685" y="21428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DBA1376A-1BCE-4C3B-85BD-05D751D6B156}" type="slidenum"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/>
              </a:pPr>
              <a:t>9</a:t>
            </a:fld>
            <a:r>
              <a:rPr lang="en-US" altLang="ko-KR" sz="800" b="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j-cs"/>
              </a:rPr>
              <a:t> / 23</a:t>
            </a:r>
            <a:endParaRPr lang="en-US" altLang="ko-KR" sz="800" b="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2.</a:t>
            </a:r>
            <a:r>
              <a:rPr lang="ko-KR" altLang="en-US" sz="1200" b="1">
                <a:solidFill>
                  <a:srgbClr val="3d3c3e"/>
                </a:solidFill>
              </a:rPr>
              <a:t> 근거가 될 수 있는 문자열을 발견하지 못했다면 메모리 덤프 툴을 이용해 분석을 시작한다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   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   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       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      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   </a:t>
            </a:r>
            <a:r>
              <a:rPr lang="en-US" altLang="ko-KR" sz="1200" b="1">
                <a:solidFill>
                  <a:srgbClr val="3d3c3e"/>
                </a:solidFill>
              </a:rPr>
              <a:t>-</a:t>
            </a:r>
            <a:r>
              <a:rPr lang="ko-KR" altLang="en-US" sz="1200" b="1">
                <a:solidFill>
                  <a:srgbClr val="3d3c3e"/>
                </a:solidFill>
              </a:rPr>
              <a:t> 레지스트리 항목을 확인한다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(</a:t>
            </a:r>
            <a:r>
              <a:rPr lang="ko-KR" altLang="en-US" sz="1200" b="1">
                <a:solidFill>
                  <a:srgbClr val="3d3c3e"/>
                </a:solidFill>
              </a:rPr>
              <a:t> 특히 </a:t>
            </a:r>
            <a:r>
              <a:rPr lang="en-US" altLang="ko-KR" sz="1200" b="1">
                <a:solidFill>
                  <a:srgbClr val="3d3c3e"/>
                </a:solidFill>
              </a:rPr>
              <a:t>Software</a:t>
            </a:r>
            <a:r>
              <a:rPr lang="ko-KR" altLang="en-US" sz="1200" b="1">
                <a:solidFill>
                  <a:srgbClr val="3d3c3e"/>
                </a:solidFill>
              </a:rPr>
              <a:t>항목이나 </a:t>
            </a:r>
            <a:r>
              <a:rPr lang="en-US" altLang="ko-KR" sz="1200" b="1">
                <a:solidFill>
                  <a:srgbClr val="3d3c3e"/>
                </a:solidFill>
              </a:rPr>
              <a:t>Run/RunOnce</a:t>
            </a:r>
            <a:r>
              <a:rPr lang="ko-KR" altLang="en-US" sz="1200" b="1">
                <a:solidFill>
                  <a:srgbClr val="3d3c3e"/>
                </a:solidFill>
              </a:rPr>
              <a:t> 또는 </a:t>
            </a:r>
            <a:r>
              <a:rPr lang="en-US" altLang="ko-KR" sz="1200" b="1">
                <a:solidFill>
                  <a:srgbClr val="3d3c3e"/>
                </a:solidFill>
              </a:rPr>
              <a:t>BHO )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       </a:t>
            </a:r>
            <a:r>
              <a:rPr lang="en-US" altLang="ko-KR" sz="1200" b="1">
                <a:solidFill>
                  <a:srgbClr val="3d3c3e"/>
                </a:solidFill>
              </a:rPr>
              <a:t>-&gt;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5~6</a:t>
            </a:r>
            <a:r>
              <a:rPr lang="ko-KR" altLang="en-US" sz="1200" b="1">
                <a:solidFill>
                  <a:srgbClr val="3d3c3e"/>
                </a:solidFill>
              </a:rPr>
              <a:t>번째 시간부터 자세히 배웁니다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Dump </a:t>
            </a:r>
            <a:r>
              <a:rPr lang="ko-KR" altLang="en-US" sz="1200" b="1">
                <a:solidFill>
                  <a:srgbClr val="3d3c3e"/>
                </a:solidFill>
              </a:rPr>
              <a:t>분석에 </a:t>
            </a:r>
            <a:r>
              <a:rPr lang="en-US" altLang="ko-KR" sz="1200" b="1">
                <a:solidFill>
                  <a:srgbClr val="3d3c3e"/>
                </a:solidFill>
              </a:rPr>
              <a:t>Registry</a:t>
            </a:r>
            <a:r>
              <a:rPr lang="ko-KR" altLang="en-US" sz="1200" b="1">
                <a:solidFill>
                  <a:srgbClr val="3d3c3e"/>
                </a:solidFill>
              </a:rPr>
              <a:t>까지 자연스럽게 분석하니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 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           </a:t>
            </a:r>
            <a:r>
              <a:rPr lang="en-US" altLang="ko-KR" sz="1200" b="1">
                <a:solidFill>
                  <a:srgbClr val="3d3c3e"/>
                </a:solidFill>
              </a:rPr>
              <a:t>Dump</a:t>
            </a:r>
            <a:r>
              <a:rPr lang="ko-KR" altLang="en-US" sz="1200" b="1">
                <a:solidFill>
                  <a:srgbClr val="3d3c3e"/>
                </a:solidFill>
              </a:rPr>
              <a:t> 분석에 익숙해지셔야 합니다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2001</ep:Words>
  <ep:PresentationFormat>화면 슬라이드 쇼(4:3)</ep:PresentationFormat>
  <ep:Paragraphs>468</ep:Paragraphs>
  <ep:Slides>24</ep:Slides>
  <ep:Notes>61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Office 테마</vt:lpstr>
      <vt:lpstr>Forensic Study - 3 Windows Dump (1) - Example</vt:lpstr>
      <vt:lpstr>목차</vt:lpstr>
      <vt:lpstr>Memory Dump?</vt:lpstr>
      <vt:lpstr>Memory Dump?</vt:lpstr>
      <vt:lpstr>Intro of the Memory Dump Analysis</vt:lpstr>
      <vt:lpstr>Intro of the Memory Dump Analysis</vt:lpstr>
      <vt:lpstr>Intro of the Memory Dump Analysis</vt:lpstr>
      <vt:lpstr>Intro of the Memory Dump Analysis</vt:lpstr>
      <vt:lpstr>Intro of the Memory Dump Analysis</vt:lpstr>
      <vt:lpstr>Intro of the Memory Dump Analysis</vt:lpstr>
      <vt:lpstr>Example - KUICS Wargame ( Big Truck )</vt:lpstr>
      <vt:lpstr>Volatility</vt:lpstr>
      <vt:lpstr>Example - Big Truck 풀이</vt:lpstr>
      <vt:lpstr>Example - Big Truck 풀이</vt:lpstr>
      <vt:lpstr>Example - Big Truck 풀이</vt:lpstr>
      <vt:lpstr>Example - Big Truck 풀이</vt:lpstr>
      <vt:lpstr>Example - Big Truck 풀이</vt:lpstr>
      <vt:lpstr>Example - Big Truck 풀이</vt:lpstr>
      <vt:lpstr>Example - Big Truck 풀이</vt:lpstr>
      <vt:lpstr>Example - Big Truck 풀이</vt:lpstr>
      <vt:lpstr>Example - Big Truck 풀이</vt:lpstr>
      <vt:lpstr>Example - Big Truck 풀이</vt:lpstr>
      <vt:lpstr>Example - Big Truck 풀이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2011-08-24T01:05:33.000</dcterms:created>
  <dc:creator>네이버 한글캠페인</dc:creator>
  <cp:lastModifiedBy>akwke</cp:lastModifiedBy>
  <dcterms:modified xsi:type="dcterms:W3CDTF">2017-10-17T07:09:54.761</dcterms:modified>
  <cp:revision>83</cp:revision>
  <dc:title>문서의 제목 나눔고딕B, 54pt</dc:title>
  <cp:version>0906.0100.01</cp:version>
</cp:coreProperties>
</file>