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77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 frameSlides="1"/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vertBarState="maximized" horzBarState="maximized">
    <p:restoredLeft sz="21149"/>
    <p:restoredTop sz="86364"/>
  </p:normalViewPr>
  <p:slideViewPr>
    <p:cSldViewPr snapToGrid="0">
      <p:cViewPr>
        <p:scale>
          <a:sx n="100" d="100"/>
          <a:sy n="100" d="100"/>
        </p:scale>
        <p:origin x="-288" y="-66"/>
      </p:cViewPr>
      <p:guideLst>
        <p:guide orient="horz" pos="2154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0"/>
        <p:guide pos="2142"/>
      </p:guideLst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/>
            </a:lvl1pPr>
          </a:lstStyle>
          <a:p>
            <a:pPr lvl="0">
              <a:defRPr/>
            </a:pPr>
            <a:fld id="{207F23D9-DF40-4811-9C78-A2E2A32398DD}" type="datetime1">
              <a:rPr lang="ko-KR" altLang="en-US"/>
              <a:pPr lvl="0">
                <a:defRPr/>
              </a:pPr>
              <a:t>2017-10-30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/>
            </a:lvl1pPr>
          </a:lstStyle>
          <a:p>
            <a:pPr lvl="0">
              <a:defRPr/>
            </a:pPr>
            <a:fld id="{4DD6E7B0-61C4-474B-96F1-99E4547EAD7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/>
            </a:lvl1pPr>
          </a:lstStyle>
          <a:p>
            <a:pPr lvl="0">
              <a:defRPr/>
            </a:pPr>
            <a:fld id="{F3AF6795-A612-454E-AF7A-9192B1BEBB13}" type="datetime1">
              <a:rPr lang="ko-KR" altLang="en-US"/>
              <a:pPr lvl="0">
                <a:defRPr/>
              </a:pPr>
              <a:t>2017-10-30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/>
            </a:lvl1pPr>
          </a:lstStyle>
          <a:p>
            <a:pPr lvl="0">
              <a:defRPr/>
            </a:pPr>
            <a:fld id="{A0A51D67-0C14-4576-BCC5-A508196B7BB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://hangeul.naver.com/font" TargetMode="External" /><Relationship Id="rId3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hyperlink" Target="http://hangeul.naver.com/font" TargetMode="External"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6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5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6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7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6.xml"  /><Relationship Id="rId3" Type="http://schemas.openxmlformats.org/officeDocument/2006/relationships/hyperlink" Target="https://github.com/volatilityfoundation/volatility" TargetMode="External" /><Relationship Id="rId4" Type="http://schemas.openxmlformats.org/officeDocument/2006/relationships/hyperlink" Target="https://github.com/volatilityfoundation/volatility/wiki/Command-Reference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2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3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4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31054" y="253649"/>
            <a:ext cx="8439150" cy="2635767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en-US" altLang="ko-KR" sz="5400" b="1" spc="-2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  <a:cs typeface="맑은 고딕"/>
              </a:rPr>
              <a:t>Forensic Study</a:t>
            </a:r>
            <a:r>
              <a:rPr lang="ko-KR" altLang="en-US" sz="5400" b="1" spc="-2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5400" b="1" spc="-2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lang="ko-KR" altLang="en-US" sz="5400" b="1" spc="-2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5400" b="1" spc="-2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  <a:cs typeface="맑은 고딕"/>
              </a:rPr>
              <a:t>4</a:t>
            </a:r>
            <a:endParaRPr lang="en-US" altLang="ko-KR" sz="5400" b="1" spc="-2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  <a:cs typeface="맑은 고딕"/>
            </a:endParaRPr>
          </a:p>
          <a:p>
            <a:pPr algn="l">
              <a:defRPr/>
            </a:pPr>
            <a:r>
              <a:rPr lang="en-US" altLang="ko-KR" sz="5400" b="1" spc="-2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  <a:cs typeface="맑은 고딕"/>
              </a:rPr>
              <a:t>Windows Dump (2) - Example</a:t>
            </a:r>
            <a:endParaRPr lang="en-US" altLang="ko-KR" sz="5400" b="1" spc="-2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맑은 고딕"/>
              </a:rPr>
              <a:t>2017.10.30</a:t>
            </a:r>
            <a:endParaRPr lang="en-US" altLang="ko-KR" sz="1200" b="1" spc="-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  <a:cs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맑은 고딕"/>
              </a:rPr>
              <a:t>KUICS</a:t>
            </a:r>
            <a:endParaRPr lang="en-US" altLang="ko-KR" sz="1200" b="1" spc="-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  <a:cs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맑은 고딕"/>
              </a:rPr>
              <a:t>2014210009</a:t>
            </a:r>
            <a:r>
              <a:rPr lang="ko-KR" altLang="en-US" sz="12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 주어진</a:t>
            </a:r>
            <a:endParaRPr lang="ko-KR" altLang="en-US" sz="1200" b="1" spc="-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623926"/>
            <a:ext cx="8509596" cy="1009551"/>
          </a:xfrm>
        </p:spPr>
        <p:txBody>
          <a:bodyPr>
            <a:noAutofit/>
          </a:bodyPr>
          <a:lstStyle/>
          <a:p>
            <a:pPr marL="333375" indent="-333375" algn="l" defTabSz="914400" rtl="0" eaLnBrk="1" latinLnBrk="1" hangingPunct="1">
              <a:lnSpc>
                <a:spcPct val="175000"/>
              </a:lnSpc>
              <a:buFont typeface="+mj-lt"/>
              <a:buNone/>
              <a:defRPr/>
            </a:pPr>
            <a:r>
              <a:rPr lang="en-US" altLang="ko-KR" sz="3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Example 2</a:t>
            </a:r>
            <a:r>
              <a:rPr lang="ko-KR" altLang="en-US" sz="3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 </a:t>
            </a:r>
            <a:r>
              <a:rPr lang="en-US" altLang="ko-KR" sz="3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- </a:t>
            </a:r>
            <a:r>
              <a:rPr lang="ko-KR" altLang="en-US" sz="3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풀이</a:t>
            </a:r>
            <a:endParaRPr lang="ko-KR" altLang="en-US" sz="3600" b="1" spc="-50">
              <a:solidFill>
                <a:schemeClr val="tx1">
                  <a:lumMod val="75000"/>
                  <a:lumOff val="25000"/>
                </a:schemeClr>
              </a:solidFill>
              <a:cs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fld id="{DBA1376A-1BCE-4C3B-85BD-05D751D6B156}" type="slidenum"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pPr algn="r">
                <a:defRPr/>
              </a:pPr>
              <a:t>10</a:t>
            </a:fld>
            <a:r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 / 13</a:t>
            </a:r>
            <a:endParaRPr lang="en-US" altLang="ko-KR" sz="800" b="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0024" y="2405062"/>
            <a:ext cx="8401050" cy="3362325"/>
          </a:xfrm>
          <a:prstGeom prst="rect">
            <a:avLst/>
          </a:prstGeom>
        </p:spPr>
      </p:pic>
      <p:sp>
        <p:nvSpPr>
          <p:cNvPr id="46" name="내용 개체 틀 2"/>
          <p:cNvSpPr txBox="1"/>
          <p:nvPr/>
        </p:nvSpPr>
        <p:spPr>
          <a:xfrm>
            <a:off x="0" y="5898309"/>
            <a:ext cx="8470548" cy="1435940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500" b="1">
                <a:solidFill>
                  <a:srgbClr val="3d3c3e"/>
                </a:solidFill>
              </a:rPr>
              <a:t>3.</a:t>
            </a:r>
            <a:r>
              <a:rPr lang="ko-KR" altLang="en-US" sz="1500" b="1">
                <a:solidFill>
                  <a:srgbClr val="3d3c3e"/>
                </a:solidFill>
              </a:rPr>
              <a:t> </a:t>
            </a:r>
            <a:r>
              <a:rPr lang="en-US" altLang="ko-KR" sz="1500" b="1">
                <a:solidFill>
                  <a:srgbClr val="3d3c3e"/>
                </a:solidFill>
              </a:rPr>
              <a:t>String</a:t>
            </a:r>
            <a:r>
              <a:rPr lang="ko-KR" altLang="en-US" sz="1500" b="1">
                <a:solidFill>
                  <a:srgbClr val="3d3c3e"/>
                </a:solidFill>
              </a:rPr>
              <a:t> 확인 </a:t>
            </a:r>
            <a:r>
              <a:rPr lang="en-US" altLang="ko-KR" sz="1500" b="1">
                <a:solidFill>
                  <a:srgbClr val="3d3c3e"/>
                </a:solidFill>
              </a:rPr>
              <a:t>-</a:t>
            </a:r>
            <a:r>
              <a:rPr lang="ko-KR" altLang="en-US" sz="1500" b="1">
                <a:solidFill>
                  <a:srgbClr val="3d3c3e"/>
                </a:solidFill>
              </a:rPr>
              <a:t> 덤프파일에서 </a:t>
            </a:r>
            <a:r>
              <a:rPr lang="en-US" altLang="ko-KR" sz="1500" b="1">
                <a:solidFill>
                  <a:srgbClr val="3d3c3e"/>
                </a:solidFill>
              </a:rPr>
              <a:t>string</a:t>
            </a:r>
            <a:r>
              <a:rPr lang="ko-KR" altLang="en-US" sz="1500" b="1">
                <a:solidFill>
                  <a:srgbClr val="3d3c3e"/>
                </a:solidFill>
              </a:rPr>
              <a:t> 추출 후</a:t>
            </a:r>
            <a:r>
              <a:rPr lang="en-US" altLang="ko-KR" sz="1500" b="1">
                <a:solidFill>
                  <a:srgbClr val="3d3c3e"/>
                </a:solidFill>
              </a:rPr>
              <a:t>,</a:t>
            </a:r>
            <a:r>
              <a:rPr lang="ko-KR" altLang="en-US" sz="1500" b="1">
                <a:solidFill>
                  <a:srgbClr val="3d3c3e"/>
                </a:solidFill>
              </a:rPr>
              <a:t> </a:t>
            </a:r>
            <a:r>
              <a:rPr lang="en-US" altLang="ko-KR" sz="1500" b="1">
                <a:solidFill>
                  <a:srgbClr val="3d3c3e"/>
                </a:solidFill>
              </a:rPr>
              <a:t>IP</a:t>
            </a:r>
            <a:r>
              <a:rPr lang="ko-KR" altLang="en-US" sz="1500" b="1">
                <a:solidFill>
                  <a:srgbClr val="3d3c3e"/>
                </a:solidFill>
              </a:rPr>
              <a:t>나 </a:t>
            </a:r>
            <a:r>
              <a:rPr lang="en-US" altLang="ko-KR" sz="1500" b="1">
                <a:solidFill>
                  <a:srgbClr val="3d3c3e"/>
                </a:solidFill>
              </a:rPr>
              <a:t>Putty</a:t>
            </a:r>
            <a:r>
              <a:rPr lang="ko-KR" altLang="en-US" sz="1500" b="1">
                <a:solidFill>
                  <a:srgbClr val="3d3c3e"/>
                </a:solidFill>
              </a:rPr>
              <a:t>와 관련된 문자열로 확인</a:t>
            </a:r>
            <a:endParaRPr lang="ko-KR" altLang="en-US" sz="1500" b="1">
              <a:solidFill>
                <a:srgbClr val="3d3c3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623926"/>
            <a:ext cx="8509596" cy="1009551"/>
          </a:xfrm>
        </p:spPr>
        <p:txBody>
          <a:bodyPr>
            <a:noAutofit/>
          </a:bodyPr>
          <a:lstStyle/>
          <a:p>
            <a:pPr marL="333375" indent="-333375" algn="l" defTabSz="914400" rtl="0" eaLnBrk="1" latinLnBrk="1" hangingPunct="1">
              <a:lnSpc>
                <a:spcPct val="175000"/>
              </a:lnSpc>
              <a:buFont typeface="+mj-lt"/>
              <a:buNone/>
              <a:defRPr/>
            </a:pPr>
            <a:r>
              <a:rPr lang="en-US" altLang="ko-KR" sz="3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Example 2</a:t>
            </a:r>
            <a:r>
              <a:rPr lang="ko-KR" altLang="en-US" sz="3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 </a:t>
            </a:r>
            <a:r>
              <a:rPr lang="en-US" altLang="ko-KR" sz="3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- </a:t>
            </a:r>
            <a:r>
              <a:rPr lang="ko-KR" altLang="en-US" sz="3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풀이</a:t>
            </a:r>
            <a:endParaRPr lang="ko-KR" altLang="en-US" sz="3600" b="1" spc="-50">
              <a:solidFill>
                <a:schemeClr val="tx1">
                  <a:lumMod val="75000"/>
                  <a:lumOff val="25000"/>
                </a:schemeClr>
              </a:solidFill>
              <a:cs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fld id="{DBA1376A-1BCE-4C3B-85BD-05D751D6B156}" type="slidenum"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pPr algn="r">
                <a:defRPr/>
              </a:pPr>
              <a:t>11</a:t>
            </a:fld>
            <a:r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 / 13</a:t>
            </a:r>
            <a:endParaRPr lang="en-US" altLang="ko-KR" sz="800" b="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46" name="내용 개체 틀 2"/>
          <p:cNvSpPr txBox="1"/>
          <p:nvPr/>
        </p:nvSpPr>
        <p:spPr>
          <a:xfrm>
            <a:off x="0" y="1993060"/>
            <a:ext cx="8470548" cy="1435940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500" b="1">
                <a:solidFill>
                  <a:srgbClr val="3d3c3e"/>
                </a:solidFill>
              </a:rPr>
              <a:t>4.</a:t>
            </a:r>
            <a:r>
              <a:rPr lang="ko-KR" altLang="en-US" sz="1500" b="1">
                <a:solidFill>
                  <a:srgbClr val="3d3c3e"/>
                </a:solidFill>
              </a:rPr>
              <a:t> 로그인 </a:t>
            </a:r>
            <a:r>
              <a:rPr lang="en-US" altLang="ko-KR" sz="1500" b="1">
                <a:solidFill>
                  <a:srgbClr val="3d3c3e"/>
                </a:solidFill>
              </a:rPr>
              <a:t>-</a:t>
            </a:r>
            <a:r>
              <a:rPr lang="ko-KR" altLang="en-US" sz="1500" b="1">
                <a:solidFill>
                  <a:srgbClr val="3d3c3e"/>
                </a:solidFill>
              </a:rPr>
              <a:t> </a:t>
            </a:r>
            <a:r>
              <a:rPr lang="en-US" altLang="ko-KR" sz="1500" b="1">
                <a:solidFill>
                  <a:srgbClr val="3d3c3e"/>
                </a:solidFill>
              </a:rPr>
              <a:t>Putty</a:t>
            </a:r>
            <a:r>
              <a:rPr lang="ko-KR" altLang="en-US" sz="1500" b="1">
                <a:solidFill>
                  <a:srgbClr val="3d3c3e"/>
                </a:solidFill>
              </a:rPr>
              <a:t>를 이용해 </a:t>
            </a:r>
            <a:r>
              <a:rPr lang="en-US" altLang="ko-KR" sz="1500" b="1">
                <a:solidFill>
                  <a:srgbClr val="3d3c3e"/>
                </a:solidFill>
              </a:rPr>
              <a:t>SSH</a:t>
            </a:r>
            <a:r>
              <a:rPr lang="ko-KR" altLang="en-US" sz="1500" b="1">
                <a:solidFill>
                  <a:srgbClr val="3d3c3e"/>
                </a:solidFill>
              </a:rPr>
              <a:t> 접속을 시도해보자 </a:t>
            </a:r>
            <a:r>
              <a:rPr lang="en-US" altLang="ko-KR" sz="1500" b="1">
                <a:solidFill>
                  <a:srgbClr val="3d3c3e"/>
                </a:solidFill>
              </a:rPr>
              <a:t>(</a:t>
            </a:r>
            <a:r>
              <a:rPr lang="ko-KR" altLang="en-US" sz="1500" b="1">
                <a:solidFill>
                  <a:srgbClr val="3d3c3e"/>
                </a:solidFill>
              </a:rPr>
              <a:t> </a:t>
            </a:r>
            <a:r>
              <a:rPr lang="en-US" altLang="ko-KR" sz="1500" b="1">
                <a:solidFill>
                  <a:srgbClr val="3d3c3e"/>
                </a:solidFill>
              </a:rPr>
              <a:t>IP / Port, ID / PW</a:t>
            </a:r>
            <a:r>
              <a:rPr lang="ko-KR" altLang="en-US" sz="1500" b="1">
                <a:solidFill>
                  <a:srgbClr val="3d3c3e"/>
                </a:solidFill>
              </a:rPr>
              <a:t>를 전부 알아냈으니</a:t>
            </a:r>
            <a:r>
              <a:rPr lang="en-US" altLang="ko-KR" sz="1500" b="1">
                <a:solidFill>
                  <a:srgbClr val="3d3c3e"/>
                </a:solidFill>
              </a:rPr>
              <a:t>.</a:t>
            </a:r>
            <a:r>
              <a:rPr lang="ko-KR" altLang="en-US" sz="1500" b="1">
                <a:solidFill>
                  <a:srgbClr val="3d3c3e"/>
                </a:solidFill>
              </a:rPr>
              <a:t> </a:t>
            </a:r>
            <a:r>
              <a:rPr lang="en-US" altLang="ko-KR" sz="1500" b="1">
                <a:solidFill>
                  <a:srgbClr val="3d3c3e"/>
                </a:solidFill>
              </a:rPr>
              <a:t>)</a:t>
            </a:r>
            <a:endParaRPr lang="en-US" altLang="ko-KR" sz="1500" b="1">
              <a:solidFill>
                <a:srgbClr val="3d3c3e"/>
              </a:solidFill>
            </a:endParaRPr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5275" y="2533650"/>
            <a:ext cx="4305300" cy="4076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623926"/>
            <a:ext cx="8509596" cy="1009551"/>
          </a:xfrm>
        </p:spPr>
        <p:txBody>
          <a:bodyPr>
            <a:noAutofit/>
          </a:bodyPr>
          <a:lstStyle/>
          <a:p>
            <a:pPr marL="333375" indent="-333375" algn="l" defTabSz="914400" rtl="0" eaLnBrk="1" latinLnBrk="1" hangingPunct="1">
              <a:lnSpc>
                <a:spcPct val="175000"/>
              </a:lnSpc>
              <a:buFont typeface="+mj-lt"/>
              <a:buNone/>
              <a:defRPr/>
            </a:pPr>
            <a:r>
              <a:rPr lang="en-US" altLang="ko-KR" sz="3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Example 2</a:t>
            </a:r>
            <a:r>
              <a:rPr lang="ko-KR" altLang="en-US" sz="3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 </a:t>
            </a:r>
            <a:r>
              <a:rPr lang="en-US" altLang="ko-KR" sz="3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- </a:t>
            </a:r>
            <a:r>
              <a:rPr lang="ko-KR" altLang="en-US" sz="3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풀이</a:t>
            </a:r>
            <a:endParaRPr lang="ko-KR" altLang="en-US" sz="3600" b="1" spc="-50">
              <a:solidFill>
                <a:schemeClr val="tx1">
                  <a:lumMod val="75000"/>
                  <a:lumOff val="25000"/>
                </a:schemeClr>
              </a:solidFill>
              <a:cs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fld id="{DBA1376A-1BCE-4C3B-85BD-05D751D6B156}" type="slidenum"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pPr algn="r">
                <a:defRPr/>
              </a:pPr>
              <a:t>12</a:t>
            </a:fld>
            <a:r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 / 13</a:t>
            </a:r>
            <a:endParaRPr lang="en-US" altLang="ko-KR" sz="800" b="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46" name="내용 개체 틀 2"/>
          <p:cNvSpPr txBox="1"/>
          <p:nvPr/>
        </p:nvSpPr>
        <p:spPr>
          <a:xfrm>
            <a:off x="0" y="1993060"/>
            <a:ext cx="8470548" cy="1435940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500" b="1">
                <a:solidFill>
                  <a:srgbClr val="3d3c3e"/>
                </a:solidFill>
              </a:rPr>
              <a:t>5.</a:t>
            </a:r>
            <a:r>
              <a:rPr lang="ko-KR" altLang="en-US" sz="1500" b="1">
                <a:solidFill>
                  <a:srgbClr val="3d3c3e"/>
                </a:solidFill>
              </a:rPr>
              <a:t> 로그인 </a:t>
            </a:r>
            <a:r>
              <a:rPr lang="en-US" altLang="ko-KR" sz="1500" b="1">
                <a:solidFill>
                  <a:srgbClr val="3d3c3e"/>
                </a:solidFill>
              </a:rPr>
              <a:t>-</a:t>
            </a:r>
            <a:r>
              <a:rPr lang="ko-KR" altLang="en-US" sz="1500" b="1">
                <a:solidFill>
                  <a:srgbClr val="3d3c3e"/>
                </a:solidFill>
              </a:rPr>
              <a:t> </a:t>
            </a:r>
            <a:r>
              <a:rPr lang="en-US" altLang="ko-KR" sz="1500" b="1">
                <a:solidFill>
                  <a:srgbClr val="3d3c3e"/>
                </a:solidFill>
              </a:rPr>
              <a:t>C:\Users\~~~</a:t>
            </a:r>
            <a:r>
              <a:rPr lang="ko-KR" altLang="en-US" sz="1500" b="1">
                <a:solidFill>
                  <a:srgbClr val="3d3c3e"/>
                </a:solidFill>
              </a:rPr>
              <a:t>에서 </a:t>
            </a:r>
            <a:r>
              <a:rPr lang="en-US" altLang="ko-KR" sz="1500" b="1">
                <a:solidFill>
                  <a:srgbClr val="3d3c3e"/>
                </a:solidFill>
              </a:rPr>
              <a:t>dir</a:t>
            </a:r>
            <a:r>
              <a:rPr lang="ko-KR" altLang="en-US" sz="1500" b="1">
                <a:solidFill>
                  <a:srgbClr val="3d3c3e"/>
                </a:solidFill>
              </a:rPr>
              <a:t>를 입력하면 </a:t>
            </a:r>
            <a:r>
              <a:rPr lang="en-US" altLang="ko-KR" sz="1500" b="1">
                <a:solidFill>
                  <a:srgbClr val="3d3c3e"/>
                </a:solidFill>
              </a:rPr>
              <a:t>Flag</a:t>
            </a:r>
            <a:r>
              <a:rPr lang="ko-KR" altLang="en-US" sz="1500" b="1">
                <a:solidFill>
                  <a:srgbClr val="3d3c3e"/>
                </a:solidFill>
              </a:rPr>
              <a:t> 힌트가 나오고</a:t>
            </a:r>
            <a:r>
              <a:rPr lang="en-US" altLang="ko-KR" sz="1500" b="1">
                <a:solidFill>
                  <a:srgbClr val="3d3c3e"/>
                </a:solidFill>
              </a:rPr>
              <a:t>,</a:t>
            </a:r>
            <a:r>
              <a:rPr lang="ko-KR" altLang="en-US" sz="1500" b="1">
                <a:solidFill>
                  <a:srgbClr val="3d3c3e"/>
                </a:solidFill>
              </a:rPr>
              <a:t> </a:t>
            </a:r>
            <a:r>
              <a:rPr lang="en-US" altLang="ko-KR" sz="1500" b="1">
                <a:solidFill>
                  <a:srgbClr val="3d3c3e"/>
                </a:solidFill>
              </a:rPr>
              <a:t>C:\</a:t>
            </a:r>
            <a:r>
              <a:rPr lang="ko-KR" altLang="en-US" sz="1500" b="1">
                <a:solidFill>
                  <a:srgbClr val="3d3c3e"/>
                </a:solidFill>
              </a:rPr>
              <a:t>로 경로를 바꾸었더니 </a:t>
            </a:r>
            <a:r>
              <a:rPr lang="en-US" altLang="ko-KR" sz="1500" b="1">
                <a:solidFill>
                  <a:srgbClr val="3d3c3e"/>
                </a:solidFill>
              </a:rPr>
              <a:t>Flag</a:t>
            </a:r>
            <a:r>
              <a:rPr lang="ko-KR" altLang="en-US" sz="1500" b="1">
                <a:solidFill>
                  <a:srgbClr val="3d3c3e"/>
                </a:solidFill>
              </a:rPr>
              <a:t>가 있다</a:t>
            </a:r>
            <a:r>
              <a:rPr lang="en-US" altLang="ko-KR" sz="1500" b="1">
                <a:solidFill>
                  <a:srgbClr val="3d3c3e"/>
                </a:solidFill>
              </a:rPr>
              <a:t>.</a:t>
            </a:r>
            <a:endParaRPr lang="en-US" altLang="ko-KR" sz="1500" b="1">
              <a:solidFill>
                <a:srgbClr val="3d3c3e"/>
              </a:solidFill>
            </a:endParaRPr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95475" y="2438400"/>
            <a:ext cx="5812160" cy="4238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364404" y="396524"/>
            <a:ext cx="3474171" cy="1041751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ko-KR" altLang="en-US" sz="4000" b="1" spc="-2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감사합니다</a:t>
            </a:r>
            <a:endParaRPr lang="ko-KR" altLang="en-US" sz="4000" b="1" spc="-25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9000" y="1844011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 txBox="1"/>
          <p:nvPr/>
        </p:nvSpPr>
        <p:spPr>
          <a:xfrm>
            <a:off x="298625" y="3593258"/>
            <a:ext cx="8470548" cy="3436191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>
              <a:buFont typeface="Arial"/>
              <a:buNone/>
              <a:defRPr/>
            </a:pPr>
            <a:endParaRPr lang="ko-KR" altLang="en-US" sz="2000" b="1">
              <a:solidFill>
                <a:srgbClr val="3d3c3e"/>
              </a:solidFill>
              <a:cs typeface="맑은 고딕"/>
            </a:endParaRPr>
          </a:p>
        </p:txBody>
      </p:sp>
      <p:sp>
        <p:nvSpPr>
          <p:cNvPr id="12" name="내용 개체 틀 2"/>
          <p:cNvSpPr txBox="1"/>
          <p:nvPr/>
        </p:nvSpPr>
        <p:spPr>
          <a:xfrm>
            <a:off x="336725" y="2078784"/>
            <a:ext cx="8470548" cy="3436191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>
              <a:buFont typeface="Arial"/>
              <a:buNone/>
              <a:defRPr/>
            </a:pPr>
            <a:r>
              <a:rPr lang="ko-KR" altLang="en-US" sz="2000" b="1">
                <a:solidFill>
                  <a:srgbClr val="3d3c3e"/>
                </a:solidFill>
                <a:cs typeface="맑은 고딕"/>
              </a:rPr>
              <a:t>과제 </a:t>
            </a:r>
            <a:r>
              <a:rPr lang="en-US" altLang="ko-KR" sz="2000" b="1">
                <a:solidFill>
                  <a:srgbClr val="3d3c3e"/>
                </a:solidFill>
                <a:cs typeface="맑은 고딕"/>
              </a:rPr>
              <a:t>:</a:t>
            </a:r>
            <a:r>
              <a:rPr lang="ko-KR" altLang="en-US" sz="2000" b="1">
                <a:solidFill>
                  <a:srgbClr val="3d3c3e"/>
                </a:solidFill>
                <a:cs typeface="맑은 고딕"/>
              </a:rPr>
              <a:t> 사실 이번 예제가 과제였으나</a:t>
            </a:r>
            <a:r>
              <a:rPr lang="en-US" altLang="ko-KR" sz="2000" b="1">
                <a:solidFill>
                  <a:srgbClr val="3d3c3e"/>
                </a:solidFill>
                <a:cs typeface="맑은 고딕"/>
              </a:rPr>
              <a:t>,</a:t>
            </a:r>
            <a:r>
              <a:rPr lang="ko-KR" altLang="en-US" sz="2000" b="1">
                <a:solidFill>
                  <a:srgbClr val="3d3c3e"/>
                </a:solidFill>
                <a:cs typeface="맑은 고딕"/>
              </a:rPr>
              <a:t> 참여율 저조로 </a:t>
            </a:r>
            <a:r>
              <a:rPr lang="en-US" altLang="ko-KR" sz="2000" b="1">
                <a:solidFill>
                  <a:srgbClr val="3d3c3e"/>
                </a:solidFill>
                <a:cs typeface="맑은 고딕"/>
              </a:rPr>
              <a:t>4</a:t>
            </a:r>
            <a:r>
              <a:rPr lang="ko-KR" altLang="en-US" sz="2000" b="1">
                <a:solidFill>
                  <a:srgbClr val="3d3c3e"/>
                </a:solidFill>
                <a:cs typeface="맑은 고딕"/>
              </a:rPr>
              <a:t>번째 시간에 다루게 됐습니다</a:t>
            </a:r>
            <a:r>
              <a:rPr lang="en-US" altLang="ko-KR" sz="2000" b="1">
                <a:solidFill>
                  <a:srgbClr val="3d3c3e"/>
                </a:solidFill>
                <a:cs typeface="맑은 고딕"/>
              </a:rPr>
              <a:t>.</a:t>
            </a:r>
            <a:r>
              <a:rPr lang="ko-KR" altLang="en-US" sz="2000" b="1">
                <a:solidFill>
                  <a:srgbClr val="3d3c3e"/>
                </a:solidFill>
                <a:cs typeface="맑은 고딕"/>
              </a:rPr>
              <a:t> </a:t>
            </a:r>
            <a:r>
              <a:rPr lang="en-US" altLang="ko-KR" sz="2000" b="1">
                <a:solidFill>
                  <a:srgbClr val="3d3c3e"/>
                </a:solidFill>
                <a:cs typeface="맑은 고딕"/>
              </a:rPr>
              <a:t>(</a:t>
            </a:r>
            <a:r>
              <a:rPr lang="ko-KR" altLang="en-US" sz="2000" b="1">
                <a:solidFill>
                  <a:srgbClr val="3d3c3e"/>
                </a:solidFill>
                <a:cs typeface="맑은 고딕"/>
              </a:rPr>
              <a:t> 그러므로 없음 </a:t>
            </a:r>
            <a:r>
              <a:rPr lang="en-US" altLang="ko-KR" sz="2000" b="1">
                <a:solidFill>
                  <a:srgbClr val="3d3c3e"/>
                </a:solidFill>
                <a:cs typeface="맑은 고딕"/>
              </a:rPr>
              <a:t>)</a:t>
            </a:r>
            <a:endParaRPr lang="en-US" altLang="ko-KR" sz="2000" b="1">
              <a:solidFill>
                <a:srgbClr val="3d3c3e"/>
              </a:solidFill>
              <a:cs typeface="맑은 고딕"/>
            </a:endParaRPr>
          </a:p>
          <a:p>
            <a:pPr marL="0" indent="0">
              <a:buFont typeface="Arial"/>
              <a:buNone/>
              <a:defRPr/>
            </a:pPr>
            <a:endParaRPr lang="ko-KR" altLang="en-US" sz="1000" b="1">
              <a:solidFill>
                <a:srgbClr val="3d3c3e"/>
              </a:solidFill>
              <a:cs typeface="맑은 고딕"/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000" b="1">
                <a:solidFill>
                  <a:srgbClr val="3d3c3e"/>
                </a:solidFill>
                <a:cs typeface="맑은 고딕"/>
              </a:rPr>
              <a:t>참조 </a:t>
            </a:r>
            <a:r>
              <a:rPr lang="en-US" altLang="ko-KR" sz="1000" b="1">
                <a:solidFill>
                  <a:srgbClr val="3d3c3e"/>
                </a:solidFill>
                <a:cs typeface="맑은 고딕"/>
              </a:rPr>
              <a:t>:</a:t>
            </a:r>
            <a:r>
              <a:rPr lang="ko-KR" altLang="en-US" sz="1000" b="1">
                <a:solidFill>
                  <a:srgbClr val="3d3c3e"/>
                </a:solidFill>
                <a:cs typeface="맑은 고딕"/>
              </a:rPr>
              <a:t> </a:t>
            </a:r>
            <a:endParaRPr lang="ko-KR" altLang="en-US" sz="1000" b="1">
              <a:solidFill>
                <a:srgbClr val="3d3c3e"/>
              </a:solidFill>
              <a:cs typeface="맑은 고딕"/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000" b="1">
                <a:solidFill>
                  <a:srgbClr val="3d3c3e"/>
                </a:solidFill>
                <a:hlinkClick r:id="rId3"/>
              </a:rPr>
              <a:t>https://github.com/volatilityfoundation/volatility</a:t>
            </a:r>
            <a:endParaRPr lang="en-US" altLang="ko-KR" sz="10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en-US" sz="1000" b="1">
                <a:solidFill>
                  <a:srgbClr val="3d3c3e"/>
                </a:solidFill>
                <a:cs typeface="맑은 고딕"/>
                <a:hlinkClick r:id="rId4"/>
              </a:rPr>
              <a:t>https://github.com/volatilityfoundation/volatility/wiki</a:t>
            </a:r>
            <a:endParaRPr lang="en-US" altLang="en-US" sz="1000" b="1">
              <a:solidFill>
                <a:srgbClr val="3d3c3e"/>
              </a:solidFill>
              <a:cs typeface="맑은 고딕"/>
            </a:endParaRPr>
          </a:p>
          <a:p>
            <a:pPr marL="0" indent="0">
              <a:buFont typeface="Arial"/>
              <a:buNone/>
              <a:defRPr/>
            </a:pPr>
            <a:endParaRPr lang="en-US" altLang="en-US" sz="1000" b="1">
              <a:solidFill>
                <a:srgbClr val="3d3c3e"/>
              </a:solidFill>
              <a:cs typeface="맑은 고딕"/>
            </a:endParaRPr>
          </a:p>
          <a:p>
            <a:pPr marL="0" indent="0">
              <a:buFont typeface="Arial"/>
              <a:buNone/>
              <a:defRPr/>
            </a:pPr>
            <a:endParaRPr lang="en-US" altLang="en-US" sz="1000" b="1">
              <a:solidFill>
                <a:srgbClr val="3d3c3e"/>
              </a:solidFill>
              <a:cs typeface="맑은 고딕"/>
            </a:endParaRPr>
          </a:p>
          <a:p>
            <a:pPr marL="0" indent="0">
              <a:buFont typeface="Arial"/>
              <a:buNone/>
              <a:defRPr/>
            </a:pPr>
            <a:endParaRPr lang="en-US" altLang="en-US" sz="1000" b="1">
              <a:solidFill>
                <a:srgbClr val="3d3c3e"/>
              </a:solidFill>
              <a:cs typeface="맑은 고딕"/>
            </a:endParaRPr>
          </a:p>
          <a:p>
            <a:pPr marL="0" indent="0">
              <a:buFont typeface="Arial"/>
              <a:buNone/>
              <a:defRPr/>
            </a:pPr>
            <a:endParaRPr lang="en-US" altLang="en-US" sz="1000" b="1">
              <a:solidFill>
                <a:srgbClr val="3d3c3e"/>
              </a:solidFill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/>
          <p:nvPr/>
        </p:nvSpPr>
        <p:spPr>
          <a:xfrm>
            <a:off x="255952" y="1775310"/>
            <a:ext cx="8726122" cy="471490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  <a:defRPr/>
            </a:pPr>
            <a:r>
              <a:rPr lang="en-US" altLang="ko-KR" sz="1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Memory Dump</a:t>
            </a:r>
            <a:r>
              <a:rPr lang="ko-KR" altLang="en-US" sz="1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 </a:t>
            </a:r>
            <a:r>
              <a:rPr lang="en-US" altLang="ko-KR" sz="1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&amp;</a:t>
            </a:r>
            <a:r>
              <a:rPr lang="ko-KR" altLang="en-US" sz="1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 </a:t>
            </a:r>
            <a:r>
              <a:rPr lang="en-US" altLang="ko-KR" sz="1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Introduction of the Memory Dump Analysis</a:t>
            </a:r>
            <a:r>
              <a:rPr lang="ko-KR" altLang="en-US" sz="1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 </a:t>
            </a:r>
            <a:r>
              <a:rPr lang="en-US" altLang="ko-KR" sz="1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-</a:t>
            </a:r>
            <a:r>
              <a:rPr lang="ko-KR" altLang="en-US" sz="1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 복습</a:t>
            </a:r>
            <a:endParaRPr lang="ko-KR" altLang="en-US" sz="1600" b="1" spc="-50">
              <a:solidFill>
                <a:schemeClr val="tx1">
                  <a:lumMod val="75000"/>
                  <a:lumOff val="25000"/>
                </a:schemeClr>
              </a:solidFill>
              <a:cs typeface="맑은 고딕"/>
            </a:endParaRPr>
          </a:p>
          <a:p>
            <a:pPr marL="333375" indent="-333375" algn="l" defTabSz="914400" rtl="0" eaLnBrk="1" latinLnBrk="1" hangingPunct="1">
              <a:lnSpc>
                <a:spcPct val="175000"/>
              </a:lnSpc>
              <a:buFont typeface="+mj-lt"/>
              <a:buAutoNum type="arabicPeriod"/>
              <a:defRPr/>
            </a:pPr>
            <a:r>
              <a:rPr lang="en-US" altLang="ko-KR" sz="1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Example 2 - </a:t>
            </a:r>
            <a:r>
              <a:rPr lang="ko-KR" altLang="en-US" sz="1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예제</a:t>
            </a:r>
            <a:endParaRPr lang="ko-KR" altLang="en-US" sz="1600" b="1" spc="-50">
              <a:solidFill>
                <a:schemeClr val="tx1">
                  <a:lumMod val="75000"/>
                  <a:lumOff val="25000"/>
                </a:schemeClr>
              </a:solidFill>
              <a:cs typeface="맑은 고딕"/>
            </a:endParaRPr>
          </a:p>
          <a:p>
            <a:pPr marL="333375" indent="-333375" algn="l" defTabSz="914400" rtl="0" eaLnBrk="1" latinLnBrk="1" hangingPunct="1">
              <a:lnSpc>
                <a:spcPct val="175000"/>
              </a:lnSpc>
              <a:buFont typeface="+mj-lt"/>
              <a:buAutoNum type="arabicPeriod"/>
              <a:defRPr/>
            </a:pPr>
            <a:r>
              <a:rPr lang="en-US" altLang="ko-KR" sz="1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Example 2 - </a:t>
            </a:r>
            <a:r>
              <a:rPr lang="ko-KR" altLang="en-US" sz="1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풀이</a:t>
            </a:r>
            <a:endParaRPr lang="ko-KR" altLang="en-US" sz="1600" b="1" spc="-50">
              <a:solidFill>
                <a:schemeClr val="tx1">
                  <a:lumMod val="75000"/>
                  <a:lumOff val="25000"/>
                </a:schemeClr>
              </a:solidFill>
              <a:cs typeface="맑은 고딕"/>
            </a:endParaRPr>
          </a:p>
          <a:p>
            <a:pPr marL="333375" indent="-333375">
              <a:lnSpc>
                <a:spcPct val="175000"/>
              </a:lnSpc>
              <a:buFont typeface="+mj-lt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-50" normalizeH="0" baseline="0" mc:Ignorable="hp" hp:hslEmbossed="0">
              <a:solidFill>
                <a:srgbClr val="404040"/>
              </a:solidFill>
              <a:cs typeface="맑은 고딕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 idx="0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>
              <a:defRPr/>
            </a:pPr>
            <a:r>
              <a:rPr lang="ko-KR" altLang="en-US" sz="2800" b="1">
                <a:solidFill>
                  <a:srgbClr val="1d314e"/>
                </a:solidFill>
                <a:latin typeface="맑은 고딕"/>
                <a:ea typeface="맑은 고딕"/>
              </a:rPr>
              <a:t>목차</a:t>
            </a:r>
            <a:endParaRPr lang="ko-KR" altLang="en-US" sz="2800" b="1">
              <a:solidFill>
                <a:srgbClr val="1d314e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Memory Dump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  <a:cs typeface="맑은 고딕"/>
              </a:rPr>
              <a:t>?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2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fld id="{DBA1376A-1BCE-4C3B-85BD-05D751D6B156}" type="slidenum"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pPr algn="r">
                <a:defRPr/>
              </a:pPr>
              <a:t>3</a:t>
            </a:fld>
            <a:r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 / 13</a:t>
            </a:r>
            <a:endParaRPr lang="en-US" altLang="ko-KR" sz="800" b="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컴퓨팅에서, 코어 덤프(core dump), 메모리 덤프(memory dump), 또는 시스템 덤프(system dump)는 컴퓨터 프로그램이 특정 시점에 작업 중이던 메모리 상태를 기록한 것으로, 보통 프로그램이 비정상적으로 종료했을 때 만들어진다.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실제로는, 그 외에 중요한 프로그램 상태도 같이 기록되곤 하는데, 프로그램 카운터, 스택 포인터 등 CPU 레지스터나, 메모리 관리 정보, 그 외 프로세서 및 운영 체제 플래그 및 정보 등이 포함된다.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출처 </a:t>
            </a:r>
            <a:r>
              <a:rPr lang="en-US" altLang="ko-KR" sz="1200" b="1">
                <a:solidFill>
                  <a:srgbClr val="3d3c3e"/>
                </a:solidFill>
                <a:cs typeface="맑은 고딕"/>
              </a:rPr>
              <a:t>: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en-US" sz="1200" b="1">
                <a:solidFill>
                  <a:srgbClr val="3d3c3e"/>
                </a:solidFill>
                <a:ea typeface="맑은 고딕"/>
                <a:cs typeface="맑은 고딕"/>
              </a:rPr>
              <a:t>https://ko.wikipedia.org/wiki/%EC%BD%94%EC%96%B4_%EB%8D%A4%ED%94%84</a:t>
            </a:r>
            <a:endParaRPr lang="en-US" altLang="en-US" sz="1200" b="1">
              <a:solidFill>
                <a:srgbClr val="3d3c3e"/>
              </a:solidFill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8500070" cy="63807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Intro of the Memory Dump Analysis 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fld id="{DBA1376A-1BCE-4C3B-85BD-05D751D6B156}" type="slidenum"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pPr algn="r">
                <a:defRPr/>
              </a:pPr>
              <a:t>4</a:t>
            </a:fld>
            <a:r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 / 13</a:t>
            </a:r>
            <a:endParaRPr lang="en-US" altLang="ko-KR" sz="800" b="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1. Strings</a:t>
            </a:r>
            <a:r>
              <a:rPr lang="ko-KR" altLang="en-US" sz="1200" b="1">
                <a:solidFill>
                  <a:srgbClr val="3d3c3e"/>
                </a:solidFill>
              </a:rPr>
              <a:t>로 </a:t>
            </a:r>
            <a:r>
              <a:rPr lang="en-US" altLang="ko-KR" sz="1200" b="1">
                <a:solidFill>
                  <a:srgbClr val="3d3c3e"/>
                </a:solidFill>
              </a:rPr>
              <a:t>Alphanumeric </a:t>
            </a:r>
            <a:r>
              <a:rPr lang="ko-KR" altLang="en-US" sz="1200" b="1">
                <a:solidFill>
                  <a:srgbClr val="3d3c3e"/>
                </a:solidFill>
              </a:rPr>
              <a:t>문자열을 뽑아낸다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2.</a:t>
            </a:r>
            <a:r>
              <a:rPr lang="ko-KR" altLang="en-US" sz="1200" b="1">
                <a:solidFill>
                  <a:srgbClr val="3d3c3e"/>
                </a:solidFill>
              </a:rPr>
              <a:t> 근거가 될 수 있는 문자열을 발견하지 못했다면 메모리 덤프 툴을 이용해 분석을 시작한다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   </a:t>
            </a:r>
            <a:r>
              <a:rPr lang="en-US" altLang="ko-KR" sz="1200" b="1">
                <a:solidFill>
                  <a:srgbClr val="3d3c3e"/>
                </a:solidFill>
              </a:rPr>
              <a:t>-</a:t>
            </a:r>
            <a:r>
              <a:rPr lang="ko-KR" altLang="en-US" sz="1200" b="1">
                <a:solidFill>
                  <a:srgbClr val="3d3c3e"/>
                </a:solidFill>
              </a:rPr>
              <a:t> 운영체제의 종류를 알아낸다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(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Memory Map</a:t>
            </a:r>
            <a:r>
              <a:rPr lang="ko-KR" altLang="en-US" sz="1200" b="1">
                <a:solidFill>
                  <a:srgbClr val="3d3c3e"/>
                </a:solidFill>
              </a:rPr>
              <a:t>이</a:t>
            </a:r>
            <a:r>
              <a:rPr lang="en-US" altLang="ko-KR" sz="1200" b="1">
                <a:solidFill>
                  <a:srgbClr val="3d3c3e"/>
                </a:solidFill>
              </a:rPr>
              <a:t> Windows </a:t>
            </a:r>
            <a:r>
              <a:rPr lang="ko-KR" altLang="en-US" sz="1200" b="1">
                <a:solidFill>
                  <a:srgbClr val="3d3c3e"/>
                </a:solidFill>
              </a:rPr>
              <a:t>버전마다 다르기 때문에 최우선 </a:t>
            </a:r>
            <a:r>
              <a:rPr lang="en-US" altLang="ko-KR" sz="1200" b="1">
                <a:solidFill>
                  <a:srgbClr val="3d3c3e"/>
                </a:solidFill>
              </a:rPr>
              <a:t>)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   </a:t>
            </a:r>
            <a:r>
              <a:rPr lang="en-US" altLang="ko-KR" sz="1200" b="1">
                <a:solidFill>
                  <a:srgbClr val="3d3c3e"/>
                </a:solidFill>
              </a:rPr>
              <a:t>-</a:t>
            </a:r>
            <a:r>
              <a:rPr lang="ko-KR" altLang="en-US" sz="1200" b="1">
                <a:solidFill>
                  <a:srgbClr val="3d3c3e"/>
                </a:solidFill>
              </a:rPr>
              <a:t> 이를 바탕으로 어떤 프로세스가 로드되어 있는지 또는 프로세스들간의 부모</a:t>
            </a:r>
            <a:r>
              <a:rPr lang="en-US" altLang="ko-KR" sz="1200" b="1">
                <a:solidFill>
                  <a:srgbClr val="3d3c3e"/>
                </a:solidFill>
              </a:rPr>
              <a:t>-</a:t>
            </a:r>
            <a:r>
              <a:rPr lang="ko-KR" altLang="en-US" sz="1200" b="1">
                <a:solidFill>
                  <a:srgbClr val="3d3c3e"/>
                </a:solidFill>
              </a:rPr>
              <a:t>자식 관계를 확인한다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       </a:t>
            </a:r>
            <a:r>
              <a:rPr lang="en-US" altLang="ko-KR" sz="1200" b="1">
                <a:solidFill>
                  <a:srgbClr val="3d3c3e"/>
                </a:solidFill>
              </a:rPr>
              <a:t>-</a:t>
            </a:r>
            <a:r>
              <a:rPr lang="ko-KR" altLang="en-US" sz="1200" b="1">
                <a:solidFill>
                  <a:srgbClr val="3d3c3e"/>
                </a:solidFill>
              </a:rPr>
              <a:t> 의심가는 프로세스를 발견했다면 이를 추출하거나 </a:t>
            </a:r>
            <a:r>
              <a:rPr lang="en-US" altLang="ko-KR" sz="1200" b="1">
                <a:solidFill>
                  <a:srgbClr val="3d3c3e"/>
                </a:solidFill>
              </a:rPr>
              <a:t>PID</a:t>
            </a:r>
            <a:r>
              <a:rPr lang="ko-KR" altLang="en-US" sz="1200" b="1">
                <a:solidFill>
                  <a:srgbClr val="3d3c3e"/>
                </a:solidFill>
              </a:rPr>
              <a:t>를 근거로 </a:t>
            </a:r>
            <a:r>
              <a:rPr lang="en-US" altLang="ko-KR" sz="1200" b="1">
                <a:solidFill>
                  <a:srgbClr val="3d3c3e"/>
                </a:solidFill>
              </a:rPr>
              <a:t>Network Connection, Dll list</a:t>
            </a:r>
            <a:r>
              <a:rPr lang="ko-KR" altLang="en-US" sz="1200" b="1">
                <a:solidFill>
                  <a:srgbClr val="3d3c3e"/>
                </a:solidFill>
              </a:rPr>
              <a:t>등을 확인한다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       </a:t>
            </a:r>
            <a:r>
              <a:rPr lang="en-US" altLang="ko-KR" sz="1200" b="1">
                <a:solidFill>
                  <a:srgbClr val="3d3c3e"/>
                </a:solidFill>
              </a:rPr>
              <a:t>-</a:t>
            </a:r>
            <a:r>
              <a:rPr lang="ko-KR" altLang="en-US" sz="1200" b="1">
                <a:solidFill>
                  <a:srgbClr val="3d3c3e"/>
                </a:solidFill>
              </a:rPr>
              <a:t> 만약 발견하지 못했다면 </a:t>
            </a:r>
            <a:r>
              <a:rPr lang="en-US" altLang="ko-KR" sz="1200" b="1">
                <a:solidFill>
                  <a:srgbClr val="3d3c3e"/>
                </a:solidFill>
              </a:rPr>
              <a:t>Driver</a:t>
            </a:r>
            <a:r>
              <a:rPr lang="ko-KR" altLang="en-US" sz="1200" b="1">
                <a:solidFill>
                  <a:srgbClr val="3d3c3e"/>
                </a:solidFill>
              </a:rPr>
              <a:t>나 </a:t>
            </a:r>
            <a:r>
              <a:rPr lang="en-US" altLang="ko-KR" sz="1200" b="1">
                <a:solidFill>
                  <a:srgbClr val="3d3c3e"/>
                </a:solidFill>
              </a:rPr>
              <a:t>Dll Injection</a:t>
            </a:r>
            <a:r>
              <a:rPr lang="ko-KR" altLang="en-US" sz="1200" b="1">
                <a:solidFill>
                  <a:srgbClr val="3d3c3e"/>
                </a:solidFill>
              </a:rPr>
              <a:t>등이 있는지를 확인한다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   </a:t>
            </a:r>
            <a:r>
              <a:rPr lang="en-US" altLang="ko-KR" sz="1200" b="1">
                <a:solidFill>
                  <a:srgbClr val="3d3c3e"/>
                </a:solidFill>
              </a:rPr>
              <a:t>-</a:t>
            </a:r>
            <a:r>
              <a:rPr lang="ko-KR" altLang="en-US" sz="1200" b="1">
                <a:solidFill>
                  <a:srgbClr val="3d3c3e"/>
                </a:solidFill>
              </a:rPr>
              <a:t> 레지스트리 항목을 확인한다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(</a:t>
            </a:r>
            <a:r>
              <a:rPr lang="ko-KR" altLang="en-US" sz="1200" b="1">
                <a:solidFill>
                  <a:srgbClr val="3d3c3e"/>
                </a:solidFill>
              </a:rPr>
              <a:t> 특히 </a:t>
            </a:r>
            <a:r>
              <a:rPr lang="en-US" altLang="ko-KR" sz="1200" b="1">
                <a:solidFill>
                  <a:srgbClr val="3d3c3e"/>
                </a:solidFill>
              </a:rPr>
              <a:t>Software</a:t>
            </a:r>
            <a:r>
              <a:rPr lang="ko-KR" altLang="en-US" sz="1200" b="1">
                <a:solidFill>
                  <a:srgbClr val="3d3c3e"/>
                </a:solidFill>
              </a:rPr>
              <a:t>항목이나 </a:t>
            </a:r>
            <a:r>
              <a:rPr lang="en-US" altLang="ko-KR" sz="1200" b="1">
                <a:solidFill>
                  <a:srgbClr val="3d3c3e"/>
                </a:solidFill>
              </a:rPr>
              <a:t>Run/RunOnce</a:t>
            </a:r>
            <a:r>
              <a:rPr lang="ko-KR" altLang="en-US" sz="1200" b="1">
                <a:solidFill>
                  <a:srgbClr val="3d3c3e"/>
                </a:solidFill>
              </a:rPr>
              <a:t> 또는 </a:t>
            </a:r>
            <a:r>
              <a:rPr lang="en-US" altLang="ko-KR" sz="1200" b="1">
                <a:solidFill>
                  <a:srgbClr val="3d3c3e"/>
                </a:solidFill>
              </a:rPr>
              <a:t>BHO )</a:t>
            </a:r>
            <a:endParaRPr lang="en-US" altLang="ko-KR" sz="1200" b="1">
              <a:solidFill>
                <a:srgbClr val="3d3c3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623926"/>
            <a:ext cx="8509596" cy="1009551"/>
          </a:xfrm>
        </p:spPr>
        <p:txBody>
          <a:bodyPr>
            <a:noAutofit/>
          </a:bodyPr>
          <a:lstStyle/>
          <a:p>
            <a:pPr marL="333375" indent="-333375" algn="l" defTabSz="914400" rtl="0" eaLnBrk="1" latinLnBrk="1" hangingPunct="1">
              <a:lnSpc>
                <a:spcPct val="175000"/>
              </a:lnSpc>
              <a:buFont typeface="+mj-lt"/>
              <a:buNone/>
              <a:defRPr/>
            </a:pPr>
            <a:r>
              <a:rPr lang="en-US" altLang="ko-KR" sz="3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Example 2</a:t>
            </a:r>
            <a:endParaRPr lang="en-US" altLang="ko-KR" sz="3600" b="1" spc="-50">
              <a:solidFill>
                <a:schemeClr val="tx1">
                  <a:lumMod val="75000"/>
                  <a:lumOff val="25000"/>
                </a:schemeClr>
              </a:solidFill>
              <a:cs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10737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fld id="{DBA1376A-1BCE-4C3B-85BD-05D751D6B156}" type="slidenum"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pPr algn="r">
                <a:defRPr/>
              </a:pPr>
              <a:t>5</a:t>
            </a:fld>
            <a:r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 / 13</a:t>
            </a:r>
            <a:endParaRPr lang="en-US" altLang="ko-KR" sz="800" b="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700" b="1">
                <a:solidFill>
                  <a:srgbClr val="3d3c3e"/>
                </a:solidFill>
              </a:rPr>
              <a:t>다운로드 </a:t>
            </a:r>
            <a:r>
              <a:rPr lang="en-US" altLang="ko-KR" sz="1700" b="1">
                <a:solidFill>
                  <a:srgbClr val="3d3c3e"/>
                </a:solidFill>
              </a:rPr>
              <a:t>:</a:t>
            </a:r>
            <a:r>
              <a:rPr lang="ko-KR" altLang="en-US" sz="1700" b="1">
                <a:solidFill>
                  <a:srgbClr val="3d3c3e"/>
                </a:solidFill>
              </a:rPr>
              <a:t> </a:t>
            </a:r>
            <a:r>
              <a:rPr lang="en-US" altLang="ko-KR" sz="1700" b="1">
                <a:solidFill>
                  <a:srgbClr val="3d3c3e"/>
                </a:solidFill>
              </a:rPr>
              <a:t>https://drive.google.com/file/d/0B7Llj1y13UeaMXNxdjBzQ2o1eW8/view?usp=sharing</a:t>
            </a:r>
            <a:endParaRPr lang="en-US" altLang="ko-KR" sz="1700" b="1">
              <a:solidFill>
                <a:srgbClr val="3d3c3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623926"/>
            <a:ext cx="8509596" cy="1009551"/>
          </a:xfrm>
        </p:spPr>
        <p:txBody>
          <a:bodyPr>
            <a:noAutofit/>
          </a:bodyPr>
          <a:lstStyle/>
          <a:p>
            <a:pPr marL="333375" indent="-333375" algn="l" defTabSz="914400" rtl="0" eaLnBrk="1" latinLnBrk="1" hangingPunct="1">
              <a:lnSpc>
                <a:spcPct val="175000"/>
              </a:lnSpc>
              <a:buFont typeface="+mj-lt"/>
              <a:buNone/>
              <a:defRPr/>
            </a:pPr>
            <a:r>
              <a:rPr lang="en-US" altLang="ko-KR" sz="3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Example 2</a:t>
            </a:r>
            <a:endParaRPr lang="en-US" altLang="ko-KR" sz="3600" b="1" spc="-50">
              <a:solidFill>
                <a:schemeClr val="tx1">
                  <a:lumMod val="75000"/>
                  <a:lumOff val="25000"/>
                </a:schemeClr>
              </a:solidFill>
              <a:cs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29785" y="21428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fld id="{DBA1376A-1BCE-4C3B-85BD-05D751D6B156}" type="slidenum"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pPr algn="r">
                <a:defRPr/>
              </a:pPr>
              <a:t>6</a:t>
            </a:fld>
            <a:r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 / 13</a:t>
            </a:r>
            <a:endParaRPr lang="en-US" altLang="ko-KR" sz="800" b="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4579191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700" b="1">
                <a:solidFill>
                  <a:srgbClr val="3d3c3e"/>
                </a:solidFill>
              </a:rPr>
              <a:t>목표</a:t>
            </a:r>
            <a:endParaRPr lang="ko-KR" altLang="en-US" sz="17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ko-KR" altLang="en-US" sz="17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700" b="1">
                <a:solidFill>
                  <a:srgbClr val="3d3c3e"/>
                </a:solidFill>
              </a:rPr>
              <a:t>1.</a:t>
            </a:r>
            <a:r>
              <a:rPr lang="ko-KR" altLang="en-US" sz="1700" b="1">
                <a:solidFill>
                  <a:srgbClr val="3d3c3e"/>
                </a:solidFill>
              </a:rPr>
              <a:t> </a:t>
            </a:r>
            <a:r>
              <a:rPr lang="en-US" altLang="ko-KR" sz="1700" b="1">
                <a:solidFill>
                  <a:srgbClr val="3d3c3e"/>
                </a:solidFill>
              </a:rPr>
              <a:t>Flag</a:t>
            </a:r>
            <a:r>
              <a:rPr lang="ko-KR" altLang="en-US" sz="1700" b="1">
                <a:solidFill>
                  <a:srgbClr val="3d3c3e"/>
                </a:solidFill>
              </a:rPr>
              <a:t> 찾기 </a:t>
            </a:r>
            <a:r>
              <a:rPr lang="en-US" altLang="ko-KR" sz="1700" b="1">
                <a:solidFill>
                  <a:srgbClr val="3d3c3e"/>
                </a:solidFill>
              </a:rPr>
              <a:t>(</a:t>
            </a:r>
            <a:r>
              <a:rPr lang="ko-KR" altLang="en-US" sz="1700" b="1">
                <a:solidFill>
                  <a:srgbClr val="3d3c3e"/>
                </a:solidFill>
              </a:rPr>
              <a:t> </a:t>
            </a:r>
            <a:r>
              <a:rPr lang="en-US" altLang="ko-KR" sz="1700" b="1">
                <a:solidFill>
                  <a:srgbClr val="3d3c3e"/>
                </a:solidFill>
              </a:rPr>
              <a:t>3</a:t>
            </a:r>
            <a:r>
              <a:rPr lang="ko-KR" altLang="en-US" sz="1700" b="1">
                <a:solidFill>
                  <a:srgbClr val="3d3c3e"/>
                </a:solidFill>
              </a:rPr>
              <a:t>번째 시간보단 어려운 편 </a:t>
            </a:r>
            <a:r>
              <a:rPr lang="en-US" altLang="ko-KR" sz="1700" b="1">
                <a:solidFill>
                  <a:srgbClr val="3d3c3e"/>
                </a:solidFill>
              </a:rPr>
              <a:t>)</a:t>
            </a:r>
            <a:endParaRPr lang="en-US" altLang="ko-KR" sz="17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7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700" b="1">
                <a:solidFill>
                  <a:srgbClr val="3d3c3e"/>
                </a:solidFill>
              </a:rPr>
              <a:t>시간 </a:t>
            </a:r>
            <a:r>
              <a:rPr lang="en-US" altLang="ko-KR" sz="1700" b="1">
                <a:solidFill>
                  <a:srgbClr val="3d3c3e"/>
                </a:solidFill>
              </a:rPr>
              <a:t>:</a:t>
            </a:r>
            <a:r>
              <a:rPr lang="ko-KR" altLang="en-US" sz="1700" b="1">
                <a:solidFill>
                  <a:srgbClr val="3d3c3e"/>
                </a:solidFill>
              </a:rPr>
              <a:t> </a:t>
            </a:r>
            <a:r>
              <a:rPr lang="en-US" altLang="ko-KR" sz="1700" b="1">
                <a:solidFill>
                  <a:srgbClr val="3d3c3e"/>
                </a:solidFill>
              </a:rPr>
              <a:t>40</a:t>
            </a:r>
            <a:r>
              <a:rPr lang="ko-KR" altLang="en-US" sz="1700" b="1">
                <a:solidFill>
                  <a:srgbClr val="3d3c3e"/>
                </a:solidFill>
              </a:rPr>
              <a:t>분</a:t>
            </a:r>
            <a:endParaRPr lang="ko-KR" altLang="en-US" sz="17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ko-KR" altLang="en-US" sz="17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700" b="1">
                <a:solidFill>
                  <a:srgbClr val="3d3c3e"/>
                </a:solidFill>
              </a:rPr>
              <a:t>-</a:t>
            </a:r>
            <a:r>
              <a:rPr lang="ko-KR" altLang="en-US" sz="1700" b="1">
                <a:solidFill>
                  <a:srgbClr val="3d3c3e"/>
                </a:solidFill>
              </a:rPr>
              <a:t> </a:t>
            </a:r>
            <a:r>
              <a:rPr lang="en-US" altLang="ko-KR" sz="1700" b="1">
                <a:solidFill>
                  <a:srgbClr val="3d3c3e"/>
                </a:solidFill>
              </a:rPr>
              <a:t>3</a:t>
            </a:r>
            <a:r>
              <a:rPr lang="ko-KR" altLang="en-US" sz="1700" b="1">
                <a:solidFill>
                  <a:srgbClr val="3d3c3e"/>
                </a:solidFill>
              </a:rPr>
              <a:t>번째 시간의 </a:t>
            </a:r>
            <a:r>
              <a:rPr lang="en-US" altLang="ko-KR" sz="1700" b="1">
                <a:solidFill>
                  <a:srgbClr val="3d3c3e"/>
                </a:solidFill>
              </a:rPr>
              <a:t>PPT</a:t>
            </a:r>
            <a:r>
              <a:rPr lang="ko-KR" altLang="en-US" sz="1700" b="1">
                <a:solidFill>
                  <a:srgbClr val="3d3c3e"/>
                </a:solidFill>
              </a:rPr>
              <a:t>를 참조하시면 큰 도움이 됩니다</a:t>
            </a:r>
            <a:r>
              <a:rPr lang="en-US" altLang="ko-KR" sz="1700" b="1">
                <a:solidFill>
                  <a:srgbClr val="3d3c3e"/>
                </a:solidFill>
              </a:rPr>
              <a:t>.</a:t>
            </a:r>
            <a:r>
              <a:rPr lang="ko-KR" altLang="en-US" sz="1700" b="1">
                <a:solidFill>
                  <a:srgbClr val="3d3c3e"/>
                </a:solidFill>
              </a:rPr>
              <a:t> </a:t>
            </a:r>
            <a:r>
              <a:rPr lang="en-US" altLang="ko-KR" sz="1700" b="1">
                <a:solidFill>
                  <a:srgbClr val="3d3c3e"/>
                </a:solidFill>
              </a:rPr>
              <a:t>(</a:t>
            </a:r>
            <a:r>
              <a:rPr lang="ko-KR" altLang="en-US" sz="1700" b="1">
                <a:solidFill>
                  <a:srgbClr val="3d3c3e"/>
                </a:solidFill>
              </a:rPr>
              <a:t> 특히 풀이 </a:t>
            </a:r>
            <a:r>
              <a:rPr lang="en-US" altLang="ko-KR" sz="1700" b="1">
                <a:solidFill>
                  <a:srgbClr val="3d3c3e"/>
                </a:solidFill>
              </a:rPr>
              <a:t>)</a:t>
            </a:r>
            <a:endParaRPr lang="en-US" altLang="ko-KR" sz="17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ko-KR" altLang="en-US" sz="17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700" b="1">
                <a:solidFill>
                  <a:srgbClr val="3d3c3e"/>
                </a:solidFill>
              </a:rPr>
              <a:t>-</a:t>
            </a:r>
            <a:r>
              <a:rPr lang="ko-KR" altLang="en-US" sz="1700" b="1">
                <a:solidFill>
                  <a:srgbClr val="3d3c3e"/>
                </a:solidFill>
              </a:rPr>
              <a:t> </a:t>
            </a:r>
            <a:r>
              <a:rPr lang="en-US" altLang="ko-KR" sz="1700" b="1">
                <a:solidFill>
                  <a:srgbClr val="3d3c3e"/>
                </a:solidFill>
              </a:rPr>
              <a:t>Wiki</a:t>
            </a:r>
            <a:r>
              <a:rPr lang="ko-KR" altLang="en-US" sz="1700" b="1">
                <a:solidFill>
                  <a:srgbClr val="3d3c3e"/>
                </a:solidFill>
              </a:rPr>
              <a:t>에 필요한 명령어들의 사용법이 있습니다</a:t>
            </a:r>
            <a:r>
              <a:rPr lang="en-US" altLang="ko-KR" sz="1700" b="1">
                <a:solidFill>
                  <a:srgbClr val="3d3c3e"/>
                </a:solidFill>
              </a:rPr>
              <a:t>.</a:t>
            </a:r>
            <a:endParaRPr lang="en-US" altLang="ko-KR" sz="17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700" b="1">
                <a:solidFill>
                  <a:srgbClr val="3d3c3e"/>
                </a:solidFill>
              </a:rPr>
              <a:t>-</a:t>
            </a:r>
            <a:r>
              <a:rPr lang="ko-KR" altLang="en-US" sz="1700" b="1">
                <a:solidFill>
                  <a:srgbClr val="3d3c3e"/>
                </a:solidFill>
              </a:rPr>
              <a:t> 정말 모르겠다 싶으면 뒤의 풀이를 따라해보셔도 좋습니다</a:t>
            </a:r>
            <a:r>
              <a:rPr lang="en-US" altLang="ko-KR" sz="1700" b="1">
                <a:solidFill>
                  <a:srgbClr val="3d3c3e"/>
                </a:solidFill>
              </a:rPr>
              <a:t>.</a:t>
            </a:r>
            <a:endParaRPr lang="en-US" altLang="ko-KR" sz="17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7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700" b="1">
                <a:solidFill>
                  <a:srgbClr val="3d3c3e"/>
                </a:solidFill>
              </a:rPr>
              <a:t>-</a:t>
            </a:r>
            <a:r>
              <a:rPr lang="ko-KR" altLang="en-US" sz="1700" b="1">
                <a:solidFill>
                  <a:srgbClr val="3d3c3e"/>
                </a:solidFill>
              </a:rPr>
              <a:t> 큰 힌트 </a:t>
            </a:r>
            <a:r>
              <a:rPr lang="en-US" altLang="ko-KR" sz="1700" b="1">
                <a:solidFill>
                  <a:srgbClr val="3d3c3e"/>
                </a:solidFill>
              </a:rPr>
              <a:t>1</a:t>
            </a:r>
            <a:r>
              <a:rPr lang="ko-KR" altLang="en-US" sz="1700" b="1">
                <a:solidFill>
                  <a:srgbClr val="3d3c3e"/>
                </a:solidFill>
              </a:rPr>
              <a:t> </a:t>
            </a:r>
            <a:r>
              <a:rPr lang="en-US" altLang="ko-KR" sz="1700" b="1">
                <a:solidFill>
                  <a:srgbClr val="3d3c3e"/>
                </a:solidFill>
              </a:rPr>
              <a:t>:</a:t>
            </a:r>
            <a:r>
              <a:rPr lang="ko-KR" altLang="en-US" sz="1700" b="1">
                <a:solidFill>
                  <a:srgbClr val="3d3c3e"/>
                </a:solidFill>
              </a:rPr>
              <a:t> 제 컴퓨터를 망가뜨리진 말아주세요</a:t>
            </a:r>
            <a:r>
              <a:rPr lang="en-US" altLang="ko-KR" sz="1700" b="1">
                <a:solidFill>
                  <a:srgbClr val="3d3c3e"/>
                </a:solidFill>
              </a:rPr>
              <a:t>.</a:t>
            </a:r>
            <a:endParaRPr lang="en-US" altLang="ko-KR" sz="17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700" b="1">
                <a:solidFill>
                  <a:srgbClr val="3d3c3e"/>
                </a:solidFill>
              </a:rPr>
              <a:t>-</a:t>
            </a:r>
            <a:r>
              <a:rPr lang="ko-KR" altLang="en-US" sz="1700" b="1">
                <a:solidFill>
                  <a:srgbClr val="3d3c3e"/>
                </a:solidFill>
              </a:rPr>
              <a:t> 큰 힌트 </a:t>
            </a:r>
            <a:r>
              <a:rPr lang="en-US" altLang="ko-KR" sz="1700" b="1">
                <a:solidFill>
                  <a:srgbClr val="3d3c3e"/>
                </a:solidFill>
              </a:rPr>
              <a:t>2</a:t>
            </a:r>
            <a:r>
              <a:rPr lang="ko-KR" altLang="en-US" sz="1700" b="1">
                <a:solidFill>
                  <a:srgbClr val="3d3c3e"/>
                </a:solidFill>
              </a:rPr>
              <a:t> </a:t>
            </a:r>
            <a:r>
              <a:rPr lang="en-US" altLang="ko-KR" sz="1700" b="1">
                <a:solidFill>
                  <a:srgbClr val="3d3c3e"/>
                </a:solidFill>
              </a:rPr>
              <a:t>:</a:t>
            </a:r>
            <a:r>
              <a:rPr lang="ko-KR" altLang="en-US" sz="1700" b="1">
                <a:solidFill>
                  <a:srgbClr val="3d3c3e"/>
                </a:solidFill>
              </a:rPr>
              <a:t> 멍청한 저는 비밀번호를 아이디입력란에 기입하고 말았답니다</a:t>
            </a:r>
            <a:r>
              <a:rPr lang="en-US" altLang="ko-KR" sz="1700" b="1">
                <a:solidFill>
                  <a:srgbClr val="3d3c3e"/>
                </a:solidFill>
              </a:rPr>
              <a:t>.</a:t>
            </a:r>
            <a:endParaRPr lang="en-US" altLang="ko-KR" sz="17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700" b="1">
                <a:solidFill>
                  <a:srgbClr val="3d3c3e"/>
                </a:solidFill>
              </a:rPr>
              <a:t>-</a:t>
            </a:r>
            <a:r>
              <a:rPr lang="ko-KR" altLang="en-US" sz="1700" b="1">
                <a:solidFill>
                  <a:srgbClr val="3d3c3e"/>
                </a:solidFill>
              </a:rPr>
              <a:t> 큰 힌트 </a:t>
            </a:r>
            <a:r>
              <a:rPr lang="en-US" altLang="ko-KR" sz="1700" b="1">
                <a:solidFill>
                  <a:srgbClr val="3d3c3e"/>
                </a:solidFill>
              </a:rPr>
              <a:t>3</a:t>
            </a:r>
            <a:r>
              <a:rPr lang="ko-KR" altLang="en-US" sz="1700" b="1">
                <a:solidFill>
                  <a:srgbClr val="3d3c3e"/>
                </a:solidFill>
              </a:rPr>
              <a:t> </a:t>
            </a:r>
            <a:r>
              <a:rPr lang="en-US" altLang="ko-KR" sz="1700" b="1">
                <a:solidFill>
                  <a:srgbClr val="3d3c3e"/>
                </a:solidFill>
              </a:rPr>
              <a:t>:</a:t>
            </a:r>
            <a:r>
              <a:rPr lang="ko-KR" altLang="en-US" sz="1700" b="1">
                <a:solidFill>
                  <a:srgbClr val="3d3c3e"/>
                </a:solidFill>
              </a:rPr>
              <a:t> </a:t>
            </a:r>
            <a:r>
              <a:rPr lang="en-US" altLang="ko-KR" sz="1700" b="1">
                <a:solidFill>
                  <a:srgbClr val="3d3c3e"/>
                </a:solidFill>
              </a:rPr>
              <a:t>SSH</a:t>
            </a:r>
            <a:r>
              <a:rPr lang="ko-KR" altLang="en-US" sz="1700" b="1">
                <a:solidFill>
                  <a:srgbClr val="3d3c3e"/>
                </a:solidFill>
              </a:rPr>
              <a:t>가 뭘까요</a:t>
            </a:r>
            <a:r>
              <a:rPr lang="en-US" altLang="ko-KR" sz="1700" b="1">
                <a:solidFill>
                  <a:srgbClr val="3d3c3e"/>
                </a:solidFill>
              </a:rPr>
              <a:t>?</a:t>
            </a:r>
            <a:endParaRPr lang="en-US" altLang="ko-KR" sz="1700" b="1">
              <a:solidFill>
                <a:srgbClr val="3d3c3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623926"/>
            <a:ext cx="8509596" cy="1009551"/>
          </a:xfrm>
        </p:spPr>
        <p:txBody>
          <a:bodyPr>
            <a:noAutofit/>
          </a:bodyPr>
          <a:lstStyle/>
          <a:p>
            <a:pPr marL="333375" indent="-333375" algn="l" defTabSz="914400" rtl="0" eaLnBrk="1" latinLnBrk="1" hangingPunct="1">
              <a:lnSpc>
                <a:spcPct val="175000"/>
              </a:lnSpc>
              <a:buFont typeface="+mj-lt"/>
              <a:buNone/>
              <a:defRPr/>
            </a:pPr>
            <a:r>
              <a:rPr lang="en-US" altLang="ko-KR" sz="3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Example 2</a:t>
            </a:r>
            <a:r>
              <a:rPr lang="ko-KR" altLang="en-US" sz="3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 </a:t>
            </a:r>
            <a:r>
              <a:rPr lang="en-US" altLang="ko-KR" sz="3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- </a:t>
            </a:r>
            <a:r>
              <a:rPr lang="ko-KR" altLang="en-US" sz="3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풀이</a:t>
            </a:r>
            <a:endParaRPr lang="ko-KR" altLang="en-US" sz="3600" b="1" spc="-50">
              <a:solidFill>
                <a:schemeClr val="tx1">
                  <a:lumMod val="75000"/>
                  <a:lumOff val="25000"/>
                </a:schemeClr>
              </a:solidFill>
              <a:cs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fld id="{DBA1376A-1BCE-4C3B-85BD-05D751D6B156}" type="slidenum"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pPr algn="r">
                <a:defRPr/>
              </a:pPr>
              <a:t>7</a:t>
            </a:fld>
            <a:r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 / 13</a:t>
            </a:r>
            <a:endParaRPr lang="en-US" altLang="ko-KR" sz="800" b="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0" y="6041184"/>
            <a:ext cx="8470548" cy="1435940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500" b="1">
                <a:solidFill>
                  <a:srgbClr val="3d3c3e"/>
                </a:solidFill>
              </a:rPr>
              <a:t>1.</a:t>
            </a:r>
            <a:r>
              <a:rPr lang="ko-KR" altLang="en-US" sz="1500" b="1">
                <a:solidFill>
                  <a:srgbClr val="3d3c3e"/>
                </a:solidFill>
              </a:rPr>
              <a:t> </a:t>
            </a:r>
            <a:r>
              <a:rPr lang="en-US" altLang="ko-KR" sz="1500" b="1">
                <a:solidFill>
                  <a:srgbClr val="3d3c3e"/>
                </a:solidFill>
              </a:rPr>
              <a:t>Imageinfo</a:t>
            </a:r>
            <a:r>
              <a:rPr lang="ko-KR" altLang="en-US" sz="1500" b="1">
                <a:solidFill>
                  <a:srgbClr val="3d3c3e"/>
                </a:solidFill>
              </a:rPr>
              <a:t> 이후 프로세스 리스트 확인</a:t>
            </a:r>
            <a:endParaRPr lang="ko-KR" altLang="en-US" sz="1500" b="1">
              <a:solidFill>
                <a:srgbClr val="3d3c3e"/>
              </a:solidFill>
            </a:endParaRPr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5325" y="1623797"/>
            <a:ext cx="7410450" cy="46087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623926"/>
            <a:ext cx="8509596" cy="1009551"/>
          </a:xfrm>
        </p:spPr>
        <p:txBody>
          <a:bodyPr>
            <a:noAutofit/>
          </a:bodyPr>
          <a:lstStyle/>
          <a:p>
            <a:pPr marL="333375" indent="-333375" algn="l" defTabSz="914400" rtl="0" eaLnBrk="1" latinLnBrk="1" hangingPunct="1">
              <a:lnSpc>
                <a:spcPct val="175000"/>
              </a:lnSpc>
              <a:buFont typeface="+mj-lt"/>
              <a:buNone/>
              <a:defRPr/>
            </a:pPr>
            <a:r>
              <a:rPr lang="en-US" altLang="ko-KR" sz="3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Example 2</a:t>
            </a:r>
            <a:r>
              <a:rPr lang="ko-KR" altLang="en-US" sz="3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 </a:t>
            </a:r>
            <a:r>
              <a:rPr lang="en-US" altLang="ko-KR" sz="3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- </a:t>
            </a:r>
            <a:r>
              <a:rPr lang="ko-KR" altLang="en-US" sz="3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풀이</a:t>
            </a:r>
            <a:endParaRPr lang="ko-KR" altLang="en-US" sz="3600" b="1" spc="-50">
              <a:solidFill>
                <a:schemeClr val="tx1">
                  <a:lumMod val="75000"/>
                  <a:lumOff val="25000"/>
                </a:schemeClr>
              </a:solidFill>
              <a:cs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fld id="{DBA1376A-1BCE-4C3B-85BD-05D751D6B156}" type="slidenum"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pPr algn="r">
                <a:defRPr/>
              </a:pPr>
              <a:t>8</a:t>
            </a:fld>
            <a:r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 / 13</a:t>
            </a:r>
            <a:endParaRPr lang="en-US" altLang="ko-KR" sz="800" b="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0" y="5822109"/>
            <a:ext cx="8470548" cy="1435940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500" b="1">
                <a:solidFill>
                  <a:srgbClr val="3d3c3e"/>
                </a:solidFill>
              </a:rPr>
              <a:t>2.</a:t>
            </a:r>
            <a:r>
              <a:rPr lang="ko-KR" altLang="en-US" sz="1500" b="1">
                <a:solidFill>
                  <a:srgbClr val="3d3c3e"/>
                </a:solidFill>
              </a:rPr>
              <a:t> </a:t>
            </a:r>
            <a:r>
              <a:rPr lang="en-US" altLang="ko-KR" sz="1500" b="1">
                <a:solidFill>
                  <a:srgbClr val="3d3c3e"/>
                </a:solidFill>
              </a:rPr>
              <a:t>Network Connection</a:t>
            </a:r>
            <a:r>
              <a:rPr lang="ko-KR" altLang="en-US" sz="1500" b="1">
                <a:solidFill>
                  <a:srgbClr val="3d3c3e"/>
                </a:solidFill>
              </a:rPr>
              <a:t> 확인 </a:t>
            </a:r>
            <a:r>
              <a:rPr lang="en-US" altLang="ko-KR" sz="1500" b="1">
                <a:solidFill>
                  <a:srgbClr val="3d3c3e"/>
                </a:solidFill>
              </a:rPr>
              <a:t>-</a:t>
            </a:r>
            <a:r>
              <a:rPr lang="ko-KR" altLang="en-US" sz="1500" b="1">
                <a:solidFill>
                  <a:srgbClr val="3d3c3e"/>
                </a:solidFill>
              </a:rPr>
              <a:t> </a:t>
            </a:r>
            <a:r>
              <a:rPr lang="en-US" altLang="ko-KR" sz="1500" b="1">
                <a:solidFill>
                  <a:srgbClr val="3d3c3e"/>
                </a:solidFill>
              </a:rPr>
              <a:t>Putty</a:t>
            </a:r>
            <a:r>
              <a:rPr lang="ko-KR" altLang="en-US" sz="1500" b="1">
                <a:solidFill>
                  <a:srgbClr val="3d3c3e"/>
                </a:solidFill>
              </a:rPr>
              <a:t>를 프로세스 리스트에서 확인 한 것이 근거</a:t>
            </a:r>
            <a:r>
              <a:rPr lang="en-US" altLang="ko-KR" sz="1500" b="1">
                <a:solidFill>
                  <a:srgbClr val="3d3c3e"/>
                </a:solidFill>
              </a:rPr>
              <a:t>.</a:t>
            </a:r>
            <a:endParaRPr lang="en-US" altLang="ko-KR" sz="1500" b="1">
              <a:solidFill>
                <a:srgbClr val="3d3c3e"/>
              </a:solidFill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1950" y="1546027"/>
            <a:ext cx="7705724" cy="4325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623926"/>
            <a:ext cx="8509596" cy="1009551"/>
          </a:xfrm>
        </p:spPr>
        <p:txBody>
          <a:bodyPr>
            <a:noAutofit/>
          </a:bodyPr>
          <a:lstStyle/>
          <a:p>
            <a:pPr marL="333375" indent="-333375" algn="l" defTabSz="914400" rtl="0" eaLnBrk="1" latinLnBrk="1" hangingPunct="1">
              <a:lnSpc>
                <a:spcPct val="175000"/>
              </a:lnSpc>
              <a:buFont typeface="+mj-lt"/>
              <a:buNone/>
              <a:defRPr/>
            </a:pPr>
            <a:r>
              <a:rPr lang="en-US" altLang="ko-KR" sz="3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Example 2</a:t>
            </a:r>
            <a:r>
              <a:rPr lang="ko-KR" altLang="en-US" sz="3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 </a:t>
            </a:r>
            <a:r>
              <a:rPr lang="en-US" altLang="ko-KR" sz="3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- </a:t>
            </a:r>
            <a:r>
              <a:rPr lang="ko-KR" altLang="en-US" sz="3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풀이</a:t>
            </a:r>
            <a:endParaRPr lang="ko-KR" altLang="en-US" sz="3600" b="1" spc="-50">
              <a:solidFill>
                <a:schemeClr val="tx1">
                  <a:lumMod val="75000"/>
                  <a:lumOff val="25000"/>
                </a:schemeClr>
              </a:solidFill>
              <a:cs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fld id="{DBA1376A-1BCE-4C3B-85BD-05D751D6B156}" type="slidenum"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pPr algn="r">
                <a:defRPr/>
              </a:pPr>
              <a:t>9</a:t>
            </a:fld>
            <a:r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 / 13</a:t>
            </a:r>
            <a:endParaRPr lang="en-US" altLang="ko-KR" sz="800" b="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0" y="5822109"/>
            <a:ext cx="8470548" cy="1435940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500" b="1">
                <a:solidFill>
                  <a:srgbClr val="3d3c3e"/>
                </a:solidFill>
              </a:rPr>
              <a:t>3.</a:t>
            </a:r>
            <a:r>
              <a:rPr lang="ko-KR" altLang="en-US" sz="1500" b="1">
                <a:solidFill>
                  <a:srgbClr val="3d3c3e"/>
                </a:solidFill>
              </a:rPr>
              <a:t> </a:t>
            </a:r>
            <a:r>
              <a:rPr lang="en-US" altLang="ko-KR" sz="1500" b="1">
                <a:solidFill>
                  <a:srgbClr val="3d3c3e"/>
                </a:solidFill>
              </a:rPr>
              <a:t>String</a:t>
            </a:r>
            <a:r>
              <a:rPr lang="ko-KR" altLang="en-US" sz="1500" b="1">
                <a:solidFill>
                  <a:srgbClr val="3d3c3e"/>
                </a:solidFill>
              </a:rPr>
              <a:t> 확인 </a:t>
            </a:r>
            <a:r>
              <a:rPr lang="en-US" altLang="ko-KR" sz="1500" b="1">
                <a:solidFill>
                  <a:srgbClr val="3d3c3e"/>
                </a:solidFill>
              </a:rPr>
              <a:t>-</a:t>
            </a:r>
            <a:r>
              <a:rPr lang="ko-KR" altLang="en-US" sz="1500" b="1">
                <a:solidFill>
                  <a:srgbClr val="3d3c3e"/>
                </a:solidFill>
              </a:rPr>
              <a:t> 덤프파일에서 </a:t>
            </a:r>
            <a:r>
              <a:rPr lang="en-US" altLang="ko-KR" sz="1500" b="1">
                <a:solidFill>
                  <a:srgbClr val="3d3c3e"/>
                </a:solidFill>
              </a:rPr>
              <a:t>string</a:t>
            </a:r>
            <a:r>
              <a:rPr lang="ko-KR" altLang="en-US" sz="1500" b="1">
                <a:solidFill>
                  <a:srgbClr val="3d3c3e"/>
                </a:solidFill>
              </a:rPr>
              <a:t> 추출 후</a:t>
            </a:r>
            <a:r>
              <a:rPr lang="en-US" altLang="ko-KR" sz="1500" b="1">
                <a:solidFill>
                  <a:srgbClr val="3d3c3e"/>
                </a:solidFill>
              </a:rPr>
              <a:t>,</a:t>
            </a:r>
            <a:r>
              <a:rPr lang="ko-KR" altLang="en-US" sz="1500" b="1">
                <a:solidFill>
                  <a:srgbClr val="3d3c3e"/>
                </a:solidFill>
              </a:rPr>
              <a:t> </a:t>
            </a:r>
            <a:r>
              <a:rPr lang="en-US" altLang="ko-KR" sz="1500" b="1">
                <a:solidFill>
                  <a:srgbClr val="3d3c3e"/>
                </a:solidFill>
              </a:rPr>
              <a:t>IP</a:t>
            </a:r>
            <a:r>
              <a:rPr lang="ko-KR" altLang="en-US" sz="1500" b="1">
                <a:solidFill>
                  <a:srgbClr val="3d3c3e"/>
                </a:solidFill>
              </a:rPr>
              <a:t>나 </a:t>
            </a:r>
            <a:r>
              <a:rPr lang="en-US" altLang="ko-KR" sz="1500" b="1">
                <a:solidFill>
                  <a:srgbClr val="3d3c3e"/>
                </a:solidFill>
              </a:rPr>
              <a:t>Putty</a:t>
            </a:r>
            <a:r>
              <a:rPr lang="ko-KR" altLang="en-US" sz="1500" b="1">
                <a:solidFill>
                  <a:srgbClr val="3d3c3e"/>
                </a:solidFill>
              </a:rPr>
              <a:t>와 관련된 문자열로 확인</a:t>
            </a:r>
            <a:endParaRPr lang="ko-KR" altLang="en-US" sz="1500" b="1">
              <a:solidFill>
                <a:srgbClr val="3d3c3e"/>
              </a:solidFill>
            </a:endParaRPr>
          </a:p>
        </p:txBody>
      </p:sp>
      <p:pic>
        <p:nvPicPr>
          <p:cNvPr id="4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3400" y="1704975"/>
            <a:ext cx="6753638" cy="43148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2113</ep:Words>
  <ep:PresentationFormat>화면 슬라이드 쇼(4:3)</ep:PresentationFormat>
  <ep:Paragraphs>485</ep:Paragraphs>
  <ep:Slides>13</ep:Slides>
  <ep:Notes>66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테마</vt:lpstr>
      <vt:lpstr>Forensic Study - 4 Windows Dump (2) - Example</vt:lpstr>
      <vt:lpstr>목차</vt:lpstr>
      <vt:lpstr>Memory Dump?</vt:lpstr>
      <vt:lpstr>Intro of the Memory Dump Analysis</vt:lpstr>
      <vt:lpstr>Example 2</vt:lpstr>
      <vt:lpstr>Example 2</vt:lpstr>
      <vt:lpstr>Example 2 - 풀이</vt:lpstr>
      <vt:lpstr>Example 2 - 풀이</vt:lpstr>
      <vt:lpstr>Example 2 - 풀이</vt:lpstr>
      <vt:lpstr>Example 2 - 풀이</vt:lpstr>
      <vt:lpstr>Example 2 - 풀이</vt:lpstr>
      <vt:lpstr>Example 2 - 풀이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2011-08-24T01:05:33.000</dcterms:created>
  <dc:creator>네이버 한글캠페인</dc:creator>
  <cp:lastModifiedBy>akwke</cp:lastModifiedBy>
  <dcterms:modified xsi:type="dcterms:W3CDTF">2017-10-30T11:17:10.349</dcterms:modified>
  <cp:revision>91</cp:revision>
  <dc:title>문서의 제목 나눔고딕B, 54pt</dc:title>
  <cp:version>0906.0100.01</cp:version>
</cp:coreProperties>
</file>