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70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 frameSlides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 horzBarState="maximized">
    <p:restoredLeft sz="21149"/>
    <p:restoredTop sz="86364"/>
  </p:normalViewPr>
  <p:slideViewPr>
    <p:cSldViewPr snapToGrid="0">
      <p:cViewPr>
        <p:scale>
          <a:sx n="100" d="100"/>
          <a:sy n="100" d="100"/>
        </p:scale>
        <p:origin x="-288" y="-66"/>
      </p:cViewPr>
      <p:guideLst>
        <p:guide orient="horz" pos="2153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handoutMaster" Target="handoutMasters/handout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/>
              <a:pPr lvl="0">
                <a:defRPr/>
              </a:pPr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2017-11-07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hangeul.naver.com/font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2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3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hyperlink" Target="https://ko.wikipedia.org/wiki/%ED%8C%8C%EC%9D%BC_%EC%8B%9C%EC%8A%A4%ED%85%9C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hyperlink" Target="http://www.ntfs.com/ntfs-mft.htm" TargetMode="External" /><Relationship Id="rId4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31054" y="253649"/>
            <a:ext cx="8439150" cy="2635767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Forensic Study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5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Windows Theory (2)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2017.11.7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KUICS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2014210009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주어진</a:t>
            </a:r>
            <a:endParaRPr lang="ko-KR" altLang="en-US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Disk Format ( NTFS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NTFS?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Unused</a:t>
            </a:r>
            <a:r>
              <a:rPr lang="ko-KR" altLang="en-US" sz="1200" b="1">
                <a:solidFill>
                  <a:srgbClr val="3d3c3e"/>
                </a:solidFill>
              </a:rPr>
              <a:t>는 왜 있는 것일까</a:t>
            </a:r>
            <a:r>
              <a:rPr lang="en-US" altLang="ko-KR" sz="1200" b="1">
                <a:solidFill>
                  <a:srgbClr val="3d3c3e"/>
                </a:solidFill>
              </a:rPr>
              <a:t>?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12543"/>
            <a:ext cx="9144000" cy="4604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GPT / MBR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GPT? MBR?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MBR : Master Boot Record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GPT : EFI</a:t>
            </a:r>
            <a:r>
              <a:rPr lang="ko-KR" altLang="en-US" sz="1200" b="1">
                <a:solidFill>
                  <a:srgbClr val="3d3c3e"/>
                </a:solidFill>
              </a:rPr>
              <a:t>에서 사용하는 디스크 형식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MBR</a:t>
            </a:r>
            <a:r>
              <a:rPr lang="ko-KR" altLang="en-US" sz="1200" b="1">
                <a:solidFill>
                  <a:srgbClr val="3d3c3e"/>
                </a:solidFill>
              </a:rPr>
              <a:t>은 </a:t>
            </a:r>
            <a:r>
              <a:rPr lang="en-US" altLang="ko-KR" sz="1200" b="1">
                <a:solidFill>
                  <a:srgbClr val="3d3c3e"/>
                </a:solidFill>
              </a:rPr>
              <a:t>Disk</a:t>
            </a:r>
            <a:r>
              <a:rPr lang="ko-KR" altLang="en-US" sz="1200" b="1">
                <a:solidFill>
                  <a:srgbClr val="3d3c3e"/>
                </a:solidFill>
              </a:rPr>
              <a:t> 해당 섹터에 부팅을 위한 코드를 기록하지만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GPT 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GUID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Partition Table )</a:t>
            </a:r>
            <a:r>
              <a:rPr lang="ko-KR" altLang="en-US" sz="1200" b="1">
                <a:solidFill>
                  <a:srgbClr val="3d3c3e"/>
                </a:solidFill>
              </a:rPr>
              <a:t>의 경우 </a:t>
            </a:r>
            <a:r>
              <a:rPr lang="en-US" altLang="ko-KR" sz="1200" b="1">
                <a:solidFill>
                  <a:srgbClr val="3d3c3e"/>
                </a:solidFill>
              </a:rPr>
              <a:t>Core Firmware</a:t>
            </a:r>
            <a:r>
              <a:rPr lang="ko-KR" altLang="en-US" sz="1200" b="1">
                <a:solidFill>
                  <a:srgbClr val="3d3c3e"/>
                </a:solidFill>
              </a:rPr>
              <a:t>에 이를 내장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그래서 </a:t>
            </a:r>
            <a:r>
              <a:rPr lang="en-US" altLang="ko-KR" sz="1200" b="1">
                <a:solidFill>
                  <a:srgbClr val="3d3c3e"/>
                </a:solidFill>
              </a:rPr>
              <a:t>MBR Rootkit</a:t>
            </a:r>
            <a:r>
              <a:rPr lang="ko-KR" altLang="en-US" sz="1200" b="1">
                <a:solidFill>
                  <a:srgbClr val="3d3c3e"/>
                </a:solidFill>
              </a:rPr>
              <a:t>이 통하지 않는다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또한 </a:t>
            </a:r>
            <a:r>
              <a:rPr lang="en-US" altLang="ko-KR" sz="1200" b="1">
                <a:solidFill>
                  <a:srgbClr val="3d3c3e"/>
                </a:solidFill>
              </a:rPr>
              <a:t>GPT</a:t>
            </a:r>
            <a:r>
              <a:rPr lang="ko-KR" altLang="en-US" sz="1200" b="1">
                <a:solidFill>
                  <a:srgbClr val="3d3c3e"/>
                </a:solidFill>
              </a:rPr>
              <a:t>는 </a:t>
            </a:r>
            <a:r>
              <a:rPr lang="en-US" altLang="ko-KR" sz="1200" b="1">
                <a:solidFill>
                  <a:srgbClr val="3d3c3e"/>
                </a:solidFill>
              </a:rPr>
              <a:t>BPT ( Backup Partition Table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r>
              <a:rPr lang="ko-KR" altLang="en-US" sz="1200" b="1">
                <a:solidFill>
                  <a:srgbClr val="3d3c3e"/>
                </a:solidFill>
              </a:rPr>
              <a:t>을 디스크 끝 영역에 저장하여 복구에 사용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GPT / MBR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GPT? MBR?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675" y="2052637"/>
            <a:ext cx="5753100" cy="360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GPT / MBR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EFI?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통일 확장 펌웨어 인터페이스(영어: Unified Extensible Firmware Interface, UEFI)는 운영 체제와 플랫폼 펌웨어 사이의 소프트웨어 인터페이스를 정의하는 규격이다. IBM PC 호환기종에서 사용되는 바이오스 인터페이스를 대체할 목적으로 개발되었다.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드라이버 펌웨어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그래픽스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UEFI</a:t>
            </a:r>
            <a:r>
              <a:rPr lang="ko-KR" altLang="en-US" sz="1200" b="1">
                <a:solidFill>
                  <a:srgbClr val="3d3c3e"/>
                </a:solidFill>
              </a:rPr>
              <a:t> 운영체제 로더등등 다양하다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GPT / MBR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MBR?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MBR : Master Boot Record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499" y="2357143"/>
            <a:ext cx="4558906" cy="37820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GPT / MBR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MBR?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MBR : Master Boot Record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Ex) 00 01 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  </a:t>
            </a:r>
            <a:r>
              <a:rPr lang="en-US" altLang="ko-KR" sz="1200" b="1">
                <a:solidFill>
                  <a:srgbClr val="3d3c3e"/>
                </a:solidFill>
              </a:rPr>
              <a:t>01 00 0B FE BF 7C 3F 00 00 00 FE 25 9C 00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00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Booting</a:t>
            </a:r>
            <a:r>
              <a:rPr lang="ko-KR" altLang="en-US" sz="1200" b="1">
                <a:solidFill>
                  <a:srgbClr val="3d3c3e"/>
                </a:solidFill>
              </a:rPr>
              <a:t> 불가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00 01 01 : CHS Start, 0B :</a:t>
            </a:r>
            <a:r>
              <a:rPr lang="ko-KR" altLang="en-US" sz="1200" b="1">
                <a:solidFill>
                  <a:srgbClr val="3d3c3e"/>
                </a:solidFill>
              </a:rPr>
              <a:t> 파티션 타입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7C BF FE : CHS End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884" y="2433550"/>
            <a:ext cx="6487430" cy="1247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GPT / MBR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GPT? MBR?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Sector 0 ( </a:t>
            </a:r>
            <a:r>
              <a:rPr lang="ko-KR" altLang="en-US" sz="1200" b="1">
                <a:solidFill>
                  <a:srgbClr val="3d3c3e"/>
                </a:solidFill>
              </a:rPr>
              <a:t>왜 </a:t>
            </a:r>
            <a:r>
              <a:rPr lang="en-US" altLang="ko-KR" sz="1200" b="1">
                <a:solidFill>
                  <a:srgbClr val="3d3c3e"/>
                </a:solidFill>
              </a:rPr>
              <a:t>GPT</a:t>
            </a:r>
            <a:r>
              <a:rPr lang="ko-KR" altLang="en-US" sz="1200" b="1">
                <a:solidFill>
                  <a:srgbClr val="3d3c3e"/>
                </a:solidFill>
              </a:rPr>
              <a:t>도 </a:t>
            </a:r>
            <a:r>
              <a:rPr lang="en-US" altLang="ko-KR" sz="1200" b="1">
                <a:solidFill>
                  <a:srgbClr val="3d3c3e"/>
                </a:solidFill>
              </a:rPr>
              <a:t>MBR</a:t>
            </a:r>
            <a:r>
              <a:rPr lang="ko-KR" altLang="en-US" sz="1200" b="1">
                <a:solidFill>
                  <a:srgbClr val="3d3c3e"/>
                </a:solidFill>
              </a:rPr>
              <a:t>을 쓸까</a:t>
            </a:r>
            <a:r>
              <a:rPr lang="en-US" altLang="ko-KR" sz="1200" b="1">
                <a:solidFill>
                  <a:srgbClr val="3d3c3e"/>
                </a:solidFill>
              </a:rPr>
              <a:t>?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0525" y="2488466"/>
            <a:ext cx="6886575" cy="3840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Cache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윈도우에서 저장하는 캐시는 여러 종류가 있는데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크게는 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DNS Cache, ARP Cache,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Netbios Cache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SuperFetch</a:t>
            </a:r>
            <a:r>
              <a:rPr lang="ko-KR" altLang="en-US" sz="1200" b="1">
                <a:solidFill>
                  <a:srgbClr val="3d3c3e"/>
                </a:solidFill>
              </a:rPr>
              <a:t>로 생성되는 </a:t>
            </a:r>
            <a:r>
              <a:rPr lang="en-US" altLang="ko-KR" sz="1200" b="1">
                <a:solidFill>
                  <a:srgbClr val="3d3c3e"/>
                </a:solidFill>
              </a:rPr>
              <a:t>Process Cache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등이 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Cache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DNS Cache</a:t>
            </a:r>
            <a:r>
              <a:rPr lang="ko-KR" altLang="en-US" sz="1200" b="1">
                <a:solidFill>
                  <a:srgbClr val="3d3c3e"/>
                </a:solidFill>
              </a:rPr>
              <a:t> 확인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ipconfig /displaydns 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675" y="1988351"/>
            <a:ext cx="7991475" cy="3999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Cache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ARP Cache</a:t>
            </a:r>
            <a:r>
              <a:rPr lang="ko-KR" altLang="en-US" sz="1200" b="1">
                <a:solidFill>
                  <a:srgbClr val="3d3c3e"/>
                </a:solidFill>
              </a:rPr>
              <a:t> 확인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arp -a 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8626" y="1962149"/>
            <a:ext cx="5667374" cy="453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75310"/>
            <a:ext cx="8726122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Windows Disk Format ( NTFS )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GPT / MBR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Windows Cache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Windows Event Log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0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  <a:latin typeface="맑은 고딕"/>
                <a:ea typeface="맑은 고딕"/>
              </a:rPr>
              <a:t>목차</a:t>
            </a:r>
            <a:endParaRPr lang="ko-KR" altLang="en-US" sz="2800" b="1">
              <a:solidFill>
                <a:srgbClr val="1d314e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Cache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netbios </a:t>
            </a:r>
            <a:r>
              <a:rPr lang="ko-KR" altLang="en-US" sz="1200" b="1">
                <a:solidFill>
                  <a:srgbClr val="3d3c3e"/>
                </a:solidFill>
              </a:rPr>
              <a:t>확인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nbtstat -c 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3862" y="1909762"/>
            <a:ext cx="6391274" cy="406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Cache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Prefetch ( Superfetch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r>
              <a:rPr lang="ko-KR" altLang="en-US" sz="1200" b="1">
                <a:solidFill>
                  <a:srgbClr val="3d3c3e"/>
                </a:solidFill>
              </a:rPr>
              <a:t> 확인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C:\Windows\Prefetch 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0525" y="1878377"/>
            <a:ext cx="7439025" cy="4693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Event Log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윈도우에서 발생한 이벤트를 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저장하는 것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이 역시 포렌식에 이용된다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8000" y="1543050"/>
            <a:ext cx="6096000" cy="531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Event Log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WinXP</a:t>
            </a:r>
            <a:r>
              <a:rPr lang="ko-KR" altLang="en-US" sz="1200" b="1">
                <a:solidFill>
                  <a:srgbClr val="3d3c3e"/>
                </a:solidFill>
              </a:rPr>
              <a:t>까지는 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Remote Logon or access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Account create or delete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Service sta</a:t>
            </a:r>
            <a:r>
              <a:rPr lang="en-US" altLang="ko-KR" sz="1200" b="1">
                <a:solidFill>
                  <a:srgbClr val="3d3c3e"/>
                </a:solidFill>
              </a:rPr>
              <a:t>r</a:t>
            </a:r>
            <a:r>
              <a:rPr lang="ko-KR" altLang="en-US" sz="1200" b="1">
                <a:solidFill>
                  <a:srgbClr val="3d3c3e"/>
                </a:solidFill>
              </a:rPr>
              <a:t>t or end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Process start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 </a:t>
            </a:r>
            <a:r>
              <a:rPr lang="ko-KR" altLang="en-US" sz="1200" b="1">
                <a:solidFill>
                  <a:srgbClr val="3d3c3e"/>
                </a:solidFill>
              </a:rPr>
              <a:t>System halt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정도만 제공했으나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Vista</a:t>
            </a:r>
            <a:r>
              <a:rPr lang="ko-KR" altLang="en-US" sz="1200" b="1">
                <a:solidFill>
                  <a:srgbClr val="3d3c3e"/>
                </a:solidFill>
              </a:rPr>
              <a:t> 이후부터는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 Task Scheduler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 RDP Connection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등의 이벤트도 저장해둔다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64404" y="396524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lang="ko-KR" altLang="en-US" sz="4000" b="1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9000" y="1844011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/>
          <p:nvPr/>
        </p:nvSpPr>
        <p:spPr>
          <a:xfrm>
            <a:off x="298625" y="3593258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endParaRPr lang="ko-KR" altLang="en-US" sz="2000" b="1">
              <a:solidFill>
                <a:srgbClr val="3d3c3e"/>
              </a:solidFill>
              <a:cs typeface="맑은 고딕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36725" y="2078784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과제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: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없습니다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Disk Format ( NTFS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이전에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파일 시스템이란 무엇인가</a:t>
            </a:r>
            <a:r>
              <a:rPr lang="en-US" altLang="ko-KR" sz="1200" b="1">
                <a:solidFill>
                  <a:srgbClr val="3d3c3e"/>
                </a:solidFill>
              </a:rPr>
              <a:t>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파일 시스템(file system, 문화어: 파일체계)은 컴퓨터에서 파일이나 자료를 쉽게 발견 및 접근할 수 있도록 보관 또는 조직하는 체제를 가리키는 말이다.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디스크</a:t>
            </a:r>
            <a:r>
              <a:rPr lang="en-US" altLang="ko-KR" sz="1200" b="1">
                <a:solidFill>
                  <a:srgbClr val="3d3c3e"/>
                </a:solidFill>
              </a:rPr>
              <a:t>, DB, Transaction </a:t>
            </a:r>
            <a:r>
              <a:rPr lang="ko-KR" altLang="en-US" sz="1200" b="1">
                <a:solidFill>
                  <a:srgbClr val="3d3c3e"/>
                </a:solidFill>
              </a:rPr>
              <a:t>파일 시스템등이 있으며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지금 다룰 것은 </a:t>
            </a:r>
            <a:r>
              <a:rPr lang="en-US" altLang="ko-KR" sz="1200" b="1">
                <a:solidFill>
                  <a:srgbClr val="3d3c3e"/>
                </a:solidFill>
              </a:rPr>
              <a:t>Disk File System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참조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en-US" sz="1200" b="1">
                <a:solidFill>
                  <a:srgbClr val="3d3c3e"/>
                </a:solidFill>
                <a:hlinkClick r:id="rId3"/>
              </a:rPr>
              <a:t>https://ko.wikipedia.org/wiki/%ED%8C%8C%EC%9D%BC_%EC%8B%9C%EC%8A%A4%ED%85%9C</a:t>
            </a:r>
            <a:endParaRPr lang="en-US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관련 프로그램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en-US" sz="1200" b="1">
                <a:solidFill>
                  <a:srgbClr val="3d3c3e"/>
                </a:solidFill>
              </a:rPr>
              <a:t>http://www.disk-editor.org/</a:t>
            </a:r>
            <a:endParaRPr lang="en-US" altLang="en-US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Disk Format ( NTFS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Disk File System</a:t>
            </a:r>
            <a:r>
              <a:rPr lang="ko-KR" altLang="en-US" sz="1200" b="1">
                <a:solidFill>
                  <a:srgbClr val="3d3c3e"/>
                </a:solidFill>
              </a:rPr>
              <a:t>의 종류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FAT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2000" b="1">
                <a:solidFill>
                  <a:schemeClr val="accent2"/>
                </a:solidFill>
              </a:rPr>
              <a:t>- NTFS</a:t>
            </a:r>
            <a:endParaRPr lang="en-US" altLang="ko-KR" sz="2000" b="1">
              <a:solidFill>
                <a:schemeClr val="accent2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 ext3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 ext4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... </a:t>
            </a:r>
            <a:r>
              <a:rPr lang="ko-KR" altLang="en-US" sz="1200" b="1">
                <a:solidFill>
                  <a:srgbClr val="3d3c3e"/>
                </a:solidFill>
              </a:rPr>
              <a:t>그 외 여러 파일 시스템이 존재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Disk Format ( NTFS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NTFS?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Windows ME</a:t>
            </a:r>
            <a:r>
              <a:rPr lang="ko-KR" altLang="en-US" sz="1200" b="1">
                <a:solidFill>
                  <a:srgbClr val="3d3c3e"/>
                </a:solidFill>
              </a:rPr>
              <a:t>까지는 주로 </a:t>
            </a:r>
            <a:r>
              <a:rPr lang="en-US" altLang="ko-KR" sz="1200" b="1">
                <a:solidFill>
                  <a:srgbClr val="3d3c3e"/>
                </a:solidFill>
              </a:rPr>
              <a:t>FAT32</a:t>
            </a:r>
            <a:r>
              <a:rPr lang="ko-KR" altLang="en-US" sz="1200" b="1">
                <a:solidFill>
                  <a:srgbClr val="3d3c3e"/>
                </a:solidFill>
              </a:rPr>
              <a:t>를 사용했으나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XP</a:t>
            </a:r>
            <a:r>
              <a:rPr lang="ko-KR" altLang="en-US" sz="1200" b="1">
                <a:solidFill>
                  <a:srgbClr val="3d3c3e"/>
                </a:solidFill>
              </a:rPr>
              <a:t> 이후에서는 </a:t>
            </a:r>
            <a:r>
              <a:rPr lang="en-US" altLang="ko-KR" sz="1200" b="1">
                <a:solidFill>
                  <a:srgbClr val="3d3c3e"/>
                </a:solidFill>
              </a:rPr>
              <a:t>NTFS</a:t>
            </a:r>
            <a:r>
              <a:rPr lang="ko-KR" altLang="en-US" sz="1200" b="1">
                <a:solidFill>
                  <a:srgbClr val="3d3c3e"/>
                </a:solidFill>
              </a:rPr>
              <a:t>를 사용하게 되었다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Windows</a:t>
            </a:r>
            <a:r>
              <a:rPr lang="ko-KR" altLang="en-US" sz="1200" b="1">
                <a:solidFill>
                  <a:srgbClr val="3d3c3e"/>
                </a:solidFill>
              </a:rPr>
              <a:t> 자체적으로 </a:t>
            </a:r>
            <a:r>
              <a:rPr lang="en-US" altLang="ko-KR" sz="1200" b="1">
                <a:solidFill>
                  <a:srgbClr val="3d3c3e"/>
                </a:solidFill>
              </a:rPr>
              <a:t>32GB</a:t>
            </a:r>
            <a:r>
              <a:rPr lang="ko-KR" altLang="en-US" sz="1200" b="1">
                <a:solidFill>
                  <a:srgbClr val="3d3c3e"/>
                </a:solidFill>
              </a:rPr>
              <a:t>이상의 파티션을 </a:t>
            </a:r>
            <a:r>
              <a:rPr lang="en-US" altLang="ko-KR" sz="1200" b="1">
                <a:solidFill>
                  <a:srgbClr val="3d3c3e"/>
                </a:solidFill>
              </a:rPr>
              <a:t>FAT32</a:t>
            </a:r>
            <a:r>
              <a:rPr lang="ko-KR" altLang="en-US" sz="1200" b="1">
                <a:solidFill>
                  <a:srgbClr val="3d3c3e"/>
                </a:solidFill>
              </a:rPr>
              <a:t>으로 포맷하지 못하게 막아놓았고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NTFS</a:t>
            </a:r>
            <a:r>
              <a:rPr lang="ko-KR" altLang="en-US" sz="1200" b="1">
                <a:solidFill>
                  <a:srgbClr val="3d3c3e"/>
                </a:solidFill>
              </a:rPr>
              <a:t> 강요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사실 다른 유틸리티로는 포맷 가능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지금 사용하는 </a:t>
            </a:r>
            <a:r>
              <a:rPr lang="en-US" altLang="ko-KR" sz="1200" b="1">
                <a:solidFill>
                  <a:srgbClr val="3d3c3e"/>
                </a:solidFill>
              </a:rPr>
              <a:t>Windows</a:t>
            </a:r>
            <a:r>
              <a:rPr lang="ko-KR" altLang="en-US" sz="1200" b="1">
                <a:solidFill>
                  <a:srgbClr val="3d3c3e"/>
                </a:solidFill>
              </a:rPr>
              <a:t>가 탑재된 파티션은 </a:t>
            </a:r>
            <a:r>
              <a:rPr lang="en-US" altLang="ko-KR" sz="1200" b="1">
                <a:solidFill>
                  <a:srgbClr val="3d3c3e"/>
                </a:solidFill>
              </a:rPr>
              <a:t>99%</a:t>
            </a:r>
            <a:r>
              <a:rPr lang="ko-KR" altLang="en-US" sz="1200" b="1">
                <a:solidFill>
                  <a:srgbClr val="3d3c3e"/>
                </a:solidFill>
              </a:rPr>
              <a:t>이상이 </a:t>
            </a:r>
            <a:r>
              <a:rPr lang="en-US" altLang="ko-KR" sz="1200" b="1">
                <a:solidFill>
                  <a:srgbClr val="3d3c3e"/>
                </a:solidFill>
              </a:rPr>
              <a:t>NTFS</a:t>
            </a:r>
            <a:r>
              <a:rPr lang="ko-KR" altLang="en-US" sz="1200" b="1">
                <a:solidFill>
                  <a:srgbClr val="3d3c3e"/>
                </a:solidFill>
              </a:rPr>
              <a:t>이다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Disk Format ( NTFS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NTFS?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VBR : Boot Sector, Additional Boot code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MFT : </a:t>
            </a:r>
            <a:r>
              <a:rPr lang="ko-KR" altLang="en-US" sz="1200" b="1">
                <a:solidFill>
                  <a:srgbClr val="3d3c3e"/>
                </a:solidFill>
              </a:rPr>
              <a:t>매우 복잡하므로 설명 생략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이 부분만으로 </a:t>
            </a:r>
            <a:r>
              <a:rPr lang="en-US" altLang="ko-KR" sz="1200" b="1">
                <a:solidFill>
                  <a:srgbClr val="3d3c3e"/>
                </a:solidFill>
              </a:rPr>
              <a:t>1</a:t>
            </a:r>
            <a:r>
              <a:rPr lang="ko-KR" altLang="en-US" sz="1200" b="1">
                <a:solidFill>
                  <a:srgbClr val="3d3c3e"/>
                </a:solidFill>
              </a:rPr>
              <a:t>학기 스터디가 가능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참고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en-US" sz="1200" b="1">
                <a:solidFill>
                  <a:srgbClr val="3d3c3e"/>
                </a:solidFill>
                <a:hlinkClick r:id="rId3"/>
              </a:rPr>
              <a:t>http://www.ntfs.com/ntfs-mft.htm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Data Area : </a:t>
            </a:r>
            <a:r>
              <a:rPr lang="ko-KR" altLang="en-US" sz="1200" b="1">
                <a:solidFill>
                  <a:srgbClr val="3d3c3e"/>
                </a:solidFill>
              </a:rPr>
              <a:t>실제로 </a:t>
            </a:r>
            <a:r>
              <a:rPr lang="en-US" altLang="ko-KR" sz="1200" b="1">
                <a:solidFill>
                  <a:srgbClr val="3d3c3e"/>
                </a:solidFill>
              </a:rPr>
              <a:t>Data</a:t>
            </a:r>
            <a:r>
              <a:rPr lang="ko-KR" altLang="en-US" sz="1200" b="1">
                <a:solidFill>
                  <a:srgbClr val="3d3c3e"/>
                </a:solidFill>
              </a:rPr>
              <a:t>가 쓰이는 부분</a:t>
            </a:r>
            <a:endParaRPr lang="ko-KR" altLang="en-US" sz="1200" b="1">
              <a:solidFill>
                <a:srgbClr val="3d3c3e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6007" y="2023883"/>
            <a:ext cx="5841186" cy="886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Disk Format ( NTFS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NTFS?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VBR</a:t>
            </a:r>
            <a:r>
              <a:rPr lang="ko-KR" altLang="en-US" sz="1200" b="1">
                <a:solidFill>
                  <a:srgbClr val="3d3c3e"/>
                </a:solidFill>
              </a:rPr>
              <a:t>은 고정된 크기가 아닌 클러스터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섹터 여러 개를 하나로 묶은 것을 말함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512byte</a:t>
            </a:r>
            <a:r>
              <a:rPr lang="ko-KR" altLang="en-US" sz="1200" b="1">
                <a:solidFill>
                  <a:srgbClr val="3d3c3e"/>
                </a:solidFill>
              </a:rPr>
              <a:t> 섹터 </a:t>
            </a:r>
            <a:r>
              <a:rPr lang="en-US" altLang="ko-KR" sz="1200" b="1">
                <a:solidFill>
                  <a:srgbClr val="3d3c3e"/>
                </a:solidFill>
              </a:rPr>
              <a:t>8</a:t>
            </a:r>
            <a:r>
              <a:rPr lang="ko-KR" altLang="en-US" sz="1200" b="1">
                <a:solidFill>
                  <a:srgbClr val="3d3c3e"/>
                </a:solidFill>
              </a:rPr>
              <a:t>개를 클러스터 단위라 하면 클러스터 하나의 크기는 </a:t>
            </a:r>
            <a:r>
              <a:rPr lang="en-US" altLang="ko-KR" sz="1200" b="1">
                <a:solidFill>
                  <a:srgbClr val="3d3c3e"/>
                </a:solidFill>
              </a:rPr>
              <a:t>4KB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r>
              <a:rPr lang="ko-KR" altLang="en-US" sz="1200" b="1">
                <a:solidFill>
                  <a:srgbClr val="3d3c3e"/>
                </a:solidFill>
              </a:rPr>
              <a:t> 크기에 의존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일반적으로는 </a:t>
            </a:r>
            <a:r>
              <a:rPr lang="en-US" altLang="ko-KR" sz="1200" b="1">
                <a:solidFill>
                  <a:srgbClr val="3d3c3e"/>
                </a:solidFill>
              </a:rPr>
              <a:t>VBR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Size = Cluster Size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chemeClr val="accent2"/>
                </a:solidFill>
              </a:rPr>
              <a:t>VBR</a:t>
            </a:r>
            <a:r>
              <a:rPr lang="ko-KR" altLang="en-US" sz="1500" b="1">
                <a:solidFill>
                  <a:schemeClr val="accent2"/>
                </a:solidFill>
              </a:rPr>
              <a:t> 첫 번째 섹터는 부트 섹터이다</a:t>
            </a:r>
            <a:r>
              <a:rPr lang="en-US" altLang="ko-KR" sz="1500" b="1">
                <a:solidFill>
                  <a:schemeClr val="accent2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VBR</a:t>
            </a:r>
            <a:r>
              <a:rPr lang="ko-KR" altLang="en-US" sz="1200" b="1">
                <a:solidFill>
                  <a:srgbClr val="3d3c3e"/>
                </a:solidFill>
              </a:rPr>
              <a:t>이 섹터 </a:t>
            </a:r>
            <a:r>
              <a:rPr lang="en-US" altLang="ko-KR" sz="1200" b="1">
                <a:solidFill>
                  <a:srgbClr val="3d3c3e"/>
                </a:solidFill>
              </a:rPr>
              <a:t>1</a:t>
            </a:r>
            <a:r>
              <a:rPr lang="ko-KR" altLang="en-US" sz="1200" b="1">
                <a:solidFill>
                  <a:srgbClr val="3d3c3e"/>
                </a:solidFill>
              </a:rPr>
              <a:t>개 크기와 같을 경우는 </a:t>
            </a:r>
            <a:r>
              <a:rPr lang="en-US" altLang="ko-KR" sz="1200" b="1">
                <a:solidFill>
                  <a:srgbClr val="3d3c3e"/>
                </a:solidFill>
              </a:rPr>
              <a:t>VBR</a:t>
            </a:r>
            <a:r>
              <a:rPr lang="ko-KR" altLang="en-US" sz="1200" b="1">
                <a:solidFill>
                  <a:srgbClr val="3d3c3e"/>
                </a:solidFill>
              </a:rPr>
              <a:t>자체가 부트 섹터이나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VBR</a:t>
            </a:r>
            <a:r>
              <a:rPr lang="ko-KR" altLang="en-US" sz="1200" b="1">
                <a:solidFill>
                  <a:srgbClr val="3d3c3e"/>
                </a:solidFill>
              </a:rPr>
              <a:t> 크기가 </a:t>
            </a:r>
            <a:r>
              <a:rPr lang="en-US" altLang="ko-KR" sz="1200" b="1">
                <a:solidFill>
                  <a:srgbClr val="3d3c3e"/>
                </a:solidFill>
              </a:rPr>
              <a:t>1KB</a:t>
            </a:r>
            <a:r>
              <a:rPr lang="ko-KR" altLang="en-US" sz="1200" b="1">
                <a:solidFill>
                  <a:srgbClr val="3d3c3e"/>
                </a:solidFill>
              </a:rPr>
              <a:t>이상이 될 경우 나머지 섹터는 </a:t>
            </a:r>
            <a:r>
              <a:rPr lang="en-US" altLang="ko-KR" sz="1200" b="1">
                <a:solidFill>
                  <a:srgbClr val="3d3c3e"/>
                </a:solidFill>
              </a:rPr>
              <a:t>Addition Boot Code</a:t>
            </a:r>
            <a:r>
              <a:rPr lang="ko-KR" altLang="en-US" sz="1200" b="1">
                <a:solidFill>
                  <a:srgbClr val="3d3c3e"/>
                </a:solidFill>
              </a:rPr>
              <a:t>를 저장하거나 </a:t>
            </a:r>
            <a:r>
              <a:rPr lang="en-US" altLang="ko-KR" sz="1200" b="1">
                <a:solidFill>
                  <a:srgbClr val="3d3c3e"/>
                </a:solidFill>
              </a:rPr>
              <a:t>NT Loader</a:t>
            </a:r>
            <a:r>
              <a:rPr lang="ko-KR" altLang="en-US" sz="1200" b="1">
                <a:solidFill>
                  <a:srgbClr val="3d3c3e"/>
                </a:solidFill>
              </a:rPr>
              <a:t>를 빠르게 로드하기 위한 인덱싱으로 사용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Disk Format ( NTFS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NTFS?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3268" y="1957658"/>
            <a:ext cx="5885714" cy="4333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Windows Disk Format ( NTFS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NTFS?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3862" y="2059802"/>
            <a:ext cx="6134099" cy="4317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2559</ep:Words>
  <ep:PresentationFormat>화면 슬라이드 쇼(4:3)</ep:PresentationFormat>
  <ep:Paragraphs>583</ep:Paragraphs>
  <ep:Slides>24</ep:Slides>
  <ep:Notes>87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Forensic Study - 5 Windows Theory (2)</vt:lpstr>
      <vt:lpstr>목차</vt:lpstr>
      <vt:lpstr>Windows Disk Format ( NTFS )</vt:lpstr>
      <vt:lpstr>Windows Disk Format ( NTFS )</vt:lpstr>
      <vt:lpstr>Windows Disk Format ( NTFS )</vt:lpstr>
      <vt:lpstr>Windows Disk Format ( NTFS )</vt:lpstr>
      <vt:lpstr>Windows Disk Format ( NTFS )</vt:lpstr>
      <vt:lpstr>Windows Disk Format ( NTFS )</vt:lpstr>
      <vt:lpstr>Windows Disk Format ( NTFS )</vt:lpstr>
      <vt:lpstr>Windows Disk Format ( NTFS )</vt:lpstr>
      <vt:lpstr>GPT / MBR</vt:lpstr>
      <vt:lpstr>GPT / MBR</vt:lpstr>
      <vt:lpstr>GPT / MBR</vt:lpstr>
      <vt:lpstr>GPT / MBR</vt:lpstr>
      <vt:lpstr>GPT / MBR</vt:lpstr>
      <vt:lpstr>GPT / MBR</vt:lpstr>
      <vt:lpstr>Windows Cache</vt:lpstr>
      <vt:lpstr>Windows Cache</vt:lpstr>
      <vt:lpstr>Windows Cache</vt:lpstr>
      <vt:lpstr>Windows Cache</vt:lpstr>
      <vt:lpstr>Windows Cache</vt:lpstr>
      <vt:lpstr>Windows Event Log</vt:lpstr>
      <vt:lpstr>Windows Event Log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2011-08-24T01:05:33.000</dcterms:created>
  <dc:creator>네이버 한글캠페인</dc:creator>
  <cp:lastModifiedBy>akwke</cp:lastModifiedBy>
  <dcterms:modified xsi:type="dcterms:W3CDTF">2017-11-07T07:13:04.163</dcterms:modified>
  <cp:revision>122</cp:revision>
  <dc:title>문서의 제목 나눔고딕B, 54pt</dc:title>
  <cp:version>0906.0100.01</cp:version>
</cp:coreProperties>
</file>